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6"/>
  </p:notesMasterIdLst>
  <p:handoutMasterIdLst>
    <p:handoutMasterId r:id="rId17"/>
  </p:handoutMasterIdLst>
  <p:sldIdLst>
    <p:sldId id="278" r:id="rId2"/>
    <p:sldId id="281" r:id="rId3"/>
    <p:sldId id="268" r:id="rId4"/>
    <p:sldId id="284" r:id="rId5"/>
    <p:sldId id="283" r:id="rId6"/>
    <p:sldId id="295" r:id="rId7"/>
    <p:sldId id="303" r:id="rId8"/>
    <p:sldId id="314" r:id="rId9"/>
    <p:sldId id="315" r:id="rId10"/>
    <p:sldId id="316" r:id="rId11"/>
    <p:sldId id="317" r:id="rId12"/>
    <p:sldId id="330" r:id="rId13"/>
    <p:sldId id="331" r:id="rId14"/>
    <p:sldId id="332" r:id="rId15"/>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12" d="100"/>
          <a:sy n="112" d="100"/>
        </p:scale>
        <p:origin x="-152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E77B07-26ED-A949-9D4B-44C207F8A4D1}" type="datetimeFigureOut">
              <a:rPr lang="en-US" smtClean="0"/>
              <a:t>1/13/14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AEABA4-34FF-E546-B451-A8222159DB1C}" type="slidenum">
              <a:rPr lang="en-US" smtClean="0"/>
              <a:t>‹#›</a:t>
            </a:fld>
            <a:endParaRPr lang="en-US"/>
          </a:p>
        </p:txBody>
      </p:sp>
    </p:spTree>
    <p:extLst>
      <p:ext uri="{BB962C8B-B14F-4D97-AF65-F5344CB8AC3E}">
        <p14:creationId xmlns:p14="http://schemas.microsoft.com/office/powerpoint/2010/main" val="10982207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1550EC-EE34-EF49-A4D8-147A804A9918}" type="datetimeFigureOut">
              <a:rPr lang="en-US" smtClean="0"/>
              <a:t>1/13/14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5CA4EC-A822-3847-9594-6C0922482023}" type="slidenum">
              <a:rPr lang="en-US" smtClean="0"/>
              <a:t>‹#›</a:t>
            </a:fld>
            <a:endParaRPr lang="en-US"/>
          </a:p>
        </p:txBody>
      </p:sp>
    </p:spTree>
    <p:extLst>
      <p:ext uri="{BB962C8B-B14F-4D97-AF65-F5344CB8AC3E}">
        <p14:creationId xmlns:p14="http://schemas.microsoft.com/office/powerpoint/2010/main" val="10786298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14 January 2014</a:t>
            </a:r>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
        <p:nvSpPr>
          <p:cNvPr id="6" name="Slide Number Placeholder 5"/>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25408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14 January 2014</a:t>
            </a:r>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
        <p:nvSpPr>
          <p:cNvPr id="6" name="Slide Number Placeholder 5"/>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3509356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14 January 2014</a:t>
            </a:r>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
        <p:nvSpPr>
          <p:cNvPr id="6" name="Slide Number Placeholder 5"/>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124207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14 January 2014</a:t>
            </a:r>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
        <p:nvSpPr>
          <p:cNvPr id="6" name="Slide Number Placeholder 5"/>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3226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14 January 2014</a:t>
            </a:r>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
        <p:nvSpPr>
          <p:cNvPr id="6" name="Slide Number Placeholder 5"/>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2461512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14 January 2014</a:t>
            </a:r>
            <a:endParaRPr lang="en-US"/>
          </a:p>
        </p:txBody>
      </p:sp>
      <p:sp>
        <p:nvSpPr>
          <p:cNvPr id="6" name="Footer Placeholder 5"/>
          <p:cNvSpPr>
            <a:spLocks noGrp="1"/>
          </p:cNvSpPr>
          <p:nvPr>
            <p:ph type="ftr" sz="quarter" idx="11"/>
          </p:nvPr>
        </p:nvSpPr>
        <p:spPr/>
        <p:txBody>
          <a:bodyPr/>
          <a:lstStyle/>
          <a:p>
            <a:r>
              <a:rPr lang="en-US" smtClean="0"/>
              <a:t>University of Virginia cs4414</a:t>
            </a:r>
            <a:endParaRPr lang="en-US"/>
          </a:p>
        </p:txBody>
      </p:sp>
      <p:sp>
        <p:nvSpPr>
          <p:cNvPr id="7" name="Slide Number Placeholder 6"/>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3097010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14 January 2014</a:t>
            </a:r>
            <a:endParaRPr lang="en-US"/>
          </a:p>
        </p:txBody>
      </p:sp>
      <p:sp>
        <p:nvSpPr>
          <p:cNvPr id="8" name="Footer Placeholder 7"/>
          <p:cNvSpPr>
            <a:spLocks noGrp="1"/>
          </p:cNvSpPr>
          <p:nvPr>
            <p:ph type="ftr" sz="quarter" idx="11"/>
          </p:nvPr>
        </p:nvSpPr>
        <p:spPr/>
        <p:txBody>
          <a:bodyPr/>
          <a:lstStyle/>
          <a:p>
            <a:r>
              <a:rPr lang="en-US" smtClean="0"/>
              <a:t>University of Virginia cs4414</a:t>
            </a:r>
            <a:endParaRPr lang="en-US"/>
          </a:p>
        </p:txBody>
      </p:sp>
      <p:sp>
        <p:nvSpPr>
          <p:cNvPr id="9" name="Slide Number Placeholder 8"/>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1095258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14 January 2014</a:t>
            </a:r>
            <a:endParaRPr lang="en-US"/>
          </a:p>
        </p:txBody>
      </p:sp>
      <p:sp>
        <p:nvSpPr>
          <p:cNvPr id="4" name="Footer Placeholder 3"/>
          <p:cNvSpPr>
            <a:spLocks noGrp="1"/>
          </p:cNvSpPr>
          <p:nvPr>
            <p:ph type="ftr" sz="quarter" idx="11"/>
          </p:nvPr>
        </p:nvSpPr>
        <p:spPr/>
        <p:txBody>
          <a:bodyPr/>
          <a:lstStyle/>
          <a:p>
            <a:r>
              <a:rPr lang="en-US" smtClean="0"/>
              <a:t>University of Virginia cs4414</a:t>
            </a:r>
            <a:endParaRPr lang="en-US"/>
          </a:p>
        </p:txBody>
      </p:sp>
      <p:sp>
        <p:nvSpPr>
          <p:cNvPr id="5" name="Slide Number Placeholder 4"/>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2570113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14 January 2014</a:t>
            </a:r>
            <a:endParaRPr lang="en-US"/>
          </a:p>
        </p:txBody>
      </p:sp>
      <p:sp>
        <p:nvSpPr>
          <p:cNvPr id="3" name="Footer Placeholder 2"/>
          <p:cNvSpPr>
            <a:spLocks noGrp="1"/>
          </p:cNvSpPr>
          <p:nvPr>
            <p:ph type="ftr" sz="quarter" idx="11"/>
          </p:nvPr>
        </p:nvSpPr>
        <p:spPr/>
        <p:txBody>
          <a:bodyPr/>
          <a:lstStyle/>
          <a:p>
            <a:r>
              <a:rPr lang="en-US" smtClean="0"/>
              <a:t>University of Virginia cs4414</a:t>
            </a:r>
            <a:endParaRPr lang="en-US"/>
          </a:p>
        </p:txBody>
      </p:sp>
      <p:sp>
        <p:nvSpPr>
          <p:cNvPr id="4" name="Slide Number Placeholder 3"/>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279228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14 January 2014</a:t>
            </a:r>
            <a:endParaRPr lang="en-US"/>
          </a:p>
        </p:txBody>
      </p:sp>
      <p:sp>
        <p:nvSpPr>
          <p:cNvPr id="6" name="Footer Placeholder 5"/>
          <p:cNvSpPr>
            <a:spLocks noGrp="1"/>
          </p:cNvSpPr>
          <p:nvPr>
            <p:ph type="ftr" sz="quarter" idx="11"/>
          </p:nvPr>
        </p:nvSpPr>
        <p:spPr/>
        <p:txBody>
          <a:bodyPr/>
          <a:lstStyle/>
          <a:p>
            <a:r>
              <a:rPr lang="en-US" smtClean="0"/>
              <a:t>University of Virginia cs4414</a:t>
            </a:r>
            <a:endParaRPr lang="en-US"/>
          </a:p>
        </p:txBody>
      </p:sp>
      <p:sp>
        <p:nvSpPr>
          <p:cNvPr id="7" name="Slide Number Placeholder 6"/>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324302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14 January 2014</a:t>
            </a:r>
            <a:endParaRPr lang="en-US"/>
          </a:p>
        </p:txBody>
      </p:sp>
      <p:sp>
        <p:nvSpPr>
          <p:cNvPr id="6" name="Footer Placeholder 5"/>
          <p:cNvSpPr>
            <a:spLocks noGrp="1"/>
          </p:cNvSpPr>
          <p:nvPr>
            <p:ph type="ftr" sz="quarter" idx="11"/>
          </p:nvPr>
        </p:nvSpPr>
        <p:spPr/>
        <p:txBody>
          <a:bodyPr/>
          <a:lstStyle/>
          <a:p>
            <a:r>
              <a:rPr lang="en-US" smtClean="0"/>
              <a:t>University of Virginia cs4414</a:t>
            </a:r>
            <a:endParaRPr lang="en-US"/>
          </a:p>
        </p:txBody>
      </p:sp>
      <p:sp>
        <p:nvSpPr>
          <p:cNvPr id="7" name="Slide Number Placeholder 6"/>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1564369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14 January 2014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University of Virginia cs4414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07B5A5-F0C2-644D-AEA7-E773B6B78F38}" type="slidenum">
              <a:rPr lang="en-US" smtClean="0"/>
              <a:t>‹#›</a:t>
            </a:fld>
            <a:endParaRPr lang="en-US"/>
          </a:p>
        </p:txBody>
      </p:sp>
    </p:spTree>
    <p:extLst>
      <p:ext uri="{BB962C8B-B14F-4D97-AF65-F5344CB8AC3E}">
        <p14:creationId xmlns:p14="http://schemas.microsoft.com/office/powerpoint/2010/main" val="2154011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0351"/>
            <a:ext cx="8229600" cy="1858097"/>
          </a:xfrm>
        </p:spPr>
        <p:txBody>
          <a:bodyPr>
            <a:normAutofit fontScale="90000"/>
          </a:bodyPr>
          <a:lstStyle/>
          <a:p>
            <a:r>
              <a:rPr lang="en-US" dirty="0" smtClean="0"/>
              <a:t>What is the minimal hardware support needed for an operating system (that can manage resources)?</a:t>
            </a:r>
            <a:endParaRPr lang="en-US" dirty="0"/>
          </a:p>
        </p:txBody>
      </p:sp>
      <p:sp>
        <p:nvSpPr>
          <p:cNvPr id="2" name="Slide Number Placeholder 1"/>
          <p:cNvSpPr>
            <a:spLocks noGrp="1"/>
          </p:cNvSpPr>
          <p:nvPr>
            <p:ph type="sldNum" sz="quarter" idx="12"/>
          </p:nvPr>
        </p:nvSpPr>
        <p:spPr/>
        <p:txBody>
          <a:bodyPr/>
          <a:lstStyle/>
          <a:p>
            <a:fld id="{6507B5A5-F0C2-644D-AEA7-E773B6B78F38}" type="slidenum">
              <a:rPr lang="en-US" smtClean="0"/>
              <a:t>0</a:t>
            </a:fld>
            <a:endParaRPr lang="en-US"/>
          </a:p>
        </p:txBody>
      </p:sp>
      <p:sp>
        <p:nvSpPr>
          <p:cNvPr id="7" name="Rectangle 6"/>
          <p:cNvSpPr/>
          <p:nvPr/>
        </p:nvSpPr>
        <p:spPr>
          <a:xfrm>
            <a:off x="1078235" y="5565561"/>
            <a:ext cx="2419980" cy="7907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Memory</a:t>
            </a:r>
            <a:endParaRPr lang="en-US" sz="3600" dirty="0"/>
          </a:p>
        </p:txBody>
      </p:sp>
      <p:sp>
        <p:nvSpPr>
          <p:cNvPr id="8" name="Rectangle 7"/>
          <p:cNvSpPr/>
          <p:nvPr/>
        </p:nvSpPr>
        <p:spPr>
          <a:xfrm>
            <a:off x="1078235" y="4463248"/>
            <a:ext cx="2419980" cy="973225"/>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600" dirty="0" smtClean="0"/>
              <a:t>CPU</a:t>
            </a:r>
            <a:endParaRPr lang="en-US" sz="3600" dirty="0"/>
          </a:p>
        </p:txBody>
      </p:sp>
      <p:sp>
        <p:nvSpPr>
          <p:cNvPr id="9" name="Rectangle 8"/>
          <p:cNvSpPr/>
          <p:nvPr/>
        </p:nvSpPr>
        <p:spPr>
          <a:xfrm>
            <a:off x="1078235" y="3402790"/>
            <a:ext cx="2419980" cy="91060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smtClean="0"/>
              <a:t>Programs</a:t>
            </a:r>
            <a:endParaRPr lang="en-US" sz="2800" dirty="0"/>
          </a:p>
        </p:txBody>
      </p:sp>
      <p:sp>
        <p:nvSpPr>
          <p:cNvPr id="10" name="Rectangle 9"/>
          <p:cNvSpPr/>
          <p:nvPr/>
        </p:nvSpPr>
        <p:spPr>
          <a:xfrm>
            <a:off x="5627422" y="5715413"/>
            <a:ext cx="2419980" cy="7907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Memory</a:t>
            </a:r>
            <a:endParaRPr lang="en-US" sz="3600" dirty="0"/>
          </a:p>
        </p:txBody>
      </p:sp>
      <p:sp>
        <p:nvSpPr>
          <p:cNvPr id="11" name="Rectangle 10"/>
          <p:cNvSpPr/>
          <p:nvPr/>
        </p:nvSpPr>
        <p:spPr>
          <a:xfrm>
            <a:off x="5627422" y="4613100"/>
            <a:ext cx="2419980" cy="973225"/>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600" dirty="0" smtClean="0"/>
              <a:t>CPU</a:t>
            </a:r>
            <a:endParaRPr lang="en-US" sz="3600" dirty="0"/>
          </a:p>
        </p:txBody>
      </p:sp>
      <p:sp>
        <p:nvSpPr>
          <p:cNvPr id="12" name="Rectangle 11"/>
          <p:cNvSpPr/>
          <p:nvPr/>
        </p:nvSpPr>
        <p:spPr>
          <a:xfrm>
            <a:off x="5627422" y="3169228"/>
            <a:ext cx="2419980" cy="91060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smtClean="0"/>
              <a:t>Programs</a:t>
            </a:r>
            <a:endParaRPr lang="en-US" sz="2800" dirty="0"/>
          </a:p>
        </p:txBody>
      </p:sp>
      <p:sp>
        <p:nvSpPr>
          <p:cNvPr id="13" name="Rectangle 12"/>
          <p:cNvSpPr/>
          <p:nvPr/>
        </p:nvSpPr>
        <p:spPr>
          <a:xfrm>
            <a:off x="5627422" y="4175690"/>
            <a:ext cx="2419980" cy="3594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Operating System</a:t>
            </a:r>
            <a:endParaRPr lang="en-US" dirty="0"/>
          </a:p>
        </p:txBody>
      </p:sp>
      <p:sp>
        <p:nvSpPr>
          <p:cNvPr id="4" name="Date Placeholder 3"/>
          <p:cNvSpPr>
            <a:spLocks noGrp="1"/>
          </p:cNvSpPr>
          <p:nvPr>
            <p:ph type="dt" sz="half" idx="10"/>
          </p:nvPr>
        </p:nvSpPr>
        <p:spPr/>
        <p:txBody>
          <a:bodyPr/>
          <a:lstStyle/>
          <a:p>
            <a:r>
              <a:rPr lang="en-US" smtClean="0"/>
              <a:t>14 January 2014</a:t>
            </a:r>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Tree>
    <p:extLst>
      <p:ext uri="{BB962C8B-B14F-4D97-AF65-F5344CB8AC3E}">
        <p14:creationId xmlns:p14="http://schemas.microsoft.com/office/powerpoint/2010/main" val="2002927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4643" r="6556"/>
          <a:stretch/>
        </p:blipFill>
        <p:spPr>
          <a:xfrm>
            <a:off x="1" y="0"/>
            <a:ext cx="9144000" cy="6858000"/>
          </a:xfrm>
          <a:prstGeom prst="rect">
            <a:avLst/>
          </a:prstGeom>
        </p:spPr>
      </p:pic>
      <p:sp>
        <p:nvSpPr>
          <p:cNvPr id="2" name="Title 1"/>
          <p:cNvSpPr>
            <a:spLocks noGrp="1"/>
          </p:cNvSpPr>
          <p:nvPr>
            <p:ph type="title"/>
          </p:nvPr>
        </p:nvSpPr>
        <p:spPr/>
        <p:txBody>
          <a:bodyPr/>
          <a:lstStyle/>
          <a:p>
            <a:r>
              <a:rPr lang="en-US" dirty="0" smtClean="0"/>
              <a:t>Course Honor Policy</a:t>
            </a:r>
            <a:endParaRPr lang="en-US" dirty="0"/>
          </a:p>
        </p:txBody>
      </p:sp>
      <p:sp>
        <p:nvSpPr>
          <p:cNvPr id="3" name="Date Placeholder 2"/>
          <p:cNvSpPr>
            <a:spLocks noGrp="1"/>
          </p:cNvSpPr>
          <p:nvPr>
            <p:ph type="dt" sz="half" idx="10"/>
          </p:nvPr>
        </p:nvSpPr>
        <p:spPr/>
        <p:txBody>
          <a:bodyPr/>
          <a:lstStyle/>
          <a:p>
            <a:r>
              <a:rPr lang="en-US" smtClean="0"/>
              <a:t>14 January 2014</a:t>
            </a:r>
            <a:endParaRPr lang="en-US"/>
          </a:p>
        </p:txBody>
      </p:sp>
      <p:sp>
        <p:nvSpPr>
          <p:cNvPr id="4" name="Footer Placeholder 3"/>
          <p:cNvSpPr>
            <a:spLocks noGrp="1"/>
          </p:cNvSpPr>
          <p:nvPr>
            <p:ph type="ftr" sz="quarter" idx="11"/>
          </p:nvPr>
        </p:nvSpPr>
        <p:spPr/>
        <p:txBody>
          <a:bodyPr/>
          <a:lstStyle/>
          <a:p>
            <a:r>
              <a:rPr lang="en-US" smtClean="0"/>
              <a:t>University of Virginia cs4414</a:t>
            </a:r>
            <a:endParaRPr lang="en-US"/>
          </a:p>
        </p:txBody>
      </p:sp>
      <p:sp>
        <p:nvSpPr>
          <p:cNvPr id="5" name="Slide Number Placeholder 4"/>
          <p:cNvSpPr>
            <a:spLocks noGrp="1"/>
          </p:cNvSpPr>
          <p:nvPr>
            <p:ph type="sldNum" sz="quarter" idx="12"/>
          </p:nvPr>
        </p:nvSpPr>
        <p:spPr/>
        <p:txBody>
          <a:bodyPr/>
          <a:lstStyle/>
          <a:p>
            <a:fld id="{6507B5A5-F0C2-644D-AEA7-E773B6B78F38}" type="slidenum">
              <a:rPr lang="en-US" smtClean="0"/>
              <a:t>9</a:t>
            </a:fld>
            <a:endParaRPr lang="en-US"/>
          </a:p>
        </p:txBody>
      </p:sp>
      <p:sp>
        <p:nvSpPr>
          <p:cNvPr id="7" name="TextBox 6"/>
          <p:cNvSpPr txBox="1"/>
          <p:nvPr/>
        </p:nvSpPr>
        <p:spPr>
          <a:xfrm>
            <a:off x="457200" y="4263812"/>
            <a:ext cx="8044328" cy="18158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800" b="1" dirty="0" smtClean="0">
                <a:solidFill>
                  <a:schemeClr val="tx1"/>
                </a:solidFill>
              </a:rPr>
              <a:t>3 people</a:t>
            </a:r>
            <a:r>
              <a:rPr lang="en-US" sz="2800" dirty="0" smtClean="0">
                <a:solidFill>
                  <a:schemeClr val="tx1"/>
                </a:solidFill>
              </a:rPr>
              <a:t> got it more wrong by addition. Those people definitely need to </a:t>
            </a:r>
            <a:r>
              <a:rPr lang="en-US" sz="2800" b="1" dirty="0" smtClean="0">
                <a:solidFill>
                  <a:schemeClr val="tx1"/>
                </a:solidFill>
              </a:rPr>
              <a:t>provide high quality donuts</a:t>
            </a:r>
            <a:r>
              <a:rPr lang="en-US" sz="2800" dirty="0" smtClean="0">
                <a:solidFill>
                  <a:schemeClr val="tx1"/>
                </a:solidFill>
              </a:rPr>
              <a:t> for the TAs!  (This is encouraged for everyone, but optional if you didn’t check it as part of the honor policy.)</a:t>
            </a:r>
            <a:endParaRPr lang="en-US" sz="2800" dirty="0">
              <a:solidFill>
                <a:schemeClr val="tx1"/>
              </a:solidFill>
            </a:endParaRPr>
          </a:p>
        </p:txBody>
      </p:sp>
      <p:pic>
        <p:nvPicPr>
          <p:cNvPr id="9" name="Picture 8" descr="Screen Shot 2013-09-12 at 10.11.3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447800"/>
            <a:ext cx="8999760" cy="2566148"/>
          </a:xfrm>
          <a:prstGeom prst="rect">
            <a:avLst/>
          </a:prstGeom>
        </p:spPr>
      </p:pic>
    </p:spTree>
    <p:extLst>
      <p:ext uri="{BB962C8B-B14F-4D97-AF65-F5344CB8AC3E}">
        <p14:creationId xmlns:p14="http://schemas.microsoft.com/office/powerpoint/2010/main" val="4132307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Projects</a:t>
            </a:r>
            <a:endParaRPr lang="en-US" dirty="0"/>
          </a:p>
        </p:txBody>
      </p:sp>
      <p:sp>
        <p:nvSpPr>
          <p:cNvPr id="3" name="Content Placeholder 2"/>
          <p:cNvSpPr>
            <a:spLocks noGrp="1"/>
          </p:cNvSpPr>
          <p:nvPr>
            <p:ph idx="1"/>
          </p:nvPr>
        </p:nvSpPr>
        <p:spPr/>
        <p:txBody>
          <a:bodyPr/>
          <a:lstStyle/>
          <a:p>
            <a:pPr marL="0" indent="0">
              <a:buNone/>
            </a:pPr>
            <a:r>
              <a:rPr lang="en-US" b="1" dirty="0" smtClean="0"/>
              <a:t>PS1</a:t>
            </a:r>
            <a:r>
              <a:rPr lang="en-US" dirty="0" smtClean="0"/>
              <a:t>: </a:t>
            </a:r>
            <a:r>
              <a:rPr lang="en-US" b="1" dirty="0" err="1" smtClean="0"/>
              <a:t>zhttpto</a:t>
            </a:r>
            <a:r>
              <a:rPr lang="en-US" dirty="0" smtClean="0"/>
              <a:t> web server</a:t>
            </a:r>
          </a:p>
          <a:p>
            <a:pPr marL="0" indent="0">
              <a:buNone/>
            </a:pPr>
            <a:r>
              <a:rPr lang="en-US" b="1" dirty="0" smtClean="0"/>
              <a:t>PS2:</a:t>
            </a:r>
            <a:r>
              <a:rPr lang="en-US" dirty="0" smtClean="0"/>
              <a:t> </a:t>
            </a:r>
            <a:r>
              <a:rPr lang="en-US" b="1" dirty="0" smtClean="0">
                <a:solidFill>
                  <a:srgbClr val="FF0000"/>
                </a:solidFill>
              </a:rPr>
              <a:t>gash</a:t>
            </a:r>
            <a:r>
              <a:rPr lang="en-US" dirty="0" smtClean="0"/>
              <a:t> (learn about processes)</a:t>
            </a:r>
          </a:p>
          <a:p>
            <a:pPr marL="0" indent="0">
              <a:buNone/>
            </a:pPr>
            <a:r>
              <a:rPr lang="en-US" b="1" dirty="0" smtClean="0"/>
              <a:t>PS3: </a:t>
            </a:r>
            <a:r>
              <a:rPr lang="en-US" b="1" dirty="0" err="1" smtClean="0"/>
              <a:t>zhtta</a:t>
            </a:r>
            <a:r>
              <a:rPr lang="en-US" dirty="0" smtClean="0"/>
              <a:t> web server (learn about memory management, network protocols, performance)</a:t>
            </a:r>
          </a:p>
          <a:p>
            <a:pPr marL="0" indent="0">
              <a:buNone/>
            </a:pPr>
            <a:r>
              <a:rPr lang="en-US" b="1" dirty="0" smtClean="0"/>
              <a:t>PS4: </a:t>
            </a:r>
            <a:r>
              <a:rPr lang="en-US" dirty="0" smtClean="0"/>
              <a:t>something like </a:t>
            </a:r>
            <a:r>
              <a:rPr lang="en-US" dirty="0" err="1" smtClean="0"/>
              <a:t>DropBox</a:t>
            </a:r>
            <a:r>
              <a:rPr lang="en-US" dirty="0" smtClean="0"/>
              <a:t> (file systems, I/O, security)</a:t>
            </a:r>
          </a:p>
        </p:txBody>
      </p:sp>
      <p:sp>
        <p:nvSpPr>
          <p:cNvPr id="4" name="Date Placeholder 3"/>
          <p:cNvSpPr>
            <a:spLocks noGrp="1"/>
          </p:cNvSpPr>
          <p:nvPr>
            <p:ph type="dt" sz="half" idx="10"/>
          </p:nvPr>
        </p:nvSpPr>
        <p:spPr/>
        <p:txBody>
          <a:bodyPr/>
          <a:lstStyle/>
          <a:p>
            <a:r>
              <a:rPr lang="en-US" smtClean="0"/>
              <a:t>14 January 2014</a:t>
            </a:r>
            <a:endParaRPr lang="en-US"/>
          </a:p>
        </p:txBody>
      </p:sp>
      <p:sp>
        <p:nvSpPr>
          <p:cNvPr id="5" name="Footer Placeholder 4"/>
          <p:cNvSpPr>
            <a:spLocks noGrp="1"/>
          </p:cNvSpPr>
          <p:nvPr>
            <p:ph type="ftr" sz="quarter" idx="11"/>
          </p:nvPr>
        </p:nvSpPr>
        <p:spPr/>
        <p:txBody>
          <a:bodyPr/>
          <a:lstStyle/>
          <a:p>
            <a:r>
              <a:rPr lang="en-US" dirty="0" smtClean="0"/>
              <a:t>University of Virginia cs4414</a:t>
            </a:r>
            <a:endParaRPr lang="en-US" dirty="0"/>
          </a:p>
        </p:txBody>
      </p:sp>
      <p:sp>
        <p:nvSpPr>
          <p:cNvPr id="6" name="Slide Number Placeholder 5"/>
          <p:cNvSpPr>
            <a:spLocks noGrp="1"/>
          </p:cNvSpPr>
          <p:nvPr>
            <p:ph type="sldNum" sz="quarter" idx="12"/>
          </p:nvPr>
        </p:nvSpPr>
        <p:spPr/>
        <p:txBody>
          <a:bodyPr/>
          <a:lstStyle/>
          <a:p>
            <a:fld id="{6507B5A5-F0C2-644D-AEA7-E773B6B78F38}" type="slidenum">
              <a:rPr lang="en-US" smtClean="0"/>
              <a:t>10</a:t>
            </a:fld>
            <a:endParaRPr lang="en-US" dirty="0"/>
          </a:p>
        </p:txBody>
      </p:sp>
      <p:sp>
        <p:nvSpPr>
          <p:cNvPr id="7" name="TextBox 6"/>
          <p:cNvSpPr txBox="1"/>
          <p:nvPr/>
        </p:nvSpPr>
        <p:spPr>
          <a:xfrm>
            <a:off x="1133964" y="5023341"/>
            <a:ext cx="6917178" cy="13234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4000" dirty="0" smtClean="0"/>
              <a:t>PS2 Demo:</a:t>
            </a:r>
          </a:p>
          <a:p>
            <a:pPr algn="ctr"/>
            <a:r>
              <a:rPr lang="en-US" sz="4000" dirty="0" smtClean="0">
                <a:cs typeface="Book Antiqua"/>
              </a:rPr>
              <a:t>gash (“Good Auld Shell”)</a:t>
            </a:r>
            <a:endParaRPr lang="en-US" sz="4000" dirty="0">
              <a:cs typeface="Book Antiqua"/>
            </a:endParaRPr>
          </a:p>
        </p:txBody>
      </p:sp>
    </p:spTree>
    <p:extLst>
      <p:ext uri="{BB962C8B-B14F-4D97-AF65-F5344CB8AC3E}">
        <p14:creationId xmlns:p14="http://schemas.microsoft.com/office/powerpoint/2010/main" val="20433205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cs4414 OS Definition</a:t>
            </a:r>
            <a:endParaRPr lang="en-US" dirty="0"/>
          </a:p>
        </p:txBody>
      </p:sp>
      <p:sp>
        <p:nvSpPr>
          <p:cNvPr id="3" name="Content Placeholder 2"/>
          <p:cNvSpPr>
            <a:spLocks noGrp="1"/>
          </p:cNvSpPr>
          <p:nvPr>
            <p:ph idx="1"/>
          </p:nvPr>
        </p:nvSpPr>
        <p:spPr>
          <a:xfrm>
            <a:off x="457200" y="1600200"/>
            <a:ext cx="8372316" cy="4525963"/>
          </a:xfrm>
        </p:spPr>
        <p:txBody>
          <a:bodyPr>
            <a:normAutofit/>
          </a:bodyPr>
          <a:lstStyle/>
          <a:p>
            <a:pPr marL="0" indent="0">
              <a:buNone/>
            </a:pPr>
            <a:r>
              <a:rPr lang="en-US" dirty="0" smtClean="0">
                <a:solidFill>
                  <a:srgbClr val="000000"/>
                </a:solidFill>
              </a:rPr>
              <a:t>An </a:t>
            </a:r>
            <a:r>
              <a:rPr lang="en-US" b="1" dirty="0" smtClean="0">
                <a:solidFill>
                  <a:srgbClr val="000000"/>
                </a:solidFill>
              </a:rPr>
              <a:t>operating system</a:t>
            </a:r>
            <a:r>
              <a:rPr lang="en-US" dirty="0" smtClean="0">
                <a:solidFill>
                  <a:srgbClr val="000000"/>
                </a:solidFill>
              </a:rPr>
              <a:t> is a program </a:t>
            </a:r>
            <a:r>
              <a:rPr lang="en-US" dirty="0" smtClean="0">
                <a:solidFill>
                  <a:srgbClr val="000000"/>
                </a:solidFill>
              </a:rPr>
              <a:t>that</a:t>
            </a:r>
            <a:r>
              <a:rPr lang="en-US" dirty="0">
                <a:solidFill>
                  <a:srgbClr val="000000"/>
                </a:solidFill>
              </a:rPr>
              <a:t> </a:t>
            </a:r>
            <a:r>
              <a:rPr lang="en-US" b="1" dirty="0" smtClean="0">
                <a:solidFill>
                  <a:srgbClr val="000000"/>
                </a:solidFill>
              </a:rPr>
              <a:t>m</a:t>
            </a:r>
            <a:r>
              <a:rPr lang="en-US" b="1" dirty="0" smtClean="0">
                <a:solidFill>
                  <a:srgbClr val="000000"/>
                </a:solidFill>
              </a:rPr>
              <a:t>anages </a:t>
            </a:r>
            <a:r>
              <a:rPr lang="en-US" b="1" dirty="0" smtClean="0">
                <a:solidFill>
                  <a:srgbClr val="000000"/>
                </a:solidFill>
              </a:rPr>
              <a:t>r</a:t>
            </a:r>
            <a:r>
              <a:rPr lang="en-US" b="1" dirty="0" smtClean="0">
                <a:solidFill>
                  <a:srgbClr val="000000"/>
                </a:solidFill>
              </a:rPr>
              <a:t>esources </a:t>
            </a:r>
            <a:r>
              <a:rPr lang="en-US" dirty="0"/>
              <a:t>and</a:t>
            </a:r>
            <a:r>
              <a:rPr lang="en-US" b="1" dirty="0"/>
              <a:t> provides abstractions</a:t>
            </a:r>
            <a:r>
              <a:rPr lang="en-US" b="1" dirty="0" smtClean="0"/>
              <a:t>.</a:t>
            </a:r>
          </a:p>
          <a:p>
            <a:pPr marL="0" indent="0">
              <a:buNone/>
            </a:pPr>
            <a:endParaRPr lang="en-US" b="1" dirty="0"/>
          </a:p>
          <a:p>
            <a:pPr marL="0" indent="0">
              <a:buNone/>
            </a:pPr>
            <a:r>
              <a:rPr lang="en-US" b="1" dirty="0" smtClean="0">
                <a:solidFill>
                  <a:srgbClr val="000000"/>
                </a:solidFill>
              </a:rPr>
              <a:t>Managing resources:</a:t>
            </a:r>
            <a:endParaRPr lang="en-US" b="1" dirty="0">
              <a:solidFill>
                <a:srgbClr val="000000"/>
              </a:solidFill>
            </a:endParaRPr>
          </a:p>
          <a:p>
            <a:pPr marL="0" indent="0">
              <a:buNone/>
            </a:pPr>
            <a:r>
              <a:rPr lang="en-US" i="1" dirty="0"/>
              <a:t>	</a:t>
            </a:r>
            <a:endParaRPr lang="en-US" b="1" dirty="0"/>
          </a:p>
        </p:txBody>
      </p:sp>
      <p:sp>
        <p:nvSpPr>
          <p:cNvPr id="4" name="Slide Number Placeholder 3"/>
          <p:cNvSpPr>
            <a:spLocks noGrp="1"/>
          </p:cNvSpPr>
          <p:nvPr>
            <p:ph type="sldNum" sz="quarter" idx="12"/>
          </p:nvPr>
        </p:nvSpPr>
        <p:spPr/>
        <p:txBody>
          <a:bodyPr/>
          <a:lstStyle/>
          <a:p>
            <a:fld id="{6507B5A5-F0C2-644D-AEA7-E773B6B78F38}" type="slidenum">
              <a:rPr lang="en-US" smtClean="0"/>
              <a:t>11</a:t>
            </a:fld>
            <a:endParaRPr lang="en-US" dirty="0"/>
          </a:p>
        </p:txBody>
      </p:sp>
      <p:sp>
        <p:nvSpPr>
          <p:cNvPr id="5" name="Date Placeholder 4"/>
          <p:cNvSpPr>
            <a:spLocks noGrp="1"/>
          </p:cNvSpPr>
          <p:nvPr>
            <p:ph type="dt" sz="half" idx="10"/>
          </p:nvPr>
        </p:nvSpPr>
        <p:spPr/>
        <p:txBody>
          <a:bodyPr/>
          <a:lstStyle/>
          <a:p>
            <a:r>
              <a:rPr lang="en-US" smtClean="0"/>
              <a:t>14 January 2014</a:t>
            </a:r>
            <a:endParaRPr lang="en-US"/>
          </a:p>
        </p:txBody>
      </p:sp>
      <p:sp>
        <p:nvSpPr>
          <p:cNvPr id="6" name="Footer Placeholder 5"/>
          <p:cNvSpPr>
            <a:spLocks noGrp="1"/>
          </p:cNvSpPr>
          <p:nvPr>
            <p:ph type="ftr" sz="quarter" idx="11"/>
          </p:nvPr>
        </p:nvSpPr>
        <p:spPr/>
        <p:txBody>
          <a:bodyPr/>
          <a:lstStyle/>
          <a:p>
            <a:r>
              <a:rPr lang="en-US" smtClean="0"/>
              <a:t>University of Virginia cs4414</a:t>
            </a:r>
            <a:endParaRPr lang="en-US"/>
          </a:p>
        </p:txBody>
      </p:sp>
    </p:spTree>
    <p:extLst>
      <p:ext uri="{BB962C8B-B14F-4D97-AF65-F5344CB8AC3E}">
        <p14:creationId xmlns:p14="http://schemas.microsoft.com/office/powerpoint/2010/main" val="1193432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cs4414 OS Definition</a:t>
            </a:r>
            <a:endParaRPr lang="en-US" dirty="0"/>
          </a:p>
        </p:txBody>
      </p:sp>
      <p:sp>
        <p:nvSpPr>
          <p:cNvPr id="3" name="Content Placeholder 2"/>
          <p:cNvSpPr>
            <a:spLocks noGrp="1"/>
          </p:cNvSpPr>
          <p:nvPr>
            <p:ph idx="1"/>
          </p:nvPr>
        </p:nvSpPr>
        <p:spPr>
          <a:xfrm>
            <a:off x="457200" y="1600200"/>
            <a:ext cx="8372316" cy="4525963"/>
          </a:xfrm>
        </p:spPr>
        <p:txBody>
          <a:bodyPr>
            <a:normAutofit fontScale="92500" lnSpcReduction="20000"/>
          </a:bodyPr>
          <a:lstStyle/>
          <a:p>
            <a:pPr marL="0" indent="0">
              <a:buNone/>
            </a:pPr>
            <a:r>
              <a:rPr lang="en-US" dirty="0" smtClean="0">
                <a:solidFill>
                  <a:srgbClr val="000000"/>
                </a:solidFill>
              </a:rPr>
              <a:t>An </a:t>
            </a:r>
            <a:r>
              <a:rPr lang="en-US" b="1" dirty="0" smtClean="0">
                <a:solidFill>
                  <a:srgbClr val="000000"/>
                </a:solidFill>
              </a:rPr>
              <a:t>operating system</a:t>
            </a:r>
            <a:r>
              <a:rPr lang="en-US" dirty="0" smtClean="0">
                <a:solidFill>
                  <a:srgbClr val="000000"/>
                </a:solidFill>
              </a:rPr>
              <a:t> is a program </a:t>
            </a:r>
            <a:r>
              <a:rPr lang="en-US" dirty="0" smtClean="0">
                <a:solidFill>
                  <a:srgbClr val="000000"/>
                </a:solidFill>
              </a:rPr>
              <a:t>that</a:t>
            </a:r>
            <a:r>
              <a:rPr lang="en-US" dirty="0">
                <a:solidFill>
                  <a:srgbClr val="000000"/>
                </a:solidFill>
              </a:rPr>
              <a:t> </a:t>
            </a:r>
            <a:r>
              <a:rPr lang="en-US" b="1" dirty="0" smtClean="0">
                <a:solidFill>
                  <a:srgbClr val="000000"/>
                </a:solidFill>
              </a:rPr>
              <a:t>m</a:t>
            </a:r>
            <a:r>
              <a:rPr lang="en-US" b="1" dirty="0" smtClean="0">
                <a:solidFill>
                  <a:srgbClr val="000000"/>
                </a:solidFill>
              </a:rPr>
              <a:t>anages </a:t>
            </a:r>
            <a:r>
              <a:rPr lang="en-US" b="1" dirty="0" smtClean="0">
                <a:solidFill>
                  <a:srgbClr val="000000"/>
                </a:solidFill>
              </a:rPr>
              <a:t>r</a:t>
            </a:r>
            <a:r>
              <a:rPr lang="en-US" b="1" dirty="0" smtClean="0">
                <a:solidFill>
                  <a:srgbClr val="000000"/>
                </a:solidFill>
              </a:rPr>
              <a:t>esources </a:t>
            </a:r>
            <a:r>
              <a:rPr lang="en-US" dirty="0"/>
              <a:t>and</a:t>
            </a:r>
            <a:r>
              <a:rPr lang="en-US" b="1" dirty="0"/>
              <a:t> provides abstractions</a:t>
            </a:r>
            <a:r>
              <a:rPr lang="en-US" b="1" dirty="0" smtClean="0"/>
              <a:t>.</a:t>
            </a:r>
          </a:p>
          <a:p>
            <a:pPr marL="0" indent="0">
              <a:buNone/>
            </a:pPr>
            <a:endParaRPr lang="en-US" b="1" dirty="0"/>
          </a:p>
          <a:p>
            <a:pPr marL="0" indent="0">
              <a:buNone/>
            </a:pPr>
            <a:r>
              <a:rPr lang="en-US" b="1" dirty="0" smtClean="0">
                <a:solidFill>
                  <a:srgbClr val="000000"/>
                </a:solidFill>
              </a:rPr>
              <a:t>Managing resources:</a:t>
            </a:r>
            <a:endParaRPr lang="en-US" b="1" dirty="0">
              <a:solidFill>
                <a:srgbClr val="000000"/>
              </a:solidFill>
            </a:endParaRPr>
          </a:p>
          <a:p>
            <a:pPr marL="0" indent="0">
              <a:buNone/>
            </a:pPr>
            <a:r>
              <a:rPr lang="en-US" i="1" dirty="0"/>
              <a:t>	How do you share processors, memory, and 	other </a:t>
            </a:r>
            <a:r>
              <a:rPr lang="en-US" i="1" dirty="0" smtClean="0"/>
              <a:t>	hardware </a:t>
            </a:r>
            <a:r>
              <a:rPr lang="en-US" i="1" dirty="0"/>
              <a:t>devices among programs?</a:t>
            </a:r>
            <a:endParaRPr lang="en-US" dirty="0"/>
          </a:p>
          <a:p>
            <a:pPr marL="0" indent="0">
              <a:buNone/>
            </a:pPr>
            <a:r>
              <a:rPr lang="en-US" b="1" dirty="0" smtClean="0"/>
              <a:t>Providing abstractions:</a:t>
            </a:r>
          </a:p>
          <a:p>
            <a:pPr marL="0" indent="0">
              <a:buNone/>
            </a:pPr>
            <a:r>
              <a:rPr lang="en-US" b="1" i="1" dirty="0"/>
              <a:t>	</a:t>
            </a:r>
            <a:r>
              <a:rPr lang="en-US" i="1" dirty="0" smtClean="0">
                <a:solidFill>
                  <a:schemeClr val="bg1"/>
                </a:solidFill>
              </a:rPr>
              <a:t>How do you provide programs with clean and 	easy to use interfaces to resources, without 	sacrificing (too much) efficiency and flexibility?</a:t>
            </a:r>
            <a:endParaRPr lang="en-US" b="1" i="1" dirty="0">
              <a:solidFill>
                <a:schemeClr val="bg1"/>
              </a:solidFill>
            </a:endParaRPr>
          </a:p>
          <a:p>
            <a:pPr marL="0" indent="0">
              <a:buNone/>
            </a:pPr>
            <a:endParaRPr lang="en-US" b="1" dirty="0"/>
          </a:p>
        </p:txBody>
      </p:sp>
      <p:sp>
        <p:nvSpPr>
          <p:cNvPr id="4" name="Slide Number Placeholder 3"/>
          <p:cNvSpPr>
            <a:spLocks noGrp="1"/>
          </p:cNvSpPr>
          <p:nvPr>
            <p:ph type="sldNum" sz="quarter" idx="12"/>
          </p:nvPr>
        </p:nvSpPr>
        <p:spPr/>
        <p:txBody>
          <a:bodyPr/>
          <a:lstStyle/>
          <a:p>
            <a:fld id="{6507B5A5-F0C2-644D-AEA7-E773B6B78F38}" type="slidenum">
              <a:rPr lang="en-US" smtClean="0"/>
              <a:t>12</a:t>
            </a:fld>
            <a:endParaRPr lang="en-US" dirty="0"/>
          </a:p>
        </p:txBody>
      </p:sp>
      <p:sp>
        <p:nvSpPr>
          <p:cNvPr id="5" name="Date Placeholder 4"/>
          <p:cNvSpPr>
            <a:spLocks noGrp="1"/>
          </p:cNvSpPr>
          <p:nvPr>
            <p:ph type="dt" sz="half" idx="10"/>
          </p:nvPr>
        </p:nvSpPr>
        <p:spPr/>
        <p:txBody>
          <a:bodyPr/>
          <a:lstStyle/>
          <a:p>
            <a:r>
              <a:rPr lang="en-US" smtClean="0"/>
              <a:t>14 January 2014</a:t>
            </a:r>
            <a:endParaRPr lang="en-US"/>
          </a:p>
        </p:txBody>
      </p:sp>
      <p:sp>
        <p:nvSpPr>
          <p:cNvPr id="6" name="Footer Placeholder 5"/>
          <p:cNvSpPr>
            <a:spLocks noGrp="1"/>
          </p:cNvSpPr>
          <p:nvPr>
            <p:ph type="ftr" sz="quarter" idx="11"/>
          </p:nvPr>
        </p:nvSpPr>
        <p:spPr/>
        <p:txBody>
          <a:bodyPr/>
          <a:lstStyle/>
          <a:p>
            <a:r>
              <a:rPr lang="en-US" smtClean="0"/>
              <a:t>University of Virginia cs4414</a:t>
            </a:r>
            <a:endParaRPr lang="en-US"/>
          </a:p>
        </p:txBody>
      </p:sp>
    </p:spTree>
    <p:extLst>
      <p:ext uri="{BB962C8B-B14F-4D97-AF65-F5344CB8AC3E}">
        <p14:creationId xmlns:p14="http://schemas.microsoft.com/office/powerpoint/2010/main" val="1708854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cs4414 OS Definition</a:t>
            </a:r>
            <a:endParaRPr lang="en-US" dirty="0"/>
          </a:p>
        </p:txBody>
      </p:sp>
      <p:sp>
        <p:nvSpPr>
          <p:cNvPr id="3" name="Content Placeholder 2"/>
          <p:cNvSpPr>
            <a:spLocks noGrp="1"/>
          </p:cNvSpPr>
          <p:nvPr>
            <p:ph idx="1"/>
          </p:nvPr>
        </p:nvSpPr>
        <p:spPr>
          <a:xfrm>
            <a:off x="457200" y="1600200"/>
            <a:ext cx="8372316" cy="4525963"/>
          </a:xfrm>
        </p:spPr>
        <p:txBody>
          <a:bodyPr>
            <a:normAutofit fontScale="92500" lnSpcReduction="20000"/>
          </a:bodyPr>
          <a:lstStyle/>
          <a:p>
            <a:pPr marL="0" indent="0">
              <a:buNone/>
            </a:pPr>
            <a:r>
              <a:rPr lang="en-US" dirty="0" smtClean="0">
                <a:solidFill>
                  <a:srgbClr val="000000"/>
                </a:solidFill>
              </a:rPr>
              <a:t>An </a:t>
            </a:r>
            <a:r>
              <a:rPr lang="en-US" b="1" dirty="0" smtClean="0">
                <a:solidFill>
                  <a:srgbClr val="000000"/>
                </a:solidFill>
              </a:rPr>
              <a:t>operating system</a:t>
            </a:r>
            <a:r>
              <a:rPr lang="en-US" dirty="0" smtClean="0">
                <a:solidFill>
                  <a:srgbClr val="000000"/>
                </a:solidFill>
              </a:rPr>
              <a:t> is a program </a:t>
            </a:r>
            <a:r>
              <a:rPr lang="en-US" dirty="0" smtClean="0">
                <a:solidFill>
                  <a:srgbClr val="000000"/>
                </a:solidFill>
              </a:rPr>
              <a:t>that</a:t>
            </a:r>
            <a:r>
              <a:rPr lang="en-US" dirty="0">
                <a:solidFill>
                  <a:srgbClr val="000000"/>
                </a:solidFill>
              </a:rPr>
              <a:t> </a:t>
            </a:r>
            <a:r>
              <a:rPr lang="en-US" b="1" dirty="0" smtClean="0">
                <a:solidFill>
                  <a:srgbClr val="000000"/>
                </a:solidFill>
              </a:rPr>
              <a:t>m</a:t>
            </a:r>
            <a:r>
              <a:rPr lang="en-US" b="1" dirty="0" smtClean="0">
                <a:solidFill>
                  <a:srgbClr val="000000"/>
                </a:solidFill>
              </a:rPr>
              <a:t>anages </a:t>
            </a:r>
            <a:r>
              <a:rPr lang="en-US" b="1" dirty="0" smtClean="0">
                <a:solidFill>
                  <a:srgbClr val="000000"/>
                </a:solidFill>
              </a:rPr>
              <a:t>r</a:t>
            </a:r>
            <a:r>
              <a:rPr lang="en-US" b="1" dirty="0" smtClean="0">
                <a:solidFill>
                  <a:srgbClr val="000000"/>
                </a:solidFill>
              </a:rPr>
              <a:t>esources </a:t>
            </a:r>
            <a:r>
              <a:rPr lang="en-US" dirty="0"/>
              <a:t>and</a:t>
            </a:r>
            <a:r>
              <a:rPr lang="en-US" b="1" dirty="0"/>
              <a:t> provides abstractions</a:t>
            </a:r>
            <a:r>
              <a:rPr lang="en-US" b="1" dirty="0" smtClean="0"/>
              <a:t>.</a:t>
            </a:r>
          </a:p>
          <a:p>
            <a:pPr marL="0" indent="0">
              <a:buNone/>
            </a:pPr>
            <a:endParaRPr lang="en-US" b="1" dirty="0"/>
          </a:p>
          <a:p>
            <a:pPr marL="0" indent="0">
              <a:buNone/>
            </a:pPr>
            <a:r>
              <a:rPr lang="en-US" b="1" dirty="0" smtClean="0">
                <a:solidFill>
                  <a:srgbClr val="000000"/>
                </a:solidFill>
              </a:rPr>
              <a:t>Managing resources:</a:t>
            </a:r>
            <a:endParaRPr lang="en-US" b="1" dirty="0">
              <a:solidFill>
                <a:srgbClr val="000000"/>
              </a:solidFill>
            </a:endParaRPr>
          </a:p>
          <a:p>
            <a:pPr marL="0" indent="0">
              <a:buNone/>
            </a:pPr>
            <a:r>
              <a:rPr lang="en-US" i="1" dirty="0"/>
              <a:t>	How do you share processors, memory, and 	other </a:t>
            </a:r>
            <a:r>
              <a:rPr lang="en-US" i="1" dirty="0" smtClean="0"/>
              <a:t>	hardware </a:t>
            </a:r>
            <a:r>
              <a:rPr lang="en-US" i="1" dirty="0"/>
              <a:t>devices among programs?</a:t>
            </a:r>
            <a:endParaRPr lang="en-US" dirty="0"/>
          </a:p>
          <a:p>
            <a:pPr marL="0" indent="0">
              <a:buNone/>
            </a:pPr>
            <a:r>
              <a:rPr lang="en-US" b="1" dirty="0" smtClean="0"/>
              <a:t>Providing abstractions:</a:t>
            </a:r>
          </a:p>
          <a:p>
            <a:pPr marL="0" indent="0">
              <a:buNone/>
            </a:pPr>
            <a:r>
              <a:rPr lang="en-US" b="1" i="1" dirty="0"/>
              <a:t>	</a:t>
            </a:r>
            <a:r>
              <a:rPr lang="en-US" i="1" dirty="0"/>
              <a:t>How do you provide programs with clean and 	easy to use interfaces to resources, without 	sacrificing (too much) efficiency and flexibility?</a:t>
            </a:r>
            <a:endParaRPr lang="en-US" b="1" i="1" dirty="0"/>
          </a:p>
          <a:p>
            <a:pPr marL="0" indent="0">
              <a:buNone/>
            </a:pPr>
            <a:endParaRPr lang="en-US" b="1" dirty="0"/>
          </a:p>
        </p:txBody>
      </p:sp>
      <p:sp>
        <p:nvSpPr>
          <p:cNvPr id="4" name="Slide Number Placeholder 3"/>
          <p:cNvSpPr>
            <a:spLocks noGrp="1"/>
          </p:cNvSpPr>
          <p:nvPr>
            <p:ph type="sldNum" sz="quarter" idx="12"/>
          </p:nvPr>
        </p:nvSpPr>
        <p:spPr/>
        <p:txBody>
          <a:bodyPr/>
          <a:lstStyle/>
          <a:p>
            <a:fld id="{6507B5A5-F0C2-644D-AEA7-E773B6B78F38}" type="slidenum">
              <a:rPr lang="en-US" smtClean="0"/>
              <a:t>13</a:t>
            </a:fld>
            <a:endParaRPr lang="en-US" dirty="0"/>
          </a:p>
        </p:txBody>
      </p:sp>
      <p:sp>
        <p:nvSpPr>
          <p:cNvPr id="5" name="Date Placeholder 4"/>
          <p:cNvSpPr>
            <a:spLocks noGrp="1"/>
          </p:cNvSpPr>
          <p:nvPr>
            <p:ph type="dt" sz="half" idx="10"/>
          </p:nvPr>
        </p:nvSpPr>
        <p:spPr/>
        <p:txBody>
          <a:bodyPr/>
          <a:lstStyle/>
          <a:p>
            <a:r>
              <a:rPr lang="en-US" smtClean="0"/>
              <a:t>14 January 2014</a:t>
            </a:r>
            <a:endParaRPr lang="en-US"/>
          </a:p>
        </p:txBody>
      </p:sp>
      <p:sp>
        <p:nvSpPr>
          <p:cNvPr id="6" name="Footer Placeholder 5"/>
          <p:cNvSpPr>
            <a:spLocks noGrp="1"/>
          </p:cNvSpPr>
          <p:nvPr>
            <p:ph type="ftr" sz="quarter" idx="11"/>
          </p:nvPr>
        </p:nvSpPr>
        <p:spPr/>
        <p:txBody>
          <a:bodyPr/>
          <a:lstStyle/>
          <a:p>
            <a:r>
              <a:rPr lang="en-US" smtClean="0"/>
              <a:t>University of Virginia cs4414</a:t>
            </a:r>
            <a:endParaRPr lang="en-US"/>
          </a:p>
        </p:txBody>
      </p:sp>
    </p:spTree>
    <p:extLst>
      <p:ext uri="{BB962C8B-B14F-4D97-AF65-F5344CB8AC3E}">
        <p14:creationId xmlns:p14="http://schemas.microsoft.com/office/powerpoint/2010/main" val="8275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1</a:t>
            </a:fld>
            <a:endParaRPr lang="en-US"/>
          </a:p>
        </p:txBody>
      </p:sp>
      <p:sp>
        <p:nvSpPr>
          <p:cNvPr id="3" name="Date Placeholder 2"/>
          <p:cNvSpPr>
            <a:spLocks noGrp="1"/>
          </p:cNvSpPr>
          <p:nvPr>
            <p:ph type="dt" sz="half" idx="10"/>
          </p:nvPr>
        </p:nvSpPr>
        <p:spPr/>
        <p:txBody>
          <a:bodyPr/>
          <a:lstStyle/>
          <a:p>
            <a:r>
              <a:rPr lang="en-US" smtClean="0"/>
              <a:t>14 January 2014</a:t>
            </a:r>
            <a:endParaRPr lang="en-US"/>
          </a:p>
        </p:txBody>
      </p:sp>
      <p:sp>
        <p:nvSpPr>
          <p:cNvPr id="4" name="Footer Placeholder 3"/>
          <p:cNvSpPr>
            <a:spLocks noGrp="1"/>
          </p:cNvSpPr>
          <p:nvPr>
            <p:ph type="ftr" sz="quarter" idx="11"/>
          </p:nvPr>
        </p:nvSpPr>
        <p:spPr/>
        <p:txBody>
          <a:bodyPr/>
          <a:lstStyle/>
          <a:p>
            <a:r>
              <a:rPr lang="en-US" smtClean="0"/>
              <a:t>University of Virginia cs4414</a:t>
            </a:r>
            <a:endParaRPr lang="en-US"/>
          </a:p>
        </p:txBody>
      </p:sp>
    </p:spTree>
    <p:extLst>
      <p:ext uri="{BB962C8B-B14F-4D97-AF65-F5344CB8AC3E}">
        <p14:creationId xmlns:p14="http://schemas.microsoft.com/office/powerpoint/2010/main" val="828592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of the Course</a:t>
            </a:r>
            <a:endParaRPr lang="en-US" dirty="0"/>
          </a:p>
        </p:txBody>
      </p:sp>
      <p:sp>
        <p:nvSpPr>
          <p:cNvPr id="3" name="Content Placeholder 2"/>
          <p:cNvSpPr>
            <a:spLocks noGrp="1"/>
          </p:cNvSpPr>
          <p:nvPr>
            <p:ph idx="1"/>
          </p:nvPr>
        </p:nvSpPr>
        <p:spPr/>
        <p:txBody>
          <a:bodyPr/>
          <a:lstStyle/>
          <a:p>
            <a:pPr marL="0" indent="0">
              <a:buNone/>
            </a:pPr>
            <a:r>
              <a:rPr lang="en-US" b="1" dirty="0" smtClean="0"/>
              <a:t>Problem </a:t>
            </a:r>
            <a:r>
              <a:rPr lang="en-US" b="1" dirty="0" smtClean="0"/>
              <a:t>Sets 1-3</a:t>
            </a:r>
            <a:r>
              <a:rPr lang="en-US" dirty="0" smtClean="0"/>
              <a:t>: </a:t>
            </a:r>
            <a:r>
              <a:rPr lang="en-US" i="1" dirty="0" smtClean="0"/>
              <a:t>systems</a:t>
            </a:r>
            <a:r>
              <a:rPr lang="en-US" dirty="0" smtClean="0"/>
              <a:t> programming </a:t>
            </a:r>
          </a:p>
          <a:p>
            <a:pPr marL="0" indent="0">
              <a:buNone/>
            </a:pPr>
            <a:r>
              <a:rPr lang="en-US" dirty="0"/>
              <a:t>	</a:t>
            </a:r>
            <a:r>
              <a:rPr lang="en-US" dirty="0" smtClean="0"/>
              <a:t>Not in supervisor mode: </a:t>
            </a:r>
          </a:p>
          <a:p>
            <a:pPr marL="0" indent="0">
              <a:buNone/>
            </a:pPr>
            <a:r>
              <a:rPr lang="en-US" dirty="0"/>
              <a:t>	</a:t>
            </a:r>
            <a:r>
              <a:rPr lang="en-US" dirty="0" smtClean="0"/>
              <a:t>	above the level of the “operating system”</a:t>
            </a:r>
          </a:p>
          <a:p>
            <a:pPr marL="0" indent="0">
              <a:buNone/>
            </a:pPr>
            <a:r>
              <a:rPr lang="en-US" dirty="0"/>
              <a:t>	</a:t>
            </a:r>
            <a:r>
              <a:rPr lang="en-US" dirty="0" smtClean="0"/>
              <a:t>Breaking into abstractions that are provided 		by OS or libraries</a:t>
            </a:r>
            <a:endParaRPr lang="en-US" b="1" dirty="0" smtClean="0"/>
          </a:p>
          <a:p>
            <a:pPr marL="0" indent="0">
              <a:buNone/>
            </a:pPr>
            <a:r>
              <a:rPr lang="en-US" b="1" dirty="0" smtClean="0"/>
              <a:t>Classes:</a:t>
            </a:r>
            <a:r>
              <a:rPr lang="en-US" dirty="0" smtClean="0"/>
              <a:t> understanding more of what is going on underneath</a:t>
            </a:r>
            <a:endParaRPr lang="en-US" dirty="0"/>
          </a:p>
        </p:txBody>
      </p:sp>
      <p:sp>
        <p:nvSpPr>
          <p:cNvPr id="4" name="Slide Number Placeholder 3"/>
          <p:cNvSpPr>
            <a:spLocks noGrp="1"/>
          </p:cNvSpPr>
          <p:nvPr>
            <p:ph type="sldNum" sz="quarter" idx="12"/>
          </p:nvPr>
        </p:nvSpPr>
        <p:spPr/>
        <p:txBody>
          <a:bodyPr/>
          <a:lstStyle/>
          <a:p>
            <a:fld id="{6507B5A5-F0C2-644D-AEA7-E773B6B78F38}" type="slidenum">
              <a:rPr lang="en-US" smtClean="0"/>
              <a:t>2</a:t>
            </a:fld>
            <a:endParaRPr lang="en-US"/>
          </a:p>
        </p:txBody>
      </p:sp>
      <p:sp>
        <p:nvSpPr>
          <p:cNvPr id="5" name="Date Placeholder 4"/>
          <p:cNvSpPr>
            <a:spLocks noGrp="1"/>
          </p:cNvSpPr>
          <p:nvPr>
            <p:ph type="dt" sz="half" idx="10"/>
          </p:nvPr>
        </p:nvSpPr>
        <p:spPr/>
        <p:txBody>
          <a:bodyPr/>
          <a:lstStyle/>
          <a:p>
            <a:r>
              <a:rPr lang="en-US" smtClean="0"/>
              <a:t>14 January 2014</a:t>
            </a:r>
            <a:endParaRPr lang="en-US"/>
          </a:p>
        </p:txBody>
      </p:sp>
      <p:sp>
        <p:nvSpPr>
          <p:cNvPr id="6" name="Footer Placeholder 5"/>
          <p:cNvSpPr>
            <a:spLocks noGrp="1"/>
          </p:cNvSpPr>
          <p:nvPr>
            <p:ph type="ftr" sz="quarter" idx="11"/>
          </p:nvPr>
        </p:nvSpPr>
        <p:spPr/>
        <p:txBody>
          <a:bodyPr/>
          <a:lstStyle/>
          <a:p>
            <a:r>
              <a:rPr lang="en-US" smtClean="0"/>
              <a:t>University of Virginia cs4414</a:t>
            </a:r>
            <a:endParaRPr lang="en-US"/>
          </a:p>
        </p:txBody>
      </p:sp>
    </p:spTree>
    <p:extLst>
      <p:ext uri="{BB962C8B-B14F-4D97-AF65-F5344CB8AC3E}">
        <p14:creationId xmlns:p14="http://schemas.microsoft.com/office/powerpoint/2010/main" val="1800089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highlight some projects from last year</a:t>
            </a:r>
          </a:p>
          <a:p>
            <a:r>
              <a:rPr lang="en-US" dirty="0" err="1" smtClean="0"/>
              <a:t>Norvigtorious</a:t>
            </a:r>
            <a:r>
              <a:rPr lang="en-US" dirty="0" smtClean="0"/>
              <a:t>, </a:t>
            </a:r>
            <a:r>
              <a:rPr lang="en-US" dirty="0" err="1" smtClean="0"/>
              <a:t>uvagraph</a:t>
            </a:r>
            <a:endParaRPr lang="en-US" dirty="0" smtClean="0"/>
          </a:p>
          <a:p>
            <a:r>
              <a:rPr lang="en-US" dirty="0" err="1" smtClean="0"/>
              <a:t>IronKernel</a:t>
            </a:r>
            <a:endParaRPr lang="en-US" dirty="0" smtClean="0"/>
          </a:p>
          <a:p>
            <a:r>
              <a:rPr lang="en-US" dirty="0" err="1" smtClean="0"/>
              <a:t>Kiet’s</a:t>
            </a:r>
            <a:endParaRPr lang="en-US" dirty="0"/>
          </a:p>
        </p:txBody>
      </p:sp>
      <p:sp>
        <p:nvSpPr>
          <p:cNvPr id="4" name="Slide Number Placeholder 3"/>
          <p:cNvSpPr>
            <a:spLocks noGrp="1"/>
          </p:cNvSpPr>
          <p:nvPr>
            <p:ph type="sldNum" sz="quarter" idx="12"/>
          </p:nvPr>
        </p:nvSpPr>
        <p:spPr/>
        <p:txBody>
          <a:bodyPr/>
          <a:lstStyle/>
          <a:p>
            <a:fld id="{6507B5A5-F0C2-644D-AEA7-E773B6B78F38}" type="slidenum">
              <a:rPr lang="en-US" smtClean="0"/>
              <a:t>3</a:t>
            </a:fld>
            <a:endParaRPr lang="en-US"/>
          </a:p>
        </p:txBody>
      </p:sp>
      <p:sp>
        <p:nvSpPr>
          <p:cNvPr id="5" name="Date Placeholder 4"/>
          <p:cNvSpPr>
            <a:spLocks noGrp="1"/>
          </p:cNvSpPr>
          <p:nvPr>
            <p:ph type="dt" sz="half" idx="10"/>
          </p:nvPr>
        </p:nvSpPr>
        <p:spPr/>
        <p:txBody>
          <a:bodyPr/>
          <a:lstStyle/>
          <a:p>
            <a:r>
              <a:rPr lang="en-US" smtClean="0"/>
              <a:t>14 January 2014</a:t>
            </a:r>
            <a:endParaRPr lang="en-US"/>
          </a:p>
        </p:txBody>
      </p:sp>
      <p:sp>
        <p:nvSpPr>
          <p:cNvPr id="6" name="Footer Placeholder 5"/>
          <p:cNvSpPr>
            <a:spLocks noGrp="1"/>
          </p:cNvSpPr>
          <p:nvPr>
            <p:ph type="ftr" sz="quarter" idx="11"/>
          </p:nvPr>
        </p:nvSpPr>
        <p:spPr/>
        <p:txBody>
          <a:bodyPr/>
          <a:lstStyle/>
          <a:p>
            <a:r>
              <a:rPr lang="en-US" smtClean="0"/>
              <a:t>University of Virginia cs4414</a:t>
            </a:r>
            <a:endParaRPr lang="en-US"/>
          </a:p>
        </p:txBody>
      </p:sp>
    </p:spTree>
    <p:extLst>
      <p:ext uri="{BB962C8B-B14F-4D97-AF65-F5344CB8AC3E}">
        <p14:creationId xmlns:p14="http://schemas.microsoft.com/office/powerpoint/2010/main" val="1435902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Rust</a:t>
            </a:r>
            <a:endParaRPr lang="en-US" dirty="0"/>
          </a:p>
        </p:txBody>
      </p:sp>
      <p:sp>
        <p:nvSpPr>
          <p:cNvPr id="3" name="Vertical Text Placeholder 2"/>
          <p:cNvSpPr>
            <a:spLocks noGrp="1"/>
          </p:cNvSpPr>
          <p:nvPr>
            <p:ph idx="1"/>
          </p:nvPr>
        </p:nvSpPr>
        <p:spPr/>
        <p:txBody>
          <a:bodyPr/>
          <a:lstStyle/>
          <a:p>
            <a:r>
              <a:rPr lang="en-US" dirty="0" smtClean="0"/>
              <a:t>Truthiness vs. Control vs. Expressiveness</a:t>
            </a:r>
            <a:endParaRPr lang="en-US" dirty="0"/>
          </a:p>
        </p:txBody>
      </p:sp>
      <p:sp>
        <p:nvSpPr>
          <p:cNvPr id="4" name="Slide Number Placeholder 3"/>
          <p:cNvSpPr>
            <a:spLocks noGrp="1"/>
          </p:cNvSpPr>
          <p:nvPr>
            <p:ph type="sldNum" sz="quarter" idx="12"/>
          </p:nvPr>
        </p:nvSpPr>
        <p:spPr/>
        <p:txBody>
          <a:bodyPr/>
          <a:lstStyle/>
          <a:p>
            <a:fld id="{6507B5A5-F0C2-644D-AEA7-E773B6B78F38}" type="slidenum">
              <a:rPr lang="en-US" smtClean="0"/>
              <a:t>4</a:t>
            </a:fld>
            <a:endParaRPr lang="en-US"/>
          </a:p>
        </p:txBody>
      </p:sp>
      <p:sp>
        <p:nvSpPr>
          <p:cNvPr id="5" name="Date Placeholder 4"/>
          <p:cNvSpPr>
            <a:spLocks noGrp="1"/>
          </p:cNvSpPr>
          <p:nvPr>
            <p:ph type="dt" sz="half" idx="10"/>
          </p:nvPr>
        </p:nvSpPr>
        <p:spPr/>
        <p:txBody>
          <a:bodyPr/>
          <a:lstStyle/>
          <a:p>
            <a:r>
              <a:rPr lang="en-US" smtClean="0"/>
              <a:t>14 January 2014</a:t>
            </a:r>
            <a:endParaRPr lang="en-US"/>
          </a:p>
        </p:txBody>
      </p:sp>
      <p:sp>
        <p:nvSpPr>
          <p:cNvPr id="6" name="Footer Placeholder 5"/>
          <p:cNvSpPr>
            <a:spLocks noGrp="1"/>
          </p:cNvSpPr>
          <p:nvPr>
            <p:ph type="ftr" sz="quarter" idx="11"/>
          </p:nvPr>
        </p:nvSpPr>
        <p:spPr/>
        <p:txBody>
          <a:bodyPr/>
          <a:lstStyle/>
          <a:p>
            <a:r>
              <a:rPr lang="en-US" smtClean="0"/>
              <a:t>University of Virginia cs4414</a:t>
            </a:r>
            <a:endParaRPr lang="en-US"/>
          </a:p>
        </p:txBody>
      </p:sp>
    </p:spTree>
    <p:extLst>
      <p:ext uri="{BB962C8B-B14F-4D97-AF65-F5344CB8AC3E}">
        <p14:creationId xmlns:p14="http://schemas.microsoft.com/office/powerpoint/2010/main" val="387927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77329" y="827460"/>
            <a:ext cx="3248212" cy="1458539"/>
          </a:xfrm>
        </p:spPr>
        <p:txBody>
          <a:bodyPr>
            <a:noAutofit/>
          </a:bodyPr>
          <a:lstStyle/>
          <a:p>
            <a:r>
              <a:rPr lang="en-US" sz="4800" dirty="0" smtClean="0"/>
              <a:t>Teaching Philosophy</a:t>
            </a:r>
            <a:endParaRPr lang="en-US" sz="4800" dirty="0"/>
          </a:p>
        </p:txBody>
      </p:sp>
      <p:sp>
        <p:nvSpPr>
          <p:cNvPr id="2" name="Date Placeholder 1"/>
          <p:cNvSpPr>
            <a:spLocks noGrp="1"/>
          </p:cNvSpPr>
          <p:nvPr>
            <p:ph type="dt" sz="half" idx="10"/>
          </p:nvPr>
        </p:nvSpPr>
        <p:spPr/>
        <p:txBody>
          <a:bodyPr/>
          <a:lstStyle/>
          <a:p>
            <a:r>
              <a:rPr lang="en-US" smtClean="0"/>
              <a:t>14 January 2014</a:t>
            </a:r>
            <a:endParaRPr lang="en-US"/>
          </a:p>
        </p:txBody>
      </p:sp>
      <p:sp>
        <p:nvSpPr>
          <p:cNvPr id="3" name="Footer Placeholder 2"/>
          <p:cNvSpPr>
            <a:spLocks noGrp="1"/>
          </p:cNvSpPr>
          <p:nvPr>
            <p:ph type="ftr" sz="quarter" idx="11"/>
          </p:nvPr>
        </p:nvSpPr>
        <p:spPr/>
        <p:txBody>
          <a:bodyPr/>
          <a:lstStyle/>
          <a:p>
            <a:r>
              <a:rPr lang="en-US" smtClean="0"/>
              <a:t>University of Virginia cs4414</a:t>
            </a:r>
            <a:endParaRPr lang="en-US"/>
          </a:p>
        </p:txBody>
      </p:sp>
      <p:sp>
        <p:nvSpPr>
          <p:cNvPr id="4" name="Slide Number Placeholder 3"/>
          <p:cNvSpPr>
            <a:spLocks noGrp="1"/>
          </p:cNvSpPr>
          <p:nvPr>
            <p:ph type="sldNum" sz="quarter" idx="12"/>
          </p:nvPr>
        </p:nvSpPr>
        <p:spPr/>
        <p:txBody>
          <a:bodyPr/>
          <a:lstStyle/>
          <a:p>
            <a:fld id="{6507B5A5-F0C2-644D-AEA7-E773B6B78F38}" type="slidenum">
              <a:rPr lang="en-US" smtClean="0"/>
              <a:t>5</a:t>
            </a:fld>
            <a:endParaRPr lang="en-US"/>
          </a:p>
        </p:txBody>
      </p:sp>
      <p:pic>
        <p:nvPicPr>
          <p:cNvPr id="6" name="Picture 5" descr="Screen Shot 2013-09-11 at 3.59.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4757663" cy="2698376"/>
          </a:xfrm>
          <a:prstGeom prst="rect">
            <a:avLst/>
          </a:prstGeom>
        </p:spPr>
      </p:pic>
      <p:sp>
        <p:nvSpPr>
          <p:cNvPr id="10" name="Rectangle 9"/>
          <p:cNvSpPr/>
          <p:nvPr/>
        </p:nvSpPr>
        <p:spPr>
          <a:xfrm>
            <a:off x="228600" y="2743200"/>
            <a:ext cx="8762999" cy="3477875"/>
          </a:xfrm>
          <a:prstGeom prst="rect">
            <a:avLst/>
          </a:prstGeom>
          <a:solidFill>
            <a:schemeClr val="accent6">
              <a:lumMod val="40000"/>
              <a:lumOff val="60000"/>
            </a:schemeClr>
          </a:solidFill>
        </p:spPr>
        <p:txBody>
          <a:bodyPr wrap="square">
            <a:spAutoFit/>
          </a:bodyPr>
          <a:lstStyle/>
          <a:p>
            <a:r>
              <a:rPr lang="en-US" sz="2000" dirty="0"/>
              <a:t>“I always felt, I was at Stanford, the world’s best university, and I was a great teacher,” </a:t>
            </a:r>
            <a:r>
              <a:rPr lang="en-US" sz="2000" dirty="0" smtClean="0"/>
              <a:t>he [Sebastian </a:t>
            </a:r>
            <a:r>
              <a:rPr lang="en-US" sz="2000" dirty="0" err="1" smtClean="0"/>
              <a:t>Thrun</a:t>
            </a:r>
            <a:r>
              <a:rPr lang="en-US" sz="2000" dirty="0" smtClean="0"/>
              <a:t>] </a:t>
            </a:r>
            <a:r>
              <a:rPr lang="en-US" sz="2000" dirty="0"/>
              <a:t>said. “Having done this, I can’t teach at Stanford again. It’s impossible. I feel like there’s a red pill and a blue pill, and you can take the blue pill and go back to the classroom and lecture your 20 students. But I’ve taken the red pill. And I’ve seen wonderland.</a:t>
            </a:r>
            <a:r>
              <a:rPr lang="en-US" sz="2000" dirty="0" smtClean="0"/>
              <a:t>”</a:t>
            </a:r>
            <a:endParaRPr lang="en-US" sz="2000" dirty="0"/>
          </a:p>
          <a:p>
            <a:r>
              <a:rPr lang="en-US" sz="2000" dirty="0"/>
              <a:t>* * </a:t>
            </a:r>
            <a:r>
              <a:rPr lang="en-US" sz="2000" dirty="0" smtClean="0"/>
              <a:t>*</a:t>
            </a:r>
            <a:endParaRPr lang="en-US" sz="2000" dirty="0"/>
          </a:p>
          <a:p>
            <a:r>
              <a:rPr lang="en-US" sz="2000" dirty="0"/>
              <a:t>Not long ago, on a rainy Saturday morning, Professor Dave Evans and I hung out in bed while he tried to explain recursive functions (for the fourth time) and I worked on my homework. Or rather, I hung out in bed, and Evans, a computer science professor at the University of Virginia, hung out on my laptop screen, where I could—click—pause him midsentence and pour myself another cup of coffee.</a:t>
            </a:r>
          </a:p>
        </p:txBody>
      </p:sp>
    </p:spTree>
    <p:extLst>
      <p:ext uri="{BB962C8B-B14F-4D97-AF65-F5344CB8AC3E}">
        <p14:creationId xmlns:p14="http://schemas.microsoft.com/office/powerpoint/2010/main" val="19878751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2872"/>
            <a:ext cx="8229600" cy="2145833"/>
          </a:xfrm>
        </p:spPr>
        <p:txBody>
          <a:bodyPr>
            <a:normAutofit fontScale="90000"/>
          </a:bodyPr>
          <a:lstStyle/>
          <a:p>
            <a:r>
              <a:rPr lang="en-US" sz="5400" dirty="0" smtClean="0"/>
              <a:t>What do you think my goals are in designing assignments?</a:t>
            </a:r>
            <a:endParaRPr lang="en-US" sz="5400" dirty="0"/>
          </a:p>
        </p:txBody>
      </p:sp>
      <p:sp>
        <p:nvSpPr>
          <p:cNvPr id="4" name="Date Placeholder 3"/>
          <p:cNvSpPr>
            <a:spLocks noGrp="1"/>
          </p:cNvSpPr>
          <p:nvPr>
            <p:ph type="dt" sz="half" idx="10"/>
          </p:nvPr>
        </p:nvSpPr>
        <p:spPr/>
        <p:txBody>
          <a:bodyPr/>
          <a:lstStyle/>
          <a:p>
            <a:r>
              <a:rPr lang="en-US" smtClean="0"/>
              <a:t>14 January 2014</a:t>
            </a:r>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
        <p:nvSpPr>
          <p:cNvPr id="6" name="Slide Number Placeholder 5"/>
          <p:cNvSpPr>
            <a:spLocks noGrp="1"/>
          </p:cNvSpPr>
          <p:nvPr>
            <p:ph type="sldNum" sz="quarter" idx="12"/>
          </p:nvPr>
        </p:nvSpPr>
        <p:spPr/>
        <p:txBody>
          <a:bodyPr/>
          <a:lstStyle/>
          <a:p>
            <a:fld id="{6507B5A5-F0C2-644D-AEA7-E773B6B78F38}" type="slidenum">
              <a:rPr lang="en-US" smtClean="0"/>
              <a:t>6</a:t>
            </a:fld>
            <a:endParaRPr lang="en-US"/>
          </a:p>
        </p:txBody>
      </p:sp>
    </p:spTree>
    <p:extLst>
      <p:ext uri="{BB962C8B-B14F-4D97-AF65-F5344CB8AC3E}">
        <p14:creationId xmlns:p14="http://schemas.microsoft.com/office/powerpoint/2010/main" val="26590122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26684" y="657412"/>
            <a:ext cx="5114116" cy="3227294"/>
          </a:xfrm>
        </p:spPr>
        <p:txBody>
          <a:bodyPr>
            <a:noAutofit/>
          </a:bodyPr>
          <a:lstStyle/>
          <a:p>
            <a:pPr algn="l"/>
            <a:r>
              <a:rPr lang="en-US" sz="5400" dirty="0" smtClean="0"/>
              <a:t>How much time should I spend on </a:t>
            </a:r>
            <a:r>
              <a:rPr lang="en-US" sz="5400" b="1" dirty="0" smtClean="0"/>
              <a:t>grading </a:t>
            </a:r>
            <a:r>
              <a:rPr lang="en-US" sz="5400" dirty="0" smtClean="0"/>
              <a:t>this semester?</a:t>
            </a:r>
            <a:endParaRPr lang="en-US" sz="5400" dirty="0"/>
          </a:p>
        </p:txBody>
      </p:sp>
      <p:sp>
        <p:nvSpPr>
          <p:cNvPr id="4" name="Date Placeholder 3"/>
          <p:cNvSpPr>
            <a:spLocks noGrp="1"/>
          </p:cNvSpPr>
          <p:nvPr>
            <p:ph type="dt" sz="half" idx="10"/>
          </p:nvPr>
        </p:nvSpPr>
        <p:spPr/>
        <p:txBody>
          <a:bodyPr/>
          <a:lstStyle/>
          <a:p>
            <a:r>
              <a:rPr lang="en-US" smtClean="0"/>
              <a:t>14 January 2014</a:t>
            </a:r>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
        <p:nvSpPr>
          <p:cNvPr id="6" name="Slide Number Placeholder 5"/>
          <p:cNvSpPr>
            <a:spLocks noGrp="1"/>
          </p:cNvSpPr>
          <p:nvPr>
            <p:ph type="sldNum" sz="quarter" idx="12"/>
          </p:nvPr>
        </p:nvSpPr>
        <p:spPr/>
        <p:txBody>
          <a:bodyPr/>
          <a:lstStyle/>
          <a:p>
            <a:fld id="{6507B5A5-F0C2-644D-AEA7-E773B6B78F38}" type="slidenum">
              <a:rPr lang="en-US" smtClean="0"/>
              <a:t>7</a:t>
            </a:fld>
            <a:endParaRPr lang="en-US" dirty="0"/>
          </a:p>
        </p:txBody>
      </p:sp>
      <p:sp>
        <p:nvSpPr>
          <p:cNvPr id="9" name="TextBox 8"/>
          <p:cNvSpPr txBox="1"/>
          <p:nvPr/>
        </p:nvSpPr>
        <p:spPr>
          <a:xfrm>
            <a:off x="1090705" y="4825998"/>
            <a:ext cx="6708588" cy="1200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400" dirty="0" smtClean="0"/>
              <a:t>Note: I mean just “grading” for the point of being able to assign appropriate grades to students.  This doesn’t include time giving substantive “feedback”. </a:t>
            </a:r>
            <a:endParaRPr lang="en-US" sz="2400" dirty="0"/>
          </a:p>
        </p:txBody>
      </p:sp>
      <p:pic>
        <p:nvPicPr>
          <p:cNvPr id="10" name="Picture 9"/>
          <p:cNvPicPr>
            <a:picLocks noChangeAspect="1"/>
          </p:cNvPicPr>
          <p:nvPr/>
        </p:nvPicPr>
        <p:blipFill rotWithShape="1">
          <a:blip r:embed="rId2"/>
          <a:srcRect t="7887"/>
          <a:stretch/>
        </p:blipFill>
        <p:spPr>
          <a:xfrm>
            <a:off x="193619" y="179292"/>
            <a:ext cx="3557229" cy="43628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604344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Honor Policy</a:t>
            </a:r>
            <a:endParaRPr lang="en-US" dirty="0"/>
          </a:p>
        </p:txBody>
      </p:sp>
      <p:sp>
        <p:nvSpPr>
          <p:cNvPr id="3" name="Date Placeholder 2"/>
          <p:cNvSpPr>
            <a:spLocks noGrp="1"/>
          </p:cNvSpPr>
          <p:nvPr>
            <p:ph type="dt" sz="half" idx="10"/>
          </p:nvPr>
        </p:nvSpPr>
        <p:spPr/>
        <p:txBody>
          <a:bodyPr/>
          <a:lstStyle/>
          <a:p>
            <a:r>
              <a:rPr lang="en-US" smtClean="0"/>
              <a:t>14 January 2014</a:t>
            </a:r>
            <a:endParaRPr lang="en-US"/>
          </a:p>
        </p:txBody>
      </p:sp>
      <p:sp>
        <p:nvSpPr>
          <p:cNvPr id="4" name="Footer Placeholder 3"/>
          <p:cNvSpPr>
            <a:spLocks noGrp="1"/>
          </p:cNvSpPr>
          <p:nvPr>
            <p:ph type="ftr" sz="quarter" idx="11"/>
          </p:nvPr>
        </p:nvSpPr>
        <p:spPr/>
        <p:txBody>
          <a:bodyPr/>
          <a:lstStyle/>
          <a:p>
            <a:r>
              <a:rPr lang="en-US" smtClean="0"/>
              <a:t>University of Virginia cs4414</a:t>
            </a:r>
            <a:endParaRPr lang="en-US"/>
          </a:p>
        </p:txBody>
      </p:sp>
      <p:sp>
        <p:nvSpPr>
          <p:cNvPr id="5" name="Slide Number Placeholder 4"/>
          <p:cNvSpPr>
            <a:spLocks noGrp="1"/>
          </p:cNvSpPr>
          <p:nvPr>
            <p:ph type="sldNum" sz="quarter" idx="12"/>
          </p:nvPr>
        </p:nvSpPr>
        <p:spPr/>
        <p:txBody>
          <a:bodyPr/>
          <a:lstStyle/>
          <a:p>
            <a:fld id="{6507B5A5-F0C2-644D-AEA7-E773B6B78F38}" type="slidenum">
              <a:rPr lang="en-US" smtClean="0"/>
              <a:t>8</a:t>
            </a:fld>
            <a:endParaRPr lang="en-US"/>
          </a:p>
        </p:txBody>
      </p:sp>
      <p:sp>
        <p:nvSpPr>
          <p:cNvPr id="6" name="TextBox 5"/>
          <p:cNvSpPr txBox="1"/>
          <p:nvPr/>
        </p:nvSpPr>
        <p:spPr>
          <a:xfrm>
            <a:off x="457200" y="4168588"/>
            <a:ext cx="8229600" cy="15696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b="1" dirty="0"/>
              <a:t>5</a:t>
            </a:r>
            <a:r>
              <a:rPr lang="en-US" sz="2400" b="1" dirty="0" smtClean="0"/>
              <a:t> people got it more wrong by omission (left out important things you should do)!  If you are one of them and you want to stay in the class, read the syllabus more carefully and resubmit to correct your answer.</a:t>
            </a:r>
            <a:endParaRPr lang="en-US" sz="2400" b="1" dirty="0"/>
          </a:p>
        </p:txBody>
      </p:sp>
      <p:pic>
        <p:nvPicPr>
          <p:cNvPr id="9" name="Picture 8" descr="Screen Shot 2013-09-12 at 10.11.3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447800"/>
            <a:ext cx="8999760" cy="2566148"/>
          </a:xfrm>
          <a:prstGeom prst="rect">
            <a:avLst/>
          </a:prstGeom>
        </p:spPr>
      </p:pic>
    </p:spTree>
    <p:extLst>
      <p:ext uri="{BB962C8B-B14F-4D97-AF65-F5344CB8AC3E}">
        <p14:creationId xmlns:p14="http://schemas.microsoft.com/office/powerpoint/2010/main" val="27708479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4085</TotalTime>
  <Words>612</Words>
  <Application>Microsoft Macintosh PowerPoint</Application>
  <PresentationFormat>Letter Paper (8.5x11 in)</PresentationFormat>
  <Paragraphs>99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What is the minimal hardware support needed for an operating system (that can manage resources)?</vt:lpstr>
      <vt:lpstr>PowerPoint Presentation</vt:lpstr>
      <vt:lpstr>Content of the Course</vt:lpstr>
      <vt:lpstr>PowerPoint Presentation</vt:lpstr>
      <vt:lpstr>Introducing Rust</vt:lpstr>
      <vt:lpstr>Teaching Philosophy</vt:lpstr>
      <vt:lpstr>What do you think my goals are in designing assignments?</vt:lpstr>
      <vt:lpstr>How much time should I spend on grading this semester?</vt:lpstr>
      <vt:lpstr>Course Honor Policy</vt:lpstr>
      <vt:lpstr>Course Honor Policy</vt:lpstr>
      <vt:lpstr>Plan for Projects</vt:lpstr>
      <vt:lpstr>cs4414 OS Definition</vt:lpstr>
      <vt:lpstr>cs4414 OS Definition</vt:lpstr>
      <vt:lpstr>cs4414 OS Definition</vt:lpstr>
    </vt:vector>
  </TitlesOfParts>
  <Manager>Unmanagable</Manager>
  <Company>University of Virginia</Company>
  <LinksUpToDate>false</LinksUpToDate>
  <SharedDoc>false</SharedDoc>
  <HyperlinkBase>http://www.rust-class.org</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What is an Operating System?</dc:title>
  <dc:subject>Operating Systems</dc:subject>
  <dc:creator>David Evans</dc:creator>
  <cp:keywords/>
  <dc:description/>
  <cp:lastModifiedBy>David Evans</cp:lastModifiedBy>
  <cp:revision>43</cp:revision>
  <cp:lastPrinted>2013-08-31T13:46:20Z</cp:lastPrinted>
  <dcterms:created xsi:type="dcterms:W3CDTF">2013-08-26T17:24:32Z</dcterms:created>
  <dcterms:modified xsi:type="dcterms:W3CDTF">2014-01-14T15:15:28Z</dcterms:modified>
  <cp:category/>
</cp:coreProperties>
</file>