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5"/>
  </p:notesMasterIdLst>
  <p:handoutMasterIdLst>
    <p:handoutMasterId r:id="rId76"/>
  </p:handoutMasterIdLst>
  <p:sldIdLst>
    <p:sldId id="256" r:id="rId2"/>
    <p:sldId id="320" r:id="rId3"/>
    <p:sldId id="257" r:id="rId4"/>
    <p:sldId id="258" r:id="rId5"/>
    <p:sldId id="259" r:id="rId6"/>
    <p:sldId id="260" r:id="rId7"/>
    <p:sldId id="321" r:id="rId8"/>
    <p:sldId id="322" r:id="rId9"/>
    <p:sldId id="358" r:id="rId10"/>
    <p:sldId id="265" r:id="rId11"/>
    <p:sldId id="329" r:id="rId12"/>
    <p:sldId id="274" r:id="rId13"/>
    <p:sldId id="271" r:id="rId14"/>
    <p:sldId id="272" r:id="rId15"/>
    <p:sldId id="275" r:id="rId16"/>
    <p:sldId id="276" r:id="rId17"/>
    <p:sldId id="326" r:id="rId18"/>
    <p:sldId id="280" r:id="rId19"/>
    <p:sldId id="327" r:id="rId20"/>
    <p:sldId id="328" r:id="rId21"/>
    <p:sldId id="357" r:id="rId22"/>
    <p:sldId id="333" r:id="rId23"/>
    <p:sldId id="346" r:id="rId24"/>
    <p:sldId id="348" r:id="rId25"/>
    <p:sldId id="349" r:id="rId26"/>
    <p:sldId id="347" r:id="rId27"/>
    <p:sldId id="352" r:id="rId28"/>
    <p:sldId id="350" r:id="rId29"/>
    <p:sldId id="351" r:id="rId30"/>
    <p:sldId id="299" r:id="rId31"/>
    <p:sldId id="342" r:id="rId32"/>
    <p:sldId id="300" r:id="rId33"/>
    <p:sldId id="336" r:id="rId34"/>
    <p:sldId id="335" r:id="rId35"/>
    <p:sldId id="334" r:id="rId36"/>
    <p:sldId id="301" r:id="rId37"/>
    <p:sldId id="337" r:id="rId38"/>
    <p:sldId id="302" r:id="rId39"/>
    <p:sldId id="296" r:id="rId40"/>
    <p:sldId id="338" r:id="rId41"/>
    <p:sldId id="339" r:id="rId42"/>
    <p:sldId id="340" r:id="rId43"/>
    <p:sldId id="297" r:id="rId44"/>
    <p:sldId id="341" r:id="rId45"/>
    <p:sldId id="298" r:id="rId46"/>
    <p:sldId id="343" r:id="rId47"/>
    <p:sldId id="311" r:id="rId48"/>
    <p:sldId id="312" r:id="rId49"/>
    <p:sldId id="313" r:id="rId50"/>
    <p:sldId id="345" r:id="rId51"/>
    <p:sldId id="344" r:id="rId52"/>
    <p:sldId id="353" r:id="rId53"/>
    <p:sldId id="354" r:id="rId54"/>
    <p:sldId id="282" r:id="rId55"/>
    <p:sldId id="355" r:id="rId56"/>
    <p:sldId id="356" r:id="rId57"/>
    <p:sldId id="285" r:id="rId58"/>
    <p:sldId id="286" r:id="rId59"/>
    <p:sldId id="287" r:id="rId60"/>
    <p:sldId id="288" r:id="rId61"/>
    <p:sldId id="359" r:id="rId62"/>
    <p:sldId id="289" r:id="rId63"/>
    <p:sldId id="290" r:id="rId64"/>
    <p:sldId id="291" r:id="rId65"/>
    <p:sldId id="360" r:id="rId66"/>
    <p:sldId id="361" r:id="rId67"/>
    <p:sldId id="362" r:id="rId68"/>
    <p:sldId id="292" r:id="rId69"/>
    <p:sldId id="364" r:id="rId70"/>
    <p:sldId id="363" r:id="rId71"/>
    <p:sldId id="366" r:id="rId72"/>
    <p:sldId id="293" r:id="rId73"/>
    <p:sldId id="270" r:id="rId74"/>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12" d="100"/>
          <a:sy n="112" d="100"/>
        </p:scale>
        <p:origin x="-152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1/14/14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1/14/14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30</a:t>
            </a:fld>
            <a:endParaRPr lang="en-US"/>
          </a:p>
        </p:txBody>
      </p:sp>
    </p:spTree>
    <p:extLst>
      <p:ext uri="{BB962C8B-B14F-4D97-AF65-F5344CB8AC3E}">
        <p14:creationId xmlns:p14="http://schemas.microsoft.com/office/powerpoint/2010/main" val="24648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31</a:t>
            </a:fld>
            <a:endParaRPr lang="en-US"/>
          </a:p>
        </p:txBody>
      </p:sp>
    </p:spTree>
    <p:extLst>
      <p:ext uri="{BB962C8B-B14F-4D97-AF65-F5344CB8AC3E}">
        <p14:creationId xmlns:p14="http://schemas.microsoft.com/office/powerpoint/2010/main" val="246480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14 January 2014</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14 January 2014</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14 January 2014</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14 January 2014</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14 January 2014</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14 January 2014</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14 January 2014</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14 January 2014</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14 January 2014</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14 January 2014</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14 January 2014</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14 January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m.edu/about/history/tjcollege/tjcollegelif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uvasear.ch/" TargetMode="External"/><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9.jpeg"/><Relationship Id="rId5" Type="http://schemas.microsoft.com/office/2007/relationships/hdphoto" Target="../media/hdphoto4.wdp"/><Relationship Id="rId6" Type="http://schemas.openxmlformats.org/officeDocument/2006/relationships/image" Target="../media/image37.jpeg"/><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1" Type="http://schemas.openxmlformats.org/officeDocument/2006/relationships/image" Target="../media/image45.jpeg"/><Relationship Id="rId12" Type="http://schemas.openxmlformats.org/officeDocument/2006/relationships/hyperlink" Target="http://www.amazon.com/gp/product/images/0974514055/ref=dp_image_0/104-3065195-1438341?ie=UTF8&amp;n=283155&amp;s=books" TargetMode="External"/><Relationship Id="rId13" Type="http://schemas.openxmlformats.org/officeDocument/2006/relationships/image" Target="../media/image46.jpeg"/><Relationship Id="rId14" Type="http://schemas.openxmlformats.org/officeDocument/2006/relationships/hyperlink" Target="http://images.google.com/imgres?imgurl=http://www.plt-scheme.org/plt-blue.jpg&amp;imgrefurl=http://download.plt-scheme.org/drscheme/&amp;h=256&amp;w=266&amp;sz=23&amp;hl=en&amp;start=3&amp;tbnid=Ly9_Gr4NFmX7XM:&amp;tbnh=109&amp;tbnw=113&amp;prev=/images?q=scheme&amp;svnum=10&amp;hl=en&amp;lr=&amp;rls=com.microsoft:en-us&amp;sa=N" TargetMode="External"/><Relationship Id="rId15"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hyperlink" Target="http://images.google.com/imgres?imgurl=http://pupeno.com/blog/images/the-c-programming-language-2nd-edition.png&amp;imgrefurl=http://pupeno.com/blog/the-c-programming-language-2nd-edition&amp;h=500&amp;w=379&amp;sz=138&amp;hl=en&amp;start=30&amp;tbnid=joScMSinif6w7M:&amp;tbnh=130&amp;tbnw=99&amp;prev=/images?q=programming+language&amp;start=20&amp;ndsp=20&amp;svnum=10&amp;hl=en&amp;lr=&amp;rls=com.microsoft:en-us&amp;sa=N" TargetMode="External"/><Relationship Id="rId4" Type="http://schemas.openxmlformats.org/officeDocument/2006/relationships/image" Target="../media/image41.jpeg"/><Relationship Id="rId5" Type="http://schemas.openxmlformats.org/officeDocument/2006/relationships/hyperlink" Target="http://images.google.com/imgres?imgurl=http://homepage.ruhr-uni-bochum.de/Marcus.Brinkmann/title.jpg&amp;imgrefurl=http://homepage.ruhr-uni-bochum.de/Marcus.Brinkmann/books.html&amp;h=600&amp;w=483&amp;sz=75&amp;hl=en&amp;start=23&amp;tbnid=WpOBsu0HummPTM:&amp;tbnh=135&amp;tbnw=109&amp;prev=/images?q=programming+language&amp;start=20&amp;ndsp=20&amp;svnum=10&amp;hl=en&amp;lr=&amp;rls=com.microsoft:en-us&amp;sa=N" TargetMode="External"/><Relationship Id="rId6" Type="http://schemas.openxmlformats.org/officeDocument/2006/relationships/image" Target="../media/image42.jpeg"/><Relationship Id="rId7" Type="http://schemas.openxmlformats.org/officeDocument/2006/relationships/hyperlink" Target="http://www.cs.arizona.edu/icon/lb3.htm" TargetMode="External"/><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hyperlink" Target="http://www.amazon.com/gp/product/images/0596000855/ref=dp_image_0/104-3065195-1438341?ie=UTF8&amp;n=283155&amp;s=book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hyperlink" Target="http://www.merriam-webster.com/dictionary/defini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13175" y="381000"/>
            <a:ext cx="4097425" cy="2941685"/>
          </a:xfrm>
        </p:spPr>
        <p:txBody>
          <a:bodyPr>
            <a:normAutofit/>
          </a:bodyPr>
          <a:lstStyle/>
          <a:p>
            <a:pPr algn="l"/>
            <a:r>
              <a:rPr lang="en-US" sz="6000" dirty="0" smtClean="0">
                <a:solidFill>
                  <a:srgbClr val="800000"/>
                </a:solidFill>
              </a:rPr>
              <a:t>Class 1: Introduction</a:t>
            </a:r>
            <a:endParaRPr lang="en-US" sz="6000" dirty="0">
              <a:solidFill>
                <a:srgbClr val="800000"/>
              </a:solidFill>
            </a:endParaRPr>
          </a:p>
        </p:txBody>
      </p:sp>
      <p:sp>
        <p:nvSpPr>
          <p:cNvPr id="3" name="Subtitle 2"/>
          <p:cNvSpPr>
            <a:spLocks noGrp="1"/>
          </p:cNvSpPr>
          <p:nvPr>
            <p:ph type="subTitle" idx="1"/>
          </p:nvPr>
        </p:nvSpPr>
        <p:spPr>
          <a:xfrm>
            <a:off x="2209800" y="4139180"/>
            <a:ext cx="6400800" cy="2337819"/>
          </a:xfrm>
        </p:spPr>
        <p:txBody>
          <a:bodyPr>
            <a:noAutofit/>
          </a:bodyPr>
          <a:lstStyle/>
          <a:p>
            <a:pPr algn="r">
              <a:lnSpc>
                <a:spcPct val="90000"/>
              </a:lnSpc>
            </a:pPr>
            <a:r>
              <a:rPr lang="en-US" dirty="0" smtClean="0">
                <a:solidFill>
                  <a:schemeClr val="tx1"/>
                </a:solidFill>
              </a:rPr>
              <a:t>cs4414 Spring 2014</a:t>
            </a:r>
          </a:p>
          <a:p>
            <a:pPr algn="r">
              <a:lnSpc>
                <a:spcPct val="90000"/>
              </a:lnSpc>
            </a:pPr>
            <a:r>
              <a:rPr lang="en-US" dirty="0" smtClean="0">
                <a:solidFill>
                  <a:schemeClr val="tx1"/>
                </a:solidFill>
              </a:rPr>
              <a:t>rust-</a:t>
            </a:r>
            <a:r>
              <a:rPr lang="en-US" dirty="0" err="1" smtClean="0">
                <a:solidFill>
                  <a:schemeClr val="tx1"/>
                </a:solidFill>
              </a:rPr>
              <a:t>class.org</a:t>
            </a:r>
            <a:endParaRPr lang="en-US" dirty="0" smtClean="0">
              <a:solidFill>
                <a:schemeClr val="tx1"/>
              </a:solidFill>
            </a:endParaRPr>
          </a:p>
          <a:p>
            <a:pPr algn="r">
              <a:lnSpc>
                <a:spcPct val="90000"/>
              </a:lnSpc>
            </a:pPr>
            <a:r>
              <a:rPr lang="en-US" dirty="0" smtClean="0">
                <a:solidFill>
                  <a:schemeClr val="tx1"/>
                </a:solidFill>
              </a:rPr>
              <a:t>University of Virginia</a:t>
            </a:r>
          </a:p>
          <a:p>
            <a:pPr algn="r">
              <a:lnSpc>
                <a:spcPct val="90000"/>
              </a:lnSpc>
            </a:pPr>
            <a:r>
              <a:rPr lang="en-US" dirty="0" smtClean="0">
                <a:solidFill>
                  <a:schemeClr val="tx1"/>
                </a:solidFill>
              </a:rPr>
              <a:t>David Evans</a:t>
            </a:r>
            <a:endParaRPr lang="en-US" dirty="0">
              <a:solidFill>
                <a:schemeClr val="tx1"/>
              </a:solidFill>
            </a:endParaRPr>
          </a:p>
        </p:txBody>
      </p:sp>
      <p:pic>
        <p:nvPicPr>
          <p:cNvPr id="6" name="Picture 5" descr="rust-class-orang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45" y="816495"/>
            <a:ext cx="5302641" cy="5302641"/>
          </a:xfrm>
          <a:prstGeom prst="rect">
            <a:avLst/>
          </a:prstGeom>
        </p:spPr>
      </p:pic>
    </p:spTree>
    <p:extLst>
      <p:ext uri="{BB962C8B-B14F-4D97-AF65-F5344CB8AC3E}">
        <p14:creationId xmlns:p14="http://schemas.microsoft.com/office/powerpoint/2010/main" val="2197669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Simplistic View of Computing Systems</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10</a:t>
            </a:fld>
            <a:endParaRPr lang="en-US"/>
          </a:p>
        </p:txBody>
      </p:sp>
      <p:sp>
        <p:nvSpPr>
          <p:cNvPr id="3" name="Rectangle 2"/>
          <p:cNvSpPr/>
          <p:nvPr/>
        </p:nvSpPr>
        <p:spPr>
          <a:xfrm>
            <a:off x="2324191" y="4624909"/>
            <a:ext cx="4840062" cy="7968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Hardware</a:t>
            </a:r>
            <a:endParaRPr lang="en-US" sz="3600" dirty="0"/>
          </a:p>
        </p:txBody>
      </p:sp>
      <p:sp>
        <p:nvSpPr>
          <p:cNvPr id="4" name="Rectangle 3"/>
          <p:cNvSpPr/>
          <p:nvPr/>
        </p:nvSpPr>
        <p:spPr>
          <a:xfrm>
            <a:off x="2324192" y="3165777"/>
            <a:ext cx="4840061" cy="10364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Operating System</a:t>
            </a:r>
            <a:endParaRPr lang="en-US" sz="4000" dirty="0"/>
          </a:p>
        </p:txBody>
      </p:sp>
      <p:sp>
        <p:nvSpPr>
          <p:cNvPr id="5" name="Rectangle 4"/>
          <p:cNvSpPr/>
          <p:nvPr/>
        </p:nvSpPr>
        <p:spPr>
          <a:xfrm>
            <a:off x="2324191" y="1706643"/>
            <a:ext cx="4840062" cy="10364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dirty="0" smtClean="0"/>
              <a:t>Applications</a:t>
            </a:r>
            <a:endParaRPr lang="en-US" sz="4400" dirty="0"/>
          </a:p>
        </p:txBody>
      </p:sp>
      <p:sp>
        <p:nvSpPr>
          <p:cNvPr id="8" name="Up-Down Arrow 7"/>
          <p:cNvSpPr/>
          <p:nvPr/>
        </p:nvSpPr>
        <p:spPr>
          <a:xfrm>
            <a:off x="4582487" y="4120041"/>
            <a:ext cx="323470" cy="587101"/>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Down Arrow 8"/>
          <p:cNvSpPr/>
          <p:nvPr/>
        </p:nvSpPr>
        <p:spPr>
          <a:xfrm>
            <a:off x="4582487" y="2660907"/>
            <a:ext cx="323470" cy="587101"/>
          </a:xfrm>
          <a:prstGeom prst="up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842968" y="4796775"/>
            <a:ext cx="1788364" cy="1689793"/>
          </a:xfrm>
          <a:prstGeom prst="rect">
            <a:avLst/>
          </a:prstGeom>
        </p:spPr>
      </p:pic>
      <p:pic>
        <p:nvPicPr>
          <p:cNvPr id="10" name="Picture 9"/>
          <p:cNvPicPr>
            <a:picLocks noChangeAspect="1"/>
          </p:cNvPicPr>
          <p:nvPr/>
        </p:nvPicPr>
        <p:blipFill>
          <a:blip r:embed="rId3"/>
          <a:stretch>
            <a:fillRect/>
          </a:stretch>
        </p:blipFill>
        <p:spPr>
          <a:xfrm>
            <a:off x="7200189" y="5066602"/>
            <a:ext cx="1723562" cy="1509377"/>
          </a:xfrm>
          <a:prstGeom prst="rect">
            <a:avLst/>
          </a:prstGeom>
        </p:spPr>
      </p:pic>
      <p:pic>
        <p:nvPicPr>
          <p:cNvPr id="11" name="Picture 10"/>
          <p:cNvPicPr>
            <a:picLocks noChangeAspect="1"/>
          </p:cNvPicPr>
          <p:nvPr/>
        </p:nvPicPr>
        <p:blipFill rotWithShape="1">
          <a:blip r:embed="rId4"/>
          <a:srcRect t="23146" b="27098"/>
          <a:stretch/>
        </p:blipFill>
        <p:spPr>
          <a:xfrm>
            <a:off x="3168800" y="5545557"/>
            <a:ext cx="3684499" cy="1030422"/>
          </a:xfrm>
          <a:prstGeom prst="rect">
            <a:avLst/>
          </a:prstGeom>
        </p:spPr>
      </p:pic>
      <p:pic>
        <p:nvPicPr>
          <p:cNvPr id="12" name="Picture 11"/>
          <p:cNvPicPr>
            <a:picLocks noChangeAspect="1"/>
          </p:cNvPicPr>
          <p:nvPr/>
        </p:nvPicPr>
        <p:blipFill rotWithShape="1">
          <a:blip r:embed="rId5"/>
          <a:srcRect b="23169"/>
          <a:stretch/>
        </p:blipFill>
        <p:spPr>
          <a:xfrm>
            <a:off x="1110475" y="3277261"/>
            <a:ext cx="1253349" cy="1190256"/>
          </a:xfrm>
          <a:prstGeom prst="rect">
            <a:avLst/>
          </a:prstGeom>
        </p:spPr>
      </p:pic>
      <p:pic>
        <p:nvPicPr>
          <p:cNvPr id="13" name="Picture 12"/>
          <p:cNvPicPr>
            <a:picLocks noChangeAspect="1"/>
          </p:cNvPicPr>
          <p:nvPr/>
        </p:nvPicPr>
        <p:blipFill>
          <a:blip r:embed="rId6"/>
          <a:stretch>
            <a:fillRect/>
          </a:stretch>
        </p:blipFill>
        <p:spPr>
          <a:xfrm>
            <a:off x="7331973" y="2891361"/>
            <a:ext cx="1703373" cy="1481934"/>
          </a:xfrm>
          <a:prstGeom prst="rect">
            <a:avLst/>
          </a:prstGeom>
        </p:spPr>
      </p:pic>
      <p:pic>
        <p:nvPicPr>
          <p:cNvPr id="15" name="Picture 14"/>
          <p:cNvPicPr>
            <a:picLocks noChangeAspect="1"/>
          </p:cNvPicPr>
          <p:nvPr/>
        </p:nvPicPr>
        <p:blipFill rotWithShape="1">
          <a:blip r:embed="rId7"/>
          <a:srcRect r="68926"/>
          <a:stretch/>
        </p:blipFill>
        <p:spPr>
          <a:xfrm>
            <a:off x="6272389" y="1826460"/>
            <a:ext cx="2119167" cy="681981"/>
          </a:xfrm>
          <a:prstGeom prst="rect">
            <a:avLst/>
          </a:prstGeom>
        </p:spPr>
      </p:pic>
      <p:pic>
        <p:nvPicPr>
          <p:cNvPr id="16" name="Picture 15"/>
          <p:cNvPicPr>
            <a:picLocks noChangeAspect="1"/>
          </p:cNvPicPr>
          <p:nvPr/>
        </p:nvPicPr>
        <p:blipFill>
          <a:blip r:embed="rId8"/>
          <a:stretch>
            <a:fillRect/>
          </a:stretch>
        </p:blipFill>
        <p:spPr>
          <a:xfrm>
            <a:off x="998987" y="1681045"/>
            <a:ext cx="1088230" cy="1030423"/>
          </a:xfrm>
          <a:prstGeom prst="rect">
            <a:avLst/>
          </a:prstGeom>
        </p:spPr>
      </p:pic>
    </p:spTree>
    <p:extLst>
      <p:ext uri="{BB962C8B-B14F-4D97-AF65-F5344CB8AC3E}">
        <p14:creationId xmlns:p14="http://schemas.microsoft.com/office/powerpoint/2010/main" val="523321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More Realistic View</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11</a:t>
            </a:fld>
            <a:endParaRPr lang="en-US"/>
          </a:p>
        </p:txBody>
      </p:sp>
      <p:sp>
        <p:nvSpPr>
          <p:cNvPr id="3" name="Rectangle 2"/>
          <p:cNvSpPr/>
          <p:nvPr/>
        </p:nvSpPr>
        <p:spPr>
          <a:xfrm>
            <a:off x="2324191" y="4624909"/>
            <a:ext cx="4840062" cy="7968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Hardware</a:t>
            </a:r>
            <a:endParaRPr lang="en-US" sz="3600" dirty="0"/>
          </a:p>
        </p:txBody>
      </p:sp>
      <p:sp>
        <p:nvSpPr>
          <p:cNvPr id="4" name="Rectangle 3"/>
          <p:cNvSpPr/>
          <p:nvPr/>
        </p:nvSpPr>
        <p:spPr>
          <a:xfrm>
            <a:off x="2324192" y="3165777"/>
            <a:ext cx="4840061" cy="10364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Operating System</a:t>
            </a:r>
            <a:endParaRPr lang="en-US" sz="4000" dirty="0"/>
          </a:p>
        </p:txBody>
      </p:sp>
      <p:sp>
        <p:nvSpPr>
          <p:cNvPr id="5" name="Rectangle 4"/>
          <p:cNvSpPr/>
          <p:nvPr/>
        </p:nvSpPr>
        <p:spPr>
          <a:xfrm>
            <a:off x="2324191" y="1706643"/>
            <a:ext cx="4840062" cy="10364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dirty="0" smtClean="0"/>
              <a:t>Applications</a:t>
            </a:r>
            <a:endParaRPr lang="en-US" sz="4400" dirty="0"/>
          </a:p>
        </p:txBody>
      </p:sp>
      <p:sp>
        <p:nvSpPr>
          <p:cNvPr id="8" name="Up-Down Arrow 7"/>
          <p:cNvSpPr/>
          <p:nvPr/>
        </p:nvSpPr>
        <p:spPr>
          <a:xfrm>
            <a:off x="4582487" y="4120041"/>
            <a:ext cx="323470" cy="587101"/>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Down Arrow 8"/>
          <p:cNvSpPr/>
          <p:nvPr/>
        </p:nvSpPr>
        <p:spPr>
          <a:xfrm>
            <a:off x="4582487" y="2660907"/>
            <a:ext cx="323470" cy="587101"/>
          </a:xfrm>
          <a:prstGeom prst="up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842968" y="4796775"/>
            <a:ext cx="1788364" cy="1689793"/>
          </a:xfrm>
          <a:prstGeom prst="rect">
            <a:avLst/>
          </a:prstGeom>
        </p:spPr>
      </p:pic>
      <p:pic>
        <p:nvPicPr>
          <p:cNvPr id="10" name="Picture 9"/>
          <p:cNvPicPr>
            <a:picLocks noChangeAspect="1"/>
          </p:cNvPicPr>
          <p:nvPr/>
        </p:nvPicPr>
        <p:blipFill>
          <a:blip r:embed="rId3"/>
          <a:stretch>
            <a:fillRect/>
          </a:stretch>
        </p:blipFill>
        <p:spPr>
          <a:xfrm>
            <a:off x="7200189" y="5066602"/>
            <a:ext cx="1723562" cy="1509377"/>
          </a:xfrm>
          <a:prstGeom prst="rect">
            <a:avLst/>
          </a:prstGeom>
        </p:spPr>
      </p:pic>
      <p:pic>
        <p:nvPicPr>
          <p:cNvPr id="11" name="Picture 10"/>
          <p:cNvPicPr>
            <a:picLocks noChangeAspect="1"/>
          </p:cNvPicPr>
          <p:nvPr/>
        </p:nvPicPr>
        <p:blipFill rotWithShape="1">
          <a:blip r:embed="rId4"/>
          <a:srcRect t="23146" b="27098"/>
          <a:stretch/>
        </p:blipFill>
        <p:spPr>
          <a:xfrm>
            <a:off x="3168800" y="5545557"/>
            <a:ext cx="3684499" cy="1030422"/>
          </a:xfrm>
          <a:prstGeom prst="rect">
            <a:avLst/>
          </a:prstGeom>
        </p:spPr>
      </p:pic>
      <p:pic>
        <p:nvPicPr>
          <p:cNvPr id="12" name="Picture 11"/>
          <p:cNvPicPr>
            <a:picLocks noChangeAspect="1"/>
          </p:cNvPicPr>
          <p:nvPr/>
        </p:nvPicPr>
        <p:blipFill rotWithShape="1">
          <a:blip r:embed="rId5"/>
          <a:srcRect b="23169"/>
          <a:stretch/>
        </p:blipFill>
        <p:spPr>
          <a:xfrm>
            <a:off x="1110475" y="3277261"/>
            <a:ext cx="1253349" cy="1190256"/>
          </a:xfrm>
          <a:prstGeom prst="rect">
            <a:avLst/>
          </a:prstGeom>
        </p:spPr>
      </p:pic>
      <p:pic>
        <p:nvPicPr>
          <p:cNvPr id="13" name="Picture 12"/>
          <p:cNvPicPr>
            <a:picLocks noChangeAspect="1"/>
          </p:cNvPicPr>
          <p:nvPr/>
        </p:nvPicPr>
        <p:blipFill>
          <a:blip r:embed="rId6"/>
          <a:stretch>
            <a:fillRect/>
          </a:stretch>
        </p:blipFill>
        <p:spPr>
          <a:xfrm>
            <a:off x="7331973" y="2891361"/>
            <a:ext cx="1703373" cy="1481934"/>
          </a:xfrm>
          <a:prstGeom prst="rect">
            <a:avLst/>
          </a:prstGeom>
        </p:spPr>
      </p:pic>
      <p:pic>
        <p:nvPicPr>
          <p:cNvPr id="15" name="Picture 14"/>
          <p:cNvPicPr>
            <a:picLocks noChangeAspect="1"/>
          </p:cNvPicPr>
          <p:nvPr/>
        </p:nvPicPr>
        <p:blipFill rotWithShape="1">
          <a:blip r:embed="rId7"/>
          <a:srcRect r="68926"/>
          <a:stretch/>
        </p:blipFill>
        <p:spPr>
          <a:xfrm>
            <a:off x="6272389" y="1826460"/>
            <a:ext cx="2119167" cy="681981"/>
          </a:xfrm>
          <a:prstGeom prst="rect">
            <a:avLst/>
          </a:prstGeom>
        </p:spPr>
      </p:pic>
      <p:pic>
        <p:nvPicPr>
          <p:cNvPr id="16" name="Picture 15"/>
          <p:cNvPicPr>
            <a:picLocks noChangeAspect="1"/>
          </p:cNvPicPr>
          <p:nvPr/>
        </p:nvPicPr>
        <p:blipFill>
          <a:blip r:embed="rId8"/>
          <a:stretch>
            <a:fillRect/>
          </a:stretch>
        </p:blipFill>
        <p:spPr>
          <a:xfrm>
            <a:off x="998987" y="1681045"/>
            <a:ext cx="1088230" cy="1030423"/>
          </a:xfrm>
          <a:prstGeom prst="rect">
            <a:avLst/>
          </a:prstGeom>
        </p:spPr>
      </p:pic>
    </p:spTree>
    <p:extLst>
      <p:ext uri="{BB962C8B-B14F-4D97-AF65-F5344CB8AC3E}">
        <p14:creationId xmlns:p14="http://schemas.microsoft.com/office/powerpoint/2010/main" val="3988082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cs4414 OS Definition</a:t>
            </a:r>
            <a:endParaRPr lang="en-US" dirty="0"/>
          </a:p>
        </p:txBody>
      </p:sp>
      <p:sp>
        <p:nvSpPr>
          <p:cNvPr id="3" name="Content Placeholder 2"/>
          <p:cNvSpPr>
            <a:spLocks noGrp="1"/>
          </p:cNvSpPr>
          <p:nvPr>
            <p:ph idx="1"/>
          </p:nvPr>
        </p:nvSpPr>
        <p:spPr>
          <a:xfrm>
            <a:off x="457200" y="2120623"/>
            <a:ext cx="8372316" cy="2449488"/>
          </a:xfrm>
        </p:spPr>
        <p:txBody>
          <a:bodyPr>
            <a:normAutofit/>
          </a:bodyPr>
          <a:lstStyle/>
          <a:p>
            <a:pPr marL="0" indent="0">
              <a:buNone/>
            </a:pPr>
            <a:r>
              <a:rPr lang="en-US" sz="4400" dirty="0" smtClean="0">
                <a:solidFill>
                  <a:srgbClr val="000000"/>
                </a:solidFill>
              </a:rPr>
              <a:t>An </a:t>
            </a:r>
            <a:r>
              <a:rPr lang="en-US" sz="4400" b="1" dirty="0" smtClean="0">
                <a:solidFill>
                  <a:srgbClr val="000000"/>
                </a:solidFill>
              </a:rPr>
              <a:t>operating system</a:t>
            </a:r>
            <a:r>
              <a:rPr lang="en-US" sz="4400" dirty="0" smtClean="0">
                <a:solidFill>
                  <a:srgbClr val="000000"/>
                </a:solidFill>
              </a:rPr>
              <a:t> is a program that</a:t>
            </a:r>
            <a:r>
              <a:rPr lang="en-US" sz="4400" dirty="0">
                <a:solidFill>
                  <a:srgbClr val="000000"/>
                </a:solidFill>
              </a:rPr>
              <a:t> </a:t>
            </a:r>
            <a:r>
              <a:rPr lang="en-US" sz="4400" b="1" dirty="0" smtClean="0">
                <a:solidFill>
                  <a:srgbClr val="000000"/>
                </a:solidFill>
              </a:rPr>
              <a:t>manages resources </a:t>
            </a:r>
            <a:r>
              <a:rPr lang="en-US" sz="4400" dirty="0"/>
              <a:t>and</a:t>
            </a:r>
            <a:r>
              <a:rPr lang="en-US" sz="4400" b="1" dirty="0"/>
              <a:t> provides abstractions</a:t>
            </a:r>
            <a:r>
              <a:rPr lang="en-US" sz="4400" b="1" dirty="0" smtClean="0"/>
              <a:t>.</a:t>
            </a:r>
            <a:endParaRPr lang="en-US" sz="4400" b="1" dirty="0"/>
          </a:p>
        </p:txBody>
      </p:sp>
      <p:sp>
        <p:nvSpPr>
          <p:cNvPr id="4" name="Slide Number Placeholder 3"/>
          <p:cNvSpPr>
            <a:spLocks noGrp="1"/>
          </p:cNvSpPr>
          <p:nvPr>
            <p:ph type="sldNum" sz="quarter" idx="12"/>
          </p:nvPr>
        </p:nvSpPr>
        <p:spPr/>
        <p:txBody>
          <a:bodyPr/>
          <a:lstStyle/>
          <a:p>
            <a:fld id="{6507B5A5-F0C2-644D-AEA7-E773B6B78F38}" type="slidenum">
              <a:rPr lang="en-US" smtClean="0"/>
              <a:t>12</a:t>
            </a:fld>
            <a:endParaRPr lang="en-US" dirty="0"/>
          </a:p>
        </p:txBody>
      </p:sp>
    </p:spTree>
    <p:extLst>
      <p:ext uri="{BB962C8B-B14F-4D97-AF65-F5344CB8AC3E}">
        <p14:creationId xmlns:p14="http://schemas.microsoft.com/office/powerpoint/2010/main" val="3481341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Ideas in cs4414</a:t>
            </a:r>
            <a:endParaRPr lang="en-US" dirty="0"/>
          </a:p>
        </p:txBody>
      </p:sp>
      <p:sp>
        <p:nvSpPr>
          <p:cNvPr id="3" name="Content Placeholder 2"/>
          <p:cNvSpPr>
            <a:spLocks noGrp="1"/>
          </p:cNvSpPr>
          <p:nvPr>
            <p:ph idx="1"/>
          </p:nvPr>
        </p:nvSpPr>
        <p:spPr>
          <a:xfrm>
            <a:off x="457200" y="1600200"/>
            <a:ext cx="8372316" cy="4525963"/>
          </a:xfrm>
        </p:spPr>
        <p:txBody>
          <a:bodyPr>
            <a:normAutofit/>
          </a:bodyPr>
          <a:lstStyle/>
          <a:p>
            <a:pPr marL="0" indent="0">
              <a:buNone/>
            </a:pPr>
            <a:r>
              <a:rPr lang="en-US" b="1" dirty="0" smtClean="0">
                <a:solidFill>
                  <a:srgbClr val="0000FF"/>
                </a:solidFill>
              </a:rPr>
              <a:t>Managing Resources</a:t>
            </a:r>
          </a:p>
          <a:p>
            <a:pPr marL="0" indent="0">
              <a:buNone/>
            </a:pPr>
            <a:r>
              <a:rPr lang="en-US" dirty="0" smtClean="0"/>
              <a:t>	How do you share processors, memory, and 	hardware devices among programs?</a:t>
            </a:r>
          </a:p>
          <a:p>
            <a:pPr marL="0" indent="0">
              <a:buNone/>
            </a:pPr>
            <a:endParaRPr lang="en-US" dirty="0"/>
          </a:p>
          <a:p>
            <a:pPr marL="0" indent="0">
              <a:buNone/>
            </a:pPr>
            <a:r>
              <a:rPr lang="en-US" b="1" dirty="0" smtClean="0">
                <a:solidFill>
                  <a:srgbClr val="008000"/>
                </a:solidFill>
              </a:rPr>
              <a:t>Providing Abstractions</a:t>
            </a:r>
          </a:p>
          <a:p>
            <a:pPr marL="0" indent="0">
              <a:buNone/>
            </a:pPr>
            <a:r>
              <a:rPr lang="en-US" b="1" dirty="0"/>
              <a:t>	</a:t>
            </a:r>
            <a:r>
              <a:rPr lang="en-US" dirty="0" smtClean="0"/>
              <a:t>How do you provide programs with clean and 	easy to use interfaces to resources, without 	sacrificing (too much) efficiency and flexibility?</a:t>
            </a:r>
            <a:endParaRPr lang="en-US" b="1" dirty="0"/>
          </a:p>
        </p:txBody>
      </p:sp>
      <p:sp>
        <p:nvSpPr>
          <p:cNvPr id="4" name="Slide Number Placeholder 3"/>
          <p:cNvSpPr>
            <a:spLocks noGrp="1"/>
          </p:cNvSpPr>
          <p:nvPr>
            <p:ph type="sldNum" sz="quarter" idx="12"/>
          </p:nvPr>
        </p:nvSpPr>
        <p:spPr/>
        <p:txBody>
          <a:bodyPr/>
          <a:lstStyle/>
          <a:p>
            <a:fld id="{6507B5A5-F0C2-644D-AEA7-E773B6B78F38}" type="slidenum">
              <a:rPr lang="en-US" smtClean="0"/>
              <a:t>13</a:t>
            </a:fld>
            <a:endParaRPr lang="en-US"/>
          </a:p>
        </p:txBody>
      </p:sp>
    </p:spTree>
    <p:extLst>
      <p:ext uri="{BB962C8B-B14F-4D97-AF65-F5344CB8AC3E}">
        <p14:creationId xmlns:p14="http://schemas.microsoft.com/office/powerpoint/2010/main" val="1403780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9444"/>
            <a:ext cx="8229600" cy="1143000"/>
          </a:xfrm>
        </p:spPr>
        <p:txBody>
          <a:bodyPr/>
          <a:lstStyle/>
          <a:p>
            <a:r>
              <a:rPr lang="en-US" dirty="0" smtClean="0"/>
              <a:t>Does it have an Operating System?</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14</a:t>
            </a:fld>
            <a:endParaRPr lang="en-US"/>
          </a:p>
        </p:txBody>
      </p:sp>
    </p:spTree>
    <p:extLst>
      <p:ext uri="{BB962C8B-B14F-4D97-AF65-F5344CB8AC3E}">
        <p14:creationId xmlns:p14="http://schemas.microsoft.com/office/powerpoint/2010/main" val="1613768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100000">
              <a:schemeClr val="accent1">
                <a:lumMod val="40000"/>
                <a:lumOff val="60000"/>
              </a:schemeClr>
            </a:gs>
          </a:gsLst>
          <a:lin ang="6420000" scaled="0"/>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07B5A5-F0C2-644D-AEA7-E773B6B78F38}" type="slidenum">
              <a:rPr lang="en-US" smtClean="0"/>
              <a:t>15</a:t>
            </a:fld>
            <a:endParaRPr lang="en-US"/>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5167" b="97083" l="10000" r="90000"/>
                    </a14:imgEffect>
                  </a14:imgLayer>
                </a14:imgProps>
              </a:ext>
            </a:extLst>
          </a:blip>
          <a:srcRect l="13096" r="13158" b="4423"/>
          <a:stretch/>
        </p:blipFill>
        <p:spPr>
          <a:xfrm>
            <a:off x="1304057" y="0"/>
            <a:ext cx="5057479" cy="6554649"/>
          </a:xfrm>
          <a:prstGeom prst="rect">
            <a:avLst/>
          </a:prstGeom>
        </p:spPr>
      </p:pic>
      <p:sp>
        <p:nvSpPr>
          <p:cNvPr id="6" name="TextBox 5"/>
          <p:cNvSpPr txBox="1"/>
          <p:nvPr/>
        </p:nvSpPr>
        <p:spPr>
          <a:xfrm>
            <a:off x="6923419" y="4781503"/>
            <a:ext cx="1609560" cy="1200329"/>
          </a:xfrm>
          <a:prstGeom prst="rect">
            <a:avLst/>
          </a:prstGeom>
          <a:noFill/>
        </p:spPr>
        <p:txBody>
          <a:bodyPr wrap="none" rtlCol="0">
            <a:spAutoFit/>
          </a:bodyPr>
          <a:lstStyle/>
          <a:p>
            <a:pPr algn="ctr"/>
            <a:r>
              <a:rPr lang="en-US" sz="3600" dirty="0" smtClean="0"/>
              <a:t>Apple II</a:t>
            </a:r>
          </a:p>
          <a:p>
            <a:pPr algn="ctr"/>
            <a:r>
              <a:rPr lang="en-US" sz="3600" dirty="0" smtClean="0"/>
              <a:t>1977</a:t>
            </a:r>
            <a:endParaRPr lang="en-US" sz="3600" dirty="0"/>
          </a:p>
        </p:txBody>
      </p:sp>
    </p:spTree>
    <p:extLst>
      <p:ext uri="{BB962C8B-B14F-4D97-AF65-F5344CB8AC3E}">
        <p14:creationId xmlns:p14="http://schemas.microsoft.com/office/powerpoint/2010/main" val="25272892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a:p>
        </p:txBody>
      </p:sp>
      <p:pic>
        <p:nvPicPr>
          <p:cNvPr id="3" name="Picture 2"/>
          <p:cNvPicPr>
            <a:picLocks noChangeAspect="1"/>
          </p:cNvPicPr>
          <p:nvPr/>
        </p:nvPicPr>
        <p:blipFill>
          <a:blip r:embed="rId2"/>
          <a:stretch>
            <a:fillRect/>
          </a:stretch>
        </p:blipFill>
        <p:spPr>
          <a:xfrm>
            <a:off x="1014137" y="812291"/>
            <a:ext cx="4185334" cy="5254919"/>
          </a:xfrm>
          <a:prstGeom prst="rect">
            <a:avLst/>
          </a:prstGeom>
        </p:spPr>
      </p:pic>
    </p:spTree>
    <p:extLst>
      <p:ext uri="{BB962C8B-B14F-4D97-AF65-F5344CB8AC3E}">
        <p14:creationId xmlns:p14="http://schemas.microsoft.com/office/powerpoint/2010/main" val="25139172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17</a:t>
            </a:fld>
            <a:endParaRPr lang="en-US"/>
          </a:p>
        </p:txBody>
      </p:sp>
      <p:pic>
        <p:nvPicPr>
          <p:cNvPr id="3" name="Picture 2"/>
          <p:cNvPicPr>
            <a:picLocks noChangeAspect="1"/>
          </p:cNvPicPr>
          <p:nvPr/>
        </p:nvPicPr>
        <p:blipFill>
          <a:blip r:embed="rId2"/>
          <a:stretch>
            <a:fillRect/>
          </a:stretch>
        </p:blipFill>
        <p:spPr>
          <a:xfrm>
            <a:off x="1014137" y="812291"/>
            <a:ext cx="4185334" cy="5254919"/>
          </a:xfrm>
          <a:prstGeom prst="rect">
            <a:avLst/>
          </a:prstGeom>
        </p:spPr>
      </p:pic>
      <p:sp>
        <p:nvSpPr>
          <p:cNvPr id="4" name="TextBox 3"/>
          <p:cNvSpPr txBox="1"/>
          <p:nvPr/>
        </p:nvSpPr>
        <p:spPr>
          <a:xfrm>
            <a:off x="4288964" y="4708791"/>
            <a:ext cx="3749794"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latin typeface="Zapf Dingbats"/>
                <a:ea typeface="Zapf Dingbats"/>
                <a:cs typeface="Zapf Dingbats"/>
                <a:sym typeface="Zapf Dingbats"/>
              </a:rPr>
              <a:t>✖   </a:t>
            </a:r>
            <a:r>
              <a:rPr lang="en-US" sz="2800" dirty="0" smtClean="0"/>
              <a:t>Manage Resources</a:t>
            </a:r>
          </a:p>
          <a:p>
            <a:r>
              <a:rPr lang="en-US" sz="2800" dirty="0" smtClean="0">
                <a:latin typeface="Zapf Dingbats"/>
                <a:ea typeface="Zapf Dingbats"/>
                <a:cs typeface="Zapf Dingbats"/>
                <a:sym typeface="Zapf Dingbats"/>
              </a:rPr>
              <a:t>✔</a:t>
            </a:r>
            <a:r>
              <a:rPr lang="en-US" sz="2800" dirty="0">
                <a:sym typeface="Zapf Dingbats"/>
              </a:rPr>
              <a:t> </a:t>
            </a:r>
            <a:r>
              <a:rPr lang="en-US" sz="2800" dirty="0" smtClean="0">
                <a:sym typeface="Zapf Dingbats"/>
              </a:rPr>
              <a:t>  </a:t>
            </a:r>
            <a:r>
              <a:rPr lang="en-US" sz="2800" dirty="0" smtClean="0"/>
              <a:t>Provide Abstractions</a:t>
            </a:r>
            <a:endParaRPr lang="en-US" sz="2800" dirty="0"/>
          </a:p>
        </p:txBody>
      </p:sp>
    </p:spTree>
    <p:extLst>
      <p:ext uri="{BB962C8B-B14F-4D97-AF65-F5344CB8AC3E}">
        <p14:creationId xmlns:p14="http://schemas.microsoft.com/office/powerpoint/2010/main" val="35085717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18</a:t>
            </a:fld>
            <a:endParaRPr lang="en-US"/>
          </a:p>
        </p:txBody>
      </p:sp>
      <p:pic>
        <p:nvPicPr>
          <p:cNvPr id="3" name="Picture 2"/>
          <p:cNvPicPr>
            <a:picLocks noChangeAspect="1"/>
          </p:cNvPicPr>
          <p:nvPr/>
        </p:nvPicPr>
        <p:blipFill>
          <a:blip r:embed="rId2"/>
          <a:stretch>
            <a:fillRect/>
          </a:stretch>
        </p:blipFill>
        <p:spPr>
          <a:xfrm>
            <a:off x="508000" y="1219200"/>
            <a:ext cx="8128000" cy="4419600"/>
          </a:xfrm>
          <a:prstGeom prst="rect">
            <a:avLst/>
          </a:prstGeom>
        </p:spPr>
      </p:pic>
    </p:spTree>
    <p:extLst>
      <p:ext uri="{BB962C8B-B14F-4D97-AF65-F5344CB8AC3E}">
        <p14:creationId xmlns:p14="http://schemas.microsoft.com/office/powerpoint/2010/main" val="26286800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pic>
        <p:nvPicPr>
          <p:cNvPr id="3" name="Picture 2"/>
          <p:cNvPicPr>
            <a:picLocks noChangeAspect="1"/>
          </p:cNvPicPr>
          <p:nvPr/>
        </p:nvPicPr>
        <p:blipFill>
          <a:blip r:embed="rId2"/>
          <a:stretch>
            <a:fillRect/>
          </a:stretch>
        </p:blipFill>
        <p:spPr>
          <a:xfrm>
            <a:off x="508000" y="1219200"/>
            <a:ext cx="8128000" cy="4419600"/>
          </a:xfrm>
          <a:prstGeom prst="rect">
            <a:avLst/>
          </a:prstGeom>
        </p:spPr>
      </p:pic>
      <p:sp>
        <p:nvSpPr>
          <p:cNvPr id="4" name="TextBox 3"/>
          <p:cNvSpPr txBox="1"/>
          <p:nvPr/>
        </p:nvSpPr>
        <p:spPr>
          <a:xfrm>
            <a:off x="2449362" y="5438745"/>
            <a:ext cx="5562240"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dirty="0" smtClean="0"/>
              <a:t>Not just one operating system, but dozens of them!</a:t>
            </a:r>
            <a:endParaRPr lang="en-US" sz="2000" dirty="0"/>
          </a:p>
        </p:txBody>
      </p:sp>
    </p:spTree>
    <p:extLst>
      <p:ext uri="{BB962C8B-B14F-4D97-AF65-F5344CB8AC3E}">
        <p14:creationId xmlns:p14="http://schemas.microsoft.com/office/powerpoint/2010/main" val="27584152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What is an Operating System?</a:t>
            </a:r>
          </a:p>
          <a:p>
            <a:r>
              <a:rPr lang="en-US" dirty="0" smtClean="0"/>
              <a:t>Course Overview</a:t>
            </a:r>
          </a:p>
          <a:p>
            <a:r>
              <a:rPr lang="en-US" dirty="0" smtClean="0"/>
              <a:t>Introducing Rust</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Tree>
    <p:extLst>
      <p:ext uri="{BB962C8B-B14F-4D97-AF65-F5344CB8AC3E}">
        <p14:creationId xmlns:p14="http://schemas.microsoft.com/office/powerpoint/2010/main" val="2739989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9444"/>
            <a:ext cx="8229600" cy="1143000"/>
          </a:xfrm>
        </p:spPr>
        <p:txBody>
          <a:bodyPr/>
          <a:lstStyle/>
          <a:p>
            <a:r>
              <a:rPr lang="en-US" dirty="0" smtClean="0"/>
              <a:t>Does it have an Operating System?</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20</a:t>
            </a:fld>
            <a:endParaRPr lang="en-US"/>
          </a:p>
        </p:txBody>
      </p:sp>
    </p:spTree>
    <p:extLst>
      <p:ext uri="{BB962C8B-B14F-4D97-AF65-F5344CB8AC3E}">
        <p14:creationId xmlns:p14="http://schemas.microsoft.com/office/powerpoint/2010/main" val="3885814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21</a:t>
            </a:fld>
            <a:endParaRPr lang="en-US"/>
          </a:p>
        </p:txBody>
      </p:sp>
    </p:spTree>
    <p:extLst>
      <p:ext uri="{BB962C8B-B14F-4D97-AF65-F5344CB8AC3E}">
        <p14:creationId xmlns:p14="http://schemas.microsoft.com/office/powerpoint/2010/main" val="3287378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7322"/>
            <a:ext cx="8229600" cy="1143000"/>
          </a:xfrm>
        </p:spPr>
        <p:txBody>
          <a:bodyPr/>
          <a:lstStyle/>
          <a:p>
            <a:r>
              <a:rPr lang="en-US" dirty="0" smtClean="0"/>
              <a:t>Course Overview</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22</a:t>
            </a:fld>
            <a:endParaRPr lang="en-US"/>
          </a:p>
        </p:txBody>
      </p:sp>
    </p:spTree>
    <p:extLst>
      <p:ext uri="{BB962C8B-B14F-4D97-AF65-F5344CB8AC3E}">
        <p14:creationId xmlns:p14="http://schemas.microsoft.com/office/powerpoint/2010/main" val="6209381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23</a:t>
            </a:fld>
            <a:endParaRPr lang="en-US"/>
          </a:p>
        </p:txBody>
      </p:sp>
      <p:sp>
        <p:nvSpPr>
          <p:cNvPr id="6" name="Rectangle 5"/>
          <p:cNvSpPr/>
          <p:nvPr/>
        </p:nvSpPr>
        <p:spPr>
          <a:xfrm>
            <a:off x="1897559" y="1333662"/>
            <a:ext cx="1031907" cy="3613167"/>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1897559" y="4989300"/>
            <a:ext cx="5016983"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pic>
        <p:nvPicPr>
          <p:cNvPr id="10" name="Picture 9"/>
          <p:cNvPicPr>
            <a:picLocks noChangeAspect="1"/>
          </p:cNvPicPr>
          <p:nvPr/>
        </p:nvPicPr>
        <p:blipFill>
          <a:blip r:embed="rId2"/>
          <a:stretch>
            <a:fillRect/>
          </a:stretch>
        </p:blipFill>
        <p:spPr>
          <a:xfrm>
            <a:off x="326926" y="481085"/>
            <a:ext cx="882197" cy="1247882"/>
          </a:xfrm>
          <a:prstGeom prst="rect">
            <a:avLst/>
          </a:prstGeom>
        </p:spPr>
      </p:pic>
      <p:pic>
        <p:nvPicPr>
          <p:cNvPr id="11" name="Picture 10"/>
          <p:cNvPicPr>
            <a:picLocks noChangeAspect="1"/>
          </p:cNvPicPr>
          <p:nvPr/>
        </p:nvPicPr>
        <p:blipFill>
          <a:blip r:embed="rId3"/>
          <a:stretch>
            <a:fillRect/>
          </a:stretch>
        </p:blipFill>
        <p:spPr>
          <a:xfrm>
            <a:off x="1457777" y="107470"/>
            <a:ext cx="879564" cy="1174432"/>
          </a:xfrm>
          <a:prstGeom prst="rect">
            <a:avLst/>
          </a:prstGeom>
        </p:spPr>
      </p:pic>
      <p:pic>
        <p:nvPicPr>
          <p:cNvPr id="12" name="Picture 11"/>
          <p:cNvPicPr>
            <a:picLocks noChangeAspect="1"/>
          </p:cNvPicPr>
          <p:nvPr/>
        </p:nvPicPr>
        <p:blipFill rotWithShape="1">
          <a:blip r:embed="rId4"/>
          <a:srcRect t="24029" b="14209"/>
          <a:stretch/>
        </p:blipFill>
        <p:spPr>
          <a:xfrm>
            <a:off x="2590800" y="107470"/>
            <a:ext cx="1774678" cy="616113"/>
          </a:xfrm>
          <a:prstGeom prst="rect">
            <a:avLst/>
          </a:prstGeom>
        </p:spPr>
      </p:pic>
      <p:sp>
        <p:nvSpPr>
          <p:cNvPr id="19" name="TextBox 18"/>
          <p:cNvSpPr txBox="1"/>
          <p:nvPr/>
        </p:nvSpPr>
        <p:spPr>
          <a:xfrm>
            <a:off x="1897559" y="820237"/>
            <a:ext cx="5016983"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pic>
        <p:nvPicPr>
          <p:cNvPr id="20" name="Picture 19"/>
          <p:cNvPicPr>
            <a:picLocks noChangeAspect="1"/>
          </p:cNvPicPr>
          <p:nvPr/>
        </p:nvPicPr>
        <p:blipFill rotWithShape="1">
          <a:blip r:embed="rId5"/>
          <a:srcRect l="6666" t="22290" r="8333" b="26522"/>
          <a:stretch/>
        </p:blipFill>
        <p:spPr>
          <a:xfrm rot="1660071">
            <a:off x="7312110" y="413225"/>
            <a:ext cx="1485900" cy="571697"/>
          </a:xfrm>
          <a:prstGeom prst="rect">
            <a:avLst/>
          </a:prstGeom>
        </p:spPr>
      </p:pic>
      <p:pic>
        <p:nvPicPr>
          <p:cNvPr id="21" name="Picture 20"/>
          <p:cNvPicPr>
            <a:picLocks noChangeAspect="1"/>
          </p:cNvPicPr>
          <p:nvPr/>
        </p:nvPicPr>
        <p:blipFill>
          <a:blip r:embed="rId6"/>
          <a:stretch>
            <a:fillRect/>
          </a:stretch>
        </p:blipFill>
        <p:spPr>
          <a:xfrm>
            <a:off x="4365479" y="37762"/>
            <a:ext cx="1066208" cy="705030"/>
          </a:xfrm>
          <a:prstGeom prst="rect">
            <a:avLst/>
          </a:prstGeom>
        </p:spPr>
      </p:pic>
      <p:pic>
        <p:nvPicPr>
          <p:cNvPr id="22" name="Picture 21"/>
          <p:cNvPicPr>
            <a:picLocks noChangeAspect="1"/>
          </p:cNvPicPr>
          <p:nvPr/>
        </p:nvPicPr>
        <p:blipFill>
          <a:blip r:embed="rId7"/>
          <a:stretch>
            <a:fillRect/>
          </a:stretch>
        </p:blipFill>
        <p:spPr>
          <a:xfrm>
            <a:off x="6214414" y="107470"/>
            <a:ext cx="700128" cy="616113"/>
          </a:xfrm>
          <a:prstGeom prst="rect">
            <a:avLst/>
          </a:prstGeom>
        </p:spPr>
      </p:pic>
    </p:spTree>
    <p:extLst>
      <p:ext uri="{BB962C8B-B14F-4D97-AF65-F5344CB8AC3E}">
        <p14:creationId xmlns:p14="http://schemas.microsoft.com/office/powerpoint/2010/main" val="11841119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a:p>
        </p:txBody>
      </p:sp>
      <p:sp>
        <p:nvSpPr>
          <p:cNvPr id="6" name="Rectangle 5"/>
          <p:cNvSpPr/>
          <p:nvPr/>
        </p:nvSpPr>
        <p:spPr>
          <a:xfrm>
            <a:off x="1897559" y="1333662"/>
            <a:ext cx="1031907" cy="3613167"/>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1897559" y="4989300"/>
            <a:ext cx="5016983"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pic>
        <p:nvPicPr>
          <p:cNvPr id="10" name="Picture 9"/>
          <p:cNvPicPr>
            <a:picLocks noChangeAspect="1"/>
          </p:cNvPicPr>
          <p:nvPr/>
        </p:nvPicPr>
        <p:blipFill>
          <a:blip r:embed="rId2"/>
          <a:stretch>
            <a:fillRect/>
          </a:stretch>
        </p:blipFill>
        <p:spPr>
          <a:xfrm>
            <a:off x="326926" y="481085"/>
            <a:ext cx="882197" cy="1247882"/>
          </a:xfrm>
          <a:prstGeom prst="rect">
            <a:avLst/>
          </a:prstGeom>
        </p:spPr>
      </p:pic>
      <p:pic>
        <p:nvPicPr>
          <p:cNvPr id="11" name="Picture 10"/>
          <p:cNvPicPr>
            <a:picLocks noChangeAspect="1"/>
          </p:cNvPicPr>
          <p:nvPr/>
        </p:nvPicPr>
        <p:blipFill>
          <a:blip r:embed="rId3"/>
          <a:stretch>
            <a:fillRect/>
          </a:stretch>
        </p:blipFill>
        <p:spPr>
          <a:xfrm>
            <a:off x="1457777" y="107470"/>
            <a:ext cx="879564" cy="1174432"/>
          </a:xfrm>
          <a:prstGeom prst="rect">
            <a:avLst/>
          </a:prstGeom>
        </p:spPr>
      </p:pic>
      <p:pic>
        <p:nvPicPr>
          <p:cNvPr id="12" name="Picture 11"/>
          <p:cNvPicPr>
            <a:picLocks noChangeAspect="1"/>
          </p:cNvPicPr>
          <p:nvPr/>
        </p:nvPicPr>
        <p:blipFill rotWithShape="1">
          <a:blip r:embed="rId4"/>
          <a:srcRect t="24029" b="14209"/>
          <a:stretch/>
        </p:blipFill>
        <p:spPr>
          <a:xfrm>
            <a:off x="2590800" y="107470"/>
            <a:ext cx="1774678" cy="616113"/>
          </a:xfrm>
          <a:prstGeom prst="rect">
            <a:avLst/>
          </a:prstGeom>
        </p:spPr>
      </p:pic>
      <p:sp>
        <p:nvSpPr>
          <p:cNvPr id="13" name="Right Arrow 12"/>
          <p:cNvSpPr/>
          <p:nvPr/>
        </p:nvSpPr>
        <p:spPr>
          <a:xfrm>
            <a:off x="3124201" y="1893817"/>
            <a:ext cx="2647674" cy="243096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Four Years Studying Computing at an Elite Public University</a:t>
            </a:r>
            <a:endParaRPr lang="en-US" dirty="0"/>
          </a:p>
        </p:txBody>
      </p:sp>
      <p:sp>
        <p:nvSpPr>
          <p:cNvPr id="19" name="TextBox 18"/>
          <p:cNvSpPr txBox="1"/>
          <p:nvPr/>
        </p:nvSpPr>
        <p:spPr>
          <a:xfrm>
            <a:off x="1897559" y="820237"/>
            <a:ext cx="5016983"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pic>
        <p:nvPicPr>
          <p:cNvPr id="20" name="Picture 19"/>
          <p:cNvPicPr>
            <a:picLocks noChangeAspect="1"/>
          </p:cNvPicPr>
          <p:nvPr/>
        </p:nvPicPr>
        <p:blipFill rotWithShape="1">
          <a:blip r:embed="rId5"/>
          <a:srcRect l="6666" t="22290" r="8333" b="26522"/>
          <a:stretch/>
        </p:blipFill>
        <p:spPr>
          <a:xfrm rot="1660071">
            <a:off x="7312110" y="413225"/>
            <a:ext cx="1485900" cy="571697"/>
          </a:xfrm>
          <a:prstGeom prst="rect">
            <a:avLst/>
          </a:prstGeom>
        </p:spPr>
      </p:pic>
      <p:pic>
        <p:nvPicPr>
          <p:cNvPr id="21" name="Picture 20"/>
          <p:cNvPicPr>
            <a:picLocks noChangeAspect="1"/>
          </p:cNvPicPr>
          <p:nvPr/>
        </p:nvPicPr>
        <p:blipFill>
          <a:blip r:embed="rId6"/>
          <a:stretch>
            <a:fillRect/>
          </a:stretch>
        </p:blipFill>
        <p:spPr>
          <a:xfrm>
            <a:off x="4365479" y="37762"/>
            <a:ext cx="1066208" cy="705030"/>
          </a:xfrm>
          <a:prstGeom prst="rect">
            <a:avLst/>
          </a:prstGeom>
        </p:spPr>
      </p:pic>
      <p:pic>
        <p:nvPicPr>
          <p:cNvPr id="22" name="Picture 21"/>
          <p:cNvPicPr>
            <a:picLocks noChangeAspect="1"/>
          </p:cNvPicPr>
          <p:nvPr/>
        </p:nvPicPr>
        <p:blipFill>
          <a:blip r:embed="rId7"/>
          <a:stretch>
            <a:fillRect/>
          </a:stretch>
        </p:blipFill>
        <p:spPr>
          <a:xfrm>
            <a:off x="6214414" y="107470"/>
            <a:ext cx="700128" cy="616113"/>
          </a:xfrm>
          <a:prstGeom prst="rect">
            <a:avLst/>
          </a:prstGeom>
        </p:spPr>
      </p:pic>
    </p:spTree>
    <p:extLst>
      <p:ext uri="{BB962C8B-B14F-4D97-AF65-F5344CB8AC3E}">
        <p14:creationId xmlns:p14="http://schemas.microsoft.com/office/powerpoint/2010/main" val="25232047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a:p>
        </p:txBody>
      </p:sp>
      <p:sp>
        <p:nvSpPr>
          <p:cNvPr id="6" name="Rectangle 5"/>
          <p:cNvSpPr/>
          <p:nvPr/>
        </p:nvSpPr>
        <p:spPr>
          <a:xfrm>
            <a:off x="1897559" y="1333662"/>
            <a:ext cx="1031907" cy="3613167"/>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1897559" y="4989300"/>
            <a:ext cx="5016983"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pic>
        <p:nvPicPr>
          <p:cNvPr id="10" name="Picture 9"/>
          <p:cNvPicPr>
            <a:picLocks noChangeAspect="1"/>
          </p:cNvPicPr>
          <p:nvPr/>
        </p:nvPicPr>
        <p:blipFill>
          <a:blip r:embed="rId2"/>
          <a:stretch>
            <a:fillRect/>
          </a:stretch>
        </p:blipFill>
        <p:spPr>
          <a:xfrm>
            <a:off x="326926" y="481085"/>
            <a:ext cx="882197" cy="1247882"/>
          </a:xfrm>
          <a:prstGeom prst="rect">
            <a:avLst/>
          </a:prstGeom>
        </p:spPr>
      </p:pic>
      <p:pic>
        <p:nvPicPr>
          <p:cNvPr id="11" name="Picture 10"/>
          <p:cNvPicPr>
            <a:picLocks noChangeAspect="1"/>
          </p:cNvPicPr>
          <p:nvPr/>
        </p:nvPicPr>
        <p:blipFill>
          <a:blip r:embed="rId3"/>
          <a:stretch>
            <a:fillRect/>
          </a:stretch>
        </p:blipFill>
        <p:spPr>
          <a:xfrm>
            <a:off x="1457777" y="107470"/>
            <a:ext cx="879564" cy="1174432"/>
          </a:xfrm>
          <a:prstGeom prst="rect">
            <a:avLst/>
          </a:prstGeom>
        </p:spPr>
      </p:pic>
      <p:pic>
        <p:nvPicPr>
          <p:cNvPr id="12" name="Picture 11"/>
          <p:cNvPicPr>
            <a:picLocks noChangeAspect="1"/>
          </p:cNvPicPr>
          <p:nvPr/>
        </p:nvPicPr>
        <p:blipFill rotWithShape="1">
          <a:blip r:embed="rId4"/>
          <a:srcRect t="24029" b="14209"/>
          <a:stretch/>
        </p:blipFill>
        <p:spPr>
          <a:xfrm>
            <a:off x="2590800" y="107470"/>
            <a:ext cx="1774678" cy="616113"/>
          </a:xfrm>
          <a:prstGeom prst="rect">
            <a:avLst/>
          </a:prstGeom>
        </p:spPr>
      </p:pic>
      <p:sp>
        <p:nvSpPr>
          <p:cNvPr id="13" name="Right Arrow 12"/>
          <p:cNvSpPr/>
          <p:nvPr/>
        </p:nvSpPr>
        <p:spPr>
          <a:xfrm>
            <a:off x="3124201" y="1893817"/>
            <a:ext cx="2647674" cy="243096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Four Years Studying Computing at an Elite Public University</a:t>
            </a:r>
            <a:endParaRPr lang="en-US" dirty="0"/>
          </a:p>
        </p:txBody>
      </p:sp>
      <p:sp>
        <p:nvSpPr>
          <p:cNvPr id="14" name="Rectangle 13"/>
          <p:cNvSpPr/>
          <p:nvPr/>
        </p:nvSpPr>
        <p:spPr>
          <a:xfrm>
            <a:off x="5882635" y="1315922"/>
            <a:ext cx="1031907" cy="3613167"/>
          </a:xfrm>
          <a:prstGeom prst="rect">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a:r>
              <a:rPr lang="en-US" sz="2800" dirty="0" smtClean="0"/>
              <a:t>Its all understandable!</a:t>
            </a:r>
            <a:endParaRPr lang="en-US" dirty="0" smtClean="0">
              <a:solidFill>
                <a:srgbClr val="000090"/>
              </a:solidFill>
            </a:endParaRPr>
          </a:p>
          <a:p>
            <a:pPr algn="ctr"/>
            <a:r>
              <a:rPr lang="en-US" dirty="0" smtClean="0">
                <a:solidFill>
                  <a:srgbClr val="000090"/>
                </a:solidFill>
              </a:rPr>
              <a:t>(and I can do </a:t>
            </a:r>
            <a:r>
              <a:rPr lang="en-US" dirty="0" smtClean="0">
                <a:solidFill>
                  <a:srgbClr val="000090"/>
                </a:solidFill>
              </a:rPr>
              <a:t>magical things!)</a:t>
            </a:r>
            <a:endParaRPr lang="en-US" dirty="0">
              <a:solidFill>
                <a:srgbClr val="000090"/>
              </a:solidFill>
            </a:endParaRPr>
          </a:p>
        </p:txBody>
      </p:sp>
      <p:sp>
        <p:nvSpPr>
          <p:cNvPr id="19" name="TextBox 18"/>
          <p:cNvSpPr txBox="1"/>
          <p:nvPr/>
        </p:nvSpPr>
        <p:spPr>
          <a:xfrm>
            <a:off x="1897559" y="820237"/>
            <a:ext cx="5016983"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pic>
        <p:nvPicPr>
          <p:cNvPr id="20" name="Picture 19"/>
          <p:cNvPicPr>
            <a:picLocks noChangeAspect="1"/>
          </p:cNvPicPr>
          <p:nvPr/>
        </p:nvPicPr>
        <p:blipFill rotWithShape="1">
          <a:blip r:embed="rId5"/>
          <a:srcRect l="6666" t="22290" r="8333" b="26522"/>
          <a:stretch/>
        </p:blipFill>
        <p:spPr>
          <a:xfrm rot="1660071">
            <a:off x="7312110" y="413225"/>
            <a:ext cx="1485900" cy="571697"/>
          </a:xfrm>
          <a:prstGeom prst="rect">
            <a:avLst/>
          </a:prstGeom>
        </p:spPr>
      </p:pic>
      <p:pic>
        <p:nvPicPr>
          <p:cNvPr id="21" name="Picture 20"/>
          <p:cNvPicPr>
            <a:picLocks noChangeAspect="1"/>
          </p:cNvPicPr>
          <p:nvPr/>
        </p:nvPicPr>
        <p:blipFill>
          <a:blip r:embed="rId6"/>
          <a:stretch>
            <a:fillRect/>
          </a:stretch>
        </p:blipFill>
        <p:spPr>
          <a:xfrm>
            <a:off x="4365479" y="37762"/>
            <a:ext cx="1066208" cy="705030"/>
          </a:xfrm>
          <a:prstGeom prst="rect">
            <a:avLst/>
          </a:prstGeom>
        </p:spPr>
      </p:pic>
      <p:pic>
        <p:nvPicPr>
          <p:cNvPr id="22" name="Picture 21"/>
          <p:cNvPicPr>
            <a:picLocks noChangeAspect="1"/>
          </p:cNvPicPr>
          <p:nvPr/>
        </p:nvPicPr>
        <p:blipFill>
          <a:blip r:embed="rId7"/>
          <a:stretch>
            <a:fillRect/>
          </a:stretch>
        </p:blipFill>
        <p:spPr>
          <a:xfrm>
            <a:off x="6214414" y="107470"/>
            <a:ext cx="700128" cy="616113"/>
          </a:xfrm>
          <a:prstGeom prst="rect">
            <a:avLst/>
          </a:prstGeom>
        </p:spPr>
      </p:pic>
      <p:pic>
        <p:nvPicPr>
          <p:cNvPr id="8" name="Picture 7"/>
          <p:cNvPicPr>
            <a:picLocks noChangeAspect="1"/>
          </p:cNvPicPr>
          <p:nvPr/>
        </p:nvPicPr>
        <p:blipFill rotWithShape="1">
          <a:blip r:embed="rId8"/>
          <a:srcRect l="35472" r="22132"/>
          <a:stretch/>
        </p:blipFill>
        <p:spPr>
          <a:xfrm>
            <a:off x="7030575" y="1591998"/>
            <a:ext cx="1996415" cy="3139336"/>
          </a:xfrm>
          <a:prstGeom prst="rect">
            <a:avLst/>
          </a:prstGeom>
        </p:spPr>
      </p:pic>
    </p:spTree>
    <p:extLst>
      <p:ext uri="{BB962C8B-B14F-4D97-AF65-F5344CB8AC3E}">
        <p14:creationId xmlns:p14="http://schemas.microsoft.com/office/powerpoint/2010/main" val="41311945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
        <p:nvSpPr>
          <p:cNvPr id="6" name="Rectangle 5"/>
          <p:cNvSpPr/>
          <p:nvPr/>
        </p:nvSpPr>
        <p:spPr>
          <a:xfrm>
            <a:off x="420974" y="902733"/>
            <a:ext cx="1031907" cy="4026356"/>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4" y="4989300"/>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4" y="358572"/>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0" y="2133600"/>
            <a:ext cx="6984543" cy="39130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15" name="TextBox 14"/>
          <p:cNvSpPr txBox="1"/>
          <p:nvPr/>
        </p:nvSpPr>
        <p:spPr>
          <a:xfrm>
            <a:off x="175895" y="4108441"/>
            <a:ext cx="2948305" cy="1200329"/>
          </a:xfrm>
          <a:prstGeom prst="rect">
            <a:avLst/>
          </a:prstGeom>
          <a:solidFill>
            <a:schemeClr val="accent3">
              <a:lumMod val="40000"/>
              <a:lumOff val="60000"/>
            </a:schemeClr>
          </a:solidFill>
        </p:spPr>
        <p:txBody>
          <a:bodyPr wrap="square" rtlCol="0">
            <a:spAutoFit/>
          </a:bodyPr>
          <a:lstStyle/>
          <a:p>
            <a:r>
              <a:rPr lang="en-US" dirty="0" smtClean="0"/>
              <a:t>By the time you graduate, nothing should be “magic” other than </a:t>
            </a:r>
            <a:r>
              <a:rPr lang="en-US" b="1" dirty="0" smtClean="0"/>
              <a:t>how transistors work </a:t>
            </a:r>
            <a:r>
              <a:rPr lang="en-US" dirty="0" smtClean="0"/>
              <a:t>and </a:t>
            </a:r>
            <a:r>
              <a:rPr lang="en-US" b="1" dirty="0" smtClean="0"/>
              <a:t>NP-Completeness</a:t>
            </a:r>
            <a:r>
              <a:rPr lang="en-US" dirty="0" smtClean="0"/>
              <a:t>. </a:t>
            </a:r>
            <a:endParaRPr lang="en-US" dirty="0"/>
          </a:p>
        </p:txBody>
      </p:sp>
    </p:spTree>
    <p:extLst>
      <p:ext uri="{BB962C8B-B14F-4D97-AF65-F5344CB8AC3E}">
        <p14:creationId xmlns:p14="http://schemas.microsoft.com/office/powerpoint/2010/main" val="15342193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a:p>
        </p:txBody>
      </p:sp>
      <p:sp>
        <p:nvSpPr>
          <p:cNvPr id="6" name="Rectangle 5"/>
          <p:cNvSpPr/>
          <p:nvPr/>
        </p:nvSpPr>
        <p:spPr>
          <a:xfrm>
            <a:off x="420974" y="902733"/>
            <a:ext cx="1031907" cy="4026356"/>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4" y="4989300"/>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4" y="358572"/>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0" y="2133600"/>
            <a:ext cx="6984543" cy="39130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25" name="Rectangle 24"/>
          <p:cNvSpPr/>
          <p:nvPr/>
        </p:nvSpPr>
        <p:spPr>
          <a:xfrm>
            <a:off x="2590800" y="1983342"/>
            <a:ext cx="5993943" cy="30051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cs2110</a:t>
            </a:r>
            <a:endParaRPr lang="en-US" dirty="0"/>
          </a:p>
        </p:txBody>
      </p:sp>
      <p:sp>
        <p:nvSpPr>
          <p:cNvPr id="26" name="Rectangle 25"/>
          <p:cNvSpPr/>
          <p:nvPr/>
        </p:nvSpPr>
        <p:spPr>
          <a:xfrm>
            <a:off x="3621715" y="2748119"/>
            <a:ext cx="4963029" cy="52921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7" name="Rectangle 26"/>
          <p:cNvSpPr/>
          <p:nvPr/>
        </p:nvSpPr>
        <p:spPr>
          <a:xfrm>
            <a:off x="3621715" y="4009274"/>
            <a:ext cx="4963029" cy="28231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8" name="Rectangle 27"/>
          <p:cNvSpPr/>
          <p:nvPr/>
        </p:nvSpPr>
        <p:spPr>
          <a:xfrm>
            <a:off x="4652630" y="4577414"/>
            <a:ext cx="3932113"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cs2330</a:t>
            </a:r>
            <a:endParaRPr lang="en-US" dirty="0"/>
          </a:p>
        </p:txBody>
      </p:sp>
      <p:sp>
        <p:nvSpPr>
          <p:cNvPr id="29" name="Rectangle 28"/>
          <p:cNvSpPr/>
          <p:nvPr/>
        </p:nvSpPr>
        <p:spPr>
          <a:xfrm>
            <a:off x="5531145" y="3756766"/>
            <a:ext cx="3053599"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cs3330</a:t>
            </a:r>
            <a:endParaRPr lang="en-US" dirty="0"/>
          </a:p>
        </p:txBody>
      </p:sp>
      <p:sp>
        <p:nvSpPr>
          <p:cNvPr id="30" name="Rectangle 29"/>
          <p:cNvSpPr/>
          <p:nvPr/>
        </p:nvSpPr>
        <p:spPr>
          <a:xfrm>
            <a:off x="4652630" y="1564950"/>
            <a:ext cx="3932114" cy="39539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cs3102</a:t>
            </a:r>
            <a:endParaRPr lang="en-US" dirty="0"/>
          </a:p>
        </p:txBody>
      </p:sp>
      <p:sp>
        <p:nvSpPr>
          <p:cNvPr id="15" name="TextBox 14"/>
          <p:cNvSpPr txBox="1"/>
          <p:nvPr/>
        </p:nvSpPr>
        <p:spPr>
          <a:xfrm>
            <a:off x="175895" y="4108441"/>
            <a:ext cx="2948305" cy="1200329"/>
          </a:xfrm>
          <a:prstGeom prst="rect">
            <a:avLst/>
          </a:prstGeom>
          <a:solidFill>
            <a:schemeClr val="accent3">
              <a:lumMod val="40000"/>
              <a:lumOff val="60000"/>
            </a:schemeClr>
          </a:solidFill>
        </p:spPr>
        <p:txBody>
          <a:bodyPr wrap="square" rtlCol="0">
            <a:spAutoFit/>
          </a:bodyPr>
          <a:lstStyle/>
          <a:p>
            <a:r>
              <a:rPr lang="en-US" dirty="0" smtClean="0"/>
              <a:t>By the time you graduate, nothing should be “magic” other than </a:t>
            </a:r>
            <a:r>
              <a:rPr lang="en-US" b="1" dirty="0" smtClean="0"/>
              <a:t>how transistors work </a:t>
            </a:r>
            <a:r>
              <a:rPr lang="en-US" dirty="0" smtClean="0"/>
              <a:t>and </a:t>
            </a:r>
            <a:r>
              <a:rPr lang="en-US" b="1" dirty="0" smtClean="0"/>
              <a:t>NP-Completeness</a:t>
            </a:r>
            <a:r>
              <a:rPr lang="en-US" dirty="0" smtClean="0"/>
              <a:t>. </a:t>
            </a:r>
            <a:endParaRPr lang="en-US" dirty="0"/>
          </a:p>
        </p:txBody>
      </p:sp>
    </p:spTree>
    <p:extLst>
      <p:ext uri="{BB962C8B-B14F-4D97-AF65-F5344CB8AC3E}">
        <p14:creationId xmlns:p14="http://schemas.microsoft.com/office/powerpoint/2010/main" val="29561076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sp>
        <p:nvSpPr>
          <p:cNvPr id="6" name="Rectangle 5"/>
          <p:cNvSpPr/>
          <p:nvPr/>
        </p:nvSpPr>
        <p:spPr>
          <a:xfrm>
            <a:off x="420974" y="902733"/>
            <a:ext cx="1031907" cy="4026356"/>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4" y="4989300"/>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4" y="358572"/>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0" y="2133600"/>
            <a:ext cx="6984543" cy="39130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25" name="Rectangle 24"/>
          <p:cNvSpPr/>
          <p:nvPr/>
        </p:nvSpPr>
        <p:spPr>
          <a:xfrm>
            <a:off x="2590800" y="1983342"/>
            <a:ext cx="5993943" cy="30051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cs2110</a:t>
            </a:r>
            <a:endParaRPr lang="en-US" dirty="0"/>
          </a:p>
        </p:txBody>
      </p:sp>
      <p:sp>
        <p:nvSpPr>
          <p:cNvPr id="26" name="Rectangle 25"/>
          <p:cNvSpPr/>
          <p:nvPr/>
        </p:nvSpPr>
        <p:spPr>
          <a:xfrm>
            <a:off x="3621715" y="2748119"/>
            <a:ext cx="4963029" cy="52921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7" name="Rectangle 26"/>
          <p:cNvSpPr/>
          <p:nvPr/>
        </p:nvSpPr>
        <p:spPr>
          <a:xfrm>
            <a:off x="3621715" y="4009274"/>
            <a:ext cx="4963029" cy="28231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8" name="Rectangle 27"/>
          <p:cNvSpPr/>
          <p:nvPr/>
        </p:nvSpPr>
        <p:spPr>
          <a:xfrm>
            <a:off x="4652630" y="4577414"/>
            <a:ext cx="3932113"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cs2330</a:t>
            </a:r>
            <a:endParaRPr lang="en-US" dirty="0"/>
          </a:p>
        </p:txBody>
      </p:sp>
      <p:sp>
        <p:nvSpPr>
          <p:cNvPr id="29" name="Rectangle 28"/>
          <p:cNvSpPr/>
          <p:nvPr/>
        </p:nvSpPr>
        <p:spPr>
          <a:xfrm>
            <a:off x="5531145" y="3756766"/>
            <a:ext cx="3053599"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cs3330</a:t>
            </a:r>
            <a:endParaRPr lang="en-US" dirty="0"/>
          </a:p>
        </p:txBody>
      </p:sp>
      <p:sp>
        <p:nvSpPr>
          <p:cNvPr id="30" name="Rectangle 29"/>
          <p:cNvSpPr/>
          <p:nvPr/>
        </p:nvSpPr>
        <p:spPr>
          <a:xfrm>
            <a:off x="4652630" y="1564950"/>
            <a:ext cx="3932114" cy="39539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cs3102</a:t>
            </a:r>
            <a:endParaRPr lang="en-US" dirty="0"/>
          </a:p>
        </p:txBody>
      </p:sp>
      <p:sp>
        <p:nvSpPr>
          <p:cNvPr id="31" name="Rectangle 30"/>
          <p:cNvSpPr/>
          <p:nvPr/>
        </p:nvSpPr>
        <p:spPr>
          <a:xfrm>
            <a:off x="6790067" y="3277329"/>
            <a:ext cx="1794676" cy="4464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3" name="Rectangle 32"/>
          <p:cNvSpPr/>
          <p:nvPr/>
        </p:nvSpPr>
        <p:spPr>
          <a:xfrm>
            <a:off x="6790067" y="1111595"/>
            <a:ext cx="1794676" cy="4464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4" name="Rectangle 33"/>
          <p:cNvSpPr/>
          <p:nvPr/>
        </p:nvSpPr>
        <p:spPr>
          <a:xfrm>
            <a:off x="6790067" y="4291585"/>
            <a:ext cx="1794677" cy="28582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15" name="TextBox 14"/>
          <p:cNvSpPr txBox="1"/>
          <p:nvPr/>
        </p:nvSpPr>
        <p:spPr>
          <a:xfrm>
            <a:off x="175895" y="4108441"/>
            <a:ext cx="2948305" cy="1200329"/>
          </a:xfrm>
          <a:prstGeom prst="rect">
            <a:avLst/>
          </a:prstGeom>
          <a:solidFill>
            <a:schemeClr val="accent3">
              <a:lumMod val="40000"/>
              <a:lumOff val="60000"/>
            </a:schemeClr>
          </a:solidFill>
        </p:spPr>
        <p:txBody>
          <a:bodyPr wrap="square" rtlCol="0">
            <a:spAutoFit/>
          </a:bodyPr>
          <a:lstStyle/>
          <a:p>
            <a:r>
              <a:rPr lang="en-US" dirty="0" smtClean="0"/>
              <a:t>By the time you graduate, nothing should be “magic” other than </a:t>
            </a:r>
            <a:r>
              <a:rPr lang="en-US" b="1" dirty="0" smtClean="0"/>
              <a:t>how transistors work </a:t>
            </a:r>
            <a:r>
              <a:rPr lang="en-US" dirty="0" smtClean="0"/>
              <a:t>and </a:t>
            </a:r>
            <a:r>
              <a:rPr lang="en-US" b="1" dirty="0" smtClean="0"/>
              <a:t>NP-Completeness</a:t>
            </a:r>
            <a:r>
              <a:rPr lang="en-US" dirty="0" smtClean="0"/>
              <a:t>. </a:t>
            </a:r>
            <a:endParaRPr lang="en-US" dirty="0"/>
          </a:p>
        </p:txBody>
      </p:sp>
    </p:spTree>
    <p:extLst>
      <p:ext uri="{BB962C8B-B14F-4D97-AF65-F5344CB8AC3E}">
        <p14:creationId xmlns:p14="http://schemas.microsoft.com/office/powerpoint/2010/main" val="40302259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a:p>
        </p:txBody>
      </p:sp>
      <p:sp>
        <p:nvSpPr>
          <p:cNvPr id="6" name="Rectangle 5"/>
          <p:cNvSpPr/>
          <p:nvPr/>
        </p:nvSpPr>
        <p:spPr>
          <a:xfrm>
            <a:off x="420974" y="902733"/>
            <a:ext cx="1031907" cy="4026356"/>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4" y="4989300"/>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4" y="358572"/>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0" y="2133600"/>
            <a:ext cx="6984543" cy="39130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25" name="Rectangle 24"/>
          <p:cNvSpPr/>
          <p:nvPr/>
        </p:nvSpPr>
        <p:spPr>
          <a:xfrm>
            <a:off x="2590800" y="1983342"/>
            <a:ext cx="5993943" cy="30051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cs2110</a:t>
            </a:r>
            <a:endParaRPr lang="en-US" dirty="0"/>
          </a:p>
        </p:txBody>
      </p:sp>
      <p:sp>
        <p:nvSpPr>
          <p:cNvPr id="26" name="Rectangle 25"/>
          <p:cNvSpPr/>
          <p:nvPr/>
        </p:nvSpPr>
        <p:spPr>
          <a:xfrm>
            <a:off x="3621715" y="2748119"/>
            <a:ext cx="4963029" cy="52921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7" name="Rectangle 26"/>
          <p:cNvSpPr/>
          <p:nvPr/>
        </p:nvSpPr>
        <p:spPr>
          <a:xfrm>
            <a:off x="3621715" y="4009274"/>
            <a:ext cx="4963029" cy="28231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8" name="Rectangle 27"/>
          <p:cNvSpPr/>
          <p:nvPr/>
        </p:nvSpPr>
        <p:spPr>
          <a:xfrm>
            <a:off x="4652630" y="4577414"/>
            <a:ext cx="3932113"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cs2330</a:t>
            </a:r>
            <a:endParaRPr lang="en-US" dirty="0"/>
          </a:p>
        </p:txBody>
      </p:sp>
      <p:sp>
        <p:nvSpPr>
          <p:cNvPr id="29" name="Rectangle 28"/>
          <p:cNvSpPr/>
          <p:nvPr/>
        </p:nvSpPr>
        <p:spPr>
          <a:xfrm>
            <a:off x="5531145" y="3756766"/>
            <a:ext cx="3053599"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cs3330</a:t>
            </a:r>
            <a:endParaRPr lang="en-US" dirty="0"/>
          </a:p>
        </p:txBody>
      </p:sp>
      <p:sp>
        <p:nvSpPr>
          <p:cNvPr id="30" name="Rectangle 29"/>
          <p:cNvSpPr/>
          <p:nvPr/>
        </p:nvSpPr>
        <p:spPr>
          <a:xfrm>
            <a:off x="4652630" y="1564950"/>
            <a:ext cx="3932114" cy="39539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cs3102</a:t>
            </a:r>
            <a:endParaRPr lang="en-US" dirty="0"/>
          </a:p>
        </p:txBody>
      </p:sp>
      <p:sp>
        <p:nvSpPr>
          <p:cNvPr id="31" name="Rectangle 30"/>
          <p:cNvSpPr/>
          <p:nvPr/>
        </p:nvSpPr>
        <p:spPr>
          <a:xfrm>
            <a:off x="6790067" y="3277329"/>
            <a:ext cx="1794676" cy="4464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2" name="Rectangle 31"/>
          <p:cNvSpPr/>
          <p:nvPr/>
        </p:nvSpPr>
        <p:spPr>
          <a:xfrm>
            <a:off x="7411104" y="2524905"/>
            <a:ext cx="1173639" cy="3025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cs4610</a:t>
            </a:r>
            <a:endParaRPr lang="en-US" dirty="0"/>
          </a:p>
        </p:txBody>
      </p:sp>
      <p:sp>
        <p:nvSpPr>
          <p:cNvPr id="33" name="Rectangle 32"/>
          <p:cNvSpPr/>
          <p:nvPr/>
        </p:nvSpPr>
        <p:spPr>
          <a:xfrm>
            <a:off x="6790067" y="1111595"/>
            <a:ext cx="1794676" cy="4464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4" name="Rectangle 33"/>
          <p:cNvSpPr/>
          <p:nvPr/>
        </p:nvSpPr>
        <p:spPr>
          <a:xfrm>
            <a:off x="6790067" y="4291585"/>
            <a:ext cx="1794677" cy="28582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5" name="Rectangle 34"/>
          <p:cNvSpPr/>
          <p:nvPr/>
        </p:nvSpPr>
        <p:spPr>
          <a:xfrm>
            <a:off x="4229685" y="832589"/>
            <a:ext cx="4355060" cy="29034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electives</a:t>
            </a:r>
            <a:endParaRPr lang="en-US" dirty="0"/>
          </a:p>
        </p:txBody>
      </p:sp>
      <p:sp>
        <p:nvSpPr>
          <p:cNvPr id="15" name="TextBox 14"/>
          <p:cNvSpPr txBox="1"/>
          <p:nvPr/>
        </p:nvSpPr>
        <p:spPr>
          <a:xfrm>
            <a:off x="175895" y="4108441"/>
            <a:ext cx="2948305" cy="1200329"/>
          </a:xfrm>
          <a:prstGeom prst="rect">
            <a:avLst/>
          </a:prstGeom>
          <a:solidFill>
            <a:schemeClr val="accent3">
              <a:lumMod val="40000"/>
              <a:lumOff val="60000"/>
            </a:schemeClr>
          </a:solidFill>
        </p:spPr>
        <p:txBody>
          <a:bodyPr wrap="square" rtlCol="0">
            <a:spAutoFit/>
          </a:bodyPr>
          <a:lstStyle/>
          <a:p>
            <a:r>
              <a:rPr lang="en-US" dirty="0" smtClean="0"/>
              <a:t>By the time you graduate, nothing should be “magic” other than </a:t>
            </a:r>
            <a:r>
              <a:rPr lang="en-US" b="1" dirty="0" smtClean="0"/>
              <a:t>how transistors work </a:t>
            </a:r>
            <a:r>
              <a:rPr lang="en-US" dirty="0" smtClean="0"/>
              <a:t>and </a:t>
            </a:r>
            <a:r>
              <a:rPr lang="en-US" b="1" dirty="0" smtClean="0"/>
              <a:t>NP-Completeness</a:t>
            </a:r>
            <a:r>
              <a:rPr lang="en-US" dirty="0" smtClean="0"/>
              <a:t>. </a:t>
            </a:r>
            <a:endParaRPr lang="en-US" dirty="0"/>
          </a:p>
        </p:txBody>
      </p:sp>
    </p:spTree>
    <p:extLst>
      <p:ext uri="{BB962C8B-B14F-4D97-AF65-F5344CB8AC3E}">
        <p14:creationId xmlns:p14="http://schemas.microsoft.com/office/powerpoint/2010/main" val="14481211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62" y="2479263"/>
            <a:ext cx="8229600" cy="1143000"/>
          </a:xfrm>
        </p:spPr>
        <p:txBody>
          <a:bodyPr/>
          <a:lstStyle/>
          <a:p>
            <a:r>
              <a:rPr lang="en-US" dirty="0" smtClean="0"/>
              <a:t>What is an Operating System?</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3</a:t>
            </a:fld>
            <a:endParaRPr lang="en-US"/>
          </a:p>
        </p:txBody>
      </p:sp>
    </p:spTree>
    <p:extLst>
      <p:ext uri="{BB962C8B-B14F-4D97-AF65-F5344CB8AC3E}">
        <p14:creationId xmlns:p14="http://schemas.microsoft.com/office/powerpoint/2010/main" val="62158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Goal of the Class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30</a:t>
            </a:fld>
            <a:endParaRPr lang="en-US"/>
          </a:p>
        </p:txBody>
      </p:sp>
      <p:sp>
        <p:nvSpPr>
          <p:cNvPr id="7" name="Rectangle 6"/>
          <p:cNvSpPr/>
          <p:nvPr/>
        </p:nvSpPr>
        <p:spPr>
          <a:xfrm>
            <a:off x="1972235" y="2433482"/>
            <a:ext cx="5229412"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4000" dirty="0" smtClean="0"/>
              <a:t>Improve our understanding of how computers work. </a:t>
            </a:r>
            <a:endParaRPr lang="en-US" sz="4000" dirty="0"/>
          </a:p>
        </p:txBody>
      </p:sp>
    </p:spTree>
    <p:extLst>
      <p:ext uri="{BB962C8B-B14F-4D97-AF65-F5344CB8AC3E}">
        <p14:creationId xmlns:p14="http://schemas.microsoft.com/office/powerpoint/2010/main" val="36775585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Goal of the Class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31</a:t>
            </a:fld>
            <a:endParaRPr lang="en-US"/>
          </a:p>
        </p:txBody>
      </p:sp>
      <p:sp>
        <p:nvSpPr>
          <p:cNvPr id="7" name="Rectangle 6"/>
          <p:cNvSpPr/>
          <p:nvPr/>
        </p:nvSpPr>
        <p:spPr>
          <a:xfrm>
            <a:off x="1972235" y="2433482"/>
            <a:ext cx="5229412"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4000" dirty="0" smtClean="0"/>
              <a:t>Improve our understanding of how computers work. </a:t>
            </a:r>
            <a:endParaRPr lang="en-US" sz="4000" dirty="0"/>
          </a:p>
        </p:txBody>
      </p:sp>
      <p:sp>
        <p:nvSpPr>
          <p:cNvPr id="3" name="TextBox 2"/>
          <p:cNvSpPr txBox="1"/>
          <p:nvPr/>
        </p:nvSpPr>
        <p:spPr>
          <a:xfrm>
            <a:off x="762000" y="5105400"/>
            <a:ext cx="837764" cy="523220"/>
          </a:xfrm>
          <a:prstGeom prst="rect">
            <a:avLst/>
          </a:prstGeom>
          <a:noFill/>
        </p:spPr>
        <p:txBody>
          <a:bodyPr wrap="none" rtlCol="0">
            <a:spAutoFit/>
          </a:bodyPr>
          <a:lstStyle/>
          <a:p>
            <a:r>
              <a:rPr lang="en-US" sz="2800" b="1" dirty="0" smtClean="0"/>
              <a:t>Not:</a:t>
            </a:r>
            <a:endParaRPr lang="en-US" sz="2800" b="1" dirty="0"/>
          </a:p>
        </p:txBody>
      </p:sp>
    </p:spTree>
    <p:extLst>
      <p:ext uri="{BB962C8B-B14F-4D97-AF65-F5344CB8AC3E}">
        <p14:creationId xmlns:p14="http://schemas.microsoft.com/office/powerpoint/2010/main" val="38665002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bother?</a:t>
            </a:r>
            <a:endParaRPr lang="en-US" dirty="0"/>
          </a:p>
        </p:txBody>
      </p:sp>
      <p:sp>
        <p:nvSpPr>
          <p:cNvPr id="3" name="Content Placeholder 2"/>
          <p:cNvSpPr>
            <a:spLocks noGrp="1"/>
          </p:cNvSpPr>
          <p:nvPr>
            <p:ph idx="1"/>
          </p:nvPr>
        </p:nvSpPr>
        <p:spPr>
          <a:xfrm>
            <a:off x="457200" y="1600201"/>
            <a:ext cx="8229600" cy="2762624"/>
          </a:xfrm>
        </p:spPr>
        <p:txBody>
          <a:bodyPr>
            <a:normAutofit fontScale="92500" lnSpcReduction="20000"/>
          </a:bodyPr>
          <a:lstStyle/>
          <a:p>
            <a:pPr marL="514350" indent="-514350">
              <a:buFont typeface="+mj-lt"/>
              <a:buAutoNum type="arabicPeriod"/>
            </a:pPr>
            <a:r>
              <a:rPr lang="en-US" dirty="0" smtClean="0">
                <a:solidFill>
                  <a:schemeClr val="bg1"/>
                </a:solidFill>
              </a:rPr>
              <a:t>Better understanding of how computers work make you a </a:t>
            </a:r>
            <a:r>
              <a:rPr lang="en-US" b="1" dirty="0" smtClean="0">
                <a:solidFill>
                  <a:schemeClr val="bg1"/>
                </a:solidFill>
              </a:rPr>
              <a:t>better programmer </a:t>
            </a:r>
            <a:r>
              <a:rPr lang="en-US" dirty="0" smtClean="0">
                <a:solidFill>
                  <a:schemeClr val="bg1"/>
                </a:solidFill>
              </a:rPr>
              <a:t>which will help you build something cool, succeed in grad school, or get a more interesting job.</a:t>
            </a:r>
            <a:endParaRPr lang="en-US" b="1" dirty="0" smtClean="0">
              <a:solidFill>
                <a:schemeClr val="bg1"/>
              </a:solidFill>
            </a:endParaRPr>
          </a:p>
          <a:p>
            <a:pPr marL="514350" indent="-514350">
              <a:buFont typeface="+mj-lt"/>
              <a:buAutoNum type="arabicPeriod"/>
            </a:pPr>
            <a:r>
              <a:rPr lang="en-US" dirty="0" smtClean="0">
                <a:solidFill>
                  <a:schemeClr val="bg1"/>
                </a:solidFill>
              </a:rPr>
              <a:t>Better understanding of how computers work (and why) is </a:t>
            </a:r>
            <a:r>
              <a:rPr lang="en-US" b="1" dirty="0" smtClean="0">
                <a:solidFill>
                  <a:schemeClr val="bg1"/>
                </a:solidFill>
              </a:rPr>
              <a:t>intellectually</a:t>
            </a:r>
            <a:r>
              <a:rPr lang="en-US" dirty="0" smtClean="0">
                <a:solidFill>
                  <a:schemeClr val="bg1"/>
                </a:solidFill>
              </a:rPr>
              <a:t>, </a:t>
            </a:r>
            <a:r>
              <a:rPr lang="en-US" b="1" dirty="0" smtClean="0">
                <a:solidFill>
                  <a:schemeClr val="bg1"/>
                </a:solidFill>
              </a:rPr>
              <a:t>culturally</a:t>
            </a:r>
            <a:r>
              <a:rPr lang="en-US" dirty="0" smtClean="0">
                <a:solidFill>
                  <a:schemeClr val="bg1"/>
                </a:solidFill>
              </a:rPr>
              <a:t>, and </a:t>
            </a:r>
            <a:r>
              <a:rPr lang="en-US" b="1" dirty="0" smtClean="0">
                <a:solidFill>
                  <a:schemeClr val="bg1"/>
                </a:solidFill>
              </a:rPr>
              <a:t>scientifically</a:t>
            </a:r>
            <a:r>
              <a:rPr lang="en-US" dirty="0" smtClean="0">
                <a:solidFill>
                  <a:schemeClr val="bg1"/>
                </a:solidFill>
              </a:rPr>
              <a:t> </a:t>
            </a:r>
            <a:r>
              <a:rPr lang="en-US" b="1" dirty="0" smtClean="0">
                <a:solidFill>
                  <a:schemeClr val="bg1"/>
                </a:solidFill>
              </a:rPr>
              <a:t>interesting.</a:t>
            </a:r>
            <a:endParaRPr lang="en-US" b="1" dirty="0">
              <a:solidFill>
                <a:schemeClr val="bg1"/>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t>32</a:t>
            </a:fld>
            <a:endParaRPr lang="en-US"/>
          </a:p>
        </p:txBody>
      </p:sp>
    </p:spTree>
    <p:extLst>
      <p:ext uri="{BB962C8B-B14F-4D97-AF65-F5344CB8AC3E}">
        <p14:creationId xmlns:p14="http://schemas.microsoft.com/office/powerpoint/2010/main" val="1796313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Why bother?</a:t>
            </a:r>
            <a:endParaRPr lang="en-US" dirty="0"/>
          </a:p>
        </p:txBody>
      </p:sp>
      <p:sp>
        <p:nvSpPr>
          <p:cNvPr id="3" name="Content Placeholder 2"/>
          <p:cNvSpPr>
            <a:spLocks noGrp="1"/>
          </p:cNvSpPr>
          <p:nvPr>
            <p:ph idx="1"/>
          </p:nvPr>
        </p:nvSpPr>
        <p:spPr>
          <a:xfrm>
            <a:off x="457200" y="1600201"/>
            <a:ext cx="8229600" cy="2762624"/>
          </a:xfrm>
        </p:spPr>
        <p:txBody>
          <a:bodyPr>
            <a:normAutofit fontScale="92500" lnSpcReduction="20000"/>
          </a:bodyPr>
          <a:lstStyle/>
          <a:p>
            <a:pPr marL="514350" indent="-514350">
              <a:buFont typeface="+mj-lt"/>
              <a:buAutoNum type="arabicPeriod"/>
            </a:pPr>
            <a:r>
              <a:rPr lang="en-US" dirty="0" smtClean="0"/>
              <a:t>Better understanding of how computers work make you a </a:t>
            </a:r>
            <a:r>
              <a:rPr lang="en-US" b="1" dirty="0" smtClean="0"/>
              <a:t>better programmer </a:t>
            </a:r>
            <a:r>
              <a:rPr lang="en-US" dirty="0" smtClean="0"/>
              <a:t>which will help you build something cool, succeed in grad school, or get a more interesting job.</a:t>
            </a:r>
            <a:endParaRPr lang="en-US" b="1" dirty="0" smtClean="0"/>
          </a:p>
          <a:p>
            <a:pPr marL="514350" indent="-514350">
              <a:buFont typeface="+mj-lt"/>
              <a:buAutoNum type="arabicPeriod"/>
            </a:pPr>
            <a:r>
              <a:rPr lang="en-US" dirty="0" smtClean="0">
                <a:solidFill>
                  <a:srgbClr val="FFFFFF"/>
                </a:solidFill>
              </a:rPr>
              <a:t>Better understanding of how computers work (and why) is </a:t>
            </a:r>
            <a:r>
              <a:rPr lang="en-US" b="1" dirty="0" smtClean="0">
                <a:solidFill>
                  <a:srgbClr val="FFFFFF"/>
                </a:solidFill>
              </a:rPr>
              <a:t>intellectually</a:t>
            </a:r>
            <a:r>
              <a:rPr lang="en-US" dirty="0" smtClean="0">
                <a:solidFill>
                  <a:srgbClr val="FFFFFF"/>
                </a:solidFill>
              </a:rPr>
              <a:t>, </a:t>
            </a:r>
            <a:r>
              <a:rPr lang="en-US" b="1" dirty="0" smtClean="0">
                <a:solidFill>
                  <a:srgbClr val="FFFFFF"/>
                </a:solidFill>
              </a:rPr>
              <a:t>culturally</a:t>
            </a:r>
            <a:r>
              <a:rPr lang="en-US" dirty="0" smtClean="0">
                <a:solidFill>
                  <a:srgbClr val="FFFFFF"/>
                </a:solidFill>
              </a:rPr>
              <a:t>, and </a:t>
            </a:r>
            <a:r>
              <a:rPr lang="en-US" b="1" dirty="0" smtClean="0">
                <a:solidFill>
                  <a:srgbClr val="FFFFFF"/>
                </a:solidFill>
              </a:rPr>
              <a:t>scientifically</a:t>
            </a:r>
            <a:r>
              <a:rPr lang="en-US" dirty="0" smtClean="0">
                <a:solidFill>
                  <a:srgbClr val="FFFFFF"/>
                </a:solidFill>
              </a:rPr>
              <a:t> </a:t>
            </a:r>
            <a:r>
              <a:rPr lang="en-US" b="1" dirty="0" smtClean="0">
                <a:solidFill>
                  <a:srgbClr val="FFFFFF"/>
                </a:solidFill>
              </a:rPr>
              <a:t>interesting.</a:t>
            </a:r>
            <a:endParaRPr lang="en-US" b="1" dirty="0">
              <a:solidFill>
                <a:srgbClr val="FFFFFF"/>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t>33</a:t>
            </a:fld>
            <a:endParaRPr lang="en-US"/>
          </a:p>
        </p:txBody>
      </p:sp>
    </p:spTree>
    <p:extLst>
      <p:ext uri="{BB962C8B-B14F-4D97-AF65-F5344CB8AC3E}">
        <p14:creationId xmlns:p14="http://schemas.microsoft.com/office/powerpoint/2010/main" val="44773734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bother?</a:t>
            </a:r>
            <a:endParaRPr lang="en-US" dirty="0"/>
          </a:p>
        </p:txBody>
      </p:sp>
      <p:sp>
        <p:nvSpPr>
          <p:cNvPr id="3" name="Content Placeholder 2"/>
          <p:cNvSpPr>
            <a:spLocks noGrp="1"/>
          </p:cNvSpPr>
          <p:nvPr>
            <p:ph idx="1"/>
          </p:nvPr>
        </p:nvSpPr>
        <p:spPr>
          <a:xfrm>
            <a:off x="457200" y="1600201"/>
            <a:ext cx="8229600" cy="2762624"/>
          </a:xfrm>
        </p:spPr>
        <p:txBody>
          <a:bodyPr>
            <a:normAutofit fontScale="92500" lnSpcReduction="20000"/>
          </a:bodyPr>
          <a:lstStyle/>
          <a:p>
            <a:pPr marL="514350" indent="-514350">
              <a:buFont typeface="+mj-lt"/>
              <a:buAutoNum type="arabicPeriod"/>
            </a:pPr>
            <a:r>
              <a:rPr lang="en-US" dirty="0" smtClean="0"/>
              <a:t>Better understanding of how computers work make you a </a:t>
            </a:r>
            <a:r>
              <a:rPr lang="en-US" b="1" dirty="0" smtClean="0"/>
              <a:t>better programmer </a:t>
            </a:r>
            <a:r>
              <a:rPr lang="en-US" dirty="0" smtClean="0"/>
              <a:t>which will help you build something cool, succeed in grad school, or get a more interesting job.</a:t>
            </a:r>
            <a:endParaRPr lang="en-US" b="1" dirty="0" smtClean="0"/>
          </a:p>
          <a:p>
            <a:pPr marL="514350" indent="-514350">
              <a:buFont typeface="+mj-lt"/>
              <a:buAutoNum type="arabicPeriod"/>
            </a:pPr>
            <a:r>
              <a:rPr lang="en-US" dirty="0" smtClean="0"/>
              <a:t>Better understanding of how computers work (and why) is </a:t>
            </a:r>
            <a:r>
              <a:rPr lang="en-US" b="1" dirty="0" smtClean="0"/>
              <a:t>intellectually</a:t>
            </a:r>
            <a:r>
              <a:rPr lang="en-US" dirty="0" smtClean="0"/>
              <a:t>, </a:t>
            </a:r>
            <a:r>
              <a:rPr lang="en-US" b="1" dirty="0" smtClean="0"/>
              <a:t>culturally</a:t>
            </a:r>
            <a:r>
              <a:rPr lang="en-US" dirty="0" smtClean="0"/>
              <a:t>, and </a:t>
            </a:r>
            <a:r>
              <a:rPr lang="en-US" b="1" dirty="0" smtClean="0"/>
              <a:t>scientifically</a:t>
            </a:r>
            <a:r>
              <a:rPr lang="en-US" dirty="0" smtClean="0"/>
              <a:t> </a:t>
            </a:r>
            <a:r>
              <a:rPr lang="en-US" b="1" dirty="0" smtClean="0"/>
              <a:t>interesting.</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t>34</a:t>
            </a:fld>
            <a:endParaRPr lang="en-US"/>
          </a:p>
        </p:txBody>
      </p:sp>
    </p:spTree>
    <p:extLst>
      <p:ext uri="{BB962C8B-B14F-4D97-AF65-F5344CB8AC3E}">
        <p14:creationId xmlns:p14="http://schemas.microsoft.com/office/powerpoint/2010/main" val="24991706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bother?</a:t>
            </a:r>
            <a:endParaRPr lang="en-US" dirty="0"/>
          </a:p>
        </p:txBody>
      </p:sp>
      <p:sp>
        <p:nvSpPr>
          <p:cNvPr id="3" name="Content Placeholder 2"/>
          <p:cNvSpPr>
            <a:spLocks noGrp="1"/>
          </p:cNvSpPr>
          <p:nvPr>
            <p:ph idx="1"/>
          </p:nvPr>
        </p:nvSpPr>
        <p:spPr>
          <a:xfrm>
            <a:off x="457200" y="1600201"/>
            <a:ext cx="8229600" cy="2762624"/>
          </a:xfrm>
        </p:spPr>
        <p:txBody>
          <a:bodyPr>
            <a:normAutofit fontScale="92500" lnSpcReduction="20000"/>
          </a:bodyPr>
          <a:lstStyle/>
          <a:p>
            <a:pPr marL="514350" indent="-514350">
              <a:buFont typeface="+mj-lt"/>
              <a:buAutoNum type="arabicPeriod"/>
            </a:pPr>
            <a:r>
              <a:rPr lang="en-US" dirty="0" smtClean="0"/>
              <a:t>Better understanding of how computers work make you a </a:t>
            </a:r>
            <a:r>
              <a:rPr lang="en-US" b="1" dirty="0" smtClean="0"/>
              <a:t>better programmer </a:t>
            </a:r>
            <a:r>
              <a:rPr lang="en-US" dirty="0" smtClean="0"/>
              <a:t>which will help you build something cool, succeed in grad school, or get a more interesting job.</a:t>
            </a:r>
            <a:endParaRPr lang="en-US" b="1" dirty="0" smtClean="0"/>
          </a:p>
          <a:p>
            <a:pPr marL="514350" indent="-514350">
              <a:buFont typeface="+mj-lt"/>
              <a:buAutoNum type="arabicPeriod"/>
            </a:pPr>
            <a:r>
              <a:rPr lang="en-US" dirty="0" smtClean="0"/>
              <a:t>Better understanding of how computers work (and why) is </a:t>
            </a:r>
            <a:r>
              <a:rPr lang="en-US" b="1" dirty="0" smtClean="0"/>
              <a:t>intellectually</a:t>
            </a:r>
            <a:r>
              <a:rPr lang="en-US" dirty="0" smtClean="0"/>
              <a:t>, </a:t>
            </a:r>
            <a:r>
              <a:rPr lang="en-US" b="1" dirty="0" smtClean="0"/>
              <a:t>culturally</a:t>
            </a:r>
            <a:r>
              <a:rPr lang="en-US" dirty="0" smtClean="0"/>
              <a:t>, and </a:t>
            </a:r>
            <a:r>
              <a:rPr lang="en-US" b="1" dirty="0" smtClean="0"/>
              <a:t>scientifically</a:t>
            </a:r>
            <a:r>
              <a:rPr lang="en-US" dirty="0" smtClean="0"/>
              <a:t> </a:t>
            </a:r>
            <a:r>
              <a:rPr lang="en-US" b="1" dirty="0" smtClean="0"/>
              <a:t>interesting.</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t>35</a:t>
            </a:fld>
            <a:endParaRPr lang="en-US"/>
          </a:p>
        </p:txBody>
      </p:sp>
      <p:sp>
        <p:nvSpPr>
          <p:cNvPr id="7" name="TextBox 6"/>
          <p:cNvSpPr txBox="1"/>
          <p:nvPr/>
        </p:nvSpPr>
        <p:spPr>
          <a:xfrm>
            <a:off x="457200" y="4549585"/>
            <a:ext cx="8229600" cy="1569660"/>
          </a:xfrm>
          <a:prstGeom prst="rect">
            <a:avLst/>
          </a:prstGeom>
          <a:effectLst>
            <a:glow rad="228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If these reasons don’t apply for you and you are only in this class because there is a </a:t>
            </a:r>
            <a:r>
              <a:rPr lang="en-US" sz="2400" b="1" dirty="0" smtClean="0"/>
              <a:t>bureaucratic requirement</a:t>
            </a:r>
            <a:r>
              <a:rPr lang="en-US" sz="2400" dirty="0" smtClean="0"/>
              <a:t> that you take it so some Dean will hand you a nice bit of paper in front of your parents, you should meet with me to figure out an alternative.</a:t>
            </a:r>
            <a:endParaRPr lang="en-US" sz="2400" dirty="0"/>
          </a:p>
        </p:txBody>
      </p:sp>
    </p:spTree>
    <p:extLst>
      <p:ext uri="{BB962C8B-B14F-4D97-AF65-F5344CB8AC3E}">
        <p14:creationId xmlns:p14="http://schemas.microsoft.com/office/powerpoint/2010/main" val="41315812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t>36</a:t>
            </a:fld>
            <a:endParaRPr lang="en-US"/>
          </a:p>
        </p:txBody>
      </p:sp>
      <p:pic>
        <p:nvPicPr>
          <p:cNvPr id="7" name="Picture 6"/>
          <p:cNvPicPr>
            <a:picLocks noChangeAspect="1"/>
          </p:cNvPicPr>
          <p:nvPr/>
        </p:nvPicPr>
        <p:blipFill rotWithShape="1">
          <a:blip r:embed="rId2"/>
          <a:srcRect l="11044" r="14086"/>
          <a:stretch/>
        </p:blipFill>
        <p:spPr>
          <a:xfrm>
            <a:off x="4855882" y="0"/>
            <a:ext cx="4288118" cy="6858000"/>
          </a:xfrm>
          <a:prstGeom prst="rect">
            <a:avLst/>
          </a:prstGeom>
        </p:spPr>
      </p:pic>
      <p:sp>
        <p:nvSpPr>
          <p:cNvPr id="2" name="Title 1"/>
          <p:cNvSpPr>
            <a:spLocks noGrp="1"/>
          </p:cNvSpPr>
          <p:nvPr>
            <p:ph type="title"/>
          </p:nvPr>
        </p:nvSpPr>
        <p:spPr>
          <a:xfrm>
            <a:off x="268941" y="274638"/>
            <a:ext cx="6544235" cy="831010"/>
          </a:xfrm>
          <a:solidFill>
            <a:srgbClr val="FDEADA"/>
          </a:solidFill>
        </p:spPr>
        <p:txBody>
          <a:bodyPr>
            <a:normAutofit/>
          </a:bodyPr>
          <a:lstStyle/>
          <a:p>
            <a:r>
              <a:rPr lang="en-US" dirty="0" smtClean="0"/>
              <a:t>What Mr. Jefferson Wants</a:t>
            </a:r>
            <a:endParaRPr lang="en-US" dirty="0"/>
          </a:p>
        </p:txBody>
      </p:sp>
    </p:spTree>
    <p:extLst>
      <p:ext uri="{BB962C8B-B14F-4D97-AF65-F5344CB8AC3E}">
        <p14:creationId xmlns:p14="http://schemas.microsoft.com/office/powerpoint/2010/main" val="199843393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t>37</a:t>
            </a:fld>
            <a:endParaRPr lang="en-US"/>
          </a:p>
        </p:txBody>
      </p:sp>
      <p:pic>
        <p:nvPicPr>
          <p:cNvPr id="7" name="Picture 6"/>
          <p:cNvPicPr>
            <a:picLocks noChangeAspect="1"/>
          </p:cNvPicPr>
          <p:nvPr/>
        </p:nvPicPr>
        <p:blipFill rotWithShape="1">
          <a:blip r:embed="rId2"/>
          <a:srcRect l="11044" r="14086"/>
          <a:stretch/>
        </p:blipFill>
        <p:spPr>
          <a:xfrm>
            <a:off x="4855882" y="0"/>
            <a:ext cx="4288118" cy="6858000"/>
          </a:xfrm>
          <a:prstGeom prst="rect">
            <a:avLst/>
          </a:prstGeom>
        </p:spPr>
      </p:pic>
      <p:sp>
        <p:nvSpPr>
          <p:cNvPr id="2" name="Title 1"/>
          <p:cNvSpPr>
            <a:spLocks noGrp="1"/>
          </p:cNvSpPr>
          <p:nvPr>
            <p:ph type="title"/>
          </p:nvPr>
        </p:nvSpPr>
        <p:spPr>
          <a:xfrm>
            <a:off x="268941" y="274638"/>
            <a:ext cx="6544235" cy="831010"/>
          </a:xfrm>
          <a:solidFill>
            <a:srgbClr val="FDEADA"/>
          </a:solidFill>
        </p:spPr>
        <p:txBody>
          <a:bodyPr>
            <a:normAutofit/>
          </a:bodyPr>
          <a:lstStyle/>
          <a:p>
            <a:r>
              <a:rPr lang="en-US" dirty="0" smtClean="0"/>
              <a:t>What Mr. Jefferson Wants</a:t>
            </a:r>
            <a:endParaRPr lang="en-US" dirty="0"/>
          </a:p>
        </p:txBody>
      </p:sp>
      <p:sp>
        <p:nvSpPr>
          <p:cNvPr id="8" name="Rectangle 7"/>
          <p:cNvSpPr/>
          <p:nvPr/>
        </p:nvSpPr>
        <p:spPr>
          <a:xfrm>
            <a:off x="311824" y="1707667"/>
            <a:ext cx="4433944" cy="3785652"/>
          </a:xfrm>
          <a:prstGeom prst="rect">
            <a:avLst/>
          </a:prstGeom>
          <a:solidFill>
            <a:schemeClr val="accent5">
              <a:lumMod val="40000"/>
              <a:lumOff val="60000"/>
              <a:alpha val="73000"/>
            </a:schemeClr>
          </a:solidFill>
        </p:spPr>
        <p:txBody>
          <a:bodyPr wrap="square">
            <a:spAutoFit/>
          </a:bodyPr>
          <a:lstStyle/>
          <a:p>
            <a:r>
              <a:rPr lang="en-US" sz="2400" dirty="0" smtClean="0"/>
              <a:t>“We </a:t>
            </a:r>
            <a:r>
              <a:rPr lang="en-US" sz="2400" dirty="0"/>
              <a:t>wish to establish in the upper country of Virginia, and more centrally for the State, </a:t>
            </a:r>
            <a:r>
              <a:rPr lang="en-US" sz="2400" b="1" dirty="0"/>
              <a:t>a University</a:t>
            </a:r>
            <a:r>
              <a:rPr lang="en-US" sz="2400" dirty="0"/>
              <a:t> on a plan </a:t>
            </a:r>
            <a:r>
              <a:rPr lang="en-US" sz="2400" b="1" dirty="0"/>
              <a:t>so broad and liberal and modern</a:t>
            </a:r>
            <a:r>
              <a:rPr lang="en-US" sz="2400" dirty="0"/>
              <a:t>, as to be </a:t>
            </a:r>
            <a:r>
              <a:rPr lang="en-US" sz="2400" b="1" dirty="0"/>
              <a:t>worth patronizing with the public support</a:t>
            </a:r>
            <a:r>
              <a:rPr lang="en-US" sz="2400" dirty="0"/>
              <a:t>, and be </a:t>
            </a:r>
            <a:r>
              <a:rPr lang="en-US" sz="2400" b="1" dirty="0"/>
              <a:t>a temptation to the youth of other States to come and </a:t>
            </a:r>
            <a:r>
              <a:rPr lang="en-US" sz="2400" b="1" dirty="0" smtClean="0"/>
              <a:t>drink</a:t>
            </a:r>
            <a:r>
              <a:rPr lang="en-US" sz="2400" dirty="0" smtClean="0"/>
              <a:t>…” </a:t>
            </a:r>
            <a:endParaRPr lang="en-US" sz="2400" dirty="0" smtClean="0"/>
          </a:p>
          <a:p>
            <a:pPr algn="r"/>
            <a:r>
              <a:rPr lang="en-US" sz="2400" dirty="0" smtClean="0"/>
              <a:t>TJ’s letter to Joseph Priestly, 1800</a:t>
            </a:r>
            <a:endParaRPr lang="en-US" sz="2400" dirty="0"/>
          </a:p>
        </p:txBody>
      </p:sp>
      <p:sp>
        <p:nvSpPr>
          <p:cNvPr id="9" name="TextBox 8"/>
          <p:cNvSpPr txBox="1"/>
          <p:nvPr/>
        </p:nvSpPr>
        <p:spPr>
          <a:xfrm>
            <a:off x="6019800" y="4572000"/>
            <a:ext cx="2615620" cy="1754327"/>
          </a:xfrm>
          <a:prstGeom prst="rect">
            <a:avLst/>
          </a:prstGeom>
          <a:noFill/>
        </p:spPr>
        <p:txBody>
          <a:bodyPr wrap="none" rtlCol="0">
            <a:spAutoFit/>
          </a:bodyPr>
          <a:lstStyle/>
          <a:p>
            <a:r>
              <a:rPr lang="en-US" sz="3600" dirty="0" smtClean="0">
                <a:solidFill>
                  <a:srgbClr val="FFFF00"/>
                </a:solidFill>
              </a:rPr>
              <a:t>No Majors</a:t>
            </a:r>
          </a:p>
          <a:p>
            <a:r>
              <a:rPr lang="en-US" sz="3600" dirty="0" smtClean="0">
                <a:solidFill>
                  <a:srgbClr val="FFFF00"/>
                </a:solidFill>
              </a:rPr>
              <a:t>No Degrees</a:t>
            </a:r>
          </a:p>
          <a:p>
            <a:r>
              <a:rPr lang="en-US" sz="3600" dirty="0" smtClean="0">
                <a:solidFill>
                  <a:srgbClr val="FFFF00"/>
                </a:solidFill>
              </a:rPr>
              <a:t>No President</a:t>
            </a:r>
            <a:endParaRPr lang="en-US" sz="3600" dirty="0">
              <a:solidFill>
                <a:srgbClr val="FFFF00"/>
              </a:solidFill>
            </a:endParaRPr>
          </a:p>
        </p:txBody>
      </p:sp>
    </p:spTree>
    <p:extLst>
      <p:ext uri="{BB962C8B-B14F-4D97-AF65-F5344CB8AC3E}">
        <p14:creationId xmlns:p14="http://schemas.microsoft.com/office/powerpoint/2010/main" val="31940123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38</a:t>
            </a:fld>
            <a:endParaRPr lang="en-US" dirty="0"/>
          </a:p>
        </p:txBody>
      </p:sp>
      <p:sp>
        <p:nvSpPr>
          <p:cNvPr id="5" name="TextBox 4"/>
          <p:cNvSpPr txBox="1"/>
          <p:nvPr/>
        </p:nvSpPr>
        <p:spPr bwMode="auto">
          <a:xfrm>
            <a:off x="228600" y="340093"/>
            <a:ext cx="8762999" cy="5878532"/>
          </a:xfrm>
          <a:prstGeom prst="rect">
            <a:avLst/>
          </a:prstGeom>
          <a:solidFill>
            <a:schemeClr val="accent6">
              <a:lumMod val="20000"/>
              <a:lumOff val="80000"/>
            </a:schemeClr>
          </a:solidFill>
          <a:ln w="31750" algn="ctr">
            <a:solidFill>
              <a:schemeClr val="bg2"/>
            </a:solidFill>
            <a:miter lim="800000"/>
            <a:headEnd/>
            <a:tailEnd/>
          </a:ln>
          <a:effectLst/>
        </p:spPr>
        <p:txBody>
          <a:bodyPr wrap="square" rtlCol="0">
            <a:spAutoFit/>
          </a:bodyPr>
          <a:lstStyle/>
          <a:p>
            <a:pPr algn="ctr"/>
            <a:r>
              <a:rPr lang="en-US" sz="2400" dirty="0" smtClean="0">
                <a:latin typeface="+mn-lt"/>
              </a:rPr>
              <a:t>:</a:t>
            </a:r>
          </a:p>
          <a:p>
            <a:r>
              <a:rPr lang="en-US" sz="3200" dirty="0" smtClean="0">
                <a:latin typeface="+mn-lt"/>
              </a:rPr>
              <a:t>Thomas Jefferson enrolled in the College of William and Mary on March 25, 1760, at the age of </a:t>
            </a:r>
            <a:r>
              <a:rPr lang="en-US" sz="3200" dirty="0" smtClean="0"/>
              <a:t>16</a:t>
            </a:r>
            <a:r>
              <a:rPr lang="en-US" sz="3200" dirty="0" smtClean="0">
                <a:latin typeface="+mn-lt"/>
              </a:rPr>
              <a:t>… </a:t>
            </a:r>
          </a:p>
          <a:p>
            <a:r>
              <a:rPr lang="en-US" sz="3200" dirty="0" smtClean="0">
                <a:latin typeface="+mn-lt"/>
              </a:rPr>
              <a:t>By the time he came to Williamsburg, the young scholar was proficient in the classics and able to read Greek and Latin authors in the original… He was instructed in natural philosophy (</a:t>
            </a:r>
            <a:r>
              <a:rPr lang="en-US" sz="3200" b="1" dirty="0" smtClean="0">
                <a:latin typeface="+mn-lt"/>
              </a:rPr>
              <a:t>physics</a:t>
            </a:r>
            <a:r>
              <a:rPr lang="en-US" sz="3200" dirty="0" smtClean="0">
                <a:latin typeface="+mn-lt"/>
              </a:rPr>
              <a:t>, </a:t>
            </a:r>
            <a:r>
              <a:rPr lang="en-US" sz="3200" b="1" dirty="0" smtClean="0">
                <a:latin typeface="+mn-lt"/>
              </a:rPr>
              <a:t>metaphysics</a:t>
            </a:r>
            <a:r>
              <a:rPr lang="en-US" sz="3200" dirty="0" smtClean="0">
                <a:latin typeface="+mn-lt"/>
              </a:rPr>
              <a:t>, and </a:t>
            </a:r>
            <a:r>
              <a:rPr lang="en-US" sz="3200" b="1" dirty="0" smtClean="0">
                <a:latin typeface="+mn-lt"/>
              </a:rPr>
              <a:t>mathematics</a:t>
            </a:r>
            <a:r>
              <a:rPr lang="en-US" sz="3200" dirty="0" smtClean="0">
                <a:latin typeface="+mn-lt"/>
              </a:rPr>
              <a:t>) and moral philosophy (</a:t>
            </a:r>
            <a:r>
              <a:rPr lang="en-US" sz="3200" b="1" dirty="0" smtClean="0">
                <a:latin typeface="+mn-lt"/>
              </a:rPr>
              <a:t>rhetoric</a:t>
            </a:r>
            <a:r>
              <a:rPr lang="en-US" sz="3200" dirty="0" smtClean="0">
                <a:latin typeface="+mn-lt"/>
              </a:rPr>
              <a:t>, </a:t>
            </a:r>
            <a:r>
              <a:rPr lang="en-US" sz="3200" b="1" dirty="0" smtClean="0">
                <a:latin typeface="+mn-lt"/>
              </a:rPr>
              <a:t>logic</a:t>
            </a:r>
            <a:r>
              <a:rPr lang="en-US" sz="3200" dirty="0" smtClean="0">
                <a:latin typeface="+mn-lt"/>
              </a:rPr>
              <a:t>, and </a:t>
            </a:r>
            <a:r>
              <a:rPr lang="en-US" sz="3200" b="1" dirty="0" smtClean="0">
                <a:latin typeface="+mn-lt"/>
              </a:rPr>
              <a:t>ethics</a:t>
            </a:r>
            <a:r>
              <a:rPr lang="en-US" sz="3200" dirty="0" smtClean="0">
                <a:latin typeface="+mn-lt"/>
              </a:rPr>
              <a:t>). A keen and diligent student, he displayed an avid curiosity in all fields and, according to family tradition, </a:t>
            </a:r>
            <a:r>
              <a:rPr lang="en-US" sz="3200" b="1" dirty="0" smtClean="0">
                <a:latin typeface="+mn-lt"/>
              </a:rPr>
              <a:t>he frequently studied fifteen hours a day</a:t>
            </a:r>
            <a:r>
              <a:rPr lang="en-US" sz="3200" dirty="0" smtClean="0">
                <a:latin typeface="+mn-lt"/>
              </a:rPr>
              <a:t>. </a:t>
            </a:r>
          </a:p>
        </p:txBody>
      </p:sp>
      <p:sp>
        <p:nvSpPr>
          <p:cNvPr id="2" name="TextBox 1"/>
          <p:cNvSpPr txBox="1"/>
          <p:nvPr/>
        </p:nvSpPr>
        <p:spPr>
          <a:xfrm>
            <a:off x="1219200" y="228600"/>
            <a:ext cx="644088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Note: this does not mean he wants you to be lazy:</a:t>
            </a:r>
            <a:endParaRPr lang="en-US" sz="2400" dirty="0"/>
          </a:p>
        </p:txBody>
      </p:sp>
      <p:sp>
        <p:nvSpPr>
          <p:cNvPr id="3" name="TextBox 2"/>
          <p:cNvSpPr txBox="1"/>
          <p:nvPr/>
        </p:nvSpPr>
        <p:spPr>
          <a:xfrm>
            <a:off x="3188699" y="6352143"/>
            <a:ext cx="5662202" cy="369332"/>
          </a:xfrm>
          <a:prstGeom prst="rect">
            <a:avLst/>
          </a:prstGeom>
          <a:solidFill>
            <a:srgbClr val="FFFFFF"/>
          </a:solidFill>
        </p:spPr>
        <p:txBody>
          <a:bodyPr wrap="none" rtlCol="0">
            <a:spAutoFit/>
          </a:bodyPr>
          <a:lstStyle/>
          <a:p>
            <a:r>
              <a:rPr lang="en-US" dirty="0" smtClean="0">
                <a:solidFill>
                  <a:schemeClr val="tx2">
                    <a:lumMod val="60000"/>
                    <a:lumOff val="40000"/>
                  </a:schemeClr>
                </a:solidFill>
                <a:hlinkClick r:id="rId2"/>
              </a:rPr>
              <a:t>http://www.wm.edu/about/history/tjcollege/tjcollegelife/</a:t>
            </a:r>
            <a:endParaRPr lang="en-US" dirty="0"/>
          </a:p>
        </p:txBody>
      </p:sp>
    </p:spTree>
    <p:extLst>
      <p:ext uri="{BB962C8B-B14F-4D97-AF65-F5344CB8AC3E}">
        <p14:creationId xmlns:p14="http://schemas.microsoft.com/office/powerpoint/2010/main" val="41223675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my goal for lectures?</a:t>
            </a:r>
            <a:endParaRPr lang="en-US" dirty="0"/>
          </a:p>
        </p:txBody>
      </p:sp>
      <p:sp>
        <p:nvSpPr>
          <p:cNvPr id="3" name="Content Placeholder 2"/>
          <p:cNvSpPr>
            <a:spLocks noGrp="1"/>
          </p:cNvSpPr>
          <p:nvPr>
            <p:ph idx="1"/>
          </p:nvPr>
        </p:nvSpPr>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6" name="Slide Number Placeholder 5"/>
          <p:cNvSpPr>
            <a:spLocks noGrp="1"/>
          </p:cNvSpPr>
          <p:nvPr>
            <p:ph type="sldNum" sz="quarter" idx="12"/>
          </p:nvPr>
        </p:nvSpPr>
        <p:spPr/>
        <p:txBody>
          <a:bodyPr/>
          <a:lstStyle/>
          <a:p>
            <a:fld id="{6507B5A5-F0C2-644D-AEA7-E773B6B78F38}" type="slidenum">
              <a:rPr lang="en-US" smtClean="0"/>
              <a:t>39</a:t>
            </a:fld>
            <a:endParaRPr lang="en-US"/>
          </a:p>
        </p:txBody>
      </p:sp>
    </p:spTree>
    <p:extLst>
      <p:ext uri="{BB962C8B-B14F-4D97-AF65-F5344CB8AC3E}">
        <p14:creationId xmlns:p14="http://schemas.microsoft.com/office/powerpoint/2010/main" val="21401282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157" y="333138"/>
            <a:ext cx="5582840" cy="6186308"/>
          </a:xfrm>
          <a:prstGeom prst="rect">
            <a:avLst/>
          </a:prstGeom>
          <a:noFill/>
        </p:spPr>
        <p:txBody>
          <a:bodyPr wrap="square" rtlCol="0">
            <a:spAutoFit/>
          </a:bodyPr>
          <a:lstStyle/>
          <a:p>
            <a:r>
              <a:rPr lang="en-US" sz="2200" dirty="0" smtClean="0"/>
              <a:t>An </a:t>
            </a:r>
            <a:r>
              <a:rPr lang="en-US" sz="2200" b="1" dirty="0" smtClean="0"/>
              <a:t>operating system</a:t>
            </a:r>
            <a:r>
              <a:rPr lang="en-US" sz="2200" dirty="0" smtClean="0"/>
              <a:t> is a program that manages a computer’s hardware. It also provides a basis for application programs and acts as an intermediary between the computer user and the computer hardware. An amazing aspect of operating systems is how they vary in accomplishing these tasks. Mainframe operating systems are designed primarily to optimize utilization of hardware. Personal computer (PC) operating systems support complex games, business applications, and everything in between. Operating systems for mobile computers provide an environment in which a user can easily interface with the computer to execute programs. Thus, some operating systems are designed to be </a:t>
            </a:r>
            <a:r>
              <a:rPr lang="en-US" sz="2200" b="1" dirty="0" smtClean="0"/>
              <a:t>convenient</a:t>
            </a:r>
            <a:r>
              <a:rPr lang="en-US" sz="2200" dirty="0" smtClean="0"/>
              <a:t>, others to be </a:t>
            </a:r>
            <a:r>
              <a:rPr lang="en-US" sz="2200" b="1" dirty="0" smtClean="0"/>
              <a:t>efficient</a:t>
            </a:r>
            <a:r>
              <a:rPr lang="en-US" sz="2200" dirty="0" smtClean="0"/>
              <a:t>, and others to be some combination of the two.</a:t>
            </a:r>
            <a:endParaRPr lang="en-US" sz="2200" dirty="0"/>
          </a:p>
        </p:txBody>
      </p:sp>
      <p:pic>
        <p:nvPicPr>
          <p:cNvPr id="3" name="Picture 2"/>
          <p:cNvPicPr>
            <a:picLocks noChangeAspect="1"/>
          </p:cNvPicPr>
          <p:nvPr/>
        </p:nvPicPr>
        <p:blipFill>
          <a:blip r:embed="rId2"/>
          <a:stretch>
            <a:fillRect/>
          </a:stretch>
        </p:blipFill>
        <p:spPr>
          <a:xfrm>
            <a:off x="6097997" y="333138"/>
            <a:ext cx="2875159" cy="4210054"/>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t>4</a:t>
            </a:fld>
            <a:endParaRPr lang="en-US"/>
          </a:p>
        </p:txBody>
      </p:sp>
      <p:sp>
        <p:nvSpPr>
          <p:cNvPr id="5" name="TextBox 4"/>
          <p:cNvSpPr txBox="1"/>
          <p:nvPr/>
        </p:nvSpPr>
        <p:spPr>
          <a:xfrm rot="19823405">
            <a:off x="5728997" y="225128"/>
            <a:ext cx="1198315"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$186.95</a:t>
            </a:r>
            <a:endParaRPr lang="en-US" sz="2400" dirty="0"/>
          </a:p>
        </p:txBody>
      </p:sp>
    </p:spTree>
    <p:extLst>
      <p:ext uri="{BB962C8B-B14F-4D97-AF65-F5344CB8AC3E}">
        <p14:creationId xmlns:p14="http://schemas.microsoft.com/office/powerpoint/2010/main" val="4083471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2" name="Title 1"/>
          <p:cNvSpPr>
            <a:spLocks noGrp="1"/>
          </p:cNvSpPr>
          <p:nvPr>
            <p:ph type="title"/>
          </p:nvPr>
        </p:nvSpPr>
        <p:spPr/>
        <p:txBody>
          <a:bodyPr/>
          <a:lstStyle/>
          <a:p>
            <a:r>
              <a:rPr lang="en-US" dirty="0" smtClean="0"/>
              <a:t>What is my goal for lectures?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40</a:t>
            </a:fld>
            <a:endParaRPr lang="en-US"/>
          </a:p>
        </p:txBody>
      </p:sp>
      <p:sp>
        <p:nvSpPr>
          <p:cNvPr id="7" name="TextBox 6"/>
          <p:cNvSpPr txBox="1"/>
          <p:nvPr/>
        </p:nvSpPr>
        <p:spPr>
          <a:xfrm>
            <a:off x="533400" y="1676400"/>
            <a:ext cx="789491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Lectures are a </a:t>
            </a:r>
            <a:r>
              <a:rPr lang="en-US" sz="2400" b="1" i="1" dirty="0" smtClean="0"/>
              <a:t>horrible</a:t>
            </a:r>
            <a:r>
              <a:rPr lang="en-US" sz="2400" dirty="0" smtClean="0"/>
              <a:t> medium for learning complex ideas.  </a:t>
            </a:r>
          </a:p>
          <a:p>
            <a:r>
              <a:rPr lang="en-US" sz="2400" dirty="0" smtClean="0"/>
              <a:t>Better to read </a:t>
            </a:r>
            <a:r>
              <a:rPr lang="en-US" sz="2400" dirty="0" err="1" smtClean="0"/>
              <a:t>wikipedia</a:t>
            </a:r>
            <a:r>
              <a:rPr lang="en-US" sz="2400" dirty="0" smtClean="0"/>
              <a:t>.</a:t>
            </a:r>
            <a:endParaRPr lang="en-US" sz="2400" dirty="0"/>
          </a:p>
        </p:txBody>
      </p:sp>
    </p:spTree>
    <p:extLst>
      <p:ext uri="{BB962C8B-B14F-4D97-AF65-F5344CB8AC3E}">
        <p14:creationId xmlns:p14="http://schemas.microsoft.com/office/powerpoint/2010/main" val="2546680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2" name="Title 1"/>
          <p:cNvSpPr>
            <a:spLocks noGrp="1"/>
          </p:cNvSpPr>
          <p:nvPr>
            <p:ph type="title"/>
          </p:nvPr>
        </p:nvSpPr>
        <p:spPr/>
        <p:txBody>
          <a:bodyPr/>
          <a:lstStyle/>
          <a:p>
            <a:r>
              <a:rPr lang="en-US" dirty="0" smtClean="0"/>
              <a:t>What is my goal for lectures?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41</a:t>
            </a:fld>
            <a:endParaRPr lang="en-US"/>
          </a:p>
        </p:txBody>
      </p:sp>
      <p:sp>
        <p:nvSpPr>
          <p:cNvPr id="7" name="TextBox 6"/>
          <p:cNvSpPr txBox="1"/>
          <p:nvPr/>
        </p:nvSpPr>
        <p:spPr>
          <a:xfrm>
            <a:off x="533400" y="1676400"/>
            <a:ext cx="789491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Lectures are a </a:t>
            </a:r>
            <a:r>
              <a:rPr lang="en-US" sz="2400" b="1" i="1" dirty="0" smtClean="0"/>
              <a:t>horrible</a:t>
            </a:r>
            <a:r>
              <a:rPr lang="en-US" sz="2400" dirty="0" smtClean="0"/>
              <a:t> medium for learning complex ideas.  </a:t>
            </a:r>
          </a:p>
          <a:p>
            <a:r>
              <a:rPr lang="en-US" sz="2400" dirty="0" smtClean="0"/>
              <a:t>Better to read </a:t>
            </a:r>
            <a:r>
              <a:rPr lang="en-US" sz="2400" dirty="0" err="1" smtClean="0"/>
              <a:t>wikipedia</a:t>
            </a:r>
            <a:r>
              <a:rPr lang="en-US" sz="2400" dirty="0" smtClean="0"/>
              <a:t>.</a:t>
            </a:r>
            <a:endParaRPr lang="en-US" sz="2400" dirty="0"/>
          </a:p>
        </p:txBody>
      </p:sp>
      <p:sp>
        <p:nvSpPr>
          <p:cNvPr id="8" name="TextBox 7"/>
          <p:cNvSpPr txBox="1"/>
          <p:nvPr/>
        </p:nvSpPr>
        <p:spPr>
          <a:xfrm>
            <a:off x="533400" y="2841814"/>
            <a:ext cx="7894918"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The </a:t>
            </a:r>
            <a:r>
              <a:rPr lang="en-US" sz="2400" b="1" dirty="0" smtClean="0"/>
              <a:t>point of the projects is to teach</a:t>
            </a:r>
            <a:r>
              <a:rPr lang="en-US" sz="2400" dirty="0" smtClean="0"/>
              <a:t> you things I want you to learn in the class (mostly by suggesting things you should learn on your own).</a:t>
            </a:r>
            <a:endParaRPr lang="en-US" sz="2400" dirty="0"/>
          </a:p>
        </p:txBody>
      </p:sp>
    </p:spTree>
    <p:extLst>
      <p:ext uri="{BB962C8B-B14F-4D97-AF65-F5344CB8AC3E}">
        <p14:creationId xmlns:p14="http://schemas.microsoft.com/office/powerpoint/2010/main" val="30880691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2" name="Title 1"/>
          <p:cNvSpPr>
            <a:spLocks noGrp="1"/>
          </p:cNvSpPr>
          <p:nvPr>
            <p:ph type="title"/>
          </p:nvPr>
        </p:nvSpPr>
        <p:spPr/>
        <p:txBody>
          <a:bodyPr/>
          <a:lstStyle/>
          <a:p>
            <a:r>
              <a:rPr lang="en-US" dirty="0" smtClean="0"/>
              <a:t>What is my goal for lectures?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42</a:t>
            </a:fld>
            <a:endParaRPr lang="en-US"/>
          </a:p>
        </p:txBody>
      </p:sp>
      <p:sp>
        <p:nvSpPr>
          <p:cNvPr id="7" name="TextBox 6"/>
          <p:cNvSpPr txBox="1"/>
          <p:nvPr/>
        </p:nvSpPr>
        <p:spPr>
          <a:xfrm>
            <a:off x="533400" y="1676400"/>
            <a:ext cx="789491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Lectures are a </a:t>
            </a:r>
            <a:r>
              <a:rPr lang="en-US" sz="2400" b="1" i="1" dirty="0" smtClean="0"/>
              <a:t>horrible</a:t>
            </a:r>
            <a:r>
              <a:rPr lang="en-US" sz="2400" dirty="0" smtClean="0"/>
              <a:t> medium for learning complex ideas.  </a:t>
            </a:r>
          </a:p>
          <a:p>
            <a:r>
              <a:rPr lang="en-US" sz="2400" dirty="0" smtClean="0"/>
              <a:t>Better to read </a:t>
            </a:r>
            <a:r>
              <a:rPr lang="en-US" sz="2400" dirty="0" err="1" smtClean="0"/>
              <a:t>wikipedia</a:t>
            </a:r>
            <a:r>
              <a:rPr lang="en-US" sz="2400" dirty="0" smtClean="0"/>
              <a:t>.</a:t>
            </a:r>
            <a:endParaRPr lang="en-US" sz="2400" dirty="0"/>
          </a:p>
        </p:txBody>
      </p:sp>
      <p:sp>
        <p:nvSpPr>
          <p:cNvPr id="8" name="TextBox 7"/>
          <p:cNvSpPr txBox="1"/>
          <p:nvPr/>
        </p:nvSpPr>
        <p:spPr>
          <a:xfrm>
            <a:off x="533400" y="2841814"/>
            <a:ext cx="7894918"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The </a:t>
            </a:r>
            <a:r>
              <a:rPr lang="en-US" sz="2400" b="1" dirty="0" smtClean="0"/>
              <a:t>point of the projects is to teach</a:t>
            </a:r>
            <a:r>
              <a:rPr lang="en-US" sz="2400" dirty="0" smtClean="0"/>
              <a:t> you things I want you to learn in the class (mostly by suggesting things you should learn on your own).</a:t>
            </a:r>
            <a:endParaRPr lang="en-US" sz="2400" dirty="0"/>
          </a:p>
        </p:txBody>
      </p:sp>
      <p:sp>
        <p:nvSpPr>
          <p:cNvPr id="14" name="TextBox 13"/>
          <p:cNvSpPr txBox="1"/>
          <p:nvPr/>
        </p:nvSpPr>
        <p:spPr>
          <a:xfrm>
            <a:off x="548341" y="4192495"/>
            <a:ext cx="784860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smtClean="0"/>
              <a:t>I have </a:t>
            </a:r>
            <a:r>
              <a:rPr lang="en-US" sz="2800" b="1" dirty="0" smtClean="0"/>
              <a:t>tenure</a:t>
            </a:r>
            <a:r>
              <a:rPr lang="en-US" sz="2800" dirty="0" smtClean="0"/>
              <a:t> already</a:t>
            </a:r>
            <a:endParaRPr lang="en-US" sz="2800" dirty="0"/>
          </a:p>
        </p:txBody>
      </p:sp>
    </p:spTree>
    <p:extLst>
      <p:ext uri="{BB962C8B-B14F-4D97-AF65-F5344CB8AC3E}">
        <p14:creationId xmlns:p14="http://schemas.microsoft.com/office/powerpoint/2010/main" val="22156304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2" name="Title 1"/>
          <p:cNvSpPr>
            <a:spLocks noGrp="1"/>
          </p:cNvSpPr>
          <p:nvPr>
            <p:ph type="title"/>
          </p:nvPr>
        </p:nvSpPr>
        <p:spPr/>
        <p:txBody>
          <a:bodyPr/>
          <a:lstStyle/>
          <a:p>
            <a:r>
              <a:rPr lang="en-US" dirty="0" smtClean="0"/>
              <a:t>What is my goal for lectures?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43</a:t>
            </a:fld>
            <a:endParaRPr lang="en-US"/>
          </a:p>
        </p:txBody>
      </p:sp>
      <p:sp>
        <p:nvSpPr>
          <p:cNvPr id="7" name="TextBox 6"/>
          <p:cNvSpPr txBox="1"/>
          <p:nvPr/>
        </p:nvSpPr>
        <p:spPr>
          <a:xfrm>
            <a:off x="533400" y="1676400"/>
            <a:ext cx="789491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Lectures are a </a:t>
            </a:r>
            <a:r>
              <a:rPr lang="en-US" sz="2400" b="1" i="1" dirty="0" smtClean="0"/>
              <a:t>horrible</a:t>
            </a:r>
            <a:r>
              <a:rPr lang="en-US" sz="2400" dirty="0" smtClean="0"/>
              <a:t> medium for learning complex ideas.  </a:t>
            </a:r>
          </a:p>
          <a:p>
            <a:r>
              <a:rPr lang="en-US" sz="2400" dirty="0" smtClean="0"/>
              <a:t>Better to read </a:t>
            </a:r>
            <a:r>
              <a:rPr lang="en-US" sz="2400" dirty="0" err="1" smtClean="0"/>
              <a:t>wikipedia</a:t>
            </a:r>
            <a:r>
              <a:rPr lang="en-US" sz="2400" dirty="0" smtClean="0"/>
              <a:t>.</a:t>
            </a:r>
            <a:endParaRPr lang="en-US" sz="2400" dirty="0"/>
          </a:p>
        </p:txBody>
      </p:sp>
      <p:sp>
        <p:nvSpPr>
          <p:cNvPr id="8" name="TextBox 7"/>
          <p:cNvSpPr txBox="1"/>
          <p:nvPr/>
        </p:nvSpPr>
        <p:spPr>
          <a:xfrm>
            <a:off x="533400" y="2841814"/>
            <a:ext cx="7894918"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The </a:t>
            </a:r>
            <a:r>
              <a:rPr lang="en-US" sz="2400" b="1" dirty="0" smtClean="0"/>
              <a:t>point of the projects is to teach</a:t>
            </a:r>
            <a:r>
              <a:rPr lang="en-US" sz="2400" dirty="0" smtClean="0"/>
              <a:t> you things I want you to learn in the class (mostly by suggesting things you should learn on your own).</a:t>
            </a:r>
            <a:endParaRPr lang="en-US" sz="2400" dirty="0"/>
          </a:p>
        </p:txBody>
      </p:sp>
      <p:sp>
        <p:nvSpPr>
          <p:cNvPr id="9" name="TextBox 8"/>
          <p:cNvSpPr txBox="1"/>
          <p:nvPr/>
        </p:nvSpPr>
        <p:spPr>
          <a:xfrm>
            <a:off x="563282" y="4828042"/>
            <a:ext cx="78486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smtClean="0"/>
              <a:t>You probably should be getting </a:t>
            </a:r>
            <a:r>
              <a:rPr lang="en-US" sz="2800" b="1" dirty="0" smtClean="0"/>
              <a:t>more sleep</a:t>
            </a:r>
            <a:r>
              <a:rPr lang="en-US" sz="2800" dirty="0" smtClean="0"/>
              <a:t>!</a:t>
            </a:r>
            <a:endParaRPr lang="en-US" sz="2800" dirty="0"/>
          </a:p>
        </p:txBody>
      </p:sp>
      <p:sp>
        <p:nvSpPr>
          <p:cNvPr id="14" name="TextBox 13"/>
          <p:cNvSpPr txBox="1"/>
          <p:nvPr/>
        </p:nvSpPr>
        <p:spPr>
          <a:xfrm>
            <a:off x="548341" y="4192495"/>
            <a:ext cx="784860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smtClean="0"/>
              <a:t>I have </a:t>
            </a:r>
            <a:r>
              <a:rPr lang="en-US" sz="2800" b="1" dirty="0" smtClean="0"/>
              <a:t>tenure</a:t>
            </a:r>
            <a:r>
              <a:rPr lang="en-US" sz="2800" dirty="0" smtClean="0"/>
              <a:t> already</a:t>
            </a:r>
            <a:endParaRPr lang="en-US" sz="2800" dirty="0"/>
          </a:p>
        </p:txBody>
      </p:sp>
    </p:spTree>
    <p:extLst>
      <p:ext uri="{BB962C8B-B14F-4D97-AF65-F5344CB8AC3E}">
        <p14:creationId xmlns:p14="http://schemas.microsoft.com/office/powerpoint/2010/main" val="30757930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2" name="Title 1"/>
          <p:cNvSpPr>
            <a:spLocks noGrp="1"/>
          </p:cNvSpPr>
          <p:nvPr>
            <p:ph type="title"/>
          </p:nvPr>
        </p:nvSpPr>
        <p:spPr/>
        <p:txBody>
          <a:bodyPr/>
          <a:lstStyle/>
          <a:p>
            <a:r>
              <a:rPr lang="en-US" dirty="0" smtClean="0"/>
              <a:t>What is my goal for lectures?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44</a:t>
            </a:fld>
            <a:endParaRPr lang="en-US"/>
          </a:p>
        </p:txBody>
      </p:sp>
      <p:sp>
        <p:nvSpPr>
          <p:cNvPr id="7" name="TextBox 6"/>
          <p:cNvSpPr txBox="1"/>
          <p:nvPr/>
        </p:nvSpPr>
        <p:spPr>
          <a:xfrm>
            <a:off x="533400" y="1676400"/>
            <a:ext cx="789491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Lectures are a </a:t>
            </a:r>
            <a:r>
              <a:rPr lang="en-US" sz="2400" b="1" i="1" dirty="0" smtClean="0"/>
              <a:t>horrible</a:t>
            </a:r>
            <a:r>
              <a:rPr lang="en-US" sz="2400" dirty="0" smtClean="0"/>
              <a:t> medium for learning complex ideas.  </a:t>
            </a:r>
          </a:p>
          <a:p>
            <a:r>
              <a:rPr lang="en-US" sz="2400" dirty="0" smtClean="0"/>
              <a:t>Better to read </a:t>
            </a:r>
            <a:r>
              <a:rPr lang="en-US" sz="2400" dirty="0" err="1" smtClean="0"/>
              <a:t>wikipedia</a:t>
            </a:r>
            <a:r>
              <a:rPr lang="en-US" sz="2400" dirty="0" smtClean="0"/>
              <a:t>.</a:t>
            </a:r>
            <a:endParaRPr lang="en-US" sz="2400" dirty="0"/>
          </a:p>
        </p:txBody>
      </p:sp>
      <p:sp>
        <p:nvSpPr>
          <p:cNvPr id="8" name="TextBox 7"/>
          <p:cNvSpPr txBox="1"/>
          <p:nvPr/>
        </p:nvSpPr>
        <p:spPr>
          <a:xfrm>
            <a:off x="533400" y="2841814"/>
            <a:ext cx="7894918"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The </a:t>
            </a:r>
            <a:r>
              <a:rPr lang="en-US" sz="2400" b="1" dirty="0" smtClean="0"/>
              <a:t>point of the projects is to teach</a:t>
            </a:r>
            <a:r>
              <a:rPr lang="en-US" sz="2400" dirty="0" smtClean="0"/>
              <a:t> you things I want you to learn in the class (mostly by suggesting things you should learn on your own).</a:t>
            </a:r>
            <a:endParaRPr lang="en-US" sz="2400" dirty="0"/>
          </a:p>
        </p:txBody>
      </p:sp>
      <p:sp>
        <p:nvSpPr>
          <p:cNvPr id="9" name="TextBox 8"/>
          <p:cNvSpPr txBox="1"/>
          <p:nvPr/>
        </p:nvSpPr>
        <p:spPr>
          <a:xfrm>
            <a:off x="563282" y="4828042"/>
            <a:ext cx="78486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smtClean="0"/>
              <a:t>You probably should be getting </a:t>
            </a:r>
            <a:r>
              <a:rPr lang="en-US" sz="2800" b="1" dirty="0" smtClean="0"/>
              <a:t>more sleep</a:t>
            </a:r>
            <a:r>
              <a:rPr lang="en-US" sz="2800" dirty="0" smtClean="0"/>
              <a:t>!</a:t>
            </a:r>
            <a:endParaRPr lang="en-US" sz="2800" dirty="0"/>
          </a:p>
        </p:txBody>
      </p:sp>
      <p:sp>
        <p:nvSpPr>
          <p:cNvPr id="10" name="TextBox 9"/>
          <p:cNvSpPr txBox="1"/>
          <p:nvPr/>
        </p:nvSpPr>
        <p:spPr>
          <a:xfrm>
            <a:off x="288364" y="5486400"/>
            <a:ext cx="8382000"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dirty="0" smtClean="0"/>
              <a:t>Monty Python is </a:t>
            </a:r>
            <a:r>
              <a:rPr lang="en-US" sz="2800" b="1" dirty="0" smtClean="0"/>
              <a:t>funnier</a:t>
            </a:r>
            <a:r>
              <a:rPr lang="en-US" sz="2800" dirty="0" smtClean="0"/>
              <a:t> (unless you are Kevin </a:t>
            </a:r>
            <a:r>
              <a:rPr lang="en-US" sz="2800" dirty="0" err="1" smtClean="0"/>
              <a:t>Redmon</a:t>
            </a:r>
            <a:r>
              <a:rPr lang="en-US" sz="2800" dirty="0" smtClean="0"/>
              <a:t>)</a:t>
            </a:r>
            <a:endParaRPr lang="en-US" sz="2800" dirty="0"/>
          </a:p>
        </p:txBody>
      </p:sp>
      <p:sp>
        <p:nvSpPr>
          <p:cNvPr id="14" name="TextBox 13"/>
          <p:cNvSpPr txBox="1"/>
          <p:nvPr/>
        </p:nvSpPr>
        <p:spPr>
          <a:xfrm>
            <a:off x="548341" y="4192495"/>
            <a:ext cx="784860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smtClean="0"/>
              <a:t>I have </a:t>
            </a:r>
            <a:r>
              <a:rPr lang="en-US" sz="2800" b="1" dirty="0" smtClean="0"/>
              <a:t>tenure</a:t>
            </a:r>
            <a:r>
              <a:rPr lang="en-US" sz="2800" dirty="0" smtClean="0"/>
              <a:t> already</a:t>
            </a:r>
            <a:endParaRPr lang="en-US" sz="2800" dirty="0"/>
          </a:p>
        </p:txBody>
      </p:sp>
    </p:spTree>
    <p:extLst>
      <p:ext uri="{BB962C8B-B14F-4D97-AF65-F5344CB8AC3E}">
        <p14:creationId xmlns:p14="http://schemas.microsoft.com/office/powerpoint/2010/main" val="35678042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t>
            </a:r>
            <a:r>
              <a:rPr lang="en-US" b="1" dirty="0" smtClean="0"/>
              <a:t>Real Goal</a:t>
            </a:r>
            <a:r>
              <a:rPr lang="en-US" dirty="0" smtClean="0"/>
              <a:t> for Lectures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45</a:t>
            </a:fld>
            <a:endParaRPr lang="en-US"/>
          </a:p>
        </p:txBody>
      </p:sp>
      <p:sp>
        <p:nvSpPr>
          <p:cNvPr id="9" name="TextBox 8"/>
          <p:cNvSpPr txBox="1"/>
          <p:nvPr/>
        </p:nvSpPr>
        <p:spPr>
          <a:xfrm>
            <a:off x="859118" y="1896673"/>
            <a:ext cx="7343588" cy="17543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3600" dirty="0"/>
              <a:t>P</a:t>
            </a:r>
            <a:r>
              <a:rPr lang="en-US" sz="3600" dirty="0" smtClean="0"/>
              <a:t>rovide </a:t>
            </a:r>
            <a:r>
              <a:rPr lang="en-US" sz="3600" b="1" dirty="0" smtClean="0"/>
              <a:t>context</a:t>
            </a:r>
            <a:r>
              <a:rPr lang="en-US" sz="3600" dirty="0"/>
              <a:t> </a:t>
            </a:r>
            <a:r>
              <a:rPr lang="en-US" sz="3600" dirty="0" smtClean="0"/>
              <a:t>and </a:t>
            </a:r>
            <a:r>
              <a:rPr lang="en-US" sz="3600" b="1" dirty="0" smtClean="0"/>
              <a:t>meaning</a:t>
            </a:r>
            <a:r>
              <a:rPr lang="en-US" sz="3600" dirty="0" smtClean="0"/>
              <a:t> </a:t>
            </a:r>
            <a:r>
              <a:rPr lang="en-US" sz="3600" dirty="0" smtClean="0"/>
              <a:t>for the things you have or will later </a:t>
            </a:r>
            <a:r>
              <a:rPr lang="en-US" sz="3600" b="1" dirty="0" smtClean="0"/>
              <a:t>learn on your own</a:t>
            </a:r>
            <a:r>
              <a:rPr lang="en-US" sz="3600" dirty="0" smtClean="0"/>
              <a:t>.</a:t>
            </a:r>
            <a:endParaRPr lang="en-US" sz="3600" dirty="0"/>
          </a:p>
        </p:txBody>
      </p:sp>
      <p:sp>
        <p:nvSpPr>
          <p:cNvPr id="3" name="TextBox 2"/>
          <p:cNvSpPr txBox="1"/>
          <p:nvPr/>
        </p:nvSpPr>
        <p:spPr>
          <a:xfrm>
            <a:off x="3287735" y="5065857"/>
            <a:ext cx="5399065" cy="707886"/>
          </a:xfrm>
          <a:prstGeom prst="rect">
            <a:avLst/>
          </a:prstGeom>
          <a:noFill/>
        </p:spPr>
        <p:txBody>
          <a:bodyPr wrap="square" rtlCol="0">
            <a:spAutoFit/>
          </a:bodyPr>
          <a:lstStyle/>
          <a:p>
            <a:r>
              <a:rPr lang="en-US" sz="2000" dirty="0" smtClean="0"/>
              <a:t>(I also have an insidious goal for lectures, that I won’t tell you about until later…)</a:t>
            </a:r>
            <a:endParaRPr lang="en-US" sz="2000" dirty="0"/>
          </a:p>
        </p:txBody>
      </p:sp>
    </p:spTree>
    <p:extLst>
      <p:ext uri="{BB962C8B-B14F-4D97-AF65-F5344CB8AC3E}">
        <p14:creationId xmlns:p14="http://schemas.microsoft.com/office/powerpoint/2010/main" val="21405747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085"/>
            <a:ext cx="8229600" cy="1143000"/>
          </a:xfrm>
        </p:spPr>
        <p:txBody>
          <a:bodyPr/>
          <a:lstStyle/>
          <a:p>
            <a:r>
              <a:rPr lang="en-US" dirty="0" smtClean="0"/>
              <a:t>Course Assignments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46</a:t>
            </a:fld>
            <a:endParaRPr lang="en-US"/>
          </a:p>
        </p:txBody>
      </p:sp>
    </p:spTree>
    <p:extLst>
      <p:ext uri="{BB962C8B-B14F-4D97-AF65-F5344CB8AC3E}">
        <p14:creationId xmlns:p14="http://schemas.microsoft.com/office/powerpoint/2010/main" val="3575708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47</a:t>
            </a:fld>
            <a:endParaRPr lang="en-US"/>
          </a:p>
        </p:txBody>
      </p:sp>
      <p:pic>
        <p:nvPicPr>
          <p:cNvPr id="6" name="Picture 33"/>
          <p:cNvPicPr>
            <a:picLocks noChangeAspect="1" noChangeArrowheads="1"/>
          </p:cNvPicPr>
          <p:nvPr/>
        </p:nvPicPr>
        <p:blipFill>
          <a:blip r:embed="rId2" cstate="print"/>
          <a:srcRect/>
          <a:stretch>
            <a:fillRect/>
          </a:stretch>
        </p:blipFill>
        <p:spPr bwMode="auto">
          <a:xfrm>
            <a:off x="-1" y="0"/>
            <a:ext cx="6330905" cy="6858000"/>
          </a:xfrm>
          <a:prstGeom prst="rect">
            <a:avLst/>
          </a:prstGeom>
          <a:noFill/>
          <a:ln w="9525">
            <a:noFill/>
            <a:miter lim="800000"/>
            <a:headEnd/>
            <a:tailEnd/>
          </a:ln>
          <a:effectLst/>
        </p:spPr>
      </p:pic>
      <p:sp>
        <p:nvSpPr>
          <p:cNvPr id="2" name="Title 1"/>
          <p:cNvSpPr>
            <a:spLocks noGrp="1"/>
          </p:cNvSpPr>
          <p:nvPr>
            <p:ph type="title"/>
          </p:nvPr>
        </p:nvSpPr>
        <p:spPr>
          <a:xfrm>
            <a:off x="4114800" y="1600200"/>
            <a:ext cx="4690123" cy="2137096"/>
          </a:xfrm>
          <a:solidFill>
            <a:schemeClr val="accent5">
              <a:lumMod val="60000"/>
              <a:lumOff val="40000"/>
            </a:schemeClr>
          </a:solidFill>
        </p:spPr>
        <p:txBody>
          <a:bodyPr/>
          <a:lstStyle/>
          <a:p>
            <a:r>
              <a:rPr lang="en-US" dirty="0" smtClean="0"/>
              <a:t>The Problem Sets are </a:t>
            </a:r>
            <a:r>
              <a:rPr lang="en-US" b="1" dirty="0" smtClean="0"/>
              <a:t>Suggestions</a:t>
            </a:r>
            <a:endParaRPr lang="en-US" dirty="0"/>
          </a:p>
        </p:txBody>
      </p:sp>
      <p:sp>
        <p:nvSpPr>
          <p:cNvPr id="7" name="TextBox 6"/>
          <p:cNvSpPr txBox="1"/>
          <p:nvPr/>
        </p:nvSpPr>
        <p:spPr>
          <a:xfrm>
            <a:off x="4343400" y="4038600"/>
            <a:ext cx="4206415" cy="1384995"/>
          </a:xfrm>
          <a:prstGeom prst="rect">
            <a:avLst/>
          </a:prstGeom>
          <a:solidFill>
            <a:srgbClr val="CCFFCC"/>
          </a:solidFill>
        </p:spPr>
        <p:txBody>
          <a:bodyPr wrap="square" rtlCol="0">
            <a:spAutoFit/>
          </a:bodyPr>
          <a:lstStyle/>
          <a:p>
            <a:pPr algn="ctr"/>
            <a:r>
              <a:rPr lang="en-US" sz="2800" dirty="0" smtClean="0"/>
              <a:t>If you have a </a:t>
            </a:r>
            <a:r>
              <a:rPr lang="en-US" sz="2800" b="1" dirty="0" smtClean="0"/>
              <a:t>better idea</a:t>
            </a:r>
            <a:r>
              <a:rPr lang="en-US" sz="2800" dirty="0" smtClean="0"/>
              <a:t>, convince me, and you should </a:t>
            </a:r>
            <a:r>
              <a:rPr lang="en-US" sz="2800" b="1" dirty="0" smtClean="0"/>
              <a:t>do that instead</a:t>
            </a:r>
            <a:r>
              <a:rPr lang="en-US" sz="2800" dirty="0" smtClean="0"/>
              <a:t>. </a:t>
            </a:r>
            <a:endParaRPr lang="en-US" sz="2800" dirty="0"/>
          </a:p>
        </p:txBody>
      </p:sp>
    </p:spTree>
    <p:extLst>
      <p:ext uri="{BB962C8B-B14F-4D97-AF65-F5344CB8AC3E}">
        <p14:creationId xmlns:p14="http://schemas.microsoft.com/office/powerpoint/2010/main" val="4198072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Projects</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chemeClr val="accent2">
                    <a:lumMod val="75000"/>
                  </a:schemeClr>
                </a:solidFill>
              </a:rPr>
              <a:t>PS0 (Friday): </a:t>
            </a:r>
            <a:r>
              <a:rPr lang="en-US" dirty="0" smtClean="0">
                <a:solidFill>
                  <a:schemeClr val="accent2">
                    <a:lumMod val="75000"/>
                  </a:schemeClr>
                </a:solidFill>
              </a:rPr>
              <a:t>Rust tutorial and course survey</a:t>
            </a:r>
            <a:endParaRPr lang="en-US" b="1" dirty="0" smtClean="0">
              <a:solidFill>
                <a:schemeClr val="accent2">
                  <a:lumMod val="75000"/>
                </a:schemeClr>
              </a:solidFill>
            </a:endParaRPr>
          </a:p>
          <a:p>
            <a:pPr marL="0" indent="0">
              <a:buNone/>
            </a:pPr>
            <a:r>
              <a:rPr lang="en-US" b="1" dirty="0" smtClean="0"/>
              <a:t>PS1 (23 Jan)</a:t>
            </a:r>
            <a:r>
              <a:rPr lang="en-US" dirty="0" smtClean="0"/>
              <a:t>: </a:t>
            </a:r>
            <a:r>
              <a:rPr lang="en-US" b="1" dirty="0" err="1" smtClean="0"/>
              <a:t>zhttpto</a:t>
            </a:r>
            <a:r>
              <a:rPr lang="en-US" dirty="0" smtClean="0"/>
              <a:t> web server</a:t>
            </a:r>
          </a:p>
          <a:p>
            <a:pPr marL="0" indent="0">
              <a:buNone/>
            </a:pPr>
            <a:r>
              <a:rPr lang="en-US" b="1" dirty="0" smtClean="0"/>
              <a:t>PS2 (9 Feb):</a:t>
            </a:r>
            <a:r>
              <a:rPr lang="en-US" dirty="0" smtClean="0"/>
              <a:t> </a:t>
            </a:r>
            <a:r>
              <a:rPr lang="en-US" b="1" dirty="0" smtClean="0"/>
              <a:t>gash</a:t>
            </a:r>
            <a:r>
              <a:rPr lang="en-US" dirty="0" smtClean="0"/>
              <a:t> (learn about processes)</a:t>
            </a:r>
          </a:p>
          <a:p>
            <a:pPr marL="0" indent="0">
              <a:buNone/>
            </a:pPr>
            <a:r>
              <a:rPr lang="en-US" b="1" dirty="0" smtClean="0"/>
              <a:t>PS3 (3 March): </a:t>
            </a:r>
            <a:r>
              <a:rPr lang="en-US" b="1" dirty="0" err="1" smtClean="0"/>
              <a:t>zhtta</a:t>
            </a:r>
            <a:r>
              <a:rPr lang="en-US" dirty="0" smtClean="0"/>
              <a:t> web server (learn about 	synchronization, memory management)</a:t>
            </a:r>
          </a:p>
          <a:p>
            <a:pPr marL="0" indent="0">
              <a:buNone/>
            </a:pPr>
            <a:r>
              <a:rPr lang="en-US" b="1" dirty="0" smtClean="0"/>
              <a:t>PS4 (2 April): </a:t>
            </a:r>
            <a:r>
              <a:rPr lang="en-US" dirty="0" smtClean="0"/>
              <a:t>hacking a (relatively simple) kernel</a:t>
            </a:r>
          </a:p>
          <a:p>
            <a:pPr marL="0" indent="0">
              <a:buNone/>
            </a:pP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48</a:t>
            </a:fld>
            <a:endParaRPr lang="en-US" dirty="0"/>
          </a:p>
        </p:txBody>
      </p:sp>
    </p:spTree>
    <p:extLst>
      <p:ext uri="{BB962C8B-B14F-4D97-AF65-F5344CB8AC3E}">
        <p14:creationId xmlns:p14="http://schemas.microsoft.com/office/powerpoint/2010/main" val="27243598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49</a:t>
            </a:fld>
            <a:endParaRPr lang="en-US"/>
          </a:p>
        </p:txBody>
      </p:sp>
      <p:sp>
        <p:nvSpPr>
          <p:cNvPr id="5" name="Rectangle 4"/>
          <p:cNvSpPr/>
          <p:nvPr/>
        </p:nvSpPr>
        <p:spPr>
          <a:xfrm>
            <a:off x="536577" y="619885"/>
            <a:ext cx="7922792" cy="501675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dirty="0"/>
              <a:t>This generation of students got into </a:t>
            </a:r>
            <a:r>
              <a:rPr lang="en-US" sz="3200" dirty="0" smtClean="0">
                <a:solidFill>
                  <a:schemeClr val="tx2">
                    <a:lumMod val="50000"/>
                  </a:schemeClr>
                </a:solidFill>
              </a:rPr>
              <a:t>“</a:t>
            </a:r>
            <a:r>
              <a:rPr lang="en-US" sz="3200" dirty="0" err="1" smtClean="0">
                <a:solidFill>
                  <a:schemeClr val="tx2">
                    <a:lumMod val="50000"/>
                  </a:schemeClr>
                </a:solidFill>
              </a:rPr>
              <a:t>UVa</a:t>
            </a:r>
            <a:r>
              <a:rPr lang="en-US" sz="3200" dirty="0" smtClean="0">
                <a:solidFill>
                  <a:schemeClr val="tx2">
                    <a:lumMod val="50000"/>
                  </a:schemeClr>
                </a:solidFill>
              </a:rPr>
              <a:t>” </a:t>
            </a:r>
            <a:r>
              <a:rPr lang="en-US" sz="3200" dirty="0"/>
              <a:t>by doing exactly and precisely what teacher wants. If teacher is vague about what he wants, they work a lot harder to figure out what they want and whether or not it is good. </a:t>
            </a:r>
            <a:r>
              <a:rPr lang="en-US" sz="3200" b="1" dirty="0"/>
              <a:t>The vaguer the directions, the more likely the opportunity for serendipity to happen. It drives them nuts!</a:t>
            </a:r>
          </a:p>
          <a:p>
            <a:pPr algn="r"/>
            <a:r>
              <a:rPr lang="en-US" sz="3200" dirty="0"/>
              <a:t>Harvard Professor John </a:t>
            </a:r>
            <a:r>
              <a:rPr lang="en-US" sz="3200" dirty="0" err="1"/>
              <a:t>Stilgoe</a:t>
            </a:r>
            <a:r>
              <a:rPr lang="en-US" sz="3200" dirty="0"/>
              <a:t> </a:t>
            </a:r>
            <a:endParaRPr lang="en-US" sz="3200" dirty="0" smtClean="0"/>
          </a:p>
          <a:p>
            <a:pPr algn="r"/>
            <a:r>
              <a:rPr lang="en-US" sz="3200" dirty="0" smtClean="0"/>
              <a:t>(</a:t>
            </a:r>
            <a:r>
              <a:rPr lang="en-US" sz="3200" dirty="0"/>
              <a:t>on "60 Minutes", 4 January 2004)</a:t>
            </a:r>
          </a:p>
        </p:txBody>
      </p:sp>
    </p:spTree>
    <p:extLst>
      <p:ext uri="{BB962C8B-B14F-4D97-AF65-F5344CB8AC3E}">
        <p14:creationId xmlns:p14="http://schemas.microsoft.com/office/powerpoint/2010/main" val="17825108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7969" y="176627"/>
            <a:ext cx="3641547" cy="6370974"/>
          </a:xfrm>
          <a:prstGeom prst="rect">
            <a:avLst/>
          </a:prstGeom>
        </p:spPr>
        <p:txBody>
          <a:bodyPr wrap="square">
            <a:spAutoFit/>
          </a:bodyPr>
          <a:lstStyle/>
          <a:p>
            <a:r>
              <a:rPr lang="en-US" sz="2400" dirty="0" smtClean="0"/>
              <a:t>It is hard to pin down what an operating system is other than saying it is the </a:t>
            </a:r>
            <a:r>
              <a:rPr lang="en-US" sz="2400" b="1" dirty="0" smtClean="0"/>
              <a:t>software that runs in kernel mode</a:t>
            </a:r>
            <a:r>
              <a:rPr lang="en-US" sz="2400" dirty="0" smtClean="0"/>
              <a:t> </a:t>
            </a:r>
            <a:r>
              <a:rPr lang="en-US" sz="2400" dirty="0"/>
              <a:t>–</a:t>
            </a:r>
            <a:r>
              <a:rPr lang="en-US" sz="2400" dirty="0" smtClean="0">
                <a:effectLst/>
              </a:rPr>
              <a:t> </a:t>
            </a:r>
            <a:r>
              <a:rPr lang="en-US" sz="2400" dirty="0" smtClean="0"/>
              <a:t>and even that is not always true. Part of the problem is that operating systems perform two basically unrelated functions: providing application programmers (and application programs, naturally) a clean abstract set of resources instead of the messy hardware ones and managing these hardware resources.</a:t>
            </a:r>
            <a:endParaRPr lang="en-US" sz="2400" dirty="0"/>
          </a:p>
        </p:txBody>
      </p:sp>
      <p:pic>
        <p:nvPicPr>
          <p:cNvPr id="3" name="Picture 2"/>
          <p:cNvPicPr>
            <a:picLocks noChangeAspect="1"/>
          </p:cNvPicPr>
          <p:nvPr/>
        </p:nvPicPr>
        <p:blipFill>
          <a:blip r:embed="rId2"/>
          <a:stretch>
            <a:fillRect/>
          </a:stretch>
        </p:blipFill>
        <p:spPr>
          <a:xfrm>
            <a:off x="313774" y="155762"/>
            <a:ext cx="4814295" cy="630235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t>5</a:t>
            </a:fld>
            <a:endParaRPr lang="en-US"/>
          </a:p>
        </p:txBody>
      </p:sp>
      <p:sp>
        <p:nvSpPr>
          <p:cNvPr id="5" name="TextBox 4"/>
          <p:cNvSpPr txBox="1"/>
          <p:nvPr/>
        </p:nvSpPr>
        <p:spPr>
          <a:xfrm rot="20603164">
            <a:off x="193387" y="237876"/>
            <a:ext cx="1198315"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$186.00</a:t>
            </a:r>
            <a:endParaRPr lang="en-US" sz="2400" dirty="0"/>
          </a:p>
        </p:txBody>
      </p:sp>
    </p:spTree>
    <p:extLst>
      <p:ext uri="{BB962C8B-B14F-4D97-AF65-F5344CB8AC3E}">
        <p14:creationId xmlns:p14="http://schemas.microsoft.com/office/powerpoint/2010/main" val="2861698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50</a:t>
            </a:fld>
            <a:endParaRPr lang="en-US"/>
          </a:p>
        </p:txBody>
      </p:sp>
      <p:sp>
        <p:nvSpPr>
          <p:cNvPr id="6" name="Rectangle 5"/>
          <p:cNvSpPr/>
          <p:nvPr/>
        </p:nvSpPr>
        <p:spPr>
          <a:xfrm>
            <a:off x="1038639" y="1760437"/>
            <a:ext cx="7409390" cy="3046988"/>
          </a:xfrm>
          <a:prstGeom prst="rect">
            <a:avLst/>
          </a:prstGeom>
        </p:spPr>
        <p:txBody>
          <a:bodyPr wrap="square">
            <a:spAutoFit/>
          </a:bodyPr>
          <a:lstStyle/>
          <a:p>
            <a:r>
              <a:rPr lang="en-US" sz="3200" b="1" dirty="0"/>
              <a:t>Final Project (29 April):</a:t>
            </a:r>
            <a:r>
              <a:rPr lang="en-US" sz="3200" dirty="0"/>
              <a:t> </a:t>
            </a:r>
            <a:endParaRPr lang="en-US" sz="3200" dirty="0" smtClean="0"/>
          </a:p>
          <a:p>
            <a:r>
              <a:rPr lang="en-US" sz="3200" dirty="0" smtClean="0"/>
              <a:t>(</a:t>
            </a:r>
            <a:r>
              <a:rPr lang="en-US" sz="3200" dirty="0"/>
              <a:t>almost*) anything you want</a:t>
            </a:r>
            <a:r>
              <a:rPr lang="en-US" sz="3200" dirty="0" smtClean="0"/>
              <a:t>!</a:t>
            </a:r>
          </a:p>
          <a:p>
            <a:endParaRPr lang="en-US" sz="3200" dirty="0"/>
          </a:p>
          <a:p>
            <a:r>
              <a:rPr lang="en-US" sz="3200" dirty="0"/>
              <a:t>	* must be at least two of: </a:t>
            </a:r>
          </a:p>
          <a:p>
            <a:r>
              <a:rPr lang="en-US" sz="3200" dirty="0"/>
              <a:t>		fun, technically interesting, </a:t>
            </a:r>
            <a:endParaRPr lang="en-US" sz="3200" dirty="0" smtClean="0"/>
          </a:p>
          <a:p>
            <a:r>
              <a:rPr lang="en-US" sz="3200" dirty="0"/>
              <a:t>	</a:t>
            </a:r>
            <a:r>
              <a:rPr lang="en-US" sz="3200" dirty="0" smtClean="0"/>
              <a:t>	useful</a:t>
            </a:r>
            <a:r>
              <a:rPr lang="en-US" sz="3200" dirty="0"/>
              <a:t>, relevant</a:t>
            </a:r>
          </a:p>
        </p:txBody>
      </p:sp>
      <p:sp>
        <p:nvSpPr>
          <p:cNvPr id="7" name="TextBox 6"/>
          <p:cNvSpPr txBox="1"/>
          <p:nvPr/>
        </p:nvSpPr>
        <p:spPr>
          <a:xfrm>
            <a:off x="680378" y="5103101"/>
            <a:ext cx="7767651"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dirty="0" smtClean="0"/>
              <a:t>Start thinking of ideas now – if you come up with something sufficiently worthwhile, can substitute for PS4/PS3/PS2/etc.</a:t>
            </a:r>
            <a:endParaRPr lang="en-US" sz="2400" dirty="0"/>
          </a:p>
        </p:txBody>
      </p:sp>
    </p:spTree>
    <p:extLst>
      <p:ext uri="{BB962C8B-B14F-4D97-AF65-F5344CB8AC3E}">
        <p14:creationId xmlns:p14="http://schemas.microsoft.com/office/powerpoint/2010/main" val="1939121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51</a:t>
            </a:fld>
            <a:endParaRPr lang="en-US"/>
          </a:p>
        </p:txBody>
      </p:sp>
      <p:sp>
        <p:nvSpPr>
          <p:cNvPr id="6" name="TextBox 5"/>
          <p:cNvSpPr txBox="1"/>
          <p:nvPr/>
        </p:nvSpPr>
        <p:spPr>
          <a:xfrm>
            <a:off x="884492" y="2188664"/>
            <a:ext cx="2877711" cy="523220"/>
          </a:xfrm>
          <a:prstGeom prst="rect">
            <a:avLst/>
          </a:prstGeom>
          <a:noFill/>
        </p:spPr>
        <p:txBody>
          <a:bodyPr wrap="none" rtlCol="0">
            <a:spAutoFit/>
          </a:bodyPr>
          <a:lstStyle/>
          <a:p>
            <a:r>
              <a:rPr lang="en-US" sz="2800" dirty="0">
                <a:hlinkClick r:id="rId2"/>
              </a:rPr>
              <a:t>http://</a:t>
            </a:r>
            <a:r>
              <a:rPr lang="en-US" sz="2800" dirty="0" err="1">
                <a:hlinkClick r:id="rId2"/>
              </a:rPr>
              <a:t>uvasear.ch</a:t>
            </a:r>
            <a:r>
              <a:rPr lang="en-US" sz="2800" dirty="0">
                <a:hlinkClick r:id="rId2"/>
              </a:rPr>
              <a:t>/</a:t>
            </a:r>
            <a:endParaRPr lang="en-US" sz="2800" dirty="0"/>
          </a:p>
        </p:txBody>
      </p:sp>
      <p:sp>
        <p:nvSpPr>
          <p:cNvPr id="7" name="Rectangle 6"/>
          <p:cNvSpPr/>
          <p:nvPr/>
        </p:nvSpPr>
        <p:spPr>
          <a:xfrm>
            <a:off x="1219200" y="3048000"/>
            <a:ext cx="2095345" cy="830997"/>
          </a:xfrm>
          <a:prstGeom prst="rect">
            <a:avLst/>
          </a:prstGeom>
        </p:spPr>
        <p:txBody>
          <a:bodyPr wrap="none">
            <a:spAutoFit/>
          </a:bodyPr>
          <a:lstStyle/>
          <a:p>
            <a:r>
              <a:rPr lang="en-US" sz="2400" b="1" dirty="0" err="1"/>
              <a:t>Nishant</a:t>
            </a:r>
            <a:r>
              <a:rPr lang="en-US" sz="2400" b="1" dirty="0"/>
              <a:t> </a:t>
            </a:r>
            <a:r>
              <a:rPr lang="en-US" sz="2400" b="1" dirty="0" err="1" smtClean="0"/>
              <a:t>Shukla</a:t>
            </a:r>
            <a:endParaRPr lang="en-US" sz="2400" b="1" dirty="0"/>
          </a:p>
          <a:p>
            <a:r>
              <a:rPr lang="en-US" sz="2400" b="1" dirty="0" err="1" smtClean="0"/>
              <a:t>Jasdev</a:t>
            </a:r>
            <a:r>
              <a:rPr lang="en-US" sz="2400" b="1" dirty="0" smtClean="0"/>
              <a:t> </a:t>
            </a:r>
            <a:r>
              <a:rPr lang="en-US" sz="2400" b="1" dirty="0"/>
              <a:t>Singh</a:t>
            </a:r>
          </a:p>
        </p:txBody>
      </p:sp>
      <p:pic>
        <p:nvPicPr>
          <p:cNvPr id="8" name="Picture 7" descr="Screen Shot 2014-01-14 at 10.02.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572" y="1589202"/>
            <a:ext cx="4089061" cy="4491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8709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Norvigtorious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52</a:t>
            </a:fld>
            <a:endParaRPr lang="en-US"/>
          </a:p>
        </p:txBody>
      </p:sp>
      <p:pic>
        <p:nvPicPr>
          <p:cNvPr id="10" name="Picture 9" descr="Screen Shot 2014-01-14 at 10.04.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804" y="1580486"/>
            <a:ext cx="6138996" cy="368115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57201" y="3786248"/>
            <a:ext cx="2547804" cy="1815882"/>
          </a:xfrm>
          <a:prstGeom prst="rect">
            <a:avLst/>
          </a:prstGeom>
          <a:solidFill>
            <a:schemeClr val="accent6">
              <a:lumMod val="40000"/>
              <a:lumOff val="60000"/>
            </a:schemeClr>
          </a:solidFill>
        </p:spPr>
        <p:txBody>
          <a:bodyPr wrap="square">
            <a:spAutoFit/>
          </a:bodyPr>
          <a:lstStyle/>
          <a:p>
            <a:r>
              <a:rPr lang="en-US" sz="2800" b="1" dirty="0"/>
              <a:t>Alex </a:t>
            </a:r>
            <a:r>
              <a:rPr lang="en-US" sz="2800" b="1" dirty="0" smtClean="0"/>
              <a:t>Fabian</a:t>
            </a:r>
            <a:endParaRPr lang="en-US" sz="2800" b="1" dirty="0"/>
          </a:p>
          <a:p>
            <a:r>
              <a:rPr lang="en-US" sz="2800" b="1" dirty="0" smtClean="0"/>
              <a:t>Daniel </a:t>
            </a:r>
            <a:r>
              <a:rPr lang="en-US" sz="2800" b="1" dirty="0" err="1" smtClean="0"/>
              <a:t>Nizri</a:t>
            </a:r>
            <a:endParaRPr lang="en-US" sz="2800" b="1" dirty="0"/>
          </a:p>
          <a:p>
            <a:r>
              <a:rPr lang="en-US" sz="2800" b="1" dirty="0" smtClean="0"/>
              <a:t>Renee Seaman</a:t>
            </a:r>
            <a:endParaRPr lang="en-US" sz="2800" b="1" dirty="0"/>
          </a:p>
          <a:p>
            <a:r>
              <a:rPr lang="en-US" sz="2800" b="1" dirty="0" smtClean="0"/>
              <a:t>Casey </a:t>
            </a:r>
            <a:r>
              <a:rPr lang="en-US" sz="2800" b="1" dirty="0"/>
              <a:t>Silver</a:t>
            </a:r>
          </a:p>
        </p:txBody>
      </p:sp>
    </p:spTree>
    <p:extLst>
      <p:ext uri="{BB962C8B-B14F-4D97-AF65-F5344CB8AC3E}">
        <p14:creationId xmlns:p14="http://schemas.microsoft.com/office/powerpoint/2010/main" val="3683320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IronKernel</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53</a:t>
            </a:fld>
            <a:endParaRPr lang="en-US"/>
          </a:p>
        </p:txBody>
      </p:sp>
      <p:pic>
        <p:nvPicPr>
          <p:cNvPr id="6" name="Picture 5"/>
          <p:cNvPicPr>
            <a:picLocks noChangeAspect="1"/>
          </p:cNvPicPr>
          <p:nvPr/>
        </p:nvPicPr>
        <p:blipFill>
          <a:blip r:embed="rId2"/>
          <a:stretch>
            <a:fillRect/>
          </a:stretch>
        </p:blipFill>
        <p:spPr>
          <a:xfrm>
            <a:off x="895831" y="1552169"/>
            <a:ext cx="7983105" cy="3381584"/>
          </a:xfrm>
          <a:prstGeom prst="rect">
            <a:avLst/>
          </a:prstGeom>
        </p:spPr>
      </p:pic>
      <p:sp>
        <p:nvSpPr>
          <p:cNvPr id="7" name="Rectangle 6"/>
          <p:cNvSpPr/>
          <p:nvPr/>
        </p:nvSpPr>
        <p:spPr>
          <a:xfrm>
            <a:off x="573715" y="3779591"/>
            <a:ext cx="2329232" cy="1938992"/>
          </a:xfrm>
          <a:prstGeom prst="rect">
            <a:avLst/>
          </a:prstGeom>
          <a:solidFill>
            <a:srgbClr val="FCD5B5"/>
          </a:solidFill>
        </p:spPr>
        <p:txBody>
          <a:bodyPr wrap="square">
            <a:spAutoFit/>
          </a:bodyPr>
          <a:lstStyle/>
          <a:p>
            <a:r>
              <a:rPr lang="en-US" sz="2400" b="1" dirty="0"/>
              <a:t>Kevin </a:t>
            </a:r>
            <a:r>
              <a:rPr lang="en-US" sz="2400" b="1" dirty="0" smtClean="0"/>
              <a:t>Broderick </a:t>
            </a:r>
          </a:p>
          <a:p>
            <a:r>
              <a:rPr lang="en-US" sz="2400" b="1" dirty="0" smtClean="0"/>
              <a:t>Alex </a:t>
            </a:r>
            <a:r>
              <a:rPr lang="en-US" sz="2400" b="1" dirty="0" err="1" smtClean="0"/>
              <a:t>Lamana</a:t>
            </a:r>
            <a:r>
              <a:rPr lang="en-US" sz="2400" b="1" dirty="0" smtClean="0"/>
              <a:t> </a:t>
            </a:r>
          </a:p>
          <a:p>
            <a:r>
              <a:rPr lang="en-US" sz="2400" b="1" dirty="0" err="1" smtClean="0"/>
              <a:t>Zeming</a:t>
            </a:r>
            <a:r>
              <a:rPr lang="en-US" sz="2400" b="1" dirty="0" smtClean="0"/>
              <a:t> Lin</a:t>
            </a:r>
          </a:p>
          <a:p>
            <a:r>
              <a:rPr lang="en-US" sz="2400" b="1" dirty="0" smtClean="0"/>
              <a:t>John </a:t>
            </a:r>
            <a:r>
              <a:rPr lang="en-US" sz="2400" b="1" dirty="0" err="1" smtClean="0"/>
              <a:t>Stevans</a:t>
            </a:r>
            <a:endParaRPr lang="en-US" sz="2400" b="1" dirty="0"/>
          </a:p>
          <a:p>
            <a:r>
              <a:rPr lang="en-US" sz="2400" b="1" dirty="0" err="1" smtClean="0"/>
              <a:t>Wil</a:t>
            </a:r>
            <a:r>
              <a:rPr lang="en-US" sz="2400" b="1" dirty="0" smtClean="0"/>
              <a:t> </a:t>
            </a:r>
            <a:r>
              <a:rPr lang="en-US" sz="2400" b="1" dirty="0"/>
              <a:t>Thomason</a:t>
            </a:r>
          </a:p>
        </p:txBody>
      </p:sp>
      <p:sp>
        <p:nvSpPr>
          <p:cNvPr id="8" name="TextBox 7"/>
          <p:cNvSpPr txBox="1"/>
          <p:nvPr/>
        </p:nvSpPr>
        <p:spPr>
          <a:xfrm>
            <a:off x="4916499" y="5439279"/>
            <a:ext cx="3273402"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b="1" dirty="0" smtClean="0"/>
              <a:t>We will use this for PS4!</a:t>
            </a:r>
            <a:endParaRPr lang="en-US" sz="2400" b="1" dirty="0"/>
          </a:p>
        </p:txBody>
      </p:sp>
    </p:spTree>
    <p:extLst>
      <p:ext uri="{BB962C8B-B14F-4D97-AF65-F5344CB8AC3E}">
        <p14:creationId xmlns:p14="http://schemas.microsoft.com/office/powerpoint/2010/main" val="2804025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54</a:t>
            </a:fld>
            <a:endParaRPr lang="en-US"/>
          </a:p>
        </p:txBody>
      </p:sp>
      <p:pic>
        <p:nvPicPr>
          <p:cNvPr id="3" name="Picture 2" descr="Screen Shot 2014-01-09 at 10.10.23 PM.png"/>
          <p:cNvPicPr>
            <a:picLocks noChangeAspect="1"/>
          </p:cNvPicPr>
          <p:nvPr/>
        </p:nvPicPr>
        <p:blipFill rotWithShape="1">
          <a:blip r:embed="rId2">
            <a:extLst>
              <a:ext uri="{28A0092B-C50C-407E-A947-70E740481C1C}">
                <a14:useLocalDpi xmlns:a14="http://schemas.microsoft.com/office/drawing/2010/main" val="0"/>
              </a:ext>
            </a:extLst>
          </a:blip>
          <a:srcRect l="1189" t="1188" r="18588"/>
          <a:stretch/>
        </p:blipFill>
        <p:spPr>
          <a:xfrm>
            <a:off x="304800" y="190011"/>
            <a:ext cx="7882418" cy="6118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7059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55</a:t>
            </a:fld>
            <a:endParaRPr lang="en-US"/>
          </a:p>
        </p:txBody>
      </p:sp>
      <p:pic>
        <p:nvPicPr>
          <p:cNvPr id="8" name="Picture 7" descr="Screen Shot 2014-01-09 at 10.10.23 PM.png"/>
          <p:cNvPicPr>
            <a:picLocks noChangeAspect="1"/>
          </p:cNvPicPr>
          <p:nvPr/>
        </p:nvPicPr>
        <p:blipFill rotWithShape="1">
          <a:blip r:embed="rId2">
            <a:extLst>
              <a:ext uri="{28A0092B-C50C-407E-A947-70E740481C1C}">
                <a14:useLocalDpi xmlns:a14="http://schemas.microsoft.com/office/drawing/2010/main" val="0"/>
              </a:ext>
            </a:extLst>
          </a:blip>
          <a:srcRect l="1189" t="1188" r="18588"/>
          <a:stretch/>
        </p:blipFill>
        <p:spPr>
          <a:xfrm>
            <a:off x="304800" y="190011"/>
            <a:ext cx="7882418" cy="6118975"/>
          </a:xfrm>
          <a:prstGeom prst="rect">
            <a:avLst/>
          </a:prstGeom>
          <a:ln>
            <a:noFill/>
          </a:ln>
          <a:effectLst>
            <a:outerShdw blurRad="292100" dist="139700" dir="2700000" algn="tl" rotWithShape="0">
              <a:srgbClr val="333333">
                <a:alpha val="65000"/>
              </a:srgbClr>
            </a:outerShdw>
          </a:effectLst>
        </p:spPr>
      </p:pic>
      <p:pic>
        <p:nvPicPr>
          <p:cNvPr id="7" name="Picture 6" descr="Screen Shot 2014-01-09 at 10.10.33 PM.png"/>
          <p:cNvPicPr>
            <a:picLocks noChangeAspect="1"/>
          </p:cNvPicPr>
          <p:nvPr/>
        </p:nvPicPr>
        <p:blipFill rotWithShape="1">
          <a:blip r:embed="rId3">
            <a:extLst>
              <a:ext uri="{28A0092B-C50C-407E-A947-70E740481C1C}">
                <a14:useLocalDpi xmlns:a14="http://schemas.microsoft.com/office/drawing/2010/main" val="0"/>
              </a:ext>
            </a:extLst>
          </a:blip>
          <a:srcRect l="2108" t="1165" r="1577"/>
          <a:stretch/>
        </p:blipFill>
        <p:spPr>
          <a:xfrm>
            <a:off x="457200" y="1143000"/>
            <a:ext cx="8437395" cy="5095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2450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56</a:t>
            </a:fld>
            <a:endParaRPr lang="en-US"/>
          </a:p>
        </p:txBody>
      </p:sp>
      <p:pic>
        <p:nvPicPr>
          <p:cNvPr id="8" name="Picture 7" descr="Screen Shot 2014-01-09 at 10.10.23 PM.png"/>
          <p:cNvPicPr>
            <a:picLocks noChangeAspect="1"/>
          </p:cNvPicPr>
          <p:nvPr/>
        </p:nvPicPr>
        <p:blipFill rotWithShape="1">
          <a:blip r:embed="rId2">
            <a:extLst>
              <a:ext uri="{28A0092B-C50C-407E-A947-70E740481C1C}">
                <a14:useLocalDpi xmlns:a14="http://schemas.microsoft.com/office/drawing/2010/main" val="0"/>
              </a:ext>
            </a:extLst>
          </a:blip>
          <a:srcRect l="1189" t="1188" r="18588"/>
          <a:stretch/>
        </p:blipFill>
        <p:spPr>
          <a:xfrm>
            <a:off x="304800" y="190011"/>
            <a:ext cx="7882418" cy="6118975"/>
          </a:xfrm>
          <a:prstGeom prst="rect">
            <a:avLst/>
          </a:prstGeom>
          <a:ln>
            <a:noFill/>
          </a:ln>
          <a:effectLst>
            <a:outerShdw blurRad="292100" dist="139700" dir="2700000" algn="tl" rotWithShape="0">
              <a:srgbClr val="333333">
                <a:alpha val="65000"/>
              </a:srgbClr>
            </a:outerShdw>
          </a:effectLst>
        </p:spPr>
      </p:pic>
      <p:pic>
        <p:nvPicPr>
          <p:cNvPr id="4" name="Picture 3" descr="Screen Shot 2014-01-14 at 10.12.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56" y="1164876"/>
            <a:ext cx="8539384" cy="504204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7230840" y="5612940"/>
            <a:ext cx="1338678" cy="461665"/>
          </a:xfrm>
          <a:prstGeom prst="rect">
            <a:avLst/>
          </a:prstGeom>
        </p:spPr>
        <p:txBody>
          <a:bodyPr wrap="none">
            <a:spAutoFit/>
          </a:bodyPr>
          <a:lstStyle/>
          <a:p>
            <a:r>
              <a:rPr lang="en-US" sz="2400" b="1" dirty="0" err="1"/>
              <a:t>Kiet</a:t>
            </a:r>
            <a:r>
              <a:rPr lang="en-US" sz="2400" b="1" dirty="0"/>
              <a:t> Tran</a:t>
            </a:r>
          </a:p>
        </p:txBody>
      </p:sp>
    </p:spTree>
    <p:extLst>
      <p:ext uri="{BB962C8B-B14F-4D97-AF65-F5344CB8AC3E}">
        <p14:creationId xmlns:p14="http://schemas.microsoft.com/office/powerpoint/2010/main" val="960581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8885" y="714434"/>
            <a:ext cx="4728629" cy="4539098"/>
          </a:xfrm>
        </p:spPr>
        <p:txBody>
          <a:bodyPr>
            <a:normAutofit/>
          </a:bodyPr>
          <a:lstStyle/>
          <a:p>
            <a:r>
              <a:rPr lang="en-US" sz="6000" dirty="0" smtClean="0"/>
              <a:t>Why learn a new programming language?</a:t>
            </a:r>
            <a:endParaRPr lang="en-US" sz="6000" dirty="0"/>
          </a:p>
        </p:txBody>
      </p:sp>
      <p:sp>
        <p:nvSpPr>
          <p:cNvPr id="6" name="Slide Number Placeholder 5"/>
          <p:cNvSpPr>
            <a:spLocks noGrp="1"/>
          </p:cNvSpPr>
          <p:nvPr>
            <p:ph type="sldNum" sz="quarter" idx="12"/>
          </p:nvPr>
        </p:nvSpPr>
        <p:spPr/>
        <p:txBody>
          <a:bodyPr/>
          <a:lstStyle/>
          <a:p>
            <a:fld id="{6507B5A5-F0C2-644D-AEA7-E773B6B78F38}" type="slidenum">
              <a:rPr lang="en-US" smtClean="0"/>
              <a:t>57</a:t>
            </a:fld>
            <a:endParaRPr lang="en-US"/>
          </a:p>
        </p:txBody>
      </p:sp>
      <p:pic>
        <p:nvPicPr>
          <p:cNvPr id="7" name="Picture 6"/>
          <p:cNvPicPr>
            <a:picLocks noChangeAspect="1"/>
          </p:cNvPicPr>
          <p:nvPr/>
        </p:nvPicPr>
        <p:blipFill>
          <a:blip r:embed="rId2"/>
          <a:stretch>
            <a:fillRect/>
          </a:stretch>
        </p:blipFill>
        <p:spPr>
          <a:xfrm>
            <a:off x="156452" y="1037804"/>
            <a:ext cx="4102326" cy="4102326"/>
          </a:xfrm>
          <a:prstGeom prst="rect">
            <a:avLst/>
          </a:prstGeom>
        </p:spPr>
      </p:pic>
    </p:spTree>
    <p:extLst>
      <p:ext uri="{BB962C8B-B14F-4D97-AF65-F5344CB8AC3E}">
        <p14:creationId xmlns:p14="http://schemas.microsoft.com/office/powerpoint/2010/main" val="253282752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jsbwv211"/>
          <p:cNvPicPr>
            <a:picLocks noChangeAspect="1" noChangeArrowheads="1"/>
          </p:cNvPicPr>
          <p:nvPr/>
        </p:nvPicPr>
        <p:blipFill rotWithShape="1">
          <a:blip r:embed="rId2" cstate="print"/>
          <a:srcRect b="13822"/>
          <a:stretch/>
        </p:blipFill>
        <p:spPr bwMode="auto">
          <a:xfrm>
            <a:off x="4919663" y="55563"/>
            <a:ext cx="3902075" cy="4929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74819" name="Rectangle 3"/>
          <p:cNvSpPr>
            <a:spLocks noChangeArrowheads="1"/>
          </p:cNvSpPr>
          <p:nvPr/>
        </p:nvSpPr>
        <p:spPr bwMode="auto">
          <a:xfrm>
            <a:off x="4875213" y="5150158"/>
            <a:ext cx="3908425" cy="1323439"/>
          </a:xfrm>
          <a:prstGeom prst="rect">
            <a:avLst/>
          </a:prstGeom>
          <a:solidFill>
            <a:schemeClr val="bg1">
              <a:alpha val="96001"/>
            </a:schemeClr>
          </a:solidFill>
          <a:ln w="31750" algn="ctr">
            <a:noFill/>
            <a:miter lim="800000"/>
            <a:headEnd/>
            <a:tailEnd/>
          </a:ln>
          <a:effectLst/>
        </p:spPr>
        <p:txBody>
          <a:bodyPr anchor="ctr">
            <a:spAutoFit/>
          </a:bodyPr>
          <a:lstStyle/>
          <a:p>
            <a:r>
              <a:rPr lang="en-US" sz="2400" dirty="0"/>
              <a:t>J S Bach, “Coffee Cantata”, BWV 211 (1732) </a:t>
            </a:r>
          </a:p>
          <a:p>
            <a:r>
              <a:rPr lang="en-US" sz="1600" dirty="0" err="1"/>
              <a:t>www.npj.com</a:t>
            </a:r>
            <a:r>
              <a:rPr lang="en-US" sz="1600" dirty="0"/>
              <a:t>/homepage/</a:t>
            </a:r>
            <a:r>
              <a:rPr lang="en-US" sz="1600" dirty="0" err="1"/>
              <a:t>teritowe</a:t>
            </a:r>
            <a:r>
              <a:rPr lang="en-US" sz="1600" dirty="0"/>
              <a:t>/</a:t>
            </a:r>
            <a:r>
              <a:rPr lang="en-US" sz="1600" dirty="0" err="1"/>
              <a:t>jsbhand.html</a:t>
            </a:r>
            <a:r>
              <a:rPr lang="en-US" sz="1600" dirty="0"/>
              <a:t> </a:t>
            </a:r>
          </a:p>
        </p:txBody>
      </p:sp>
      <p:pic>
        <p:nvPicPr>
          <p:cNvPr id="674820" name="Picture 4" descr="jjj1a"/>
          <p:cNvPicPr>
            <a:picLocks noChangeAspect="1" noChangeArrowheads="1"/>
          </p:cNvPicPr>
          <p:nvPr/>
        </p:nvPicPr>
        <p:blipFill>
          <a:blip r:embed="rId3" cstate="print"/>
          <a:srcRect l="4106" t="3471" r="47131" b="15129"/>
          <a:stretch>
            <a:fillRect/>
          </a:stretch>
        </p:blipFill>
        <p:spPr bwMode="auto">
          <a:xfrm>
            <a:off x="174625" y="107950"/>
            <a:ext cx="4600575"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74821" name="Rectangle 5"/>
          <p:cNvSpPr>
            <a:spLocks noChangeArrowheads="1"/>
          </p:cNvSpPr>
          <p:nvPr/>
        </p:nvSpPr>
        <p:spPr bwMode="auto">
          <a:xfrm>
            <a:off x="469900" y="5180013"/>
            <a:ext cx="4286250" cy="1200328"/>
          </a:xfrm>
          <a:prstGeom prst="rect">
            <a:avLst/>
          </a:prstGeom>
          <a:noFill/>
          <a:ln w="31750" algn="ctr">
            <a:noFill/>
            <a:miter lim="800000"/>
            <a:headEnd/>
            <a:tailEnd/>
          </a:ln>
          <a:effectLst/>
        </p:spPr>
        <p:txBody>
          <a:bodyPr>
            <a:spAutoFit/>
          </a:bodyPr>
          <a:lstStyle/>
          <a:p>
            <a:r>
              <a:rPr lang="en-US" sz="2400" dirty="0">
                <a:solidFill>
                  <a:schemeClr val="tx2"/>
                </a:solidFill>
              </a:rPr>
              <a:t>“</a:t>
            </a:r>
            <a:r>
              <a:rPr lang="en-US" sz="2400" dirty="0" err="1">
                <a:solidFill>
                  <a:schemeClr val="tx2"/>
                </a:solidFill>
              </a:rPr>
              <a:t>Jamais</a:t>
            </a:r>
            <a:r>
              <a:rPr lang="en-US" sz="2400" dirty="0">
                <a:solidFill>
                  <a:schemeClr val="tx2"/>
                </a:solidFill>
              </a:rPr>
              <a:t> </a:t>
            </a:r>
            <a:r>
              <a:rPr lang="en-US" sz="2400" dirty="0" err="1">
                <a:solidFill>
                  <a:schemeClr val="tx2"/>
                </a:solidFill>
              </a:rPr>
              <a:t>Jamais</a:t>
            </a:r>
            <a:r>
              <a:rPr lang="en-US" sz="2400" dirty="0">
                <a:solidFill>
                  <a:schemeClr val="tx2"/>
                </a:solidFill>
              </a:rPr>
              <a:t> </a:t>
            </a:r>
            <a:r>
              <a:rPr lang="en-US" sz="2400" dirty="0" err="1">
                <a:solidFill>
                  <a:schemeClr val="tx2"/>
                </a:solidFill>
              </a:rPr>
              <a:t>Jamais</a:t>
            </a:r>
            <a:r>
              <a:rPr lang="en-US" sz="2400" dirty="0">
                <a:solidFill>
                  <a:schemeClr val="tx2"/>
                </a:solidFill>
              </a:rPr>
              <a:t>” from </a:t>
            </a:r>
            <a:r>
              <a:rPr lang="en-US" sz="2400" i="1" dirty="0" err="1">
                <a:solidFill>
                  <a:schemeClr val="tx2"/>
                </a:solidFill>
              </a:rPr>
              <a:t>Harmonice</a:t>
            </a:r>
            <a:r>
              <a:rPr lang="en-US" sz="2400" i="1" dirty="0">
                <a:solidFill>
                  <a:schemeClr val="tx2"/>
                </a:solidFill>
              </a:rPr>
              <a:t> </a:t>
            </a:r>
            <a:r>
              <a:rPr lang="en-US" sz="2400" i="1" dirty="0" err="1">
                <a:solidFill>
                  <a:schemeClr val="tx2"/>
                </a:solidFill>
              </a:rPr>
              <a:t>Musices</a:t>
            </a:r>
            <a:r>
              <a:rPr lang="en-US" sz="2400" i="1" dirty="0">
                <a:solidFill>
                  <a:schemeClr val="tx2"/>
                </a:solidFill>
              </a:rPr>
              <a:t> </a:t>
            </a:r>
            <a:r>
              <a:rPr lang="en-US" sz="2400" i="1" dirty="0" err="1">
                <a:solidFill>
                  <a:schemeClr val="tx2"/>
                </a:solidFill>
              </a:rPr>
              <a:t>Odhecaton</a:t>
            </a:r>
            <a:r>
              <a:rPr lang="en-US" sz="2400" i="1" dirty="0">
                <a:solidFill>
                  <a:schemeClr val="tx2"/>
                </a:solidFill>
              </a:rPr>
              <a:t> A</a:t>
            </a:r>
            <a:r>
              <a:rPr lang="en-US" sz="2400" dirty="0">
                <a:solidFill>
                  <a:schemeClr val="tx2"/>
                </a:solidFill>
              </a:rPr>
              <a:t>. (1501)</a:t>
            </a:r>
          </a:p>
        </p:txBody>
      </p:sp>
      <p:sp>
        <p:nvSpPr>
          <p:cNvPr id="4" name="Slide Number Placeholder 3"/>
          <p:cNvSpPr>
            <a:spLocks noGrp="1"/>
          </p:cNvSpPr>
          <p:nvPr>
            <p:ph type="sldNum" sz="quarter" idx="12"/>
          </p:nvPr>
        </p:nvSpPr>
        <p:spPr/>
        <p:txBody>
          <a:bodyPr/>
          <a:lstStyle/>
          <a:p>
            <a:fld id="{6507B5A5-F0C2-644D-AEA7-E773B6B78F38}" type="slidenum">
              <a:rPr lang="en-US" smtClean="0"/>
              <a:t>58</a:t>
            </a:fld>
            <a:endParaRPr lang="en-US"/>
          </a:p>
        </p:txBody>
      </p:sp>
    </p:spTree>
    <p:extLst>
      <p:ext uri="{BB962C8B-B14F-4D97-AF65-F5344CB8AC3E}">
        <p14:creationId xmlns:p14="http://schemas.microsoft.com/office/powerpoint/2010/main" val="183249626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noChangeArrowheads="1"/>
          </p:cNvSpPr>
          <p:nvPr>
            <p:ph type="title"/>
          </p:nvPr>
        </p:nvSpPr>
        <p:spPr/>
        <p:txBody>
          <a:bodyPr/>
          <a:lstStyle/>
          <a:p>
            <a:r>
              <a:rPr lang="en-US"/>
              <a:t>Modern Music Notation</a:t>
            </a:r>
          </a:p>
        </p:txBody>
      </p:sp>
      <p:pic>
        <p:nvPicPr>
          <p:cNvPr id="691204" name="Picture 4"/>
          <p:cNvPicPr>
            <a:picLocks noChangeAspect="1" noChangeArrowheads="1"/>
          </p:cNvPicPr>
          <p:nvPr/>
        </p:nvPicPr>
        <p:blipFill>
          <a:blip r:embed="rId2" cstate="print"/>
          <a:srcRect/>
          <a:stretch>
            <a:fillRect/>
          </a:stretch>
        </p:blipFill>
        <p:spPr bwMode="auto">
          <a:xfrm>
            <a:off x="273050" y="1477963"/>
            <a:ext cx="4048125"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91205" name="Rectangle 5"/>
          <p:cNvSpPr>
            <a:spLocks noChangeArrowheads="1"/>
          </p:cNvSpPr>
          <p:nvPr/>
        </p:nvSpPr>
        <p:spPr bwMode="auto">
          <a:xfrm>
            <a:off x="201613" y="5142697"/>
            <a:ext cx="4343400" cy="954107"/>
          </a:xfrm>
          <a:prstGeom prst="rect">
            <a:avLst/>
          </a:prstGeom>
          <a:noFill/>
          <a:ln w="31750">
            <a:noFill/>
            <a:miter lim="800000"/>
            <a:headEnd/>
            <a:tailEnd/>
          </a:ln>
          <a:effectLst/>
        </p:spPr>
        <p:txBody>
          <a:bodyPr anchor="ctr">
            <a:spAutoFit/>
          </a:bodyPr>
          <a:lstStyle/>
          <a:p>
            <a:r>
              <a:rPr lang="en-US" sz="2800"/>
              <a:t>Roman Haubenstock-Ramati, </a:t>
            </a:r>
            <a:r>
              <a:rPr lang="en-US" sz="2800" i="1"/>
              <a:t>Concerto a Tre</a:t>
            </a:r>
            <a:r>
              <a:rPr lang="en-US" sz="2800"/>
              <a:t> </a:t>
            </a:r>
          </a:p>
        </p:txBody>
      </p:sp>
      <p:sp>
        <p:nvSpPr>
          <p:cNvPr id="691207" name="Rectangle 7"/>
          <p:cNvSpPr>
            <a:spLocks noChangeArrowheads="1"/>
          </p:cNvSpPr>
          <p:nvPr/>
        </p:nvSpPr>
        <p:spPr bwMode="auto">
          <a:xfrm>
            <a:off x="4564063" y="5269240"/>
            <a:ext cx="4214812" cy="523220"/>
          </a:xfrm>
          <a:prstGeom prst="rect">
            <a:avLst/>
          </a:prstGeom>
          <a:noFill/>
          <a:ln w="31750">
            <a:noFill/>
            <a:miter lim="800000"/>
            <a:headEnd/>
            <a:tailEnd/>
          </a:ln>
          <a:effectLst/>
        </p:spPr>
        <p:txBody>
          <a:bodyPr anchor="ctr">
            <a:spAutoFit/>
          </a:bodyPr>
          <a:lstStyle/>
          <a:p>
            <a:r>
              <a:rPr lang="en-US" sz="2800" dirty="0"/>
              <a:t>John Cage, </a:t>
            </a:r>
            <a:r>
              <a:rPr lang="en-US" sz="2800" i="1" dirty="0"/>
              <a:t>Fontana Mix</a:t>
            </a:r>
            <a:endParaRPr lang="en-US" sz="2800" dirty="0"/>
          </a:p>
        </p:txBody>
      </p:sp>
      <p:pic>
        <p:nvPicPr>
          <p:cNvPr id="691208" name="Picture 8"/>
          <p:cNvPicPr>
            <a:picLocks noChangeAspect="1" noChangeArrowheads="1"/>
          </p:cNvPicPr>
          <p:nvPr/>
        </p:nvPicPr>
        <p:blipFill rotWithShape="1">
          <a:blip r:embed="rId3" cstate="print"/>
          <a:srcRect l="4433" r="6011"/>
          <a:stretch/>
        </p:blipFill>
        <p:spPr bwMode="auto">
          <a:xfrm>
            <a:off x="4545014" y="1722438"/>
            <a:ext cx="4233862" cy="307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91209" name="Rectangle 9"/>
          <p:cNvSpPr>
            <a:spLocks noChangeArrowheads="1"/>
          </p:cNvSpPr>
          <p:nvPr/>
        </p:nvSpPr>
        <p:spPr bwMode="auto">
          <a:xfrm>
            <a:off x="4186238" y="5926138"/>
            <a:ext cx="4775666" cy="307777"/>
          </a:xfrm>
          <a:prstGeom prst="rect">
            <a:avLst/>
          </a:prstGeom>
          <a:noFill/>
          <a:ln w="31750">
            <a:noFill/>
            <a:miter lim="800000"/>
            <a:headEnd/>
            <a:tailEnd/>
          </a:ln>
          <a:effectLst/>
        </p:spPr>
        <p:txBody>
          <a:bodyPr wrap="none">
            <a:spAutoFit/>
          </a:bodyPr>
          <a:lstStyle/>
          <a:p>
            <a:r>
              <a:rPr lang="en-US" sz="1400" dirty="0"/>
              <a:t>http://</a:t>
            </a:r>
            <a:r>
              <a:rPr lang="en-US" sz="1400" dirty="0" err="1"/>
              <a:t>www.medienkunstnetz.de</a:t>
            </a:r>
            <a:r>
              <a:rPr lang="en-US" sz="1400" dirty="0"/>
              <a:t>/works/</a:t>
            </a:r>
            <a:r>
              <a:rPr lang="en-US" sz="1400" dirty="0" err="1"/>
              <a:t>fontana</a:t>
            </a:r>
            <a:r>
              <a:rPr lang="en-US" sz="1400" dirty="0"/>
              <a:t>-mix/audio/1/</a:t>
            </a:r>
          </a:p>
        </p:txBody>
      </p:sp>
      <p:sp>
        <p:nvSpPr>
          <p:cNvPr id="4" name="Slide Number Placeholder 3"/>
          <p:cNvSpPr>
            <a:spLocks noGrp="1"/>
          </p:cNvSpPr>
          <p:nvPr>
            <p:ph type="sldNum" sz="quarter" idx="12"/>
          </p:nvPr>
        </p:nvSpPr>
        <p:spPr/>
        <p:txBody>
          <a:bodyPr/>
          <a:lstStyle/>
          <a:p>
            <a:fld id="{6507B5A5-F0C2-644D-AEA7-E773B6B78F38}" type="slidenum">
              <a:rPr lang="en-US" smtClean="0"/>
              <a:t>59</a:t>
            </a:fld>
            <a:endParaRPr lang="en-US"/>
          </a:p>
        </p:txBody>
      </p:sp>
    </p:spTree>
    <p:extLst>
      <p:ext uri="{BB962C8B-B14F-4D97-AF65-F5344CB8AC3E}">
        <p14:creationId xmlns:p14="http://schemas.microsoft.com/office/powerpoint/2010/main" val="23172562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565" y="335487"/>
            <a:ext cx="6087271" cy="5940088"/>
          </a:xfrm>
          <a:prstGeom prst="rect">
            <a:avLst/>
          </a:prstGeom>
        </p:spPr>
        <p:txBody>
          <a:bodyPr wrap="square">
            <a:spAutoFit/>
          </a:bodyPr>
          <a:lstStyle/>
          <a:p>
            <a:r>
              <a:rPr lang="en-US" sz="2000" dirty="0" smtClean="0"/>
              <a:t>What’s an operating system? You might say it’s what’s between you and the hardware, but that would cover pretty much all software. So let’s say it’s the software that sites between your software and the hardware. But does that mean that the library you picked up from some web site is part of the operating system? We probably want our operating-system definition to be a bit less inclusive. So, let’s say that </a:t>
            </a:r>
            <a:r>
              <a:rPr lang="en-US" sz="2000" b="1" dirty="0" smtClean="0"/>
              <a:t>it’s that software that almost everything else depends upon.</a:t>
            </a:r>
            <a:r>
              <a:rPr lang="en-US" sz="2000" dirty="0" smtClean="0"/>
              <a:t> This is still vague, but then the term is used in a rather nebulous manner throughout the industry.</a:t>
            </a:r>
          </a:p>
          <a:p>
            <a:endParaRPr lang="en-US" sz="2000" dirty="0" smtClean="0"/>
          </a:p>
          <a:p>
            <a:r>
              <a:rPr lang="en-US" sz="2000" dirty="0" smtClean="0"/>
              <a:t>Perhaps we can do better by describing what an operating system is actually supposed to do. From a programmer’s point of view, </a:t>
            </a:r>
            <a:r>
              <a:rPr lang="en-US" sz="2000" b="1" dirty="0" smtClean="0"/>
              <a:t>operating systems provide useful abstractions of the underlying hardware facilities.</a:t>
            </a:r>
            <a:r>
              <a:rPr lang="en-US" sz="2000" dirty="0" smtClean="0"/>
              <a:t> Since many programs can use these facilities at once, </a:t>
            </a:r>
            <a:r>
              <a:rPr lang="en-US" sz="2000" b="1" dirty="0" smtClean="0"/>
              <a:t>the operating system is also responsible for managing how these facilities are shared.</a:t>
            </a:r>
            <a:endParaRPr lang="en-US" sz="2000" b="1" dirty="0"/>
          </a:p>
        </p:txBody>
      </p:sp>
      <p:pic>
        <p:nvPicPr>
          <p:cNvPr id="4" name="Picture 3"/>
          <p:cNvPicPr>
            <a:picLocks noChangeAspect="1"/>
          </p:cNvPicPr>
          <p:nvPr/>
        </p:nvPicPr>
        <p:blipFill>
          <a:blip r:embed="rId2"/>
          <a:stretch>
            <a:fillRect/>
          </a:stretch>
        </p:blipFill>
        <p:spPr>
          <a:xfrm>
            <a:off x="6296540" y="2017421"/>
            <a:ext cx="2711387" cy="3402791"/>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t>6</a:t>
            </a:fld>
            <a:endParaRPr lang="en-US"/>
          </a:p>
        </p:txBody>
      </p:sp>
      <p:sp>
        <p:nvSpPr>
          <p:cNvPr id="6" name="TextBox 5"/>
          <p:cNvSpPr txBox="1"/>
          <p:nvPr/>
        </p:nvSpPr>
        <p:spPr>
          <a:xfrm rot="666899">
            <a:off x="7844384" y="1632713"/>
            <a:ext cx="1198315"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$149.95</a:t>
            </a:r>
            <a:endParaRPr lang="en-US" sz="2400" dirty="0"/>
          </a:p>
        </p:txBody>
      </p:sp>
    </p:spTree>
    <p:extLst>
      <p:ext uri="{BB962C8B-B14F-4D97-AF65-F5344CB8AC3E}">
        <p14:creationId xmlns:p14="http://schemas.microsoft.com/office/powerpoint/2010/main" val="1363276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31" name="Picture 7"/>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a:stretch>
            <a:fillRect/>
          </a:stretch>
        </p:blipFill>
        <p:spPr bwMode="auto">
          <a:xfrm>
            <a:off x="304800" y="228600"/>
            <a:ext cx="3128963" cy="622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fld id="{6507B5A5-F0C2-644D-AEA7-E773B6B78F38}" type="slidenum">
              <a:rPr lang="en-US" smtClean="0"/>
              <a:t>60</a:t>
            </a:fld>
            <a:endParaRPr lang="en-US"/>
          </a:p>
        </p:txBody>
      </p:sp>
    </p:spTree>
    <p:extLst>
      <p:ext uri="{BB962C8B-B14F-4D97-AF65-F5344CB8AC3E}">
        <p14:creationId xmlns:p14="http://schemas.microsoft.com/office/powerpoint/2010/main" val="278489679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9"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Lst>
          </a:blip>
          <a:srcRect/>
          <a:stretch>
            <a:fillRect/>
          </a:stretch>
        </p:blipFill>
        <p:spPr bwMode="auto">
          <a:xfrm>
            <a:off x="3941534" y="228600"/>
            <a:ext cx="4512273" cy="2864088"/>
          </a:xfrm>
          <a:prstGeom prst="rect">
            <a:avLst/>
          </a:prstGeom>
          <a:noFill/>
          <a:ln w="31750">
            <a:noFill/>
            <a:miter lim="800000"/>
            <a:headEnd/>
            <a:tailEnd/>
          </a:ln>
          <a:effectLst/>
        </p:spPr>
      </p:pic>
      <p:pic>
        <p:nvPicPr>
          <p:cNvPr id="692230"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5300"/>
                    </a14:imgEffect>
                  </a14:imgLayer>
                </a14:imgProps>
              </a:ext>
            </a:extLst>
          </a:blip>
          <a:srcRect l="6033" t="4989" r="10281" b="28334"/>
          <a:stretch/>
        </p:blipFill>
        <p:spPr bwMode="auto">
          <a:xfrm>
            <a:off x="3677967" y="2827668"/>
            <a:ext cx="5347853" cy="3758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92231" name="Picture 7"/>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rcRect/>
          <a:stretch>
            <a:fillRect/>
          </a:stretch>
        </p:blipFill>
        <p:spPr bwMode="auto">
          <a:xfrm>
            <a:off x="304800" y="228600"/>
            <a:ext cx="3128963" cy="622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fld id="{6507B5A5-F0C2-644D-AEA7-E773B6B78F38}" type="slidenum">
              <a:rPr lang="en-US" smtClean="0"/>
              <a:t>61</a:t>
            </a:fld>
            <a:endParaRPr lang="en-US"/>
          </a:p>
        </p:txBody>
      </p:sp>
    </p:spTree>
    <p:extLst>
      <p:ext uri="{BB962C8B-B14F-4D97-AF65-F5344CB8AC3E}">
        <p14:creationId xmlns:p14="http://schemas.microsoft.com/office/powerpoint/2010/main" val="29537654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a:lstStyle/>
          <a:p>
            <a:r>
              <a:rPr lang="en-US"/>
              <a:t>Thought and Action</a:t>
            </a:r>
          </a:p>
        </p:txBody>
      </p:sp>
      <p:sp>
        <p:nvSpPr>
          <p:cNvPr id="670723" name="Rectangle 3"/>
          <p:cNvSpPr>
            <a:spLocks noGrp="1" noChangeArrowheads="1"/>
          </p:cNvSpPr>
          <p:nvPr>
            <p:ph idx="1"/>
          </p:nvPr>
        </p:nvSpPr>
        <p:spPr/>
        <p:txBody>
          <a:bodyPr>
            <a:normAutofit/>
          </a:bodyPr>
          <a:lstStyle/>
          <a:p>
            <a:pPr marL="0" indent="0">
              <a:lnSpc>
                <a:spcPct val="90000"/>
              </a:lnSpc>
              <a:buNone/>
            </a:pPr>
            <a:r>
              <a:rPr lang="en-US" sz="2800" dirty="0"/>
              <a:t>Languages change the way we </a:t>
            </a:r>
            <a:r>
              <a:rPr lang="en-US" sz="2800" b="1" dirty="0"/>
              <a:t>think</a:t>
            </a:r>
          </a:p>
          <a:p>
            <a:pPr marL="457200" lvl="1" indent="0">
              <a:lnSpc>
                <a:spcPct val="90000"/>
              </a:lnSpc>
              <a:buNone/>
            </a:pPr>
            <a:r>
              <a:rPr lang="en-US" sz="2400" b="1" dirty="0" smtClean="0"/>
              <a:t>BASIC</a:t>
            </a:r>
            <a:r>
              <a:rPr lang="en-US" sz="2400" dirty="0" smtClean="0"/>
              <a:t>: think about GOTO</a:t>
            </a:r>
          </a:p>
          <a:p>
            <a:pPr marL="457200" lvl="1" indent="0">
              <a:lnSpc>
                <a:spcPct val="90000"/>
              </a:lnSpc>
              <a:buNone/>
            </a:pPr>
            <a:r>
              <a:rPr lang="en-US" sz="2400" b="1" dirty="0" err="1" smtClean="0"/>
              <a:t>Algol</a:t>
            </a:r>
            <a:r>
              <a:rPr lang="en-US" sz="2400" dirty="0" smtClean="0"/>
              <a:t>, </a:t>
            </a:r>
            <a:r>
              <a:rPr lang="en-US" sz="2400" b="1" dirty="0" smtClean="0"/>
              <a:t>Python</a:t>
            </a:r>
            <a:r>
              <a:rPr lang="en-US" sz="2400" dirty="0" smtClean="0"/>
              <a:t>: </a:t>
            </a:r>
            <a:r>
              <a:rPr lang="en-US" sz="2400" dirty="0"/>
              <a:t>think about assignments, control blocks</a:t>
            </a:r>
          </a:p>
          <a:p>
            <a:pPr marL="457200" lvl="1" indent="0">
              <a:lnSpc>
                <a:spcPct val="90000"/>
              </a:lnSpc>
              <a:buNone/>
            </a:pPr>
            <a:r>
              <a:rPr lang="en-US" sz="2400" b="1" dirty="0"/>
              <a:t>Scheme, Haskell</a:t>
            </a:r>
            <a:r>
              <a:rPr lang="en-US" sz="2400" dirty="0"/>
              <a:t>: think about procedures</a:t>
            </a:r>
          </a:p>
          <a:p>
            <a:pPr marL="457200" lvl="1" indent="0">
              <a:lnSpc>
                <a:spcPct val="90000"/>
              </a:lnSpc>
              <a:buNone/>
            </a:pPr>
            <a:r>
              <a:rPr lang="en-US" sz="2400" b="1" dirty="0" smtClean="0"/>
              <a:t>Java, C++</a:t>
            </a:r>
            <a:r>
              <a:rPr lang="en-US" sz="2400" dirty="0" smtClean="0"/>
              <a:t>: </a:t>
            </a:r>
            <a:r>
              <a:rPr lang="en-US" sz="2400" dirty="0"/>
              <a:t>think about types, </a:t>
            </a:r>
            <a:r>
              <a:rPr lang="en-US" sz="2400" dirty="0" smtClean="0"/>
              <a:t>objects</a:t>
            </a:r>
            <a:endParaRPr lang="en-US" sz="2400" dirty="0"/>
          </a:p>
          <a:p>
            <a:pPr marL="0" indent="0">
              <a:lnSpc>
                <a:spcPct val="90000"/>
              </a:lnSpc>
              <a:buNone/>
            </a:pPr>
            <a:r>
              <a:rPr lang="en-US" sz="2800" dirty="0" smtClean="0"/>
              <a:t>Languages </a:t>
            </a:r>
            <a:r>
              <a:rPr lang="en-US" sz="2800" dirty="0"/>
              <a:t>provide </a:t>
            </a:r>
            <a:r>
              <a:rPr lang="en-US" sz="2800" b="1" dirty="0"/>
              <a:t>abstractions</a:t>
            </a:r>
            <a:r>
              <a:rPr lang="en-US" sz="2800" dirty="0"/>
              <a:t> of machine resources</a:t>
            </a:r>
          </a:p>
          <a:p>
            <a:pPr lvl="1">
              <a:lnSpc>
                <a:spcPct val="90000"/>
              </a:lnSpc>
            </a:pPr>
            <a:r>
              <a:rPr lang="en-US" sz="2400" dirty="0"/>
              <a:t>Hide dangerous/confusing details: memory locations, instruction </a:t>
            </a:r>
            <a:r>
              <a:rPr lang="en-US" sz="2400" dirty="0" err="1"/>
              <a:t>opcodes</a:t>
            </a:r>
            <a:r>
              <a:rPr lang="en-US" sz="2400" dirty="0"/>
              <a:t>, number representations, calling conventions, etc</a:t>
            </a:r>
            <a:r>
              <a:rPr lang="en-US" sz="2400" dirty="0" smtClean="0"/>
              <a:t>.</a:t>
            </a:r>
          </a:p>
          <a:p>
            <a:pPr lvl="1">
              <a:lnSpc>
                <a:spcPct val="90000"/>
              </a:lnSpc>
            </a:pPr>
            <a:r>
              <a:rPr lang="en-US" sz="2400" dirty="0" smtClean="0"/>
              <a:t>Hiding more increases </a:t>
            </a:r>
            <a:r>
              <a:rPr lang="en-US" sz="2400" b="1" dirty="0" smtClean="0"/>
              <a:t>simplicity</a:t>
            </a:r>
            <a:r>
              <a:rPr lang="en-US" sz="2400" dirty="0" smtClean="0"/>
              <a:t>, but limits </a:t>
            </a:r>
            <a:r>
              <a:rPr lang="en-US" sz="2400" b="1" dirty="0" smtClean="0"/>
              <a:t>control</a:t>
            </a:r>
            <a:endParaRPr lang="en-US" sz="2400" b="1" dirty="0"/>
          </a:p>
        </p:txBody>
      </p:sp>
      <p:sp>
        <p:nvSpPr>
          <p:cNvPr id="5" name="Slide Number Placeholder 4"/>
          <p:cNvSpPr>
            <a:spLocks noGrp="1"/>
          </p:cNvSpPr>
          <p:nvPr>
            <p:ph type="sldNum" sz="quarter" idx="12"/>
          </p:nvPr>
        </p:nvSpPr>
        <p:spPr/>
        <p:txBody>
          <a:bodyPr/>
          <a:lstStyle/>
          <a:p>
            <a:fld id="{6507B5A5-F0C2-644D-AEA7-E773B6B78F38}" type="slidenum">
              <a:rPr lang="en-US" smtClean="0"/>
              <a:t>62</a:t>
            </a:fld>
            <a:endParaRPr lang="en-US"/>
          </a:p>
        </p:txBody>
      </p:sp>
    </p:spTree>
    <p:extLst>
      <p:ext uri="{BB962C8B-B14F-4D97-AF65-F5344CB8AC3E}">
        <p14:creationId xmlns:p14="http://schemas.microsoft.com/office/powerpoint/2010/main" val="260967041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45" name="Picture 21" descr="0262631814"/>
          <p:cNvPicPr>
            <a:picLocks noChangeAspect="1" noChangeArrowheads="1"/>
          </p:cNvPicPr>
          <p:nvPr/>
        </p:nvPicPr>
        <p:blipFill>
          <a:blip r:embed="rId2" cstate="print"/>
          <a:srcRect/>
          <a:stretch>
            <a:fillRect/>
          </a:stretch>
        </p:blipFill>
        <p:spPr bwMode="auto">
          <a:xfrm>
            <a:off x="4695825" y="2014538"/>
            <a:ext cx="2286000" cy="2286000"/>
          </a:xfrm>
          <a:prstGeom prst="rect">
            <a:avLst/>
          </a:prstGeom>
          <a:noFill/>
        </p:spPr>
      </p:pic>
      <p:sp>
        <p:nvSpPr>
          <p:cNvPr id="487426" name="Rectangle 2"/>
          <p:cNvSpPr>
            <a:spLocks noGrp="1" noChangeArrowheads="1"/>
          </p:cNvSpPr>
          <p:nvPr>
            <p:ph type="title"/>
          </p:nvPr>
        </p:nvSpPr>
        <p:spPr>
          <a:xfrm>
            <a:off x="685800" y="304800"/>
            <a:ext cx="7775575" cy="1143000"/>
          </a:xfrm>
        </p:spPr>
        <p:txBody>
          <a:bodyPr>
            <a:normAutofit fontScale="90000"/>
          </a:bodyPr>
          <a:lstStyle/>
          <a:p>
            <a:r>
              <a:rPr lang="en-US"/>
              <a:t>Why so many programming languages?</a:t>
            </a:r>
          </a:p>
        </p:txBody>
      </p:sp>
      <p:pic>
        <p:nvPicPr>
          <p:cNvPr id="487429" name="Picture 5" descr="the-c-programming-language-2nd-edition">
            <a:hlinkClick r:id="rId3"/>
          </p:cNvPr>
          <p:cNvPicPr>
            <a:picLocks noChangeAspect="1" noChangeArrowheads="1"/>
          </p:cNvPicPr>
          <p:nvPr/>
        </p:nvPicPr>
        <p:blipFill>
          <a:blip r:embed="rId4" cstate="print"/>
          <a:srcRect/>
          <a:stretch>
            <a:fillRect/>
          </a:stretch>
        </p:blipFill>
        <p:spPr bwMode="auto">
          <a:xfrm>
            <a:off x="3944938" y="2441575"/>
            <a:ext cx="1052512" cy="1381125"/>
          </a:xfrm>
          <a:prstGeom prst="rect">
            <a:avLst/>
          </a:prstGeom>
          <a:noFill/>
        </p:spPr>
      </p:pic>
      <p:pic>
        <p:nvPicPr>
          <p:cNvPr id="487431" name="Picture 7" descr="title">
            <a:hlinkClick r:id="rId5"/>
          </p:cNvPr>
          <p:cNvPicPr>
            <a:picLocks noChangeAspect="1" noChangeArrowheads="1"/>
          </p:cNvPicPr>
          <p:nvPr/>
        </p:nvPicPr>
        <p:blipFill>
          <a:blip r:embed="rId6" cstate="print"/>
          <a:srcRect/>
          <a:stretch>
            <a:fillRect/>
          </a:stretch>
        </p:blipFill>
        <p:spPr bwMode="auto">
          <a:xfrm>
            <a:off x="5153025" y="4052888"/>
            <a:ext cx="1038225" cy="1285875"/>
          </a:xfrm>
          <a:prstGeom prst="rect">
            <a:avLst/>
          </a:prstGeom>
          <a:noFill/>
        </p:spPr>
      </p:pic>
      <p:pic>
        <p:nvPicPr>
          <p:cNvPr id="487433" name="Picture 9" descr="lb3_thm">
            <a:hlinkClick r:id="rId7"/>
          </p:cNvPr>
          <p:cNvPicPr>
            <a:picLocks noChangeAspect="1" noChangeArrowheads="1"/>
          </p:cNvPicPr>
          <p:nvPr/>
        </p:nvPicPr>
        <p:blipFill>
          <a:blip r:embed="rId8" cstate="print"/>
          <a:srcRect/>
          <a:stretch>
            <a:fillRect/>
          </a:stretch>
        </p:blipFill>
        <p:spPr bwMode="auto">
          <a:xfrm>
            <a:off x="3175000" y="4578350"/>
            <a:ext cx="1123950" cy="1428750"/>
          </a:xfrm>
          <a:prstGeom prst="rect">
            <a:avLst/>
          </a:prstGeom>
          <a:noFill/>
        </p:spPr>
      </p:pic>
      <p:pic>
        <p:nvPicPr>
          <p:cNvPr id="487435" name="Picture 11" descr="duke"/>
          <p:cNvPicPr>
            <a:picLocks noChangeAspect="1" noChangeArrowheads="1"/>
          </p:cNvPicPr>
          <p:nvPr/>
        </p:nvPicPr>
        <p:blipFill>
          <a:blip r:embed="rId9" cstate="print"/>
          <a:srcRect/>
          <a:stretch>
            <a:fillRect/>
          </a:stretch>
        </p:blipFill>
        <p:spPr bwMode="auto">
          <a:xfrm>
            <a:off x="1512888" y="2108200"/>
            <a:ext cx="1428750" cy="1428750"/>
          </a:xfrm>
          <a:prstGeom prst="rect">
            <a:avLst/>
          </a:prstGeom>
          <a:noFill/>
        </p:spPr>
      </p:pic>
      <p:pic>
        <p:nvPicPr>
          <p:cNvPr id="487437" name="Picture 13" descr="Programming Python, Second Edition with CD">
            <a:hlinkClick r:id="rId10"/>
          </p:cNvPr>
          <p:cNvPicPr>
            <a:picLocks noChangeAspect="1" noChangeArrowheads="1"/>
          </p:cNvPicPr>
          <p:nvPr/>
        </p:nvPicPr>
        <p:blipFill>
          <a:blip r:embed="rId11" cstate="print"/>
          <a:srcRect/>
          <a:stretch>
            <a:fillRect/>
          </a:stretch>
        </p:blipFill>
        <p:spPr bwMode="auto">
          <a:xfrm>
            <a:off x="6634163" y="2124075"/>
            <a:ext cx="2286000" cy="2286000"/>
          </a:xfrm>
          <a:prstGeom prst="rect">
            <a:avLst/>
          </a:prstGeom>
          <a:noFill/>
        </p:spPr>
      </p:pic>
      <p:pic>
        <p:nvPicPr>
          <p:cNvPr id="487439" name="Picture 15" descr="Programming Ruby: The Pragmatic Programmers' Guide, Second Edition">
            <a:hlinkClick r:id="rId12"/>
          </p:cNvPr>
          <p:cNvPicPr>
            <a:picLocks noChangeAspect="1" noChangeArrowheads="1"/>
          </p:cNvPicPr>
          <p:nvPr/>
        </p:nvPicPr>
        <p:blipFill>
          <a:blip r:embed="rId13" cstate="print"/>
          <a:srcRect/>
          <a:stretch>
            <a:fillRect/>
          </a:stretch>
        </p:blipFill>
        <p:spPr bwMode="auto">
          <a:xfrm>
            <a:off x="622300" y="3652838"/>
            <a:ext cx="2286000" cy="2286000"/>
          </a:xfrm>
          <a:prstGeom prst="rect">
            <a:avLst/>
          </a:prstGeom>
          <a:noFill/>
        </p:spPr>
      </p:pic>
      <p:pic>
        <p:nvPicPr>
          <p:cNvPr id="487443" name="Picture 19" descr="plt-blue">
            <a:hlinkClick r:id="rId14"/>
          </p:cNvPr>
          <p:cNvPicPr>
            <a:picLocks noChangeAspect="1" noChangeArrowheads="1"/>
          </p:cNvPicPr>
          <p:nvPr/>
        </p:nvPicPr>
        <p:blipFill>
          <a:blip r:embed="rId15" cstate="print"/>
          <a:srcRect/>
          <a:stretch>
            <a:fillRect/>
          </a:stretch>
        </p:blipFill>
        <p:spPr bwMode="auto">
          <a:xfrm>
            <a:off x="6770688" y="4759325"/>
            <a:ext cx="1281112" cy="1235075"/>
          </a:xfrm>
          <a:prstGeom prst="rect">
            <a:avLst/>
          </a:prstGeom>
          <a:noFill/>
        </p:spPr>
      </p:pic>
      <p:sp>
        <p:nvSpPr>
          <p:cNvPr id="4" name="Slide Number Placeholder 3"/>
          <p:cNvSpPr>
            <a:spLocks noGrp="1"/>
          </p:cNvSpPr>
          <p:nvPr>
            <p:ph type="sldNum" sz="quarter" idx="12"/>
          </p:nvPr>
        </p:nvSpPr>
        <p:spPr/>
        <p:txBody>
          <a:bodyPr/>
          <a:lstStyle/>
          <a:p>
            <a:fld id="{6507B5A5-F0C2-644D-AEA7-E773B6B78F38}" type="slidenum">
              <a:rPr lang="en-US" smtClean="0"/>
              <a:t>63</a:t>
            </a:fld>
            <a:endParaRPr lang="en-US"/>
          </a:p>
        </p:txBody>
      </p:sp>
    </p:spTree>
    <p:extLst>
      <p:ext uri="{BB962C8B-B14F-4D97-AF65-F5344CB8AC3E}">
        <p14:creationId xmlns:p14="http://schemas.microsoft.com/office/powerpoint/2010/main" val="312883142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r>
              <a:rPr lang="en-US"/>
              <a:t>Fundamental Differences</a:t>
            </a:r>
          </a:p>
        </p:txBody>
      </p:sp>
      <p:sp>
        <p:nvSpPr>
          <p:cNvPr id="488451" name="Rectangle 3"/>
          <p:cNvSpPr>
            <a:spLocks noGrp="1" noChangeArrowheads="1"/>
          </p:cNvSpPr>
          <p:nvPr>
            <p:ph idx="1"/>
          </p:nvPr>
        </p:nvSpPr>
        <p:spPr/>
        <p:txBody>
          <a:bodyPr>
            <a:normAutofit/>
          </a:bodyPr>
          <a:lstStyle/>
          <a:p>
            <a:pPr marL="0" indent="0">
              <a:buNone/>
            </a:pPr>
            <a:r>
              <a:rPr lang="en-US" sz="2800" b="1" dirty="0">
                <a:solidFill>
                  <a:schemeClr val="bg1"/>
                </a:solidFill>
              </a:rPr>
              <a:t>All equivalently powerful!</a:t>
            </a:r>
          </a:p>
          <a:p>
            <a:pPr lvl="1"/>
            <a:r>
              <a:rPr lang="en-US" sz="2400" i="1" dirty="0">
                <a:solidFill>
                  <a:schemeClr val="bg1"/>
                </a:solidFill>
              </a:rPr>
              <a:t>Universal languages</a:t>
            </a:r>
            <a:r>
              <a:rPr lang="en-US" sz="2400" dirty="0">
                <a:solidFill>
                  <a:schemeClr val="bg1"/>
                </a:solidFill>
              </a:rPr>
              <a:t>: all capable of simulating each other</a:t>
            </a:r>
          </a:p>
          <a:p>
            <a:pPr marL="0" indent="0">
              <a:buNone/>
            </a:pPr>
            <a:r>
              <a:rPr lang="en-US" sz="2800" b="1" dirty="0">
                <a:solidFill>
                  <a:schemeClr val="bg1"/>
                </a:solidFill>
              </a:rPr>
              <a:t>Fundamental differences</a:t>
            </a:r>
          </a:p>
          <a:p>
            <a:pPr marL="457200" lvl="1" indent="0">
              <a:buNone/>
            </a:pPr>
            <a:r>
              <a:rPr lang="en-US" sz="2400" b="1" dirty="0">
                <a:solidFill>
                  <a:schemeClr val="bg1"/>
                </a:solidFill>
              </a:rPr>
              <a:t>Expressiveness:</a:t>
            </a:r>
            <a:r>
              <a:rPr lang="en-US" sz="2400" dirty="0">
                <a:solidFill>
                  <a:schemeClr val="bg1"/>
                </a:solidFill>
              </a:rPr>
              <a:t> how easy it is to describe a </a:t>
            </a:r>
            <a:r>
              <a:rPr lang="en-US" sz="2400" dirty="0" smtClean="0">
                <a:solidFill>
                  <a:schemeClr val="bg1"/>
                </a:solidFill>
              </a:rPr>
              <a:t>computation</a:t>
            </a:r>
          </a:p>
          <a:p>
            <a:pPr marL="457200" lvl="1" indent="0">
              <a:buNone/>
            </a:pPr>
            <a:r>
              <a:rPr lang="en-US" sz="2400" b="1" dirty="0" smtClean="0">
                <a:solidFill>
                  <a:schemeClr val="bg1"/>
                </a:solidFill>
              </a:rPr>
              <a:t>Control:</a:t>
            </a:r>
            <a:r>
              <a:rPr lang="en-US" sz="2400" dirty="0" smtClean="0">
                <a:solidFill>
                  <a:schemeClr val="bg1"/>
                </a:solidFill>
              </a:rPr>
              <a:t> how much programmer can control machine</a:t>
            </a:r>
            <a:endParaRPr lang="en-US" sz="2400" dirty="0">
              <a:solidFill>
                <a:schemeClr val="bg1"/>
              </a:solidFill>
            </a:endParaRPr>
          </a:p>
          <a:p>
            <a:pPr marL="457200" lvl="1" indent="0">
              <a:buNone/>
            </a:pPr>
            <a:r>
              <a:rPr lang="en-US" sz="2400" b="1" dirty="0">
                <a:solidFill>
                  <a:schemeClr val="bg1"/>
                </a:solidFill>
              </a:rPr>
              <a:t>“Truthiness”:</a:t>
            </a:r>
            <a:r>
              <a:rPr lang="en-US" sz="2400" dirty="0">
                <a:solidFill>
                  <a:schemeClr val="bg1"/>
                </a:solidFill>
              </a:rPr>
              <a:t> likelihood </a:t>
            </a:r>
            <a:r>
              <a:rPr lang="en-US" sz="2400" dirty="0" smtClean="0">
                <a:solidFill>
                  <a:schemeClr val="bg1"/>
                </a:solidFill>
              </a:rPr>
              <a:t>program </a:t>
            </a:r>
            <a:r>
              <a:rPr lang="en-US" sz="2400" dirty="0">
                <a:solidFill>
                  <a:schemeClr val="bg1"/>
                </a:solidFill>
              </a:rPr>
              <a:t>means </a:t>
            </a:r>
            <a:r>
              <a:rPr lang="en-US" sz="2400" dirty="0" smtClean="0">
                <a:solidFill>
                  <a:schemeClr val="bg1"/>
                </a:solidFill>
              </a:rPr>
              <a:t>programmer </a:t>
            </a:r>
            <a:r>
              <a:rPr lang="en-US" sz="2400" dirty="0" smtClean="0">
                <a:solidFill>
                  <a:schemeClr val="bg1"/>
                </a:solidFill>
              </a:rPr>
              <a:t>want</a:t>
            </a:r>
            <a:r>
              <a:rPr lang="en-US" sz="2400" dirty="0" smtClean="0">
                <a:solidFill>
                  <a:schemeClr val="bg1"/>
                </a:solidFill>
              </a:rPr>
              <a:t>s</a:t>
            </a:r>
            <a:endParaRPr lang="en-US" sz="2400" dirty="0">
              <a:solidFill>
                <a:schemeClr val="bg1"/>
              </a:solidFill>
            </a:endParaRPr>
          </a:p>
          <a:p>
            <a:pPr marL="457200" lvl="1" indent="0">
              <a:buNone/>
            </a:pPr>
            <a:r>
              <a:rPr lang="en-US" sz="2400" b="1" dirty="0">
                <a:solidFill>
                  <a:schemeClr val="bg1"/>
                </a:solidFill>
              </a:rPr>
              <a:t>Safeness:</a:t>
            </a:r>
            <a:r>
              <a:rPr lang="en-US" sz="2400" dirty="0">
                <a:solidFill>
                  <a:schemeClr val="bg1"/>
                </a:solidFill>
              </a:rPr>
              <a:t> impact of programmer mistakes</a:t>
            </a:r>
          </a:p>
          <a:p>
            <a:pPr marL="0" indent="0">
              <a:buNone/>
            </a:pPr>
            <a:r>
              <a:rPr lang="en-US" sz="2800" dirty="0" smtClean="0">
                <a:solidFill>
                  <a:schemeClr val="bg1"/>
                </a:solidFill>
              </a:rPr>
              <a:t>Difficult to achieve all of these at once</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6507B5A5-F0C2-644D-AEA7-E773B6B78F38}" type="slidenum">
              <a:rPr lang="en-US" smtClean="0"/>
              <a:t>64</a:t>
            </a:fld>
            <a:endParaRPr lang="en-US"/>
          </a:p>
        </p:txBody>
      </p:sp>
    </p:spTree>
    <p:extLst>
      <p:ext uri="{BB962C8B-B14F-4D97-AF65-F5344CB8AC3E}">
        <p14:creationId xmlns:p14="http://schemas.microsoft.com/office/powerpoint/2010/main" val="415229140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r>
              <a:rPr lang="en-US"/>
              <a:t>Fundamental Differences</a:t>
            </a:r>
          </a:p>
        </p:txBody>
      </p:sp>
      <p:sp>
        <p:nvSpPr>
          <p:cNvPr id="488451" name="Rectangle 3"/>
          <p:cNvSpPr>
            <a:spLocks noGrp="1" noChangeArrowheads="1"/>
          </p:cNvSpPr>
          <p:nvPr>
            <p:ph idx="1"/>
          </p:nvPr>
        </p:nvSpPr>
        <p:spPr/>
        <p:txBody>
          <a:bodyPr>
            <a:normAutofit/>
          </a:bodyPr>
          <a:lstStyle/>
          <a:p>
            <a:pPr marL="0" indent="0">
              <a:buNone/>
            </a:pPr>
            <a:r>
              <a:rPr lang="en-US" sz="2800" b="1" dirty="0"/>
              <a:t>All equivalently powerful!</a:t>
            </a:r>
          </a:p>
          <a:p>
            <a:pPr lvl="1"/>
            <a:r>
              <a:rPr lang="en-US" sz="2400" i="1" dirty="0"/>
              <a:t>Universal languages</a:t>
            </a:r>
            <a:r>
              <a:rPr lang="en-US" sz="2400" dirty="0"/>
              <a:t>: all capable of simulating each other</a:t>
            </a:r>
          </a:p>
          <a:p>
            <a:pPr marL="0" indent="0">
              <a:buNone/>
            </a:pPr>
            <a:r>
              <a:rPr lang="en-US" sz="2800" b="1" dirty="0">
                <a:solidFill>
                  <a:srgbClr val="FFFFFF"/>
                </a:solidFill>
              </a:rPr>
              <a:t>Fundamental differences</a:t>
            </a:r>
          </a:p>
          <a:p>
            <a:pPr marL="457200" lvl="1" indent="0">
              <a:buNone/>
            </a:pPr>
            <a:r>
              <a:rPr lang="en-US" sz="2400" b="1" dirty="0">
                <a:solidFill>
                  <a:srgbClr val="FFFFFF"/>
                </a:solidFill>
              </a:rPr>
              <a:t>Expressiveness:</a:t>
            </a:r>
            <a:r>
              <a:rPr lang="en-US" sz="2400" dirty="0">
                <a:solidFill>
                  <a:srgbClr val="FFFFFF"/>
                </a:solidFill>
              </a:rPr>
              <a:t> how easy it is to describe a </a:t>
            </a:r>
            <a:r>
              <a:rPr lang="en-US" sz="2400" dirty="0" smtClean="0">
                <a:solidFill>
                  <a:srgbClr val="FFFFFF"/>
                </a:solidFill>
              </a:rPr>
              <a:t>computation</a:t>
            </a:r>
          </a:p>
          <a:p>
            <a:pPr marL="457200" lvl="1" indent="0">
              <a:buNone/>
            </a:pPr>
            <a:r>
              <a:rPr lang="en-US" sz="2400" b="1" dirty="0" smtClean="0">
                <a:solidFill>
                  <a:srgbClr val="FFFFFF"/>
                </a:solidFill>
              </a:rPr>
              <a:t>Control:</a:t>
            </a:r>
            <a:r>
              <a:rPr lang="en-US" sz="2400" dirty="0" smtClean="0">
                <a:solidFill>
                  <a:srgbClr val="FFFFFF"/>
                </a:solidFill>
              </a:rPr>
              <a:t> how much programmer can control machine</a:t>
            </a:r>
            <a:endParaRPr lang="en-US" sz="2400" dirty="0">
              <a:solidFill>
                <a:srgbClr val="FFFFFF"/>
              </a:solidFill>
            </a:endParaRPr>
          </a:p>
          <a:p>
            <a:pPr marL="457200" lvl="1" indent="0">
              <a:buNone/>
            </a:pPr>
            <a:r>
              <a:rPr lang="en-US" sz="2400" b="1" dirty="0">
                <a:solidFill>
                  <a:srgbClr val="FFFFFF"/>
                </a:solidFill>
              </a:rPr>
              <a:t>“Truthiness”:</a:t>
            </a:r>
            <a:r>
              <a:rPr lang="en-US" sz="2400" dirty="0">
                <a:solidFill>
                  <a:srgbClr val="FFFFFF"/>
                </a:solidFill>
              </a:rPr>
              <a:t> likelihood </a:t>
            </a:r>
            <a:r>
              <a:rPr lang="en-US" sz="2400" dirty="0" smtClean="0">
                <a:solidFill>
                  <a:srgbClr val="FFFFFF"/>
                </a:solidFill>
              </a:rPr>
              <a:t>program </a:t>
            </a:r>
            <a:r>
              <a:rPr lang="en-US" sz="2400" dirty="0">
                <a:solidFill>
                  <a:srgbClr val="FFFFFF"/>
                </a:solidFill>
              </a:rPr>
              <a:t>means </a:t>
            </a:r>
            <a:r>
              <a:rPr lang="en-US" sz="2400" dirty="0" smtClean="0">
                <a:solidFill>
                  <a:srgbClr val="FFFFFF"/>
                </a:solidFill>
              </a:rPr>
              <a:t>programmer </a:t>
            </a:r>
            <a:r>
              <a:rPr lang="en-US" sz="2400" dirty="0" smtClean="0">
                <a:solidFill>
                  <a:srgbClr val="FFFFFF"/>
                </a:solidFill>
              </a:rPr>
              <a:t>want</a:t>
            </a:r>
            <a:r>
              <a:rPr lang="en-US" sz="2400" dirty="0" smtClean="0">
                <a:solidFill>
                  <a:srgbClr val="FFFFFF"/>
                </a:solidFill>
              </a:rPr>
              <a:t>s</a:t>
            </a:r>
            <a:endParaRPr lang="en-US" sz="2400" dirty="0">
              <a:solidFill>
                <a:srgbClr val="FFFFFF"/>
              </a:solidFill>
            </a:endParaRPr>
          </a:p>
          <a:p>
            <a:pPr marL="457200" lvl="1" indent="0">
              <a:buNone/>
            </a:pPr>
            <a:r>
              <a:rPr lang="en-US" sz="2400" b="1" dirty="0">
                <a:solidFill>
                  <a:srgbClr val="FFFFFF"/>
                </a:solidFill>
              </a:rPr>
              <a:t>Safeness:</a:t>
            </a:r>
            <a:r>
              <a:rPr lang="en-US" sz="2400" dirty="0">
                <a:solidFill>
                  <a:srgbClr val="FFFFFF"/>
                </a:solidFill>
              </a:rPr>
              <a:t> impact of programmer mistakes</a:t>
            </a:r>
          </a:p>
          <a:p>
            <a:pPr marL="0" indent="0">
              <a:buNone/>
            </a:pPr>
            <a:r>
              <a:rPr lang="en-US" sz="2800" dirty="0" smtClean="0">
                <a:solidFill>
                  <a:srgbClr val="FFFFFF"/>
                </a:solidFill>
              </a:rPr>
              <a:t>Difficult to achieve all of these at once</a:t>
            </a:r>
            <a:endParaRPr lang="en-US" sz="2800" b="1" dirty="0">
              <a:solidFill>
                <a:srgbClr val="FFFFFF"/>
              </a:solidFill>
            </a:endParaRPr>
          </a:p>
        </p:txBody>
      </p:sp>
      <p:sp>
        <p:nvSpPr>
          <p:cNvPr id="4" name="Slide Number Placeholder 3"/>
          <p:cNvSpPr>
            <a:spLocks noGrp="1"/>
          </p:cNvSpPr>
          <p:nvPr>
            <p:ph type="sldNum" sz="quarter" idx="12"/>
          </p:nvPr>
        </p:nvSpPr>
        <p:spPr/>
        <p:txBody>
          <a:bodyPr/>
          <a:lstStyle/>
          <a:p>
            <a:fld id="{6507B5A5-F0C2-644D-AEA7-E773B6B78F38}" type="slidenum">
              <a:rPr lang="en-US" smtClean="0"/>
              <a:t>65</a:t>
            </a:fld>
            <a:endParaRPr lang="en-US"/>
          </a:p>
        </p:txBody>
      </p:sp>
    </p:spTree>
    <p:extLst>
      <p:ext uri="{BB962C8B-B14F-4D97-AF65-F5344CB8AC3E}">
        <p14:creationId xmlns:p14="http://schemas.microsoft.com/office/powerpoint/2010/main" val="234085730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r>
              <a:rPr lang="en-US"/>
              <a:t>Fundamental Differences</a:t>
            </a:r>
          </a:p>
        </p:txBody>
      </p:sp>
      <p:sp>
        <p:nvSpPr>
          <p:cNvPr id="488451" name="Rectangle 3"/>
          <p:cNvSpPr>
            <a:spLocks noGrp="1" noChangeArrowheads="1"/>
          </p:cNvSpPr>
          <p:nvPr>
            <p:ph idx="1"/>
          </p:nvPr>
        </p:nvSpPr>
        <p:spPr/>
        <p:txBody>
          <a:bodyPr>
            <a:normAutofit/>
          </a:bodyPr>
          <a:lstStyle/>
          <a:p>
            <a:pPr marL="0" indent="0">
              <a:buNone/>
            </a:pPr>
            <a:r>
              <a:rPr lang="en-US" sz="2800" b="1" dirty="0"/>
              <a:t>All equivalently powerful!</a:t>
            </a:r>
          </a:p>
          <a:p>
            <a:pPr lvl="1"/>
            <a:r>
              <a:rPr lang="en-US" sz="2400" i="1" dirty="0"/>
              <a:t>Universal languages</a:t>
            </a:r>
            <a:r>
              <a:rPr lang="en-US" sz="2400" dirty="0"/>
              <a:t>: all capable of simulating each other</a:t>
            </a:r>
          </a:p>
          <a:p>
            <a:pPr marL="0" indent="0">
              <a:buNone/>
            </a:pPr>
            <a:r>
              <a:rPr lang="en-US" sz="2800" b="1" dirty="0"/>
              <a:t>Fundamental differences</a:t>
            </a:r>
          </a:p>
          <a:p>
            <a:pPr marL="457200" lvl="1" indent="0">
              <a:buNone/>
            </a:pPr>
            <a:r>
              <a:rPr lang="en-US" sz="2400" b="1" dirty="0"/>
              <a:t>Expressiveness:</a:t>
            </a:r>
            <a:r>
              <a:rPr lang="en-US" sz="2400" dirty="0"/>
              <a:t> how easy it is to describe a </a:t>
            </a:r>
            <a:r>
              <a:rPr lang="en-US" sz="2400" dirty="0" smtClean="0"/>
              <a:t>computation</a:t>
            </a:r>
          </a:p>
          <a:p>
            <a:pPr marL="457200" lvl="1" indent="0">
              <a:buNone/>
            </a:pPr>
            <a:r>
              <a:rPr lang="en-US" sz="2400" b="1" dirty="0" smtClean="0"/>
              <a:t>Control:</a:t>
            </a:r>
            <a:r>
              <a:rPr lang="en-US" sz="2400" dirty="0" smtClean="0"/>
              <a:t> how much programmer can control machine</a:t>
            </a:r>
            <a:endParaRPr lang="en-US" sz="2400" dirty="0"/>
          </a:p>
          <a:p>
            <a:pPr marL="457200" lvl="1" indent="0">
              <a:buNone/>
            </a:pPr>
            <a:r>
              <a:rPr lang="en-US" sz="2400" b="1" dirty="0"/>
              <a:t>“Truthiness”:</a:t>
            </a:r>
            <a:r>
              <a:rPr lang="en-US" sz="2400" dirty="0"/>
              <a:t> likelihood </a:t>
            </a:r>
            <a:r>
              <a:rPr lang="en-US" sz="2400" dirty="0" smtClean="0"/>
              <a:t>program </a:t>
            </a:r>
            <a:r>
              <a:rPr lang="en-US" sz="2400" dirty="0"/>
              <a:t>means </a:t>
            </a:r>
            <a:r>
              <a:rPr lang="en-US" sz="2400" dirty="0" smtClean="0"/>
              <a:t>programmer </a:t>
            </a:r>
            <a:r>
              <a:rPr lang="en-US" sz="2400" dirty="0" smtClean="0"/>
              <a:t>want</a:t>
            </a:r>
            <a:r>
              <a:rPr lang="en-US" sz="2400" dirty="0" smtClean="0"/>
              <a:t>s</a:t>
            </a:r>
            <a:endParaRPr lang="en-US" sz="2400" dirty="0"/>
          </a:p>
          <a:p>
            <a:pPr marL="457200" lvl="1" indent="0">
              <a:buNone/>
            </a:pPr>
            <a:r>
              <a:rPr lang="en-US" sz="2400" b="1" dirty="0"/>
              <a:t>Safeness:</a:t>
            </a:r>
            <a:r>
              <a:rPr lang="en-US" sz="2400" dirty="0"/>
              <a:t> </a:t>
            </a:r>
            <a:r>
              <a:rPr lang="en-US" sz="2400" dirty="0" smtClean="0"/>
              <a:t>minimize impact </a:t>
            </a:r>
            <a:r>
              <a:rPr lang="en-US" sz="2400" dirty="0"/>
              <a:t>of programmer mistakes</a:t>
            </a:r>
          </a:p>
          <a:p>
            <a:pPr marL="0" indent="0">
              <a:buNone/>
            </a:pPr>
            <a:r>
              <a:rPr lang="en-US" sz="2800" dirty="0" smtClean="0"/>
              <a:t>Difficult to achieve all of these at once</a:t>
            </a:r>
            <a:endParaRPr lang="en-US" sz="2800" b="1" dirty="0"/>
          </a:p>
        </p:txBody>
      </p:sp>
      <p:sp>
        <p:nvSpPr>
          <p:cNvPr id="4" name="Slide Number Placeholder 3"/>
          <p:cNvSpPr>
            <a:spLocks noGrp="1"/>
          </p:cNvSpPr>
          <p:nvPr>
            <p:ph type="sldNum" sz="quarter" idx="12"/>
          </p:nvPr>
        </p:nvSpPr>
        <p:spPr/>
        <p:txBody>
          <a:bodyPr/>
          <a:lstStyle/>
          <a:p>
            <a:fld id="{6507B5A5-F0C2-644D-AEA7-E773B6B78F38}" type="slidenum">
              <a:rPr lang="en-US" smtClean="0"/>
              <a:t>66</a:t>
            </a:fld>
            <a:endParaRPr lang="en-US"/>
          </a:p>
        </p:txBody>
      </p:sp>
    </p:spTree>
    <p:extLst>
      <p:ext uri="{BB962C8B-B14F-4D97-AF65-F5344CB8AC3E}">
        <p14:creationId xmlns:p14="http://schemas.microsoft.com/office/powerpoint/2010/main" val="409281966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r>
              <a:rPr lang="en-US"/>
              <a:t>Fundamental Differences</a:t>
            </a:r>
          </a:p>
        </p:txBody>
      </p:sp>
      <p:sp>
        <p:nvSpPr>
          <p:cNvPr id="488451" name="Rectangle 3"/>
          <p:cNvSpPr>
            <a:spLocks noGrp="1" noChangeArrowheads="1"/>
          </p:cNvSpPr>
          <p:nvPr>
            <p:ph idx="1"/>
          </p:nvPr>
        </p:nvSpPr>
        <p:spPr/>
        <p:txBody>
          <a:bodyPr>
            <a:normAutofit/>
          </a:bodyPr>
          <a:lstStyle/>
          <a:p>
            <a:pPr marL="0" indent="0">
              <a:buNone/>
            </a:pPr>
            <a:r>
              <a:rPr lang="en-US" sz="2800" b="1" dirty="0"/>
              <a:t>All equivalently powerful!</a:t>
            </a:r>
          </a:p>
          <a:p>
            <a:pPr lvl="1"/>
            <a:r>
              <a:rPr lang="en-US" sz="2400" i="1" dirty="0"/>
              <a:t>Universal languages</a:t>
            </a:r>
            <a:r>
              <a:rPr lang="en-US" sz="2400" dirty="0"/>
              <a:t>: all capable of simulating each other</a:t>
            </a:r>
          </a:p>
          <a:p>
            <a:pPr marL="0" indent="0">
              <a:buNone/>
            </a:pPr>
            <a:r>
              <a:rPr lang="en-US" sz="2800" b="1" dirty="0"/>
              <a:t>Fundamental differences</a:t>
            </a:r>
          </a:p>
          <a:p>
            <a:pPr marL="457200" lvl="1" indent="0">
              <a:buNone/>
            </a:pPr>
            <a:r>
              <a:rPr lang="en-US" sz="2400" b="1" dirty="0"/>
              <a:t>Expressiveness:</a:t>
            </a:r>
            <a:r>
              <a:rPr lang="en-US" sz="2400" dirty="0"/>
              <a:t> how easy it is to describe a </a:t>
            </a:r>
            <a:r>
              <a:rPr lang="en-US" sz="2400" dirty="0" smtClean="0"/>
              <a:t>computation</a:t>
            </a:r>
          </a:p>
          <a:p>
            <a:pPr marL="457200" lvl="1" indent="0">
              <a:buNone/>
            </a:pPr>
            <a:r>
              <a:rPr lang="en-US" sz="2400" b="1" dirty="0" smtClean="0"/>
              <a:t>Control:</a:t>
            </a:r>
            <a:r>
              <a:rPr lang="en-US" sz="2400" dirty="0" smtClean="0"/>
              <a:t> how much programmer can control machine</a:t>
            </a:r>
            <a:endParaRPr lang="en-US" sz="2400" dirty="0"/>
          </a:p>
          <a:p>
            <a:pPr marL="457200" lvl="1" indent="0">
              <a:buNone/>
            </a:pPr>
            <a:r>
              <a:rPr lang="en-US" sz="2400" b="1" dirty="0"/>
              <a:t>“Truthiness”:</a:t>
            </a:r>
            <a:r>
              <a:rPr lang="en-US" sz="2400" dirty="0"/>
              <a:t> likelihood </a:t>
            </a:r>
            <a:r>
              <a:rPr lang="en-US" sz="2400" dirty="0" smtClean="0"/>
              <a:t>program </a:t>
            </a:r>
            <a:r>
              <a:rPr lang="en-US" sz="2400" dirty="0"/>
              <a:t>means </a:t>
            </a:r>
            <a:r>
              <a:rPr lang="en-US" sz="2400" dirty="0" smtClean="0"/>
              <a:t>programmer </a:t>
            </a:r>
            <a:r>
              <a:rPr lang="en-US" sz="2400" dirty="0" smtClean="0"/>
              <a:t>want</a:t>
            </a:r>
            <a:r>
              <a:rPr lang="en-US" sz="2400" dirty="0" smtClean="0"/>
              <a:t>s</a:t>
            </a:r>
            <a:endParaRPr lang="en-US" sz="2400" dirty="0"/>
          </a:p>
          <a:p>
            <a:pPr marL="457200" lvl="1" indent="0">
              <a:buNone/>
            </a:pPr>
            <a:r>
              <a:rPr lang="en-US" sz="2400" b="1" dirty="0"/>
              <a:t>Safeness:</a:t>
            </a:r>
            <a:r>
              <a:rPr lang="en-US" sz="2400" dirty="0"/>
              <a:t> </a:t>
            </a:r>
            <a:r>
              <a:rPr lang="en-US" sz="2400" dirty="0" smtClean="0"/>
              <a:t>minimize impact </a:t>
            </a:r>
            <a:r>
              <a:rPr lang="en-US" sz="2400" dirty="0"/>
              <a:t>of programmer mistakes</a:t>
            </a:r>
          </a:p>
          <a:p>
            <a:pPr marL="0" indent="0">
              <a:buNone/>
            </a:pPr>
            <a:r>
              <a:rPr lang="en-US" sz="2800" dirty="0" smtClean="0"/>
              <a:t>Difficult to achieve all of these at once</a:t>
            </a:r>
            <a:endParaRPr lang="en-US" sz="2800" b="1" dirty="0"/>
          </a:p>
        </p:txBody>
      </p:sp>
      <p:sp>
        <p:nvSpPr>
          <p:cNvPr id="4" name="Slide Number Placeholder 3"/>
          <p:cNvSpPr>
            <a:spLocks noGrp="1"/>
          </p:cNvSpPr>
          <p:nvPr>
            <p:ph type="sldNum" sz="quarter" idx="12"/>
          </p:nvPr>
        </p:nvSpPr>
        <p:spPr/>
        <p:txBody>
          <a:bodyPr/>
          <a:lstStyle/>
          <a:p>
            <a:fld id="{6507B5A5-F0C2-644D-AEA7-E773B6B78F38}" type="slidenum">
              <a:rPr lang="en-US" smtClean="0"/>
              <a:t>67</a:t>
            </a:fld>
            <a:endParaRPr lang="en-US"/>
          </a:p>
        </p:txBody>
      </p:sp>
      <p:sp>
        <p:nvSpPr>
          <p:cNvPr id="7" name="TextBox 6"/>
          <p:cNvSpPr txBox="1"/>
          <p:nvPr/>
        </p:nvSpPr>
        <p:spPr>
          <a:xfrm>
            <a:off x="1665268" y="5547708"/>
            <a:ext cx="5826084" cy="461665"/>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sz="2400" dirty="0" smtClean="0"/>
              <a:t>What do we want for systems programming?</a:t>
            </a:r>
            <a:endParaRPr lang="en-US" sz="2400" dirty="0"/>
          </a:p>
        </p:txBody>
      </p:sp>
    </p:spTree>
    <p:extLst>
      <p:ext uri="{BB962C8B-B14F-4D97-AF65-F5344CB8AC3E}">
        <p14:creationId xmlns:p14="http://schemas.microsoft.com/office/powerpoint/2010/main" val="49733454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5" name="Rectangle 3"/>
          <p:cNvSpPr>
            <a:spLocks noGrp="1" noChangeArrowheads="1"/>
          </p:cNvSpPr>
          <p:nvPr>
            <p:ph type="title"/>
          </p:nvPr>
        </p:nvSpPr>
        <p:spPr>
          <a:xfrm>
            <a:off x="381000" y="274638"/>
            <a:ext cx="8229600" cy="1143000"/>
          </a:xfrm>
        </p:spPr>
        <p:txBody>
          <a:bodyPr>
            <a:normAutofit/>
          </a:bodyPr>
          <a:lstStyle/>
          <a:p>
            <a:r>
              <a:rPr lang="en-US" sz="3600" dirty="0"/>
              <a:t>Programming Language Design Space</a:t>
            </a:r>
          </a:p>
        </p:txBody>
      </p:sp>
      <p:sp>
        <p:nvSpPr>
          <p:cNvPr id="1477636" name="Text Box 4"/>
          <p:cNvSpPr txBox="1">
            <a:spLocks noChangeArrowheads="1"/>
          </p:cNvSpPr>
          <p:nvPr/>
        </p:nvSpPr>
        <p:spPr bwMode="auto">
          <a:xfrm rot="16200000">
            <a:off x="-629291" y="2970593"/>
            <a:ext cx="2671124" cy="584776"/>
          </a:xfrm>
          <a:prstGeom prst="rect">
            <a:avLst/>
          </a:prstGeom>
          <a:noFill/>
          <a:ln w="31750">
            <a:noFill/>
            <a:miter lim="800000"/>
            <a:headEnd/>
            <a:tailEnd/>
          </a:ln>
          <a:effectLst/>
        </p:spPr>
        <p:txBody>
          <a:bodyPr wrap="none">
            <a:spAutoFit/>
          </a:bodyPr>
          <a:lstStyle/>
          <a:p>
            <a:r>
              <a:rPr lang="en-US" sz="3200" dirty="0"/>
              <a:t>Expressiveness</a:t>
            </a:r>
          </a:p>
        </p:txBody>
      </p:sp>
      <p:sp>
        <p:nvSpPr>
          <p:cNvPr id="1477637" name="Text Box 5"/>
          <p:cNvSpPr txBox="1">
            <a:spLocks noChangeArrowheads="1"/>
          </p:cNvSpPr>
          <p:nvPr/>
        </p:nvSpPr>
        <p:spPr bwMode="auto">
          <a:xfrm>
            <a:off x="3379370" y="5848015"/>
            <a:ext cx="2274781" cy="584776"/>
          </a:xfrm>
          <a:prstGeom prst="rect">
            <a:avLst/>
          </a:prstGeom>
          <a:noFill/>
          <a:ln w="31750">
            <a:noFill/>
            <a:miter lim="800000"/>
            <a:headEnd/>
            <a:tailEnd/>
          </a:ln>
          <a:effectLst/>
        </p:spPr>
        <p:txBody>
          <a:bodyPr wrap="none">
            <a:spAutoFit/>
          </a:bodyPr>
          <a:lstStyle/>
          <a:p>
            <a:r>
              <a:rPr lang="en-US" sz="3200"/>
              <a:t>“Truthiness”</a:t>
            </a:r>
          </a:p>
        </p:txBody>
      </p:sp>
      <p:sp>
        <p:nvSpPr>
          <p:cNvPr id="1477646" name="Text Box 14"/>
          <p:cNvSpPr txBox="1">
            <a:spLocks noChangeArrowheads="1"/>
          </p:cNvSpPr>
          <p:nvPr/>
        </p:nvSpPr>
        <p:spPr bwMode="auto">
          <a:xfrm>
            <a:off x="93900" y="5029200"/>
            <a:ext cx="993775" cy="457200"/>
          </a:xfrm>
          <a:prstGeom prst="rect">
            <a:avLst/>
          </a:prstGeom>
          <a:noFill/>
          <a:ln w="31750">
            <a:noFill/>
            <a:miter lim="800000"/>
            <a:headEnd/>
            <a:tailEnd/>
          </a:ln>
          <a:effectLst/>
        </p:spPr>
        <p:txBody>
          <a:bodyPr>
            <a:spAutoFit/>
          </a:bodyPr>
          <a:lstStyle/>
          <a:p>
            <a:pPr algn="r"/>
            <a:r>
              <a:rPr lang="en-US"/>
              <a:t>low</a:t>
            </a:r>
          </a:p>
        </p:txBody>
      </p:sp>
      <p:sp>
        <p:nvSpPr>
          <p:cNvPr id="1477647" name="Text Box 15"/>
          <p:cNvSpPr txBox="1">
            <a:spLocks noChangeArrowheads="1"/>
          </p:cNvSpPr>
          <p:nvPr/>
        </p:nvSpPr>
        <p:spPr bwMode="auto">
          <a:xfrm>
            <a:off x="173359" y="1020679"/>
            <a:ext cx="993775" cy="457200"/>
          </a:xfrm>
          <a:prstGeom prst="rect">
            <a:avLst/>
          </a:prstGeom>
          <a:noFill/>
          <a:ln w="31750">
            <a:noFill/>
            <a:miter lim="800000"/>
            <a:headEnd/>
            <a:tailEnd/>
          </a:ln>
          <a:effectLst/>
        </p:spPr>
        <p:txBody>
          <a:bodyPr>
            <a:spAutoFit/>
          </a:bodyPr>
          <a:lstStyle/>
          <a:p>
            <a:pPr algn="r"/>
            <a:r>
              <a:rPr lang="en-US" dirty="0"/>
              <a:t>high</a:t>
            </a:r>
          </a:p>
        </p:txBody>
      </p:sp>
      <p:sp>
        <p:nvSpPr>
          <p:cNvPr id="1477653" name="Text Box 21"/>
          <p:cNvSpPr txBox="1">
            <a:spLocks noChangeArrowheads="1"/>
          </p:cNvSpPr>
          <p:nvPr/>
        </p:nvSpPr>
        <p:spPr bwMode="auto">
          <a:xfrm>
            <a:off x="1127125" y="5537200"/>
            <a:ext cx="2692400" cy="457200"/>
          </a:xfrm>
          <a:prstGeom prst="rect">
            <a:avLst/>
          </a:prstGeom>
          <a:noFill/>
          <a:ln w="31750">
            <a:noFill/>
            <a:miter lim="800000"/>
            <a:headEnd/>
            <a:tailEnd/>
          </a:ln>
          <a:effectLst/>
        </p:spPr>
        <p:txBody>
          <a:bodyPr wrap="none">
            <a:spAutoFit/>
          </a:bodyPr>
          <a:lstStyle/>
          <a:p>
            <a:r>
              <a:rPr lang="en-US"/>
              <a:t>more mistake prone</a:t>
            </a:r>
          </a:p>
        </p:txBody>
      </p:sp>
      <p:sp>
        <p:nvSpPr>
          <p:cNvPr id="1477654" name="Text Box 22"/>
          <p:cNvSpPr txBox="1">
            <a:spLocks noChangeArrowheads="1"/>
          </p:cNvSpPr>
          <p:nvPr/>
        </p:nvSpPr>
        <p:spPr bwMode="auto">
          <a:xfrm>
            <a:off x="6032500" y="5556250"/>
            <a:ext cx="2490788" cy="457200"/>
          </a:xfrm>
          <a:prstGeom prst="rect">
            <a:avLst/>
          </a:prstGeom>
          <a:noFill/>
          <a:ln w="31750">
            <a:noFill/>
            <a:miter lim="800000"/>
            <a:headEnd/>
            <a:tailEnd/>
          </a:ln>
          <a:effectLst/>
        </p:spPr>
        <p:txBody>
          <a:bodyPr wrap="none">
            <a:spAutoFit/>
          </a:bodyPr>
          <a:lstStyle/>
          <a:p>
            <a:r>
              <a:rPr lang="en-US"/>
              <a:t>less mistake prone</a:t>
            </a:r>
          </a:p>
        </p:txBody>
      </p:sp>
      <p:sp>
        <p:nvSpPr>
          <p:cNvPr id="1477656" name="Line 24"/>
          <p:cNvSpPr>
            <a:spLocks noChangeShapeType="1"/>
          </p:cNvSpPr>
          <p:nvPr/>
        </p:nvSpPr>
        <p:spPr bwMode="auto">
          <a:xfrm flipV="1">
            <a:off x="1066800" y="5478463"/>
            <a:ext cx="7696200" cy="7937"/>
          </a:xfrm>
          <a:prstGeom prst="line">
            <a:avLst/>
          </a:prstGeom>
          <a:noFill/>
          <a:ln w="31750">
            <a:solidFill>
              <a:schemeClr val="accent2"/>
            </a:solidFill>
            <a:round/>
            <a:headEnd/>
            <a:tailEnd type="triangle" w="med" len="med"/>
          </a:ln>
          <a:effectLst/>
        </p:spPr>
        <p:txBody>
          <a:bodyPr wrap="none">
            <a:spAutoFit/>
          </a:bodyPr>
          <a:lstStyle/>
          <a:p>
            <a:endParaRPr lang="en-US"/>
          </a:p>
        </p:txBody>
      </p:sp>
      <p:sp>
        <p:nvSpPr>
          <p:cNvPr id="1477657" name="Line 25"/>
          <p:cNvSpPr>
            <a:spLocks noChangeShapeType="1"/>
          </p:cNvSpPr>
          <p:nvPr/>
        </p:nvSpPr>
        <p:spPr bwMode="auto">
          <a:xfrm flipV="1">
            <a:off x="1068388" y="1251283"/>
            <a:ext cx="30496" cy="4243054"/>
          </a:xfrm>
          <a:prstGeom prst="line">
            <a:avLst/>
          </a:prstGeom>
          <a:noFill/>
          <a:ln w="31750">
            <a:solidFill>
              <a:schemeClr val="accent2"/>
            </a:solidFill>
            <a:round/>
            <a:headEnd/>
            <a:tailEnd type="triangle" w="med" len="med"/>
          </a:ln>
          <a:effectLst/>
        </p:spPr>
        <p:txBody>
          <a:bodyPr wrap="square">
            <a:spAutoFit/>
          </a:bodyPr>
          <a:lstStyle/>
          <a:p>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68</a:t>
            </a:fld>
            <a:endParaRPr lang="en-US"/>
          </a:p>
        </p:txBody>
      </p:sp>
    </p:spTree>
    <p:extLst>
      <p:ext uri="{BB962C8B-B14F-4D97-AF65-F5344CB8AC3E}">
        <p14:creationId xmlns:p14="http://schemas.microsoft.com/office/powerpoint/2010/main" val="196003653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5" name="Rectangle 3"/>
          <p:cNvSpPr>
            <a:spLocks noGrp="1" noChangeArrowheads="1"/>
          </p:cNvSpPr>
          <p:nvPr>
            <p:ph type="title"/>
          </p:nvPr>
        </p:nvSpPr>
        <p:spPr>
          <a:xfrm>
            <a:off x="381000" y="274638"/>
            <a:ext cx="8229600" cy="1143000"/>
          </a:xfrm>
        </p:spPr>
        <p:txBody>
          <a:bodyPr>
            <a:normAutofit/>
          </a:bodyPr>
          <a:lstStyle/>
          <a:p>
            <a:r>
              <a:rPr lang="en-US" sz="3600" dirty="0"/>
              <a:t>Programming Language Design Space</a:t>
            </a:r>
          </a:p>
        </p:txBody>
      </p:sp>
      <p:sp>
        <p:nvSpPr>
          <p:cNvPr id="1477636" name="Text Box 4"/>
          <p:cNvSpPr txBox="1">
            <a:spLocks noChangeArrowheads="1"/>
          </p:cNvSpPr>
          <p:nvPr/>
        </p:nvSpPr>
        <p:spPr bwMode="auto">
          <a:xfrm rot="16200000">
            <a:off x="-629291" y="2970593"/>
            <a:ext cx="2671124" cy="584776"/>
          </a:xfrm>
          <a:prstGeom prst="rect">
            <a:avLst/>
          </a:prstGeom>
          <a:noFill/>
          <a:ln w="31750">
            <a:noFill/>
            <a:miter lim="800000"/>
            <a:headEnd/>
            <a:tailEnd/>
          </a:ln>
          <a:effectLst/>
        </p:spPr>
        <p:txBody>
          <a:bodyPr wrap="none">
            <a:spAutoFit/>
          </a:bodyPr>
          <a:lstStyle/>
          <a:p>
            <a:r>
              <a:rPr lang="en-US" sz="3200" dirty="0"/>
              <a:t>Expressiveness</a:t>
            </a:r>
          </a:p>
        </p:txBody>
      </p:sp>
      <p:sp>
        <p:nvSpPr>
          <p:cNvPr id="1477637" name="Text Box 5"/>
          <p:cNvSpPr txBox="1">
            <a:spLocks noChangeArrowheads="1"/>
          </p:cNvSpPr>
          <p:nvPr/>
        </p:nvSpPr>
        <p:spPr bwMode="auto">
          <a:xfrm>
            <a:off x="3379370" y="5848015"/>
            <a:ext cx="2274781" cy="584776"/>
          </a:xfrm>
          <a:prstGeom prst="rect">
            <a:avLst/>
          </a:prstGeom>
          <a:noFill/>
          <a:ln w="31750">
            <a:noFill/>
            <a:miter lim="800000"/>
            <a:headEnd/>
            <a:tailEnd/>
          </a:ln>
          <a:effectLst/>
        </p:spPr>
        <p:txBody>
          <a:bodyPr wrap="none">
            <a:spAutoFit/>
          </a:bodyPr>
          <a:lstStyle/>
          <a:p>
            <a:r>
              <a:rPr lang="en-US" sz="3200"/>
              <a:t>“Truthiness”</a:t>
            </a:r>
          </a:p>
        </p:txBody>
      </p:sp>
      <p:sp>
        <p:nvSpPr>
          <p:cNvPr id="1477638" name="Rectangle 6"/>
          <p:cNvSpPr>
            <a:spLocks noChangeArrowheads="1"/>
          </p:cNvSpPr>
          <p:nvPr/>
        </p:nvSpPr>
        <p:spPr bwMode="auto">
          <a:xfrm>
            <a:off x="1514475" y="1233404"/>
            <a:ext cx="1273175" cy="488950"/>
          </a:xfrm>
          <a:prstGeom prst="rect">
            <a:avLst/>
          </a:prstGeom>
          <a:noFill/>
          <a:ln w="31750">
            <a:solidFill>
              <a:srgbClr val="993366"/>
            </a:solidFill>
            <a:miter lim="800000"/>
            <a:headEnd/>
            <a:tailEnd/>
          </a:ln>
          <a:effectLst/>
        </p:spPr>
        <p:txBody>
          <a:bodyPr wrap="none" anchor="ctr">
            <a:spAutoFit/>
          </a:bodyPr>
          <a:lstStyle/>
          <a:p>
            <a:pPr algn="ctr"/>
            <a:r>
              <a:rPr lang="en-US" dirty="0">
                <a:latin typeface="Tahoma" pitchFamily="34" charset="0"/>
              </a:rPr>
              <a:t>Scheme</a:t>
            </a:r>
          </a:p>
        </p:txBody>
      </p:sp>
      <p:sp>
        <p:nvSpPr>
          <p:cNvPr id="1477639" name="Rectangle 7"/>
          <p:cNvSpPr>
            <a:spLocks noChangeArrowheads="1"/>
          </p:cNvSpPr>
          <p:nvPr/>
        </p:nvSpPr>
        <p:spPr bwMode="auto">
          <a:xfrm>
            <a:off x="1427162" y="1800141"/>
            <a:ext cx="1143000" cy="488950"/>
          </a:xfrm>
          <a:prstGeom prst="rect">
            <a:avLst/>
          </a:prstGeom>
          <a:noFill/>
          <a:ln w="31750">
            <a:solidFill>
              <a:srgbClr val="339966"/>
            </a:solidFill>
            <a:miter lim="800000"/>
            <a:headEnd/>
            <a:tailEnd/>
          </a:ln>
          <a:effectLst/>
        </p:spPr>
        <p:txBody>
          <a:bodyPr wrap="none" anchor="ctr">
            <a:spAutoFit/>
          </a:bodyPr>
          <a:lstStyle/>
          <a:p>
            <a:pPr algn="ctr"/>
            <a:r>
              <a:rPr lang="en-US">
                <a:latin typeface="Tahoma" pitchFamily="34" charset="0"/>
              </a:rPr>
              <a:t>Python</a:t>
            </a:r>
          </a:p>
        </p:txBody>
      </p:sp>
      <p:sp>
        <p:nvSpPr>
          <p:cNvPr id="1477643" name="Rectangle 11"/>
          <p:cNvSpPr>
            <a:spLocks noChangeArrowheads="1"/>
          </p:cNvSpPr>
          <p:nvPr/>
        </p:nvSpPr>
        <p:spPr bwMode="auto">
          <a:xfrm>
            <a:off x="5659438" y="4300538"/>
            <a:ext cx="815975" cy="488950"/>
          </a:xfrm>
          <a:prstGeom prst="rect">
            <a:avLst/>
          </a:prstGeom>
          <a:noFill/>
          <a:ln w="31750">
            <a:solidFill>
              <a:srgbClr val="FF0000"/>
            </a:solidFill>
            <a:miter lim="800000"/>
            <a:headEnd/>
            <a:tailEnd/>
          </a:ln>
          <a:effectLst/>
        </p:spPr>
        <p:txBody>
          <a:bodyPr wrap="none" anchor="ctr">
            <a:spAutoFit/>
          </a:bodyPr>
          <a:lstStyle/>
          <a:p>
            <a:pPr algn="ctr"/>
            <a:r>
              <a:rPr lang="en-US">
                <a:latin typeface="Tahoma" pitchFamily="34" charset="0"/>
              </a:rPr>
              <a:t>Java</a:t>
            </a:r>
          </a:p>
        </p:txBody>
      </p:sp>
      <p:sp>
        <p:nvSpPr>
          <p:cNvPr id="1477644" name="Rectangle 12"/>
          <p:cNvSpPr>
            <a:spLocks noChangeArrowheads="1"/>
          </p:cNvSpPr>
          <p:nvPr/>
        </p:nvSpPr>
        <p:spPr bwMode="auto">
          <a:xfrm>
            <a:off x="4371070" y="3646503"/>
            <a:ext cx="842963" cy="488950"/>
          </a:xfrm>
          <a:prstGeom prst="rect">
            <a:avLst/>
          </a:prstGeom>
          <a:noFill/>
          <a:ln w="31750">
            <a:solidFill>
              <a:srgbClr val="FF6600"/>
            </a:solidFill>
            <a:miter lim="800000"/>
            <a:headEnd/>
            <a:tailEnd/>
          </a:ln>
          <a:effectLst/>
        </p:spPr>
        <p:txBody>
          <a:bodyPr wrap="none" anchor="ctr">
            <a:spAutoFit/>
          </a:bodyPr>
          <a:lstStyle/>
          <a:p>
            <a:pPr algn="ctr"/>
            <a:r>
              <a:rPr lang="en-US">
                <a:latin typeface="Tahoma" pitchFamily="34" charset="0"/>
              </a:rPr>
              <a:t>C++</a:t>
            </a:r>
          </a:p>
        </p:txBody>
      </p:sp>
      <p:sp>
        <p:nvSpPr>
          <p:cNvPr id="1477645" name="Rectangle 13"/>
          <p:cNvSpPr>
            <a:spLocks noChangeArrowheads="1"/>
          </p:cNvSpPr>
          <p:nvPr/>
        </p:nvSpPr>
        <p:spPr bwMode="auto">
          <a:xfrm>
            <a:off x="3532870" y="3863990"/>
            <a:ext cx="398463" cy="488950"/>
          </a:xfrm>
          <a:prstGeom prst="rect">
            <a:avLst/>
          </a:prstGeom>
          <a:noFill/>
          <a:ln w="31750">
            <a:solidFill>
              <a:srgbClr val="FF6600"/>
            </a:solidFill>
            <a:miter lim="800000"/>
            <a:headEnd/>
            <a:tailEnd/>
          </a:ln>
          <a:effectLst/>
        </p:spPr>
        <p:txBody>
          <a:bodyPr wrap="none" anchor="ctr">
            <a:spAutoFit/>
          </a:bodyPr>
          <a:lstStyle/>
          <a:p>
            <a:pPr algn="ctr"/>
            <a:r>
              <a:rPr lang="en-US">
                <a:latin typeface="Tahoma" pitchFamily="34" charset="0"/>
              </a:rPr>
              <a:t>C</a:t>
            </a:r>
          </a:p>
        </p:txBody>
      </p:sp>
      <p:sp>
        <p:nvSpPr>
          <p:cNvPr id="1477646" name="Text Box 14"/>
          <p:cNvSpPr txBox="1">
            <a:spLocks noChangeArrowheads="1"/>
          </p:cNvSpPr>
          <p:nvPr/>
        </p:nvSpPr>
        <p:spPr bwMode="auto">
          <a:xfrm>
            <a:off x="93900" y="5029200"/>
            <a:ext cx="993775" cy="457200"/>
          </a:xfrm>
          <a:prstGeom prst="rect">
            <a:avLst/>
          </a:prstGeom>
          <a:noFill/>
          <a:ln w="31750">
            <a:noFill/>
            <a:miter lim="800000"/>
            <a:headEnd/>
            <a:tailEnd/>
          </a:ln>
          <a:effectLst/>
        </p:spPr>
        <p:txBody>
          <a:bodyPr>
            <a:spAutoFit/>
          </a:bodyPr>
          <a:lstStyle/>
          <a:p>
            <a:pPr algn="r"/>
            <a:r>
              <a:rPr lang="en-US"/>
              <a:t>low</a:t>
            </a:r>
          </a:p>
        </p:txBody>
      </p:sp>
      <p:sp>
        <p:nvSpPr>
          <p:cNvPr id="1477647" name="Text Box 15"/>
          <p:cNvSpPr txBox="1">
            <a:spLocks noChangeArrowheads="1"/>
          </p:cNvSpPr>
          <p:nvPr/>
        </p:nvSpPr>
        <p:spPr bwMode="auto">
          <a:xfrm>
            <a:off x="173359" y="1020679"/>
            <a:ext cx="993775" cy="457200"/>
          </a:xfrm>
          <a:prstGeom prst="rect">
            <a:avLst/>
          </a:prstGeom>
          <a:noFill/>
          <a:ln w="31750">
            <a:noFill/>
            <a:miter lim="800000"/>
            <a:headEnd/>
            <a:tailEnd/>
          </a:ln>
          <a:effectLst/>
        </p:spPr>
        <p:txBody>
          <a:bodyPr>
            <a:spAutoFit/>
          </a:bodyPr>
          <a:lstStyle/>
          <a:p>
            <a:pPr algn="r"/>
            <a:r>
              <a:rPr lang="en-US" dirty="0"/>
              <a:t>high</a:t>
            </a:r>
          </a:p>
        </p:txBody>
      </p:sp>
      <p:sp>
        <p:nvSpPr>
          <p:cNvPr id="1477648" name="Rectangle 16"/>
          <p:cNvSpPr>
            <a:spLocks noChangeArrowheads="1"/>
          </p:cNvSpPr>
          <p:nvPr/>
        </p:nvSpPr>
        <p:spPr bwMode="auto">
          <a:xfrm>
            <a:off x="7270750" y="4914900"/>
            <a:ext cx="1077913" cy="488950"/>
          </a:xfrm>
          <a:prstGeom prst="rect">
            <a:avLst/>
          </a:prstGeom>
          <a:noFill/>
          <a:ln w="31750">
            <a:solidFill>
              <a:srgbClr val="FF0000"/>
            </a:solidFill>
            <a:miter lim="800000"/>
            <a:headEnd/>
            <a:tailEnd/>
          </a:ln>
          <a:effectLst/>
        </p:spPr>
        <p:txBody>
          <a:bodyPr wrap="none" anchor="ctr">
            <a:spAutoFit/>
          </a:bodyPr>
          <a:lstStyle/>
          <a:p>
            <a:pPr algn="ctr"/>
            <a:r>
              <a:rPr lang="en-US">
                <a:latin typeface="Tahoma" pitchFamily="34" charset="0"/>
              </a:rPr>
              <a:t>Spec#</a:t>
            </a:r>
          </a:p>
        </p:txBody>
      </p:sp>
      <p:sp>
        <p:nvSpPr>
          <p:cNvPr id="1477649" name="Rectangle 17"/>
          <p:cNvSpPr>
            <a:spLocks noChangeArrowheads="1"/>
          </p:cNvSpPr>
          <p:nvPr/>
        </p:nvSpPr>
        <p:spPr bwMode="auto">
          <a:xfrm>
            <a:off x="6511925" y="4513263"/>
            <a:ext cx="727075" cy="488950"/>
          </a:xfrm>
          <a:prstGeom prst="rect">
            <a:avLst/>
          </a:prstGeom>
          <a:noFill/>
          <a:ln w="31750">
            <a:solidFill>
              <a:srgbClr val="FF0000"/>
            </a:solidFill>
            <a:miter lim="800000"/>
            <a:headEnd/>
            <a:tailEnd/>
          </a:ln>
          <a:effectLst/>
        </p:spPr>
        <p:txBody>
          <a:bodyPr wrap="none" anchor="ctr">
            <a:spAutoFit/>
          </a:bodyPr>
          <a:lstStyle/>
          <a:p>
            <a:pPr algn="ctr"/>
            <a:r>
              <a:rPr lang="en-US">
                <a:latin typeface="Tahoma" pitchFamily="34" charset="0"/>
              </a:rPr>
              <a:t>Ada</a:t>
            </a:r>
          </a:p>
        </p:txBody>
      </p:sp>
      <p:sp>
        <p:nvSpPr>
          <p:cNvPr id="1477650" name="Text Box 18"/>
          <p:cNvSpPr txBox="1">
            <a:spLocks noChangeArrowheads="1"/>
          </p:cNvSpPr>
          <p:nvPr/>
        </p:nvSpPr>
        <p:spPr bwMode="auto">
          <a:xfrm>
            <a:off x="6437313" y="3368675"/>
            <a:ext cx="1728787" cy="822325"/>
          </a:xfrm>
          <a:prstGeom prst="rect">
            <a:avLst/>
          </a:prstGeom>
          <a:noFill/>
          <a:ln w="31750">
            <a:noFill/>
            <a:miter lim="800000"/>
            <a:headEnd/>
            <a:tailEnd/>
          </a:ln>
          <a:effectLst/>
        </p:spPr>
        <p:txBody>
          <a:bodyPr wrap="none">
            <a:spAutoFit/>
          </a:bodyPr>
          <a:lstStyle/>
          <a:p>
            <a:r>
              <a:rPr lang="en-US"/>
              <a:t>strict typing,</a:t>
            </a:r>
          </a:p>
          <a:p>
            <a:r>
              <a:rPr lang="en-US"/>
              <a:t>static</a:t>
            </a:r>
          </a:p>
        </p:txBody>
      </p:sp>
      <p:sp>
        <p:nvSpPr>
          <p:cNvPr id="1477652" name="Rectangle 20"/>
          <p:cNvSpPr>
            <a:spLocks noChangeArrowheads="1"/>
          </p:cNvSpPr>
          <p:nvPr/>
        </p:nvSpPr>
        <p:spPr bwMode="auto">
          <a:xfrm>
            <a:off x="2787650" y="2847975"/>
            <a:ext cx="1044575" cy="488950"/>
          </a:xfrm>
          <a:prstGeom prst="rect">
            <a:avLst/>
          </a:prstGeom>
          <a:noFill/>
          <a:ln w="31750">
            <a:solidFill>
              <a:srgbClr val="339966"/>
            </a:solidFill>
            <a:miter lim="800000"/>
            <a:headEnd/>
            <a:tailEnd/>
          </a:ln>
          <a:effectLst/>
        </p:spPr>
        <p:txBody>
          <a:bodyPr wrap="none" anchor="ctr">
            <a:spAutoFit/>
          </a:bodyPr>
          <a:lstStyle/>
          <a:p>
            <a:pPr algn="ctr"/>
            <a:r>
              <a:rPr lang="en-US">
                <a:latin typeface="Tahoma" pitchFamily="34" charset="0"/>
              </a:rPr>
              <a:t>BASIC</a:t>
            </a:r>
          </a:p>
        </p:txBody>
      </p:sp>
      <p:sp>
        <p:nvSpPr>
          <p:cNvPr id="1477653" name="Text Box 21"/>
          <p:cNvSpPr txBox="1">
            <a:spLocks noChangeArrowheads="1"/>
          </p:cNvSpPr>
          <p:nvPr/>
        </p:nvSpPr>
        <p:spPr bwMode="auto">
          <a:xfrm>
            <a:off x="1127125" y="5537200"/>
            <a:ext cx="2692400" cy="457200"/>
          </a:xfrm>
          <a:prstGeom prst="rect">
            <a:avLst/>
          </a:prstGeom>
          <a:noFill/>
          <a:ln w="31750">
            <a:noFill/>
            <a:miter lim="800000"/>
            <a:headEnd/>
            <a:tailEnd/>
          </a:ln>
          <a:effectLst/>
        </p:spPr>
        <p:txBody>
          <a:bodyPr wrap="none">
            <a:spAutoFit/>
          </a:bodyPr>
          <a:lstStyle/>
          <a:p>
            <a:r>
              <a:rPr lang="en-US"/>
              <a:t>more mistake prone</a:t>
            </a:r>
          </a:p>
        </p:txBody>
      </p:sp>
      <p:sp>
        <p:nvSpPr>
          <p:cNvPr id="1477654" name="Text Box 22"/>
          <p:cNvSpPr txBox="1">
            <a:spLocks noChangeArrowheads="1"/>
          </p:cNvSpPr>
          <p:nvPr/>
        </p:nvSpPr>
        <p:spPr bwMode="auto">
          <a:xfrm>
            <a:off x="6032500" y="5556250"/>
            <a:ext cx="2490788" cy="457200"/>
          </a:xfrm>
          <a:prstGeom prst="rect">
            <a:avLst/>
          </a:prstGeom>
          <a:noFill/>
          <a:ln w="31750">
            <a:noFill/>
            <a:miter lim="800000"/>
            <a:headEnd/>
            <a:tailEnd/>
          </a:ln>
          <a:effectLst/>
        </p:spPr>
        <p:txBody>
          <a:bodyPr wrap="none">
            <a:spAutoFit/>
          </a:bodyPr>
          <a:lstStyle/>
          <a:p>
            <a:r>
              <a:rPr lang="en-US"/>
              <a:t>less mistake prone</a:t>
            </a:r>
          </a:p>
        </p:txBody>
      </p:sp>
      <p:sp>
        <p:nvSpPr>
          <p:cNvPr id="1477656" name="Line 24"/>
          <p:cNvSpPr>
            <a:spLocks noChangeShapeType="1"/>
          </p:cNvSpPr>
          <p:nvPr/>
        </p:nvSpPr>
        <p:spPr bwMode="auto">
          <a:xfrm flipV="1">
            <a:off x="1066800" y="5478463"/>
            <a:ext cx="7696200" cy="7937"/>
          </a:xfrm>
          <a:prstGeom prst="line">
            <a:avLst/>
          </a:prstGeom>
          <a:noFill/>
          <a:ln w="31750">
            <a:solidFill>
              <a:schemeClr val="accent2"/>
            </a:solidFill>
            <a:round/>
            <a:headEnd/>
            <a:tailEnd type="triangle" w="med" len="med"/>
          </a:ln>
          <a:effectLst/>
        </p:spPr>
        <p:txBody>
          <a:bodyPr wrap="none">
            <a:spAutoFit/>
          </a:bodyPr>
          <a:lstStyle/>
          <a:p>
            <a:endParaRPr lang="en-US"/>
          </a:p>
        </p:txBody>
      </p:sp>
      <p:sp>
        <p:nvSpPr>
          <p:cNvPr id="1477657" name="Line 25"/>
          <p:cNvSpPr>
            <a:spLocks noChangeShapeType="1"/>
          </p:cNvSpPr>
          <p:nvPr/>
        </p:nvSpPr>
        <p:spPr bwMode="auto">
          <a:xfrm flipV="1">
            <a:off x="1068388" y="1251283"/>
            <a:ext cx="30496" cy="4243054"/>
          </a:xfrm>
          <a:prstGeom prst="line">
            <a:avLst/>
          </a:prstGeom>
          <a:noFill/>
          <a:ln w="31750">
            <a:solidFill>
              <a:schemeClr val="accent2"/>
            </a:solidFill>
            <a:round/>
            <a:headEnd/>
            <a:tailEnd type="triangle" w="med" len="med"/>
          </a:ln>
          <a:effectLst/>
        </p:spPr>
        <p:txBody>
          <a:bodyPr wrap="square">
            <a:spAutoFit/>
          </a:bodyPr>
          <a:lstStyle/>
          <a:p>
            <a:endParaRPr lang="en-US"/>
          </a:p>
        </p:txBody>
      </p:sp>
      <p:sp>
        <p:nvSpPr>
          <p:cNvPr id="1477659" name="Rectangle 27"/>
          <p:cNvSpPr>
            <a:spLocks noChangeArrowheads="1"/>
          </p:cNvSpPr>
          <p:nvPr/>
        </p:nvSpPr>
        <p:spPr bwMode="auto">
          <a:xfrm>
            <a:off x="2606675" y="1841416"/>
            <a:ext cx="1911350" cy="4286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r>
              <a:rPr lang="en-US" sz="2000" dirty="0">
                <a:latin typeface="Tahoma" pitchFamily="34" charset="0"/>
              </a:rPr>
              <a:t>print ("Hello!")</a:t>
            </a:r>
          </a:p>
        </p:txBody>
      </p:sp>
      <p:sp>
        <p:nvSpPr>
          <p:cNvPr id="1477660" name="Rectangle 28"/>
          <p:cNvSpPr>
            <a:spLocks noChangeArrowheads="1"/>
          </p:cNvSpPr>
          <p:nvPr/>
        </p:nvSpPr>
        <p:spPr bwMode="auto">
          <a:xfrm>
            <a:off x="2803525" y="1266741"/>
            <a:ext cx="2166937" cy="4286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r>
              <a:rPr lang="en-US" sz="2000">
                <a:latin typeface="Tahoma" pitchFamily="34" charset="0"/>
              </a:rPr>
              <a:t>(display “Hello!”)</a:t>
            </a:r>
          </a:p>
        </p:txBody>
      </p:sp>
      <p:sp>
        <p:nvSpPr>
          <p:cNvPr id="4" name="Slide Number Placeholder 3"/>
          <p:cNvSpPr>
            <a:spLocks noGrp="1"/>
          </p:cNvSpPr>
          <p:nvPr>
            <p:ph type="sldNum" sz="quarter" idx="12"/>
          </p:nvPr>
        </p:nvSpPr>
        <p:spPr/>
        <p:txBody>
          <a:bodyPr/>
          <a:lstStyle/>
          <a:p>
            <a:fld id="{6507B5A5-F0C2-644D-AEA7-E773B6B78F38}" type="slidenum">
              <a:rPr lang="en-US" smtClean="0"/>
              <a:t>69</a:t>
            </a:fld>
            <a:endParaRPr lang="en-US"/>
          </a:p>
        </p:txBody>
      </p:sp>
    </p:spTree>
    <p:extLst>
      <p:ext uri="{BB962C8B-B14F-4D97-AF65-F5344CB8AC3E}">
        <p14:creationId xmlns:p14="http://schemas.microsoft.com/office/powerpoint/2010/main" val="31505372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a:t>
            </a:fld>
            <a:endParaRPr lang="en-US"/>
          </a:p>
        </p:txBody>
      </p:sp>
      <p:sp>
        <p:nvSpPr>
          <p:cNvPr id="5" name="TextBox 4"/>
          <p:cNvSpPr txBox="1"/>
          <p:nvPr/>
        </p:nvSpPr>
        <p:spPr>
          <a:xfrm>
            <a:off x="399510" y="751615"/>
            <a:ext cx="5681158" cy="5262980"/>
          </a:xfrm>
          <a:prstGeom prst="rect">
            <a:avLst/>
          </a:prstGeom>
          <a:noFill/>
        </p:spPr>
        <p:txBody>
          <a:bodyPr wrap="square" rtlCol="0">
            <a:spAutoFit/>
          </a:bodyPr>
          <a:lstStyle/>
          <a:p>
            <a:r>
              <a:rPr lang="en-US" sz="2800" dirty="0" smtClean="0"/>
              <a:t>There is a body of software, in fact, that is responsible for making it easy to run programs (even allowing you to seemingly run many at the same time), allowing programs to share memory, enabling programs to interact with devices, and other fun stuff like that. That body of software is called the </a:t>
            </a:r>
            <a:r>
              <a:rPr lang="en-US" sz="2800" b="1" dirty="0" smtClean="0"/>
              <a:t>operating system</a:t>
            </a:r>
            <a:r>
              <a:rPr lang="en-US" sz="2800" dirty="0" smtClean="0"/>
              <a:t>, as it is in charge of making sure the system operates correctly and efficiently in an easy-to-use manner. </a:t>
            </a:r>
            <a:endParaRPr lang="en-US" sz="2800" dirty="0"/>
          </a:p>
        </p:txBody>
      </p:sp>
      <p:pic>
        <p:nvPicPr>
          <p:cNvPr id="6" name="Picture 5"/>
          <p:cNvPicPr>
            <a:picLocks noChangeAspect="1"/>
          </p:cNvPicPr>
          <p:nvPr/>
        </p:nvPicPr>
        <p:blipFill>
          <a:blip r:embed="rId2"/>
          <a:stretch>
            <a:fillRect/>
          </a:stretch>
        </p:blipFill>
        <p:spPr>
          <a:xfrm>
            <a:off x="6080668" y="1397000"/>
            <a:ext cx="2730500" cy="4064000"/>
          </a:xfrm>
          <a:prstGeom prst="rect">
            <a:avLst/>
          </a:prstGeom>
        </p:spPr>
      </p:pic>
      <p:sp>
        <p:nvSpPr>
          <p:cNvPr id="7" name="TextBox 6"/>
          <p:cNvSpPr txBox="1"/>
          <p:nvPr/>
        </p:nvSpPr>
        <p:spPr>
          <a:xfrm rot="666899">
            <a:off x="7366120" y="1092765"/>
            <a:ext cx="161053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$0.00 ($29)</a:t>
            </a:r>
            <a:endParaRPr lang="en-US" sz="2400" dirty="0"/>
          </a:p>
        </p:txBody>
      </p:sp>
    </p:spTree>
    <p:extLst>
      <p:ext uri="{BB962C8B-B14F-4D97-AF65-F5344CB8AC3E}">
        <p14:creationId xmlns:p14="http://schemas.microsoft.com/office/powerpoint/2010/main" val="1663903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5" name="Rectangle 3"/>
          <p:cNvSpPr>
            <a:spLocks noGrp="1" noChangeArrowheads="1"/>
          </p:cNvSpPr>
          <p:nvPr>
            <p:ph type="title"/>
          </p:nvPr>
        </p:nvSpPr>
        <p:spPr>
          <a:xfrm>
            <a:off x="381000" y="274638"/>
            <a:ext cx="8229600" cy="1143000"/>
          </a:xfrm>
        </p:spPr>
        <p:txBody>
          <a:bodyPr>
            <a:normAutofit/>
          </a:bodyPr>
          <a:lstStyle/>
          <a:p>
            <a:r>
              <a:rPr lang="en-US" sz="3600" dirty="0">
                <a:latin typeface="+mn-lt"/>
              </a:rPr>
              <a:t>Programming Language Design Space</a:t>
            </a:r>
          </a:p>
        </p:txBody>
      </p:sp>
      <p:sp>
        <p:nvSpPr>
          <p:cNvPr id="1477636" name="Text Box 4"/>
          <p:cNvSpPr txBox="1">
            <a:spLocks noChangeArrowheads="1"/>
          </p:cNvSpPr>
          <p:nvPr/>
        </p:nvSpPr>
        <p:spPr bwMode="auto">
          <a:xfrm rot="16200000">
            <a:off x="-193727" y="2932684"/>
            <a:ext cx="1581833" cy="646331"/>
          </a:xfrm>
          <a:prstGeom prst="rect">
            <a:avLst/>
          </a:prstGeom>
          <a:noFill/>
          <a:ln w="31750">
            <a:noFill/>
            <a:miter lim="800000"/>
            <a:headEnd/>
            <a:tailEnd/>
          </a:ln>
          <a:effectLst/>
        </p:spPr>
        <p:txBody>
          <a:bodyPr wrap="none">
            <a:spAutoFit/>
          </a:bodyPr>
          <a:lstStyle/>
          <a:p>
            <a:r>
              <a:rPr lang="en-US" sz="3600" dirty="0" smtClean="0"/>
              <a:t>Control</a:t>
            </a:r>
            <a:endParaRPr lang="en-US" sz="3600" dirty="0"/>
          </a:p>
        </p:txBody>
      </p:sp>
      <p:sp>
        <p:nvSpPr>
          <p:cNvPr id="1477637" name="Text Box 5"/>
          <p:cNvSpPr txBox="1">
            <a:spLocks noChangeArrowheads="1"/>
          </p:cNvSpPr>
          <p:nvPr/>
        </p:nvSpPr>
        <p:spPr bwMode="auto">
          <a:xfrm>
            <a:off x="4191000" y="5703183"/>
            <a:ext cx="1352128" cy="646331"/>
          </a:xfrm>
          <a:prstGeom prst="rect">
            <a:avLst/>
          </a:prstGeom>
          <a:noFill/>
          <a:ln w="31750">
            <a:noFill/>
            <a:miter lim="800000"/>
            <a:headEnd/>
            <a:tailEnd/>
          </a:ln>
          <a:effectLst/>
        </p:spPr>
        <p:txBody>
          <a:bodyPr wrap="none">
            <a:spAutoFit/>
          </a:bodyPr>
          <a:lstStyle/>
          <a:p>
            <a:r>
              <a:rPr lang="en-US" sz="3600" dirty="0" smtClean="0"/>
              <a:t>Safety</a:t>
            </a:r>
            <a:endParaRPr lang="en-US" sz="3600" dirty="0"/>
          </a:p>
        </p:txBody>
      </p:sp>
      <p:sp>
        <p:nvSpPr>
          <p:cNvPr id="1477646" name="Text Box 14"/>
          <p:cNvSpPr txBox="1">
            <a:spLocks noChangeArrowheads="1"/>
          </p:cNvSpPr>
          <p:nvPr/>
        </p:nvSpPr>
        <p:spPr bwMode="auto">
          <a:xfrm>
            <a:off x="93900" y="5029200"/>
            <a:ext cx="993775" cy="369332"/>
          </a:xfrm>
          <a:prstGeom prst="rect">
            <a:avLst/>
          </a:prstGeom>
          <a:noFill/>
          <a:ln w="31750">
            <a:noFill/>
            <a:miter lim="800000"/>
            <a:headEnd/>
            <a:tailEnd/>
          </a:ln>
          <a:effectLst/>
        </p:spPr>
        <p:txBody>
          <a:bodyPr>
            <a:spAutoFit/>
          </a:bodyPr>
          <a:lstStyle/>
          <a:p>
            <a:pPr algn="r"/>
            <a:r>
              <a:rPr lang="en-US"/>
              <a:t>low</a:t>
            </a:r>
          </a:p>
        </p:txBody>
      </p:sp>
      <p:sp>
        <p:nvSpPr>
          <p:cNvPr id="1477647" name="Text Box 15"/>
          <p:cNvSpPr txBox="1">
            <a:spLocks noChangeArrowheads="1"/>
          </p:cNvSpPr>
          <p:nvPr/>
        </p:nvSpPr>
        <p:spPr bwMode="auto">
          <a:xfrm>
            <a:off x="173359" y="1020679"/>
            <a:ext cx="993775" cy="369332"/>
          </a:xfrm>
          <a:prstGeom prst="rect">
            <a:avLst/>
          </a:prstGeom>
          <a:noFill/>
          <a:ln w="31750">
            <a:noFill/>
            <a:miter lim="800000"/>
            <a:headEnd/>
            <a:tailEnd/>
          </a:ln>
          <a:effectLst/>
        </p:spPr>
        <p:txBody>
          <a:bodyPr>
            <a:spAutoFit/>
          </a:bodyPr>
          <a:lstStyle/>
          <a:p>
            <a:pPr algn="r"/>
            <a:r>
              <a:rPr lang="en-US" dirty="0"/>
              <a:t>high</a:t>
            </a:r>
          </a:p>
        </p:txBody>
      </p:sp>
      <p:sp>
        <p:nvSpPr>
          <p:cNvPr id="1477653" name="Text Box 21"/>
          <p:cNvSpPr txBox="1">
            <a:spLocks noChangeArrowheads="1"/>
          </p:cNvSpPr>
          <p:nvPr/>
        </p:nvSpPr>
        <p:spPr bwMode="auto">
          <a:xfrm>
            <a:off x="1127125" y="5537200"/>
            <a:ext cx="1074070" cy="369332"/>
          </a:xfrm>
          <a:prstGeom prst="rect">
            <a:avLst/>
          </a:prstGeom>
          <a:noFill/>
          <a:ln w="31750">
            <a:noFill/>
            <a:miter lim="800000"/>
            <a:headEnd/>
            <a:tailEnd/>
          </a:ln>
          <a:effectLst/>
        </p:spPr>
        <p:txBody>
          <a:bodyPr wrap="none">
            <a:spAutoFit/>
          </a:bodyPr>
          <a:lstStyle/>
          <a:p>
            <a:r>
              <a:rPr lang="en-US" dirty="0" smtClean="0"/>
              <a:t>very risky</a:t>
            </a:r>
            <a:endParaRPr lang="en-US" dirty="0"/>
          </a:p>
        </p:txBody>
      </p:sp>
      <p:sp>
        <p:nvSpPr>
          <p:cNvPr id="1477654" name="Text Box 22"/>
          <p:cNvSpPr txBox="1">
            <a:spLocks noChangeArrowheads="1"/>
          </p:cNvSpPr>
          <p:nvPr/>
        </p:nvSpPr>
        <p:spPr bwMode="auto">
          <a:xfrm>
            <a:off x="6553200" y="5562600"/>
            <a:ext cx="1094921" cy="369332"/>
          </a:xfrm>
          <a:prstGeom prst="rect">
            <a:avLst/>
          </a:prstGeom>
          <a:noFill/>
          <a:ln w="31750">
            <a:noFill/>
            <a:miter lim="800000"/>
            <a:headEnd/>
            <a:tailEnd/>
          </a:ln>
          <a:effectLst/>
        </p:spPr>
        <p:txBody>
          <a:bodyPr wrap="none">
            <a:spAutoFit/>
          </a:bodyPr>
          <a:lstStyle/>
          <a:p>
            <a:r>
              <a:rPr lang="en-US" dirty="0" smtClean="0"/>
              <a:t>fairly safe</a:t>
            </a:r>
            <a:endParaRPr lang="en-US" dirty="0"/>
          </a:p>
        </p:txBody>
      </p:sp>
      <p:sp>
        <p:nvSpPr>
          <p:cNvPr id="1477656" name="Line 24"/>
          <p:cNvSpPr>
            <a:spLocks noChangeShapeType="1"/>
          </p:cNvSpPr>
          <p:nvPr/>
        </p:nvSpPr>
        <p:spPr bwMode="auto">
          <a:xfrm flipV="1">
            <a:off x="1066800" y="5478463"/>
            <a:ext cx="7696200" cy="7937"/>
          </a:xfrm>
          <a:prstGeom prst="line">
            <a:avLst/>
          </a:prstGeom>
          <a:noFill/>
          <a:ln w="31750">
            <a:solidFill>
              <a:schemeClr val="accent2"/>
            </a:solidFill>
            <a:round/>
            <a:headEnd/>
            <a:tailEnd type="triangle" w="med" len="med"/>
          </a:ln>
          <a:effectLst/>
        </p:spPr>
        <p:txBody>
          <a:bodyPr wrap="none">
            <a:spAutoFit/>
          </a:bodyPr>
          <a:lstStyle/>
          <a:p>
            <a:endParaRPr lang="en-US"/>
          </a:p>
        </p:txBody>
      </p:sp>
      <p:sp>
        <p:nvSpPr>
          <p:cNvPr id="1477657" name="Line 25"/>
          <p:cNvSpPr>
            <a:spLocks noChangeShapeType="1"/>
          </p:cNvSpPr>
          <p:nvPr/>
        </p:nvSpPr>
        <p:spPr bwMode="auto">
          <a:xfrm flipV="1">
            <a:off x="1068388" y="1251283"/>
            <a:ext cx="30496" cy="4243054"/>
          </a:xfrm>
          <a:prstGeom prst="line">
            <a:avLst/>
          </a:prstGeom>
          <a:noFill/>
          <a:ln w="31750">
            <a:solidFill>
              <a:schemeClr val="accent2"/>
            </a:solidFill>
            <a:round/>
            <a:headEnd/>
            <a:tailEnd type="triangle" w="med" len="med"/>
          </a:ln>
          <a:effectLst/>
        </p:spPr>
        <p:txBody>
          <a:bodyPr wrap="square">
            <a:spAutoFit/>
          </a:bodyPr>
          <a:lstStyle/>
          <a:p>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70</a:t>
            </a:fld>
            <a:endParaRPr lang="en-US"/>
          </a:p>
        </p:txBody>
      </p:sp>
    </p:spTree>
    <p:extLst>
      <p:ext uri="{BB962C8B-B14F-4D97-AF65-F5344CB8AC3E}">
        <p14:creationId xmlns:p14="http://schemas.microsoft.com/office/powerpoint/2010/main" val="304884427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5" name="Rectangle 3"/>
          <p:cNvSpPr>
            <a:spLocks noGrp="1" noChangeArrowheads="1"/>
          </p:cNvSpPr>
          <p:nvPr>
            <p:ph type="title"/>
          </p:nvPr>
        </p:nvSpPr>
        <p:spPr>
          <a:xfrm>
            <a:off x="381000" y="274638"/>
            <a:ext cx="8229600" cy="1143000"/>
          </a:xfrm>
        </p:spPr>
        <p:txBody>
          <a:bodyPr>
            <a:normAutofit/>
          </a:bodyPr>
          <a:lstStyle/>
          <a:p>
            <a:r>
              <a:rPr lang="en-US" sz="3600" dirty="0">
                <a:latin typeface="+mn-lt"/>
              </a:rPr>
              <a:t>Programming Language Design Space</a:t>
            </a:r>
          </a:p>
        </p:txBody>
      </p:sp>
      <p:sp>
        <p:nvSpPr>
          <p:cNvPr id="1477636" name="Text Box 4"/>
          <p:cNvSpPr txBox="1">
            <a:spLocks noChangeArrowheads="1"/>
          </p:cNvSpPr>
          <p:nvPr/>
        </p:nvSpPr>
        <p:spPr bwMode="auto">
          <a:xfrm rot="16200000">
            <a:off x="-193727" y="2932684"/>
            <a:ext cx="1581833" cy="646331"/>
          </a:xfrm>
          <a:prstGeom prst="rect">
            <a:avLst/>
          </a:prstGeom>
          <a:noFill/>
          <a:ln w="31750">
            <a:noFill/>
            <a:miter lim="800000"/>
            <a:headEnd/>
            <a:tailEnd/>
          </a:ln>
          <a:effectLst/>
        </p:spPr>
        <p:txBody>
          <a:bodyPr wrap="none">
            <a:spAutoFit/>
          </a:bodyPr>
          <a:lstStyle/>
          <a:p>
            <a:r>
              <a:rPr lang="en-US" sz="3600" dirty="0" smtClean="0"/>
              <a:t>Control</a:t>
            </a:r>
            <a:endParaRPr lang="en-US" sz="3600" dirty="0"/>
          </a:p>
        </p:txBody>
      </p:sp>
      <p:sp>
        <p:nvSpPr>
          <p:cNvPr id="1477637" name="Text Box 5"/>
          <p:cNvSpPr txBox="1">
            <a:spLocks noChangeArrowheads="1"/>
          </p:cNvSpPr>
          <p:nvPr/>
        </p:nvSpPr>
        <p:spPr bwMode="auto">
          <a:xfrm>
            <a:off x="4191000" y="5703183"/>
            <a:ext cx="1352128" cy="646331"/>
          </a:xfrm>
          <a:prstGeom prst="rect">
            <a:avLst/>
          </a:prstGeom>
          <a:noFill/>
          <a:ln w="31750">
            <a:noFill/>
            <a:miter lim="800000"/>
            <a:headEnd/>
            <a:tailEnd/>
          </a:ln>
          <a:effectLst/>
        </p:spPr>
        <p:txBody>
          <a:bodyPr wrap="none">
            <a:spAutoFit/>
          </a:bodyPr>
          <a:lstStyle/>
          <a:p>
            <a:r>
              <a:rPr lang="en-US" sz="3600" dirty="0" smtClean="0"/>
              <a:t>Safety</a:t>
            </a:r>
            <a:endParaRPr lang="en-US" sz="3600" dirty="0"/>
          </a:p>
        </p:txBody>
      </p:sp>
      <p:sp>
        <p:nvSpPr>
          <p:cNvPr id="1477646" name="Text Box 14"/>
          <p:cNvSpPr txBox="1">
            <a:spLocks noChangeArrowheads="1"/>
          </p:cNvSpPr>
          <p:nvPr/>
        </p:nvSpPr>
        <p:spPr bwMode="auto">
          <a:xfrm>
            <a:off x="93900" y="5029200"/>
            <a:ext cx="993775" cy="369332"/>
          </a:xfrm>
          <a:prstGeom prst="rect">
            <a:avLst/>
          </a:prstGeom>
          <a:noFill/>
          <a:ln w="31750">
            <a:noFill/>
            <a:miter lim="800000"/>
            <a:headEnd/>
            <a:tailEnd/>
          </a:ln>
          <a:effectLst/>
        </p:spPr>
        <p:txBody>
          <a:bodyPr>
            <a:spAutoFit/>
          </a:bodyPr>
          <a:lstStyle/>
          <a:p>
            <a:pPr algn="r"/>
            <a:r>
              <a:rPr lang="en-US"/>
              <a:t>low</a:t>
            </a:r>
          </a:p>
        </p:txBody>
      </p:sp>
      <p:sp>
        <p:nvSpPr>
          <p:cNvPr id="1477647" name="Text Box 15"/>
          <p:cNvSpPr txBox="1">
            <a:spLocks noChangeArrowheads="1"/>
          </p:cNvSpPr>
          <p:nvPr/>
        </p:nvSpPr>
        <p:spPr bwMode="auto">
          <a:xfrm>
            <a:off x="173359" y="1020679"/>
            <a:ext cx="993775" cy="369332"/>
          </a:xfrm>
          <a:prstGeom prst="rect">
            <a:avLst/>
          </a:prstGeom>
          <a:noFill/>
          <a:ln w="31750">
            <a:noFill/>
            <a:miter lim="800000"/>
            <a:headEnd/>
            <a:tailEnd/>
          </a:ln>
          <a:effectLst/>
        </p:spPr>
        <p:txBody>
          <a:bodyPr>
            <a:spAutoFit/>
          </a:bodyPr>
          <a:lstStyle/>
          <a:p>
            <a:pPr algn="r"/>
            <a:r>
              <a:rPr lang="en-US" dirty="0"/>
              <a:t>high</a:t>
            </a:r>
          </a:p>
        </p:txBody>
      </p:sp>
      <p:sp>
        <p:nvSpPr>
          <p:cNvPr id="1477653" name="Text Box 21"/>
          <p:cNvSpPr txBox="1">
            <a:spLocks noChangeArrowheads="1"/>
          </p:cNvSpPr>
          <p:nvPr/>
        </p:nvSpPr>
        <p:spPr bwMode="auto">
          <a:xfrm>
            <a:off x="1127125" y="5537200"/>
            <a:ext cx="1074070" cy="369332"/>
          </a:xfrm>
          <a:prstGeom prst="rect">
            <a:avLst/>
          </a:prstGeom>
          <a:noFill/>
          <a:ln w="31750">
            <a:noFill/>
            <a:miter lim="800000"/>
            <a:headEnd/>
            <a:tailEnd/>
          </a:ln>
          <a:effectLst/>
        </p:spPr>
        <p:txBody>
          <a:bodyPr wrap="none">
            <a:spAutoFit/>
          </a:bodyPr>
          <a:lstStyle/>
          <a:p>
            <a:r>
              <a:rPr lang="en-US" dirty="0" smtClean="0"/>
              <a:t>very risky</a:t>
            </a:r>
            <a:endParaRPr lang="en-US" dirty="0"/>
          </a:p>
        </p:txBody>
      </p:sp>
      <p:sp>
        <p:nvSpPr>
          <p:cNvPr id="1477654" name="Text Box 22"/>
          <p:cNvSpPr txBox="1">
            <a:spLocks noChangeArrowheads="1"/>
          </p:cNvSpPr>
          <p:nvPr/>
        </p:nvSpPr>
        <p:spPr bwMode="auto">
          <a:xfrm>
            <a:off x="6553200" y="5562600"/>
            <a:ext cx="1094921" cy="369332"/>
          </a:xfrm>
          <a:prstGeom prst="rect">
            <a:avLst/>
          </a:prstGeom>
          <a:noFill/>
          <a:ln w="31750">
            <a:noFill/>
            <a:miter lim="800000"/>
            <a:headEnd/>
            <a:tailEnd/>
          </a:ln>
          <a:effectLst/>
        </p:spPr>
        <p:txBody>
          <a:bodyPr wrap="none">
            <a:spAutoFit/>
          </a:bodyPr>
          <a:lstStyle/>
          <a:p>
            <a:r>
              <a:rPr lang="en-US" dirty="0" smtClean="0"/>
              <a:t>fairly safe</a:t>
            </a:r>
            <a:endParaRPr lang="en-US" dirty="0"/>
          </a:p>
        </p:txBody>
      </p:sp>
      <p:sp>
        <p:nvSpPr>
          <p:cNvPr id="1477656" name="Line 24"/>
          <p:cNvSpPr>
            <a:spLocks noChangeShapeType="1"/>
          </p:cNvSpPr>
          <p:nvPr/>
        </p:nvSpPr>
        <p:spPr bwMode="auto">
          <a:xfrm flipV="1">
            <a:off x="1066800" y="5478463"/>
            <a:ext cx="7696200" cy="7937"/>
          </a:xfrm>
          <a:prstGeom prst="line">
            <a:avLst/>
          </a:prstGeom>
          <a:noFill/>
          <a:ln w="31750">
            <a:solidFill>
              <a:schemeClr val="accent2"/>
            </a:solidFill>
            <a:round/>
            <a:headEnd/>
            <a:tailEnd type="triangle" w="med" len="med"/>
          </a:ln>
          <a:effectLst/>
        </p:spPr>
        <p:txBody>
          <a:bodyPr wrap="none">
            <a:spAutoFit/>
          </a:bodyPr>
          <a:lstStyle/>
          <a:p>
            <a:endParaRPr lang="en-US"/>
          </a:p>
        </p:txBody>
      </p:sp>
      <p:sp>
        <p:nvSpPr>
          <p:cNvPr id="1477657" name="Line 25"/>
          <p:cNvSpPr>
            <a:spLocks noChangeShapeType="1"/>
          </p:cNvSpPr>
          <p:nvPr/>
        </p:nvSpPr>
        <p:spPr bwMode="auto">
          <a:xfrm flipV="1">
            <a:off x="1068388" y="1251283"/>
            <a:ext cx="30496" cy="4243054"/>
          </a:xfrm>
          <a:prstGeom prst="line">
            <a:avLst/>
          </a:prstGeom>
          <a:noFill/>
          <a:ln w="31750">
            <a:solidFill>
              <a:schemeClr val="accent2"/>
            </a:solidFill>
            <a:round/>
            <a:headEnd/>
            <a:tailEnd type="triangle" w="med" len="med"/>
          </a:ln>
          <a:effectLst/>
        </p:spPr>
        <p:txBody>
          <a:bodyPr wrap="square">
            <a:spAutoFit/>
          </a:bodyPr>
          <a:lstStyle/>
          <a:p>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71</a:t>
            </a:fld>
            <a:endParaRPr lang="en-US"/>
          </a:p>
        </p:txBody>
      </p:sp>
      <p:sp>
        <p:nvSpPr>
          <p:cNvPr id="14" name="Rectangle 7"/>
          <p:cNvSpPr>
            <a:spLocks noChangeArrowheads="1"/>
          </p:cNvSpPr>
          <p:nvPr/>
        </p:nvSpPr>
        <p:spPr bwMode="auto">
          <a:xfrm>
            <a:off x="5787603" y="4540250"/>
            <a:ext cx="1143000" cy="488950"/>
          </a:xfrm>
          <a:prstGeom prst="rect">
            <a:avLst/>
          </a:prstGeom>
          <a:noFill/>
          <a:ln w="31750">
            <a:solidFill>
              <a:srgbClr val="339966"/>
            </a:solidFill>
            <a:miter lim="800000"/>
            <a:headEnd/>
            <a:tailEnd/>
          </a:ln>
          <a:effectLst/>
        </p:spPr>
        <p:txBody>
          <a:bodyPr wrap="none" anchor="ctr">
            <a:spAutoFit/>
          </a:bodyPr>
          <a:lstStyle/>
          <a:p>
            <a:pPr algn="ctr"/>
            <a:r>
              <a:rPr lang="en-US">
                <a:latin typeface="Tahoma" pitchFamily="34" charset="0"/>
              </a:rPr>
              <a:t>Python</a:t>
            </a:r>
          </a:p>
        </p:txBody>
      </p:sp>
      <p:sp>
        <p:nvSpPr>
          <p:cNvPr id="15" name="Rectangle 11"/>
          <p:cNvSpPr>
            <a:spLocks noChangeArrowheads="1"/>
          </p:cNvSpPr>
          <p:nvPr/>
        </p:nvSpPr>
        <p:spPr bwMode="auto">
          <a:xfrm>
            <a:off x="6522615" y="4178389"/>
            <a:ext cx="815975" cy="488950"/>
          </a:xfrm>
          <a:prstGeom prst="rect">
            <a:avLst/>
          </a:prstGeom>
          <a:noFill/>
          <a:ln w="31750">
            <a:solidFill>
              <a:srgbClr val="FF0000"/>
            </a:solidFill>
            <a:miter lim="800000"/>
            <a:headEnd/>
            <a:tailEnd/>
          </a:ln>
          <a:effectLst/>
        </p:spPr>
        <p:txBody>
          <a:bodyPr wrap="none" anchor="ctr">
            <a:spAutoFit/>
          </a:bodyPr>
          <a:lstStyle/>
          <a:p>
            <a:pPr algn="ctr"/>
            <a:r>
              <a:rPr lang="en-US">
                <a:latin typeface="Tahoma" pitchFamily="34" charset="0"/>
              </a:rPr>
              <a:t>Java</a:t>
            </a:r>
          </a:p>
        </p:txBody>
      </p:sp>
      <p:sp>
        <p:nvSpPr>
          <p:cNvPr id="16" name="Rectangle 13"/>
          <p:cNvSpPr>
            <a:spLocks noChangeArrowheads="1"/>
          </p:cNvSpPr>
          <p:nvPr/>
        </p:nvSpPr>
        <p:spPr bwMode="auto">
          <a:xfrm>
            <a:off x="1514475" y="1695366"/>
            <a:ext cx="398463" cy="488950"/>
          </a:xfrm>
          <a:prstGeom prst="rect">
            <a:avLst/>
          </a:prstGeom>
          <a:noFill/>
          <a:ln w="31750">
            <a:solidFill>
              <a:srgbClr val="FF6600"/>
            </a:solidFill>
            <a:miter lim="800000"/>
            <a:headEnd/>
            <a:tailEnd/>
          </a:ln>
          <a:effectLst/>
        </p:spPr>
        <p:txBody>
          <a:bodyPr wrap="none" anchor="ctr">
            <a:spAutoFit/>
          </a:bodyPr>
          <a:lstStyle/>
          <a:p>
            <a:pPr algn="ctr"/>
            <a:r>
              <a:rPr lang="en-US">
                <a:latin typeface="Tahoma" pitchFamily="34" charset="0"/>
              </a:rPr>
              <a:t>C</a:t>
            </a:r>
          </a:p>
        </p:txBody>
      </p:sp>
    </p:spTree>
    <p:extLst>
      <p:ext uri="{BB962C8B-B14F-4D97-AF65-F5344CB8AC3E}">
        <p14:creationId xmlns:p14="http://schemas.microsoft.com/office/powerpoint/2010/main" val="78296488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490" y="172495"/>
            <a:ext cx="8495114" cy="1143000"/>
          </a:xfrm>
        </p:spPr>
        <p:txBody>
          <a:bodyPr>
            <a:normAutofit fontScale="90000"/>
          </a:bodyPr>
          <a:lstStyle/>
          <a:p>
            <a:r>
              <a:rPr lang="en-US" dirty="0" smtClean="0"/>
              <a:t>“a safe, concurrent, practical language”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72</a:t>
            </a:fld>
            <a:endParaRPr lang="en-US"/>
          </a:p>
        </p:txBody>
      </p:sp>
      <p:pic>
        <p:nvPicPr>
          <p:cNvPr id="6" name="Picture 5"/>
          <p:cNvPicPr>
            <a:picLocks noChangeAspect="1"/>
          </p:cNvPicPr>
          <p:nvPr/>
        </p:nvPicPr>
        <p:blipFill>
          <a:blip r:embed="rId2"/>
          <a:stretch>
            <a:fillRect/>
          </a:stretch>
        </p:blipFill>
        <p:spPr>
          <a:xfrm>
            <a:off x="5406730" y="1304453"/>
            <a:ext cx="2895600" cy="2895600"/>
          </a:xfrm>
          <a:prstGeom prst="rect">
            <a:avLst/>
          </a:prstGeom>
        </p:spPr>
      </p:pic>
      <p:sp>
        <p:nvSpPr>
          <p:cNvPr id="7" name="TextBox 6"/>
          <p:cNvSpPr txBox="1"/>
          <p:nvPr/>
        </p:nvSpPr>
        <p:spPr>
          <a:xfrm>
            <a:off x="1114171" y="2396331"/>
            <a:ext cx="3558163" cy="923330"/>
          </a:xfrm>
          <a:prstGeom prst="rect">
            <a:avLst/>
          </a:prstGeom>
          <a:noFill/>
        </p:spPr>
        <p:txBody>
          <a:bodyPr wrap="square" rtlCol="0">
            <a:spAutoFit/>
          </a:bodyPr>
          <a:lstStyle/>
          <a:p>
            <a:endParaRPr lang="en-US" dirty="0" smtClean="0"/>
          </a:p>
          <a:p>
            <a:endParaRPr lang="en-US" dirty="0"/>
          </a:p>
          <a:p>
            <a:endParaRPr lang="en-US" dirty="0" smtClean="0"/>
          </a:p>
        </p:txBody>
      </p:sp>
      <p:sp>
        <p:nvSpPr>
          <p:cNvPr id="8" name="Rectangle 7"/>
          <p:cNvSpPr/>
          <p:nvPr/>
        </p:nvSpPr>
        <p:spPr>
          <a:xfrm>
            <a:off x="311490" y="1315495"/>
            <a:ext cx="5095240" cy="3908762"/>
          </a:xfrm>
          <a:prstGeom prst="rect">
            <a:avLst/>
          </a:prstGeom>
        </p:spPr>
        <p:txBody>
          <a:bodyPr wrap="square">
            <a:spAutoFit/>
          </a:bodyPr>
          <a:lstStyle/>
          <a:p>
            <a:r>
              <a:rPr lang="en-US" sz="2800" dirty="0" smtClean="0"/>
              <a:t>Its design is oriented toward concerns of “programming in the large”, that is, of creating and maintaining boundaries – both abstract and operational – that preserve large-system integrity, availability and concurrency.</a:t>
            </a:r>
          </a:p>
          <a:p>
            <a:pPr algn="r"/>
            <a:r>
              <a:rPr lang="en-US" sz="2400" dirty="0" smtClean="0">
                <a:solidFill>
                  <a:schemeClr val="bg1">
                    <a:lumMod val="50000"/>
                  </a:schemeClr>
                </a:solidFill>
              </a:rPr>
              <a:t>from </a:t>
            </a:r>
            <a:r>
              <a:rPr lang="en-US" sz="2400" dirty="0">
                <a:solidFill>
                  <a:schemeClr val="bg1">
                    <a:lumMod val="50000"/>
                  </a:schemeClr>
                </a:solidFill>
              </a:rPr>
              <a:t>http://</a:t>
            </a:r>
            <a:r>
              <a:rPr lang="en-US" sz="2400" dirty="0" err="1">
                <a:solidFill>
                  <a:schemeClr val="bg1">
                    <a:lumMod val="50000"/>
                  </a:schemeClr>
                </a:solidFill>
              </a:rPr>
              <a:t>www.rust-lang.org</a:t>
            </a:r>
            <a:r>
              <a:rPr lang="en-US" sz="2400" dirty="0">
                <a:solidFill>
                  <a:schemeClr val="bg1">
                    <a:lumMod val="50000"/>
                  </a:schemeClr>
                </a:solidFill>
              </a:rPr>
              <a:t>/</a:t>
            </a:r>
          </a:p>
          <a:p>
            <a:endParaRPr lang="en-US" sz="2800" dirty="0"/>
          </a:p>
        </p:txBody>
      </p:sp>
      <p:sp>
        <p:nvSpPr>
          <p:cNvPr id="9" name="Rectangle 8"/>
          <p:cNvSpPr/>
          <p:nvPr/>
        </p:nvSpPr>
        <p:spPr>
          <a:xfrm>
            <a:off x="6260760" y="4200053"/>
            <a:ext cx="1320494" cy="830997"/>
          </a:xfrm>
          <a:prstGeom prst="rect">
            <a:avLst/>
          </a:prstGeom>
        </p:spPr>
        <p:txBody>
          <a:bodyPr wrap="none">
            <a:spAutoFit/>
          </a:bodyPr>
          <a:lstStyle/>
          <a:p>
            <a:r>
              <a:rPr lang="en-US" sz="4800" b="1" dirty="0" smtClean="0"/>
              <a:t>Rust</a:t>
            </a:r>
            <a:endParaRPr lang="en-US" sz="4800" b="1" dirty="0"/>
          </a:p>
        </p:txBody>
      </p:sp>
      <p:sp>
        <p:nvSpPr>
          <p:cNvPr id="10" name="TextBox 9"/>
          <p:cNvSpPr txBox="1"/>
          <p:nvPr/>
        </p:nvSpPr>
        <p:spPr>
          <a:xfrm>
            <a:off x="801003" y="5031050"/>
            <a:ext cx="7314065"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dirty="0" smtClean="0"/>
              <a:t>Advances in programming language design and compiler implementation make it possible to get both control and safety, and mostly get expressiveness and “truthiness” all at the same time!</a:t>
            </a:r>
            <a:endParaRPr lang="en-US" sz="2000" dirty="0"/>
          </a:p>
        </p:txBody>
      </p:sp>
    </p:spTree>
    <p:extLst>
      <p:ext uri="{BB962C8B-B14F-4D97-AF65-F5344CB8AC3E}">
        <p14:creationId xmlns:p14="http://schemas.microsoft.com/office/powerpoint/2010/main" val="154583621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a:xfrm>
            <a:off x="457200" y="2143302"/>
            <a:ext cx="8229600" cy="3982861"/>
          </a:xfrm>
        </p:spPr>
        <p:txBody>
          <a:bodyPr>
            <a:normAutofit fontScale="92500"/>
          </a:bodyPr>
          <a:lstStyle/>
          <a:p>
            <a:r>
              <a:rPr lang="en-US" dirty="0" smtClean="0"/>
              <a:t>Do (or at least attempt) everything </a:t>
            </a:r>
            <a:r>
              <a:rPr lang="en-US" dirty="0" smtClean="0"/>
              <a:t>on the Class 1 notes </a:t>
            </a:r>
            <a:r>
              <a:rPr lang="en-US" b="1" dirty="0" smtClean="0"/>
              <a:t>Action Items</a:t>
            </a:r>
            <a:r>
              <a:rPr lang="en-US" dirty="0" smtClean="0"/>
              <a:t> before </a:t>
            </a:r>
            <a:r>
              <a:rPr lang="en-US" dirty="0" smtClean="0"/>
              <a:t>class Thursday</a:t>
            </a:r>
          </a:p>
          <a:p>
            <a:pPr lvl="1"/>
            <a:r>
              <a:rPr lang="en-US" dirty="0" smtClean="0"/>
              <a:t>Download and setup your computing environment for cs4414</a:t>
            </a:r>
          </a:p>
          <a:p>
            <a:pPr lvl="1"/>
            <a:r>
              <a:rPr lang="en-US" dirty="0" smtClean="0"/>
              <a:t>Setup your </a:t>
            </a:r>
            <a:r>
              <a:rPr lang="en-US" dirty="0" err="1" smtClean="0"/>
              <a:t>github</a:t>
            </a:r>
            <a:r>
              <a:rPr lang="en-US" dirty="0" smtClean="0"/>
              <a:t> account</a:t>
            </a:r>
          </a:p>
          <a:p>
            <a:r>
              <a:rPr lang="en-US" dirty="0" smtClean="0"/>
              <a:t>Next </a:t>
            </a:r>
            <a:r>
              <a:rPr lang="en-US" dirty="0" smtClean="0"/>
              <a:t>class:</a:t>
            </a:r>
          </a:p>
          <a:p>
            <a:pPr lvl="1"/>
            <a:r>
              <a:rPr lang="en-US" dirty="0" smtClean="0"/>
              <a:t>Help getting everything working on your machine</a:t>
            </a:r>
          </a:p>
          <a:p>
            <a:pPr lvl="1"/>
            <a:r>
              <a:rPr lang="en-US" dirty="0" smtClean="0"/>
              <a:t>Help getting started with Rust (Rust tutorial)</a:t>
            </a: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73</a:t>
            </a:fld>
            <a:endParaRPr lang="en-US"/>
          </a:p>
        </p:txBody>
      </p:sp>
      <p:sp>
        <p:nvSpPr>
          <p:cNvPr id="7" name="TextBox 6"/>
          <p:cNvSpPr txBox="1"/>
          <p:nvPr/>
        </p:nvSpPr>
        <p:spPr>
          <a:xfrm>
            <a:off x="2290606" y="1428978"/>
            <a:ext cx="5246749"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Bring a laptop to use in Thursday’s class!</a:t>
            </a:r>
            <a:endParaRPr lang="en-US" sz="2400" dirty="0"/>
          </a:p>
        </p:txBody>
      </p:sp>
    </p:spTree>
    <p:extLst>
      <p:ext uri="{BB962C8B-B14F-4D97-AF65-F5344CB8AC3E}">
        <p14:creationId xmlns:p14="http://schemas.microsoft.com/office/powerpoint/2010/main" val="841792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1959"/>
            <a:ext cx="8229600" cy="2097942"/>
          </a:xfrm>
        </p:spPr>
        <p:txBody>
          <a:bodyPr>
            <a:noAutofit/>
          </a:bodyPr>
          <a:lstStyle/>
          <a:p>
            <a:r>
              <a:rPr lang="en-US" sz="7200" dirty="0" smtClean="0"/>
              <a:t>Do we like any of these definitions?</a:t>
            </a:r>
            <a:endParaRPr lang="en-US" sz="7200" dirty="0"/>
          </a:p>
        </p:txBody>
      </p:sp>
      <p:sp>
        <p:nvSpPr>
          <p:cNvPr id="3" name="Slide Number Placeholder 2"/>
          <p:cNvSpPr>
            <a:spLocks noGrp="1"/>
          </p:cNvSpPr>
          <p:nvPr>
            <p:ph type="sldNum" sz="quarter" idx="12"/>
          </p:nvPr>
        </p:nvSpPr>
        <p:spPr/>
        <p:txBody>
          <a:bodyPr/>
          <a:lstStyle/>
          <a:p>
            <a:fld id="{6507B5A5-F0C2-644D-AEA7-E773B6B78F38}" type="slidenum">
              <a:rPr lang="en-US" smtClean="0"/>
              <a:t>8</a:t>
            </a:fld>
            <a:endParaRPr lang="en-US"/>
          </a:p>
        </p:txBody>
      </p:sp>
    </p:spTree>
    <p:extLst>
      <p:ext uri="{BB962C8B-B14F-4D97-AF65-F5344CB8AC3E}">
        <p14:creationId xmlns:p14="http://schemas.microsoft.com/office/powerpoint/2010/main" val="3424293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9</a:t>
            </a:fld>
            <a:endParaRPr lang="en-US"/>
          </a:p>
        </p:txBody>
      </p:sp>
      <p:pic>
        <p:nvPicPr>
          <p:cNvPr id="5" name="Picture 4" descr="Screen Shot 2014-01-14 at 10.20.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408" y="297306"/>
            <a:ext cx="5616784" cy="193789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386583" y="2235200"/>
            <a:ext cx="5300217" cy="338554"/>
          </a:xfrm>
          <a:prstGeom prst="rect">
            <a:avLst/>
          </a:prstGeom>
        </p:spPr>
        <p:txBody>
          <a:bodyPr wrap="square">
            <a:spAutoFit/>
          </a:bodyPr>
          <a:lstStyle/>
          <a:p>
            <a:pPr algn="ctr"/>
            <a:r>
              <a:rPr lang="en-US" sz="1600" dirty="0">
                <a:hlinkClick r:id="rId3"/>
              </a:rPr>
              <a:t>http://</a:t>
            </a:r>
            <a:r>
              <a:rPr lang="en-US" sz="1600" dirty="0" err="1">
                <a:hlinkClick r:id="rId3"/>
              </a:rPr>
              <a:t>www.merriam-webster.com</a:t>
            </a:r>
            <a:r>
              <a:rPr lang="en-US" sz="1600" dirty="0">
                <a:hlinkClick r:id="rId3"/>
              </a:rPr>
              <a:t>/dictionary/definition</a:t>
            </a:r>
            <a:endParaRPr lang="en-US" sz="1600" dirty="0"/>
          </a:p>
        </p:txBody>
      </p:sp>
    </p:spTree>
    <p:extLst>
      <p:ext uri="{BB962C8B-B14F-4D97-AF65-F5344CB8AC3E}">
        <p14:creationId xmlns:p14="http://schemas.microsoft.com/office/powerpoint/2010/main" val="2851751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4930</TotalTime>
  <Words>2622</Words>
  <Application>Microsoft Macintosh PowerPoint</Application>
  <PresentationFormat>Letter Paper (8.5x11 in)</PresentationFormat>
  <Paragraphs>430</Paragraphs>
  <Slides>73</Slides>
  <Notes>2</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Class 1: Introduction</vt:lpstr>
      <vt:lpstr>Plan for Today</vt:lpstr>
      <vt:lpstr>What is an Operating System?</vt:lpstr>
      <vt:lpstr>PowerPoint Presentation</vt:lpstr>
      <vt:lpstr>PowerPoint Presentation</vt:lpstr>
      <vt:lpstr>PowerPoint Presentation</vt:lpstr>
      <vt:lpstr>PowerPoint Presentation</vt:lpstr>
      <vt:lpstr>Do we like any of these definitions?</vt:lpstr>
      <vt:lpstr>PowerPoint Presentation</vt:lpstr>
      <vt:lpstr>Simplistic View of Computing Systems</vt:lpstr>
      <vt:lpstr>More Realistic View</vt:lpstr>
      <vt:lpstr>cs4414 OS Definition</vt:lpstr>
      <vt:lpstr>Main Ideas in cs4414</vt:lpstr>
      <vt:lpstr>Does it have an Operating System?</vt:lpstr>
      <vt:lpstr>PowerPoint Presentation</vt:lpstr>
      <vt:lpstr>PowerPoint Presentation</vt:lpstr>
      <vt:lpstr>PowerPoint Presentation</vt:lpstr>
      <vt:lpstr>PowerPoint Presentation</vt:lpstr>
      <vt:lpstr>PowerPoint Presentation</vt:lpstr>
      <vt:lpstr>Does it have an Operating System?</vt:lpstr>
      <vt:lpstr>PowerPoint Presentation</vt:lpstr>
      <vt:lpstr>Course Overview</vt:lpstr>
      <vt:lpstr>Minimizing Magic</vt:lpstr>
      <vt:lpstr>Minimizing Magic</vt:lpstr>
      <vt:lpstr>Minimizing Magic</vt:lpstr>
      <vt:lpstr>Minimizing Magic</vt:lpstr>
      <vt:lpstr>Minimizing Magic</vt:lpstr>
      <vt:lpstr>Minimizing Magic</vt:lpstr>
      <vt:lpstr>Minimizing Magic</vt:lpstr>
      <vt:lpstr>(Academic) Goal of the Class</vt:lpstr>
      <vt:lpstr>(Academic) Goal of the Class</vt:lpstr>
      <vt:lpstr>Why bother?</vt:lpstr>
      <vt:lpstr>Why bother?</vt:lpstr>
      <vt:lpstr>Why bother?</vt:lpstr>
      <vt:lpstr>Why bother?</vt:lpstr>
      <vt:lpstr>What Mr. Jefferson Wants</vt:lpstr>
      <vt:lpstr>What Mr. Jefferson Wants</vt:lpstr>
      <vt:lpstr>PowerPoint Presentation</vt:lpstr>
      <vt:lpstr>What is my goal for lectures?</vt:lpstr>
      <vt:lpstr>What is my goal for lectures?</vt:lpstr>
      <vt:lpstr>What is my goal for lectures?</vt:lpstr>
      <vt:lpstr>What is my goal for lectures?</vt:lpstr>
      <vt:lpstr>What is my goal for lectures?</vt:lpstr>
      <vt:lpstr>What is my goal for lectures?</vt:lpstr>
      <vt:lpstr>My Real Goal for Lectures</vt:lpstr>
      <vt:lpstr>Course Assignments</vt:lpstr>
      <vt:lpstr>The Problem Sets are Suggestions</vt:lpstr>
      <vt:lpstr>Plan for Projects</vt:lpstr>
      <vt:lpstr>PowerPoint Presentation</vt:lpstr>
      <vt:lpstr>Final Project</vt:lpstr>
      <vt:lpstr>Some Examples</vt:lpstr>
      <vt:lpstr>Norvigtorious</vt:lpstr>
      <vt:lpstr>IronKernel</vt:lpstr>
      <vt:lpstr>PowerPoint Presentation</vt:lpstr>
      <vt:lpstr>PowerPoint Presentation</vt:lpstr>
      <vt:lpstr>PowerPoint Presentation</vt:lpstr>
      <vt:lpstr>Why learn a new programming language?</vt:lpstr>
      <vt:lpstr>PowerPoint Presentation</vt:lpstr>
      <vt:lpstr>Modern Music Notation</vt:lpstr>
      <vt:lpstr>PowerPoint Presentation</vt:lpstr>
      <vt:lpstr>PowerPoint Presentation</vt:lpstr>
      <vt:lpstr>Thought and Action</vt:lpstr>
      <vt:lpstr>Why so many programming languages?</vt:lpstr>
      <vt:lpstr>Fundamental Differences</vt:lpstr>
      <vt:lpstr>Fundamental Differences</vt:lpstr>
      <vt:lpstr>Fundamental Differences</vt:lpstr>
      <vt:lpstr>Fundamental Differences</vt:lpstr>
      <vt:lpstr>Programming Language Design Space</vt:lpstr>
      <vt:lpstr>Programming Language Design Space</vt:lpstr>
      <vt:lpstr>Programming Language Design Space</vt:lpstr>
      <vt:lpstr>Programming Language Design Space</vt:lpstr>
      <vt:lpstr>“a safe, concurrent, practical language”</vt:lpstr>
      <vt:lpstr>Charge</vt:lpstr>
    </vt:vector>
  </TitlesOfParts>
  <Manager>Unmanagable</Manager>
  <Company>University of Virginia</Company>
  <LinksUpToDate>false</LinksUpToDate>
  <SharedDoc>false</SharedDoc>
  <HyperlinkBase>http://www.rust-class.org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subject>Operating Systems</dc:subject>
  <dc:creator>David Evans</dc:creator>
  <cp:keywords/>
  <dc:description/>
  <cp:lastModifiedBy>David Evans</cp:lastModifiedBy>
  <cp:revision>49</cp:revision>
  <cp:lastPrinted>2014-01-14T16:54:35Z</cp:lastPrinted>
  <dcterms:created xsi:type="dcterms:W3CDTF">2013-08-26T17:24:32Z</dcterms:created>
  <dcterms:modified xsi:type="dcterms:W3CDTF">2014-01-15T05:21:03Z</dcterms:modified>
  <cp:category/>
</cp:coreProperties>
</file>