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1"/>
  </p:notesMasterIdLst>
  <p:handoutMasterIdLst>
    <p:handoutMasterId r:id="rId52"/>
  </p:handoutMasterIdLst>
  <p:sldIdLst>
    <p:sldId id="305" r:id="rId2"/>
    <p:sldId id="364" r:id="rId3"/>
    <p:sldId id="523" r:id="rId4"/>
    <p:sldId id="524" r:id="rId5"/>
    <p:sldId id="553" r:id="rId6"/>
    <p:sldId id="557" r:id="rId7"/>
    <p:sldId id="555" r:id="rId8"/>
    <p:sldId id="559" r:id="rId9"/>
    <p:sldId id="558" r:id="rId10"/>
    <p:sldId id="551" r:id="rId11"/>
    <p:sldId id="560" r:id="rId12"/>
    <p:sldId id="561" r:id="rId13"/>
    <p:sldId id="576" r:id="rId14"/>
    <p:sldId id="562" r:id="rId15"/>
    <p:sldId id="577" r:id="rId16"/>
    <p:sldId id="578" r:id="rId17"/>
    <p:sldId id="580" r:id="rId18"/>
    <p:sldId id="581" r:id="rId19"/>
    <p:sldId id="563" r:id="rId20"/>
    <p:sldId id="566" r:id="rId21"/>
    <p:sldId id="567" r:id="rId22"/>
    <p:sldId id="568" r:id="rId23"/>
    <p:sldId id="569" r:id="rId24"/>
    <p:sldId id="570" r:id="rId25"/>
    <p:sldId id="571" r:id="rId26"/>
    <p:sldId id="572" r:id="rId27"/>
    <p:sldId id="573" r:id="rId28"/>
    <p:sldId id="574" r:id="rId29"/>
    <p:sldId id="575" r:id="rId30"/>
    <p:sldId id="564" r:id="rId31"/>
    <p:sldId id="584" r:id="rId32"/>
    <p:sldId id="586" r:id="rId33"/>
    <p:sldId id="587" r:id="rId34"/>
    <p:sldId id="588" r:id="rId35"/>
    <p:sldId id="585" r:id="rId36"/>
    <p:sldId id="590" r:id="rId37"/>
    <p:sldId id="589" r:id="rId38"/>
    <p:sldId id="548" r:id="rId39"/>
    <p:sldId id="525" r:id="rId40"/>
    <p:sldId id="526" r:id="rId41"/>
    <p:sldId id="527" r:id="rId42"/>
    <p:sldId id="549" r:id="rId43"/>
    <p:sldId id="532" r:id="rId44"/>
    <p:sldId id="533" r:id="rId45"/>
    <p:sldId id="534" r:id="rId46"/>
    <p:sldId id="535" r:id="rId47"/>
    <p:sldId id="536" r:id="rId48"/>
    <p:sldId id="537" r:id="rId49"/>
    <p:sldId id="582"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66"/>
    <a:srgbClr val="66C9E3"/>
    <a:srgbClr val="A8D2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49" d="100"/>
          <a:sy n="149" d="100"/>
        </p:scale>
        <p:origin x="-464" y="-112"/>
      </p:cViewPr>
      <p:guideLst>
        <p:guide orient="horz" pos="1620"/>
        <p:guide pos="2880"/>
      </p:guideLst>
    </p:cSldViewPr>
  </p:slideViewPr>
  <p:notesTextViewPr>
    <p:cViewPr>
      <p:scale>
        <a:sx n="100" d="100"/>
        <a:sy n="100" d="100"/>
      </p:scale>
      <p:origin x="0" y="0"/>
    </p:cViewPr>
  </p:notesTextViewPr>
  <p:sorterViewPr>
    <p:cViewPr>
      <p:scale>
        <a:sx n="98" d="100"/>
        <a:sy n="98" d="100"/>
      </p:scale>
      <p:origin x="0" y="2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E77B07-26ED-A949-9D4B-44C207F8A4D1}" type="datetimeFigureOut">
              <a:rPr lang="en-US" smtClean="0"/>
              <a:t>2/23/14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AEABA4-34FF-E546-B451-A8222159DB1C}" type="slidenum">
              <a:rPr lang="en-US" smtClean="0"/>
              <a:t>‹#›</a:t>
            </a:fld>
            <a:endParaRPr lang="en-US"/>
          </a:p>
        </p:txBody>
      </p:sp>
    </p:spTree>
    <p:extLst>
      <p:ext uri="{BB962C8B-B14F-4D97-AF65-F5344CB8AC3E}">
        <p14:creationId xmlns:p14="http://schemas.microsoft.com/office/powerpoint/2010/main" val="1098220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550EC-EE34-EF49-A4D8-147A804A9918}" type="datetimeFigureOut">
              <a:rPr lang="en-US" smtClean="0"/>
              <a:t>2/23/14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CA4EC-A822-3847-9594-6C0922482023}" type="slidenum">
              <a:rPr lang="en-US" smtClean="0"/>
              <a:t>‹#›</a:t>
            </a:fld>
            <a:endParaRPr lang="en-US"/>
          </a:p>
        </p:txBody>
      </p:sp>
    </p:spTree>
    <p:extLst>
      <p:ext uri="{BB962C8B-B14F-4D97-AF65-F5344CB8AC3E}">
        <p14:creationId xmlns:p14="http://schemas.microsoft.com/office/powerpoint/2010/main" val="10786298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A0B40-1D42-804D-8F85-0445437AB933}" type="slidenum">
              <a:rPr lang="en-US" smtClean="0"/>
              <a:t>17</a:t>
            </a:fld>
            <a:endParaRPr lang="en-US"/>
          </a:p>
        </p:txBody>
      </p:sp>
    </p:spTree>
    <p:extLst>
      <p:ext uri="{BB962C8B-B14F-4D97-AF65-F5344CB8AC3E}">
        <p14:creationId xmlns:p14="http://schemas.microsoft.com/office/powerpoint/2010/main" val="223483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40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50935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24207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26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46151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29 October 2013</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09701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29 October 2013</a:t>
            </a:r>
            <a:endParaRPr lang="en-US"/>
          </a:p>
        </p:txBody>
      </p:sp>
      <p:sp>
        <p:nvSpPr>
          <p:cNvPr id="8" name="Footer Placeholder 7"/>
          <p:cNvSpPr>
            <a:spLocks noGrp="1"/>
          </p:cNvSpPr>
          <p:nvPr>
            <p:ph type="ftr" sz="quarter" idx="11"/>
          </p:nvPr>
        </p:nvSpPr>
        <p:spPr/>
        <p:txBody>
          <a:bodyPr/>
          <a:lstStyle/>
          <a:p>
            <a:r>
              <a:rPr lang="en-US" smtClean="0"/>
              <a:t>University of Virginia cs4414</a:t>
            </a:r>
            <a:endParaRPr lang="en-US"/>
          </a:p>
        </p:txBody>
      </p:sp>
      <p:sp>
        <p:nvSpPr>
          <p:cNvPr id="9" name="Slide Number Placeholder 8"/>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09525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29 October 2013</a:t>
            </a:r>
            <a:endParaRPr lang="en-US"/>
          </a:p>
        </p:txBody>
      </p:sp>
      <p:sp>
        <p:nvSpPr>
          <p:cNvPr id="4" name="Footer Placeholder 3"/>
          <p:cNvSpPr>
            <a:spLocks noGrp="1"/>
          </p:cNvSpPr>
          <p:nvPr>
            <p:ph type="ftr" sz="quarter" idx="11"/>
          </p:nvPr>
        </p:nvSpPr>
        <p:spPr/>
        <p:txBody>
          <a:bodyPr/>
          <a:lstStyle/>
          <a:p>
            <a:r>
              <a:rPr lang="en-US" smtClean="0"/>
              <a:t>University of Virginia cs4414</a:t>
            </a:r>
            <a:endParaRPr lang="en-US"/>
          </a:p>
        </p:txBody>
      </p:sp>
      <p:sp>
        <p:nvSpPr>
          <p:cNvPr id="5" name="Slide Number Placeholder 4"/>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701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29 October 2013</a:t>
            </a:r>
            <a:endParaRPr lang="en-US"/>
          </a:p>
        </p:txBody>
      </p:sp>
      <p:sp>
        <p:nvSpPr>
          <p:cNvPr id="3" name="Footer Placeholder 2"/>
          <p:cNvSpPr>
            <a:spLocks noGrp="1"/>
          </p:cNvSpPr>
          <p:nvPr>
            <p:ph type="ftr" sz="quarter" idx="11"/>
          </p:nvPr>
        </p:nvSpPr>
        <p:spPr/>
        <p:txBody>
          <a:bodyPr/>
          <a:lstStyle/>
          <a:p>
            <a:r>
              <a:rPr lang="en-US" smtClean="0"/>
              <a:t>University of Virginia cs4414</a:t>
            </a:r>
            <a:endParaRPr lang="en-US"/>
          </a:p>
        </p:txBody>
      </p:sp>
      <p:sp>
        <p:nvSpPr>
          <p:cNvPr id="4" name="Slide Number Placeholder 3"/>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7922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 October 2013</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4302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 October 2013</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56436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29 October 2013</a:t>
            </a: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Virginia cs4414</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07B5A5-F0C2-644D-AEA7-E773B6B78F38}" type="slidenum">
              <a:rPr lang="en-US" smtClean="0"/>
              <a:t>‹#›</a:t>
            </a:fld>
            <a:endParaRPr lang="en-US"/>
          </a:p>
        </p:txBody>
      </p:sp>
    </p:spTree>
    <p:extLst>
      <p:ext uri="{BB962C8B-B14F-4D97-AF65-F5344CB8AC3E}">
        <p14:creationId xmlns:p14="http://schemas.microsoft.com/office/powerpoint/2010/main" val="215401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pensource.apple.com/source/Security/Security-55471/libsecurity_ssl/lib/sslKeyExchange.c?t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548" t="8809" r="-753" b="7042"/>
          <a:stretch/>
        </p:blipFill>
        <p:spPr>
          <a:xfrm>
            <a:off x="-51580" y="17518"/>
            <a:ext cx="9293692" cy="5143500"/>
          </a:xfrm>
          <a:prstGeom prst="rect">
            <a:avLst/>
          </a:prstGeom>
        </p:spPr>
      </p:pic>
      <p:sp>
        <p:nvSpPr>
          <p:cNvPr id="3" name="Subtitle 2"/>
          <p:cNvSpPr>
            <a:spLocks noGrp="1"/>
          </p:cNvSpPr>
          <p:nvPr>
            <p:ph type="subTitle" idx="1"/>
          </p:nvPr>
        </p:nvSpPr>
        <p:spPr>
          <a:xfrm>
            <a:off x="166988" y="4291910"/>
            <a:ext cx="3794500" cy="858189"/>
          </a:xfrm>
        </p:spPr>
        <p:txBody>
          <a:bodyPr>
            <a:normAutofit lnSpcReduction="10000"/>
          </a:bodyPr>
          <a:lstStyle/>
          <a:p>
            <a:pPr algn="l">
              <a:lnSpc>
                <a:spcPct val="70000"/>
              </a:lnSpc>
            </a:pPr>
            <a:r>
              <a:rPr lang="en-US" b="1" dirty="0" smtClean="0">
                <a:ln w="10541" cmpd="sng">
                  <a:solidFill>
                    <a:srgbClr val="7D7D7D">
                      <a:tint val="100000"/>
                      <a:shade val="100000"/>
                      <a:satMod val="110000"/>
                    </a:srgbClr>
                  </a:solidFill>
                  <a:prstDash val="solid"/>
                </a:ln>
                <a:solidFill>
                  <a:schemeClr val="bg1">
                    <a:lumMod val="75000"/>
                  </a:schemeClr>
                </a:solidFill>
              </a:rPr>
              <a:t>cs4414 Fall 2013</a:t>
            </a:r>
          </a:p>
          <a:p>
            <a:pPr algn="l">
              <a:lnSpc>
                <a:spcPct val="70000"/>
              </a:lnSpc>
            </a:pPr>
            <a:r>
              <a:rPr lang="en-US" b="1" dirty="0" smtClean="0">
                <a:ln w="10541" cmpd="sng">
                  <a:solidFill>
                    <a:srgbClr val="7D7D7D">
                      <a:tint val="100000"/>
                      <a:shade val="100000"/>
                      <a:satMod val="110000"/>
                    </a:srgbClr>
                  </a:solidFill>
                  <a:prstDash val="solid"/>
                </a:ln>
                <a:solidFill>
                  <a:schemeClr val="bg1">
                    <a:lumMod val="75000"/>
                  </a:schemeClr>
                </a:solidFill>
              </a:rPr>
              <a:t>David Evans</a:t>
            </a:r>
            <a:endParaRPr lang="en-US" b="1" dirty="0">
              <a:ln w="10541" cmpd="sng">
                <a:solidFill>
                  <a:srgbClr val="7D7D7D">
                    <a:tint val="100000"/>
                    <a:shade val="100000"/>
                    <a:satMod val="110000"/>
                  </a:srgbClr>
                </a:solidFill>
                <a:prstDash val="solid"/>
              </a:ln>
              <a:solidFill>
                <a:schemeClr val="bg1">
                  <a:lumMod val="75000"/>
                </a:schemeClr>
              </a:solidFill>
            </a:endParaRPr>
          </a:p>
        </p:txBody>
      </p:sp>
      <p:sp>
        <p:nvSpPr>
          <p:cNvPr id="9" name="Rectangle 8"/>
          <p:cNvSpPr/>
          <p:nvPr/>
        </p:nvSpPr>
        <p:spPr>
          <a:xfrm>
            <a:off x="6280727" y="2476534"/>
            <a:ext cx="4572000" cy="369332"/>
          </a:xfrm>
          <a:prstGeom prst="rect">
            <a:avLst/>
          </a:prstGeom>
        </p:spPr>
        <p:txBody>
          <a:bodyPr>
            <a:spAutoFit/>
          </a:bodyPr>
          <a:lstStyle/>
          <a:p>
            <a:endParaRPr lang="en-US" dirty="0"/>
          </a:p>
        </p:txBody>
      </p:sp>
      <p:sp>
        <p:nvSpPr>
          <p:cNvPr id="2" name="Title 1"/>
          <p:cNvSpPr>
            <a:spLocks noGrp="1"/>
          </p:cNvSpPr>
          <p:nvPr>
            <p:ph type="ctrTitle"/>
          </p:nvPr>
        </p:nvSpPr>
        <p:spPr>
          <a:xfrm>
            <a:off x="166988" y="3375878"/>
            <a:ext cx="3653038" cy="1268287"/>
          </a:xfrm>
        </p:spPr>
        <p:txBody>
          <a:bodyPr>
            <a:noAutofit/>
          </a:bodyPr>
          <a:lstStyle/>
          <a:p>
            <a:pPr algn="l"/>
            <a:r>
              <a:rPr lang="en-US" sz="3600" b="1" dirty="0" smtClean="0">
                <a:ln w="10541" cmpd="sng">
                  <a:solidFill>
                    <a:srgbClr val="7D7D7D">
                      <a:tint val="100000"/>
                      <a:shade val="100000"/>
                      <a:satMod val="110000"/>
                    </a:srgbClr>
                  </a:solidFill>
                  <a:prstDash val="solid"/>
                </a:ln>
                <a:solidFill>
                  <a:srgbClr val="FCD5B5"/>
                </a:solidFill>
              </a:rPr>
              <a:t>Class 10</a:t>
            </a:r>
            <a:endParaRPr lang="en-US" sz="3600" b="1" dirty="0">
              <a:ln w="10541" cmpd="sng">
                <a:solidFill>
                  <a:srgbClr val="7D7D7D">
                    <a:tint val="100000"/>
                    <a:shade val="100000"/>
                    <a:satMod val="110000"/>
                  </a:srgbClr>
                </a:solidFill>
                <a:prstDash val="solid"/>
              </a:ln>
              <a:solidFill>
                <a:srgbClr val="FCD5B5"/>
              </a:solidFill>
            </a:endParaRPr>
          </a:p>
        </p:txBody>
      </p:sp>
      <p:sp>
        <p:nvSpPr>
          <p:cNvPr id="15" name="Rectangle 14"/>
          <p:cNvSpPr/>
          <p:nvPr/>
        </p:nvSpPr>
        <p:spPr>
          <a:xfrm>
            <a:off x="4464022" y="409756"/>
            <a:ext cx="4358509" cy="707886"/>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endParaRPr lang="en-US" sz="4000" b="1" dirty="0">
              <a:ln>
                <a:prstDash val="solid"/>
              </a:ln>
              <a:solidFill>
                <a:schemeClr val="accent6">
                  <a:lumMod val="40000"/>
                  <a:lumOff val="60000"/>
                </a:schemeClr>
              </a:solidFill>
              <a:effectLst>
                <a:outerShdw blurRad="88000" dist="50800" dir="5040000" algn="tl">
                  <a:schemeClr val="accent4">
                    <a:tint val="80000"/>
                    <a:satMod val="250000"/>
                    <a:alpha val="45000"/>
                  </a:schemeClr>
                </a:outerShdw>
              </a:effectLst>
            </a:endParaRPr>
          </a:p>
        </p:txBody>
      </p:sp>
      <p:sp>
        <p:nvSpPr>
          <p:cNvPr id="5" name="TextBox 4"/>
          <p:cNvSpPr txBox="1"/>
          <p:nvPr/>
        </p:nvSpPr>
        <p:spPr>
          <a:xfrm>
            <a:off x="444288" y="131391"/>
            <a:ext cx="5099919" cy="1200329"/>
          </a:xfrm>
          <a:prstGeom prst="rect">
            <a:avLst/>
          </a:prstGeom>
          <a:solidFill>
            <a:schemeClr val="tx1">
              <a:alpha val="48000"/>
            </a:schemeClr>
          </a:solidFill>
        </p:spPr>
        <p:txBody>
          <a:bodyPr wrap="square" rtlCol="0">
            <a:spAutoFit/>
          </a:bodyPr>
          <a:lstStyle/>
          <a:p>
            <a:pPr algn="ctr"/>
            <a:r>
              <a:rPr lang="en-US" sz="3600" dirty="0" err="1" smtClean="0">
                <a:solidFill>
                  <a:schemeClr val="accent6">
                    <a:lumMod val="20000"/>
                    <a:lumOff val="80000"/>
                  </a:schemeClr>
                </a:solidFill>
              </a:rPr>
              <a:t>Goto</a:t>
            </a:r>
            <a:r>
              <a:rPr lang="en-US" sz="3600" dirty="0" smtClean="0">
                <a:solidFill>
                  <a:schemeClr val="accent6">
                    <a:lumMod val="20000"/>
                    <a:lumOff val="80000"/>
                  </a:schemeClr>
                </a:solidFill>
              </a:rPr>
              <a:t> Failing, Sharing, </a:t>
            </a:r>
          </a:p>
          <a:p>
            <a:pPr algn="ctr"/>
            <a:r>
              <a:rPr lang="en-US" sz="3600" dirty="0" smtClean="0">
                <a:solidFill>
                  <a:schemeClr val="accent6">
                    <a:lumMod val="20000"/>
                    <a:lumOff val="80000"/>
                  </a:schemeClr>
                </a:solidFill>
              </a:rPr>
              <a:t>and Scheduling</a:t>
            </a:r>
          </a:p>
        </p:txBody>
      </p:sp>
      <p:sp>
        <p:nvSpPr>
          <p:cNvPr id="4" name="Rectangle 3"/>
          <p:cNvSpPr/>
          <p:nvPr/>
        </p:nvSpPr>
        <p:spPr>
          <a:xfrm>
            <a:off x="3359778" y="4030300"/>
            <a:ext cx="5462753" cy="523220"/>
          </a:xfrm>
          <a:prstGeom prst="rect">
            <a:avLst/>
          </a:prstGeom>
          <a:solidFill>
            <a:schemeClr val="accent4">
              <a:lumMod val="20000"/>
              <a:lumOff val="80000"/>
            </a:schemeClr>
          </a:solidFill>
        </p:spPr>
        <p:txBody>
          <a:bodyPr wrap="none">
            <a:spAutoFit/>
          </a:bodyPr>
          <a:lstStyle/>
          <a:p>
            <a:r>
              <a:rPr lang="en-US" sz="2800" dirty="0"/>
              <a:t>Try this now: </a:t>
            </a:r>
            <a:r>
              <a:rPr lang="en-US" sz="2800" b="1" dirty="0">
                <a:solidFill>
                  <a:srgbClr val="0000FF"/>
                </a:solidFill>
              </a:rPr>
              <a:t>rust-</a:t>
            </a:r>
            <a:r>
              <a:rPr lang="en-US" sz="2800" b="1" dirty="0" err="1">
                <a:solidFill>
                  <a:srgbClr val="0000FF"/>
                </a:solidFill>
              </a:rPr>
              <a:t>class.org</a:t>
            </a:r>
            <a:r>
              <a:rPr lang="en-US" sz="2800" b="1" dirty="0">
                <a:solidFill>
                  <a:srgbClr val="0000FF"/>
                </a:solidFill>
              </a:rPr>
              <a:t>/</a:t>
            </a:r>
            <a:r>
              <a:rPr lang="en-US" sz="2800" b="1" dirty="0" err="1">
                <a:solidFill>
                  <a:srgbClr val="0000FF"/>
                </a:solidFill>
              </a:rPr>
              <a:t>ssl.html</a:t>
            </a:r>
            <a:endParaRPr lang="en-US" sz="2800" dirty="0"/>
          </a:p>
        </p:txBody>
      </p:sp>
    </p:spTree>
    <p:extLst>
      <p:ext uri="{BB962C8B-B14F-4D97-AF65-F5344CB8AC3E}">
        <p14:creationId xmlns:p14="http://schemas.microsoft.com/office/powerpoint/2010/main" val="34784291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9</a:t>
            </a:fld>
            <a:endParaRPr lang="en-US"/>
          </a:p>
        </p:txBody>
      </p:sp>
      <p:sp>
        <p:nvSpPr>
          <p:cNvPr id="6" name="Rectangle 5"/>
          <p:cNvSpPr/>
          <p:nvPr/>
        </p:nvSpPr>
        <p:spPr>
          <a:xfrm>
            <a:off x="258276" y="93746"/>
            <a:ext cx="7779749" cy="4893646"/>
          </a:xfrm>
          <a:prstGeom prst="rect">
            <a:avLst/>
          </a:prstGeom>
          <a:solidFill>
            <a:schemeClr val="accent5">
              <a:lumMod val="20000"/>
              <a:lumOff val="80000"/>
            </a:schemeClr>
          </a:solidFill>
        </p:spPr>
        <p:txBody>
          <a:bodyPr wrap="square">
            <a:spAutoFit/>
          </a:bodyPr>
          <a:lstStyle/>
          <a:p>
            <a:r>
              <a:rPr lang="en-US" sz="1200" dirty="0"/>
              <a:t>static </a:t>
            </a:r>
            <a:r>
              <a:rPr lang="en-US" sz="1200" dirty="0" err="1" smtClean="0"/>
              <a:t>OSStatus</a:t>
            </a:r>
            <a:r>
              <a:rPr lang="en-US" sz="1200" dirty="0" smtClean="0"/>
              <a:t> </a:t>
            </a:r>
            <a:r>
              <a:rPr lang="en-US" sz="1200" dirty="0" err="1" smtClean="0"/>
              <a:t>SSLVerifySignedServerKeyExchange</a:t>
            </a:r>
            <a:r>
              <a:rPr lang="en-US" sz="1200" dirty="0"/>
              <a:t>(</a:t>
            </a:r>
            <a:r>
              <a:rPr lang="en-US" sz="1200" dirty="0" err="1"/>
              <a:t>SSLContext</a:t>
            </a:r>
            <a:r>
              <a:rPr lang="en-US" sz="1200" dirty="0"/>
              <a:t> *</a:t>
            </a:r>
            <a:r>
              <a:rPr lang="en-US" sz="1200" dirty="0" err="1"/>
              <a:t>ctx</a:t>
            </a:r>
            <a:r>
              <a:rPr lang="en-US" sz="1200" dirty="0"/>
              <a:t>, </a:t>
            </a:r>
            <a:r>
              <a:rPr lang="en-US" sz="1200" dirty="0" err="1"/>
              <a:t>bool</a:t>
            </a:r>
            <a:r>
              <a:rPr lang="en-US" sz="1200" dirty="0"/>
              <a:t> </a:t>
            </a:r>
            <a:r>
              <a:rPr lang="en-US" sz="1200" dirty="0" err="1"/>
              <a:t>isRsa</a:t>
            </a:r>
            <a:r>
              <a:rPr lang="en-US" sz="1200" dirty="0"/>
              <a:t>, </a:t>
            </a:r>
            <a:r>
              <a:rPr lang="en-US" sz="1200" dirty="0" err="1"/>
              <a:t>SSLBuffer</a:t>
            </a:r>
            <a:r>
              <a:rPr lang="en-US" sz="1200" dirty="0"/>
              <a:t> </a:t>
            </a:r>
            <a:r>
              <a:rPr lang="en-US" sz="1200" dirty="0" err="1"/>
              <a:t>signedParams</a:t>
            </a:r>
            <a:r>
              <a:rPr lang="en-US" sz="1200" dirty="0"/>
              <a:t>,</a:t>
            </a:r>
          </a:p>
          <a:p>
            <a:r>
              <a:rPr lang="en-US" sz="1200" dirty="0"/>
              <a:t>                            </a:t>
            </a:r>
            <a:r>
              <a:rPr lang="en-US" sz="1200" dirty="0" smtClean="0"/>
              <a:t>                                                                uint8_t </a:t>
            </a:r>
            <a:r>
              <a:rPr lang="en-US" sz="1200" dirty="0"/>
              <a:t>*signature, UInt16 </a:t>
            </a:r>
            <a:r>
              <a:rPr lang="en-US" sz="1200" dirty="0" err="1"/>
              <a:t>signatureLen</a:t>
            </a:r>
            <a:r>
              <a:rPr lang="en-US" sz="1200" dirty="0"/>
              <a:t>)</a:t>
            </a:r>
          </a:p>
          <a:p>
            <a:r>
              <a:rPr lang="en-US" sz="1200" dirty="0" smtClean="0"/>
              <a:t>{</a:t>
            </a:r>
            <a:endParaRPr lang="en-US" sz="1200" dirty="0"/>
          </a:p>
          <a:p>
            <a:r>
              <a:rPr lang="en-US" sz="1200" dirty="0"/>
              <a:t> </a:t>
            </a:r>
            <a:r>
              <a:rPr lang="en-US" sz="1200" dirty="0" smtClean="0"/>
              <a:t>   …</a:t>
            </a:r>
            <a:endParaRPr lang="en-US" sz="1200" dirty="0"/>
          </a:p>
          <a:p>
            <a:r>
              <a:rPr lang="en-US" sz="1200" dirty="0"/>
              <a:t>    if ((err = </a:t>
            </a:r>
            <a:r>
              <a:rPr lang="en-US" sz="1200" dirty="0" err="1"/>
              <a:t>ReadyHash</a:t>
            </a:r>
            <a:r>
              <a:rPr lang="en-US" sz="1200" dirty="0"/>
              <a:t>(&amp;SSLHashSHA1, &amp;</a:t>
            </a:r>
            <a:r>
              <a:rPr lang="en-US" sz="1200" dirty="0" err="1"/>
              <a:t>hashCtx</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clientRandom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serverRandom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signedParams</a:t>
            </a:r>
            <a:r>
              <a:rPr lang="en-US" sz="1200" dirty="0"/>
              <a:t>)) != 0)</a:t>
            </a:r>
          </a:p>
          <a:p>
            <a:r>
              <a:rPr lang="en-US" sz="1200" dirty="0"/>
              <a:t>        </a:t>
            </a:r>
            <a:r>
              <a:rPr lang="en-US" sz="1200" dirty="0" err="1"/>
              <a:t>goto</a:t>
            </a:r>
            <a:r>
              <a:rPr lang="en-US" sz="1200" dirty="0"/>
              <a:t> fail;</a:t>
            </a:r>
          </a:p>
          <a:p>
            <a:r>
              <a:rPr lang="en-US" sz="1200" dirty="0"/>
              <a:t>        </a:t>
            </a:r>
            <a:r>
              <a:rPr lang="en-US" sz="1200" dirty="0" err="1"/>
              <a:t>goto</a:t>
            </a:r>
            <a:r>
              <a:rPr lang="en-US" sz="1200" dirty="0"/>
              <a:t> fail;</a:t>
            </a:r>
          </a:p>
          <a:p>
            <a:r>
              <a:rPr lang="en-US" sz="1200" dirty="0"/>
              <a:t>    if ((err = SSLHashSHA1.final(&amp;</a:t>
            </a:r>
            <a:r>
              <a:rPr lang="en-US" sz="1200" dirty="0" err="1"/>
              <a:t>hashCtx</a:t>
            </a:r>
            <a:r>
              <a:rPr lang="en-US" sz="1200" dirty="0"/>
              <a:t>, &amp;</a:t>
            </a:r>
            <a:r>
              <a:rPr lang="en-US" sz="1200" dirty="0" err="1"/>
              <a:t>hashOut</a:t>
            </a:r>
            <a:r>
              <a:rPr lang="en-US" sz="1200" dirty="0"/>
              <a:t>)) != 0)</a:t>
            </a:r>
          </a:p>
          <a:p>
            <a:r>
              <a:rPr lang="en-US" sz="1200" dirty="0"/>
              <a:t>        </a:t>
            </a:r>
            <a:r>
              <a:rPr lang="en-US" sz="1200" dirty="0" err="1"/>
              <a:t>goto</a:t>
            </a:r>
            <a:r>
              <a:rPr lang="en-US" sz="1200" dirty="0"/>
              <a:t> fail;</a:t>
            </a:r>
          </a:p>
          <a:p>
            <a:endParaRPr lang="en-US" sz="1200" dirty="0"/>
          </a:p>
          <a:p>
            <a:r>
              <a:rPr lang="en-US" sz="1200" dirty="0" smtClean="0"/>
              <a:t>    err </a:t>
            </a:r>
            <a:r>
              <a:rPr lang="en-US" sz="1200" dirty="0"/>
              <a:t>= </a:t>
            </a:r>
            <a:r>
              <a:rPr lang="en-US" sz="1200" dirty="0" err="1"/>
              <a:t>sslRawVerify</a:t>
            </a:r>
            <a:r>
              <a:rPr lang="en-US" sz="1200" dirty="0"/>
              <a:t>(</a:t>
            </a:r>
            <a:r>
              <a:rPr lang="en-US" sz="1200" dirty="0" err="1"/>
              <a:t>ctx</a:t>
            </a:r>
            <a:r>
              <a:rPr lang="en-US" sz="1200" dirty="0" smtClean="0"/>
              <a:t>, </a:t>
            </a:r>
            <a:r>
              <a:rPr lang="en-US" sz="1200" dirty="0" err="1" smtClean="0"/>
              <a:t>ctx</a:t>
            </a:r>
            <a:r>
              <a:rPr lang="en-US" sz="1200" dirty="0"/>
              <a:t>-&gt;</a:t>
            </a:r>
            <a:r>
              <a:rPr lang="en-US" sz="1200" dirty="0" err="1"/>
              <a:t>peerPubKey</a:t>
            </a:r>
            <a:r>
              <a:rPr lang="en-US" sz="1200" dirty="0" smtClean="0"/>
              <a:t>, </a:t>
            </a:r>
            <a:r>
              <a:rPr lang="en-US" sz="1200" dirty="0" err="1" smtClean="0"/>
              <a:t>dataToSign</a:t>
            </a:r>
            <a:r>
              <a:rPr lang="en-US" sz="1200" dirty="0" smtClean="0"/>
              <a:t>, </a:t>
            </a:r>
            <a:r>
              <a:rPr lang="en-US" sz="1200" dirty="0" err="1" smtClean="0"/>
              <a:t>dataToSignLen</a:t>
            </a:r>
            <a:r>
              <a:rPr lang="en-US" sz="1200" dirty="0" smtClean="0"/>
              <a:t>, signature, </a:t>
            </a:r>
            <a:r>
              <a:rPr lang="en-US" sz="1200" dirty="0" err="1" smtClean="0"/>
              <a:t>signatureLen</a:t>
            </a:r>
            <a:r>
              <a:rPr lang="en-US" sz="1200" dirty="0"/>
              <a:t>);</a:t>
            </a:r>
          </a:p>
          <a:p>
            <a:r>
              <a:rPr lang="en-US" sz="1200" dirty="0" smtClean="0"/>
              <a:t>    if</a:t>
            </a:r>
            <a:r>
              <a:rPr lang="en-US" sz="1200" dirty="0"/>
              <a:t>(err) {</a:t>
            </a:r>
          </a:p>
          <a:p>
            <a:r>
              <a:rPr lang="en-US" sz="1200" dirty="0" smtClean="0"/>
              <a:t>       </a:t>
            </a:r>
            <a:r>
              <a:rPr lang="en-US" sz="1200" dirty="0" err="1" smtClean="0"/>
              <a:t>sslErrorLog</a:t>
            </a:r>
            <a:r>
              <a:rPr lang="en-US" sz="1200" dirty="0"/>
              <a:t>("</a:t>
            </a:r>
            <a:r>
              <a:rPr lang="en-US" sz="1200" dirty="0" err="1"/>
              <a:t>SSLDecodeSignedServerKeyExchange</a:t>
            </a:r>
            <a:r>
              <a:rPr lang="en-US" sz="1200" dirty="0"/>
              <a:t>: </a:t>
            </a:r>
            <a:r>
              <a:rPr lang="en-US" sz="1200" dirty="0" err="1"/>
              <a:t>sslRawVerify</a:t>
            </a:r>
            <a:r>
              <a:rPr lang="en-US" sz="1200" dirty="0"/>
              <a:t> </a:t>
            </a:r>
            <a:r>
              <a:rPr lang="en-US" sz="1200" dirty="0" smtClean="0"/>
              <a:t>returned </a:t>
            </a:r>
            <a:r>
              <a:rPr lang="en-US" sz="1200" dirty="0"/>
              <a:t>%d\n", (</a:t>
            </a:r>
            <a:r>
              <a:rPr lang="en-US" sz="1200" dirty="0" err="1"/>
              <a:t>int</a:t>
            </a:r>
            <a:r>
              <a:rPr lang="en-US" sz="1200" dirty="0"/>
              <a:t>)err);</a:t>
            </a:r>
          </a:p>
          <a:p>
            <a:r>
              <a:rPr lang="en-US" sz="1200" dirty="0" smtClean="0"/>
              <a:t>       </a:t>
            </a:r>
            <a:r>
              <a:rPr lang="en-US" sz="1200" dirty="0" err="1" smtClean="0"/>
              <a:t>goto</a:t>
            </a:r>
            <a:r>
              <a:rPr lang="en-US" sz="1200" dirty="0" smtClean="0"/>
              <a:t> </a:t>
            </a:r>
            <a:r>
              <a:rPr lang="en-US" sz="1200" dirty="0"/>
              <a:t>fail;</a:t>
            </a:r>
          </a:p>
          <a:p>
            <a:r>
              <a:rPr lang="en-US" sz="1200" dirty="0" smtClean="0"/>
              <a:t>    }</a:t>
            </a:r>
            <a:endParaRPr lang="en-US" sz="1200" dirty="0"/>
          </a:p>
          <a:p>
            <a:r>
              <a:rPr lang="en-US" sz="1200" dirty="0"/>
              <a:t>fail:</a:t>
            </a:r>
          </a:p>
          <a:p>
            <a:r>
              <a:rPr lang="en-US" sz="1200" dirty="0"/>
              <a:t>    </a:t>
            </a:r>
            <a:r>
              <a:rPr lang="en-US" sz="1200" dirty="0" err="1"/>
              <a:t>SSLFreeBuffer</a:t>
            </a:r>
            <a:r>
              <a:rPr lang="en-US" sz="1200" dirty="0"/>
              <a:t>(&amp;</a:t>
            </a:r>
            <a:r>
              <a:rPr lang="en-US" sz="1200" dirty="0" err="1"/>
              <a:t>signedHashes</a:t>
            </a:r>
            <a:r>
              <a:rPr lang="en-US" sz="1200" dirty="0"/>
              <a:t>);</a:t>
            </a:r>
          </a:p>
          <a:p>
            <a:r>
              <a:rPr lang="en-US" sz="1200" dirty="0"/>
              <a:t>    </a:t>
            </a:r>
            <a:r>
              <a:rPr lang="en-US" sz="1200" dirty="0" err="1"/>
              <a:t>SSLFreeBuffer</a:t>
            </a:r>
            <a:r>
              <a:rPr lang="en-US" sz="1200" dirty="0"/>
              <a:t>(&amp;</a:t>
            </a:r>
            <a:r>
              <a:rPr lang="en-US" sz="1200" dirty="0" err="1"/>
              <a:t>hashCtx</a:t>
            </a:r>
            <a:r>
              <a:rPr lang="en-US" sz="1200" dirty="0"/>
              <a:t>);</a:t>
            </a:r>
          </a:p>
          <a:p>
            <a:r>
              <a:rPr lang="en-US" sz="1200" dirty="0"/>
              <a:t>    return err</a:t>
            </a:r>
            <a:r>
              <a:rPr lang="en-US" sz="1200" dirty="0" smtClean="0"/>
              <a:t>;</a:t>
            </a:r>
            <a:endParaRPr lang="en-US" sz="1200" dirty="0"/>
          </a:p>
          <a:p>
            <a:r>
              <a:rPr lang="en-US" sz="1200" dirty="0" smtClean="0"/>
              <a:t>}</a:t>
            </a:r>
            <a:endParaRPr lang="en-US" sz="1200" dirty="0"/>
          </a:p>
        </p:txBody>
      </p:sp>
      <p:sp>
        <p:nvSpPr>
          <p:cNvPr id="5" name="Title 2"/>
          <p:cNvSpPr txBox="1">
            <a:spLocks/>
          </p:cNvSpPr>
          <p:nvPr/>
        </p:nvSpPr>
        <p:spPr>
          <a:xfrm>
            <a:off x="5250715" y="998598"/>
            <a:ext cx="3666230" cy="859370"/>
          </a:xfrm>
          <a:prstGeom prst="rect">
            <a:avLst/>
          </a:prstGeom>
          <a:solidFill>
            <a:schemeClr val="accent2">
              <a:lumMod val="75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rPr>
              <a:t>Apple’s Implementation</a:t>
            </a:r>
          </a:p>
          <a:p>
            <a:r>
              <a:rPr lang="en-US" sz="2400" dirty="0" smtClean="0">
                <a:solidFill>
                  <a:schemeClr val="bg1"/>
                </a:solidFill>
              </a:rPr>
              <a:t>(cleaned up and excerpted)</a:t>
            </a:r>
            <a:endParaRPr lang="en-US" sz="2400" dirty="0">
              <a:solidFill>
                <a:schemeClr val="bg1"/>
              </a:solidFill>
            </a:endParaRPr>
          </a:p>
        </p:txBody>
      </p:sp>
    </p:spTree>
    <p:extLst>
      <p:ext uri="{BB962C8B-B14F-4D97-AF65-F5344CB8AC3E}">
        <p14:creationId xmlns:p14="http://schemas.microsoft.com/office/powerpoint/2010/main" val="23921420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10</a:t>
            </a:fld>
            <a:endParaRPr lang="en-US"/>
          </a:p>
        </p:txBody>
      </p:sp>
      <p:sp>
        <p:nvSpPr>
          <p:cNvPr id="6" name="Rectangle 5"/>
          <p:cNvSpPr/>
          <p:nvPr/>
        </p:nvSpPr>
        <p:spPr>
          <a:xfrm>
            <a:off x="258276" y="93746"/>
            <a:ext cx="8777044" cy="4770537"/>
          </a:xfrm>
          <a:prstGeom prst="rect">
            <a:avLst/>
          </a:prstGeom>
          <a:solidFill>
            <a:schemeClr val="accent5">
              <a:lumMod val="20000"/>
              <a:lumOff val="80000"/>
            </a:schemeClr>
          </a:solidFill>
        </p:spPr>
        <p:txBody>
          <a:bodyPr wrap="square">
            <a:spAutoFit/>
          </a:bodyPr>
          <a:lstStyle/>
          <a:p>
            <a:r>
              <a:rPr lang="en-US" sz="1600" dirty="0" smtClean="0"/>
              <a:t>    …</a:t>
            </a:r>
            <a:endParaRPr lang="en-US" sz="1600" dirty="0"/>
          </a:p>
          <a:p>
            <a:r>
              <a:rPr lang="en-US" sz="1600" dirty="0" smtClean="0"/>
              <a:t>    if </a:t>
            </a:r>
            <a:r>
              <a:rPr lang="en-US" sz="1600" dirty="0"/>
              <a:t>((err = SSLHashSHA1.update(&amp;</a:t>
            </a:r>
            <a:r>
              <a:rPr lang="en-US" sz="1600" dirty="0" err="1"/>
              <a:t>hashCtx</a:t>
            </a:r>
            <a:r>
              <a:rPr lang="en-US" sz="1600" dirty="0"/>
              <a:t>, &amp;</a:t>
            </a:r>
            <a:r>
              <a:rPr lang="en-US" sz="1600" dirty="0" err="1"/>
              <a:t>serverRandom</a:t>
            </a:r>
            <a:r>
              <a:rPr lang="en-US" sz="1600" dirty="0"/>
              <a:t>)) != 0)</a:t>
            </a:r>
          </a:p>
          <a:p>
            <a:r>
              <a:rPr lang="en-US" sz="1600" dirty="0"/>
              <a:t>        </a:t>
            </a:r>
            <a:r>
              <a:rPr lang="en-US" sz="1600" dirty="0" err="1"/>
              <a:t>goto</a:t>
            </a:r>
            <a:r>
              <a:rPr lang="en-US" sz="1600" dirty="0"/>
              <a:t> fail;</a:t>
            </a:r>
          </a:p>
          <a:p>
            <a:r>
              <a:rPr lang="en-US" sz="1600" dirty="0"/>
              <a:t>    if ((err = SSLHashSHA1.update(&amp;</a:t>
            </a:r>
            <a:r>
              <a:rPr lang="en-US" sz="1600" dirty="0" err="1"/>
              <a:t>hashCtx</a:t>
            </a:r>
            <a:r>
              <a:rPr lang="en-US" sz="1600" dirty="0"/>
              <a:t>, &amp;</a:t>
            </a:r>
            <a:r>
              <a:rPr lang="en-US" sz="1600" dirty="0" err="1"/>
              <a:t>signedParams</a:t>
            </a:r>
            <a:r>
              <a:rPr lang="en-US" sz="1600" dirty="0"/>
              <a:t>)) != 0)</a:t>
            </a:r>
          </a:p>
          <a:p>
            <a:r>
              <a:rPr lang="en-US" sz="1600" dirty="0"/>
              <a:t>        </a:t>
            </a:r>
            <a:r>
              <a:rPr lang="en-US" sz="1600" dirty="0" err="1"/>
              <a:t>goto</a:t>
            </a:r>
            <a:r>
              <a:rPr lang="en-US" sz="1600" dirty="0"/>
              <a:t> fail;</a:t>
            </a:r>
          </a:p>
          <a:p>
            <a:r>
              <a:rPr lang="en-US" sz="1600" dirty="0"/>
              <a:t>        </a:t>
            </a:r>
            <a:r>
              <a:rPr lang="en-US" sz="1600" dirty="0" err="1"/>
              <a:t>goto</a:t>
            </a:r>
            <a:r>
              <a:rPr lang="en-US" sz="1600" dirty="0"/>
              <a:t> fail;</a:t>
            </a:r>
          </a:p>
          <a:p>
            <a:r>
              <a:rPr lang="en-US" sz="1600" dirty="0"/>
              <a:t>    if ((err = SSLHashSHA1.final(&amp;</a:t>
            </a:r>
            <a:r>
              <a:rPr lang="en-US" sz="1600" dirty="0" err="1"/>
              <a:t>hashCtx</a:t>
            </a:r>
            <a:r>
              <a:rPr lang="en-US" sz="1600" dirty="0"/>
              <a:t>, &amp;</a:t>
            </a:r>
            <a:r>
              <a:rPr lang="en-US" sz="1600" dirty="0" err="1"/>
              <a:t>hashOut</a:t>
            </a:r>
            <a:r>
              <a:rPr lang="en-US" sz="1600" dirty="0"/>
              <a:t>)) != 0)</a:t>
            </a:r>
          </a:p>
          <a:p>
            <a:r>
              <a:rPr lang="en-US" sz="1600" dirty="0"/>
              <a:t>        </a:t>
            </a:r>
            <a:r>
              <a:rPr lang="en-US" sz="1600" dirty="0" err="1"/>
              <a:t>goto</a:t>
            </a:r>
            <a:r>
              <a:rPr lang="en-US" sz="1600" dirty="0"/>
              <a:t> fail;</a:t>
            </a:r>
          </a:p>
          <a:p>
            <a:endParaRPr lang="en-US" sz="1600" dirty="0"/>
          </a:p>
          <a:p>
            <a:r>
              <a:rPr lang="en-US" sz="1600" dirty="0" smtClean="0"/>
              <a:t>    err </a:t>
            </a:r>
            <a:r>
              <a:rPr lang="en-US" sz="1600" dirty="0"/>
              <a:t>= </a:t>
            </a:r>
            <a:r>
              <a:rPr lang="en-US" sz="1600" dirty="0" err="1"/>
              <a:t>sslRawVerify</a:t>
            </a:r>
            <a:r>
              <a:rPr lang="en-US" sz="1600" dirty="0"/>
              <a:t>(</a:t>
            </a:r>
            <a:r>
              <a:rPr lang="en-US" sz="1600" dirty="0" err="1"/>
              <a:t>ctx</a:t>
            </a:r>
            <a:r>
              <a:rPr lang="en-US" sz="1600" dirty="0" smtClean="0"/>
              <a:t>, </a:t>
            </a:r>
            <a:r>
              <a:rPr lang="en-US" sz="1600" dirty="0" err="1" smtClean="0"/>
              <a:t>ctx</a:t>
            </a:r>
            <a:r>
              <a:rPr lang="en-US" sz="1600" dirty="0"/>
              <a:t>-&gt;</a:t>
            </a:r>
            <a:r>
              <a:rPr lang="en-US" sz="1600" dirty="0" err="1"/>
              <a:t>peerPubKey</a:t>
            </a:r>
            <a:r>
              <a:rPr lang="en-US" sz="1600" dirty="0" smtClean="0"/>
              <a:t>, </a:t>
            </a:r>
            <a:r>
              <a:rPr lang="en-US" sz="1600" dirty="0" err="1" smtClean="0"/>
              <a:t>dataToSign</a:t>
            </a:r>
            <a:r>
              <a:rPr lang="en-US" sz="1600" dirty="0" smtClean="0"/>
              <a:t>, </a:t>
            </a:r>
            <a:r>
              <a:rPr lang="en-US" sz="1600" dirty="0" err="1" smtClean="0"/>
              <a:t>dataToSignLen</a:t>
            </a:r>
            <a:r>
              <a:rPr lang="en-US" sz="1600" dirty="0" smtClean="0"/>
              <a:t>, signature, </a:t>
            </a:r>
            <a:r>
              <a:rPr lang="en-US" sz="1600" dirty="0" err="1" smtClean="0"/>
              <a:t>signatureLen</a:t>
            </a:r>
            <a:r>
              <a:rPr lang="en-US" sz="1600" dirty="0"/>
              <a:t>);</a:t>
            </a:r>
          </a:p>
          <a:p>
            <a:r>
              <a:rPr lang="en-US" sz="1600" dirty="0" smtClean="0"/>
              <a:t>    if</a:t>
            </a:r>
            <a:r>
              <a:rPr lang="en-US" sz="1600" dirty="0"/>
              <a:t>(err) {</a:t>
            </a:r>
          </a:p>
          <a:p>
            <a:r>
              <a:rPr lang="en-US" sz="1600" dirty="0" smtClean="0"/>
              <a:t>       </a:t>
            </a:r>
            <a:r>
              <a:rPr lang="en-US" sz="1600" dirty="0" err="1" smtClean="0"/>
              <a:t>sslErrorLog</a:t>
            </a:r>
            <a:r>
              <a:rPr lang="en-US" sz="1600" dirty="0"/>
              <a:t>("</a:t>
            </a:r>
            <a:r>
              <a:rPr lang="en-US" sz="1600" dirty="0" err="1"/>
              <a:t>SSLDecodeSignedServerKeyExchange</a:t>
            </a:r>
            <a:r>
              <a:rPr lang="en-US" sz="1600" dirty="0"/>
              <a:t>: </a:t>
            </a:r>
            <a:r>
              <a:rPr lang="en-US" sz="1600" dirty="0" err="1"/>
              <a:t>sslRawVerify</a:t>
            </a:r>
            <a:r>
              <a:rPr lang="en-US" sz="1600" dirty="0"/>
              <a:t> </a:t>
            </a:r>
            <a:r>
              <a:rPr lang="en-US" sz="1600" dirty="0" smtClean="0"/>
              <a:t>returned </a:t>
            </a:r>
            <a:r>
              <a:rPr lang="en-US" sz="1600" dirty="0"/>
              <a:t>%d\n", (</a:t>
            </a:r>
            <a:r>
              <a:rPr lang="en-US" sz="1600" dirty="0" err="1"/>
              <a:t>int</a:t>
            </a:r>
            <a:r>
              <a:rPr lang="en-US" sz="1600" dirty="0"/>
              <a:t>)err);</a:t>
            </a:r>
          </a:p>
          <a:p>
            <a:r>
              <a:rPr lang="en-US" sz="1600" dirty="0" smtClean="0"/>
              <a:t>       </a:t>
            </a:r>
            <a:r>
              <a:rPr lang="en-US" sz="1600" dirty="0" err="1" smtClean="0"/>
              <a:t>goto</a:t>
            </a:r>
            <a:r>
              <a:rPr lang="en-US" sz="1600" dirty="0" smtClean="0"/>
              <a:t> </a:t>
            </a:r>
            <a:r>
              <a:rPr lang="en-US" sz="1600" dirty="0"/>
              <a:t>fail;</a:t>
            </a:r>
          </a:p>
          <a:p>
            <a:r>
              <a:rPr lang="en-US" sz="1600" dirty="0" smtClean="0"/>
              <a:t>    }</a:t>
            </a:r>
            <a:endParaRPr lang="en-US" sz="1600" dirty="0"/>
          </a:p>
          <a:p>
            <a:r>
              <a:rPr lang="en-US" sz="1600" dirty="0"/>
              <a:t>fail:</a:t>
            </a:r>
          </a:p>
          <a:p>
            <a:r>
              <a:rPr lang="en-US" sz="1600" dirty="0"/>
              <a:t>    </a:t>
            </a:r>
            <a:r>
              <a:rPr lang="en-US" sz="1600" dirty="0" err="1"/>
              <a:t>SSLFreeBuffer</a:t>
            </a:r>
            <a:r>
              <a:rPr lang="en-US" sz="1600" dirty="0"/>
              <a:t>(&amp;</a:t>
            </a:r>
            <a:r>
              <a:rPr lang="en-US" sz="1600" dirty="0" err="1"/>
              <a:t>signedHashes</a:t>
            </a:r>
            <a:r>
              <a:rPr lang="en-US" sz="1600" dirty="0"/>
              <a:t>);</a:t>
            </a:r>
          </a:p>
          <a:p>
            <a:r>
              <a:rPr lang="en-US" sz="1600" dirty="0"/>
              <a:t>    </a:t>
            </a:r>
            <a:r>
              <a:rPr lang="en-US" sz="1600" dirty="0" err="1"/>
              <a:t>SSLFreeBuffer</a:t>
            </a:r>
            <a:r>
              <a:rPr lang="en-US" sz="1600" dirty="0"/>
              <a:t>(&amp;</a:t>
            </a:r>
            <a:r>
              <a:rPr lang="en-US" sz="1600" dirty="0" err="1"/>
              <a:t>hashCtx</a:t>
            </a:r>
            <a:r>
              <a:rPr lang="en-US" sz="1600" dirty="0"/>
              <a:t>);</a:t>
            </a:r>
          </a:p>
          <a:p>
            <a:r>
              <a:rPr lang="en-US" sz="1600" dirty="0"/>
              <a:t>    return err</a:t>
            </a:r>
            <a:r>
              <a:rPr lang="en-US" sz="1600" dirty="0" smtClean="0"/>
              <a:t>;</a:t>
            </a:r>
            <a:endParaRPr lang="en-US" sz="1600" dirty="0"/>
          </a:p>
          <a:p>
            <a:r>
              <a:rPr lang="en-US" sz="1600" dirty="0" smtClean="0"/>
              <a:t>}</a:t>
            </a:r>
            <a:endParaRPr lang="en-US" sz="1600" dirty="0"/>
          </a:p>
        </p:txBody>
      </p:sp>
      <p:sp>
        <p:nvSpPr>
          <p:cNvPr id="5" name="Title 2"/>
          <p:cNvSpPr txBox="1">
            <a:spLocks/>
          </p:cNvSpPr>
          <p:nvPr/>
        </p:nvSpPr>
        <p:spPr>
          <a:xfrm>
            <a:off x="5131380" y="3742934"/>
            <a:ext cx="3666230" cy="859370"/>
          </a:xfrm>
          <a:prstGeom prst="rect">
            <a:avLst/>
          </a:prstGeom>
          <a:solidFill>
            <a:schemeClr val="accent2">
              <a:lumMod val="75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rPr>
              <a:t>Apple’s Implementation</a:t>
            </a:r>
          </a:p>
          <a:p>
            <a:r>
              <a:rPr lang="en-US" sz="2400" dirty="0" smtClean="0">
                <a:solidFill>
                  <a:schemeClr val="bg1"/>
                </a:solidFill>
              </a:rPr>
              <a:t>(cleaned up and excerpted)</a:t>
            </a:r>
            <a:endParaRPr lang="en-US" sz="2400" dirty="0">
              <a:solidFill>
                <a:schemeClr val="bg1"/>
              </a:solidFill>
            </a:endParaRPr>
          </a:p>
        </p:txBody>
      </p:sp>
    </p:spTree>
    <p:extLst>
      <p:ext uri="{BB962C8B-B14F-4D97-AF65-F5344CB8AC3E}">
        <p14:creationId xmlns:p14="http://schemas.microsoft.com/office/powerpoint/2010/main" val="17168993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11</a:t>
            </a:fld>
            <a:endParaRPr lang="en-US"/>
          </a:p>
        </p:txBody>
      </p:sp>
      <p:sp>
        <p:nvSpPr>
          <p:cNvPr id="6" name="Rectangle 5"/>
          <p:cNvSpPr/>
          <p:nvPr/>
        </p:nvSpPr>
        <p:spPr>
          <a:xfrm>
            <a:off x="144906" y="332384"/>
            <a:ext cx="4807472" cy="3970317"/>
          </a:xfrm>
          <a:prstGeom prst="rect">
            <a:avLst/>
          </a:prstGeom>
          <a:solidFill>
            <a:schemeClr val="accent5">
              <a:lumMod val="20000"/>
              <a:lumOff val="80000"/>
            </a:schemeClr>
          </a:solidFill>
        </p:spPr>
        <p:txBody>
          <a:bodyPr wrap="square">
            <a:spAutoFit/>
          </a:bodyPr>
          <a:lstStyle/>
          <a:p>
            <a:r>
              <a:rPr lang="en-US" sz="1200" dirty="0" smtClean="0"/>
              <a:t>    …</a:t>
            </a:r>
            <a:endParaRPr lang="en-US" sz="1200" dirty="0"/>
          </a:p>
          <a:p>
            <a:r>
              <a:rPr lang="en-US" sz="1200" dirty="0" smtClean="0"/>
              <a:t>    if </a:t>
            </a:r>
            <a:r>
              <a:rPr lang="en-US" sz="1200" dirty="0"/>
              <a:t>((err = SSLHashSHA1.update(&amp;</a:t>
            </a:r>
            <a:r>
              <a:rPr lang="en-US" sz="1200" dirty="0" err="1"/>
              <a:t>hashCtx</a:t>
            </a:r>
            <a:r>
              <a:rPr lang="en-US" sz="1200" dirty="0"/>
              <a:t>, &amp;</a:t>
            </a:r>
            <a:r>
              <a:rPr lang="en-US" sz="1200" dirty="0" err="1"/>
              <a:t>serverRandom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signedParams</a:t>
            </a:r>
            <a:r>
              <a:rPr lang="en-US" sz="1200" dirty="0"/>
              <a:t>)) != 0)</a:t>
            </a:r>
          </a:p>
          <a:p>
            <a:r>
              <a:rPr lang="en-US" sz="1200" dirty="0"/>
              <a:t>        </a:t>
            </a:r>
            <a:r>
              <a:rPr lang="en-US" sz="1200" dirty="0" err="1"/>
              <a:t>goto</a:t>
            </a:r>
            <a:r>
              <a:rPr lang="en-US" sz="1200" dirty="0"/>
              <a:t> fail;</a:t>
            </a:r>
          </a:p>
          <a:p>
            <a:r>
              <a:rPr lang="en-US" sz="1200" dirty="0"/>
              <a:t>        </a:t>
            </a:r>
            <a:r>
              <a:rPr lang="en-US" sz="1200" dirty="0" err="1"/>
              <a:t>goto</a:t>
            </a:r>
            <a:r>
              <a:rPr lang="en-US" sz="1200" dirty="0"/>
              <a:t> fail;</a:t>
            </a:r>
          </a:p>
          <a:p>
            <a:r>
              <a:rPr lang="en-US" sz="1200" dirty="0"/>
              <a:t>    if ((err = SSLHashSHA1.final(&amp;</a:t>
            </a:r>
            <a:r>
              <a:rPr lang="en-US" sz="1200" dirty="0" err="1"/>
              <a:t>hashCtx</a:t>
            </a:r>
            <a:r>
              <a:rPr lang="en-US" sz="1200" dirty="0"/>
              <a:t>, &amp;</a:t>
            </a:r>
            <a:r>
              <a:rPr lang="en-US" sz="1200" dirty="0" err="1"/>
              <a:t>hashOut</a:t>
            </a:r>
            <a:r>
              <a:rPr lang="en-US" sz="1200" dirty="0"/>
              <a:t>)) != 0)</a:t>
            </a:r>
          </a:p>
          <a:p>
            <a:r>
              <a:rPr lang="en-US" sz="1200" dirty="0"/>
              <a:t>        </a:t>
            </a:r>
            <a:r>
              <a:rPr lang="en-US" sz="1200" dirty="0" err="1"/>
              <a:t>goto</a:t>
            </a:r>
            <a:r>
              <a:rPr lang="en-US" sz="1200" dirty="0"/>
              <a:t> fail;</a:t>
            </a:r>
          </a:p>
          <a:p>
            <a:endParaRPr lang="en-US" sz="1200" dirty="0"/>
          </a:p>
          <a:p>
            <a:r>
              <a:rPr lang="en-US" sz="1200" dirty="0" smtClean="0"/>
              <a:t>    err </a:t>
            </a:r>
            <a:r>
              <a:rPr lang="en-US" sz="1200" dirty="0"/>
              <a:t>= </a:t>
            </a:r>
            <a:r>
              <a:rPr lang="en-US" sz="1200" dirty="0" err="1"/>
              <a:t>sslRawVerify</a:t>
            </a:r>
            <a:r>
              <a:rPr lang="en-US" sz="1200" dirty="0"/>
              <a:t>(</a:t>
            </a:r>
            <a:r>
              <a:rPr lang="en-US" sz="1200" dirty="0" err="1"/>
              <a:t>ctx</a:t>
            </a:r>
            <a:r>
              <a:rPr lang="en-US" sz="1200" dirty="0" smtClean="0"/>
              <a:t>, </a:t>
            </a:r>
            <a:r>
              <a:rPr lang="en-US" sz="1200" dirty="0" err="1" smtClean="0"/>
              <a:t>ctx</a:t>
            </a:r>
            <a:r>
              <a:rPr lang="en-US" sz="1200" dirty="0"/>
              <a:t>-&gt;</a:t>
            </a:r>
            <a:r>
              <a:rPr lang="en-US" sz="1200" dirty="0" err="1"/>
              <a:t>peerPubKey</a:t>
            </a:r>
            <a:r>
              <a:rPr lang="en-US" sz="1200" dirty="0" smtClean="0"/>
              <a:t>, </a:t>
            </a:r>
            <a:r>
              <a:rPr lang="en-US" sz="1200" dirty="0" err="1" smtClean="0"/>
              <a:t>dataToSign</a:t>
            </a:r>
            <a:r>
              <a:rPr lang="en-US" sz="1200" dirty="0" smtClean="0"/>
              <a:t>, </a:t>
            </a:r>
            <a:r>
              <a:rPr lang="en-US" sz="1200" dirty="0" err="1" smtClean="0"/>
              <a:t>dataToSignLen</a:t>
            </a:r>
            <a:r>
              <a:rPr lang="en-US" sz="1200" dirty="0" smtClean="0"/>
              <a:t>, </a:t>
            </a:r>
          </a:p>
          <a:p>
            <a:r>
              <a:rPr lang="en-US" sz="1200" dirty="0"/>
              <a:t> </a:t>
            </a:r>
            <a:r>
              <a:rPr lang="en-US" sz="1200" dirty="0" smtClean="0"/>
              <a:t>                                     signature, </a:t>
            </a:r>
            <a:r>
              <a:rPr lang="en-US" sz="1200" dirty="0" err="1" smtClean="0"/>
              <a:t>signatureLen</a:t>
            </a:r>
            <a:r>
              <a:rPr lang="en-US" sz="1200" dirty="0"/>
              <a:t>);</a:t>
            </a:r>
          </a:p>
          <a:p>
            <a:r>
              <a:rPr lang="en-US" sz="1200" dirty="0" smtClean="0"/>
              <a:t>    if</a:t>
            </a:r>
            <a:r>
              <a:rPr lang="en-US" sz="1200" dirty="0"/>
              <a:t>(err) {</a:t>
            </a:r>
          </a:p>
          <a:p>
            <a:r>
              <a:rPr lang="en-US" sz="1200" dirty="0" smtClean="0"/>
              <a:t>       </a:t>
            </a:r>
            <a:r>
              <a:rPr lang="en-US" sz="1200" dirty="0" err="1" smtClean="0"/>
              <a:t>sslErrorLog</a:t>
            </a:r>
            <a:r>
              <a:rPr lang="en-US" sz="1200" dirty="0"/>
              <a:t>("</a:t>
            </a:r>
            <a:r>
              <a:rPr lang="en-US" sz="1200" dirty="0" err="1"/>
              <a:t>SSLDecodeSignedServerKeyExchange</a:t>
            </a:r>
            <a:r>
              <a:rPr lang="en-US" sz="1200" dirty="0"/>
              <a:t>: </a:t>
            </a:r>
            <a:r>
              <a:rPr lang="en-US" sz="1200" dirty="0" err="1"/>
              <a:t>sslRawVerify</a:t>
            </a:r>
            <a:r>
              <a:rPr lang="en-US" sz="1200" dirty="0"/>
              <a:t> </a:t>
            </a:r>
            <a:r>
              <a:rPr lang="en-US" sz="1200" dirty="0" smtClean="0"/>
              <a:t>returned </a:t>
            </a:r>
            <a:r>
              <a:rPr lang="en-US" sz="1200" dirty="0"/>
              <a:t>%d\n", (</a:t>
            </a:r>
            <a:r>
              <a:rPr lang="en-US" sz="1200" dirty="0" err="1"/>
              <a:t>int</a:t>
            </a:r>
            <a:r>
              <a:rPr lang="en-US" sz="1200" dirty="0"/>
              <a:t>)err);</a:t>
            </a:r>
          </a:p>
          <a:p>
            <a:r>
              <a:rPr lang="en-US" sz="1200" dirty="0" smtClean="0"/>
              <a:t>       </a:t>
            </a:r>
            <a:r>
              <a:rPr lang="en-US" sz="1200" dirty="0" err="1" smtClean="0"/>
              <a:t>goto</a:t>
            </a:r>
            <a:r>
              <a:rPr lang="en-US" sz="1200" dirty="0" smtClean="0"/>
              <a:t> </a:t>
            </a:r>
            <a:r>
              <a:rPr lang="en-US" sz="1200" dirty="0"/>
              <a:t>fail;</a:t>
            </a:r>
          </a:p>
          <a:p>
            <a:r>
              <a:rPr lang="en-US" sz="1200" dirty="0" smtClean="0"/>
              <a:t>    }</a:t>
            </a:r>
            <a:endParaRPr lang="en-US" sz="1200" dirty="0"/>
          </a:p>
          <a:p>
            <a:r>
              <a:rPr lang="en-US" sz="1200" dirty="0"/>
              <a:t>fail:</a:t>
            </a:r>
          </a:p>
          <a:p>
            <a:r>
              <a:rPr lang="en-US" sz="1200" dirty="0"/>
              <a:t>    </a:t>
            </a:r>
            <a:r>
              <a:rPr lang="en-US" sz="1200" dirty="0" err="1"/>
              <a:t>SSLFreeBuffer</a:t>
            </a:r>
            <a:r>
              <a:rPr lang="en-US" sz="1200" dirty="0"/>
              <a:t>(&amp;</a:t>
            </a:r>
            <a:r>
              <a:rPr lang="en-US" sz="1200" dirty="0" err="1"/>
              <a:t>signedHashes</a:t>
            </a:r>
            <a:r>
              <a:rPr lang="en-US" sz="1200" dirty="0"/>
              <a:t>);</a:t>
            </a:r>
          </a:p>
          <a:p>
            <a:r>
              <a:rPr lang="en-US" sz="1200" dirty="0"/>
              <a:t>    </a:t>
            </a:r>
            <a:r>
              <a:rPr lang="en-US" sz="1200" dirty="0" err="1"/>
              <a:t>SSLFreeBuffer</a:t>
            </a:r>
            <a:r>
              <a:rPr lang="en-US" sz="1200" dirty="0"/>
              <a:t>(&amp;</a:t>
            </a:r>
            <a:r>
              <a:rPr lang="en-US" sz="1200" dirty="0" err="1"/>
              <a:t>hashCtx</a:t>
            </a:r>
            <a:r>
              <a:rPr lang="en-US" sz="1200" dirty="0"/>
              <a:t>);</a:t>
            </a:r>
          </a:p>
          <a:p>
            <a:r>
              <a:rPr lang="en-US" sz="1200" dirty="0"/>
              <a:t>    return err</a:t>
            </a:r>
            <a:r>
              <a:rPr lang="en-US" sz="1200" dirty="0" smtClean="0"/>
              <a:t>;</a:t>
            </a:r>
            <a:endParaRPr lang="en-US" sz="1200" dirty="0"/>
          </a:p>
          <a:p>
            <a:r>
              <a:rPr lang="en-US" sz="1200" dirty="0" smtClean="0"/>
              <a:t>}</a:t>
            </a:r>
            <a:endParaRPr lang="en-US" sz="1200" dirty="0"/>
          </a:p>
        </p:txBody>
      </p:sp>
      <p:sp>
        <p:nvSpPr>
          <p:cNvPr id="5" name="Title 2"/>
          <p:cNvSpPr txBox="1">
            <a:spLocks/>
          </p:cNvSpPr>
          <p:nvPr/>
        </p:nvSpPr>
        <p:spPr>
          <a:xfrm>
            <a:off x="5020570" y="231547"/>
            <a:ext cx="3666230" cy="859370"/>
          </a:xfrm>
          <a:prstGeom prst="rect">
            <a:avLst/>
          </a:prstGeom>
          <a:solidFill>
            <a:schemeClr val="accent2">
              <a:lumMod val="75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rPr>
              <a:t>How should these kinds of mistakes be prevented?</a:t>
            </a:r>
            <a:endParaRPr lang="en-US" sz="2400" dirty="0">
              <a:solidFill>
                <a:schemeClr val="bg1"/>
              </a:solidFill>
            </a:endParaRPr>
          </a:p>
        </p:txBody>
      </p:sp>
    </p:spTree>
    <p:extLst>
      <p:ext uri="{BB962C8B-B14F-4D97-AF65-F5344CB8AC3E}">
        <p14:creationId xmlns:p14="http://schemas.microsoft.com/office/powerpoint/2010/main" val="1619366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12</a:t>
            </a:fld>
            <a:endParaRPr lang="en-US"/>
          </a:p>
        </p:txBody>
      </p:sp>
      <p:pic>
        <p:nvPicPr>
          <p:cNvPr id="4" name="Picture 3" descr="Screen Shot 2014-02-24 at 8.24.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29" y="169222"/>
            <a:ext cx="4424167" cy="4598042"/>
          </a:xfrm>
          <a:prstGeom prst="rect">
            <a:avLst/>
          </a:prstGeom>
          <a:ln>
            <a:noFill/>
          </a:ln>
          <a:effectLst>
            <a:outerShdw blurRad="292100" dist="139700" dir="2700000" algn="tl" rotWithShape="0">
              <a:srgbClr val="333333">
                <a:alpha val="65000"/>
              </a:srgbClr>
            </a:outerShdw>
          </a:effectLst>
        </p:spPr>
      </p:pic>
      <p:pic>
        <p:nvPicPr>
          <p:cNvPr id="5" name="Picture 4" descr="Screen Shot 2014-02-24 at 8.25.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017" y="741482"/>
            <a:ext cx="4049208" cy="3358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893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Excursion</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13</a:t>
            </a:fld>
            <a:endParaRPr lang="en-US"/>
          </a:p>
        </p:txBody>
      </p:sp>
      <p:sp>
        <p:nvSpPr>
          <p:cNvPr id="4" name="TextBox 3"/>
          <p:cNvSpPr txBox="1"/>
          <p:nvPr/>
        </p:nvSpPr>
        <p:spPr>
          <a:xfrm>
            <a:off x="1329727" y="1900581"/>
            <a:ext cx="6439170" cy="1077218"/>
          </a:xfrm>
          <a:prstGeom prst="rect">
            <a:avLst/>
          </a:prstGeom>
          <a:noFill/>
        </p:spPr>
        <p:txBody>
          <a:bodyPr wrap="square" rtlCol="0">
            <a:spAutoFit/>
          </a:bodyPr>
          <a:lstStyle/>
          <a:p>
            <a:pPr algn="ctr"/>
            <a:r>
              <a:rPr lang="en-US" sz="3200" dirty="0" smtClean="0"/>
              <a:t>How hard is it for a compiler to provide unreachable code warnings?</a:t>
            </a:r>
            <a:endParaRPr lang="en-US" sz="3200" dirty="0"/>
          </a:p>
        </p:txBody>
      </p:sp>
    </p:spTree>
    <p:extLst>
      <p:ext uri="{BB962C8B-B14F-4D97-AF65-F5344CB8AC3E}">
        <p14:creationId xmlns:p14="http://schemas.microsoft.com/office/powerpoint/2010/main" val="347382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Unreachable is Undecidable</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14</a:t>
            </a:fld>
            <a:endParaRPr lang="en-US"/>
          </a:p>
        </p:txBody>
      </p:sp>
    </p:spTree>
    <p:extLst>
      <p:ext uri="{BB962C8B-B14F-4D97-AF65-F5344CB8AC3E}">
        <p14:creationId xmlns:p14="http://schemas.microsoft.com/office/powerpoint/2010/main" val="1989387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Unreachable is Undecidable</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15</a:t>
            </a:fld>
            <a:endParaRPr lang="en-US"/>
          </a:p>
        </p:txBody>
      </p:sp>
      <p:sp>
        <p:nvSpPr>
          <p:cNvPr id="4" name="TextBox 3"/>
          <p:cNvSpPr txBox="1"/>
          <p:nvPr/>
        </p:nvSpPr>
        <p:spPr>
          <a:xfrm>
            <a:off x="740697" y="1297147"/>
            <a:ext cx="5208878" cy="1815882"/>
          </a:xfrm>
          <a:prstGeom prst="rect">
            <a:avLst/>
          </a:prstGeom>
          <a:solidFill>
            <a:schemeClr val="accent2">
              <a:lumMod val="20000"/>
              <a:lumOff val="80000"/>
            </a:schemeClr>
          </a:solidFill>
        </p:spPr>
        <p:txBody>
          <a:bodyPr wrap="none" rtlCol="0">
            <a:spAutoFit/>
          </a:bodyPr>
          <a:lstStyle/>
          <a:p>
            <a:r>
              <a:rPr lang="en-US" sz="2800" dirty="0" err="1" smtClean="0"/>
              <a:t>fn</a:t>
            </a:r>
            <a:r>
              <a:rPr lang="en-US" sz="2800" dirty="0" smtClean="0"/>
              <a:t> halts(program: &amp;</a:t>
            </a:r>
            <a:r>
              <a:rPr lang="en-US" sz="2800" dirty="0" err="1" smtClean="0"/>
              <a:t>str</a:t>
            </a:r>
            <a:r>
              <a:rPr lang="en-US" sz="2800" dirty="0" smtClean="0"/>
              <a:t>) {</a:t>
            </a:r>
          </a:p>
          <a:p>
            <a:r>
              <a:rPr lang="en-US" sz="2800" dirty="0" smtClean="0"/>
              <a:t>     execute(program); </a:t>
            </a:r>
          </a:p>
          <a:p>
            <a:r>
              <a:rPr lang="en-US" sz="2800" dirty="0"/>
              <a:t> </a:t>
            </a:r>
            <a:r>
              <a:rPr lang="en-US" sz="2800" dirty="0" smtClean="0"/>
              <a:t>    </a:t>
            </a:r>
            <a:r>
              <a:rPr lang="en-US" sz="2800" dirty="0" err="1" smtClean="0"/>
              <a:t>println</a:t>
            </a:r>
            <a:r>
              <a:rPr lang="en-US" sz="2800" dirty="0" smtClean="0"/>
              <a:t>!(“Am I unreachable?”);</a:t>
            </a:r>
          </a:p>
          <a:p>
            <a:r>
              <a:rPr lang="en-US" sz="2800" dirty="0"/>
              <a:t>}</a:t>
            </a:r>
          </a:p>
        </p:txBody>
      </p:sp>
      <p:sp>
        <p:nvSpPr>
          <p:cNvPr id="5" name="TextBox 4"/>
          <p:cNvSpPr txBox="1"/>
          <p:nvPr/>
        </p:nvSpPr>
        <p:spPr>
          <a:xfrm>
            <a:off x="1870811" y="3390296"/>
            <a:ext cx="6815989"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b="1" dirty="0" smtClean="0"/>
              <a:t>Compilers shouldn’t be constrained by theory!</a:t>
            </a:r>
          </a:p>
          <a:p>
            <a:r>
              <a:rPr lang="en-US" sz="2400" dirty="0" smtClean="0"/>
              <a:t>	Goal is to help programmers</a:t>
            </a:r>
            <a:r>
              <a:rPr lang="en-US" sz="2400" dirty="0"/>
              <a:t>	</a:t>
            </a:r>
            <a:endParaRPr lang="en-US" sz="2400" dirty="0" smtClean="0"/>
          </a:p>
          <a:p>
            <a:r>
              <a:rPr lang="en-US" sz="2400" dirty="0" smtClean="0"/>
              <a:t>	Okay for warnings to be unsound and incomplete</a:t>
            </a:r>
          </a:p>
          <a:p>
            <a:r>
              <a:rPr lang="en-US" sz="2400" dirty="0"/>
              <a:t>	</a:t>
            </a:r>
            <a:r>
              <a:rPr lang="en-US" sz="2400" dirty="0" smtClean="0"/>
              <a:t>	(even okay for errors!)</a:t>
            </a:r>
            <a:endParaRPr lang="en-US" sz="2400" dirty="0"/>
          </a:p>
        </p:txBody>
      </p:sp>
    </p:spTree>
    <p:extLst>
      <p:ext uri="{BB962C8B-B14F-4D97-AF65-F5344CB8AC3E}">
        <p14:creationId xmlns:p14="http://schemas.microsoft.com/office/powerpoint/2010/main" val="318750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86470"/>
            <a:ext cx="8229600" cy="2959400"/>
          </a:xfrm>
        </p:spPr>
        <p:txBody>
          <a:bodyPr>
            <a:noAutofit/>
          </a:bodyPr>
          <a:lstStyle/>
          <a:p>
            <a:r>
              <a:rPr lang="en-US" sz="6000" dirty="0" smtClean="0">
                <a:solidFill>
                  <a:srgbClr val="FF6600"/>
                </a:solidFill>
              </a:rPr>
              <a:t>My New </a:t>
            </a:r>
            <a:br>
              <a:rPr lang="en-US" sz="6000" dirty="0" smtClean="0">
                <a:solidFill>
                  <a:srgbClr val="FF6600"/>
                </a:solidFill>
              </a:rPr>
            </a:br>
            <a:r>
              <a:rPr lang="en-US" sz="6000" b="1" dirty="0" smtClean="0">
                <a:solidFill>
                  <a:srgbClr val="FF6600"/>
                </a:solidFill>
              </a:rPr>
              <a:t>Theory of Computation</a:t>
            </a:r>
            <a:r>
              <a:rPr lang="en-US" sz="6000" dirty="0" smtClean="0">
                <a:solidFill>
                  <a:srgbClr val="FF6600"/>
                </a:solidFill>
              </a:rPr>
              <a:t> Book!</a:t>
            </a:r>
            <a:endParaRPr lang="en-US" sz="6000" dirty="0">
              <a:solidFill>
                <a:srgbClr val="FF6600"/>
              </a:solidFill>
            </a:endParaRPr>
          </a:p>
        </p:txBody>
      </p:sp>
      <p:sp>
        <p:nvSpPr>
          <p:cNvPr id="3" name="Slide Number Placeholder 2"/>
          <p:cNvSpPr>
            <a:spLocks noGrp="1"/>
          </p:cNvSpPr>
          <p:nvPr>
            <p:ph type="sldNum" sz="quarter" idx="12"/>
          </p:nvPr>
        </p:nvSpPr>
        <p:spPr/>
        <p:txBody>
          <a:bodyPr/>
          <a:lstStyle/>
          <a:p>
            <a:fld id="{5901D8F8-DFD5-3B41-9914-44ACC1FDB87E}" type="slidenum">
              <a:rPr lang="en-US" smtClean="0"/>
              <a:t>16</a:t>
            </a:fld>
            <a:endParaRPr lang="en-US"/>
          </a:p>
        </p:txBody>
      </p:sp>
    </p:spTree>
    <p:extLst>
      <p:ext uri="{BB962C8B-B14F-4D97-AF65-F5344CB8AC3E}">
        <p14:creationId xmlns:p14="http://schemas.microsoft.com/office/powerpoint/2010/main" val="33948004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 book</a:t>
            </a:r>
            <a:endParaRPr lang="en-US" dirty="0"/>
          </a:p>
        </p:txBody>
      </p:sp>
      <p:pic>
        <p:nvPicPr>
          <p:cNvPr id="3" name="Picture 2"/>
          <p:cNvPicPr>
            <a:picLocks noChangeAspect="1"/>
          </p:cNvPicPr>
          <p:nvPr/>
        </p:nvPicPr>
        <p:blipFill rotWithShape="1">
          <a:blip r:embed="rId3"/>
          <a:srcRect l="-107" t="7227" r="-1" b="15370"/>
          <a:stretch/>
        </p:blipFill>
        <p:spPr>
          <a:xfrm>
            <a:off x="-123297" y="-120498"/>
            <a:ext cx="9358228" cy="5264002"/>
          </a:xfrm>
          <a:prstGeom prst="rect">
            <a:avLst/>
          </a:prstGeom>
        </p:spPr>
      </p:pic>
      <p:sp>
        <p:nvSpPr>
          <p:cNvPr id="4" name="Rectangle 3"/>
          <p:cNvSpPr/>
          <p:nvPr/>
        </p:nvSpPr>
        <p:spPr>
          <a:xfrm>
            <a:off x="4850092" y="3100519"/>
            <a:ext cx="4293908" cy="1569660"/>
          </a:xfrm>
          <a:prstGeom prst="rect">
            <a:avLst/>
          </a:prstGeom>
          <a:solidFill>
            <a:schemeClr val="tx1">
              <a:alpha val="36000"/>
            </a:schemeClr>
          </a:solidFill>
        </p:spPr>
        <p:txBody>
          <a:bodyPr wrap="square">
            <a:spAutoFit/>
          </a:bodyPr>
          <a:lstStyle/>
          <a:p>
            <a:pPr algn="ctr"/>
            <a:r>
              <a:rPr lang="en-US" sz="2400" i="1" dirty="0" smtClean="0">
                <a:solidFill>
                  <a:srgbClr val="FFFF00"/>
                </a:solidFill>
                <a:cs typeface="Adobe Caslon Pro SmBd Italic"/>
              </a:rPr>
              <a:t>A Tragicomic Tale of Combinatorics and Computability</a:t>
            </a:r>
          </a:p>
          <a:p>
            <a:pPr algn="ctr"/>
            <a:r>
              <a:rPr lang="en-US" sz="2400" i="1" dirty="0" smtClean="0">
                <a:solidFill>
                  <a:srgbClr val="FFFF00"/>
                </a:solidFill>
                <a:cs typeface="Adobe Caslon Pro SmBd Italic"/>
              </a:rPr>
              <a:t>for Curious Children of All Ages</a:t>
            </a:r>
            <a:endParaRPr lang="en-US" sz="2400" i="1" dirty="0">
              <a:solidFill>
                <a:srgbClr val="FFFF00"/>
              </a:solidFill>
              <a:cs typeface="Adobe Caslon Pro SmBd Italic"/>
            </a:endParaRPr>
          </a:p>
        </p:txBody>
      </p:sp>
      <p:sp>
        <p:nvSpPr>
          <p:cNvPr id="6" name="TextBox 5"/>
          <p:cNvSpPr txBox="1"/>
          <p:nvPr/>
        </p:nvSpPr>
        <p:spPr>
          <a:xfrm>
            <a:off x="197274" y="4526011"/>
            <a:ext cx="1886441" cy="646331"/>
          </a:xfrm>
          <a:prstGeom prst="rect">
            <a:avLst/>
          </a:prstGeom>
          <a:noFill/>
        </p:spPr>
        <p:txBody>
          <a:bodyPr wrap="square" rtlCol="0">
            <a:spAutoFit/>
          </a:bodyPr>
          <a:lstStyle/>
          <a:p>
            <a:pPr algn="ctr"/>
            <a:r>
              <a:rPr lang="en-US" dirty="0" smtClean="0">
                <a:solidFill>
                  <a:schemeClr val="tx2"/>
                </a:solidFill>
              </a:rPr>
              <a:t>Illustrations by Kim </a:t>
            </a:r>
            <a:r>
              <a:rPr lang="en-US" dirty="0" err="1" smtClean="0">
                <a:solidFill>
                  <a:schemeClr val="tx2"/>
                </a:solidFill>
              </a:rPr>
              <a:t>Dylla</a:t>
            </a:r>
            <a:endParaRPr lang="en-US" dirty="0">
              <a:solidFill>
                <a:schemeClr val="tx2"/>
              </a:solidFill>
            </a:endParaRPr>
          </a:p>
        </p:txBody>
      </p:sp>
    </p:spTree>
    <p:extLst>
      <p:ext uri="{BB962C8B-B14F-4D97-AF65-F5344CB8AC3E}">
        <p14:creationId xmlns:p14="http://schemas.microsoft.com/office/powerpoint/2010/main" val="39668927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1888" y="76716"/>
            <a:ext cx="6242112" cy="5143500"/>
          </a:xfrm>
          <a:prstGeom prst="rect">
            <a:avLst/>
          </a:prstGeom>
        </p:spPr>
      </p:pic>
      <p:sp>
        <p:nvSpPr>
          <p:cNvPr id="2" name="Title 1"/>
          <p:cNvSpPr>
            <a:spLocks noGrp="1"/>
          </p:cNvSpPr>
          <p:nvPr>
            <p:ph type="title"/>
          </p:nvPr>
        </p:nvSpPr>
        <p:spPr>
          <a:xfrm>
            <a:off x="636201" y="777005"/>
            <a:ext cx="2815973" cy="2257106"/>
          </a:xfrm>
        </p:spPr>
        <p:txBody>
          <a:bodyPr/>
          <a:lstStyle/>
          <a:p>
            <a:r>
              <a:rPr lang="en-US" dirty="0" smtClean="0"/>
              <a:t>Sharing Memory </a:t>
            </a:r>
            <a:br>
              <a:rPr lang="en-US" dirty="0" smtClean="0"/>
            </a:br>
            <a:r>
              <a:rPr lang="en-US" dirty="0" smtClean="0"/>
              <a:t>in Tasks</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18</a:t>
            </a:fld>
            <a:endParaRPr lang="en-US"/>
          </a:p>
        </p:txBody>
      </p:sp>
    </p:spTree>
    <p:extLst>
      <p:ext uri="{BB962C8B-B14F-4D97-AF65-F5344CB8AC3E}">
        <p14:creationId xmlns:p14="http://schemas.microsoft.com/office/powerpoint/2010/main" val="213858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4154223" cy="857250"/>
          </a:xfrm>
        </p:spPr>
        <p:txBody>
          <a:bodyPr/>
          <a:lstStyle/>
          <a:p>
            <a:r>
              <a:rPr lang="en-US" dirty="0" smtClean="0"/>
              <a:t>Plan for Today</a:t>
            </a:r>
            <a:endParaRPr lang="en-US" dirty="0"/>
          </a:p>
        </p:txBody>
      </p:sp>
      <p:sp>
        <p:nvSpPr>
          <p:cNvPr id="3" name="Content Placeholder 2"/>
          <p:cNvSpPr>
            <a:spLocks noGrp="1"/>
          </p:cNvSpPr>
          <p:nvPr>
            <p:ph idx="1"/>
          </p:nvPr>
        </p:nvSpPr>
        <p:spPr>
          <a:xfrm>
            <a:off x="562577" y="1063229"/>
            <a:ext cx="3852797" cy="3394472"/>
          </a:xfrm>
        </p:spPr>
        <p:txBody>
          <a:bodyPr/>
          <a:lstStyle/>
          <a:p>
            <a:pPr marL="0" indent="0">
              <a:buNone/>
            </a:pPr>
            <a:r>
              <a:rPr lang="en-US" b="1" dirty="0" smtClean="0"/>
              <a:t>Apple’s </a:t>
            </a:r>
            <a:r>
              <a:rPr lang="en-US" b="1" dirty="0" smtClean="0"/>
              <a:t>SSL </a:t>
            </a:r>
            <a:r>
              <a:rPr lang="en-US" b="1" dirty="0" smtClean="0"/>
              <a:t>Bug</a:t>
            </a:r>
          </a:p>
          <a:p>
            <a:pPr marL="0" indent="0">
              <a:buNone/>
            </a:pPr>
            <a:r>
              <a:rPr lang="en-US" b="1" dirty="0" smtClean="0"/>
              <a:t>Sharing Memory</a:t>
            </a:r>
            <a:endParaRPr lang="en-US" b="1" dirty="0" smtClean="0"/>
          </a:p>
          <a:p>
            <a:pPr marL="0" indent="0">
              <a:buNone/>
            </a:pPr>
            <a:r>
              <a:rPr lang="en-US" b="1" dirty="0" smtClean="0"/>
              <a:t>Scheduling</a:t>
            </a:r>
          </a:p>
        </p:txBody>
      </p:sp>
      <p:sp>
        <p:nvSpPr>
          <p:cNvPr id="4" name="Slide Number Placeholder 3"/>
          <p:cNvSpPr>
            <a:spLocks noGrp="1"/>
          </p:cNvSpPr>
          <p:nvPr>
            <p:ph type="sldNum" sz="quarter" idx="12"/>
          </p:nvPr>
        </p:nvSpPr>
        <p:spPr/>
        <p:txBody>
          <a:bodyPr/>
          <a:lstStyle/>
          <a:p>
            <a:fld id="{6507B5A5-F0C2-644D-AEA7-E773B6B78F38}" type="slidenum">
              <a:rPr lang="en-US" smtClean="0"/>
              <a:t>1</a:t>
            </a:fld>
            <a:endParaRPr lang="en-US" dirty="0"/>
          </a:p>
        </p:txBody>
      </p:sp>
      <p:pic>
        <p:nvPicPr>
          <p:cNvPr id="5" name="Picture 4" descr="Screen Shot 2014-02-24 at 8.40.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832" y="205979"/>
            <a:ext cx="3983968" cy="4638610"/>
          </a:xfrm>
          <a:prstGeom prst="rect">
            <a:avLst/>
          </a:prstGeom>
          <a:ln>
            <a:noFill/>
          </a:ln>
          <a:effectLst>
            <a:outerShdw blurRad="292100" dist="139700" dir="2700000" algn="tl" rotWithShape="0">
              <a:srgbClr val="333333">
                <a:alpha val="65000"/>
              </a:srgbClr>
            </a:outerShdw>
          </a:effectLst>
        </p:spPr>
      </p:pic>
      <p:pic>
        <p:nvPicPr>
          <p:cNvPr id="6" name="Picture 5" descr="Screen Shot 2014-02-24 at 8.40.08 PM.png"/>
          <p:cNvPicPr>
            <a:picLocks noChangeAspect="1"/>
          </p:cNvPicPr>
          <p:nvPr/>
        </p:nvPicPr>
        <p:blipFill rotWithShape="1">
          <a:blip r:embed="rId3">
            <a:extLst>
              <a:ext uri="{28A0092B-C50C-407E-A947-70E740481C1C}">
                <a14:useLocalDpi xmlns:a14="http://schemas.microsoft.com/office/drawing/2010/main" val="0"/>
              </a:ext>
            </a:extLst>
          </a:blip>
          <a:srcRect b="38963"/>
          <a:stretch/>
        </p:blipFill>
        <p:spPr>
          <a:xfrm>
            <a:off x="895008" y="2978648"/>
            <a:ext cx="3716415" cy="2062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09143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19</a:t>
            </a:fld>
            <a:endParaRPr lang="en-US"/>
          </a:p>
        </p:txBody>
      </p:sp>
      <p:sp>
        <p:nvSpPr>
          <p:cNvPr id="3" name="Rectangle 2"/>
          <p:cNvSpPr/>
          <p:nvPr/>
        </p:nvSpPr>
        <p:spPr>
          <a:xfrm>
            <a:off x="605197" y="263785"/>
            <a:ext cx="4381277" cy="4401205"/>
          </a:xfrm>
          <a:prstGeom prst="rect">
            <a:avLst/>
          </a:prstGeom>
          <a:solidFill>
            <a:schemeClr val="accent6">
              <a:lumMod val="20000"/>
              <a:lumOff val="80000"/>
            </a:schemeClr>
          </a:solidFill>
        </p:spPr>
        <p:txBody>
          <a:bodyPr wrap="square">
            <a:spAutoFit/>
          </a:bodyPr>
          <a:lstStyle/>
          <a:p>
            <a:r>
              <a:rPr lang="en-US" sz="2000" dirty="0"/>
              <a:t>static </a:t>
            </a:r>
            <a:r>
              <a:rPr lang="en-US" sz="2000" dirty="0" err="1"/>
              <a:t>mut</a:t>
            </a:r>
            <a:r>
              <a:rPr lang="en-US" sz="2000" dirty="0"/>
              <a:t> count: </a:t>
            </a:r>
            <a:r>
              <a:rPr lang="en-US" sz="2000" dirty="0" err="1"/>
              <a:t>uint</a:t>
            </a:r>
            <a:r>
              <a:rPr lang="en-US" sz="2000" dirty="0"/>
              <a:t> = 0;</a:t>
            </a:r>
          </a:p>
          <a:p>
            <a:endParaRPr lang="en-US" sz="2000" dirty="0"/>
          </a:p>
          <a:p>
            <a:r>
              <a:rPr lang="en-US" sz="2000" dirty="0" err="1"/>
              <a:t>fn</a:t>
            </a:r>
            <a:r>
              <a:rPr lang="en-US" sz="2000" dirty="0"/>
              <a:t> update_count() {</a:t>
            </a:r>
          </a:p>
          <a:p>
            <a:r>
              <a:rPr lang="en-US" sz="2000" dirty="0"/>
              <a:t>    unsafe { count += 1; }</a:t>
            </a:r>
          </a:p>
          <a:p>
            <a:r>
              <a:rPr lang="en-US" sz="2000" dirty="0"/>
              <a:t>}</a:t>
            </a:r>
          </a:p>
          <a:p>
            <a:endParaRPr lang="en-US" sz="2000" dirty="0"/>
          </a:p>
          <a:p>
            <a:r>
              <a:rPr lang="is-IS" sz="2000" dirty="0"/>
              <a:t>fn main() {</a:t>
            </a:r>
          </a:p>
          <a:p>
            <a:r>
              <a:rPr lang="en-US" sz="2000" dirty="0"/>
              <a:t>    for _ in range(0u, 10) {</a:t>
            </a:r>
          </a:p>
          <a:p>
            <a:r>
              <a:rPr lang="en-US" sz="2000" dirty="0"/>
              <a:t>        for _ in range(0u, 1000) {</a:t>
            </a:r>
          </a:p>
          <a:p>
            <a:r>
              <a:rPr lang="en-US" sz="2000" dirty="0"/>
              <a:t>            update_count();</a:t>
            </a:r>
          </a:p>
          <a:p>
            <a:r>
              <a:rPr lang="en-US" sz="2000" dirty="0"/>
              <a:t>        }</a:t>
            </a:r>
          </a:p>
          <a:p>
            <a:r>
              <a:rPr lang="en-US" sz="2000" dirty="0"/>
              <a:t>    }</a:t>
            </a:r>
          </a:p>
          <a:p>
            <a:r>
              <a:rPr lang="en-US" sz="2000" dirty="0"/>
              <a:t>    </a:t>
            </a:r>
            <a:r>
              <a:rPr lang="en-US" sz="2000" dirty="0" err="1"/>
              <a:t>println</a:t>
            </a:r>
            <a:r>
              <a:rPr lang="en-US" sz="2000" dirty="0"/>
              <a:t>!("Count: {:}", unsafe { count });</a:t>
            </a:r>
          </a:p>
          <a:p>
            <a:r>
              <a:rPr lang="en-US" sz="2000" dirty="0"/>
              <a:t>}</a:t>
            </a:r>
          </a:p>
        </p:txBody>
      </p:sp>
    </p:spTree>
    <p:extLst>
      <p:ext uri="{BB962C8B-B14F-4D97-AF65-F5344CB8AC3E}">
        <p14:creationId xmlns:p14="http://schemas.microsoft.com/office/powerpoint/2010/main" val="468449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20</a:t>
            </a:fld>
            <a:endParaRPr lang="en-US"/>
          </a:p>
        </p:txBody>
      </p:sp>
      <p:sp>
        <p:nvSpPr>
          <p:cNvPr id="3" name="Rectangle 2"/>
          <p:cNvSpPr/>
          <p:nvPr/>
        </p:nvSpPr>
        <p:spPr>
          <a:xfrm>
            <a:off x="605197" y="263785"/>
            <a:ext cx="4381277" cy="4401205"/>
          </a:xfrm>
          <a:prstGeom prst="rect">
            <a:avLst/>
          </a:prstGeom>
          <a:solidFill>
            <a:schemeClr val="accent6">
              <a:lumMod val="20000"/>
              <a:lumOff val="80000"/>
            </a:schemeClr>
          </a:solidFill>
        </p:spPr>
        <p:txBody>
          <a:bodyPr wrap="square">
            <a:spAutoFit/>
          </a:bodyPr>
          <a:lstStyle/>
          <a:p>
            <a:r>
              <a:rPr lang="en-US" sz="2000" dirty="0"/>
              <a:t>static </a:t>
            </a:r>
            <a:r>
              <a:rPr lang="en-US" sz="2000" dirty="0" err="1"/>
              <a:t>mut</a:t>
            </a:r>
            <a:r>
              <a:rPr lang="en-US" sz="2000" dirty="0"/>
              <a:t> count: </a:t>
            </a:r>
            <a:r>
              <a:rPr lang="en-US" sz="2000" dirty="0" err="1"/>
              <a:t>uint</a:t>
            </a:r>
            <a:r>
              <a:rPr lang="en-US" sz="2000" dirty="0"/>
              <a:t> = 0;</a:t>
            </a:r>
          </a:p>
          <a:p>
            <a:endParaRPr lang="en-US" sz="2000" dirty="0"/>
          </a:p>
          <a:p>
            <a:r>
              <a:rPr lang="en-US" sz="2000" dirty="0" err="1"/>
              <a:t>fn</a:t>
            </a:r>
            <a:r>
              <a:rPr lang="en-US" sz="2000" dirty="0"/>
              <a:t> update_count() {</a:t>
            </a:r>
          </a:p>
          <a:p>
            <a:r>
              <a:rPr lang="en-US" sz="2000" dirty="0"/>
              <a:t>    unsafe { count += 1; }</a:t>
            </a:r>
          </a:p>
          <a:p>
            <a:r>
              <a:rPr lang="en-US" sz="2000" dirty="0"/>
              <a:t>}</a:t>
            </a:r>
          </a:p>
          <a:p>
            <a:endParaRPr lang="en-US" sz="2000" dirty="0"/>
          </a:p>
          <a:p>
            <a:r>
              <a:rPr lang="is-IS" sz="2000" dirty="0"/>
              <a:t>fn main() {</a:t>
            </a:r>
          </a:p>
          <a:p>
            <a:r>
              <a:rPr lang="en-US" sz="2000" dirty="0"/>
              <a:t>    for _ in range(0u, 10) {</a:t>
            </a:r>
          </a:p>
          <a:p>
            <a:r>
              <a:rPr lang="en-US" sz="2000" dirty="0"/>
              <a:t>        for _ in range(0u, 1000) {</a:t>
            </a:r>
          </a:p>
          <a:p>
            <a:r>
              <a:rPr lang="en-US" sz="2000" dirty="0"/>
              <a:t>            update_count();</a:t>
            </a:r>
          </a:p>
          <a:p>
            <a:r>
              <a:rPr lang="en-US" sz="2000" dirty="0"/>
              <a:t>        }</a:t>
            </a:r>
          </a:p>
          <a:p>
            <a:r>
              <a:rPr lang="en-US" sz="2000" dirty="0"/>
              <a:t>    }</a:t>
            </a:r>
          </a:p>
          <a:p>
            <a:r>
              <a:rPr lang="en-US" sz="2000" dirty="0"/>
              <a:t>    </a:t>
            </a:r>
            <a:r>
              <a:rPr lang="en-US" sz="2000" dirty="0" err="1"/>
              <a:t>println</a:t>
            </a:r>
            <a:r>
              <a:rPr lang="en-US" sz="2000" dirty="0"/>
              <a:t>!("Count: {:}", unsafe { count });</a:t>
            </a:r>
          </a:p>
          <a:p>
            <a:r>
              <a:rPr lang="en-US" sz="2000" dirty="0"/>
              <a:t>}</a:t>
            </a:r>
          </a:p>
        </p:txBody>
      </p:sp>
      <p:sp>
        <p:nvSpPr>
          <p:cNvPr id="4" name="Rectangle 3"/>
          <p:cNvSpPr/>
          <p:nvPr/>
        </p:nvSpPr>
        <p:spPr>
          <a:xfrm>
            <a:off x="5576220" y="844427"/>
            <a:ext cx="2581140" cy="22467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solidFill>
                  <a:srgbClr val="FFFF00"/>
                </a:solidFill>
              </a:rPr>
              <a:t>&gt; </a:t>
            </a:r>
            <a:r>
              <a:rPr lang="en-US" sz="2000" dirty="0" err="1" smtClean="0">
                <a:solidFill>
                  <a:srgbClr val="FFFF00"/>
                </a:solidFill>
              </a:rPr>
              <a:t>rustc</a:t>
            </a:r>
            <a:r>
              <a:rPr lang="en-US" sz="2000" dirty="0" smtClean="0">
                <a:solidFill>
                  <a:srgbClr val="FFFF00"/>
                </a:solidFill>
              </a:rPr>
              <a:t> </a:t>
            </a:r>
            <a:r>
              <a:rPr lang="en-US" sz="2000" dirty="0">
                <a:solidFill>
                  <a:srgbClr val="FFFF00"/>
                </a:solidFill>
              </a:rPr>
              <a:t>unsafe1.rs</a:t>
            </a:r>
          </a:p>
          <a:p>
            <a:r>
              <a:rPr lang="fi-FI" sz="2000" dirty="0" smtClean="0">
                <a:solidFill>
                  <a:srgbClr val="FFFF00"/>
                </a:solidFill>
              </a:rPr>
              <a:t>&gt; </a:t>
            </a:r>
            <a:r>
              <a:rPr lang="fi-FI" sz="2000" dirty="0">
                <a:solidFill>
                  <a:srgbClr val="FFFF00"/>
                </a:solidFill>
              </a:rPr>
              <a:t>./unsafe1</a:t>
            </a:r>
          </a:p>
          <a:p>
            <a:r>
              <a:rPr lang="en-US" sz="2000" dirty="0">
                <a:solidFill>
                  <a:srgbClr val="FFFF00"/>
                </a:solidFill>
              </a:rPr>
              <a:t>Count: 10000</a:t>
            </a:r>
          </a:p>
          <a:p>
            <a:r>
              <a:rPr lang="en-US" sz="2000" dirty="0" smtClean="0">
                <a:solidFill>
                  <a:srgbClr val="FFFF00"/>
                </a:solidFill>
              </a:rPr>
              <a:t>&gt;</a:t>
            </a:r>
            <a:r>
              <a:rPr lang="en-US" sz="2000" dirty="0">
                <a:solidFill>
                  <a:srgbClr val="FFFF00"/>
                </a:solidFill>
              </a:rPr>
              <a:t> </a:t>
            </a:r>
            <a:r>
              <a:rPr lang="en-US" sz="2000" dirty="0" smtClean="0">
                <a:solidFill>
                  <a:srgbClr val="FFFF00"/>
                </a:solidFill>
              </a:rPr>
              <a:t>.</a:t>
            </a:r>
            <a:r>
              <a:rPr lang="en-US" sz="2000" dirty="0">
                <a:solidFill>
                  <a:srgbClr val="FFFF00"/>
                </a:solidFill>
              </a:rPr>
              <a:t>/unsafe1</a:t>
            </a:r>
          </a:p>
          <a:p>
            <a:r>
              <a:rPr lang="en-US" sz="2000" dirty="0">
                <a:solidFill>
                  <a:srgbClr val="FFFF00"/>
                </a:solidFill>
              </a:rPr>
              <a:t>Count: 10000</a:t>
            </a:r>
          </a:p>
          <a:p>
            <a:r>
              <a:rPr lang="en-US" sz="2000" dirty="0" smtClean="0">
                <a:solidFill>
                  <a:srgbClr val="FFFF00"/>
                </a:solidFill>
              </a:rPr>
              <a:t>&gt; .</a:t>
            </a:r>
            <a:r>
              <a:rPr lang="en-US" sz="2000" dirty="0">
                <a:solidFill>
                  <a:srgbClr val="FFFF00"/>
                </a:solidFill>
              </a:rPr>
              <a:t>/unsafe1</a:t>
            </a:r>
          </a:p>
          <a:p>
            <a:r>
              <a:rPr lang="en-US" sz="2000" dirty="0">
                <a:solidFill>
                  <a:srgbClr val="FFFF00"/>
                </a:solidFill>
              </a:rPr>
              <a:t>Count: 10000</a:t>
            </a:r>
            <a:endParaRPr lang="en-US" sz="2000" dirty="0">
              <a:solidFill>
                <a:srgbClr val="FFFF00"/>
              </a:solidFill>
            </a:endParaRPr>
          </a:p>
        </p:txBody>
      </p:sp>
    </p:spTree>
    <p:extLst>
      <p:ext uri="{BB962C8B-B14F-4D97-AF65-F5344CB8AC3E}">
        <p14:creationId xmlns:p14="http://schemas.microsoft.com/office/powerpoint/2010/main" val="2736618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21</a:t>
            </a:fld>
            <a:endParaRPr lang="en-US"/>
          </a:p>
        </p:txBody>
      </p:sp>
      <p:sp>
        <p:nvSpPr>
          <p:cNvPr id="3" name="Rectangle 2"/>
          <p:cNvSpPr/>
          <p:nvPr/>
        </p:nvSpPr>
        <p:spPr>
          <a:xfrm>
            <a:off x="340957" y="143366"/>
            <a:ext cx="4381277" cy="4708981"/>
          </a:xfrm>
          <a:prstGeom prst="rect">
            <a:avLst/>
          </a:prstGeom>
          <a:solidFill>
            <a:schemeClr val="accent6">
              <a:lumMod val="20000"/>
              <a:lumOff val="80000"/>
            </a:schemeClr>
          </a:solidFill>
        </p:spPr>
        <p:txBody>
          <a:bodyPr wrap="square">
            <a:spAutoFit/>
          </a:bodyPr>
          <a:lstStyle/>
          <a:p>
            <a:r>
              <a:rPr lang="en-US" sz="2000" dirty="0"/>
              <a:t>static </a:t>
            </a:r>
            <a:r>
              <a:rPr lang="en-US" sz="2000" dirty="0" err="1"/>
              <a:t>mut</a:t>
            </a:r>
            <a:r>
              <a:rPr lang="en-US" sz="2000" dirty="0"/>
              <a:t> count: </a:t>
            </a:r>
            <a:r>
              <a:rPr lang="en-US" sz="2000" dirty="0" err="1"/>
              <a:t>uint</a:t>
            </a:r>
            <a:r>
              <a:rPr lang="en-US" sz="2000" dirty="0"/>
              <a:t> = 0</a:t>
            </a:r>
            <a:r>
              <a:rPr lang="en-US" sz="2000" dirty="0" smtClean="0"/>
              <a:t>;</a:t>
            </a:r>
            <a:endParaRPr lang="en-US" sz="2000" dirty="0"/>
          </a:p>
          <a:p>
            <a:r>
              <a:rPr lang="en-US" sz="2000" dirty="0" err="1"/>
              <a:t>fn</a:t>
            </a:r>
            <a:r>
              <a:rPr lang="en-US" sz="2000" dirty="0"/>
              <a:t> update_count() </a:t>
            </a:r>
            <a:r>
              <a:rPr lang="en-US" sz="2000" dirty="0" smtClean="0"/>
              <a:t>{</a:t>
            </a:r>
          </a:p>
          <a:p>
            <a:r>
              <a:rPr lang="en-US" sz="2000" dirty="0"/>
              <a:t> </a:t>
            </a:r>
            <a:r>
              <a:rPr lang="en-US" sz="2000" dirty="0" smtClean="0"/>
              <a:t>    unsafe </a:t>
            </a:r>
            <a:r>
              <a:rPr lang="en-US" sz="2000" dirty="0"/>
              <a:t>{ count += 1; }</a:t>
            </a:r>
          </a:p>
          <a:p>
            <a:r>
              <a:rPr lang="en-US" sz="2000" dirty="0"/>
              <a:t>}</a:t>
            </a:r>
          </a:p>
          <a:p>
            <a:endParaRPr lang="en-US" sz="2000" dirty="0"/>
          </a:p>
          <a:p>
            <a:r>
              <a:rPr lang="is-IS" sz="2000" dirty="0"/>
              <a:t>fn main() {</a:t>
            </a:r>
          </a:p>
          <a:p>
            <a:r>
              <a:rPr lang="en-US" sz="2000" dirty="0"/>
              <a:t>    for _ in range(0u, 10) {</a:t>
            </a:r>
          </a:p>
          <a:p>
            <a:r>
              <a:rPr lang="en-US" sz="2000" dirty="0"/>
              <a:t>	</a:t>
            </a:r>
            <a:r>
              <a:rPr lang="en-US" sz="2000" b="1" dirty="0">
                <a:solidFill>
                  <a:srgbClr val="FF0000"/>
                </a:solidFill>
              </a:rPr>
              <a:t>spawn(</a:t>
            </a:r>
            <a:r>
              <a:rPr lang="en-US" sz="2000" b="1" dirty="0" err="1">
                <a:solidFill>
                  <a:srgbClr val="FF0000"/>
                </a:solidFill>
              </a:rPr>
              <a:t>proc</a:t>
            </a:r>
            <a:r>
              <a:rPr lang="en-US" sz="2000" b="1" dirty="0">
                <a:solidFill>
                  <a:srgbClr val="FF0000"/>
                </a:solidFill>
              </a:rPr>
              <a:t>() {</a:t>
            </a:r>
          </a:p>
          <a:p>
            <a:r>
              <a:rPr lang="en-US" sz="2000" dirty="0"/>
              <a:t>           for _ in range(0u, 1000) {</a:t>
            </a:r>
          </a:p>
          <a:p>
            <a:r>
              <a:rPr lang="en-US" sz="2000" dirty="0"/>
              <a:t>              update_count();</a:t>
            </a:r>
          </a:p>
          <a:p>
            <a:r>
              <a:rPr lang="en-US" sz="2000" dirty="0"/>
              <a:t>           }</a:t>
            </a:r>
          </a:p>
          <a:p>
            <a:r>
              <a:rPr lang="en-US" sz="2000" dirty="0"/>
              <a:t>      	</a:t>
            </a:r>
            <a:r>
              <a:rPr lang="en-US" sz="2000" b="1" dirty="0">
                <a:solidFill>
                  <a:srgbClr val="FF0000"/>
                </a:solidFill>
              </a:rPr>
              <a:t>});</a:t>
            </a:r>
          </a:p>
          <a:p>
            <a:r>
              <a:rPr lang="en-US" sz="2000" dirty="0"/>
              <a:t>    }</a:t>
            </a:r>
          </a:p>
          <a:p>
            <a:r>
              <a:rPr lang="en-US" sz="2000" dirty="0"/>
              <a:t>    </a:t>
            </a:r>
            <a:r>
              <a:rPr lang="en-US" sz="2000" dirty="0" err="1"/>
              <a:t>println</a:t>
            </a:r>
            <a:r>
              <a:rPr lang="en-US" sz="2000" dirty="0"/>
              <a:t>!("Count: {:}", unsafe { count });</a:t>
            </a:r>
          </a:p>
          <a:p>
            <a:r>
              <a:rPr lang="en-US" sz="2000" dirty="0"/>
              <a:t>}</a:t>
            </a:r>
          </a:p>
        </p:txBody>
      </p:sp>
      <p:sp>
        <p:nvSpPr>
          <p:cNvPr id="4" name="Rectangle 3"/>
          <p:cNvSpPr/>
          <p:nvPr/>
        </p:nvSpPr>
        <p:spPr>
          <a:xfrm>
            <a:off x="5576220" y="682494"/>
            <a:ext cx="2581140"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smtClean="0">
                <a:solidFill>
                  <a:schemeClr val="bg1"/>
                </a:solidFill>
              </a:rPr>
              <a:t>&gt; </a:t>
            </a:r>
            <a:r>
              <a:rPr lang="en-US" sz="2400" dirty="0" err="1" smtClean="0">
                <a:solidFill>
                  <a:schemeClr val="bg1"/>
                </a:solidFill>
              </a:rPr>
              <a:t>rustc</a:t>
            </a:r>
            <a:r>
              <a:rPr lang="en-US" sz="2400" dirty="0" smtClean="0">
                <a:solidFill>
                  <a:schemeClr val="bg1"/>
                </a:solidFill>
              </a:rPr>
              <a:t> </a:t>
            </a:r>
            <a:r>
              <a:rPr lang="en-US" sz="2400" dirty="0">
                <a:solidFill>
                  <a:schemeClr val="bg1"/>
                </a:solidFill>
              </a:rPr>
              <a:t>unsafe2.rs</a:t>
            </a:r>
          </a:p>
          <a:p>
            <a:r>
              <a:rPr lang="fi-FI" sz="2400" dirty="0" smtClean="0">
                <a:solidFill>
                  <a:schemeClr val="bg1"/>
                </a:solidFill>
              </a:rPr>
              <a:t>&gt; .</a:t>
            </a:r>
            <a:r>
              <a:rPr lang="fi-FI" sz="2400" dirty="0">
                <a:solidFill>
                  <a:schemeClr val="bg1"/>
                </a:solidFill>
              </a:rPr>
              <a:t>/unsafe2</a:t>
            </a:r>
          </a:p>
          <a:p>
            <a:r>
              <a:rPr lang="en-US" sz="2400" dirty="0">
                <a:solidFill>
                  <a:schemeClr val="bg1"/>
                </a:solidFill>
              </a:rPr>
              <a:t>Count: </a:t>
            </a:r>
            <a:r>
              <a:rPr lang="en-US" sz="2400" dirty="0" smtClean="0">
                <a:solidFill>
                  <a:schemeClr val="bg1"/>
                </a:solidFill>
              </a:rPr>
              <a:t>6955</a:t>
            </a:r>
          </a:p>
          <a:p>
            <a:r>
              <a:rPr lang="en-US" sz="2400" dirty="0" smtClean="0">
                <a:solidFill>
                  <a:schemeClr val="bg1"/>
                </a:solidFill>
              </a:rPr>
              <a:t>&gt; </a:t>
            </a:r>
            <a:r>
              <a:rPr lang="fi-FI" sz="2400" dirty="0" smtClean="0">
                <a:solidFill>
                  <a:schemeClr val="bg1"/>
                </a:solidFill>
              </a:rPr>
              <a:t>.</a:t>
            </a:r>
            <a:r>
              <a:rPr lang="fi-FI" sz="2400" dirty="0">
                <a:solidFill>
                  <a:schemeClr val="bg1"/>
                </a:solidFill>
              </a:rPr>
              <a:t>/unsafe2</a:t>
            </a:r>
          </a:p>
          <a:p>
            <a:r>
              <a:rPr lang="en-US" sz="2400" dirty="0">
                <a:solidFill>
                  <a:schemeClr val="bg1"/>
                </a:solidFill>
              </a:rPr>
              <a:t>Count: 6473</a:t>
            </a:r>
          </a:p>
          <a:p>
            <a:r>
              <a:rPr lang="fi-FI" sz="2400" dirty="0" smtClean="0">
                <a:solidFill>
                  <a:schemeClr val="bg1"/>
                </a:solidFill>
              </a:rPr>
              <a:t>&gt; .</a:t>
            </a:r>
            <a:r>
              <a:rPr lang="fi-FI" sz="2400" dirty="0">
                <a:solidFill>
                  <a:schemeClr val="bg1"/>
                </a:solidFill>
              </a:rPr>
              <a:t>/unsafe2</a:t>
            </a:r>
          </a:p>
          <a:p>
            <a:r>
              <a:rPr lang="en-US" sz="2400" dirty="0">
                <a:solidFill>
                  <a:schemeClr val="bg1"/>
                </a:solidFill>
              </a:rPr>
              <a:t>Count: 6367</a:t>
            </a:r>
          </a:p>
          <a:p>
            <a:r>
              <a:rPr lang="fi-FI" sz="2400" dirty="0" smtClean="0">
                <a:solidFill>
                  <a:schemeClr val="bg1"/>
                </a:solidFill>
              </a:rPr>
              <a:t>&gt; .</a:t>
            </a:r>
            <a:r>
              <a:rPr lang="fi-FI" sz="2400" dirty="0">
                <a:solidFill>
                  <a:schemeClr val="bg1"/>
                </a:solidFill>
              </a:rPr>
              <a:t>/unsafe2</a:t>
            </a:r>
          </a:p>
          <a:p>
            <a:r>
              <a:rPr lang="en-US" sz="2400" dirty="0">
                <a:solidFill>
                  <a:schemeClr val="bg1"/>
                </a:solidFill>
              </a:rPr>
              <a:t>Count: 7557</a:t>
            </a:r>
            <a:endParaRPr lang="en-US" sz="2400" dirty="0">
              <a:solidFill>
                <a:schemeClr val="bg1"/>
              </a:solidFill>
            </a:endParaRPr>
          </a:p>
        </p:txBody>
      </p:sp>
    </p:spTree>
    <p:extLst>
      <p:ext uri="{BB962C8B-B14F-4D97-AF65-F5344CB8AC3E}">
        <p14:creationId xmlns:p14="http://schemas.microsoft.com/office/powerpoint/2010/main" val="1924617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heckerboard(across)">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heckerboard(across)">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checkerboard(across)">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checkerboard(across)">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22</a:t>
            </a:fld>
            <a:endParaRPr lang="en-US"/>
          </a:p>
        </p:txBody>
      </p:sp>
      <p:sp>
        <p:nvSpPr>
          <p:cNvPr id="3" name="Rectangle 2"/>
          <p:cNvSpPr/>
          <p:nvPr/>
        </p:nvSpPr>
        <p:spPr>
          <a:xfrm>
            <a:off x="127858" y="38773"/>
            <a:ext cx="5165476" cy="5016759"/>
          </a:xfrm>
          <a:prstGeom prst="rect">
            <a:avLst/>
          </a:prstGeom>
          <a:solidFill>
            <a:schemeClr val="accent6">
              <a:lumMod val="20000"/>
              <a:lumOff val="80000"/>
            </a:schemeClr>
          </a:solidFill>
        </p:spPr>
        <p:txBody>
          <a:bodyPr wrap="square">
            <a:spAutoFit/>
          </a:bodyPr>
          <a:lstStyle/>
          <a:p>
            <a:r>
              <a:rPr lang="en-US" sz="1600" dirty="0"/>
              <a:t>static </a:t>
            </a:r>
            <a:r>
              <a:rPr lang="en-US" sz="1600" dirty="0" err="1"/>
              <a:t>mut</a:t>
            </a:r>
            <a:r>
              <a:rPr lang="en-US" sz="1600" dirty="0"/>
              <a:t> count: </a:t>
            </a:r>
            <a:r>
              <a:rPr lang="en-US" sz="1600" dirty="0" err="1"/>
              <a:t>uint</a:t>
            </a:r>
            <a:r>
              <a:rPr lang="en-US" sz="1600" dirty="0"/>
              <a:t> = 0;</a:t>
            </a:r>
          </a:p>
          <a:p>
            <a:endParaRPr lang="en-US" sz="1600" dirty="0"/>
          </a:p>
          <a:p>
            <a:r>
              <a:rPr lang="en-US" sz="1600" dirty="0" err="1"/>
              <a:t>fn</a:t>
            </a:r>
            <a:r>
              <a:rPr lang="en-US" sz="1600" dirty="0"/>
              <a:t> update_count(id: </a:t>
            </a:r>
            <a:r>
              <a:rPr lang="en-US" sz="1600" dirty="0" err="1"/>
              <a:t>uint</a:t>
            </a:r>
            <a:r>
              <a:rPr lang="en-US" sz="1600" dirty="0"/>
              <a:t>) {</a:t>
            </a:r>
          </a:p>
          <a:p>
            <a:r>
              <a:rPr lang="fi-FI" sz="1600" dirty="0"/>
              <a:t>    </a:t>
            </a:r>
            <a:r>
              <a:rPr lang="fi-FI" sz="1600" dirty="0" err="1"/>
              <a:t>unsafe</a:t>
            </a:r>
            <a:r>
              <a:rPr lang="fi-FI" sz="1600" dirty="0"/>
              <a:t> {</a:t>
            </a:r>
          </a:p>
          <a:p>
            <a:r>
              <a:rPr lang="fi-FI" sz="1600" dirty="0"/>
              <a:t>       </a:t>
            </a:r>
            <a:r>
              <a:rPr lang="fi-FI" sz="1600" b="1" dirty="0" err="1">
                <a:solidFill>
                  <a:srgbClr val="0000FF"/>
                </a:solidFill>
              </a:rPr>
              <a:t>println!("Before</a:t>
            </a:r>
            <a:r>
              <a:rPr lang="fi-FI" sz="1600" b="1" dirty="0">
                <a:solidFill>
                  <a:srgbClr val="0000FF"/>
                </a:solidFill>
              </a:rPr>
              <a:t> </a:t>
            </a:r>
            <a:r>
              <a:rPr lang="fi-FI" sz="1600" b="1" dirty="0" err="1">
                <a:solidFill>
                  <a:srgbClr val="0000FF"/>
                </a:solidFill>
              </a:rPr>
              <a:t>update</a:t>
            </a:r>
            <a:r>
              <a:rPr lang="fi-FI" sz="1600" b="1" dirty="0">
                <a:solidFill>
                  <a:srgbClr val="0000FF"/>
                </a:solidFill>
              </a:rPr>
              <a:t> </a:t>
            </a:r>
            <a:r>
              <a:rPr lang="fi-FI" sz="1600" b="1" dirty="0" err="1">
                <a:solidFill>
                  <a:srgbClr val="0000FF"/>
                </a:solidFill>
              </a:rPr>
              <a:t>from</a:t>
            </a:r>
            <a:r>
              <a:rPr lang="fi-FI" sz="1600" b="1" dirty="0">
                <a:solidFill>
                  <a:srgbClr val="0000FF"/>
                </a:solidFill>
              </a:rPr>
              <a:t> {:}: {:}", id, </a:t>
            </a:r>
            <a:r>
              <a:rPr lang="fi-FI" sz="1600" b="1" dirty="0" err="1">
                <a:solidFill>
                  <a:srgbClr val="0000FF"/>
                </a:solidFill>
              </a:rPr>
              <a:t>count</a:t>
            </a:r>
            <a:r>
              <a:rPr lang="fi-FI" sz="1600" b="1" dirty="0">
                <a:solidFill>
                  <a:srgbClr val="0000FF"/>
                </a:solidFill>
              </a:rPr>
              <a:t>);</a:t>
            </a:r>
          </a:p>
          <a:p>
            <a:r>
              <a:rPr lang="en-US" sz="1600" dirty="0"/>
              <a:t>       count += 1;</a:t>
            </a:r>
          </a:p>
          <a:p>
            <a:r>
              <a:rPr lang="en-US" sz="1600" dirty="0"/>
              <a:t>       </a:t>
            </a:r>
            <a:r>
              <a:rPr lang="en-US" sz="1600" b="1" dirty="0" err="1">
                <a:solidFill>
                  <a:srgbClr val="0000FF"/>
                </a:solidFill>
              </a:rPr>
              <a:t>println</a:t>
            </a:r>
            <a:r>
              <a:rPr lang="en-US" sz="1600" b="1" dirty="0">
                <a:solidFill>
                  <a:srgbClr val="0000FF"/>
                </a:solidFill>
              </a:rPr>
              <a:t>!("After update from {:}: {:}", id, count);</a:t>
            </a:r>
          </a:p>
          <a:p>
            <a:r>
              <a:rPr lang="en-US" sz="1600" dirty="0"/>
              <a:t>    }</a:t>
            </a:r>
          </a:p>
          <a:p>
            <a:r>
              <a:rPr lang="en-US" sz="1600" dirty="0"/>
              <a:t>}</a:t>
            </a:r>
          </a:p>
          <a:p>
            <a:endParaRPr lang="en-US" sz="1600" dirty="0"/>
          </a:p>
          <a:p>
            <a:r>
              <a:rPr lang="is-IS" sz="1600" dirty="0"/>
              <a:t>fn main() {</a:t>
            </a:r>
          </a:p>
          <a:p>
            <a:r>
              <a:rPr lang="en-US" sz="1600" dirty="0"/>
              <a:t>    for </a:t>
            </a:r>
            <a:r>
              <a:rPr lang="en-US" sz="1600" b="1" dirty="0">
                <a:solidFill>
                  <a:srgbClr val="0000FF"/>
                </a:solidFill>
              </a:rPr>
              <a:t>id</a:t>
            </a:r>
            <a:r>
              <a:rPr lang="en-US" sz="1600" dirty="0"/>
              <a:t> in range(0u, 10) {</a:t>
            </a:r>
          </a:p>
          <a:p>
            <a:r>
              <a:rPr lang="pl-PL" sz="1600" dirty="0"/>
              <a:t>        </a:t>
            </a:r>
            <a:r>
              <a:rPr lang="pl-PL" sz="1600" b="1" dirty="0" err="1">
                <a:solidFill>
                  <a:srgbClr val="FF0000"/>
                </a:solidFill>
              </a:rPr>
              <a:t>spawn</a:t>
            </a:r>
            <a:r>
              <a:rPr lang="pl-PL" sz="1600" b="1" dirty="0">
                <a:solidFill>
                  <a:srgbClr val="FF0000"/>
                </a:solidFill>
              </a:rPr>
              <a:t>(proc() {</a:t>
            </a:r>
          </a:p>
          <a:p>
            <a:r>
              <a:rPr lang="en-US" sz="1600" dirty="0"/>
              <a:t>           for _ in range(0u, 1000) {</a:t>
            </a:r>
          </a:p>
          <a:p>
            <a:r>
              <a:rPr lang="en-US" sz="1600" dirty="0"/>
              <a:t>              update_count(</a:t>
            </a:r>
            <a:r>
              <a:rPr lang="en-US" sz="1600" b="1" dirty="0">
                <a:solidFill>
                  <a:srgbClr val="0000FF"/>
                </a:solidFill>
              </a:rPr>
              <a:t>id</a:t>
            </a:r>
            <a:r>
              <a:rPr lang="en-US" sz="1600" dirty="0"/>
              <a:t>);</a:t>
            </a:r>
          </a:p>
          <a:p>
            <a:r>
              <a:rPr lang="en-US" sz="1600" dirty="0"/>
              <a:t>           }</a:t>
            </a:r>
          </a:p>
          <a:p>
            <a:r>
              <a:rPr lang="en-US" sz="1600" dirty="0"/>
              <a:t>       </a:t>
            </a:r>
            <a:r>
              <a:rPr lang="en-US" sz="1600" b="1" dirty="0">
                <a:solidFill>
                  <a:srgbClr val="FF0000"/>
                </a:solidFill>
              </a:rPr>
              <a:t> });</a:t>
            </a:r>
          </a:p>
          <a:p>
            <a:r>
              <a:rPr lang="en-US" sz="1600" dirty="0"/>
              <a:t>    }</a:t>
            </a:r>
          </a:p>
          <a:p>
            <a:r>
              <a:rPr lang="en-US" sz="1600" dirty="0"/>
              <a:t>    </a:t>
            </a:r>
            <a:r>
              <a:rPr lang="en-US" sz="1600" dirty="0" err="1"/>
              <a:t>println</a:t>
            </a:r>
            <a:r>
              <a:rPr lang="en-US" sz="1600" dirty="0"/>
              <a:t>!("Count: {:}", unsafe { count });</a:t>
            </a:r>
          </a:p>
          <a:p>
            <a:r>
              <a:rPr lang="en-US" sz="1600" dirty="0"/>
              <a:t>}</a:t>
            </a:r>
          </a:p>
        </p:txBody>
      </p:sp>
    </p:spTree>
    <p:extLst>
      <p:ext uri="{BB962C8B-B14F-4D97-AF65-F5344CB8AC3E}">
        <p14:creationId xmlns:p14="http://schemas.microsoft.com/office/powerpoint/2010/main" val="20290417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23</a:t>
            </a:fld>
            <a:endParaRPr lang="en-US"/>
          </a:p>
        </p:txBody>
      </p:sp>
      <p:sp>
        <p:nvSpPr>
          <p:cNvPr id="3" name="Rectangle 2"/>
          <p:cNvSpPr/>
          <p:nvPr/>
        </p:nvSpPr>
        <p:spPr>
          <a:xfrm>
            <a:off x="127858" y="38773"/>
            <a:ext cx="5165476" cy="5016759"/>
          </a:xfrm>
          <a:prstGeom prst="rect">
            <a:avLst/>
          </a:prstGeom>
          <a:solidFill>
            <a:schemeClr val="accent6">
              <a:lumMod val="20000"/>
              <a:lumOff val="80000"/>
            </a:schemeClr>
          </a:solidFill>
        </p:spPr>
        <p:txBody>
          <a:bodyPr wrap="square">
            <a:spAutoFit/>
          </a:bodyPr>
          <a:lstStyle/>
          <a:p>
            <a:r>
              <a:rPr lang="en-US" sz="1600" dirty="0"/>
              <a:t>static </a:t>
            </a:r>
            <a:r>
              <a:rPr lang="en-US" sz="1600" dirty="0" err="1"/>
              <a:t>mut</a:t>
            </a:r>
            <a:r>
              <a:rPr lang="en-US" sz="1600" dirty="0"/>
              <a:t> count: </a:t>
            </a:r>
            <a:r>
              <a:rPr lang="en-US" sz="1600" dirty="0" err="1"/>
              <a:t>uint</a:t>
            </a:r>
            <a:r>
              <a:rPr lang="en-US" sz="1600" dirty="0"/>
              <a:t> = 0;</a:t>
            </a:r>
          </a:p>
          <a:p>
            <a:endParaRPr lang="en-US" sz="1600" dirty="0"/>
          </a:p>
          <a:p>
            <a:r>
              <a:rPr lang="en-US" sz="1600" dirty="0" err="1"/>
              <a:t>fn</a:t>
            </a:r>
            <a:r>
              <a:rPr lang="en-US" sz="1600" dirty="0"/>
              <a:t> update_count(id: </a:t>
            </a:r>
            <a:r>
              <a:rPr lang="en-US" sz="1600" dirty="0" err="1"/>
              <a:t>uint</a:t>
            </a:r>
            <a:r>
              <a:rPr lang="en-US" sz="1600" dirty="0"/>
              <a:t>) {</a:t>
            </a:r>
          </a:p>
          <a:p>
            <a:r>
              <a:rPr lang="fi-FI" sz="1600" dirty="0"/>
              <a:t>    </a:t>
            </a:r>
            <a:r>
              <a:rPr lang="fi-FI" sz="1600" dirty="0" err="1"/>
              <a:t>unsafe</a:t>
            </a:r>
            <a:r>
              <a:rPr lang="fi-FI" sz="1600" dirty="0"/>
              <a:t> {</a:t>
            </a:r>
          </a:p>
          <a:p>
            <a:r>
              <a:rPr lang="fi-FI" sz="1600" dirty="0"/>
              <a:t>       </a:t>
            </a:r>
            <a:r>
              <a:rPr lang="fi-FI" sz="1600" b="1" dirty="0" err="1">
                <a:solidFill>
                  <a:srgbClr val="0000FF"/>
                </a:solidFill>
              </a:rPr>
              <a:t>println!("Before</a:t>
            </a:r>
            <a:r>
              <a:rPr lang="fi-FI" sz="1600" b="1" dirty="0">
                <a:solidFill>
                  <a:srgbClr val="0000FF"/>
                </a:solidFill>
              </a:rPr>
              <a:t> </a:t>
            </a:r>
            <a:r>
              <a:rPr lang="fi-FI" sz="1600" b="1" dirty="0" err="1">
                <a:solidFill>
                  <a:srgbClr val="0000FF"/>
                </a:solidFill>
              </a:rPr>
              <a:t>update</a:t>
            </a:r>
            <a:r>
              <a:rPr lang="fi-FI" sz="1600" b="1" dirty="0">
                <a:solidFill>
                  <a:srgbClr val="0000FF"/>
                </a:solidFill>
              </a:rPr>
              <a:t> </a:t>
            </a:r>
            <a:r>
              <a:rPr lang="fi-FI" sz="1600" b="1" dirty="0" err="1">
                <a:solidFill>
                  <a:srgbClr val="0000FF"/>
                </a:solidFill>
              </a:rPr>
              <a:t>from</a:t>
            </a:r>
            <a:r>
              <a:rPr lang="fi-FI" sz="1600" b="1" dirty="0">
                <a:solidFill>
                  <a:srgbClr val="0000FF"/>
                </a:solidFill>
              </a:rPr>
              <a:t> {:}: {:}", id, </a:t>
            </a:r>
            <a:r>
              <a:rPr lang="fi-FI" sz="1600" b="1" dirty="0" err="1">
                <a:solidFill>
                  <a:srgbClr val="0000FF"/>
                </a:solidFill>
              </a:rPr>
              <a:t>count</a:t>
            </a:r>
            <a:r>
              <a:rPr lang="fi-FI" sz="1600" b="1" dirty="0">
                <a:solidFill>
                  <a:srgbClr val="0000FF"/>
                </a:solidFill>
              </a:rPr>
              <a:t>);</a:t>
            </a:r>
          </a:p>
          <a:p>
            <a:r>
              <a:rPr lang="en-US" sz="1600" dirty="0"/>
              <a:t>       count += 1;</a:t>
            </a:r>
          </a:p>
          <a:p>
            <a:r>
              <a:rPr lang="en-US" sz="1600" dirty="0"/>
              <a:t>       </a:t>
            </a:r>
            <a:r>
              <a:rPr lang="en-US" sz="1600" b="1" dirty="0" err="1">
                <a:solidFill>
                  <a:srgbClr val="0000FF"/>
                </a:solidFill>
              </a:rPr>
              <a:t>println</a:t>
            </a:r>
            <a:r>
              <a:rPr lang="en-US" sz="1600" b="1" dirty="0">
                <a:solidFill>
                  <a:srgbClr val="0000FF"/>
                </a:solidFill>
              </a:rPr>
              <a:t>!("After update from {:}: {:}", id, count);</a:t>
            </a:r>
          </a:p>
          <a:p>
            <a:r>
              <a:rPr lang="en-US" sz="1600" dirty="0"/>
              <a:t>    }</a:t>
            </a:r>
          </a:p>
          <a:p>
            <a:r>
              <a:rPr lang="en-US" sz="1600" dirty="0"/>
              <a:t>}</a:t>
            </a:r>
          </a:p>
          <a:p>
            <a:endParaRPr lang="en-US" sz="1600" dirty="0"/>
          </a:p>
          <a:p>
            <a:r>
              <a:rPr lang="is-IS" sz="1600" dirty="0"/>
              <a:t>fn main() {</a:t>
            </a:r>
          </a:p>
          <a:p>
            <a:r>
              <a:rPr lang="en-US" sz="1600" dirty="0"/>
              <a:t>    for </a:t>
            </a:r>
            <a:r>
              <a:rPr lang="en-US" sz="1600" b="1" dirty="0">
                <a:solidFill>
                  <a:srgbClr val="0000FF"/>
                </a:solidFill>
              </a:rPr>
              <a:t>id</a:t>
            </a:r>
            <a:r>
              <a:rPr lang="en-US" sz="1600" dirty="0"/>
              <a:t> in range(0u, 10) {</a:t>
            </a:r>
          </a:p>
          <a:p>
            <a:r>
              <a:rPr lang="pl-PL" sz="1600" dirty="0"/>
              <a:t>        </a:t>
            </a:r>
            <a:r>
              <a:rPr lang="pl-PL" sz="1600" b="1" dirty="0" err="1">
                <a:solidFill>
                  <a:srgbClr val="FF0000"/>
                </a:solidFill>
              </a:rPr>
              <a:t>spawn</a:t>
            </a:r>
            <a:r>
              <a:rPr lang="pl-PL" sz="1600" b="1" dirty="0">
                <a:solidFill>
                  <a:srgbClr val="FF0000"/>
                </a:solidFill>
              </a:rPr>
              <a:t>(proc() {</a:t>
            </a:r>
          </a:p>
          <a:p>
            <a:r>
              <a:rPr lang="en-US" sz="1600" dirty="0"/>
              <a:t>           for _ in range(0u, 1000) {</a:t>
            </a:r>
          </a:p>
          <a:p>
            <a:r>
              <a:rPr lang="en-US" sz="1600" dirty="0"/>
              <a:t>              update_count(</a:t>
            </a:r>
            <a:r>
              <a:rPr lang="en-US" sz="1600" b="1" dirty="0">
                <a:solidFill>
                  <a:srgbClr val="0000FF"/>
                </a:solidFill>
              </a:rPr>
              <a:t>id</a:t>
            </a:r>
            <a:r>
              <a:rPr lang="en-US" sz="1600" dirty="0"/>
              <a:t>);</a:t>
            </a:r>
          </a:p>
          <a:p>
            <a:r>
              <a:rPr lang="en-US" sz="1600" dirty="0"/>
              <a:t>           }</a:t>
            </a:r>
          </a:p>
          <a:p>
            <a:r>
              <a:rPr lang="en-US" sz="1600" dirty="0"/>
              <a:t>       </a:t>
            </a:r>
            <a:r>
              <a:rPr lang="en-US" sz="1600" b="1" dirty="0">
                <a:solidFill>
                  <a:srgbClr val="FF0000"/>
                </a:solidFill>
              </a:rPr>
              <a:t> });</a:t>
            </a:r>
          </a:p>
          <a:p>
            <a:r>
              <a:rPr lang="en-US" sz="1600" dirty="0"/>
              <a:t>    }</a:t>
            </a:r>
          </a:p>
          <a:p>
            <a:r>
              <a:rPr lang="en-US" sz="1600" dirty="0"/>
              <a:t>    </a:t>
            </a:r>
            <a:r>
              <a:rPr lang="en-US" sz="1600" dirty="0" err="1"/>
              <a:t>println</a:t>
            </a:r>
            <a:r>
              <a:rPr lang="en-US" sz="1600" dirty="0"/>
              <a:t>!("Count: {:}", unsafe { count });</a:t>
            </a:r>
          </a:p>
          <a:p>
            <a:r>
              <a:rPr lang="en-US" sz="1600" dirty="0"/>
              <a:t>}</a:t>
            </a:r>
          </a:p>
        </p:txBody>
      </p:sp>
      <p:sp>
        <p:nvSpPr>
          <p:cNvPr id="4" name="Rectangle 3"/>
          <p:cNvSpPr/>
          <p:nvPr/>
        </p:nvSpPr>
        <p:spPr>
          <a:xfrm>
            <a:off x="1858207" y="126742"/>
            <a:ext cx="7151541" cy="532453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solidFill>
                  <a:schemeClr val="bg1"/>
                </a:solidFill>
              </a:rPr>
              <a:t>&gt; ./unsafe3</a:t>
            </a:r>
          </a:p>
          <a:p>
            <a:r>
              <a:rPr lang="en-US" sz="2000" dirty="0"/>
              <a:t>Before update from 0: 0</a:t>
            </a:r>
          </a:p>
          <a:p>
            <a:r>
              <a:rPr lang="en-US" sz="2000" dirty="0"/>
              <a:t>Before update from 1: 0</a:t>
            </a:r>
          </a:p>
          <a:p>
            <a:r>
              <a:rPr lang="en-US" sz="2000" dirty="0"/>
              <a:t>After update from 0: 1</a:t>
            </a:r>
          </a:p>
          <a:p>
            <a:r>
              <a:rPr lang="en-US" sz="2000" dirty="0"/>
              <a:t>Before update from 0: 1</a:t>
            </a:r>
          </a:p>
          <a:p>
            <a:r>
              <a:rPr lang="en-US" sz="2000" dirty="0"/>
              <a:t>After update from 0: 2</a:t>
            </a:r>
          </a:p>
          <a:p>
            <a:r>
              <a:rPr lang="en-US" sz="2000" dirty="0" smtClean="0">
                <a:solidFill>
                  <a:schemeClr val="bg1"/>
                </a:solidFill>
              </a:rPr>
              <a:t>…</a:t>
            </a:r>
          </a:p>
          <a:p>
            <a:r>
              <a:rPr lang="en-US" sz="2000" dirty="0"/>
              <a:t>After update from 2: 81</a:t>
            </a:r>
          </a:p>
          <a:p>
            <a:r>
              <a:rPr lang="en-US" sz="2000" dirty="0"/>
              <a:t>Before update from 0: 81</a:t>
            </a:r>
          </a:p>
          <a:p>
            <a:r>
              <a:rPr lang="en-US" sz="2000" dirty="0"/>
              <a:t>After update from 3: 83</a:t>
            </a:r>
          </a:p>
          <a:p>
            <a:r>
              <a:rPr lang="en-US" sz="2000" dirty="0"/>
              <a:t>Before update from 2: After update from 5: 83</a:t>
            </a:r>
          </a:p>
          <a:p>
            <a:r>
              <a:rPr lang="en-US" sz="2000" dirty="0"/>
              <a:t>83</a:t>
            </a:r>
          </a:p>
          <a:p>
            <a:r>
              <a:rPr lang="en-US" sz="2000" dirty="0"/>
              <a:t>Before update from 3: 84</a:t>
            </a:r>
          </a:p>
          <a:p>
            <a:r>
              <a:rPr lang="en-US" sz="2000" dirty="0"/>
              <a:t>Before update from 6: 22</a:t>
            </a:r>
          </a:p>
          <a:p>
            <a:r>
              <a:rPr lang="en-US" sz="2000" dirty="0"/>
              <a:t>After update from 0: </a:t>
            </a:r>
            <a:r>
              <a:rPr lang="en-US" sz="2000" dirty="0" smtClean="0"/>
              <a:t>84</a:t>
            </a:r>
          </a:p>
          <a:p>
            <a:r>
              <a:rPr lang="en-US" sz="2000" dirty="0" smtClean="0">
                <a:solidFill>
                  <a:schemeClr val="bg1"/>
                </a:solidFill>
              </a:rPr>
              <a:t>…</a:t>
            </a:r>
          </a:p>
          <a:p>
            <a:endParaRPr lang="en-US" sz="2000" dirty="0">
              <a:solidFill>
                <a:schemeClr val="bg1"/>
              </a:solidFill>
            </a:endParaRPr>
          </a:p>
        </p:txBody>
      </p:sp>
    </p:spTree>
    <p:extLst>
      <p:ext uri="{BB962C8B-B14F-4D97-AF65-F5344CB8AC3E}">
        <p14:creationId xmlns:p14="http://schemas.microsoft.com/office/powerpoint/2010/main" val="3896960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heckerboard(across)">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heckerboard(across)">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checkerboard(across)">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checkerboard(across)">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checkerboard(across)">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72" dur="500"/>
                                        <p:tgtEl>
                                          <p:spTgt spid="4">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77" dur="500"/>
                                        <p:tgtEl>
                                          <p:spTgt spid="4">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82" dur="500"/>
                                        <p:tgtEl>
                                          <p:spTgt spid="4">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87"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24</a:t>
            </a:fld>
            <a:endParaRPr lang="en-US"/>
          </a:p>
        </p:txBody>
      </p:sp>
      <p:sp>
        <p:nvSpPr>
          <p:cNvPr id="3" name="Rectangle 2"/>
          <p:cNvSpPr/>
          <p:nvPr/>
        </p:nvSpPr>
        <p:spPr>
          <a:xfrm>
            <a:off x="127858" y="38773"/>
            <a:ext cx="5165476" cy="5016759"/>
          </a:xfrm>
          <a:prstGeom prst="rect">
            <a:avLst/>
          </a:prstGeom>
          <a:solidFill>
            <a:schemeClr val="accent6">
              <a:lumMod val="20000"/>
              <a:lumOff val="80000"/>
            </a:schemeClr>
          </a:solidFill>
        </p:spPr>
        <p:txBody>
          <a:bodyPr wrap="square">
            <a:spAutoFit/>
          </a:bodyPr>
          <a:lstStyle/>
          <a:p>
            <a:r>
              <a:rPr lang="en-US" sz="1600" dirty="0"/>
              <a:t>static </a:t>
            </a:r>
            <a:r>
              <a:rPr lang="en-US" sz="1600" dirty="0" err="1"/>
              <a:t>mut</a:t>
            </a:r>
            <a:r>
              <a:rPr lang="en-US" sz="1600" dirty="0"/>
              <a:t> count: </a:t>
            </a:r>
            <a:r>
              <a:rPr lang="en-US" sz="1600" dirty="0" err="1"/>
              <a:t>uint</a:t>
            </a:r>
            <a:r>
              <a:rPr lang="en-US" sz="1600" dirty="0"/>
              <a:t> = 0;</a:t>
            </a:r>
          </a:p>
          <a:p>
            <a:endParaRPr lang="en-US" sz="1600" dirty="0"/>
          </a:p>
          <a:p>
            <a:r>
              <a:rPr lang="en-US" sz="1600" dirty="0" err="1"/>
              <a:t>fn</a:t>
            </a:r>
            <a:r>
              <a:rPr lang="en-US" sz="1600" dirty="0"/>
              <a:t> update_count(id: </a:t>
            </a:r>
            <a:r>
              <a:rPr lang="en-US" sz="1600" dirty="0" err="1"/>
              <a:t>uint</a:t>
            </a:r>
            <a:r>
              <a:rPr lang="en-US" sz="1600" dirty="0"/>
              <a:t>) {</a:t>
            </a:r>
          </a:p>
          <a:p>
            <a:r>
              <a:rPr lang="fi-FI" sz="1600" dirty="0"/>
              <a:t>    </a:t>
            </a:r>
            <a:r>
              <a:rPr lang="fi-FI" sz="1600" dirty="0" err="1"/>
              <a:t>unsafe</a:t>
            </a:r>
            <a:r>
              <a:rPr lang="fi-FI" sz="1600" dirty="0"/>
              <a:t> {</a:t>
            </a:r>
          </a:p>
          <a:p>
            <a:r>
              <a:rPr lang="fi-FI" sz="1600" dirty="0"/>
              <a:t>       </a:t>
            </a:r>
            <a:r>
              <a:rPr lang="fi-FI" sz="1600" b="1" dirty="0" err="1">
                <a:solidFill>
                  <a:srgbClr val="0000FF"/>
                </a:solidFill>
              </a:rPr>
              <a:t>println!("Before</a:t>
            </a:r>
            <a:r>
              <a:rPr lang="fi-FI" sz="1600" b="1" dirty="0">
                <a:solidFill>
                  <a:srgbClr val="0000FF"/>
                </a:solidFill>
              </a:rPr>
              <a:t> </a:t>
            </a:r>
            <a:r>
              <a:rPr lang="fi-FI" sz="1600" b="1" dirty="0" err="1">
                <a:solidFill>
                  <a:srgbClr val="0000FF"/>
                </a:solidFill>
              </a:rPr>
              <a:t>update</a:t>
            </a:r>
            <a:r>
              <a:rPr lang="fi-FI" sz="1600" b="1" dirty="0">
                <a:solidFill>
                  <a:srgbClr val="0000FF"/>
                </a:solidFill>
              </a:rPr>
              <a:t> </a:t>
            </a:r>
            <a:r>
              <a:rPr lang="fi-FI" sz="1600" b="1" dirty="0" err="1">
                <a:solidFill>
                  <a:srgbClr val="0000FF"/>
                </a:solidFill>
              </a:rPr>
              <a:t>from</a:t>
            </a:r>
            <a:r>
              <a:rPr lang="fi-FI" sz="1600" b="1" dirty="0">
                <a:solidFill>
                  <a:srgbClr val="0000FF"/>
                </a:solidFill>
              </a:rPr>
              <a:t> {:}: {:}", id, </a:t>
            </a:r>
            <a:r>
              <a:rPr lang="fi-FI" sz="1600" b="1" dirty="0" err="1">
                <a:solidFill>
                  <a:srgbClr val="0000FF"/>
                </a:solidFill>
              </a:rPr>
              <a:t>count</a:t>
            </a:r>
            <a:r>
              <a:rPr lang="fi-FI" sz="1600" b="1" dirty="0">
                <a:solidFill>
                  <a:srgbClr val="0000FF"/>
                </a:solidFill>
              </a:rPr>
              <a:t>);</a:t>
            </a:r>
          </a:p>
          <a:p>
            <a:r>
              <a:rPr lang="en-US" sz="1600" dirty="0"/>
              <a:t>       count += 1;</a:t>
            </a:r>
          </a:p>
          <a:p>
            <a:r>
              <a:rPr lang="en-US" sz="1600" dirty="0"/>
              <a:t>       </a:t>
            </a:r>
            <a:r>
              <a:rPr lang="en-US" sz="1600" b="1" dirty="0" err="1">
                <a:solidFill>
                  <a:srgbClr val="0000FF"/>
                </a:solidFill>
              </a:rPr>
              <a:t>println</a:t>
            </a:r>
            <a:r>
              <a:rPr lang="en-US" sz="1600" b="1" dirty="0">
                <a:solidFill>
                  <a:srgbClr val="0000FF"/>
                </a:solidFill>
              </a:rPr>
              <a:t>!("After update from {:}: {:}", id, count);</a:t>
            </a:r>
          </a:p>
          <a:p>
            <a:r>
              <a:rPr lang="en-US" sz="1600" dirty="0"/>
              <a:t>    }</a:t>
            </a:r>
          </a:p>
          <a:p>
            <a:r>
              <a:rPr lang="en-US" sz="1600" dirty="0"/>
              <a:t>}</a:t>
            </a:r>
          </a:p>
          <a:p>
            <a:endParaRPr lang="en-US" sz="1600" dirty="0"/>
          </a:p>
          <a:p>
            <a:r>
              <a:rPr lang="is-IS" sz="1600" dirty="0"/>
              <a:t>fn main() {</a:t>
            </a:r>
          </a:p>
          <a:p>
            <a:r>
              <a:rPr lang="en-US" sz="1600" dirty="0"/>
              <a:t>    for </a:t>
            </a:r>
            <a:r>
              <a:rPr lang="en-US" sz="1600" b="1" dirty="0">
                <a:solidFill>
                  <a:srgbClr val="0000FF"/>
                </a:solidFill>
              </a:rPr>
              <a:t>id</a:t>
            </a:r>
            <a:r>
              <a:rPr lang="en-US" sz="1600" dirty="0"/>
              <a:t> in range(0u, 10) {</a:t>
            </a:r>
          </a:p>
          <a:p>
            <a:r>
              <a:rPr lang="pl-PL" sz="1600" dirty="0"/>
              <a:t>        </a:t>
            </a:r>
            <a:r>
              <a:rPr lang="pl-PL" sz="1600" b="1" dirty="0" err="1">
                <a:solidFill>
                  <a:srgbClr val="FF0000"/>
                </a:solidFill>
              </a:rPr>
              <a:t>spawn</a:t>
            </a:r>
            <a:r>
              <a:rPr lang="pl-PL" sz="1600" b="1" dirty="0">
                <a:solidFill>
                  <a:srgbClr val="FF0000"/>
                </a:solidFill>
              </a:rPr>
              <a:t>(proc() {</a:t>
            </a:r>
          </a:p>
          <a:p>
            <a:r>
              <a:rPr lang="en-US" sz="1600" dirty="0"/>
              <a:t>           for _ in range(0u, 1000) {</a:t>
            </a:r>
          </a:p>
          <a:p>
            <a:r>
              <a:rPr lang="en-US" sz="1600" dirty="0"/>
              <a:t>              update_count(</a:t>
            </a:r>
            <a:r>
              <a:rPr lang="en-US" sz="1600" b="1" dirty="0">
                <a:solidFill>
                  <a:srgbClr val="0000FF"/>
                </a:solidFill>
              </a:rPr>
              <a:t>id</a:t>
            </a:r>
            <a:r>
              <a:rPr lang="en-US" sz="1600" dirty="0"/>
              <a:t>);</a:t>
            </a:r>
          </a:p>
          <a:p>
            <a:r>
              <a:rPr lang="en-US" sz="1600" dirty="0"/>
              <a:t>           }</a:t>
            </a:r>
          </a:p>
          <a:p>
            <a:r>
              <a:rPr lang="en-US" sz="1600" dirty="0"/>
              <a:t>       </a:t>
            </a:r>
            <a:r>
              <a:rPr lang="en-US" sz="1600" b="1" dirty="0">
                <a:solidFill>
                  <a:srgbClr val="FF0000"/>
                </a:solidFill>
              </a:rPr>
              <a:t> });</a:t>
            </a:r>
          </a:p>
          <a:p>
            <a:r>
              <a:rPr lang="en-US" sz="1600" dirty="0"/>
              <a:t>    }</a:t>
            </a:r>
          </a:p>
          <a:p>
            <a:r>
              <a:rPr lang="en-US" sz="1600" dirty="0"/>
              <a:t>    </a:t>
            </a:r>
            <a:r>
              <a:rPr lang="en-US" sz="1600" dirty="0" err="1"/>
              <a:t>println</a:t>
            </a:r>
            <a:r>
              <a:rPr lang="en-US" sz="1600" dirty="0"/>
              <a:t>!("Count: {:}", unsafe { count });</a:t>
            </a:r>
          </a:p>
          <a:p>
            <a:r>
              <a:rPr lang="en-US" sz="1600" dirty="0"/>
              <a:t>}</a:t>
            </a:r>
          </a:p>
        </p:txBody>
      </p:sp>
      <p:sp>
        <p:nvSpPr>
          <p:cNvPr id="4" name="Rectangle 3"/>
          <p:cNvSpPr/>
          <p:nvPr/>
        </p:nvSpPr>
        <p:spPr>
          <a:xfrm>
            <a:off x="4747805" y="467653"/>
            <a:ext cx="4168179" cy="40934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solidFill>
                  <a:schemeClr val="bg1"/>
                </a:solidFill>
              </a:rPr>
              <a:t>…</a:t>
            </a:r>
          </a:p>
          <a:p>
            <a:r>
              <a:rPr lang="en-US" sz="2000" dirty="0"/>
              <a:t>Before update from 5: 6977</a:t>
            </a:r>
          </a:p>
          <a:p>
            <a:r>
              <a:rPr lang="en-US" sz="2000" dirty="0"/>
              <a:t>Before </a:t>
            </a:r>
            <a:r>
              <a:rPr lang="en-US" sz="2000" dirty="0" err="1"/>
              <a:t>updCount</a:t>
            </a:r>
            <a:r>
              <a:rPr lang="en-US" sz="2000" dirty="0"/>
              <a:t>: 6849</a:t>
            </a:r>
          </a:p>
          <a:p>
            <a:r>
              <a:rPr lang="en-US" sz="2000" dirty="0"/>
              <a:t>After update from 0: 6867</a:t>
            </a:r>
          </a:p>
          <a:p>
            <a:r>
              <a:rPr lang="en-US" sz="2000" dirty="0"/>
              <a:t>ate from 7: 6977</a:t>
            </a:r>
          </a:p>
          <a:p>
            <a:r>
              <a:rPr lang="en-US" sz="2000" dirty="0"/>
              <a:t>After update from 8: </a:t>
            </a:r>
            <a:r>
              <a:rPr lang="en-US" sz="2000" dirty="0" smtClean="0"/>
              <a:t>6958</a:t>
            </a:r>
          </a:p>
          <a:p>
            <a:r>
              <a:rPr lang="en-US" sz="2000" dirty="0" smtClean="0">
                <a:solidFill>
                  <a:schemeClr val="bg1"/>
                </a:solidFill>
              </a:rPr>
              <a:t>…</a:t>
            </a:r>
          </a:p>
          <a:p>
            <a:r>
              <a:rPr lang="en-US" sz="2000" dirty="0"/>
              <a:t>After update from 1: 9716</a:t>
            </a:r>
          </a:p>
          <a:p>
            <a:r>
              <a:rPr lang="en-US" sz="2000" dirty="0"/>
              <a:t>Before update from 1: 9716</a:t>
            </a:r>
          </a:p>
          <a:p>
            <a:r>
              <a:rPr lang="en-US" sz="2000" dirty="0"/>
              <a:t>After update from 1: 9717</a:t>
            </a:r>
          </a:p>
          <a:p>
            <a:r>
              <a:rPr lang="en-US" sz="2000" dirty="0"/>
              <a:t>Before update from 1: 9717</a:t>
            </a:r>
          </a:p>
          <a:p>
            <a:r>
              <a:rPr lang="en-US" sz="2000" dirty="0"/>
              <a:t>After update from 1: </a:t>
            </a:r>
            <a:r>
              <a:rPr lang="en-US" sz="2000" dirty="0" smtClean="0"/>
              <a:t>9718</a:t>
            </a:r>
          </a:p>
          <a:p>
            <a:r>
              <a:rPr lang="en-US" sz="2000" dirty="0" smtClean="0">
                <a:solidFill>
                  <a:schemeClr val="bg1"/>
                </a:solidFill>
              </a:rPr>
              <a:t>&gt; </a:t>
            </a:r>
            <a:endParaRPr lang="en-US" sz="2000" dirty="0">
              <a:solidFill>
                <a:schemeClr val="bg1"/>
              </a:solidFill>
            </a:endParaRPr>
          </a:p>
        </p:txBody>
      </p:sp>
    </p:spTree>
    <p:extLst>
      <p:ext uri="{BB962C8B-B14F-4D97-AF65-F5344CB8AC3E}">
        <p14:creationId xmlns:p14="http://schemas.microsoft.com/office/powerpoint/2010/main" val="2620189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heckerboard(across)">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heckerboard(across)">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checkerboard(across)">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checkerboard(across)">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checkerboard(across)">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7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536"/>
            <a:ext cx="8229600" cy="857250"/>
          </a:xfrm>
        </p:spPr>
        <p:txBody>
          <a:bodyPr/>
          <a:lstStyle/>
          <a:p>
            <a:r>
              <a:rPr lang="en-US" dirty="0" smtClean="0"/>
              <a:t>How atomic is </a:t>
            </a:r>
            <a:r>
              <a:rPr lang="en-US" b="1" dirty="0" smtClean="0">
                <a:solidFill>
                  <a:srgbClr val="0000FF"/>
                </a:solidFill>
              </a:rPr>
              <a:t>count += 1</a:t>
            </a:r>
            <a:r>
              <a:rPr lang="en-US" dirty="0" smtClean="0"/>
              <a:t>?</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25</a:t>
            </a:fld>
            <a:endParaRPr lang="en-US"/>
          </a:p>
        </p:txBody>
      </p:sp>
      <p:sp>
        <p:nvSpPr>
          <p:cNvPr id="6" name="Rectangle 5"/>
          <p:cNvSpPr/>
          <p:nvPr/>
        </p:nvSpPr>
        <p:spPr>
          <a:xfrm>
            <a:off x="547127" y="577431"/>
            <a:ext cx="3586958" cy="1200328"/>
          </a:xfrm>
          <a:prstGeom prst="rect">
            <a:avLst/>
          </a:prstGeom>
          <a:solidFill>
            <a:srgbClr val="FDEADA"/>
          </a:solidFill>
        </p:spPr>
        <p:txBody>
          <a:bodyPr wrap="square">
            <a:spAutoFit/>
          </a:bodyPr>
          <a:lstStyle/>
          <a:p>
            <a:r>
              <a:rPr lang="en-US" sz="2400" dirty="0" err="1"/>
              <a:t>fn</a:t>
            </a:r>
            <a:r>
              <a:rPr lang="en-US" sz="2400" dirty="0"/>
              <a:t> update_count() {</a:t>
            </a:r>
          </a:p>
          <a:p>
            <a:r>
              <a:rPr lang="en-US" sz="2400" dirty="0"/>
              <a:t>     unsafe { count += 1; }</a:t>
            </a:r>
          </a:p>
          <a:p>
            <a:r>
              <a:rPr lang="en-US" sz="2400" dirty="0"/>
              <a:t>}</a:t>
            </a:r>
            <a:endParaRPr lang="en-US" sz="2400" dirty="0"/>
          </a:p>
        </p:txBody>
      </p:sp>
    </p:spTree>
    <p:extLst>
      <p:ext uri="{BB962C8B-B14F-4D97-AF65-F5344CB8AC3E}">
        <p14:creationId xmlns:p14="http://schemas.microsoft.com/office/powerpoint/2010/main" val="1161551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26</a:t>
            </a:fld>
            <a:endParaRPr lang="en-US"/>
          </a:p>
        </p:txBody>
      </p:sp>
      <p:sp>
        <p:nvSpPr>
          <p:cNvPr id="4" name="Rectangle 3"/>
          <p:cNvSpPr/>
          <p:nvPr/>
        </p:nvSpPr>
        <p:spPr>
          <a:xfrm>
            <a:off x="5706623" y="1214510"/>
            <a:ext cx="2102258"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sz="2000" dirty="0" err="1" smtClean="0"/>
              <a:t>rustc</a:t>
            </a:r>
            <a:r>
              <a:rPr lang="en-US" sz="2000" dirty="0" smtClean="0"/>
              <a:t> </a:t>
            </a:r>
            <a:r>
              <a:rPr lang="en-US" sz="2000" b="1" dirty="0"/>
              <a:t>-S</a:t>
            </a:r>
            <a:r>
              <a:rPr lang="en-US" sz="2000" dirty="0"/>
              <a:t> </a:t>
            </a:r>
            <a:r>
              <a:rPr lang="en-US" sz="2000" dirty="0" smtClean="0"/>
              <a:t>unsafe2.rs</a:t>
            </a:r>
          </a:p>
        </p:txBody>
      </p:sp>
      <p:sp>
        <p:nvSpPr>
          <p:cNvPr id="5" name="Rectangle 4"/>
          <p:cNvSpPr/>
          <p:nvPr/>
        </p:nvSpPr>
        <p:spPr>
          <a:xfrm>
            <a:off x="998297" y="165559"/>
            <a:ext cx="7407258" cy="4801315"/>
          </a:xfrm>
          <a:prstGeom prst="rect">
            <a:avLst/>
          </a:prstGeom>
        </p:spPr>
        <p:txBody>
          <a:bodyPr wrap="square">
            <a:spAutoFit/>
          </a:bodyPr>
          <a:lstStyle/>
          <a:p>
            <a:r>
              <a:rPr lang="en-US" dirty="0"/>
              <a:t>__ZN12update_count19h86817af0b0797e96al4v0.0E:</a:t>
            </a:r>
          </a:p>
          <a:p>
            <a:r>
              <a:rPr lang="en-US" dirty="0"/>
              <a:t>        .</a:t>
            </a:r>
            <a:r>
              <a:rPr lang="en-US" dirty="0" err="1"/>
              <a:t>cfi_startproc</a:t>
            </a:r>
            <a:endParaRPr lang="en-US" dirty="0"/>
          </a:p>
          <a:p>
            <a:r>
              <a:rPr lang="en-US" dirty="0"/>
              <a:t>        </a:t>
            </a:r>
            <a:r>
              <a:rPr lang="en-US" dirty="0" err="1"/>
              <a:t>cmpq</a:t>
            </a:r>
            <a:r>
              <a:rPr lang="en-US" dirty="0"/>
              <a:t>    %gs:816, %</a:t>
            </a:r>
            <a:r>
              <a:rPr lang="en-US" dirty="0" err="1"/>
              <a:t>rsp</a:t>
            </a:r>
            <a:endParaRPr lang="en-US" dirty="0"/>
          </a:p>
          <a:p>
            <a:r>
              <a:rPr lang="fi-FI" dirty="0"/>
              <a:t>        ja      LBB0_0</a:t>
            </a:r>
          </a:p>
          <a:p>
            <a:r>
              <a:rPr lang="pt-BR" dirty="0"/>
              <a:t>        </a:t>
            </a:r>
            <a:r>
              <a:rPr lang="pt-BR" dirty="0" err="1"/>
              <a:t>movabsq</a:t>
            </a:r>
            <a:r>
              <a:rPr lang="pt-BR" dirty="0"/>
              <a:t> $16, %r10</a:t>
            </a:r>
          </a:p>
          <a:p>
            <a:r>
              <a:rPr lang="pt-BR" dirty="0"/>
              <a:t>        </a:t>
            </a:r>
            <a:r>
              <a:rPr lang="pt-BR" dirty="0" err="1"/>
              <a:t>movabsq</a:t>
            </a:r>
            <a:r>
              <a:rPr lang="pt-BR" dirty="0"/>
              <a:t> $0, %r11</a:t>
            </a:r>
          </a:p>
          <a:p>
            <a:r>
              <a:rPr lang="en-US" dirty="0"/>
              <a:t>        </a:t>
            </a:r>
            <a:r>
              <a:rPr lang="en-US" dirty="0" err="1"/>
              <a:t>callq</a:t>
            </a:r>
            <a:r>
              <a:rPr lang="en-US" dirty="0"/>
              <a:t>   ___</a:t>
            </a:r>
            <a:r>
              <a:rPr lang="en-US" dirty="0" err="1"/>
              <a:t>morestack</a:t>
            </a:r>
            <a:endParaRPr lang="en-US" dirty="0"/>
          </a:p>
          <a:p>
            <a:r>
              <a:rPr lang="en-US" dirty="0"/>
              <a:t>        ret</a:t>
            </a:r>
          </a:p>
          <a:p>
            <a:r>
              <a:rPr lang="en-US" dirty="0"/>
              <a:t>LBB0_0:</a:t>
            </a:r>
          </a:p>
          <a:p>
            <a:r>
              <a:rPr lang="en-US" dirty="0"/>
              <a:t>        </a:t>
            </a:r>
            <a:r>
              <a:rPr lang="en-US" dirty="0" err="1"/>
              <a:t>pushq</a:t>
            </a:r>
            <a:r>
              <a:rPr lang="en-US" dirty="0"/>
              <a:t>   %</a:t>
            </a:r>
            <a:r>
              <a:rPr lang="en-US" dirty="0" err="1"/>
              <a:t>rbp</a:t>
            </a:r>
            <a:endParaRPr lang="en-US" dirty="0"/>
          </a:p>
          <a:p>
            <a:r>
              <a:rPr lang="en-US" dirty="0"/>
              <a:t>Ltmp2:</a:t>
            </a:r>
          </a:p>
          <a:p>
            <a:r>
              <a:rPr lang="en-US" dirty="0"/>
              <a:t>        .</a:t>
            </a:r>
            <a:r>
              <a:rPr lang="en-US" dirty="0" err="1"/>
              <a:t>cfi_def_cfa_offset</a:t>
            </a:r>
            <a:r>
              <a:rPr lang="en-US" dirty="0"/>
              <a:t> 16</a:t>
            </a:r>
          </a:p>
          <a:p>
            <a:r>
              <a:rPr lang="en-US" dirty="0"/>
              <a:t>Ltmp3:</a:t>
            </a:r>
          </a:p>
          <a:p>
            <a:r>
              <a:rPr lang="en-US" dirty="0"/>
              <a:t>        .</a:t>
            </a:r>
            <a:r>
              <a:rPr lang="en-US" dirty="0" err="1"/>
              <a:t>cfi_offset</a:t>
            </a:r>
            <a:r>
              <a:rPr lang="en-US" dirty="0"/>
              <a:t> %</a:t>
            </a:r>
            <a:r>
              <a:rPr lang="en-US" dirty="0" err="1"/>
              <a:t>rbp</a:t>
            </a:r>
            <a:r>
              <a:rPr lang="en-US" dirty="0"/>
              <a:t>, -16</a:t>
            </a:r>
          </a:p>
          <a:p>
            <a:r>
              <a:rPr lang="en-US" dirty="0"/>
              <a:t>        </a:t>
            </a:r>
            <a:r>
              <a:rPr lang="en-US" dirty="0" err="1"/>
              <a:t>movq</a:t>
            </a:r>
            <a:r>
              <a:rPr lang="en-US" dirty="0"/>
              <a:t>    %</a:t>
            </a:r>
            <a:r>
              <a:rPr lang="en-US" dirty="0" err="1"/>
              <a:t>rsp</a:t>
            </a:r>
            <a:r>
              <a:rPr lang="en-US" dirty="0"/>
              <a:t>, %</a:t>
            </a:r>
            <a:r>
              <a:rPr lang="en-US" dirty="0" err="1"/>
              <a:t>rbp</a:t>
            </a:r>
            <a:endParaRPr lang="en-US" dirty="0"/>
          </a:p>
          <a:p>
            <a:r>
              <a:rPr lang="en-US" dirty="0"/>
              <a:t>Ltmp4:</a:t>
            </a:r>
          </a:p>
          <a:p>
            <a:r>
              <a:rPr lang="en-US" dirty="0" smtClean="0"/>
              <a:t>	…</a:t>
            </a:r>
            <a:endParaRPr lang="en-US" dirty="0"/>
          </a:p>
        </p:txBody>
      </p:sp>
      <p:sp>
        <p:nvSpPr>
          <p:cNvPr id="7" name="Rectangle 6"/>
          <p:cNvSpPr/>
          <p:nvPr/>
        </p:nvSpPr>
        <p:spPr>
          <a:xfrm rot="16200000">
            <a:off x="-10304" y="2274817"/>
            <a:ext cx="1178277"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2000" dirty="0" smtClean="0"/>
              <a:t>unsafe2.s</a:t>
            </a:r>
          </a:p>
        </p:txBody>
      </p:sp>
    </p:spTree>
    <p:extLst>
      <p:ext uri="{BB962C8B-B14F-4D97-AF65-F5344CB8AC3E}">
        <p14:creationId xmlns:p14="http://schemas.microsoft.com/office/powerpoint/2010/main" val="3720810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27</a:t>
            </a:fld>
            <a:endParaRPr lang="en-US"/>
          </a:p>
        </p:txBody>
      </p:sp>
      <p:sp>
        <p:nvSpPr>
          <p:cNvPr id="5" name="Rectangle 4"/>
          <p:cNvSpPr/>
          <p:nvPr/>
        </p:nvSpPr>
        <p:spPr>
          <a:xfrm>
            <a:off x="170478" y="318969"/>
            <a:ext cx="8788127" cy="4154983"/>
          </a:xfrm>
          <a:prstGeom prst="rect">
            <a:avLst/>
          </a:prstGeom>
        </p:spPr>
        <p:txBody>
          <a:bodyPr wrap="square">
            <a:spAutoFit/>
          </a:bodyPr>
          <a:lstStyle/>
          <a:p>
            <a:r>
              <a:rPr lang="en-US" sz="2400" dirty="0" smtClean="0"/>
              <a:t>Ltmp4</a:t>
            </a:r>
            <a:r>
              <a:rPr lang="en-US" sz="2400" dirty="0"/>
              <a:t>:</a:t>
            </a:r>
          </a:p>
          <a:p>
            <a:r>
              <a:rPr lang="en-US" sz="2400" dirty="0"/>
              <a:t>        .</a:t>
            </a:r>
            <a:r>
              <a:rPr lang="en-US" sz="2400" dirty="0" err="1"/>
              <a:t>cfi_def_cfa_register</a:t>
            </a:r>
            <a:r>
              <a:rPr lang="en-US" sz="2400" dirty="0"/>
              <a:t> %</a:t>
            </a:r>
            <a:r>
              <a:rPr lang="en-US" sz="2400" dirty="0" err="1"/>
              <a:t>rbp</a:t>
            </a:r>
            <a:endParaRPr lang="en-US" sz="2400" dirty="0"/>
          </a:p>
          <a:p>
            <a:r>
              <a:rPr lang="en-US" sz="2400" dirty="0"/>
              <a:t>	</a:t>
            </a:r>
            <a:r>
              <a:rPr lang="en-US" sz="2400" dirty="0" err="1"/>
              <a:t>pushq</a:t>
            </a:r>
            <a:r>
              <a:rPr lang="en-US" sz="2400" dirty="0"/>
              <a:t>   %</a:t>
            </a:r>
            <a:r>
              <a:rPr lang="en-US" sz="2400" dirty="0" err="1"/>
              <a:t>rax</a:t>
            </a:r>
            <a:endParaRPr lang="en-US" sz="2400" dirty="0"/>
          </a:p>
          <a:p>
            <a:r>
              <a:rPr lang="en-US" sz="2400" dirty="0"/>
              <a:t>       </a:t>
            </a:r>
            <a:r>
              <a:rPr lang="en-US" sz="2400" dirty="0" err="1" smtClean="0"/>
              <a:t>movq</a:t>
            </a:r>
            <a:r>
              <a:rPr lang="en-US" sz="2400" dirty="0" smtClean="0"/>
              <a:t>    </a:t>
            </a:r>
            <a:r>
              <a:rPr lang="en-US" sz="2400" dirty="0"/>
              <a:t>__ZN5count19hc6afed277fb1b6c3ah4v0.0E(%rip), %</a:t>
            </a:r>
            <a:r>
              <a:rPr lang="en-US" sz="2400" dirty="0" err="1"/>
              <a:t>rax</a:t>
            </a:r>
            <a:endParaRPr lang="en-US" sz="2400" dirty="0"/>
          </a:p>
          <a:p>
            <a:r>
              <a:rPr lang="en-US" sz="2400" dirty="0"/>
              <a:t>       </a:t>
            </a:r>
            <a:r>
              <a:rPr lang="en-US" sz="2400" dirty="0" err="1" smtClean="0"/>
              <a:t>addq</a:t>
            </a:r>
            <a:r>
              <a:rPr lang="en-US" sz="2400" dirty="0" smtClean="0"/>
              <a:t>    </a:t>
            </a:r>
            <a:r>
              <a:rPr lang="en-US" sz="2400" dirty="0"/>
              <a:t>$1, %</a:t>
            </a:r>
            <a:r>
              <a:rPr lang="en-US" sz="2400" dirty="0" err="1"/>
              <a:t>rax</a:t>
            </a:r>
            <a:endParaRPr lang="en-US" sz="2400" dirty="0"/>
          </a:p>
          <a:p>
            <a:r>
              <a:rPr lang="en-US" sz="2400" dirty="0"/>
              <a:t>       </a:t>
            </a:r>
            <a:r>
              <a:rPr lang="en-US" sz="2400" dirty="0" err="1" smtClean="0"/>
              <a:t>movq</a:t>
            </a:r>
            <a:r>
              <a:rPr lang="en-US" sz="2400" dirty="0" smtClean="0"/>
              <a:t>    </a:t>
            </a:r>
            <a:r>
              <a:rPr lang="en-US" sz="2400" dirty="0"/>
              <a:t>%</a:t>
            </a:r>
            <a:r>
              <a:rPr lang="en-US" sz="2400" dirty="0" err="1"/>
              <a:t>rax</a:t>
            </a:r>
            <a:r>
              <a:rPr lang="en-US" sz="2400" dirty="0"/>
              <a:t>, __ZN5count19hc6afed277fb1b6c3ah4v0.0E(%rip)</a:t>
            </a:r>
          </a:p>
          <a:p>
            <a:r>
              <a:rPr lang="en-US" sz="2400" dirty="0"/>
              <a:t>	</a:t>
            </a:r>
            <a:r>
              <a:rPr lang="en-US" sz="2400" dirty="0" err="1"/>
              <a:t>movq</a:t>
            </a:r>
            <a:r>
              <a:rPr lang="en-US" sz="2400" dirty="0"/>
              <a:t>    %</a:t>
            </a:r>
            <a:r>
              <a:rPr lang="en-US" sz="2400" dirty="0" err="1"/>
              <a:t>rdi</a:t>
            </a:r>
            <a:r>
              <a:rPr lang="en-US" sz="2400" dirty="0"/>
              <a:t>, -8(%</a:t>
            </a:r>
            <a:r>
              <a:rPr lang="en-US" sz="2400" dirty="0" err="1"/>
              <a:t>rbp</a:t>
            </a:r>
            <a:r>
              <a:rPr lang="en-US" sz="2400" dirty="0"/>
              <a:t>)</a:t>
            </a:r>
          </a:p>
          <a:p>
            <a:r>
              <a:rPr lang="nb-NO" sz="2400" dirty="0"/>
              <a:t>	</a:t>
            </a:r>
            <a:r>
              <a:rPr lang="nb-NO" sz="2400" dirty="0" err="1"/>
              <a:t>addq</a:t>
            </a:r>
            <a:r>
              <a:rPr lang="nb-NO" sz="2400" dirty="0"/>
              <a:t>    $8, %</a:t>
            </a:r>
            <a:r>
              <a:rPr lang="nb-NO" sz="2400" dirty="0" err="1"/>
              <a:t>rsp</a:t>
            </a:r>
            <a:endParaRPr lang="nb-NO" sz="2400" dirty="0"/>
          </a:p>
          <a:p>
            <a:r>
              <a:rPr lang="nb-NO" sz="2400" dirty="0"/>
              <a:t>	</a:t>
            </a:r>
            <a:r>
              <a:rPr lang="nb-NO" sz="2400" dirty="0" err="1"/>
              <a:t>popq</a:t>
            </a:r>
            <a:r>
              <a:rPr lang="nb-NO" sz="2400" dirty="0"/>
              <a:t>    %</a:t>
            </a:r>
            <a:r>
              <a:rPr lang="nb-NO" sz="2400" dirty="0" err="1"/>
              <a:t>rbp</a:t>
            </a:r>
            <a:endParaRPr lang="nb-NO" sz="2400" dirty="0"/>
          </a:p>
          <a:p>
            <a:r>
              <a:rPr lang="nb-NO" sz="2400" dirty="0"/>
              <a:t>	</a:t>
            </a:r>
            <a:r>
              <a:rPr lang="nb-NO" sz="2400" dirty="0" err="1"/>
              <a:t>ret</a:t>
            </a:r>
            <a:endParaRPr lang="nb-NO" sz="2400" dirty="0"/>
          </a:p>
          <a:p>
            <a:r>
              <a:rPr lang="nb-NO" sz="2400" dirty="0"/>
              <a:t>	.</a:t>
            </a:r>
            <a:r>
              <a:rPr lang="nb-NO" sz="2400" dirty="0" err="1"/>
              <a:t>cfi_endproc</a:t>
            </a:r>
            <a:endParaRPr lang="en-US" sz="2400" dirty="0"/>
          </a:p>
        </p:txBody>
      </p:sp>
      <p:sp>
        <p:nvSpPr>
          <p:cNvPr id="6" name="Rectangle 5"/>
          <p:cNvSpPr/>
          <p:nvPr/>
        </p:nvSpPr>
        <p:spPr>
          <a:xfrm>
            <a:off x="7422527" y="318969"/>
            <a:ext cx="1178277"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2000" dirty="0" smtClean="0"/>
              <a:t>unsafe2.s</a:t>
            </a:r>
          </a:p>
        </p:txBody>
      </p:sp>
    </p:spTree>
    <p:extLst>
      <p:ext uri="{BB962C8B-B14F-4D97-AF65-F5344CB8AC3E}">
        <p14:creationId xmlns:p14="http://schemas.microsoft.com/office/powerpoint/2010/main" val="18034490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42" y="0"/>
            <a:ext cx="2702071" cy="857250"/>
          </a:xfrm>
        </p:spPr>
        <p:txBody>
          <a:bodyPr/>
          <a:lstStyle/>
          <a:p>
            <a:r>
              <a:rPr lang="en-US" b="1" dirty="0" err="1" smtClean="0"/>
              <a:t>rustc</a:t>
            </a:r>
            <a:r>
              <a:rPr lang="en-US" b="1" dirty="0" smtClean="0"/>
              <a:t> -O</a:t>
            </a:r>
            <a:endParaRPr lang="en-US" b="1" dirty="0"/>
          </a:p>
        </p:txBody>
      </p:sp>
      <p:sp>
        <p:nvSpPr>
          <p:cNvPr id="3" name="Slide Number Placeholder 2"/>
          <p:cNvSpPr>
            <a:spLocks noGrp="1"/>
          </p:cNvSpPr>
          <p:nvPr>
            <p:ph type="sldNum" sz="quarter" idx="12"/>
          </p:nvPr>
        </p:nvSpPr>
        <p:spPr/>
        <p:txBody>
          <a:bodyPr/>
          <a:lstStyle/>
          <a:p>
            <a:fld id="{6507B5A5-F0C2-644D-AEA7-E773B6B78F38}" type="slidenum">
              <a:rPr lang="en-US" smtClean="0"/>
              <a:t>28</a:t>
            </a:fld>
            <a:endParaRPr lang="en-US"/>
          </a:p>
        </p:txBody>
      </p:sp>
      <p:sp>
        <p:nvSpPr>
          <p:cNvPr id="4" name="Rectangle 3"/>
          <p:cNvSpPr/>
          <p:nvPr/>
        </p:nvSpPr>
        <p:spPr>
          <a:xfrm>
            <a:off x="6418487" y="261426"/>
            <a:ext cx="2268312" cy="45243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dirty="0">
                <a:solidFill>
                  <a:srgbClr val="FFFF00"/>
                </a:solidFill>
              </a:rPr>
              <a:t>&gt;</a:t>
            </a:r>
            <a:r>
              <a:rPr lang="en-US" dirty="0" smtClean="0">
                <a:solidFill>
                  <a:srgbClr val="FFFF00"/>
                </a:solidFill>
              </a:rPr>
              <a:t> </a:t>
            </a:r>
            <a:r>
              <a:rPr lang="en-US" b="1" dirty="0" err="1">
                <a:solidFill>
                  <a:srgbClr val="FFFF00"/>
                </a:solidFill>
              </a:rPr>
              <a:t>rustc</a:t>
            </a:r>
            <a:r>
              <a:rPr lang="en-US" b="1" dirty="0">
                <a:solidFill>
                  <a:srgbClr val="FFFF00"/>
                </a:solidFill>
              </a:rPr>
              <a:t> unsafe2.rs</a:t>
            </a:r>
            <a:endParaRPr lang="en-US" dirty="0">
              <a:solidFill>
                <a:srgbClr val="FFFF00"/>
              </a:solidFill>
            </a:endParaRP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7628</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6672</a:t>
            </a:r>
          </a:p>
          <a:p>
            <a:r>
              <a:rPr lang="en-US" dirty="0" smtClean="0">
                <a:solidFill>
                  <a:srgbClr val="FFFF00"/>
                </a:solidFill>
              </a:rPr>
              <a:t>&gt; </a:t>
            </a:r>
            <a:r>
              <a:rPr lang="en-US" b="1" dirty="0" err="1">
                <a:solidFill>
                  <a:srgbClr val="FFFF00"/>
                </a:solidFill>
              </a:rPr>
              <a:t>rustc</a:t>
            </a:r>
            <a:r>
              <a:rPr lang="en-US" b="1" dirty="0">
                <a:solidFill>
                  <a:srgbClr val="FFFF00"/>
                </a:solidFill>
              </a:rPr>
              <a:t> -O unsafe2.rs</a:t>
            </a:r>
            <a:endParaRPr lang="en-US" dirty="0">
              <a:solidFill>
                <a:srgbClr val="FFFF00"/>
              </a:solidFill>
            </a:endParaRP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10000</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10000</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10000</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a:t>
            </a:r>
            <a:r>
              <a:rPr lang="en-US" dirty="0" smtClean="0">
                <a:solidFill>
                  <a:srgbClr val="FFFF00"/>
                </a:solidFill>
              </a:rPr>
              <a:t>10000</a:t>
            </a:r>
          </a:p>
          <a:p>
            <a:r>
              <a:rPr lang="fi-FI" dirty="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a:t>
            </a:r>
            <a:r>
              <a:rPr lang="en-US" dirty="0" smtClean="0">
                <a:solidFill>
                  <a:srgbClr val="FFFF00"/>
                </a:solidFill>
              </a:rPr>
              <a:t>9000</a:t>
            </a:r>
            <a:endParaRPr lang="en-US" dirty="0">
              <a:solidFill>
                <a:srgbClr val="FFFF00"/>
              </a:solidFill>
            </a:endParaRPr>
          </a:p>
        </p:txBody>
      </p:sp>
      <p:sp>
        <p:nvSpPr>
          <p:cNvPr id="5" name="Rectangle 4"/>
          <p:cNvSpPr/>
          <p:nvPr/>
        </p:nvSpPr>
        <p:spPr>
          <a:xfrm>
            <a:off x="443242" y="981612"/>
            <a:ext cx="5233667" cy="3785652"/>
          </a:xfrm>
          <a:prstGeom prst="rect">
            <a:avLst/>
          </a:prstGeom>
          <a:solidFill>
            <a:schemeClr val="accent3">
              <a:lumMod val="40000"/>
              <a:lumOff val="60000"/>
            </a:schemeClr>
          </a:solidFill>
        </p:spPr>
        <p:txBody>
          <a:bodyPr wrap="square">
            <a:spAutoFit/>
          </a:bodyPr>
          <a:lstStyle/>
          <a:p>
            <a:r>
              <a:rPr lang="en-US" sz="1600" dirty="0"/>
              <a:t>__ZN4main4anon7expr_fn2agE:</a:t>
            </a:r>
          </a:p>
          <a:p>
            <a:r>
              <a:rPr lang="en-US" sz="1600" dirty="0"/>
              <a:t>        .</a:t>
            </a:r>
            <a:r>
              <a:rPr lang="en-US" sz="1600" dirty="0" err="1"/>
              <a:t>cfi_startproc</a:t>
            </a:r>
            <a:endParaRPr lang="en-US" sz="1600" dirty="0"/>
          </a:p>
          <a:p>
            <a:r>
              <a:rPr lang="en-US" sz="1600" dirty="0" smtClean="0"/>
              <a:t>        …</a:t>
            </a:r>
            <a:endParaRPr lang="en-US" sz="1600" dirty="0"/>
          </a:p>
          <a:p>
            <a:r>
              <a:rPr lang="en-US" sz="1600" dirty="0" smtClean="0"/>
              <a:t>        </a:t>
            </a:r>
            <a:r>
              <a:rPr lang="en-US" sz="1600" dirty="0" err="1" smtClean="0"/>
              <a:t>pushq</a:t>
            </a:r>
            <a:r>
              <a:rPr lang="en-US" sz="1600" dirty="0" smtClean="0"/>
              <a:t>   </a:t>
            </a:r>
            <a:r>
              <a:rPr lang="en-US" sz="1600" dirty="0"/>
              <a:t>%</a:t>
            </a:r>
            <a:r>
              <a:rPr lang="en-US" sz="1600" dirty="0" err="1"/>
              <a:t>rbp</a:t>
            </a:r>
            <a:endParaRPr lang="en-US" sz="1600" dirty="0"/>
          </a:p>
          <a:p>
            <a:r>
              <a:rPr lang="en-US" sz="1600" dirty="0"/>
              <a:t>Ltmp15:</a:t>
            </a:r>
          </a:p>
          <a:p>
            <a:r>
              <a:rPr lang="en-US" sz="1600" dirty="0"/>
              <a:t>        .</a:t>
            </a:r>
            <a:r>
              <a:rPr lang="en-US" sz="1600" dirty="0" err="1"/>
              <a:t>cfi_def_cfa_offset</a:t>
            </a:r>
            <a:r>
              <a:rPr lang="en-US" sz="1600" dirty="0"/>
              <a:t> 16</a:t>
            </a:r>
          </a:p>
          <a:p>
            <a:r>
              <a:rPr lang="en-US" sz="1600" dirty="0"/>
              <a:t>Ltmp16:</a:t>
            </a:r>
          </a:p>
          <a:p>
            <a:r>
              <a:rPr lang="en-US" sz="1600" dirty="0"/>
              <a:t>        .</a:t>
            </a:r>
            <a:r>
              <a:rPr lang="en-US" sz="1600" dirty="0" err="1"/>
              <a:t>cfi_offset</a:t>
            </a:r>
            <a:r>
              <a:rPr lang="en-US" sz="1600" dirty="0"/>
              <a:t> %</a:t>
            </a:r>
            <a:r>
              <a:rPr lang="en-US" sz="1600" dirty="0" err="1"/>
              <a:t>rbp</a:t>
            </a:r>
            <a:r>
              <a:rPr lang="en-US" sz="1600" dirty="0"/>
              <a:t>, -16</a:t>
            </a:r>
          </a:p>
          <a:p>
            <a:r>
              <a:rPr lang="en-US" sz="1600" dirty="0"/>
              <a:t>        </a:t>
            </a:r>
            <a:r>
              <a:rPr lang="en-US" sz="1600" dirty="0" err="1"/>
              <a:t>movq</a:t>
            </a:r>
            <a:r>
              <a:rPr lang="en-US" sz="1600" dirty="0"/>
              <a:t>    %</a:t>
            </a:r>
            <a:r>
              <a:rPr lang="en-US" sz="1600" dirty="0" err="1"/>
              <a:t>rsp</a:t>
            </a:r>
            <a:r>
              <a:rPr lang="en-US" sz="1600" dirty="0"/>
              <a:t>, %</a:t>
            </a:r>
            <a:r>
              <a:rPr lang="en-US" sz="1600" dirty="0" err="1"/>
              <a:t>rbp</a:t>
            </a:r>
            <a:endParaRPr lang="en-US" sz="1600" dirty="0"/>
          </a:p>
          <a:p>
            <a:r>
              <a:rPr lang="en-US" sz="1600" dirty="0"/>
              <a:t>Ltmp17:</a:t>
            </a:r>
          </a:p>
          <a:p>
            <a:r>
              <a:rPr lang="en-US" sz="1600" dirty="0"/>
              <a:t>        .</a:t>
            </a:r>
            <a:r>
              <a:rPr lang="en-US" sz="1600" dirty="0" err="1"/>
              <a:t>cfi_def_cfa_register</a:t>
            </a:r>
            <a:r>
              <a:rPr lang="en-US" sz="1600" dirty="0"/>
              <a:t> %</a:t>
            </a:r>
            <a:r>
              <a:rPr lang="en-US" sz="1600" dirty="0" err="1"/>
              <a:t>rbp</a:t>
            </a:r>
            <a:endParaRPr lang="en-US" sz="1600" dirty="0"/>
          </a:p>
          <a:p>
            <a:r>
              <a:rPr lang="en-US" sz="1600" dirty="0"/>
              <a:t>        </a:t>
            </a:r>
            <a:r>
              <a:rPr lang="en-US" sz="1600" dirty="0" err="1"/>
              <a:t>addq</a:t>
            </a:r>
            <a:r>
              <a:rPr lang="en-US" sz="1600" dirty="0"/>
              <a:t>    $1000, </a:t>
            </a:r>
            <a:r>
              <a:rPr lang="en-US" sz="1600" dirty="0" smtClean="0"/>
              <a:t>__ZN5count19hc6afed277v0.0E</a:t>
            </a:r>
            <a:r>
              <a:rPr lang="en-US" sz="1600" dirty="0"/>
              <a:t>(%rip)</a:t>
            </a:r>
          </a:p>
          <a:p>
            <a:r>
              <a:rPr lang="en-US" sz="1600" dirty="0"/>
              <a:t>        </a:t>
            </a:r>
            <a:r>
              <a:rPr lang="en-US" sz="1600" dirty="0" err="1"/>
              <a:t>popq</a:t>
            </a:r>
            <a:r>
              <a:rPr lang="en-US" sz="1600" dirty="0"/>
              <a:t>    %</a:t>
            </a:r>
            <a:r>
              <a:rPr lang="en-US" sz="1600" dirty="0" err="1"/>
              <a:t>rbp</a:t>
            </a:r>
            <a:endParaRPr lang="en-US" sz="1600" dirty="0"/>
          </a:p>
          <a:p>
            <a:r>
              <a:rPr lang="en-US" sz="1600" dirty="0"/>
              <a:t>        ret</a:t>
            </a:r>
          </a:p>
          <a:p>
            <a:r>
              <a:rPr lang="en-US" sz="1600" dirty="0"/>
              <a:t>        .</a:t>
            </a:r>
            <a:r>
              <a:rPr lang="en-US" sz="1600" dirty="0" err="1"/>
              <a:t>cfi_endproc</a:t>
            </a:r>
            <a:endParaRPr lang="en-US" sz="1600" dirty="0"/>
          </a:p>
        </p:txBody>
      </p:sp>
      <p:sp>
        <p:nvSpPr>
          <p:cNvPr id="6" name="Rectangle 5"/>
          <p:cNvSpPr/>
          <p:nvPr/>
        </p:nvSpPr>
        <p:spPr>
          <a:xfrm>
            <a:off x="3383982" y="255466"/>
            <a:ext cx="2915169" cy="3231654"/>
          </a:xfrm>
          <a:prstGeom prst="rect">
            <a:avLst/>
          </a:prstGeom>
          <a:solidFill>
            <a:schemeClr val="accent5">
              <a:lumMod val="20000"/>
              <a:lumOff val="80000"/>
            </a:schemeClr>
          </a:solidFill>
        </p:spPr>
        <p:txBody>
          <a:bodyPr wrap="square">
            <a:spAutoFit/>
          </a:bodyPr>
          <a:lstStyle/>
          <a:p>
            <a:r>
              <a:rPr lang="en-US" sz="1600" dirty="0" err="1" smtClean="0"/>
              <a:t>fn</a:t>
            </a:r>
            <a:r>
              <a:rPr lang="en-US" sz="1600" dirty="0" smtClean="0"/>
              <a:t> </a:t>
            </a:r>
            <a:r>
              <a:rPr lang="en-US" sz="1600" dirty="0"/>
              <a:t>update_count() {</a:t>
            </a:r>
          </a:p>
          <a:p>
            <a:r>
              <a:rPr lang="en-US" sz="1600" dirty="0"/>
              <a:t>    unsafe { count += 1; </a:t>
            </a:r>
            <a:r>
              <a:rPr lang="en-US" sz="1600" dirty="0" smtClean="0"/>
              <a:t>} </a:t>
            </a:r>
          </a:p>
          <a:p>
            <a:r>
              <a:rPr lang="en-US" sz="1600" dirty="0" smtClean="0"/>
              <a:t>}</a:t>
            </a:r>
            <a:endParaRPr lang="en-US" sz="1600" dirty="0"/>
          </a:p>
          <a:p>
            <a:r>
              <a:rPr lang="is-IS" sz="1600" dirty="0"/>
              <a:t>fn main() {</a:t>
            </a:r>
          </a:p>
          <a:p>
            <a:r>
              <a:rPr lang="en-US" sz="1600" dirty="0"/>
              <a:t>    for _ in range(0u, 10) {</a:t>
            </a:r>
          </a:p>
          <a:p>
            <a:r>
              <a:rPr lang="pl-PL" sz="1600" dirty="0"/>
              <a:t>        </a:t>
            </a:r>
            <a:r>
              <a:rPr lang="pl-PL" sz="1600" dirty="0" err="1"/>
              <a:t>spawn</a:t>
            </a:r>
            <a:r>
              <a:rPr lang="pl-PL" sz="1600" dirty="0"/>
              <a:t>(proc() {</a:t>
            </a:r>
          </a:p>
          <a:p>
            <a:r>
              <a:rPr lang="en-US" sz="1600" dirty="0"/>
              <a:t>           for _ in range(0u, 1000) {</a:t>
            </a:r>
          </a:p>
          <a:p>
            <a:r>
              <a:rPr lang="en-US" sz="1600" dirty="0"/>
              <a:t>              update_count();</a:t>
            </a:r>
          </a:p>
          <a:p>
            <a:r>
              <a:rPr lang="en-US" sz="1600" dirty="0"/>
              <a:t>           }</a:t>
            </a:r>
          </a:p>
          <a:p>
            <a:r>
              <a:rPr lang="en-US" sz="1600" dirty="0"/>
              <a:t>        });</a:t>
            </a:r>
          </a:p>
          <a:p>
            <a:r>
              <a:rPr lang="en-US" sz="1600" dirty="0"/>
              <a:t>    }</a:t>
            </a:r>
          </a:p>
          <a:p>
            <a:r>
              <a:rPr lang="en-US" sz="1600" dirty="0"/>
              <a:t>    </a:t>
            </a:r>
            <a:r>
              <a:rPr lang="en-US" sz="1600" dirty="0" err="1"/>
              <a:t>println</a:t>
            </a:r>
            <a:r>
              <a:rPr lang="en-US" sz="1600" dirty="0"/>
              <a:t>!("Count: {:}", </a:t>
            </a:r>
            <a:r>
              <a:rPr lang="en-US" sz="1600" dirty="0" smtClean="0"/>
              <a:t>…);</a:t>
            </a:r>
          </a:p>
          <a:p>
            <a:r>
              <a:rPr lang="en-US" sz="1400" dirty="0" smtClean="0"/>
              <a:t>}</a:t>
            </a:r>
            <a:endParaRPr lang="en-US" sz="1400" dirty="0"/>
          </a:p>
        </p:txBody>
      </p:sp>
    </p:spTree>
    <p:extLst>
      <p:ext uri="{BB962C8B-B14F-4D97-AF65-F5344CB8AC3E}">
        <p14:creationId xmlns:p14="http://schemas.microsoft.com/office/powerpoint/2010/main" val="3351758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heckerboard(across)">
                                      <p:cBhvr>
                                        <p:cTn id="13" dur="500"/>
                                        <p:tgtEl>
                                          <p:spTgt spid="4">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checkerboard(across)">
                                      <p:cBhvr>
                                        <p:cTn id="16" dur="500"/>
                                        <p:tgtEl>
                                          <p:spTgt spid="4">
                                            <p:txEl>
                                              <p:pRg st="2" end="2"/>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500"/>
                                        <p:tgtEl>
                                          <p:spTgt spid="4">
                                            <p:txEl>
                                              <p:pRg st="3" end="3"/>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heckerboard(across)">
                                      <p:cBhvr>
                                        <p:cTn id="22" dur="500"/>
                                        <p:tgtEl>
                                          <p:spTgt spid="4">
                                            <p:txEl>
                                              <p:pRg st="4" end="4"/>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checkerboard(across)">
                                      <p:cBhvr>
                                        <p:cTn id="25" dur="500"/>
                                        <p:tgtEl>
                                          <p:spTgt spid="4">
                                            <p:txEl>
                                              <p:pRg st="5" end="5"/>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checkerboard(across)">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checkerboard(across)">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checkerboard(across)">
                                      <p:cBhvr>
                                        <p:cTn id="38" dur="500"/>
                                        <p:tgtEl>
                                          <p:spTgt spid="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checkerboard(across)">
                                      <p:cBhvr>
                                        <p:cTn id="43" dur="500"/>
                                        <p:tgtEl>
                                          <p:spTgt spid="4">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48" dur="500"/>
                                        <p:tgtEl>
                                          <p:spTgt spid="4">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53" dur="500"/>
                                        <p:tgtEl>
                                          <p:spTgt spid="4">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58" dur="500"/>
                                        <p:tgtEl>
                                          <p:spTgt spid="4">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63" dur="500"/>
                                        <p:tgtEl>
                                          <p:spTgt spid="4">
                                            <p:txEl>
                                              <p:pRg st="13" end="1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68" dur="500"/>
                                        <p:tgtEl>
                                          <p:spTgt spid="4">
                                            <p:txEl>
                                              <p:pRg st="14" end="1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73"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Try this </a:t>
            </a:r>
            <a:r>
              <a:rPr lang="en-US" dirty="0"/>
              <a:t>now: </a:t>
            </a:r>
            <a:r>
              <a:rPr lang="en-US" b="1" dirty="0" smtClean="0">
                <a:solidFill>
                  <a:srgbClr val="0000FF"/>
                </a:solidFill>
              </a:rPr>
              <a:t>rust-</a:t>
            </a:r>
            <a:r>
              <a:rPr lang="en-US" b="1" dirty="0" err="1" smtClean="0">
                <a:solidFill>
                  <a:srgbClr val="0000FF"/>
                </a:solidFill>
              </a:rPr>
              <a:t>class.org</a:t>
            </a:r>
            <a:r>
              <a:rPr lang="en-US" b="1" dirty="0" smtClean="0">
                <a:solidFill>
                  <a:srgbClr val="0000FF"/>
                </a:solidFill>
              </a:rPr>
              <a:t>/</a:t>
            </a:r>
            <a:r>
              <a:rPr lang="en-US" b="1" dirty="0" err="1" smtClean="0">
                <a:solidFill>
                  <a:srgbClr val="0000FF"/>
                </a:solidFill>
              </a:rPr>
              <a:t>ssl.html</a:t>
            </a:r>
            <a:endParaRPr lang="en-US" b="1" dirty="0">
              <a:solidFill>
                <a:srgbClr val="0000FF"/>
              </a:solidFill>
            </a:endParaRPr>
          </a:p>
        </p:txBody>
      </p:sp>
      <p:sp>
        <p:nvSpPr>
          <p:cNvPr id="3" name="Slide Number Placeholder 2"/>
          <p:cNvSpPr>
            <a:spLocks noGrp="1"/>
          </p:cNvSpPr>
          <p:nvPr>
            <p:ph type="sldNum" sz="quarter" idx="12"/>
          </p:nvPr>
        </p:nvSpPr>
        <p:spPr/>
        <p:txBody>
          <a:bodyPr/>
          <a:lstStyle/>
          <a:p>
            <a:fld id="{6507B5A5-F0C2-644D-AEA7-E773B6B78F38}" type="slidenum">
              <a:rPr lang="en-US" smtClean="0"/>
              <a:t>2</a:t>
            </a:fld>
            <a:endParaRPr lang="en-US"/>
          </a:p>
        </p:txBody>
      </p:sp>
      <p:pic>
        <p:nvPicPr>
          <p:cNvPr id="5" name="Picture 4" descr="Screen Shot 2014-02-23 at 12.44.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3" y="1063229"/>
            <a:ext cx="5424865" cy="3742515"/>
          </a:xfrm>
          <a:prstGeom prst="rect">
            <a:avLst/>
          </a:prstGeom>
          <a:ln>
            <a:noFill/>
          </a:ln>
          <a:effectLst>
            <a:outerShdw blurRad="292100" dist="139700" dir="2700000" algn="tl" rotWithShape="0">
              <a:srgbClr val="333333">
                <a:alpha val="65000"/>
              </a:srgbClr>
            </a:outerShdw>
          </a:effectLst>
        </p:spPr>
      </p:pic>
      <p:pic>
        <p:nvPicPr>
          <p:cNvPr id="6" name="Picture 5" descr="Screen Shot 2014-02-23 at 12.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864" y="1664866"/>
            <a:ext cx="5138939" cy="33762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8614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ARCs</a:t>
            </a:r>
            <a:endParaRPr lang="en-US" dirty="0"/>
          </a:p>
        </p:txBody>
      </p:sp>
      <p:sp>
        <p:nvSpPr>
          <p:cNvPr id="4" name="Content Placeholder 3"/>
          <p:cNvSpPr>
            <a:spLocks noGrp="1"/>
          </p:cNvSpPr>
          <p:nvPr>
            <p:ph idx="1"/>
          </p:nvPr>
        </p:nvSpPr>
        <p:spPr/>
        <p:txBody>
          <a:bodyPr/>
          <a:lstStyle/>
          <a:p>
            <a:pPr marL="0" indent="0">
              <a:buNone/>
            </a:pPr>
            <a:r>
              <a:rPr lang="en-US" b="1" dirty="0" smtClean="0"/>
              <a:t>Automatically</a:t>
            </a:r>
          </a:p>
          <a:p>
            <a:pPr marL="0" indent="0">
              <a:buNone/>
            </a:pPr>
            <a:r>
              <a:rPr lang="en-US" b="1" dirty="0" smtClean="0"/>
              <a:t>Reference</a:t>
            </a:r>
          </a:p>
          <a:p>
            <a:pPr marL="0" indent="0">
              <a:buNone/>
            </a:pPr>
            <a:r>
              <a:rPr lang="en-US" b="1" dirty="0" smtClean="0"/>
              <a:t>Counted</a:t>
            </a:r>
            <a:endParaRPr lang="en-US" b="1" dirty="0"/>
          </a:p>
        </p:txBody>
      </p:sp>
      <p:sp>
        <p:nvSpPr>
          <p:cNvPr id="3" name="Slide Number Placeholder 2"/>
          <p:cNvSpPr>
            <a:spLocks noGrp="1"/>
          </p:cNvSpPr>
          <p:nvPr>
            <p:ph type="sldNum" sz="quarter" idx="12"/>
          </p:nvPr>
        </p:nvSpPr>
        <p:spPr/>
        <p:txBody>
          <a:bodyPr/>
          <a:lstStyle/>
          <a:p>
            <a:fld id="{6507B5A5-F0C2-644D-AEA7-E773B6B78F38}" type="slidenum">
              <a:rPr lang="en-US" smtClean="0"/>
              <a:t>29</a:t>
            </a:fld>
            <a:endParaRPr lang="en-US"/>
          </a:p>
        </p:txBody>
      </p:sp>
      <p:sp>
        <p:nvSpPr>
          <p:cNvPr id="5" name="TextBox 4"/>
          <p:cNvSpPr txBox="1"/>
          <p:nvPr/>
        </p:nvSpPr>
        <p:spPr>
          <a:xfrm>
            <a:off x="3153772" y="1084182"/>
            <a:ext cx="5692434" cy="3170099"/>
          </a:xfrm>
          <a:prstGeom prst="rect">
            <a:avLst/>
          </a:prstGeom>
          <a:solidFill>
            <a:schemeClr val="accent5">
              <a:lumMod val="20000"/>
              <a:lumOff val="80000"/>
            </a:schemeClr>
          </a:solidFill>
        </p:spPr>
        <p:txBody>
          <a:bodyPr wrap="square" rtlCol="0">
            <a:spAutoFit/>
          </a:bodyPr>
          <a:lstStyle/>
          <a:p>
            <a:r>
              <a:rPr lang="en-US" sz="2000" dirty="0" smtClean="0"/>
              <a:t>extra::arc provides:</a:t>
            </a:r>
          </a:p>
          <a:p>
            <a:endParaRPr lang="en-US" sz="2000" dirty="0"/>
          </a:p>
          <a:p>
            <a:r>
              <a:rPr lang="en-US" sz="2000" b="1" dirty="0" smtClean="0"/>
              <a:t>Arc</a:t>
            </a:r>
            <a:endParaRPr lang="en-US" sz="2000" dirty="0"/>
          </a:p>
          <a:p>
            <a:r>
              <a:rPr lang="en-US" sz="2000" dirty="0" smtClean="0"/>
              <a:t>	wrapper for </a:t>
            </a:r>
            <a:r>
              <a:rPr lang="en-US" sz="2000" b="1" dirty="0" smtClean="0"/>
              <a:t>shared immutable state</a:t>
            </a:r>
          </a:p>
          <a:p>
            <a:r>
              <a:rPr lang="en-US" sz="2000" b="1" dirty="0" err="1" smtClean="0"/>
              <a:t>MutexArc</a:t>
            </a:r>
            <a:endParaRPr lang="en-US" sz="2000" b="1" dirty="0" smtClean="0"/>
          </a:p>
          <a:p>
            <a:r>
              <a:rPr lang="en-US" sz="2000" b="1" dirty="0" smtClean="0"/>
              <a:t>	mutable shared state</a:t>
            </a:r>
            <a:endParaRPr lang="en-US" sz="2000" dirty="0"/>
          </a:p>
          <a:p>
            <a:r>
              <a:rPr lang="en-US" sz="2000" dirty="0" smtClean="0"/>
              <a:t>	protected by </a:t>
            </a:r>
            <a:r>
              <a:rPr lang="en-US" sz="2000" b="1" dirty="0" smtClean="0"/>
              <a:t>mutual exclusion</a:t>
            </a:r>
          </a:p>
          <a:p>
            <a:r>
              <a:rPr lang="en-US" sz="2000" b="1" dirty="0" err="1" smtClean="0"/>
              <a:t>RWArc</a:t>
            </a:r>
            <a:endParaRPr lang="en-US" sz="2000" b="1" dirty="0" smtClean="0"/>
          </a:p>
          <a:p>
            <a:r>
              <a:rPr lang="en-US" sz="2000" dirty="0"/>
              <a:t>	</a:t>
            </a:r>
            <a:r>
              <a:rPr lang="en-US" sz="2000" b="1" dirty="0" smtClean="0"/>
              <a:t>mutable shared state</a:t>
            </a:r>
            <a:endParaRPr lang="en-US" sz="2000" dirty="0"/>
          </a:p>
          <a:p>
            <a:r>
              <a:rPr lang="en-US" sz="2000" dirty="0" smtClean="0"/>
              <a:t>	protected by reader-writer lock</a:t>
            </a:r>
            <a:endParaRPr lang="en-US" sz="2000" b="1" dirty="0" smtClean="0"/>
          </a:p>
        </p:txBody>
      </p:sp>
    </p:spTree>
    <p:extLst>
      <p:ext uri="{BB962C8B-B14F-4D97-AF65-F5344CB8AC3E}">
        <p14:creationId xmlns:p14="http://schemas.microsoft.com/office/powerpoint/2010/main" val="4129042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143766" cy="857250"/>
          </a:xfrm>
        </p:spPr>
        <p:txBody>
          <a:bodyPr/>
          <a:lstStyle/>
          <a:p>
            <a:r>
              <a:rPr lang="en-US" dirty="0" smtClean="0"/>
              <a:t>Creating an </a:t>
            </a:r>
            <a:r>
              <a:rPr lang="en-US" dirty="0" err="1" smtClean="0"/>
              <a:t>RWArc</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30</a:t>
            </a:fld>
            <a:endParaRPr lang="en-US"/>
          </a:p>
        </p:txBody>
      </p:sp>
      <p:pic>
        <p:nvPicPr>
          <p:cNvPr id="5" name="Picture 4" descr="Screen Shot 2014-02-25 at 10.36.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80" y="1137744"/>
            <a:ext cx="7708900" cy="1536700"/>
          </a:xfrm>
          <a:prstGeom prst="rect">
            <a:avLst/>
          </a:prstGeom>
        </p:spPr>
      </p:pic>
      <p:sp>
        <p:nvSpPr>
          <p:cNvPr id="7" name="Rectangle 6"/>
          <p:cNvSpPr/>
          <p:nvPr/>
        </p:nvSpPr>
        <p:spPr>
          <a:xfrm>
            <a:off x="1736879" y="3084665"/>
            <a:ext cx="5484344" cy="461665"/>
          </a:xfrm>
          <a:prstGeom prst="rect">
            <a:avLst/>
          </a:prstGeom>
          <a:solidFill>
            <a:srgbClr val="FDEADA"/>
          </a:solidFill>
        </p:spPr>
        <p:txBody>
          <a:bodyPr wrap="none">
            <a:spAutoFit/>
          </a:bodyPr>
          <a:lstStyle/>
          <a:p>
            <a:r>
              <a:rPr lang="en-US" sz="2400" dirty="0"/>
              <a:t>let counter: </a:t>
            </a:r>
            <a:r>
              <a:rPr lang="en-US" sz="2400" dirty="0" err="1"/>
              <a:t>RWArc</a:t>
            </a:r>
            <a:r>
              <a:rPr lang="en-US" sz="2400" dirty="0"/>
              <a:t>&lt;</a:t>
            </a:r>
            <a:r>
              <a:rPr lang="en-US" sz="2400" dirty="0" err="1"/>
              <a:t>int</a:t>
            </a:r>
            <a:r>
              <a:rPr lang="en-US" sz="2400" dirty="0"/>
              <a:t>&gt; = </a:t>
            </a:r>
            <a:r>
              <a:rPr lang="en-US" sz="2400" dirty="0" err="1"/>
              <a:t>RWArc</a:t>
            </a:r>
            <a:r>
              <a:rPr lang="en-US" sz="2400" dirty="0"/>
              <a:t>::new(0);</a:t>
            </a:r>
            <a:endParaRPr lang="en-US" sz="2400" dirty="0"/>
          </a:p>
        </p:txBody>
      </p:sp>
    </p:spTree>
    <p:extLst>
      <p:ext uri="{BB962C8B-B14F-4D97-AF65-F5344CB8AC3E}">
        <p14:creationId xmlns:p14="http://schemas.microsoft.com/office/powerpoint/2010/main" val="1552000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143766" cy="857250"/>
          </a:xfrm>
        </p:spPr>
        <p:txBody>
          <a:bodyPr/>
          <a:lstStyle/>
          <a:p>
            <a:r>
              <a:rPr lang="en-US" dirty="0" err="1" smtClean="0"/>
              <a:t>RWArc</a:t>
            </a:r>
            <a:r>
              <a:rPr lang="en-US" dirty="0" smtClean="0"/>
              <a:t> </a:t>
            </a:r>
            <a:r>
              <a:rPr lang="en-US" b="1" dirty="0" smtClean="0"/>
              <a:t>write</a:t>
            </a:r>
            <a:endParaRPr lang="en-US" b="1" dirty="0"/>
          </a:p>
        </p:txBody>
      </p:sp>
      <p:sp>
        <p:nvSpPr>
          <p:cNvPr id="3" name="Slide Number Placeholder 2"/>
          <p:cNvSpPr>
            <a:spLocks noGrp="1"/>
          </p:cNvSpPr>
          <p:nvPr>
            <p:ph type="sldNum" sz="quarter" idx="12"/>
          </p:nvPr>
        </p:nvSpPr>
        <p:spPr/>
        <p:txBody>
          <a:bodyPr/>
          <a:lstStyle/>
          <a:p>
            <a:fld id="{6507B5A5-F0C2-644D-AEA7-E773B6B78F38}" type="slidenum">
              <a:rPr lang="en-US" smtClean="0"/>
              <a:t>31</a:t>
            </a:fld>
            <a:endParaRPr lang="en-US"/>
          </a:p>
        </p:txBody>
      </p:sp>
      <p:pic>
        <p:nvPicPr>
          <p:cNvPr id="4" name="Picture 3" descr="Screen Shot 2014-02-25 at 10.37.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62" y="1299712"/>
            <a:ext cx="7874000" cy="31709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1207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32</a:t>
            </a:fld>
            <a:endParaRPr lang="en-US"/>
          </a:p>
        </p:txBody>
      </p:sp>
      <p:pic>
        <p:nvPicPr>
          <p:cNvPr id="4" name="Picture 3" descr="Screen Shot 2014-02-25 at 10.37.30 AM.png"/>
          <p:cNvPicPr>
            <a:picLocks noChangeAspect="1"/>
          </p:cNvPicPr>
          <p:nvPr/>
        </p:nvPicPr>
        <p:blipFill rotWithShape="1">
          <a:blip r:embed="rId2">
            <a:extLst>
              <a:ext uri="{28A0092B-C50C-407E-A947-70E740481C1C}">
                <a14:useLocalDpi xmlns:a14="http://schemas.microsoft.com/office/drawing/2010/main" val="0"/>
              </a:ext>
            </a:extLst>
          </a:blip>
          <a:srcRect b="53429"/>
          <a:stretch/>
        </p:blipFill>
        <p:spPr>
          <a:xfrm>
            <a:off x="571062" y="423850"/>
            <a:ext cx="7874000" cy="1476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02186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33</a:t>
            </a:fld>
            <a:endParaRPr lang="en-US"/>
          </a:p>
        </p:txBody>
      </p:sp>
      <p:pic>
        <p:nvPicPr>
          <p:cNvPr id="4" name="Picture 3" descr="Screen Shot 2014-02-25 at 10.37.30 AM.png"/>
          <p:cNvPicPr>
            <a:picLocks noChangeAspect="1"/>
          </p:cNvPicPr>
          <p:nvPr/>
        </p:nvPicPr>
        <p:blipFill rotWithShape="1">
          <a:blip r:embed="rId2">
            <a:extLst>
              <a:ext uri="{28A0092B-C50C-407E-A947-70E740481C1C}">
                <a14:useLocalDpi xmlns:a14="http://schemas.microsoft.com/office/drawing/2010/main" val="0"/>
              </a:ext>
            </a:extLst>
          </a:blip>
          <a:srcRect b="53429"/>
          <a:stretch/>
        </p:blipFill>
        <p:spPr>
          <a:xfrm>
            <a:off x="571062" y="423850"/>
            <a:ext cx="7874000" cy="1476771"/>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173655" y="2880854"/>
            <a:ext cx="6735379" cy="1384995"/>
          </a:xfrm>
          <a:prstGeom prst="rect">
            <a:avLst/>
          </a:prstGeom>
          <a:solidFill>
            <a:srgbClr val="FDEADA"/>
          </a:solidFill>
        </p:spPr>
        <p:txBody>
          <a:bodyPr wrap="square">
            <a:spAutoFit/>
          </a:bodyPr>
          <a:lstStyle/>
          <a:p>
            <a:r>
              <a:rPr lang="en-US" sz="2800" dirty="0" err="1"/>
              <a:t>fn</a:t>
            </a:r>
            <a:r>
              <a:rPr lang="en-US" sz="2800" dirty="0"/>
              <a:t> update_count(counter: </a:t>
            </a:r>
            <a:r>
              <a:rPr lang="en-US" sz="2800" dirty="0" err="1"/>
              <a:t>RWArc</a:t>
            </a:r>
            <a:r>
              <a:rPr lang="en-US" sz="2800" dirty="0"/>
              <a:t>&lt;</a:t>
            </a:r>
            <a:r>
              <a:rPr lang="en-US" sz="2800" dirty="0" err="1"/>
              <a:t>int</a:t>
            </a:r>
            <a:r>
              <a:rPr lang="en-US" sz="2800" dirty="0"/>
              <a:t>&gt;) {</a:t>
            </a:r>
          </a:p>
          <a:p>
            <a:r>
              <a:rPr lang="en-US" sz="2800" dirty="0"/>
              <a:t>    </a:t>
            </a:r>
            <a:r>
              <a:rPr lang="en-US" sz="2800" dirty="0" err="1"/>
              <a:t>counter.write</a:t>
            </a:r>
            <a:r>
              <a:rPr lang="en-US" sz="2800" dirty="0"/>
              <a:t>(|count| { *count += 1; });</a:t>
            </a:r>
          </a:p>
          <a:p>
            <a:r>
              <a:rPr lang="en-US" sz="2800" dirty="0"/>
              <a:t>}</a:t>
            </a:r>
            <a:endParaRPr lang="en-US" sz="2800" dirty="0"/>
          </a:p>
        </p:txBody>
      </p:sp>
      <p:sp>
        <p:nvSpPr>
          <p:cNvPr id="6" name="Rectangular Callout 5"/>
          <p:cNvSpPr/>
          <p:nvPr/>
        </p:nvSpPr>
        <p:spPr>
          <a:xfrm>
            <a:off x="3857127" y="2019069"/>
            <a:ext cx="3202321" cy="608527"/>
          </a:xfrm>
          <a:prstGeom prst="wedgeRectCallout">
            <a:avLst>
              <a:gd name="adj1" fmla="val -38091"/>
              <a:gd name="adj2" fmla="val 188390"/>
            </a:avLst>
          </a:prstGeom>
          <a:solidFill>
            <a:schemeClr val="accent6">
              <a:lumMod val="7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2800" dirty="0"/>
              <a:t>|count: &amp;</a:t>
            </a:r>
            <a:r>
              <a:rPr lang="en-US" sz="2800" dirty="0" err="1"/>
              <a:t>mut</a:t>
            </a:r>
            <a:r>
              <a:rPr lang="en-US" sz="2800" dirty="0"/>
              <a:t> </a:t>
            </a:r>
            <a:r>
              <a:rPr lang="en-US" sz="2800" dirty="0" err="1"/>
              <a:t>int</a:t>
            </a:r>
            <a:r>
              <a:rPr lang="en-US" sz="2800" dirty="0"/>
              <a:t>|</a:t>
            </a:r>
            <a:endParaRPr lang="en-US" sz="2800" dirty="0"/>
          </a:p>
        </p:txBody>
      </p:sp>
    </p:spTree>
    <p:extLst>
      <p:ext uri="{BB962C8B-B14F-4D97-AF65-F5344CB8AC3E}">
        <p14:creationId xmlns:p14="http://schemas.microsoft.com/office/powerpoint/2010/main" val="2148088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34</a:t>
            </a:fld>
            <a:endParaRPr lang="en-US"/>
          </a:p>
        </p:txBody>
      </p:sp>
      <p:sp>
        <p:nvSpPr>
          <p:cNvPr id="4" name="Rectangle 3"/>
          <p:cNvSpPr/>
          <p:nvPr/>
        </p:nvSpPr>
        <p:spPr>
          <a:xfrm>
            <a:off x="359102" y="137955"/>
            <a:ext cx="5964622" cy="4770537"/>
          </a:xfrm>
          <a:prstGeom prst="rect">
            <a:avLst/>
          </a:prstGeom>
          <a:solidFill>
            <a:schemeClr val="accent6">
              <a:lumMod val="20000"/>
              <a:lumOff val="80000"/>
            </a:schemeClr>
          </a:solidFill>
        </p:spPr>
        <p:txBody>
          <a:bodyPr wrap="square">
            <a:spAutoFit/>
          </a:bodyPr>
          <a:lstStyle/>
          <a:p>
            <a:r>
              <a:rPr lang="en-US" sz="1600" dirty="0"/>
              <a:t>extern mod extra;</a:t>
            </a:r>
          </a:p>
          <a:p>
            <a:r>
              <a:rPr lang="en-US" sz="1600" dirty="0"/>
              <a:t>use extra::arc::</a:t>
            </a:r>
            <a:r>
              <a:rPr lang="en-US" sz="1600" dirty="0" err="1"/>
              <a:t>RWArc</a:t>
            </a:r>
            <a:r>
              <a:rPr lang="en-US" sz="1600" dirty="0"/>
              <a:t>;</a:t>
            </a:r>
          </a:p>
          <a:p>
            <a:endParaRPr lang="en-US" sz="1600" dirty="0"/>
          </a:p>
          <a:p>
            <a:r>
              <a:rPr lang="en-US" sz="1600" dirty="0" err="1"/>
              <a:t>fn</a:t>
            </a:r>
            <a:r>
              <a:rPr lang="en-US" sz="1600" dirty="0"/>
              <a:t> update_count(counter: </a:t>
            </a:r>
            <a:r>
              <a:rPr lang="en-US" sz="1600" dirty="0" err="1"/>
              <a:t>RWArc</a:t>
            </a:r>
            <a:r>
              <a:rPr lang="en-US" sz="1600" dirty="0"/>
              <a:t>&lt;</a:t>
            </a:r>
            <a:r>
              <a:rPr lang="en-US" sz="1600" dirty="0" err="1"/>
              <a:t>int</a:t>
            </a:r>
            <a:r>
              <a:rPr lang="en-US" sz="1600" dirty="0"/>
              <a:t>&gt;) {</a:t>
            </a:r>
          </a:p>
          <a:p>
            <a:r>
              <a:rPr lang="en-US" sz="1600" dirty="0"/>
              <a:t>   </a:t>
            </a:r>
            <a:r>
              <a:rPr lang="en-US" sz="1600" b="1" dirty="0"/>
              <a:t> </a:t>
            </a:r>
            <a:r>
              <a:rPr lang="en-US" sz="1600" b="1" dirty="0" err="1"/>
              <a:t>counter.write</a:t>
            </a:r>
            <a:r>
              <a:rPr lang="en-US" sz="1600" b="1" dirty="0"/>
              <a:t>(|count| </a:t>
            </a:r>
            <a:r>
              <a:rPr lang="en-US" sz="1600" b="1" dirty="0" smtClean="0"/>
              <a:t>{ *</a:t>
            </a:r>
            <a:r>
              <a:rPr lang="en-US" sz="1600" b="1" dirty="0"/>
              <a:t>count += 1</a:t>
            </a:r>
            <a:r>
              <a:rPr lang="en-US" sz="1600" b="1" dirty="0" smtClean="0"/>
              <a:t>; }</a:t>
            </a:r>
            <a:r>
              <a:rPr lang="en-US" sz="1600" b="1" dirty="0"/>
              <a:t>);</a:t>
            </a:r>
          </a:p>
          <a:p>
            <a:r>
              <a:rPr lang="en-US" sz="1600" dirty="0"/>
              <a:t>}</a:t>
            </a:r>
          </a:p>
          <a:p>
            <a:endParaRPr lang="en-US" sz="1600" dirty="0"/>
          </a:p>
          <a:p>
            <a:r>
              <a:rPr lang="is-IS" sz="1600" dirty="0"/>
              <a:t>fn main() {</a:t>
            </a:r>
          </a:p>
          <a:p>
            <a:r>
              <a:rPr lang="en-US" sz="1600" dirty="0"/>
              <a:t>    let counter: </a:t>
            </a:r>
            <a:r>
              <a:rPr lang="en-US" sz="1600" dirty="0" err="1"/>
              <a:t>RWArc</a:t>
            </a:r>
            <a:r>
              <a:rPr lang="en-US" sz="1600" dirty="0"/>
              <a:t>&lt;</a:t>
            </a:r>
            <a:r>
              <a:rPr lang="en-US" sz="1600" dirty="0" err="1"/>
              <a:t>int</a:t>
            </a:r>
            <a:r>
              <a:rPr lang="en-US" sz="1600" dirty="0"/>
              <a:t>&gt; = </a:t>
            </a:r>
            <a:r>
              <a:rPr lang="en-US" sz="1600" b="1" dirty="0" err="1"/>
              <a:t>RWArc</a:t>
            </a:r>
            <a:r>
              <a:rPr lang="en-US" sz="1600" b="1" dirty="0"/>
              <a:t>::new(0);</a:t>
            </a:r>
          </a:p>
          <a:p>
            <a:endParaRPr lang="en-US" sz="1600" dirty="0"/>
          </a:p>
          <a:p>
            <a:r>
              <a:rPr lang="en-US" sz="1600" dirty="0"/>
              <a:t>    for _ in range(0, 10) {</a:t>
            </a:r>
          </a:p>
          <a:p>
            <a:r>
              <a:rPr lang="en-US" sz="1600" dirty="0"/>
              <a:t> </a:t>
            </a:r>
            <a:r>
              <a:rPr lang="en-US" sz="1600" dirty="0" smtClean="0"/>
              <a:t>       let </a:t>
            </a:r>
            <a:r>
              <a:rPr lang="en-US" sz="1600" dirty="0" err="1"/>
              <a:t>ccounter</a:t>
            </a:r>
            <a:r>
              <a:rPr lang="en-US" sz="1600" dirty="0"/>
              <a:t> = </a:t>
            </a:r>
            <a:r>
              <a:rPr lang="en-US" sz="1600" b="1" dirty="0" err="1"/>
              <a:t>counter.clone</a:t>
            </a:r>
            <a:r>
              <a:rPr lang="en-US" sz="1600" b="1" dirty="0"/>
              <a:t>(); </a:t>
            </a:r>
          </a:p>
          <a:p>
            <a:r>
              <a:rPr lang="pl-PL" sz="1600" dirty="0"/>
              <a:t>        </a:t>
            </a:r>
            <a:r>
              <a:rPr lang="pl-PL" sz="1600" dirty="0" err="1"/>
              <a:t>spawn</a:t>
            </a:r>
            <a:r>
              <a:rPr lang="pl-PL" sz="1600" dirty="0"/>
              <a:t>(proc() {</a:t>
            </a:r>
          </a:p>
          <a:p>
            <a:r>
              <a:rPr lang="en-US" sz="1600" dirty="0"/>
              <a:t>           for _ in range(0, </a:t>
            </a:r>
            <a:r>
              <a:rPr lang="en-US" sz="1600" dirty="0" smtClean="0"/>
              <a:t>1000) { update_count</a:t>
            </a:r>
            <a:r>
              <a:rPr lang="en-US" sz="1600" dirty="0"/>
              <a:t>(</a:t>
            </a:r>
            <a:r>
              <a:rPr lang="en-US" sz="1600" b="1" dirty="0" err="1"/>
              <a:t>ccounter.clone</a:t>
            </a:r>
            <a:r>
              <a:rPr lang="en-US" sz="1600" b="1" dirty="0"/>
              <a:t>()</a:t>
            </a:r>
            <a:r>
              <a:rPr lang="en-US" sz="1600" b="1" dirty="0" smtClean="0"/>
              <a:t>);</a:t>
            </a:r>
            <a:r>
              <a:rPr lang="en-US" sz="1600" dirty="0"/>
              <a:t> </a:t>
            </a:r>
            <a:r>
              <a:rPr lang="en-US" sz="1600" dirty="0" smtClean="0"/>
              <a:t>}</a:t>
            </a:r>
            <a:endParaRPr lang="en-US" sz="1600" dirty="0"/>
          </a:p>
          <a:p>
            <a:r>
              <a:rPr lang="en-US" sz="1600" dirty="0"/>
              <a:t>        });</a:t>
            </a:r>
          </a:p>
          <a:p>
            <a:r>
              <a:rPr lang="en-US" sz="1600" dirty="0"/>
              <a:t>    }</a:t>
            </a:r>
          </a:p>
          <a:p>
            <a:endParaRPr lang="en-US" sz="1600" dirty="0"/>
          </a:p>
          <a:p>
            <a:r>
              <a:rPr lang="en-US" sz="1600" dirty="0"/>
              <a:t>    </a:t>
            </a:r>
            <a:r>
              <a:rPr lang="en-US" sz="1600" b="1" dirty="0" err="1"/>
              <a:t>counter.read</a:t>
            </a:r>
            <a:r>
              <a:rPr lang="en-US" sz="1600" b="1" dirty="0"/>
              <a:t>(|count| </a:t>
            </a:r>
            <a:r>
              <a:rPr lang="en-US" sz="1600" b="1" dirty="0" smtClean="0"/>
              <a:t>{ </a:t>
            </a:r>
            <a:r>
              <a:rPr lang="en-US" sz="1600" b="1" dirty="0" err="1" smtClean="0"/>
              <a:t>println</a:t>
            </a:r>
            <a:r>
              <a:rPr lang="en-US" sz="1600" b="1" dirty="0"/>
              <a:t>!("Count: {:d}", *count)</a:t>
            </a:r>
            <a:r>
              <a:rPr lang="en-US" sz="1600" b="1" dirty="0" smtClean="0"/>
              <a:t>; }</a:t>
            </a:r>
            <a:r>
              <a:rPr lang="en-US" sz="1600" b="1" dirty="0"/>
              <a:t>)</a:t>
            </a:r>
            <a:r>
              <a:rPr lang="en-US" sz="1600" b="1" dirty="0" smtClean="0"/>
              <a:t>;</a:t>
            </a:r>
            <a:endParaRPr lang="en-US" sz="1600" b="1" dirty="0"/>
          </a:p>
          <a:p>
            <a:r>
              <a:rPr lang="en-US" sz="1600" dirty="0"/>
              <a:t>}</a:t>
            </a:r>
          </a:p>
        </p:txBody>
      </p:sp>
    </p:spTree>
    <p:extLst>
      <p:ext uri="{BB962C8B-B14F-4D97-AF65-F5344CB8AC3E}">
        <p14:creationId xmlns:p14="http://schemas.microsoft.com/office/powerpoint/2010/main" val="5793719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35</a:t>
            </a:fld>
            <a:endParaRPr lang="en-US"/>
          </a:p>
        </p:txBody>
      </p:sp>
      <p:sp>
        <p:nvSpPr>
          <p:cNvPr id="4" name="Rectangle 3"/>
          <p:cNvSpPr/>
          <p:nvPr/>
        </p:nvSpPr>
        <p:spPr>
          <a:xfrm>
            <a:off x="359102" y="137955"/>
            <a:ext cx="5964622" cy="4770537"/>
          </a:xfrm>
          <a:prstGeom prst="rect">
            <a:avLst/>
          </a:prstGeom>
          <a:solidFill>
            <a:schemeClr val="accent6">
              <a:lumMod val="20000"/>
              <a:lumOff val="80000"/>
            </a:schemeClr>
          </a:solidFill>
        </p:spPr>
        <p:txBody>
          <a:bodyPr wrap="square">
            <a:spAutoFit/>
          </a:bodyPr>
          <a:lstStyle/>
          <a:p>
            <a:r>
              <a:rPr lang="en-US" sz="1600" dirty="0"/>
              <a:t>extern mod extra;</a:t>
            </a:r>
          </a:p>
          <a:p>
            <a:r>
              <a:rPr lang="en-US" sz="1600" dirty="0"/>
              <a:t>use extra::arc::</a:t>
            </a:r>
            <a:r>
              <a:rPr lang="en-US" sz="1600" dirty="0" err="1"/>
              <a:t>RWArc</a:t>
            </a:r>
            <a:r>
              <a:rPr lang="en-US" sz="1600" dirty="0"/>
              <a:t>;</a:t>
            </a:r>
          </a:p>
          <a:p>
            <a:endParaRPr lang="en-US" sz="1600" dirty="0"/>
          </a:p>
          <a:p>
            <a:r>
              <a:rPr lang="en-US" sz="1600" dirty="0" err="1"/>
              <a:t>fn</a:t>
            </a:r>
            <a:r>
              <a:rPr lang="en-US" sz="1600" dirty="0"/>
              <a:t> update_count(counter: </a:t>
            </a:r>
            <a:r>
              <a:rPr lang="en-US" sz="1600" dirty="0" err="1"/>
              <a:t>RWArc</a:t>
            </a:r>
            <a:r>
              <a:rPr lang="en-US" sz="1600" dirty="0"/>
              <a:t>&lt;</a:t>
            </a:r>
            <a:r>
              <a:rPr lang="en-US" sz="1600" dirty="0" err="1"/>
              <a:t>int</a:t>
            </a:r>
            <a:r>
              <a:rPr lang="en-US" sz="1600" dirty="0"/>
              <a:t>&gt;) {</a:t>
            </a:r>
          </a:p>
          <a:p>
            <a:r>
              <a:rPr lang="en-US" sz="1600" dirty="0"/>
              <a:t>   </a:t>
            </a:r>
            <a:r>
              <a:rPr lang="en-US" sz="1600" b="1" dirty="0"/>
              <a:t> </a:t>
            </a:r>
            <a:r>
              <a:rPr lang="en-US" sz="1600" b="1" dirty="0" err="1"/>
              <a:t>counter.write</a:t>
            </a:r>
            <a:r>
              <a:rPr lang="en-US" sz="1600" b="1" dirty="0"/>
              <a:t>(|count| </a:t>
            </a:r>
            <a:r>
              <a:rPr lang="en-US" sz="1600" b="1" dirty="0" smtClean="0"/>
              <a:t>{ *</a:t>
            </a:r>
            <a:r>
              <a:rPr lang="en-US" sz="1600" b="1" dirty="0"/>
              <a:t>count += 1</a:t>
            </a:r>
            <a:r>
              <a:rPr lang="en-US" sz="1600" b="1" dirty="0" smtClean="0"/>
              <a:t>; }</a:t>
            </a:r>
            <a:r>
              <a:rPr lang="en-US" sz="1600" b="1" dirty="0"/>
              <a:t>);</a:t>
            </a:r>
          </a:p>
          <a:p>
            <a:r>
              <a:rPr lang="en-US" sz="1600" dirty="0"/>
              <a:t>}</a:t>
            </a:r>
          </a:p>
          <a:p>
            <a:endParaRPr lang="en-US" sz="1600" dirty="0"/>
          </a:p>
          <a:p>
            <a:r>
              <a:rPr lang="is-IS" sz="1600" dirty="0"/>
              <a:t>fn main() {</a:t>
            </a:r>
          </a:p>
          <a:p>
            <a:r>
              <a:rPr lang="en-US" sz="1600" dirty="0"/>
              <a:t>    let counter: </a:t>
            </a:r>
            <a:r>
              <a:rPr lang="en-US" sz="1600" dirty="0" err="1"/>
              <a:t>RWArc</a:t>
            </a:r>
            <a:r>
              <a:rPr lang="en-US" sz="1600" dirty="0"/>
              <a:t>&lt;</a:t>
            </a:r>
            <a:r>
              <a:rPr lang="en-US" sz="1600" dirty="0" err="1"/>
              <a:t>int</a:t>
            </a:r>
            <a:r>
              <a:rPr lang="en-US" sz="1600" dirty="0"/>
              <a:t>&gt; = </a:t>
            </a:r>
            <a:r>
              <a:rPr lang="en-US" sz="1600" b="1" dirty="0" err="1"/>
              <a:t>RWArc</a:t>
            </a:r>
            <a:r>
              <a:rPr lang="en-US" sz="1600" b="1" dirty="0"/>
              <a:t>::new(0);</a:t>
            </a:r>
          </a:p>
          <a:p>
            <a:endParaRPr lang="en-US" sz="1600" dirty="0"/>
          </a:p>
          <a:p>
            <a:r>
              <a:rPr lang="en-US" sz="1600" dirty="0"/>
              <a:t>    for _ in range(0, 10) {</a:t>
            </a:r>
          </a:p>
          <a:p>
            <a:r>
              <a:rPr lang="en-US" sz="1600" dirty="0"/>
              <a:t> </a:t>
            </a:r>
            <a:r>
              <a:rPr lang="en-US" sz="1600" dirty="0" smtClean="0"/>
              <a:t>       let </a:t>
            </a:r>
            <a:r>
              <a:rPr lang="en-US" sz="1600" dirty="0" err="1"/>
              <a:t>ccounter</a:t>
            </a:r>
            <a:r>
              <a:rPr lang="en-US" sz="1600" dirty="0"/>
              <a:t> = </a:t>
            </a:r>
            <a:r>
              <a:rPr lang="en-US" sz="1600" b="1" dirty="0" err="1"/>
              <a:t>counter.clone</a:t>
            </a:r>
            <a:r>
              <a:rPr lang="en-US" sz="1600" b="1" dirty="0"/>
              <a:t>(); </a:t>
            </a:r>
          </a:p>
          <a:p>
            <a:r>
              <a:rPr lang="pl-PL" sz="1600" dirty="0"/>
              <a:t>        </a:t>
            </a:r>
            <a:r>
              <a:rPr lang="pl-PL" sz="1600" dirty="0" err="1"/>
              <a:t>spawn</a:t>
            </a:r>
            <a:r>
              <a:rPr lang="pl-PL" sz="1600" dirty="0"/>
              <a:t>(proc() {</a:t>
            </a:r>
          </a:p>
          <a:p>
            <a:r>
              <a:rPr lang="en-US" sz="1600" dirty="0"/>
              <a:t>           for _ in range(0, </a:t>
            </a:r>
            <a:r>
              <a:rPr lang="en-US" sz="1600" dirty="0" smtClean="0"/>
              <a:t>1000) { update_count</a:t>
            </a:r>
            <a:r>
              <a:rPr lang="en-US" sz="1600" dirty="0"/>
              <a:t>(</a:t>
            </a:r>
            <a:r>
              <a:rPr lang="en-US" sz="1600" b="1" dirty="0" err="1"/>
              <a:t>ccounter.clone</a:t>
            </a:r>
            <a:r>
              <a:rPr lang="en-US" sz="1600" b="1" dirty="0"/>
              <a:t>()</a:t>
            </a:r>
            <a:r>
              <a:rPr lang="en-US" sz="1600" b="1" dirty="0" smtClean="0"/>
              <a:t>);</a:t>
            </a:r>
            <a:r>
              <a:rPr lang="en-US" sz="1600" dirty="0"/>
              <a:t> </a:t>
            </a:r>
            <a:r>
              <a:rPr lang="en-US" sz="1600" dirty="0" smtClean="0"/>
              <a:t>}</a:t>
            </a:r>
            <a:endParaRPr lang="en-US" sz="1600" dirty="0"/>
          </a:p>
          <a:p>
            <a:r>
              <a:rPr lang="en-US" sz="1600" dirty="0"/>
              <a:t>        });</a:t>
            </a:r>
          </a:p>
          <a:p>
            <a:r>
              <a:rPr lang="en-US" sz="1600" dirty="0"/>
              <a:t>    }</a:t>
            </a:r>
          </a:p>
          <a:p>
            <a:endParaRPr lang="en-US" sz="1600" dirty="0"/>
          </a:p>
          <a:p>
            <a:r>
              <a:rPr lang="en-US" sz="1600" dirty="0"/>
              <a:t>    </a:t>
            </a:r>
            <a:r>
              <a:rPr lang="en-US" sz="1600" b="1" dirty="0" err="1"/>
              <a:t>counter.read</a:t>
            </a:r>
            <a:r>
              <a:rPr lang="en-US" sz="1600" b="1" dirty="0"/>
              <a:t>(|count| </a:t>
            </a:r>
            <a:r>
              <a:rPr lang="en-US" sz="1600" b="1" dirty="0" smtClean="0"/>
              <a:t>{ </a:t>
            </a:r>
            <a:r>
              <a:rPr lang="en-US" sz="1600" b="1" dirty="0" err="1" smtClean="0"/>
              <a:t>println</a:t>
            </a:r>
            <a:r>
              <a:rPr lang="en-US" sz="1600" b="1" dirty="0"/>
              <a:t>!("Count: {:d}", *count)</a:t>
            </a:r>
            <a:r>
              <a:rPr lang="en-US" sz="1600" b="1" dirty="0" smtClean="0"/>
              <a:t>; }</a:t>
            </a:r>
            <a:r>
              <a:rPr lang="en-US" sz="1600" b="1" dirty="0"/>
              <a:t>)</a:t>
            </a:r>
            <a:r>
              <a:rPr lang="en-US" sz="1600" b="1" dirty="0" smtClean="0"/>
              <a:t>;</a:t>
            </a:r>
            <a:endParaRPr lang="en-US" sz="1600" b="1" dirty="0"/>
          </a:p>
          <a:p>
            <a:r>
              <a:rPr lang="en-US" sz="1600" dirty="0"/>
              <a:t>}</a:t>
            </a:r>
          </a:p>
        </p:txBody>
      </p:sp>
      <p:sp>
        <p:nvSpPr>
          <p:cNvPr id="5" name="TextBox 4"/>
          <p:cNvSpPr txBox="1"/>
          <p:nvPr/>
        </p:nvSpPr>
        <p:spPr>
          <a:xfrm>
            <a:off x="4179518" y="493022"/>
            <a:ext cx="4747363" cy="461665"/>
          </a:xfrm>
          <a:prstGeom prst="rect">
            <a:avLst/>
          </a:prstGeom>
          <a:solidFill>
            <a:schemeClr val="accent1">
              <a:lumMod val="20000"/>
              <a:lumOff val="80000"/>
            </a:schemeClr>
          </a:solidFill>
        </p:spPr>
        <p:txBody>
          <a:bodyPr wrap="none" rtlCol="0">
            <a:spAutoFit/>
          </a:bodyPr>
          <a:lstStyle/>
          <a:p>
            <a:r>
              <a:rPr lang="en-US" sz="2400" dirty="0" smtClean="0"/>
              <a:t>What is the value printed for Count?</a:t>
            </a:r>
            <a:endParaRPr lang="en-US" sz="2400" dirty="0"/>
          </a:p>
        </p:txBody>
      </p:sp>
      <p:sp>
        <p:nvSpPr>
          <p:cNvPr id="2" name="Rectangle 1"/>
          <p:cNvSpPr/>
          <p:nvPr/>
        </p:nvSpPr>
        <p:spPr>
          <a:xfrm>
            <a:off x="6096001" y="1510656"/>
            <a:ext cx="2452414"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pl-PL" sz="2400" b="1" dirty="0">
                <a:solidFill>
                  <a:srgbClr val="FFFF00"/>
                </a:solidFill>
              </a:rPr>
              <a:t>&gt;</a:t>
            </a:r>
            <a:r>
              <a:rPr lang="pl-PL" sz="2400" b="1" dirty="0" smtClean="0">
                <a:solidFill>
                  <a:srgbClr val="FFFF00"/>
                </a:solidFill>
              </a:rPr>
              <a:t> </a:t>
            </a:r>
            <a:r>
              <a:rPr lang="pl-PL" sz="2400" b="1" dirty="0">
                <a:solidFill>
                  <a:srgbClr val="FFFF00"/>
                </a:solidFill>
              </a:rPr>
              <a:t>./rwarc1</a:t>
            </a:r>
          </a:p>
          <a:p>
            <a:r>
              <a:rPr lang="en-US" sz="2400" b="1" dirty="0">
                <a:solidFill>
                  <a:srgbClr val="FFFF00"/>
                </a:solidFill>
              </a:rPr>
              <a:t>Count: 1139</a:t>
            </a:r>
          </a:p>
          <a:p>
            <a:r>
              <a:rPr lang="pl-PL" sz="2400" b="1" dirty="0" smtClean="0">
                <a:solidFill>
                  <a:srgbClr val="FFFF00"/>
                </a:solidFill>
              </a:rPr>
              <a:t>&gt; </a:t>
            </a:r>
            <a:r>
              <a:rPr lang="pl-PL" sz="2400" b="1" dirty="0">
                <a:solidFill>
                  <a:srgbClr val="FFFF00"/>
                </a:solidFill>
              </a:rPr>
              <a:t>./rwarc1</a:t>
            </a:r>
          </a:p>
          <a:p>
            <a:r>
              <a:rPr lang="en-US" sz="2400" b="1" dirty="0">
                <a:solidFill>
                  <a:srgbClr val="FFFF00"/>
                </a:solidFill>
              </a:rPr>
              <a:t>Count: 1146</a:t>
            </a:r>
          </a:p>
          <a:p>
            <a:r>
              <a:rPr lang="pl-PL" sz="2400" b="1" dirty="0" smtClean="0">
                <a:solidFill>
                  <a:srgbClr val="FFFF00"/>
                </a:solidFill>
              </a:rPr>
              <a:t>&gt; </a:t>
            </a:r>
            <a:r>
              <a:rPr lang="pl-PL" sz="2400" b="1" dirty="0">
                <a:solidFill>
                  <a:srgbClr val="FFFF00"/>
                </a:solidFill>
              </a:rPr>
              <a:t>./rwarc1</a:t>
            </a:r>
          </a:p>
          <a:p>
            <a:r>
              <a:rPr lang="en-US" sz="2400" b="1" dirty="0">
                <a:solidFill>
                  <a:srgbClr val="FFFF00"/>
                </a:solidFill>
              </a:rPr>
              <a:t>Count: 1158</a:t>
            </a:r>
            <a:endParaRPr lang="en-US" sz="2400" b="1" dirty="0">
              <a:solidFill>
                <a:srgbClr val="FFFF00"/>
              </a:solidFill>
            </a:endParaRPr>
          </a:p>
        </p:txBody>
      </p:sp>
    </p:spTree>
    <p:extLst>
      <p:ext uri="{BB962C8B-B14F-4D97-AF65-F5344CB8AC3E}">
        <p14:creationId xmlns:p14="http://schemas.microsoft.com/office/powerpoint/2010/main" val="1226516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36</a:t>
            </a:fld>
            <a:endParaRPr lang="en-US"/>
          </a:p>
        </p:txBody>
      </p:sp>
      <p:sp>
        <p:nvSpPr>
          <p:cNvPr id="4" name="Rectangle 3"/>
          <p:cNvSpPr/>
          <p:nvPr/>
        </p:nvSpPr>
        <p:spPr>
          <a:xfrm>
            <a:off x="381000" y="285750"/>
            <a:ext cx="6604000" cy="4524316"/>
          </a:xfrm>
          <a:prstGeom prst="rect">
            <a:avLst/>
          </a:prstGeom>
          <a:solidFill>
            <a:schemeClr val="accent3">
              <a:lumMod val="20000"/>
              <a:lumOff val="80000"/>
            </a:schemeClr>
          </a:solidFill>
        </p:spPr>
        <p:txBody>
          <a:bodyPr wrap="square">
            <a:spAutoFit/>
          </a:bodyPr>
          <a:lstStyle/>
          <a:p>
            <a:r>
              <a:rPr lang="is-IS" dirty="0" smtClean="0"/>
              <a:t>fn </a:t>
            </a:r>
            <a:r>
              <a:rPr lang="is-IS" dirty="0"/>
              <a:t>main() {</a:t>
            </a:r>
          </a:p>
          <a:p>
            <a:r>
              <a:rPr lang="en-US" dirty="0"/>
              <a:t>    let counter: </a:t>
            </a:r>
            <a:r>
              <a:rPr lang="en-US" dirty="0" err="1"/>
              <a:t>RWArc</a:t>
            </a:r>
            <a:r>
              <a:rPr lang="en-US" dirty="0"/>
              <a:t>&lt;</a:t>
            </a:r>
            <a:r>
              <a:rPr lang="en-US" dirty="0" err="1"/>
              <a:t>int</a:t>
            </a:r>
            <a:r>
              <a:rPr lang="en-US" dirty="0"/>
              <a:t>&gt; = </a:t>
            </a:r>
            <a:r>
              <a:rPr lang="en-US" dirty="0" err="1"/>
              <a:t>RWArc</a:t>
            </a:r>
            <a:r>
              <a:rPr lang="en-US" dirty="0"/>
              <a:t>::new(0);</a:t>
            </a:r>
          </a:p>
          <a:p>
            <a:r>
              <a:rPr lang="en-US" dirty="0"/>
              <a:t>    let running: </a:t>
            </a:r>
            <a:r>
              <a:rPr lang="en-US" dirty="0" err="1"/>
              <a:t>RWArc</a:t>
            </a:r>
            <a:r>
              <a:rPr lang="en-US" dirty="0"/>
              <a:t>&lt;</a:t>
            </a:r>
            <a:r>
              <a:rPr lang="en-US" dirty="0" err="1"/>
              <a:t>int</a:t>
            </a:r>
            <a:r>
              <a:rPr lang="en-US" dirty="0"/>
              <a:t>&gt; = </a:t>
            </a:r>
            <a:r>
              <a:rPr lang="en-US" dirty="0" err="1"/>
              <a:t>RWArc</a:t>
            </a:r>
            <a:r>
              <a:rPr lang="en-US" dirty="0"/>
              <a:t>::new(0);</a:t>
            </a:r>
          </a:p>
          <a:p>
            <a:endParaRPr lang="en-US" dirty="0"/>
          </a:p>
          <a:p>
            <a:r>
              <a:rPr lang="en-US" dirty="0"/>
              <a:t>    for _ in range(0, 10) {</a:t>
            </a:r>
          </a:p>
          <a:p>
            <a:r>
              <a:rPr lang="en-US" dirty="0"/>
              <a:t>        let </a:t>
            </a:r>
            <a:r>
              <a:rPr lang="en-US" dirty="0" err="1"/>
              <a:t>ccounter</a:t>
            </a:r>
            <a:r>
              <a:rPr lang="en-US" dirty="0"/>
              <a:t> = </a:t>
            </a:r>
            <a:r>
              <a:rPr lang="en-US" dirty="0" err="1"/>
              <a:t>counter.clone</a:t>
            </a:r>
            <a:r>
              <a:rPr lang="en-US" dirty="0"/>
              <a:t>(); </a:t>
            </a:r>
          </a:p>
          <a:p>
            <a:r>
              <a:rPr lang="en-US" b="1" dirty="0">
                <a:solidFill>
                  <a:srgbClr val="3366FF"/>
                </a:solidFill>
              </a:rPr>
              <a:t>        </a:t>
            </a:r>
            <a:r>
              <a:rPr lang="en-US" b="1" dirty="0" err="1">
                <a:solidFill>
                  <a:srgbClr val="3366FF"/>
                </a:solidFill>
              </a:rPr>
              <a:t>running.write</a:t>
            </a:r>
            <a:r>
              <a:rPr lang="en-US" b="1" dirty="0">
                <a:solidFill>
                  <a:srgbClr val="3366FF"/>
                </a:solidFill>
              </a:rPr>
              <a:t>(|n| { *n += 1; });</a:t>
            </a:r>
          </a:p>
          <a:p>
            <a:r>
              <a:rPr lang="en-US" dirty="0"/>
              <a:t>        let </a:t>
            </a:r>
            <a:r>
              <a:rPr lang="en-US" dirty="0" err="1"/>
              <a:t>crunning</a:t>
            </a:r>
            <a:r>
              <a:rPr lang="en-US" dirty="0"/>
              <a:t> = </a:t>
            </a:r>
            <a:r>
              <a:rPr lang="en-US" dirty="0" err="1"/>
              <a:t>running.clone</a:t>
            </a:r>
            <a:r>
              <a:rPr lang="en-US" dirty="0"/>
              <a:t>();</a:t>
            </a:r>
          </a:p>
          <a:p>
            <a:r>
              <a:rPr lang="pl-PL" dirty="0"/>
              <a:t>        </a:t>
            </a:r>
            <a:r>
              <a:rPr lang="pl-PL" dirty="0" err="1"/>
              <a:t>spawn</a:t>
            </a:r>
            <a:r>
              <a:rPr lang="pl-PL" dirty="0"/>
              <a:t>(proc() {</a:t>
            </a:r>
          </a:p>
          <a:p>
            <a:r>
              <a:rPr lang="en-US" dirty="0"/>
              <a:t>           for _ in range(0, 100) </a:t>
            </a:r>
            <a:r>
              <a:rPr lang="en-US" dirty="0" smtClean="0"/>
              <a:t>{ update_count</a:t>
            </a:r>
            <a:r>
              <a:rPr lang="en-US" dirty="0"/>
              <a:t>(</a:t>
            </a:r>
            <a:r>
              <a:rPr lang="en-US" dirty="0" err="1"/>
              <a:t>ccounter.clone</a:t>
            </a:r>
            <a:r>
              <a:rPr lang="en-US" dirty="0"/>
              <a:t>())</a:t>
            </a:r>
            <a:r>
              <a:rPr lang="en-US" dirty="0" smtClean="0"/>
              <a:t>; </a:t>
            </a:r>
            <a:r>
              <a:rPr lang="en-US" dirty="0"/>
              <a:t>}</a:t>
            </a:r>
          </a:p>
          <a:p>
            <a:r>
              <a:rPr lang="en-US" dirty="0"/>
              <a:t>           </a:t>
            </a:r>
            <a:r>
              <a:rPr lang="en-US" b="1" dirty="0" err="1">
                <a:solidFill>
                  <a:srgbClr val="3366FF"/>
                </a:solidFill>
              </a:rPr>
              <a:t>crunning.write</a:t>
            </a:r>
            <a:r>
              <a:rPr lang="en-US" b="1" dirty="0">
                <a:solidFill>
                  <a:srgbClr val="3366FF"/>
                </a:solidFill>
              </a:rPr>
              <a:t>(|n| { *n -= 1; });</a:t>
            </a:r>
          </a:p>
          <a:p>
            <a:r>
              <a:rPr lang="en-US" dirty="0"/>
              <a:t>	});</a:t>
            </a:r>
          </a:p>
          <a:p>
            <a:r>
              <a:rPr lang="en-US" dirty="0"/>
              <a:t>    }</a:t>
            </a:r>
          </a:p>
          <a:p>
            <a:r>
              <a:rPr lang="en-US" dirty="0" smtClean="0"/>
              <a:t>    </a:t>
            </a:r>
            <a:r>
              <a:rPr lang="en-US" b="1" dirty="0" smtClean="0">
                <a:solidFill>
                  <a:srgbClr val="3366FF"/>
                </a:solidFill>
              </a:rPr>
              <a:t>while </a:t>
            </a:r>
            <a:r>
              <a:rPr lang="en-US" b="1" dirty="0" err="1">
                <a:solidFill>
                  <a:srgbClr val="3366FF"/>
                </a:solidFill>
              </a:rPr>
              <a:t>running.read</a:t>
            </a:r>
            <a:r>
              <a:rPr lang="en-US" b="1" dirty="0">
                <a:solidFill>
                  <a:srgbClr val="3366FF"/>
                </a:solidFill>
              </a:rPr>
              <a:t>(|n| { *n }) &gt; 0 { ; </a:t>
            </a:r>
            <a:r>
              <a:rPr lang="en-US" b="1" dirty="0" smtClean="0">
                <a:solidFill>
                  <a:srgbClr val="3366FF"/>
                </a:solidFill>
              </a:rPr>
              <a:t>}</a:t>
            </a:r>
            <a:endParaRPr lang="en-US" b="1" dirty="0">
              <a:solidFill>
                <a:srgbClr val="3366FF"/>
              </a:solidFill>
            </a:endParaRPr>
          </a:p>
          <a:p>
            <a:r>
              <a:rPr lang="en-US" dirty="0"/>
              <a:t>    </a:t>
            </a:r>
            <a:r>
              <a:rPr lang="en-US" dirty="0" err="1"/>
              <a:t>counter.read</a:t>
            </a:r>
            <a:r>
              <a:rPr lang="en-US" dirty="0"/>
              <a:t>(|count| </a:t>
            </a:r>
            <a:r>
              <a:rPr lang="en-US" dirty="0" smtClean="0"/>
              <a:t>{ </a:t>
            </a:r>
            <a:r>
              <a:rPr lang="en-US" dirty="0" err="1" smtClean="0"/>
              <a:t>println</a:t>
            </a:r>
            <a:r>
              <a:rPr lang="en-US" dirty="0"/>
              <a:t>!("Count: {:d}", *count)</a:t>
            </a:r>
            <a:r>
              <a:rPr lang="en-US" dirty="0" smtClean="0"/>
              <a:t>; }</a:t>
            </a:r>
            <a:r>
              <a:rPr lang="en-US" dirty="0"/>
              <a:t>)</a:t>
            </a:r>
            <a:r>
              <a:rPr lang="en-US" dirty="0" smtClean="0"/>
              <a:t>;</a:t>
            </a:r>
            <a:endParaRPr lang="en-US" dirty="0"/>
          </a:p>
          <a:p>
            <a:r>
              <a:rPr lang="en-US" dirty="0"/>
              <a:t>}</a:t>
            </a:r>
          </a:p>
        </p:txBody>
      </p:sp>
    </p:spTree>
    <p:extLst>
      <p:ext uri="{BB962C8B-B14F-4D97-AF65-F5344CB8AC3E}">
        <p14:creationId xmlns:p14="http://schemas.microsoft.com/office/powerpoint/2010/main" val="363756157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48" t="8809" r="-753" b="7042"/>
          <a:stretch/>
        </p:blipFill>
        <p:spPr>
          <a:xfrm>
            <a:off x="-51580" y="0"/>
            <a:ext cx="9293692" cy="5143500"/>
          </a:xfrm>
          <a:prstGeom prst="rect">
            <a:avLst/>
          </a:prstGeom>
        </p:spPr>
      </p:pic>
      <p:sp>
        <p:nvSpPr>
          <p:cNvPr id="2" name="Title 1"/>
          <p:cNvSpPr>
            <a:spLocks noGrp="1"/>
          </p:cNvSpPr>
          <p:nvPr>
            <p:ph type="title"/>
          </p:nvPr>
        </p:nvSpPr>
        <p:spPr>
          <a:xfrm>
            <a:off x="440152" y="4007139"/>
            <a:ext cx="8229600" cy="857250"/>
          </a:xfrm>
        </p:spPr>
        <p:txBody>
          <a:bodyPr>
            <a:noAutofit/>
          </a:bodyPr>
          <a:lstStyle/>
          <a:p>
            <a:r>
              <a:rPr lang="en-US" sz="5400" dirty="0" smtClean="0">
                <a:solidFill>
                  <a:srgbClr val="FFFF66"/>
                </a:solidFill>
              </a:rPr>
              <a:t>Scheduling</a:t>
            </a:r>
            <a:endParaRPr lang="en-US" sz="5400" dirty="0">
              <a:solidFill>
                <a:srgbClr val="FFFF66"/>
              </a:solidFill>
            </a:endParaRPr>
          </a:p>
        </p:txBody>
      </p:sp>
      <p:sp>
        <p:nvSpPr>
          <p:cNvPr id="4" name="Slide Number Placeholder 3"/>
          <p:cNvSpPr>
            <a:spLocks noGrp="1"/>
          </p:cNvSpPr>
          <p:nvPr>
            <p:ph type="sldNum" sz="quarter" idx="12"/>
          </p:nvPr>
        </p:nvSpPr>
        <p:spPr/>
        <p:txBody>
          <a:bodyPr/>
          <a:lstStyle/>
          <a:p>
            <a:fld id="{6507B5A5-F0C2-644D-AEA7-E773B6B78F38}" type="slidenum">
              <a:rPr lang="en-US" smtClean="0"/>
              <a:t>37</a:t>
            </a:fld>
            <a:endParaRPr lang="en-US"/>
          </a:p>
        </p:txBody>
      </p:sp>
    </p:spTree>
    <p:extLst>
      <p:ext uri="{BB962C8B-B14F-4D97-AF65-F5344CB8AC3E}">
        <p14:creationId xmlns:p14="http://schemas.microsoft.com/office/powerpoint/2010/main" val="3319787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38</a:t>
            </a:fld>
            <a:endParaRPr lang="en-US"/>
          </a:p>
        </p:txBody>
      </p:sp>
      <p:sp>
        <p:nvSpPr>
          <p:cNvPr id="7" name="TextBox 6"/>
          <p:cNvSpPr txBox="1"/>
          <p:nvPr/>
        </p:nvSpPr>
        <p:spPr>
          <a:xfrm rot="16200000">
            <a:off x="-605362" y="1121305"/>
            <a:ext cx="2494455" cy="369332"/>
          </a:xfrm>
          <a:prstGeom prst="rect">
            <a:avLst/>
          </a:prstGeom>
          <a:noFill/>
        </p:spPr>
        <p:txBody>
          <a:bodyPr wrap="none" rtlCol="0">
            <a:spAutoFit/>
          </a:bodyPr>
          <a:lstStyle/>
          <a:p>
            <a:r>
              <a:rPr lang="en-US" dirty="0" smtClean="0"/>
              <a:t>Remember from </a:t>
            </a:r>
            <a:r>
              <a:rPr lang="en-US" b="1" dirty="0" smtClean="0"/>
              <a:t>Class 4</a:t>
            </a:r>
            <a:r>
              <a:rPr lang="en-US" dirty="0" smtClean="0"/>
              <a:t>:</a:t>
            </a:r>
            <a:endParaRPr lang="en-US" dirty="0"/>
          </a:p>
        </p:txBody>
      </p:sp>
      <p:sp>
        <p:nvSpPr>
          <p:cNvPr id="8" name="TextBox 7"/>
          <p:cNvSpPr txBox="1"/>
          <p:nvPr/>
        </p:nvSpPr>
        <p:spPr>
          <a:xfrm>
            <a:off x="457200" y="3832392"/>
            <a:ext cx="7802136" cy="830997"/>
          </a:xfrm>
          <a:prstGeom prst="rect">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marL="342900" indent="-342900">
              <a:buAutoNum type="arabicPeriod"/>
            </a:pPr>
            <a:r>
              <a:rPr lang="en-US" sz="2400" b="1" dirty="0" smtClean="0"/>
              <a:t>How should the supervisor decide which program to run?</a:t>
            </a:r>
          </a:p>
          <a:p>
            <a:pPr marL="342900" indent="-342900">
              <a:buAutoNum type="arabicPeriod"/>
            </a:pPr>
            <a:r>
              <a:rPr lang="en-US" sz="2400" b="1" dirty="0" smtClean="0">
                <a:solidFill>
                  <a:schemeClr val="bg1">
                    <a:lumMod val="75000"/>
                  </a:schemeClr>
                </a:solidFill>
              </a:rPr>
              <a:t>How long should the alarm clock be set for?</a:t>
            </a:r>
            <a:endParaRPr lang="en-US" sz="2400" b="1" dirty="0">
              <a:solidFill>
                <a:schemeClr val="bg1">
                  <a:lumMod val="75000"/>
                </a:schemeClr>
              </a:solidFill>
            </a:endParaRPr>
          </a:p>
        </p:txBody>
      </p:sp>
      <p:pic>
        <p:nvPicPr>
          <p:cNvPr id="2" name="Picture 1" descr="Screen Shot 2014-02-24 at 12.11.27 PM.png"/>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26532" y="58743"/>
            <a:ext cx="7066556" cy="36401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186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3</a:t>
            </a:fld>
            <a:endParaRPr lang="en-US"/>
          </a:p>
        </p:txBody>
      </p:sp>
      <p:pic>
        <p:nvPicPr>
          <p:cNvPr id="3" name="Picture 2" descr="Screen Shot 2014-02-23 at 12.41.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47" y="207038"/>
            <a:ext cx="4581332" cy="3426375"/>
          </a:xfrm>
          <a:prstGeom prst="rect">
            <a:avLst/>
          </a:prstGeom>
        </p:spPr>
      </p:pic>
      <p:pic>
        <p:nvPicPr>
          <p:cNvPr id="4" name="Picture 3" descr="Screen Shot 2014-02-23 at 12.49.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276" y="2641019"/>
            <a:ext cx="4699855" cy="2380713"/>
          </a:xfrm>
          <a:prstGeom prst="rect">
            <a:avLst/>
          </a:prstGeom>
        </p:spPr>
      </p:pic>
    </p:spTree>
    <p:extLst>
      <p:ext uri="{BB962C8B-B14F-4D97-AF65-F5344CB8AC3E}">
        <p14:creationId xmlns:p14="http://schemas.microsoft.com/office/powerpoint/2010/main" val="103022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480" y="205978"/>
            <a:ext cx="3925564" cy="1140621"/>
          </a:xfrm>
        </p:spPr>
        <p:txBody>
          <a:bodyPr>
            <a:normAutofit fontScale="90000"/>
          </a:bodyPr>
          <a:lstStyle/>
          <a:p>
            <a:r>
              <a:rPr lang="en-US" dirty="0" smtClean="0"/>
              <a:t>Scheduler Desiderata</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39</a:t>
            </a:fld>
            <a:endParaRPr lang="en-US"/>
          </a:p>
        </p:txBody>
      </p:sp>
      <p:sp>
        <p:nvSpPr>
          <p:cNvPr id="7" name="Rectangle 6"/>
          <p:cNvSpPr/>
          <p:nvPr/>
        </p:nvSpPr>
        <p:spPr>
          <a:xfrm>
            <a:off x="4275043" y="239794"/>
            <a:ext cx="4604530" cy="4801315"/>
          </a:xfrm>
          <a:prstGeom prst="rect">
            <a:avLst/>
          </a:prstGeom>
        </p:spPr>
        <p:txBody>
          <a:bodyPr wrap="square">
            <a:spAutoFit/>
          </a:bodyPr>
          <a:lstStyle/>
          <a:p>
            <a:r>
              <a:rPr lang="en-US" i="1" dirty="0"/>
              <a:t>Go placidly amid the noise and haste, and remember what peace there may be in silence. As far as possible without surrender be on good terms with all persons. Speak your truth quietly and clearly; and listen to others, even the dull and the ignorant; they too have their story. Avoid loud and aggressive persons, they are vexations to the spirit. </a:t>
            </a:r>
            <a:r>
              <a:rPr lang="en-US" i="1" dirty="0" smtClean="0"/>
              <a:t>… Exercise </a:t>
            </a:r>
            <a:r>
              <a:rPr lang="en-US" i="1" dirty="0"/>
              <a:t>caution in your business affairs; for the world is full of trickery. </a:t>
            </a:r>
            <a:r>
              <a:rPr lang="en-US" i="1" dirty="0" smtClean="0"/>
              <a:t>…And </a:t>
            </a:r>
            <a:r>
              <a:rPr lang="en-US" i="1" dirty="0"/>
              <a:t>whether or not it is clear to you, no doubt the universe is unfolding as it </a:t>
            </a:r>
            <a:r>
              <a:rPr lang="en-US" i="1" dirty="0" smtClean="0"/>
              <a:t>should…whatever </a:t>
            </a:r>
            <a:r>
              <a:rPr lang="en-US" i="1" dirty="0"/>
              <a:t>your labors and aspirations, in the noisy confusion of life keep peace with your soul. With all its sham, drudgery, and broken dreams, it is still a beautiful world. Be cheerful. Strive to be happy</a:t>
            </a:r>
            <a:r>
              <a:rPr lang="en-US" i="1" dirty="0" smtClean="0"/>
              <a:t>.</a:t>
            </a:r>
            <a:endParaRPr lang="en-US" i="1" dirty="0"/>
          </a:p>
          <a:p>
            <a:pPr algn="r"/>
            <a:r>
              <a:rPr lang="en-US" dirty="0" smtClean="0"/>
              <a:t>Max </a:t>
            </a:r>
            <a:r>
              <a:rPr lang="en-US" dirty="0" err="1"/>
              <a:t>Ehrmann</a:t>
            </a:r>
            <a:r>
              <a:rPr lang="en-US" dirty="0"/>
              <a:t>, </a:t>
            </a:r>
            <a:r>
              <a:rPr lang="en-US" dirty="0" smtClean="0"/>
              <a:t>“Desiderata” (1927)</a:t>
            </a:r>
            <a:endParaRPr lang="en-US" dirty="0"/>
          </a:p>
        </p:txBody>
      </p:sp>
    </p:spTree>
    <p:extLst>
      <p:ext uri="{BB962C8B-B14F-4D97-AF65-F5344CB8AC3E}">
        <p14:creationId xmlns:p14="http://schemas.microsoft.com/office/powerpoint/2010/main" val="311757359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6507B5A5-F0C2-644D-AEA7-E773B6B78F38}" type="slidenum">
              <a:rPr lang="en-US" smtClean="0"/>
              <a:pPr/>
              <a:t>40</a:t>
            </a:fld>
            <a:endParaRPr lang="en-US"/>
          </a:p>
        </p:txBody>
      </p:sp>
      <p:pic>
        <p:nvPicPr>
          <p:cNvPr id="6" name="Picture 5"/>
          <p:cNvPicPr>
            <a:picLocks noChangeAspect="1"/>
          </p:cNvPicPr>
          <p:nvPr/>
        </p:nvPicPr>
        <p:blipFill rotWithShape="1">
          <a:blip r:embed="rId2"/>
          <a:srcRect t="22835" b="24017"/>
          <a:stretch/>
        </p:blipFill>
        <p:spPr>
          <a:xfrm>
            <a:off x="2" y="0"/>
            <a:ext cx="9145143" cy="5143500"/>
          </a:xfrm>
          <a:prstGeom prst="rect">
            <a:avLst/>
          </a:prstGeom>
        </p:spPr>
      </p:pic>
      <p:sp>
        <p:nvSpPr>
          <p:cNvPr id="7" name="TextBox 6"/>
          <p:cNvSpPr txBox="1"/>
          <p:nvPr/>
        </p:nvSpPr>
        <p:spPr>
          <a:xfrm>
            <a:off x="1040143" y="205979"/>
            <a:ext cx="4425335" cy="523220"/>
          </a:xfrm>
          <a:prstGeom prst="rect">
            <a:avLst/>
          </a:prstGeom>
          <a:noFill/>
        </p:spPr>
        <p:txBody>
          <a:bodyPr wrap="none" rtlCol="0">
            <a:spAutoFit/>
          </a:bodyPr>
          <a:lstStyle/>
          <a:p>
            <a:r>
              <a:rPr lang="en-US" sz="2800" dirty="0" smtClean="0"/>
              <a:t>How well do traffic lights do?</a:t>
            </a:r>
            <a:endParaRPr lang="en-US" sz="2800" dirty="0"/>
          </a:p>
        </p:txBody>
      </p:sp>
    </p:spTree>
    <p:extLst>
      <p:ext uri="{BB962C8B-B14F-4D97-AF65-F5344CB8AC3E}">
        <p14:creationId xmlns:p14="http://schemas.microsoft.com/office/powerpoint/2010/main" val="427619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31000"/>
          </a:blip>
          <a:srcRect t="22835" b="24017"/>
          <a:stretch/>
        </p:blipFill>
        <p:spPr>
          <a:xfrm>
            <a:off x="2" y="0"/>
            <a:ext cx="9145143" cy="5143500"/>
          </a:xfrm>
          <a:prstGeom prst="rect">
            <a:avLst/>
          </a:prstGeom>
        </p:spPr>
      </p:pic>
      <p:sp>
        <p:nvSpPr>
          <p:cNvPr id="5" name="Slide Number Placeholder 4"/>
          <p:cNvSpPr>
            <a:spLocks noGrp="1"/>
          </p:cNvSpPr>
          <p:nvPr>
            <p:ph type="sldNum" sz="quarter" idx="12"/>
          </p:nvPr>
        </p:nvSpPr>
        <p:spPr/>
        <p:txBody>
          <a:bodyPr/>
          <a:lstStyle/>
          <a:p>
            <a:fld id="{6507B5A5-F0C2-644D-AEA7-E773B6B78F38}" type="slidenum">
              <a:rPr lang="en-US" smtClean="0"/>
              <a:pPr/>
              <a:t>41</a:t>
            </a:fld>
            <a:endParaRPr lang="en-US"/>
          </a:p>
        </p:txBody>
      </p:sp>
      <p:sp>
        <p:nvSpPr>
          <p:cNvPr id="7" name="TextBox 6"/>
          <p:cNvSpPr txBox="1"/>
          <p:nvPr/>
        </p:nvSpPr>
        <p:spPr>
          <a:xfrm>
            <a:off x="1040143" y="205979"/>
            <a:ext cx="4425335" cy="523220"/>
          </a:xfrm>
          <a:prstGeom prst="rect">
            <a:avLst/>
          </a:prstGeom>
          <a:noFill/>
        </p:spPr>
        <p:txBody>
          <a:bodyPr wrap="none" rtlCol="0">
            <a:spAutoFit/>
          </a:bodyPr>
          <a:lstStyle/>
          <a:p>
            <a:r>
              <a:rPr lang="en-US" sz="2800" dirty="0" smtClean="0"/>
              <a:t>How well do traffic lights do?</a:t>
            </a:r>
            <a:endParaRPr lang="en-US" sz="2800" dirty="0"/>
          </a:p>
        </p:txBody>
      </p:sp>
    </p:spTree>
    <p:extLst>
      <p:ext uri="{BB962C8B-B14F-4D97-AF65-F5344CB8AC3E}">
        <p14:creationId xmlns:p14="http://schemas.microsoft.com/office/powerpoint/2010/main" val="296436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Strategies</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42</a:t>
            </a:fld>
            <a:endParaRPr lang="en-US"/>
          </a:p>
        </p:txBody>
      </p:sp>
      <p:sp>
        <p:nvSpPr>
          <p:cNvPr id="6" name="TextBox 5"/>
          <p:cNvSpPr txBox="1"/>
          <p:nvPr/>
        </p:nvSpPr>
        <p:spPr>
          <a:xfrm>
            <a:off x="393506" y="1081353"/>
            <a:ext cx="4586111" cy="523220"/>
          </a:xfrm>
          <a:prstGeom prst="rect">
            <a:avLst/>
          </a:prstGeom>
          <a:noFill/>
        </p:spPr>
        <p:txBody>
          <a:bodyPr wrap="none" rtlCol="0">
            <a:spAutoFit/>
          </a:bodyPr>
          <a:lstStyle/>
          <a:p>
            <a:r>
              <a:rPr lang="en-US" sz="2800" dirty="0" smtClean="0"/>
              <a:t>First Come, First Served (FIFO)</a:t>
            </a:r>
            <a:endParaRPr lang="en-US" sz="2800" dirty="0"/>
          </a:p>
        </p:txBody>
      </p:sp>
      <p:sp>
        <p:nvSpPr>
          <p:cNvPr id="7" name="Rectangle 6"/>
          <p:cNvSpPr/>
          <p:nvPr/>
        </p:nvSpPr>
        <p:spPr>
          <a:xfrm>
            <a:off x="393504" y="1717866"/>
            <a:ext cx="4399780"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10" name="Rectangle 9"/>
          <p:cNvSpPr/>
          <p:nvPr/>
        </p:nvSpPr>
        <p:spPr>
          <a:xfrm>
            <a:off x="4851615" y="1709550"/>
            <a:ext cx="1404485" cy="45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P2</a:t>
            </a:r>
            <a:endParaRPr lang="en-US" dirty="0"/>
          </a:p>
        </p:txBody>
      </p:sp>
      <p:sp>
        <p:nvSpPr>
          <p:cNvPr id="11" name="Rectangle 10"/>
          <p:cNvSpPr/>
          <p:nvPr/>
        </p:nvSpPr>
        <p:spPr>
          <a:xfrm>
            <a:off x="6341592" y="1709550"/>
            <a:ext cx="2345208"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12" name="TextBox 11"/>
          <p:cNvSpPr txBox="1"/>
          <p:nvPr/>
        </p:nvSpPr>
        <p:spPr>
          <a:xfrm>
            <a:off x="4151711" y="2264819"/>
            <a:ext cx="4535091" cy="369332"/>
          </a:xfrm>
          <a:prstGeom prst="rect">
            <a:avLst/>
          </a:prstGeom>
          <a:noFill/>
        </p:spPr>
        <p:txBody>
          <a:bodyPr wrap="none" rtlCol="0">
            <a:spAutoFit/>
          </a:bodyPr>
          <a:lstStyle/>
          <a:p>
            <a:pPr algn="r"/>
            <a:r>
              <a:rPr lang="en-US" dirty="0" smtClean="0"/>
              <a:t>(effectively: non-preemptive multi-processing)</a:t>
            </a:r>
            <a:endParaRPr lang="en-US" dirty="0"/>
          </a:p>
        </p:txBody>
      </p:sp>
    </p:spTree>
    <p:extLst>
      <p:ext uri="{BB962C8B-B14F-4D97-AF65-F5344CB8AC3E}">
        <p14:creationId xmlns:p14="http://schemas.microsoft.com/office/powerpoint/2010/main" val="2950592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43</a:t>
            </a:fld>
            <a:endParaRPr lang="en-US"/>
          </a:p>
        </p:txBody>
      </p:sp>
      <p:sp>
        <p:nvSpPr>
          <p:cNvPr id="13" name="TextBox 12"/>
          <p:cNvSpPr txBox="1"/>
          <p:nvPr/>
        </p:nvSpPr>
        <p:spPr>
          <a:xfrm>
            <a:off x="321987" y="2239255"/>
            <a:ext cx="2136598" cy="523220"/>
          </a:xfrm>
          <a:prstGeom prst="rect">
            <a:avLst/>
          </a:prstGeom>
          <a:noFill/>
        </p:spPr>
        <p:txBody>
          <a:bodyPr wrap="none" rtlCol="0">
            <a:spAutoFit/>
          </a:bodyPr>
          <a:lstStyle/>
          <a:p>
            <a:r>
              <a:rPr lang="en-US" sz="2800" b="1" dirty="0" smtClean="0"/>
              <a:t>Round-Robin</a:t>
            </a:r>
            <a:endParaRPr lang="en-US" sz="2800" b="1" dirty="0"/>
          </a:p>
        </p:txBody>
      </p:sp>
      <p:sp>
        <p:nvSpPr>
          <p:cNvPr id="14" name="Rectangle 13"/>
          <p:cNvSpPr/>
          <p:nvPr/>
        </p:nvSpPr>
        <p:spPr>
          <a:xfrm>
            <a:off x="419076" y="2810305"/>
            <a:ext cx="884492"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16" name="Rectangle 15"/>
          <p:cNvSpPr/>
          <p:nvPr/>
        </p:nvSpPr>
        <p:spPr>
          <a:xfrm>
            <a:off x="5402205" y="2810305"/>
            <a:ext cx="884492"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17" name="Rectangle 16"/>
          <p:cNvSpPr/>
          <p:nvPr/>
        </p:nvSpPr>
        <p:spPr>
          <a:xfrm>
            <a:off x="7344624" y="2810305"/>
            <a:ext cx="884492"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18" name="Rectangle 17"/>
          <p:cNvSpPr/>
          <p:nvPr/>
        </p:nvSpPr>
        <p:spPr>
          <a:xfrm>
            <a:off x="2913126" y="2810305"/>
            <a:ext cx="884492"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19" name="Rectangle 18"/>
          <p:cNvSpPr/>
          <p:nvPr/>
        </p:nvSpPr>
        <p:spPr>
          <a:xfrm>
            <a:off x="1390286" y="2810305"/>
            <a:ext cx="884492" cy="45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P2</a:t>
            </a:r>
            <a:endParaRPr lang="en-US" dirty="0"/>
          </a:p>
        </p:txBody>
      </p:sp>
      <p:sp>
        <p:nvSpPr>
          <p:cNvPr id="20" name="Rectangle 19"/>
          <p:cNvSpPr/>
          <p:nvPr/>
        </p:nvSpPr>
        <p:spPr>
          <a:xfrm>
            <a:off x="3884339" y="2810305"/>
            <a:ext cx="459941" cy="45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P2</a:t>
            </a:r>
            <a:endParaRPr lang="en-US" dirty="0"/>
          </a:p>
        </p:txBody>
      </p:sp>
      <p:sp>
        <p:nvSpPr>
          <p:cNvPr id="21" name="Rectangle 20"/>
          <p:cNvSpPr/>
          <p:nvPr/>
        </p:nvSpPr>
        <p:spPr>
          <a:xfrm>
            <a:off x="2361496" y="2810305"/>
            <a:ext cx="481928"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22" name="Rectangle 21"/>
          <p:cNvSpPr/>
          <p:nvPr/>
        </p:nvSpPr>
        <p:spPr>
          <a:xfrm>
            <a:off x="8315730" y="2810305"/>
            <a:ext cx="884492"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23" name="Rectangle 22"/>
          <p:cNvSpPr/>
          <p:nvPr/>
        </p:nvSpPr>
        <p:spPr>
          <a:xfrm>
            <a:off x="6373415" y="2810305"/>
            <a:ext cx="884492"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24" name="Rectangle 23"/>
          <p:cNvSpPr/>
          <p:nvPr/>
        </p:nvSpPr>
        <p:spPr>
          <a:xfrm>
            <a:off x="4430995" y="2810305"/>
            <a:ext cx="884492"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8" name="TextBox 7"/>
          <p:cNvSpPr txBox="1"/>
          <p:nvPr/>
        </p:nvSpPr>
        <p:spPr>
          <a:xfrm>
            <a:off x="328824" y="3532725"/>
            <a:ext cx="1147106" cy="369332"/>
          </a:xfrm>
          <a:prstGeom prst="rect">
            <a:avLst/>
          </a:prstGeom>
          <a:noFill/>
        </p:spPr>
        <p:txBody>
          <a:bodyPr wrap="none" rtlCol="0">
            <a:spAutoFit/>
          </a:bodyPr>
          <a:lstStyle/>
          <a:p>
            <a:r>
              <a:rPr lang="en-US" b="1" dirty="0" smtClean="0"/>
              <a:t>Time Slice</a:t>
            </a:r>
            <a:endParaRPr lang="en-US" b="1" dirty="0"/>
          </a:p>
        </p:txBody>
      </p:sp>
      <p:sp>
        <p:nvSpPr>
          <p:cNvPr id="9" name="Left Brace 8"/>
          <p:cNvSpPr/>
          <p:nvPr/>
        </p:nvSpPr>
        <p:spPr>
          <a:xfrm rot="16200000">
            <a:off x="776501" y="2989800"/>
            <a:ext cx="171450" cy="91440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2256590" y="3532725"/>
            <a:ext cx="942310" cy="369332"/>
          </a:xfrm>
          <a:prstGeom prst="rect">
            <a:avLst/>
          </a:prstGeom>
          <a:noFill/>
        </p:spPr>
        <p:txBody>
          <a:bodyPr wrap="none" rtlCol="0">
            <a:spAutoFit/>
          </a:bodyPr>
          <a:lstStyle/>
          <a:p>
            <a:r>
              <a:rPr lang="en-US" b="1" dirty="0" smtClean="0"/>
              <a:t>Blocked</a:t>
            </a:r>
            <a:endParaRPr lang="en-US" b="1" dirty="0"/>
          </a:p>
        </p:txBody>
      </p:sp>
      <p:cxnSp>
        <p:nvCxnSpPr>
          <p:cNvPr id="26" name="Straight Arrow Connector 25"/>
          <p:cNvCxnSpPr/>
          <p:nvPr/>
        </p:nvCxnSpPr>
        <p:spPr>
          <a:xfrm flipV="1">
            <a:off x="2843424" y="3261079"/>
            <a:ext cx="0" cy="271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082475" y="3885063"/>
            <a:ext cx="7538279" cy="369332"/>
          </a:xfrm>
          <a:prstGeom prst="rect">
            <a:avLst/>
          </a:prstGeom>
          <a:noFill/>
        </p:spPr>
        <p:txBody>
          <a:bodyPr wrap="none" rtlCol="0">
            <a:spAutoFit/>
          </a:bodyPr>
          <a:lstStyle/>
          <a:p>
            <a:r>
              <a:rPr lang="en-US" dirty="0" smtClean="0"/>
              <a:t>Each process gets to run for a set time slice, or until it finished or gets blocked.</a:t>
            </a:r>
            <a:endParaRPr lang="en-US" dirty="0"/>
          </a:p>
        </p:txBody>
      </p:sp>
      <p:sp>
        <p:nvSpPr>
          <p:cNvPr id="28" name="TextBox 27"/>
          <p:cNvSpPr txBox="1"/>
          <p:nvPr/>
        </p:nvSpPr>
        <p:spPr>
          <a:xfrm>
            <a:off x="321989" y="364361"/>
            <a:ext cx="4667989" cy="523220"/>
          </a:xfrm>
          <a:prstGeom prst="rect">
            <a:avLst/>
          </a:prstGeom>
          <a:noFill/>
        </p:spPr>
        <p:txBody>
          <a:bodyPr wrap="none" rtlCol="0">
            <a:spAutoFit/>
          </a:bodyPr>
          <a:lstStyle/>
          <a:p>
            <a:r>
              <a:rPr lang="en-US" sz="2800" b="1" dirty="0" smtClean="0"/>
              <a:t>First Come, First Served (FIFO)</a:t>
            </a:r>
            <a:endParaRPr lang="en-US" sz="2800" b="1" dirty="0"/>
          </a:p>
        </p:txBody>
      </p:sp>
      <p:sp>
        <p:nvSpPr>
          <p:cNvPr id="29" name="Rectangle 28"/>
          <p:cNvSpPr/>
          <p:nvPr/>
        </p:nvSpPr>
        <p:spPr>
          <a:xfrm>
            <a:off x="393504" y="967842"/>
            <a:ext cx="4399780"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30" name="Rectangle 29"/>
          <p:cNvSpPr/>
          <p:nvPr/>
        </p:nvSpPr>
        <p:spPr>
          <a:xfrm>
            <a:off x="4851615" y="959526"/>
            <a:ext cx="1404485" cy="45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P2</a:t>
            </a:r>
            <a:endParaRPr lang="en-US" dirty="0"/>
          </a:p>
        </p:txBody>
      </p:sp>
      <p:sp>
        <p:nvSpPr>
          <p:cNvPr id="31" name="Rectangle 30"/>
          <p:cNvSpPr/>
          <p:nvPr/>
        </p:nvSpPr>
        <p:spPr>
          <a:xfrm>
            <a:off x="6341592" y="959526"/>
            <a:ext cx="2345208"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32" name="TextBox 31"/>
          <p:cNvSpPr txBox="1"/>
          <p:nvPr/>
        </p:nvSpPr>
        <p:spPr>
          <a:xfrm>
            <a:off x="4151711" y="1514795"/>
            <a:ext cx="4535091" cy="369332"/>
          </a:xfrm>
          <a:prstGeom prst="rect">
            <a:avLst/>
          </a:prstGeom>
          <a:noFill/>
        </p:spPr>
        <p:txBody>
          <a:bodyPr wrap="none" rtlCol="0">
            <a:spAutoFit/>
          </a:bodyPr>
          <a:lstStyle/>
          <a:p>
            <a:pPr algn="r"/>
            <a:r>
              <a:rPr lang="en-US" dirty="0" smtClean="0"/>
              <a:t>(effectively: non-preemptive multi-processing)</a:t>
            </a:r>
            <a:endParaRPr lang="en-US" dirty="0"/>
          </a:p>
        </p:txBody>
      </p:sp>
    </p:spTree>
    <p:extLst>
      <p:ext uri="{BB962C8B-B14F-4D97-AF65-F5344CB8AC3E}">
        <p14:creationId xmlns:p14="http://schemas.microsoft.com/office/powerpoint/2010/main" val="2282571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6" name="Text Placeholder 5"/>
          <p:cNvSpPr>
            <a:spLocks noGrp="1"/>
          </p:cNvSpPr>
          <p:nvPr>
            <p:ph type="body" idx="1"/>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pPr algn="ctr"/>
            <a:r>
              <a:rPr lang="en-US" sz="3200" dirty="0" smtClean="0"/>
              <a:t>First Come, First Served</a:t>
            </a:r>
            <a:endParaRPr lang="en-US" sz="3200" dirty="0"/>
          </a:p>
        </p:txBody>
      </p:sp>
      <p:sp>
        <p:nvSpPr>
          <p:cNvPr id="8" name="Text Placeholder 7"/>
          <p:cNvSpPr>
            <a:spLocks noGrp="1"/>
          </p:cNvSpPr>
          <p:nvPr>
            <p:ph type="body" sz="quarter" idx="3"/>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20000"/>
          </a:bodyPr>
          <a:lstStyle/>
          <a:p>
            <a:pPr algn="ctr"/>
            <a:r>
              <a:rPr lang="en-US" sz="3200" dirty="0" smtClean="0"/>
              <a:t>Round Robin</a:t>
            </a:r>
            <a:endParaRPr lang="en-US" sz="3200"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44</a:t>
            </a:fld>
            <a:endParaRPr lang="en-US"/>
          </a:p>
        </p:txBody>
      </p:sp>
    </p:spTree>
    <p:extLst>
      <p:ext uri="{BB962C8B-B14F-4D97-AF65-F5344CB8AC3E}">
        <p14:creationId xmlns:p14="http://schemas.microsoft.com/office/powerpoint/2010/main" val="3280665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2354"/>
            <a:ext cx="8229600" cy="857250"/>
          </a:xfrm>
        </p:spPr>
        <p:txBody>
          <a:bodyPr/>
          <a:lstStyle/>
          <a:p>
            <a:r>
              <a:rPr lang="en-US" dirty="0" smtClean="0"/>
              <a:t>Which one is my laptop using?</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45</a:t>
            </a:fld>
            <a:endParaRPr lang="en-US"/>
          </a:p>
        </p:txBody>
      </p:sp>
    </p:spTree>
    <p:extLst>
      <p:ext uri="{BB962C8B-B14F-4D97-AF65-F5344CB8AC3E}">
        <p14:creationId xmlns:p14="http://schemas.microsoft.com/office/powerpoint/2010/main" val="21434833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a:t>
            </a:r>
            <a:endParaRPr lang="en-US" dirty="0"/>
          </a:p>
        </p:txBody>
      </p:sp>
      <p:sp>
        <p:nvSpPr>
          <p:cNvPr id="7" name="Content Placeholder 6"/>
          <p:cNvSpPr>
            <a:spLocks noGrp="1"/>
          </p:cNvSpPr>
          <p:nvPr>
            <p:ph idx="1"/>
          </p:nvPr>
        </p:nvSpPr>
        <p:spPr/>
        <p:txBody>
          <a:bodyPr>
            <a:normAutofit/>
          </a:bodyPr>
          <a:lstStyle/>
          <a:p>
            <a:pPr marL="0" indent="0">
              <a:buNone/>
            </a:pPr>
            <a:r>
              <a:rPr lang="en-US" b="1" dirty="0" smtClean="0"/>
              <a:t>More important processes:</a:t>
            </a:r>
            <a:r>
              <a:rPr lang="en-US" dirty="0" smtClean="0"/>
              <a:t> “higher priority” (</a:t>
            </a:r>
            <a:r>
              <a:rPr lang="en-US" b="1" dirty="0" smtClean="0">
                <a:solidFill>
                  <a:srgbClr val="FF0000"/>
                </a:solidFill>
              </a:rPr>
              <a:t>except Linux inverts priority values!</a:t>
            </a:r>
            <a:r>
              <a:rPr lang="en-US" dirty="0" smtClean="0"/>
              <a:t>)</a:t>
            </a:r>
          </a:p>
          <a:p>
            <a:pPr marL="457200" lvl="1" indent="0">
              <a:buNone/>
            </a:pPr>
            <a:r>
              <a:rPr lang="en-US" b="1" dirty="0" smtClean="0">
                <a:solidFill>
                  <a:srgbClr val="008000"/>
                </a:solidFill>
              </a:rPr>
              <a:t>Highest priority = 0</a:t>
            </a:r>
            <a:r>
              <a:rPr lang="en-US" dirty="0" smtClean="0">
                <a:solidFill>
                  <a:srgbClr val="008000"/>
                </a:solidFill>
              </a:rPr>
              <a:t> </a:t>
            </a:r>
            <a:endParaRPr lang="en-US" dirty="0" smtClean="0">
              <a:solidFill>
                <a:srgbClr val="008000"/>
              </a:solidFill>
            </a:endParaRPr>
          </a:p>
          <a:p>
            <a:pPr marL="457200" lvl="1" indent="0">
              <a:buNone/>
            </a:pPr>
            <a:r>
              <a:rPr lang="en-US" dirty="0"/>
              <a:t>	</a:t>
            </a:r>
            <a:r>
              <a:rPr lang="en-US" dirty="0" smtClean="0"/>
              <a:t>gets </a:t>
            </a:r>
            <a:r>
              <a:rPr lang="en-US" dirty="0" smtClean="0"/>
              <a:t>most preferential </a:t>
            </a:r>
            <a:r>
              <a:rPr lang="en-US" dirty="0" smtClean="0"/>
              <a:t>treatment</a:t>
            </a:r>
            <a:endParaRPr lang="en-US" dirty="0" smtClean="0"/>
          </a:p>
          <a:p>
            <a:pPr marL="457200" lvl="1" indent="0">
              <a:buNone/>
            </a:pPr>
            <a:r>
              <a:rPr lang="en-US" b="1" dirty="0" smtClean="0">
                <a:solidFill>
                  <a:schemeClr val="accent6">
                    <a:lumMod val="50000"/>
                  </a:schemeClr>
                </a:solidFill>
              </a:rPr>
              <a:t>Lowest priority = 99</a:t>
            </a:r>
            <a:r>
              <a:rPr lang="en-US" dirty="0" smtClean="0">
                <a:solidFill>
                  <a:schemeClr val="accent6">
                    <a:lumMod val="50000"/>
                  </a:schemeClr>
                </a:solidFill>
              </a:rPr>
              <a:t> </a:t>
            </a:r>
            <a:endParaRPr lang="en-US" dirty="0" smtClean="0">
              <a:solidFill>
                <a:schemeClr val="accent6">
                  <a:lumMod val="50000"/>
                </a:schemeClr>
              </a:solidFill>
            </a:endParaRPr>
          </a:p>
          <a:p>
            <a:pPr marL="457200" lvl="1" indent="0">
              <a:buNone/>
            </a:pPr>
            <a:r>
              <a:rPr lang="en-US" dirty="0"/>
              <a:t>	</a:t>
            </a:r>
            <a:r>
              <a:rPr lang="en-US" dirty="0" smtClean="0"/>
              <a:t>highest </a:t>
            </a:r>
            <a:r>
              <a:rPr lang="en-US" dirty="0" smtClean="0"/>
              <a:t>number varies by Linux </a:t>
            </a:r>
            <a:r>
              <a:rPr lang="en-US" dirty="0" smtClean="0"/>
              <a:t>flavor</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46</a:t>
            </a:fld>
            <a:endParaRPr lang="en-US"/>
          </a:p>
        </p:txBody>
      </p:sp>
    </p:spTree>
    <p:extLst>
      <p:ext uri="{BB962C8B-B14F-4D97-AF65-F5344CB8AC3E}">
        <p14:creationId xmlns:p14="http://schemas.microsoft.com/office/powerpoint/2010/main" val="5673512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pPr/>
              <a:t>47</a:t>
            </a:fld>
            <a:endParaRPr lang="en-US"/>
          </a:p>
        </p:txBody>
      </p:sp>
      <p:sp>
        <p:nvSpPr>
          <p:cNvPr id="5" name="TextBox 4"/>
          <p:cNvSpPr txBox="1"/>
          <p:nvPr/>
        </p:nvSpPr>
        <p:spPr>
          <a:xfrm>
            <a:off x="279654" y="236285"/>
            <a:ext cx="8995435" cy="6740309"/>
          </a:xfrm>
          <a:prstGeom prst="rect">
            <a:avLst/>
          </a:prstGeom>
          <a:noFill/>
        </p:spPr>
        <p:txBody>
          <a:bodyPr wrap="square" rtlCol="0">
            <a:spAutoFit/>
          </a:bodyPr>
          <a:lstStyle/>
          <a:p>
            <a:r>
              <a:rPr lang="en-US" sz="1600" dirty="0"/>
              <a:t> </a:t>
            </a:r>
            <a:r>
              <a:rPr lang="en-US" sz="1600" b="1" dirty="0" smtClean="0">
                <a:latin typeface="Courier New"/>
                <a:cs typeface="Courier New"/>
              </a:rPr>
              <a:t>$ </a:t>
            </a:r>
            <a:r>
              <a:rPr lang="en-US" sz="1600" b="1" dirty="0" err="1" smtClean="0">
                <a:latin typeface="Courier New"/>
                <a:cs typeface="Courier New"/>
              </a:rPr>
              <a:t>ps</a:t>
            </a:r>
            <a:r>
              <a:rPr lang="en-US" sz="1600" b="1" dirty="0" smtClean="0">
                <a:latin typeface="Courier New"/>
                <a:cs typeface="Courier New"/>
              </a:rPr>
              <a:t> </a:t>
            </a:r>
            <a:r>
              <a:rPr lang="en-US" sz="1600" b="1" dirty="0">
                <a:latin typeface="Courier New"/>
                <a:cs typeface="Courier New"/>
              </a:rPr>
              <a:t>-e -o </a:t>
            </a:r>
            <a:r>
              <a:rPr lang="en-US" sz="1600" b="1" dirty="0" err="1">
                <a:latin typeface="Courier New"/>
                <a:cs typeface="Courier New"/>
              </a:rPr>
              <a:t>uid,pid</a:t>
            </a:r>
            <a:r>
              <a:rPr lang="en-US" sz="1600" b="1" dirty="0" err="1" smtClean="0">
                <a:latin typeface="Courier New"/>
                <a:cs typeface="Courier New"/>
              </a:rPr>
              <a:t>,pri,command</a:t>
            </a:r>
            <a:r>
              <a:rPr lang="en-US" sz="1600" b="1" dirty="0" smtClean="0">
                <a:latin typeface="Courier New"/>
                <a:cs typeface="Courier New"/>
              </a:rPr>
              <a:t> </a:t>
            </a:r>
            <a:r>
              <a:rPr lang="en-US" sz="1600" b="1" dirty="0">
                <a:latin typeface="Courier New"/>
                <a:cs typeface="Courier New"/>
              </a:rPr>
              <a:t>| sort -n --key=</a:t>
            </a:r>
            <a:r>
              <a:rPr lang="en-US" sz="1600" b="1" dirty="0" smtClean="0">
                <a:latin typeface="Courier New"/>
                <a:cs typeface="Courier New"/>
              </a:rPr>
              <a:t>3</a:t>
            </a:r>
            <a:r>
              <a:rPr lang="en-US" sz="1600" dirty="0" smtClean="0"/>
              <a:t>    (with some manual editing)</a:t>
            </a:r>
            <a:endParaRPr lang="en-US" sz="1600" dirty="0"/>
          </a:p>
          <a:p>
            <a:r>
              <a:rPr lang="en-US" sz="1600" dirty="0" smtClean="0">
                <a:latin typeface="Courier New"/>
                <a:cs typeface="Courier New"/>
              </a:rPr>
              <a:t>  UID   </a:t>
            </a:r>
            <a:r>
              <a:rPr lang="en-US" sz="1600" dirty="0">
                <a:latin typeface="Courier New"/>
                <a:cs typeface="Courier New"/>
              </a:rPr>
              <a:t>PID PRI COMMAND</a:t>
            </a:r>
          </a:p>
          <a:p>
            <a:r>
              <a:rPr lang="en-US" sz="1600" dirty="0">
                <a:latin typeface="Courier New"/>
                <a:cs typeface="Courier New"/>
              </a:rPr>
              <a:t>  222    48   4 /</a:t>
            </a:r>
            <a:r>
              <a:rPr lang="en-US" sz="1600" dirty="0" err="1">
                <a:latin typeface="Courier New"/>
                <a:cs typeface="Courier New"/>
              </a:rPr>
              <a:t>usr</a:t>
            </a:r>
            <a:r>
              <a:rPr lang="en-US" sz="1600" dirty="0">
                <a:latin typeface="Courier New"/>
                <a:cs typeface="Courier New"/>
              </a:rPr>
              <a:t>/</a:t>
            </a:r>
            <a:r>
              <a:rPr lang="en-US" sz="1600" dirty="0" err="1">
                <a:latin typeface="Courier New"/>
                <a:cs typeface="Courier New"/>
              </a:rPr>
              <a:t>sbin</a:t>
            </a:r>
            <a:r>
              <a:rPr lang="en-US" sz="1600" dirty="0">
                <a:latin typeface="Courier New"/>
                <a:cs typeface="Courier New"/>
              </a:rPr>
              <a:t>/</a:t>
            </a:r>
            <a:r>
              <a:rPr lang="en-US" sz="1600" dirty="0" err="1">
                <a:latin typeface="Courier New"/>
                <a:cs typeface="Courier New"/>
              </a:rPr>
              <a:t>netbiosd</a:t>
            </a:r>
            <a:endParaRPr lang="en-US" sz="1600" dirty="0">
              <a:latin typeface="Courier New"/>
              <a:cs typeface="Courier New"/>
            </a:endParaRPr>
          </a:p>
          <a:p>
            <a:r>
              <a:rPr lang="en-US" sz="1600" dirty="0">
                <a:latin typeface="Courier New"/>
                <a:cs typeface="Courier New"/>
              </a:rPr>
              <a:t>  501  1536   4 /System/Library/Frameworks/</a:t>
            </a:r>
            <a:r>
              <a:rPr lang="en-US" sz="1600" dirty="0" err="1">
                <a:latin typeface="Courier New"/>
                <a:cs typeface="Courier New"/>
              </a:rPr>
              <a:t>CoreServices.framework</a:t>
            </a:r>
            <a:r>
              <a:rPr lang="en-US" sz="1600" dirty="0">
                <a:latin typeface="Courier New"/>
                <a:cs typeface="Courier New"/>
              </a:rPr>
              <a:t>/Frameworks/</a:t>
            </a:r>
            <a:r>
              <a:rPr lang="en-US" sz="1600" dirty="0" err="1">
                <a:latin typeface="Courier New"/>
                <a:cs typeface="Courier New"/>
              </a:rPr>
              <a:t>Metadata.framework</a:t>
            </a:r>
            <a:r>
              <a:rPr lang="en-US" sz="1600" dirty="0">
                <a:latin typeface="Courier New"/>
                <a:cs typeface="Courier New"/>
              </a:rPr>
              <a:t>/Versions/A/Support/</a:t>
            </a:r>
            <a:r>
              <a:rPr lang="en-US" sz="1600" dirty="0" err="1">
                <a:latin typeface="Courier New"/>
                <a:cs typeface="Courier New"/>
              </a:rPr>
              <a:t>mdworker</a:t>
            </a:r>
            <a:r>
              <a:rPr lang="en-US" sz="1600" dirty="0">
                <a:latin typeface="Courier New"/>
                <a:cs typeface="Courier New"/>
              </a:rPr>
              <a:t> -s \</a:t>
            </a:r>
          </a:p>
          <a:p>
            <a:r>
              <a:rPr lang="en-US" sz="1600" dirty="0" err="1">
                <a:latin typeface="Courier New"/>
                <a:cs typeface="Courier New"/>
              </a:rPr>
              <a:t>mdworker</a:t>
            </a:r>
            <a:r>
              <a:rPr lang="en-US" sz="1600" dirty="0">
                <a:latin typeface="Courier New"/>
                <a:cs typeface="Courier New"/>
              </a:rPr>
              <a:t> -c </a:t>
            </a:r>
            <a:r>
              <a:rPr lang="en-US" sz="1600" dirty="0" err="1">
                <a:latin typeface="Courier New"/>
                <a:cs typeface="Courier New"/>
              </a:rPr>
              <a:t>MDSImporterWorker</a:t>
            </a:r>
            <a:r>
              <a:rPr lang="en-US" sz="1600" dirty="0">
                <a:latin typeface="Courier New"/>
                <a:cs typeface="Courier New"/>
              </a:rPr>
              <a:t> -m </a:t>
            </a:r>
            <a:r>
              <a:rPr lang="en-US" sz="1600" dirty="0" err="1">
                <a:latin typeface="Courier New"/>
                <a:cs typeface="Courier New"/>
              </a:rPr>
              <a:t>com.apple.mdworker.shared</a:t>
            </a:r>
            <a:endParaRPr lang="en-US" sz="1600" dirty="0">
              <a:latin typeface="Courier New"/>
              <a:cs typeface="Courier New"/>
            </a:endParaRPr>
          </a:p>
          <a:p>
            <a:r>
              <a:rPr lang="en-US" sz="1600" dirty="0">
                <a:latin typeface="Courier New"/>
                <a:cs typeface="Courier New"/>
              </a:rPr>
              <a:t>  501 38470   4 /Applications/</a:t>
            </a:r>
            <a:r>
              <a:rPr lang="en-US" sz="1600" dirty="0" err="1">
                <a:latin typeface="Courier New"/>
                <a:cs typeface="Courier New"/>
              </a:rPr>
              <a:t>Preview.app</a:t>
            </a:r>
            <a:r>
              <a:rPr lang="en-US" sz="1600" dirty="0">
                <a:latin typeface="Courier New"/>
                <a:cs typeface="Courier New"/>
              </a:rPr>
              <a:t>/Contents/</a:t>
            </a:r>
            <a:r>
              <a:rPr lang="en-US" sz="1600" dirty="0" err="1">
                <a:latin typeface="Courier New"/>
                <a:cs typeface="Courier New"/>
              </a:rPr>
              <a:t>MacOS</a:t>
            </a:r>
            <a:r>
              <a:rPr lang="en-US" sz="1600" dirty="0">
                <a:latin typeface="Courier New"/>
                <a:cs typeface="Courier New"/>
              </a:rPr>
              <a:t>/Preview -psn_0_4777102</a:t>
            </a:r>
          </a:p>
          <a:p>
            <a:r>
              <a:rPr lang="en-US" sz="1600" dirty="0">
                <a:latin typeface="Courier New"/>
                <a:cs typeface="Courier New"/>
              </a:rPr>
              <a:t>  501 38921   4 /System/Library/Frameworks/</a:t>
            </a:r>
            <a:r>
              <a:rPr lang="en-US" sz="1600" dirty="0" err="1">
                <a:latin typeface="Courier New"/>
                <a:cs typeface="Courier New"/>
              </a:rPr>
              <a:t>CoreServices.framework</a:t>
            </a:r>
            <a:r>
              <a:rPr lang="en-US" sz="1600" dirty="0">
                <a:latin typeface="Courier New"/>
                <a:cs typeface="Courier New"/>
              </a:rPr>
              <a:t>/Frameworks/</a:t>
            </a:r>
            <a:r>
              <a:rPr lang="en-US" sz="1600" dirty="0" err="1">
                <a:latin typeface="Courier New"/>
                <a:cs typeface="Courier New"/>
              </a:rPr>
              <a:t>Metadata.framework</a:t>
            </a:r>
            <a:r>
              <a:rPr lang="en-US" sz="1600" dirty="0">
                <a:latin typeface="Courier New"/>
                <a:cs typeface="Courier New"/>
              </a:rPr>
              <a:t>/Versions/A/Support/</a:t>
            </a:r>
            <a:r>
              <a:rPr lang="en-US" sz="1600" dirty="0" err="1">
                <a:latin typeface="Courier New"/>
                <a:cs typeface="Courier New"/>
              </a:rPr>
              <a:t>mdworker</a:t>
            </a:r>
            <a:r>
              <a:rPr lang="en-US" sz="1600" dirty="0">
                <a:latin typeface="Courier New"/>
                <a:cs typeface="Courier New"/>
              </a:rPr>
              <a:t> -s \</a:t>
            </a:r>
          </a:p>
          <a:p>
            <a:r>
              <a:rPr lang="en-US" sz="1600" dirty="0" err="1">
                <a:latin typeface="Courier New"/>
                <a:cs typeface="Courier New"/>
              </a:rPr>
              <a:t>mdworker-lsb</a:t>
            </a:r>
            <a:r>
              <a:rPr lang="en-US" sz="1600" dirty="0">
                <a:latin typeface="Courier New"/>
                <a:cs typeface="Courier New"/>
              </a:rPr>
              <a:t> -c </a:t>
            </a:r>
            <a:r>
              <a:rPr lang="en-US" sz="1600" dirty="0" err="1">
                <a:latin typeface="Courier New"/>
                <a:cs typeface="Courier New"/>
              </a:rPr>
              <a:t>MDSImporterWorker</a:t>
            </a:r>
            <a:r>
              <a:rPr lang="en-US" sz="1600" dirty="0">
                <a:latin typeface="Courier New"/>
                <a:cs typeface="Courier New"/>
              </a:rPr>
              <a:t> -m </a:t>
            </a:r>
            <a:r>
              <a:rPr lang="en-US" sz="1600" dirty="0" err="1">
                <a:latin typeface="Courier New"/>
                <a:cs typeface="Courier New"/>
              </a:rPr>
              <a:t>com.apple.mdworker.lsb</a:t>
            </a:r>
            <a:endParaRPr lang="en-US" sz="1600" dirty="0">
              <a:latin typeface="Courier New"/>
              <a:cs typeface="Courier New"/>
            </a:endParaRPr>
          </a:p>
          <a:p>
            <a:r>
              <a:rPr lang="en-US" sz="1600" dirty="0">
                <a:latin typeface="Courier New"/>
                <a:cs typeface="Courier New"/>
              </a:rPr>
              <a:t>   -2    36  23 /</a:t>
            </a:r>
            <a:r>
              <a:rPr lang="en-US" sz="1600" dirty="0" err="1">
                <a:latin typeface="Courier New"/>
                <a:cs typeface="Courier New"/>
              </a:rPr>
              <a:t>usr</a:t>
            </a:r>
            <a:r>
              <a:rPr lang="en-US" sz="1600" dirty="0">
                <a:latin typeface="Courier New"/>
                <a:cs typeface="Courier New"/>
              </a:rPr>
              <a:t>/</a:t>
            </a:r>
            <a:r>
              <a:rPr lang="en-US" sz="1600" dirty="0" err="1">
                <a:latin typeface="Courier New"/>
                <a:cs typeface="Courier New"/>
              </a:rPr>
              <a:t>libexec</a:t>
            </a:r>
            <a:r>
              <a:rPr lang="en-US" sz="1600" dirty="0">
                <a:latin typeface="Courier New"/>
                <a:cs typeface="Courier New"/>
              </a:rPr>
              <a:t>/</a:t>
            </a:r>
            <a:r>
              <a:rPr lang="en-US" sz="1600" dirty="0" err="1">
                <a:latin typeface="Courier New"/>
                <a:cs typeface="Courier New"/>
              </a:rPr>
              <a:t>warmd</a:t>
            </a:r>
            <a:endParaRPr lang="en-US" sz="1600" dirty="0">
              <a:latin typeface="Courier New"/>
              <a:cs typeface="Courier New"/>
            </a:endParaRPr>
          </a:p>
          <a:p>
            <a:r>
              <a:rPr lang="en-US" sz="1600" dirty="0">
                <a:latin typeface="Courier New"/>
                <a:cs typeface="Courier New"/>
              </a:rPr>
              <a:t>    0     1  31 /</a:t>
            </a:r>
            <a:r>
              <a:rPr lang="en-US" sz="1600" dirty="0" err="1">
                <a:latin typeface="Courier New"/>
                <a:cs typeface="Courier New"/>
              </a:rPr>
              <a:t>sbin</a:t>
            </a:r>
            <a:r>
              <a:rPr lang="en-US" sz="1600" dirty="0">
                <a:latin typeface="Courier New"/>
                <a:cs typeface="Courier New"/>
              </a:rPr>
              <a:t>/</a:t>
            </a:r>
            <a:r>
              <a:rPr lang="en-US" sz="1600" dirty="0" err="1">
                <a:latin typeface="Courier New"/>
                <a:cs typeface="Courier New"/>
              </a:rPr>
              <a:t>launchd</a:t>
            </a:r>
            <a:endParaRPr lang="en-US" sz="1600" dirty="0">
              <a:latin typeface="Courier New"/>
              <a:cs typeface="Courier New"/>
            </a:endParaRPr>
          </a:p>
          <a:p>
            <a:r>
              <a:rPr lang="en-US" sz="1600" dirty="0">
                <a:latin typeface="Courier New"/>
                <a:cs typeface="Courier New"/>
              </a:rPr>
              <a:t>    0 37965  31 /Library/</a:t>
            </a:r>
            <a:r>
              <a:rPr lang="en-US" sz="1600" dirty="0" err="1">
                <a:latin typeface="Courier New"/>
                <a:cs typeface="Courier New"/>
              </a:rPr>
              <a:t>DropboxHelperTools</a:t>
            </a:r>
            <a:r>
              <a:rPr lang="en-US" sz="1600" dirty="0">
                <a:latin typeface="Courier New"/>
                <a:cs typeface="Courier New"/>
              </a:rPr>
              <a:t>/Dropbox_u501/</a:t>
            </a:r>
            <a:r>
              <a:rPr lang="en-US" sz="1600" dirty="0" err="1">
                <a:latin typeface="Courier New"/>
                <a:cs typeface="Courier New"/>
              </a:rPr>
              <a:t>dbfseventsd</a:t>
            </a:r>
            <a:endParaRPr lang="en-US" sz="1600" dirty="0">
              <a:latin typeface="Courier New"/>
              <a:cs typeface="Courier New"/>
            </a:endParaRPr>
          </a:p>
          <a:p>
            <a:r>
              <a:rPr lang="en-US" sz="1600" dirty="0">
                <a:latin typeface="Courier New"/>
                <a:cs typeface="Courier New"/>
              </a:rPr>
              <a:t>    0 37966  31 /Library/</a:t>
            </a:r>
            <a:r>
              <a:rPr lang="en-US" sz="1600" dirty="0" err="1">
                <a:latin typeface="Courier New"/>
                <a:cs typeface="Courier New"/>
              </a:rPr>
              <a:t>DropboxHelperTools</a:t>
            </a:r>
            <a:r>
              <a:rPr lang="en-US" sz="1600" dirty="0">
                <a:latin typeface="Courier New"/>
                <a:cs typeface="Courier New"/>
              </a:rPr>
              <a:t>/Dropbox_u501/</a:t>
            </a:r>
            <a:r>
              <a:rPr lang="en-US" sz="1600" dirty="0" err="1">
                <a:latin typeface="Courier New"/>
                <a:cs typeface="Courier New"/>
              </a:rPr>
              <a:t>dbfseventsd</a:t>
            </a:r>
            <a:endParaRPr lang="en-US" sz="1600" dirty="0">
              <a:latin typeface="Courier New"/>
              <a:cs typeface="Courier New"/>
            </a:endParaRPr>
          </a:p>
          <a:p>
            <a:r>
              <a:rPr lang="en-US" sz="1600" dirty="0">
                <a:latin typeface="Courier New"/>
                <a:cs typeface="Courier New"/>
              </a:rPr>
              <a:t>    0 38871  31 /</a:t>
            </a:r>
            <a:r>
              <a:rPr lang="en-US" sz="1600" dirty="0" err="1">
                <a:latin typeface="Courier New"/>
                <a:cs typeface="Courier New"/>
              </a:rPr>
              <a:t>usr</a:t>
            </a:r>
            <a:r>
              <a:rPr lang="en-US" sz="1600" dirty="0">
                <a:latin typeface="Courier New"/>
                <a:cs typeface="Courier New"/>
              </a:rPr>
              <a:t>/</a:t>
            </a:r>
            <a:r>
              <a:rPr lang="en-US" sz="1600" dirty="0" err="1">
                <a:latin typeface="Courier New"/>
                <a:cs typeface="Courier New"/>
              </a:rPr>
              <a:t>sbin</a:t>
            </a:r>
            <a:r>
              <a:rPr lang="en-US" sz="1600" dirty="0">
                <a:latin typeface="Courier New"/>
                <a:cs typeface="Courier New"/>
              </a:rPr>
              <a:t>/</a:t>
            </a:r>
            <a:r>
              <a:rPr lang="en-US" sz="1600" dirty="0" err="1">
                <a:latin typeface="Courier New"/>
                <a:cs typeface="Courier New"/>
              </a:rPr>
              <a:t>ocspd</a:t>
            </a:r>
            <a:endParaRPr lang="en-US" sz="1600" dirty="0">
              <a:latin typeface="Courier New"/>
              <a:cs typeface="Courier New"/>
            </a:endParaRPr>
          </a:p>
          <a:p>
            <a:r>
              <a:rPr lang="en-US" sz="1600" dirty="0">
                <a:latin typeface="Courier New"/>
                <a:cs typeface="Courier New"/>
              </a:rPr>
              <a:t>   </a:t>
            </a:r>
            <a:r>
              <a:rPr lang="en-US" sz="1600" dirty="0">
                <a:solidFill>
                  <a:srgbClr val="660066"/>
                </a:solidFill>
                <a:latin typeface="Courier New"/>
                <a:cs typeface="Courier New"/>
              </a:rPr>
              <a:t> </a:t>
            </a:r>
            <a:r>
              <a:rPr lang="en-US" sz="1600" dirty="0">
                <a:solidFill>
                  <a:srgbClr val="008000"/>
                </a:solidFill>
                <a:latin typeface="Courier New"/>
                <a:cs typeface="Courier New"/>
              </a:rPr>
              <a:t>0 38923  31 </a:t>
            </a:r>
            <a:r>
              <a:rPr lang="en-US" sz="1600" dirty="0" err="1">
                <a:solidFill>
                  <a:srgbClr val="008000"/>
                </a:solidFill>
                <a:latin typeface="Courier New"/>
                <a:cs typeface="Courier New"/>
              </a:rPr>
              <a:t>ps</a:t>
            </a:r>
            <a:r>
              <a:rPr lang="en-US" sz="1600" dirty="0">
                <a:solidFill>
                  <a:srgbClr val="008000"/>
                </a:solidFill>
                <a:latin typeface="Courier New"/>
                <a:cs typeface="Courier New"/>
              </a:rPr>
              <a:t> -e -o </a:t>
            </a:r>
            <a:r>
              <a:rPr lang="en-US" sz="1600" dirty="0" err="1">
                <a:solidFill>
                  <a:srgbClr val="008000"/>
                </a:solidFill>
                <a:latin typeface="Courier New"/>
                <a:cs typeface="Courier New"/>
              </a:rPr>
              <a:t>uid,pid,pri,command</a:t>
            </a:r>
            <a:endParaRPr lang="en-US" sz="1600" dirty="0">
              <a:solidFill>
                <a:srgbClr val="008000"/>
              </a:solidFill>
              <a:latin typeface="Courier New"/>
              <a:cs typeface="Courier New"/>
            </a:endParaRPr>
          </a:p>
          <a:p>
            <a:r>
              <a:rPr lang="en-US" sz="1600" dirty="0">
                <a:latin typeface="Courier New"/>
                <a:cs typeface="Courier New"/>
              </a:rPr>
              <a:t>   -2  1099  31 /</a:t>
            </a:r>
            <a:r>
              <a:rPr lang="en-US" sz="1600" dirty="0" err="1">
                <a:latin typeface="Courier New"/>
                <a:cs typeface="Courier New"/>
              </a:rPr>
              <a:t>sbin</a:t>
            </a:r>
            <a:r>
              <a:rPr lang="en-US" sz="1600" dirty="0">
                <a:latin typeface="Courier New"/>
                <a:cs typeface="Courier New"/>
              </a:rPr>
              <a:t>/</a:t>
            </a:r>
            <a:r>
              <a:rPr lang="en-US" sz="1600" dirty="0" err="1" smtClean="0">
                <a:latin typeface="Courier New"/>
                <a:cs typeface="Courier New"/>
              </a:rPr>
              <a:t>launchd</a:t>
            </a:r>
            <a:endParaRPr lang="en-US" sz="1600" dirty="0" smtClean="0">
              <a:latin typeface="Courier New"/>
              <a:cs typeface="Courier New"/>
            </a:endParaRPr>
          </a:p>
          <a:p>
            <a:pPr lvl="1"/>
            <a:r>
              <a:rPr lang="en-US" sz="1600" i="1" dirty="0">
                <a:cs typeface="Courier New"/>
              </a:rPr>
              <a:t> </a:t>
            </a:r>
            <a:r>
              <a:rPr lang="en-US" sz="1600" i="1" dirty="0" smtClean="0">
                <a:cs typeface="Courier New"/>
              </a:rPr>
              <a:t>    … many others at PRI=31 elided</a:t>
            </a:r>
            <a:endParaRPr lang="en-US" sz="1600" i="1" dirty="0">
              <a:cs typeface="Courier New"/>
            </a:endParaRPr>
          </a:p>
          <a:p>
            <a:r>
              <a:rPr lang="en-US" sz="1600" dirty="0" smtClean="0">
                <a:latin typeface="Courier New"/>
                <a:cs typeface="Courier New"/>
              </a:rPr>
              <a:t>  501 </a:t>
            </a:r>
            <a:r>
              <a:rPr lang="en-US" sz="1600" dirty="0">
                <a:latin typeface="Courier New"/>
                <a:cs typeface="Courier New"/>
              </a:rPr>
              <a:t>38913  31 /bin/bash --</a:t>
            </a:r>
            <a:r>
              <a:rPr lang="en-US" sz="1600" dirty="0" err="1">
                <a:latin typeface="Courier New"/>
                <a:cs typeface="Courier New"/>
              </a:rPr>
              <a:t>noediting</a:t>
            </a:r>
            <a:r>
              <a:rPr lang="en-US" sz="1600" dirty="0">
                <a:latin typeface="Courier New"/>
                <a:cs typeface="Courier New"/>
              </a:rPr>
              <a:t> -</a:t>
            </a:r>
            <a:r>
              <a:rPr lang="en-US" sz="1600" dirty="0" err="1">
                <a:latin typeface="Courier New"/>
                <a:cs typeface="Courier New"/>
              </a:rPr>
              <a:t>i</a:t>
            </a:r>
            <a:endParaRPr lang="en-US" sz="1600" dirty="0">
              <a:latin typeface="Courier New"/>
              <a:cs typeface="Courier New"/>
            </a:endParaRPr>
          </a:p>
          <a:p>
            <a:r>
              <a:rPr lang="en-US" sz="1600" dirty="0">
                <a:latin typeface="Courier New"/>
                <a:cs typeface="Courier New"/>
              </a:rPr>
              <a:t>  </a:t>
            </a:r>
            <a:r>
              <a:rPr lang="en-US" sz="1600" dirty="0">
                <a:solidFill>
                  <a:srgbClr val="0000FF"/>
                </a:solidFill>
                <a:latin typeface="Courier New"/>
                <a:cs typeface="Courier New"/>
              </a:rPr>
              <a:t>501 38914  31 </a:t>
            </a:r>
            <a:r>
              <a:rPr lang="en-US" sz="1600" b="1" dirty="0">
                <a:solidFill>
                  <a:srgbClr val="0000FF"/>
                </a:solidFill>
                <a:latin typeface="Courier New"/>
                <a:cs typeface="Courier New"/>
              </a:rPr>
              <a:t>rust run </a:t>
            </a:r>
            <a:r>
              <a:rPr lang="en-US" sz="1600" b="1" dirty="0" err="1" smtClean="0">
                <a:solidFill>
                  <a:srgbClr val="0000FF"/>
                </a:solidFill>
                <a:latin typeface="Courier New"/>
                <a:cs typeface="Courier New"/>
              </a:rPr>
              <a:t>listspawn.rs</a:t>
            </a:r>
            <a:endParaRPr lang="en-US" sz="1600" b="1" dirty="0">
              <a:solidFill>
                <a:srgbClr val="0000FF"/>
              </a:solidFill>
              <a:latin typeface="Courier New"/>
              <a:cs typeface="Courier New"/>
            </a:endParaRPr>
          </a:p>
          <a:p>
            <a:r>
              <a:rPr lang="en-US" sz="1600" dirty="0">
                <a:solidFill>
                  <a:srgbClr val="0000FF"/>
                </a:solidFill>
                <a:latin typeface="Courier New"/>
                <a:cs typeface="Courier New"/>
              </a:rPr>
              <a:t>  501 38920  31 </a:t>
            </a:r>
            <a:r>
              <a:rPr lang="en-US" sz="1600" b="1" dirty="0">
                <a:solidFill>
                  <a:srgbClr val="0000FF"/>
                </a:solidFill>
                <a:latin typeface="Courier New"/>
                <a:cs typeface="Courier New"/>
              </a:rPr>
              <a:t>./listspawn08~</a:t>
            </a:r>
          </a:p>
          <a:p>
            <a:r>
              <a:rPr lang="en-US" sz="1600" dirty="0">
                <a:latin typeface="Courier New"/>
                <a:cs typeface="Courier New"/>
              </a:rPr>
              <a:t>  </a:t>
            </a:r>
            <a:r>
              <a:rPr lang="en-US" sz="1600" dirty="0">
                <a:solidFill>
                  <a:srgbClr val="008000"/>
                </a:solidFill>
                <a:latin typeface="Courier New"/>
                <a:cs typeface="Courier New"/>
              </a:rPr>
              <a:t>501 38924  31 sort -n --key=3</a:t>
            </a:r>
          </a:p>
          <a:p>
            <a:r>
              <a:rPr lang="en-US" sz="1600" dirty="0">
                <a:latin typeface="Courier New"/>
                <a:cs typeface="Courier New"/>
              </a:rPr>
              <a:t>    0    11  33 /</a:t>
            </a:r>
            <a:r>
              <a:rPr lang="en-US" sz="1600" dirty="0" err="1">
                <a:latin typeface="Courier New"/>
                <a:cs typeface="Courier New"/>
              </a:rPr>
              <a:t>usr</a:t>
            </a:r>
            <a:r>
              <a:rPr lang="en-US" sz="1600" dirty="0">
                <a:latin typeface="Courier New"/>
                <a:cs typeface="Courier New"/>
              </a:rPr>
              <a:t>/</a:t>
            </a:r>
            <a:r>
              <a:rPr lang="en-US" sz="1600" dirty="0" err="1">
                <a:latin typeface="Courier New"/>
                <a:cs typeface="Courier New"/>
              </a:rPr>
              <a:t>libexec</a:t>
            </a:r>
            <a:r>
              <a:rPr lang="en-US" sz="1600" dirty="0">
                <a:latin typeface="Courier New"/>
                <a:cs typeface="Courier New"/>
              </a:rPr>
              <a:t>/</a:t>
            </a:r>
            <a:r>
              <a:rPr lang="en-US" sz="1600" dirty="0" err="1">
                <a:latin typeface="Courier New"/>
                <a:cs typeface="Courier New"/>
              </a:rPr>
              <a:t>UserEventAgent</a:t>
            </a:r>
            <a:r>
              <a:rPr lang="en-US" sz="1600" dirty="0">
                <a:latin typeface="Courier New"/>
                <a:cs typeface="Courier New"/>
              </a:rPr>
              <a:t> (System)</a:t>
            </a:r>
          </a:p>
          <a:p>
            <a:r>
              <a:rPr lang="en-US" sz="1600" dirty="0">
                <a:latin typeface="Courier New"/>
                <a:cs typeface="Courier New"/>
              </a:rPr>
              <a:t>    0    12  33 /</a:t>
            </a:r>
            <a:r>
              <a:rPr lang="en-US" sz="1600" dirty="0" err="1">
                <a:latin typeface="Courier New"/>
                <a:cs typeface="Courier New"/>
              </a:rPr>
              <a:t>usr</a:t>
            </a:r>
            <a:r>
              <a:rPr lang="en-US" sz="1600" dirty="0">
                <a:latin typeface="Courier New"/>
                <a:cs typeface="Courier New"/>
              </a:rPr>
              <a:t>/</a:t>
            </a:r>
            <a:r>
              <a:rPr lang="en-US" sz="1600" dirty="0" err="1">
                <a:latin typeface="Courier New"/>
                <a:cs typeface="Courier New"/>
              </a:rPr>
              <a:t>libexec</a:t>
            </a:r>
            <a:r>
              <a:rPr lang="en-US" sz="1600" dirty="0">
                <a:latin typeface="Courier New"/>
                <a:cs typeface="Courier New"/>
              </a:rPr>
              <a:t>/</a:t>
            </a:r>
            <a:r>
              <a:rPr lang="en-US" sz="1600" dirty="0" err="1">
                <a:latin typeface="Courier New"/>
                <a:cs typeface="Courier New"/>
              </a:rPr>
              <a:t>kextd</a:t>
            </a:r>
            <a:endParaRPr lang="en-US" sz="1600" dirty="0">
              <a:latin typeface="Courier New"/>
              <a:cs typeface="Courier New"/>
            </a:endParaRPr>
          </a:p>
          <a:p>
            <a:r>
              <a:rPr lang="en-US" sz="1600" dirty="0">
                <a:latin typeface="Courier New"/>
                <a:cs typeface="Courier New"/>
              </a:rPr>
              <a:t>    0    14  33 /</a:t>
            </a:r>
            <a:r>
              <a:rPr lang="en-US" sz="1600" dirty="0" err="1">
                <a:latin typeface="Courier New"/>
                <a:cs typeface="Courier New"/>
              </a:rPr>
              <a:t>usr</a:t>
            </a:r>
            <a:r>
              <a:rPr lang="en-US" sz="1600" dirty="0">
                <a:latin typeface="Courier New"/>
                <a:cs typeface="Courier New"/>
              </a:rPr>
              <a:t>/</a:t>
            </a:r>
            <a:r>
              <a:rPr lang="en-US" sz="1600" dirty="0" err="1">
                <a:latin typeface="Courier New"/>
                <a:cs typeface="Courier New"/>
              </a:rPr>
              <a:t>sbin</a:t>
            </a:r>
            <a:r>
              <a:rPr lang="en-US" sz="1600" dirty="0">
                <a:latin typeface="Courier New"/>
                <a:cs typeface="Courier New"/>
              </a:rPr>
              <a:t>/</a:t>
            </a:r>
            <a:r>
              <a:rPr lang="en-US" sz="1600" dirty="0" err="1">
                <a:latin typeface="Courier New"/>
                <a:cs typeface="Courier New"/>
              </a:rPr>
              <a:t>notifyd</a:t>
            </a:r>
            <a:endParaRPr lang="en-US" sz="1600" dirty="0">
              <a:latin typeface="Courier New"/>
              <a:cs typeface="Courier New"/>
            </a:endParaRPr>
          </a:p>
          <a:p>
            <a:r>
              <a:rPr lang="en-US" sz="1600" dirty="0">
                <a:latin typeface="Courier New"/>
                <a:cs typeface="Courier New"/>
              </a:rPr>
              <a:t>    0    15  33 /</a:t>
            </a:r>
            <a:r>
              <a:rPr lang="en-US" sz="1600" dirty="0" err="1">
                <a:latin typeface="Courier New"/>
                <a:cs typeface="Courier New"/>
              </a:rPr>
              <a:t>usr</a:t>
            </a:r>
            <a:r>
              <a:rPr lang="en-US" sz="1600" dirty="0">
                <a:latin typeface="Courier New"/>
                <a:cs typeface="Courier New"/>
              </a:rPr>
              <a:t>/</a:t>
            </a:r>
            <a:r>
              <a:rPr lang="en-US" sz="1600" dirty="0" err="1">
                <a:latin typeface="Courier New"/>
                <a:cs typeface="Courier New"/>
              </a:rPr>
              <a:t>sbin</a:t>
            </a:r>
            <a:r>
              <a:rPr lang="en-US" sz="1600" dirty="0">
                <a:latin typeface="Courier New"/>
                <a:cs typeface="Courier New"/>
              </a:rPr>
              <a:t>/</a:t>
            </a:r>
            <a:r>
              <a:rPr lang="en-US" sz="1600" dirty="0" err="1">
                <a:latin typeface="Courier New"/>
                <a:cs typeface="Courier New"/>
              </a:rPr>
              <a:t>securityd</a:t>
            </a:r>
            <a:r>
              <a:rPr lang="en-US" sz="1600" dirty="0">
                <a:latin typeface="Courier New"/>
                <a:cs typeface="Courier New"/>
              </a:rPr>
              <a:t> -</a:t>
            </a:r>
            <a:r>
              <a:rPr lang="en-US" sz="1600" dirty="0" err="1">
                <a:latin typeface="Courier New"/>
                <a:cs typeface="Courier New"/>
              </a:rPr>
              <a:t>i</a:t>
            </a:r>
            <a:endParaRPr lang="en-US" sz="1600" dirty="0">
              <a:latin typeface="Courier New"/>
              <a:cs typeface="Courier New"/>
            </a:endParaRPr>
          </a:p>
        </p:txBody>
      </p:sp>
      <p:sp>
        <p:nvSpPr>
          <p:cNvPr id="6" name="TextBox 5"/>
          <p:cNvSpPr txBox="1"/>
          <p:nvPr/>
        </p:nvSpPr>
        <p:spPr>
          <a:xfrm>
            <a:off x="5057479" y="4031450"/>
            <a:ext cx="3351398" cy="58477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200" dirty="0" smtClean="0"/>
              <a:t>Should I be happy?</a:t>
            </a:r>
            <a:endParaRPr lang="en-US" sz="3200" dirty="0"/>
          </a:p>
        </p:txBody>
      </p:sp>
    </p:spTree>
    <p:extLst>
      <p:ext uri="{BB962C8B-B14F-4D97-AF65-F5344CB8AC3E}">
        <p14:creationId xmlns:p14="http://schemas.microsoft.com/office/powerpoint/2010/main" val="346569109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25370" y="413031"/>
            <a:ext cx="4456176" cy="4233672"/>
          </a:xfrm>
          <a:prstGeom prst="rect">
            <a:avLst/>
          </a:prstGeom>
        </p:spPr>
      </p:pic>
      <p:sp>
        <p:nvSpPr>
          <p:cNvPr id="5" name="Rectangle 4"/>
          <p:cNvSpPr/>
          <p:nvPr/>
        </p:nvSpPr>
        <p:spPr>
          <a:xfrm>
            <a:off x="332905" y="918496"/>
            <a:ext cx="4490855" cy="3785652"/>
          </a:xfrm>
          <a:prstGeom prst="rect">
            <a:avLst/>
          </a:prstGeom>
        </p:spPr>
        <p:txBody>
          <a:bodyPr wrap="square">
            <a:spAutoFit/>
          </a:bodyPr>
          <a:lstStyle/>
          <a:p>
            <a:r>
              <a:rPr lang="en-US" sz="2400" dirty="0" smtClean="0"/>
              <a:t>“If only I had this book when I was a young student, I might have done something useful with my life like discover a new complexity class instead of dropping out and wasting my life flipping pancakes, playing with basic blocks, and eradicating polo.”</a:t>
            </a:r>
          </a:p>
          <a:p>
            <a:pPr algn="r"/>
            <a:r>
              <a:rPr lang="en-US" sz="2400" b="1" dirty="0" smtClean="0"/>
              <a:t>Gill Bates, </a:t>
            </a:r>
          </a:p>
          <a:p>
            <a:pPr algn="r"/>
            <a:r>
              <a:rPr lang="en-US" sz="2400" b="1" dirty="0" smtClean="0"/>
              <a:t>Founder of </a:t>
            </a:r>
            <a:r>
              <a:rPr lang="en-US" sz="2400" b="1" dirty="0" err="1" smtClean="0"/>
              <a:t>Mic</a:t>
            </a:r>
            <a:r>
              <a:rPr lang="en-US" sz="2400" b="1" dirty="0" smtClean="0"/>
              <a:t>-Soft Corporation</a:t>
            </a:r>
            <a:endParaRPr lang="en-US" sz="2400" b="1" dirty="0"/>
          </a:p>
        </p:txBody>
      </p:sp>
      <p:sp>
        <p:nvSpPr>
          <p:cNvPr id="6" name="TextBox 5"/>
          <p:cNvSpPr txBox="1"/>
          <p:nvPr/>
        </p:nvSpPr>
        <p:spPr>
          <a:xfrm>
            <a:off x="1299826" y="272167"/>
            <a:ext cx="2487129" cy="646331"/>
          </a:xfrm>
          <a:prstGeom prst="rect">
            <a:avLst/>
          </a:prstGeom>
          <a:noFill/>
        </p:spPr>
        <p:txBody>
          <a:bodyPr wrap="none" rtlCol="0">
            <a:spAutoFit/>
          </a:bodyPr>
          <a:lstStyle/>
          <a:p>
            <a:r>
              <a:rPr lang="en-US" sz="3600" dirty="0" err="1" smtClean="0">
                <a:solidFill>
                  <a:srgbClr val="0000FF"/>
                </a:solidFill>
              </a:rPr>
              <a:t>dori-mic.org</a:t>
            </a:r>
            <a:endParaRPr lang="en-US" sz="3600" dirty="0">
              <a:solidFill>
                <a:srgbClr val="0000FF"/>
              </a:solidFill>
            </a:endParaRPr>
          </a:p>
        </p:txBody>
      </p:sp>
      <p:sp>
        <p:nvSpPr>
          <p:cNvPr id="3" name="TextBox 2"/>
          <p:cNvSpPr txBox="1"/>
          <p:nvPr/>
        </p:nvSpPr>
        <p:spPr>
          <a:xfrm>
            <a:off x="6004555" y="4525878"/>
            <a:ext cx="2461093" cy="369332"/>
          </a:xfrm>
          <a:prstGeom prst="rect">
            <a:avLst/>
          </a:prstGeom>
          <a:noFill/>
        </p:spPr>
        <p:txBody>
          <a:bodyPr wrap="none" rtlCol="0">
            <a:spAutoFit/>
          </a:bodyPr>
          <a:lstStyle/>
          <a:p>
            <a:r>
              <a:rPr lang="en-US" dirty="0" err="1" smtClean="0"/>
              <a:t>MiniLEGO</a:t>
            </a:r>
            <a:r>
              <a:rPr lang="en-US" dirty="0" smtClean="0"/>
              <a:t> [FJNNO 2013]</a:t>
            </a:r>
            <a:endParaRPr lang="en-US" dirty="0"/>
          </a:p>
        </p:txBody>
      </p:sp>
    </p:spTree>
    <p:extLst>
      <p:ext uri="{BB962C8B-B14F-4D97-AF65-F5344CB8AC3E}">
        <p14:creationId xmlns:p14="http://schemas.microsoft.com/office/powerpoint/2010/main" val="32466034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41716E4C-A51E-8D44-ABDF-05A0F2522DD6}" type="slidenum">
              <a:rPr lang="en-US"/>
              <a:pPr/>
              <a:t>4</a:t>
            </a:fld>
            <a:endParaRPr lang="en-US"/>
          </a:p>
        </p:txBody>
      </p:sp>
      <p:sp>
        <p:nvSpPr>
          <p:cNvPr id="144387" name="Line 3"/>
          <p:cNvSpPr>
            <a:spLocks noChangeShapeType="1"/>
          </p:cNvSpPr>
          <p:nvPr/>
        </p:nvSpPr>
        <p:spPr bwMode="auto">
          <a:xfrm>
            <a:off x="2531132" y="1394540"/>
            <a:ext cx="0" cy="314325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8" name="Line 4"/>
          <p:cNvSpPr>
            <a:spLocks noChangeShapeType="1"/>
          </p:cNvSpPr>
          <p:nvPr/>
        </p:nvSpPr>
        <p:spPr bwMode="auto">
          <a:xfrm>
            <a:off x="7685745" y="1370728"/>
            <a:ext cx="0" cy="314325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9" name="Text Box 5"/>
          <p:cNvSpPr txBox="1">
            <a:spLocks noChangeArrowheads="1"/>
          </p:cNvSpPr>
          <p:nvPr/>
        </p:nvSpPr>
        <p:spPr bwMode="auto">
          <a:xfrm>
            <a:off x="1019745" y="1163707"/>
            <a:ext cx="925554"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Client</a:t>
            </a:r>
          </a:p>
        </p:txBody>
      </p:sp>
      <p:sp>
        <p:nvSpPr>
          <p:cNvPr id="144390" name="Text Box 6"/>
          <p:cNvSpPr txBox="1">
            <a:spLocks noChangeArrowheads="1"/>
          </p:cNvSpPr>
          <p:nvPr/>
        </p:nvSpPr>
        <p:spPr bwMode="auto">
          <a:xfrm>
            <a:off x="7978109" y="1148372"/>
            <a:ext cx="1004452"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Server</a:t>
            </a:r>
          </a:p>
        </p:txBody>
      </p:sp>
      <p:sp>
        <p:nvSpPr>
          <p:cNvPr id="144391" name="Line 7"/>
          <p:cNvSpPr>
            <a:spLocks noChangeShapeType="1"/>
          </p:cNvSpPr>
          <p:nvPr/>
        </p:nvSpPr>
        <p:spPr bwMode="auto">
          <a:xfrm>
            <a:off x="2547007" y="1482647"/>
            <a:ext cx="5081588" cy="267891"/>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2" name="Text Box 8"/>
          <p:cNvSpPr txBox="1">
            <a:spLocks noChangeArrowheads="1"/>
          </p:cNvSpPr>
          <p:nvPr/>
        </p:nvSpPr>
        <p:spPr bwMode="auto">
          <a:xfrm>
            <a:off x="3555768" y="1139895"/>
            <a:ext cx="833131"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Hello</a:t>
            </a:r>
          </a:p>
        </p:txBody>
      </p:sp>
      <p:sp>
        <p:nvSpPr>
          <p:cNvPr id="144394" name="Line 10"/>
          <p:cNvSpPr>
            <a:spLocks noChangeShapeType="1"/>
          </p:cNvSpPr>
          <p:nvPr/>
        </p:nvSpPr>
        <p:spPr bwMode="auto">
          <a:xfrm flipH="1">
            <a:off x="2527957" y="1914539"/>
            <a:ext cx="5168900" cy="222785"/>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5" name="Text Box 11"/>
          <p:cNvSpPr txBox="1">
            <a:spLocks noChangeArrowheads="1"/>
          </p:cNvSpPr>
          <p:nvPr/>
        </p:nvSpPr>
        <p:spPr bwMode="auto">
          <a:xfrm>
            <a:off x="3455095" y="1842217"/>
            <a:ext cx="3365425" cy="461665"/>
          </a:xfrm>
          <a:prstGeom prst="rect">
            <a:avLst/>
          </a:prstGeom>
          <a:solidFill>
            <a:schemeClr val="bg1"/>
          </a:solidFill>
          <a:ln w="2540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smtClean="0">
                <a:solidFill>
                  <a:srgbClr val="FF0000"/>
                </a:solidFill>
              </a:rPr>
              <a:t>KR</a:t>
            </a:r>
            <a:r>
              <a:rPr lang="en-US" sz="2400" baseline="-25000" dirty="0" smtClean="0">
                <a:solidFill>
                  <a:srgbClr val="FF0000"/>
                </a:solidFill>
              </a:rPr>
              <a:t>CA</a:t>
            </a:r>
            <a:r>
              <a:rPr lang="en-US" sz="2400" dirty="0"/>
              <a:t>[Server Identity, </a:t>
            </a:r>
            <a:r>
              <a:rPr lang="en-US" sz="2400" dirty="0">
                <a:solidFill>
                  <a:srgbClr val="008000"/>
                </a:solidFill>
              </a:rPr>
              <a:t>KU</a:t>
            </a:r>
            <a:r>
              <a:rPr lang="en-US" sz="2400" baseline="-25000" dirty="0">
                <a:solidFill>
                  <a:srgbClr val="008000"/>
                </a:solidFill>
              </a:rPr>
              <a:t>S</a:t>
            </a:r>
            <a:r>
              <a:rPr lang="en-US" sz="2400" dirty="0"/>
              <a:t>]</a:t>
            </a:r>
          </a:p>
        </p:txBody>
      </p:sp>
      <p:sp>
        <p:nvSpPr>
          <p:cNvPr id="144396" name="Text Box 12"/>
          <p:cNvSpPr txBox="1">
            <a:spLocks noChangeArrowheads="1"/>
          </p:cNvSpPr>
          <p:nvPr/>
        </p:nvSpPr>
        <p:spPr bwMode="auto">
          <a:xfrm>
            <a:off x="92732" y="1944456"/>
            <a:ext cx="2317750" cy="273921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US" sz="2400" dirty="0" smtClean="0"/>
              <a:t>Verify </a:t>
            </a:r>
            <a:r>
              <a:rPr lang="en-US" sz="2400" dirty="0"/>
              <a:t>Certificate using </a:t>
            </a:r>
            <a:r>
              <a:rPr lang="en-US" sz="2400" dirty="0">
                <a:solidFill>
                  <a:srgbClr val="008000"/>
                </a:solidFill>
              </a:rPr>
              <a:t>KU</a:t>
            </a:r>
            <a:r>
              <a:rPr lang="en-US" sz="2400" baseline="-25000" dirty="0">
                <a:solidFill>
                  <a:srgbClr val="008000"/>
                </a:solidFill>
              </a:rPr>
              <a:t>CA</a:t>
            </a:r>
            <a:r>
              <a:rPr lang="en-US" sz="2400" dirty="0"/>
              <a:t> </a:t>
            </a:r>
          </a:p>
          <a:p>
            <a:pPr algn="r"/>
            <a:endParaRPr lang="en-US" sz="1400" dirty="0" smtClean="0"/>
          </a:p>
          <a:p>
            <a:pPr algn="r"/>
            <a:r>
              <a:rPr lang="en-US" sz="2400" dirty="0" smtClean="0"/>
              <a:t>Check identity matches URL</a:t>
            </a:r>
          </a:p>
          <a:p>
            <a:pPr algn="r"/>
            <a:endParaRPr lang="en-US" sz="1400" dirty="0" smtClean="0"/>
          </a:p>
          <a:p>
            <a:pPr algn="r"/>
            <a:r>
              <a:rPr lang="en-US" sz="2400" dirty="0" smtClean="0"/>
              <a:t>Generate </a:t>
            </a:r>
            <a:r>
              <a:rPr lang="en-US" sz="2400" dirty="0"/>
              <a:t>random </a:t>
            </a:r>
            <a:r>
              <a:rPr lang="en-US" sz="2400" b="1" i="1" dirty="0">
                <a:solidFill>
                  <a:srgbClr val="FF0000"/>
                </a:solidFill>
              </a:rPr>
              <a:t>K</a:t>
            </a:r>
          </a:p>
        </p:txBody>
      </p:sp>
      <p:sp>
        <p:nvSpPr>
          <p:cNvPr id="144398" name="Line 14"/>
          <p:cNvSpPr>
            <a:spLocks noChangeShapeType="1"/>
          </p:cNvSpPr>
          <p:nvPr/>
        </p:nvSpPr>
        <p:spPr bwMode="auto">
          <a:xfrm flipH="1" flipV="1">
            <a:off x="2556916" y="3805013"/>
            <a:ext cx="5099050" cy="138113"/>
          </a:xfrm>
          <a:prstGeom prst="line">
            <a:avLst/>
          </a:prstGeom>
          <a:noFill/>
          <a:ln w="38100" cmpd="sng">
            <a:solidFill>
              <a:schemeClr val="accent3">
                <a:lumMod val="7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9" name="Text Box 15"/>
          <p:cNvSpPr txBox="1">
            <a:spLocks noChangeArrowheads="1"/>
          </p:cNvSpPr>
          <p:nvPr/>
        </p:nvSpPr>
        <p:spPr bwMode="auto">
          <a:xfrm>
            <a:off x="4522185" y="3698782"/>
            <a:ext cx="1139174" cy="5078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bIns="91440">
            <a:spAutoFit/>
          </a:bodyPr>
          <a:lstStyle/>
          <a:p>
            <a:pPr algn="ctr"/>
            <a:r>
              <a:rPr lang="en-US" sz="2400" i="1" dirty="0" smtClean="0">
                <a:solidFill>
                  <a:srgbClr val="008000"/>
                </a:solidFill>
                <a:latin typeface="Cambria Math"/>
                <a:cs typeface="Cambria Math"/>
              </a:rPr>
              <a:t>E</a:t>
            </a:r>
            <a:r>
              <a:rPr lang="en-US" sz="2400" baseline="-25000" dirty="0" smtClean="0">
                <a:solidFill>
                  <a:srgbClr val="008000"/>
                </a:solidFill>
              </a:rPr>
              <a:t>KU</a:t>
            </a:r>
            <a:r>
              <a:rPr lang="en-US" sz="2400" baseline="-40000" dirty="0" smtClean="0">
                <a:solidFill>
                  <a:srgbClr val="008000"/>
                </a:solidFill>
              </a:rPr>
              <a:t>S</a:t>
            </a:r>
            <a:r>
              <a:rPr lang="en-US" sz="2400" baseline="-25000" dirty="0" smtClean="0">
                <a:solidFill>
                  <a:srgbClr val="008000"/>
                </a:solidFill>
              </a:rPr>
              <a:t> </a:t>
            </a:r>
            <a:r>
              <a:rPr lang="en-US" sz="2400" dirty="0"/>
              <a:t>(</a:t>
            </a:r>
            <a:r>
              <a:rPr lang="en-US" sz="2400" b="1" i="1" dirty="0" smtClean="0">
                <a:solidFill>
                  <a:srgbClr val="FF0000"/>
                </a:solidFill>
              </a:rPr>
              <a:t>K</a:t>
            </a:r>
            <a:r>
              <a:rPr lang="en-US" sz="2400" dirty="0" smtClean="0"/>
              <a:t>)</a:t>
            </a:r>
            <a:endParaRPr lang="en-US" sz="2400" dirty="0"/>
          </a:p>
        </p:txBody>
      </p:sp>
      <p:sp>
        <p:nvSpPr>
          <p:cNvPr id="144400" name="Text Box 16"/>
          <p:cNvSpPr txBox="1">
            <a:spLocks noChangeArrowheads="1"/>
          </p:cNvSpPr>
          <p:nvPr/>
        </p:nvSpPr>
        <p:spPr bwMode="auto">
          <a:xfrm>
            <a:off x="7792108" y="3453667"/>
            <a:ext cx="1216025" cy="1200328"/>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err="1" smtClean="0"/>
              <a:t>Decryptusing</a:t>
            </a:r>
            <a:r>
              <a:rPr lang="en-US" sz="2400" dirty="0" smtClean="0"/>
              <a:t> </a:t>
            </a:r>
            <a:r>
              <a:rPr lang="en-US" sz="2400" dirty="0">
                <a:solidFill>
                  <a:srgbClr val="FF0000"/>
                </a:solidFill>
              </a:rPr>
              <a:t>KR</a:t>
            </a:r>
            <a:r>
              <a:rPr lang="en-US" sz="2400" baseline="-25000" dirty="0">
                <a:solidFill>
                  <a:srgbClr val="FF0000"/>
                </a:solidFill>
              </a:rPr>
              <a:t>S</a:t>
            </a:r>
          </a:p>
        </p:txBody>
      </p:sp>
      <p:sp>
        <p:nvSpPr>
          <p:cNvPr id="144402" name="Line 18"/>
          <p:cNvSpPr>
            <a:spLocks noChangeShapeType="1"/>
          </p:cNvSpPr>
          <p:nvPr/>
        </p:nvSpPr>
        <p:spPr bwMode="auto">
          <a:xfrm>
            <a:off x="2531132" y="4297284"/>
            <a:ext cx="5105400" cy="0"/>
          </a:xfrm>
          <a:prstGeom prst="line">
            <a:avLst/>
          </a:prstGeom>
          <a:noFill/>
          <a:ln w="57150" cmpd="thinThick">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403" name="Text Box 19"/>
          <p:cNvSpPr txBox="1">
            <a:spLocks noChangeArrowheads="1"/>
          </p:cNvSpPr>
          <p:nvPr/>
        </p:nvSpPr>
        <p:spPr bwMode="auto">
          <a:xfrm>
            <a:off x="3668449" y="4354434"/>
            <a:ext cx="3113340"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Secure channel using </a:t>
            </a:r>
            <a:r>
              <a:rPr lang="en-US" sz="2400" b="1" i="1" dirty="0">
                <a:solidFill>
                  <a:srgbClr val="FF0000"/>
                </a:solidFill>
              </a:rPr>
              <a:t>K</a:t>
            </a:r>
          </a:p>
        </p:txBody>
      </p:sp>
      <p:sp>
        <p:nvSpPr>
          <p:cNvPr id="3" name="Title 2"/>
          <p:cNvSpPr>
            <a:spLocks noGrp="1"/>
          </p:cNvSpPr>
          <p:nvPr>
            <p:ph type="title"/>
          </p:nvPr>
        </p:nvSpPr>
        <p:spPr/>
        <p:txBody>
          <a:bodyPr/>
          <a:lstStyle/>
          <a:p>
            <a:r>
              <a:rPr lang="en-US" dirty="0" smtClean="0"/>
              <a:t>SSL/TLS Handshake Protocol</a:t>
            </a:r>
            <a:endParaRPr lang="en-US" dirty="0"/>
          </a:p>
        </p:txBody>
      </p:sp>
    </p:spTree>
    <p:extLst>
      <p:ext uri="{BB962C8B-B14F-4D97-AF65-F5344CB8AC3E}">
        <p14:creationId xmlns:p14="http://schemas.microsoft.com/office/powerpoint/2010/main" val="1342425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96"/>
                                        </p:tgtEl>
                                        <p:attrNameLst>
                                          <p:attrName>style.visibility</p:attrName>
                                        </p:attrNameLst>
                                      </p:cBhvr>
                                      <p:to>
                                        <p:strVal val="visible"/>
                                      </p:to>
                                    </p:set>
                                    <p:animEffect transition="in" filter="dissolve">
                                      <p:cBhvr>
                                        <p:cTn id="7" dur="500"/>
                                        <p:tgtEl>
                                          <p:spTgt spid="144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99"/>
                                        </p:tgtEl>
                                        <p:attrNameLst>
                                          <p:attrName>style.visibility</p:attrName>
                                        </p:attrNameLst>
                                      </p:cBhvr>
                                      <p:to>
                                        <p:strVal val="visible"/>
                                      </p:to>
                                    </p:set>
                                    <p:animEffect transition="in" filter="box(in)">
                                      <p:cBhvr>
                                        <p:cTn id="12" dur="500"/>
                                        <p:tgtEl>
                                          <p:spTgt spid="14439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4398"/>
                                        </p:tgtEl>
                                        <p:attrNameLst>
                                          <p:attrName>style.visibility</p:attrName>
                                        </p:attrNameLst>
                                      </p:cBhvr>
                                      <p:to>
                                        <p:strVal val="visible"/>
                                      </p:to>
                                    </p:set>
                                    <p:animEffect transition="in" filter="box(in)">
                                      <p:cBhvr>
                                        <p:cTn id="15" dur="500"/>
                                        <p:tgtEl>
                                          <p:spTgt spid="14439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4400"/>
                                        </p:tgtEl>
                                        <p:attrNameLst>
                                          <p:attrName>style.visibility</p:attrName>
                                        </p:attrNameLst>
                                      </p:cBhvr>
                                      <p:to>
                                        <p:strVal val="visible"/>
                                      </p:to>
                                    </p:set>
                                    <p:animEffect transition="in" filter="dissolve">
                                      <p:cBhvr>
                                        <p:cTn id="20" dur="500"/>
                                        <p:tgtEl>
                                          <p:spTgt spid="14440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402"/>
                                        </p:tgtEl>
                                        <p:attrNameLst>
                                          <p:attrName>style.visibility</p:attrName>
                                        </p:attrNameLst>
                                      </p:cBhvr>
                                      <p:to>
                                        <p:strVal val="visible"/>
                                      </p:to>
                                    </p:set>
                                    <p:anim calcmode="lin" valueType="num">
                                      <p:cBhvr additive="base">
                                        <p:cTn id="25" dur="500" fill="hold"/>
                                        <p:tgtEl>
                                          <p:spTgt spid="144402"/>
                                        </p:tgtEl>
                                        <p:attrNameLst>
                                          <p:attrName>ppt_x</p:attrName>
                                        </p:attrNameLst>
                                      </p:cBhvr>
                                      <p:tavLst>
                                        <p:tav tm="0">
                                          <p:val>
                                            <p:strVal val="#ppt_x"/>
                                          </p:val>
                                        </p:tav>
                                        <p:tav tm="100000">
                                          <p:val>
                                            <p:strVal val="#ppt_x"/>
                                          </p:val>
                                        </p:tav>
                                      </p:tavLst>
                                    </p:anim>
                                    <p:anim calcmode="lin" valueType="num">
                                      <p:cBhvr additive="base">
                                        <p:cTn id="26" dur="500" fill="hold"/>
                                        <p:tgtEl>
                                          <p:spTgt spid="14440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4403"/>
                                        </p:tgtEl>
                                        <p:attrNameLst>
                                          <p:attrName>style.visibility</p:attrName>
                                        </p:attrNameLst>
                                      </p:cBhvr>
                                      <p:to>
                                        <p:strVal val="visible"/>
                                      </p:to>
                                    </p:set>
                                    <p:anim calcmode="lin" valueType="num">
                                      <p:cBhvr additive="base">
                                        <p:cTn id="29" dur="500" fill="hold"/>
                                        <p:tgtEl>
                                          <p:spTgt spid="144403"/>
                                        </p:tgtEl>
                                        <p:attrNameLst>
                                          <p:attrName>ppt_x</p:attrName>
                                        </p:attrNameLst>
                                      </p:cBhvr>
                                      <p:tavLst>
                                        <p:tav tm="0">
                                          <p:val>
                                            <p:strVal val="#ppt_x"/>
                                          </p:val>
                                        </p:tav>
                                        <p:tav tm="100000">
                                          <p:val>
                                            <p:strVal val="#ppt_x"/>
                                          </p:val>
                                        </p:tav>
                                      </p:tavLst>
                                    </p:anim>
                                    <p:anim calcmode="lin" valueType="num">
                                      <p:cBhvr additive="base">
                                        <p:cTn id="30" dur="500" fill="hold"/>
                                        <p:tgtEl>
                                          <p:spTgt spid="144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6" grpId="0" autoUpdateAnimBg="0"/>
      <p:bldP spid="144398" grpId="0" animBg="1"/>
      <p:bldP spid="144399" grpId="0" animBg="1"/>
      <p:bldP spid="144400" grpId="0" autoUpdateAnimBg="0"/>
      <p:bldP spid="144402" grpId="0" animBg="1"/>
      <p:bldP spid="1444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41716E4C-A51E-8D44-ABDF-05A0F2522DD6}" type="slidenum">
              <a:rPr lang="en-US"/>
              <a:pPr/>
              <a:t>5</a:t>
            </a:fld>
            <a:endParaRPr lang="en-US"/>
          </a:p>
        </p:txBody>
      </p:sp>
      <p:sp>
        <p:nvSpPr>
          <p:cNvPr id="144387" name="Line 3"/>
          <p:cNvSpPr>
            <a:spLocks noChangeShapeType="1"/>
          </p:cNvSpPr>
          <p:nvPr/>
        </p:nvSpPr>
        <p:spPr bwMode="auto">
          <a:xfrm>
            <a:off x="2531132" y="1394540"/>
            <a:ext cx="0" cy="314325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8" name="Line 4"/>
          <p:cNvSpPr>
            <a:spLocks noChangeShapeType="1"/>
          </p:cNvSpPr>
          <p:nvPr/>
        </p:nvSpPr>
        <p:spPr bwMode="auto">
          <a:xfrm>
            <a:off x="7685745" y="1370728"/>
            <a:ext cx="0" cy="314325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9" name="Text Box 5"/>
          <p:cNvSpPr txBox="1">
            <a:spLocks noChangeArrowheads="1"/>
          </p:cNvSpPr>
          <p:nvPr/>
        </p:nvSpPr>
        <p:spPr bwMode="auto">
          <a:xfrm>
            <a:off x="1019745" y="1163707"/>
            <a:ext cx="925554"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Client</a:t>
            </a:r>
          </a:p>
        </p:txBody>
      </p:sp>
      <p:sp>
        <p:nvSpPr>
          <p:cNvPr id="144390" name="Text Box 6"/>
          <p:cNvSpPr txBox="1">
            <a:spLocks noChangeArrowheads="1"/>
          </p:cNvSpPr>
          <p:nvPr/>
        </p:nvSpPr>
        <p:spPr bwMode="auto">
          <a:xfrm>
            <a:off x="7978109" y="1148372"/>
            <a:ext cx="1004452"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Server</a:t>
            </a:r>
          </a:p>
        </p:txBody>
      </p:sp>
      <p:sp>
        <p:nvSpPr>
          <p:cNvPr id="144391" name="Line 7"/>
          <p:cNvSpPr>
            <a:spLocks noChangeShapeType="1"/>
          </p:cNvSpPr>
          <p:nvPr/>
        </p:nvSpPr>
        <p:spPr bwMode="auto">
          <a:xfrm>
            <a:off x="2547007" y="1482647"/>
            <a:ext cx="5081588" cy="267891"/>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2" name="Text Box 8"/>
          <p:cNvSpPr txBox="1">
            <a:spLocks noChangeArrowheads="1"/>
          </p:cNvSpPr>
          <p:nvPr/>
        </p:nvSpPr>
        <p:spPr bwMode="auto">
          <a:xfrm>
            <a:off x="3555768" y="1139895"/>
            <a:ext cx="833131"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Hello</a:t>
            </a:r>
          </a:p>
        </p:txBody>
      </p:sp>
      <p:sp>
        <p:nvSpPr>
          <p:cNvPr id="144394" name="Line 10"/>
          <p:cNvSpPr>
            <a:spLocks noChangeShapeType="1"/>
          </p:cNvSpPr>
          <p:nvPr/>
        </p:nvSpPr>
        <p:spPr bwMode="auto">
          <a:xfrm flipH="1">
            <a:off x="2527957" y="1914539"/>
            <a:ext cx="5168900" cy="222785"/>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5" name="Text Box 11"/>
          <p:cNvSpPr txBox="1">
            <a:spLocks noChangeArrowheads="1"/>
          </p:cNvSpPr>
          <p:nvPr/>
        </p:nvSpPr>
        <p:spPr bwMode="auto">
          <a:xfrm>
            <a:off x="3455095" y="1842217"/>
            <a:ext cx="3365425" cy="461665"/>
          </a:xfrm>
          <a:prstGeom prst="rect">
            <a:avLst/>
          </a:prstGeom>
          <a:solidFill>
            <a:schemeClr val="bg1"/>
          </a:solidFill>
          <a:ln w="2540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smtClean="0">
                <a:solidFill>
                  <a:srgbClr val="FF0000"/>
                </a:solidFill>
              </a:rPr>
              <a:t>KR</a:t>
            </a:r>
            <a:r>
              <a:rPr lang="en-US" sz="2400" baseline="-25000" dirty="0" smtClean="0">
                <a:solidFill>
                  <a:srgbClr val="FF0000"/>
                </a:solidFill>
              </a:rPr>
              <a:t>CA</a:t>
            </a:r>
            <a:r>
              <a:rPr lang="en-US" sz="2400" dirty="0"/>
              <a:t>[Server Identity, </a:t>
            </a:r>
            <a:r>
              <a:rPr lang="en-US" sz="2400" dirty="0">
                <a:solidFill>
                  <a:srgbClr val="008000"/>
                </a:solidFill>
              </a:rPr>
              <a:t>KU</a:t>
            </a:r>
            <a:r>
              <a:rPr lang="en-US" sz="2400" baseline="-25000" dirty="0">
                <a:solidFill>
                  <a:srgbClr val="008000"/>
                </a:solidFill>
              </a:rPr>
              <a:t>S</a:t>
            </a:r>
            <a:r>
              <a:rPr lang="en-US" sz="2400" dirty="0"/>
              <a:t>]</a:t>
            </a:r>
          </a:p>
        </p:txBody>
      </p:sp>
      <p:sp>
        <p:nvSpPr>
          <p:cNvPr id="144396" name="Text Box 12"/>
          <p:cNvSpPr txBox="1">
            <a:spLocks noChangeArrowheads="1"/>
          </p:cNvSpPr>
          <p:nvPr/>
        </p:nvSpPr>
        <p:spPr bwMode="auto">
          <a:xfrm>
            <a:off x="92732" y="1944456"/>
            <a:ext cx="2317750" cy="273921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US" sz="2400" dirty="0" smtClean="0"/>
              <a:t>Verify </a:t>
            </a:r>
            <a:r>
              <a:rPr lang="en-US" sz="2400" dirty="0"/>
              <a:t>Certificate using </a:t>
            </a:r>
            <a:r>
              <a:rPr lang="en-US" sz="2400" dirty="0">
                <a:solidFill>
                  <a:srgbClr val="008000"/>
                </a:solidFill>
              </a:rPr>
              <a:t>KU</a:t>
            </a:r>
            <a:r>
              <a:rPr lang="en-US" sz="2400" baseline="-25000" dirty="0">
                <a:solidFill>
                  <a:srgbClr val="008000"/>
                </a:solidFill>
              </a:rPr>
              <a:t>CA</a:t>
            </a:r>
            <a:r>
              <a:rPr lang="en-US" sz="2400" dirty="0"/>
              <a:t> </a:t>
            </a:r>
          </a:p>
          <a:p>
            <a:pPr algn="r"/>
            <a:endParaRPr lang="en-US" sz="1400" dirty="0" smtClean="0"/>
          </a:p>
          <a:p>
            <a:pPr algn="r"/>
            <a:r>
              <a:rPr lang="en-US" sz="2400" dirty="0" smtClean="0"/>
              <a:t>Check identity matches URL</a:t>
            </a:r>
          </a:p>
          <a:p>
            <a:pPr algn="r"/>
            <a:endParaRPr lang="en-US" sz="1400" dirty="0" smtClean="0"/>
          </a:p>
          <a:p>
            <a:pPr algn="r"/>
            <a:r>
              <a:rPr lang="en-US" sz="2400" dirty="0" smtClean="0"/>
              <a:t>Generate </a:t>
            </a:r>
            <a:r>
              <a:rPr lang="en-US" sz="2400" dirty="0"/>
              <a:t>random </a:t>
            </a:r>
            <a:r>
              <a:rPr lang="en-US" sz="2400" b="1" i="1" dirty="0">
                <a:solidFill>
                  <a:srgbClr val="FF0000"/>
                </a:solidFill>
              </a:rPr>
              <a:t>K</a:t>
            </a:r>
          </a:p>
        </p:txBody>
      </p:sp>
      <p:sp>
        <p:nvSpPr>
          <p:cNvPr id="144398" name="Line 14"/>
          <p:cNvSpPr>
            <a:spLocks noChangeShapeType="1"/>
          </p:cNvSpPr>
          <p:nvPr/>
        </p:nvSpPr>
        <p:spPr bwMode="auto">
          <a:xfrm flipH="1" flipV="1">
            <a:off x="2556916" y="3805013"/>
            <a:ext cx="5099050" cy="138113"/>
          </a:xfrm>
          <a:prstGeom prst="line">
            <a:avLst/>
          </a:prstGeom>
          <a:noFill/>
          <a:ln w="38100" cmpd="sng">
            <a:solidFill>
              <a:schemeClr val="accent3">
                <a:lumMod val="7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9" name="Text Box 15"/>
          <p:cNvSpPr txBox="1">
            <a:spLocks noChangeArrowheads="1"/>
          </p:cNvSpPr>
          <p:nvPr/>
        </p:nvSpPr>
        <p:spPr bwMode="auto">
          <a:xfrm>
            <a:off x="4522185" y="3698782"/>
            <a:ext cx="1139174" cy="5078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bIns="91440">
            <a:spAutoFit/>
          </a:bodyPr>
          <a:lstStyle/>
          <a:p>
            <a:pPr algn="ctr"/>
            <a:r>
              <a:rPr lang="en-US" sz="2400" i="1" dirty="0" smtClean="0">
                <a:solidFill>
                  <a:srgbClr val="008000"/>
                </a:solidFill>
                <a:latin typeface="Cambria Math"/>
                <a:cs typeface="Cambria Math"/>
              </a:rPr>
              <a:t>E</a:t>
            </a:r>
            <a:r>
              <a:rPr lang="en-US" sz="2400" baseline="-25000" dirty="0" smtClean="0">
                <a:solidFill>
                  <a:srgbClr val="008000"/>
                </a:solidFill>
              </a:rPr>
              <a:t>KU</a:t>
            </a:r>
            <a:r>
              <a:rPr lang="en-US" sz="2400" baseline="-40000" dirty="0" smtClean="0">
                <a:solidFill>
                  <a:srgbClr val="008000"/>
                </a:solidFill>
              </a:rPr>
              <a:t>S</a:t>
            </a:r>
            <a:r>
              <a:rPr lang="en-US" sz="2400" baseline="-25000" dirty="0" smtClean="0">
                <a:solidFill>
                  <a:srgbClr val="008000"/>
                </a:solidFill>
              </a:rPr>
              <a:t> </a:t>
            </a:r>
            <a:r>
              <a:rPr lang="en-US" sz="2400" dirty="0"/>
              <a:t>(</a:t>
            </a:r>
            <a:r>
              <a:rPr lang="en-US" sz="2400" b="1" i="1" dirty="0" smtClean="0">
                <a:solidFill>
                  <a:srgbClr val="FF0000"/>
                </a:solidFill>
              </a:rPr>
              <a:t>K</a:t>
            </a:r>
            <a:r>
              <a:rPr lang="en-US" sz="2400" dirty="0" smtClean="0"/>
              <a:t>)</a:t>
            </a:r>
            <a:endParaRPr lang="en-US" sz="2400" dirty="0"/>
          </a:p>
        </p:txBody>
      </p:sp>
      <p:sp>
        <p:nvSpPr>
          <p:cNvPr id="144400" name="Text Box 16"/>
          <p:cNvSpPr txBox="1">
            <a:spLocks noChangeArrowheads="1"/>
          </p:cNvSpPr>
          <p:nvPr/>
        </p:nvSpPr>
        <p:spPr bwMode="auto">
          <a:xfrm>
            <a:off x="7792108" y="3453667"/>
            <a:ext cx="1216025" cy="1200328"/>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err="1" smtClean="0"/>
              <a:t>Decryptusing</a:t>
            </a:r>
            <a:r>
              <a:rPr lang="en-US" sz="2400" dirty="0" smtClean="0"/>
              <a:t> </a:t>
            </a:r>
            <a:r>
              <a:rPr lang="en-US" sz="2400" dirty="0">
                <a:solidFill>
                  <a:srgbClr val="FF0000"/>
                </a:solidFill>
              </a:rPr>
              <a:t>KR</a:t>
            </a:r>
            <a:r>
              <a:rPr lang="en-US" sz="2400" baseline="-25000" dirty="0">
                <a:solidFill>
                  <a:srgbClr val="FF0000"/>
                </a:solidFill>
              </a:rPr>
              <a:t>S</a:t>
            </a:r>
          </a:p>
        </p:txBody>
      </p:sp>
      <p:sp>
        <p:nvSpPr>
          <p:cNvPr id="144402" name="Line 18"/>
          <p:cNvSpPr>
            <a:spLocks noChangeShapeType="1"/>
          </p:cNvSpPr>
          <p:nvPr/>
        </p:nvSpPr>
        <p:spPr bwMode="auto">
          <a:xfrm>
            <a:off x="2531132" y="4297284"/>
            <a:ext cx="5105400" cy="0"/>
          </a:xfrm>
          <a:prstGeom prst="line">
            <a:avLst/>
          </a:prstGeom>
          <a:noFill/>
          <a:ln w="57150" cmpd="thinThick">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403" name="Text Box 19"/>
          <p:cNvSpPr txBox="1">
            <a:spLocks noChangeArrowheads="1"/>
          </p:cNvSpPr>
          <p:nvPr/>
        </p:nvSpPr>
        <p:spPr bwMode="auto">
          <a:xfrm>
            <a:off x="3668449" y="4354434"/>
            <a:ext cx="3113340"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Secure channel using </a:t>
            </a:r>
            <a:r>
              <a:rPr lang="en-US" sz="2400" b="1" i="1" dirty="0">
                <a:solidFill>
                  <a:srgbClr val="FF0000"/>
                </a:solidFill>
              </a:rPr>
              <a:t>K</a:t>
            </a:r>
          </a:p>
        </p:txBody>
      </p:sp>
      <p:sp>
        <p:nvSpPr>
          <p:cNvPr id="18" name="TextBox 17"/>
          <p:cNvSpPr txBox="1"/>
          <p:nvPr/>
        </p:nvSpPr>
        <p:spPr>
          <a:xfrm>
            <a:off x="2635736" y="2526002"/>
            <a:ext cx="4906979" cy="646331"/>
          </a:xfrm>
          <a:prstGeom prst="rect">
            <a:avLst/>
          </a:prstGeom>
          <a:solidFill>
            <a:schemeClr val="accent5">
              <a:lumMod val="20000"/>
              <a:lumOff val="80000"/>
            </a:schemeClr>
          </a:solidFill>
        </p:spPr>
        <p:txBody>
          <a:bodyPr wrap="square" rtlCol="0">
            <a:spAutoFit/>
          </a:bodyPr>
          <a:lstStyle/>
          <a:p>
            <a:r>
              <a:rPr lang="en-US" sz="3600" dirty="0" smtClean="0"/>
              <a:t>How did client get </a:t>
            </a:r>
            <a:r>
              <a:rPr lang="en-US" sz="3600" dirty="0" smtClean="0">
                <a:solidFill>
                  <a:srgbClr val="008000"/>
                </a:solidFill>
              </a:rPr>
              <a:t>KU</a:t>
            </a:r>
            <a:r>
              <a:rPr lang="en-US" sz="3600" baseline="-25000" dirty="0" smtClean="0">
                <a:solidFill>
                  <a:srgbClr val="008000"/>
                </a:solidFill>
              </a:rPr>
              <a:t>CA</a:t>
            </a:r>
            <a:r>
              <a:rPr lang="en-US" sz="3600" dirty="0" smtClean="0"/>
              <a:t>? </a:t>
            </a:r>
          </a:p>
        </p:txBody>
      </p:sp>
      <p:sp>
        <p:nvSpPr>
          <p:cNvPr id="2" name="Title 1"/>
          <p:cNvSpPr>
            <a:spLocks noGrp="1"/>
          </p:cNvSpPr>
          <p:nvPr>
            <p:ph type="title"/>
          </p:nvPr>
        </p:nvSpPr>
        <p:spPr/>
        <p:txBody>
          <a:bodyPr/>
          <a:lstStyle/>
          <a:p>
            <a:r>
              <a:rPr lang="en-US" dirty="0" smtClean="0"/>
              <a:t>SSL/TLS Handshake Protocol</a:t>
            </a:r>
            <a:endParaRPr lang="en-US" dirty="0"/>
          </a:p>
        </p:txBody>
      </p:sp>
    </p:spTree>
    <p:extLst>
      <p:ext uri="{BB962C8B-B14F-4D97-AF65-F5344CB8AC3E}">
        <p14:creationId xmlns:p14="http://schemas.microsoft.com/office/powerpoint/2010/main" val="4069013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pPr/>
              <a:t>6</a:t>
            </a:fld>
            <a:endParaRPr lang="en-US"/>
          </a:p>
        </p:txBody>
      </p:sp>
      <p:pic>
        <p:nvPicPr>
          <p:cNvPr id="6" name="Picture 5" descr="Screen Shot 2013-10-17 at 11.41.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93" y="122433"/>
            <a:ext cx="6183082" cy="48122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39679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41716E4C-A51E-8D44-ABDF-05A0F2522DD6}" type="slidenum">
              <a:rPr lang="en-US"/>
              <a:pPr/>
              <a:t>7</a:t>
            </a:fld>
            <a:endParaRPr lang="en-US"/>
          </a:p>
        </p:txBody>
      </p:sp>
      <p:sp>
        <p:nvSpPr>
          <p:cNvPr id="144387" name="Line 3"/>
          <p:cNvSpPr>
            <a:spLocks noChangeShapeType="1"/>
          </p:cNvSpPr>
          <p:nvPr/>
        </p:nvSpPr>
        <p:spPr bwMode="auto">
          <a:xfrm>
            <a:off x="2531132" y="1394540"/>
            <a:ext cx="0" cy="314325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8" name="Line 4"/>
          <p:cNvSpPr>
            <a:spLocks noChangeShapeType="1"/>
          </p:cNvSpPr>
          <p:nvPr/>
        </p:nvSpPr>
        <p:spPr bwMode="auto">
          <a:xfrm>
            <a:off x="7685745" y="1370728"/>
            <a:ext cx="0" cy="314325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9" name="Text Box 5"/>
          <p:cNvSpPr txBox="1">
            <a:spLocks noChangeArrowheads="1"/>
          </p:cNvSpPr>
          <p:nvPr/>
        </p:nvSpPr>
        <p:spPr bwMode="auto">
          <a:xfrm>
            <a:off x="1019745" y="1163707"/>
            <a:ext cx="925554"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Client</a:t>
            </a:r>
          </a:p>
        </p:txBody>
      </p:sp>
      <p:sp>
        <p:nvSpPr>
          <p:cNvPr id="144390" name="Text Box 6"/>
          <p:cNvSpPr txBox="1">
            <a:spLocks noChangeArrowheads="1"/>
          </p:cNvSpPr>
          <p:nvPr/>
        </p:nvSpPr>
        <p:spPr bwMode="auto">
          <a:xfrm>
            <a:off x="7978109" y="1148372"/>
            <a:ext cx="1004452"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Server</a:t>
            </a:r>
          </a:p>
        </p:txBody>
      </p:sp>
      <p:sp>
        <p:nvSpPr>
          <p:cNvPr id="144391" name="Line 7"/>
          <p:cNvSpPr>
            <a:spLocks noChangeShapeType="1"/>
          </p:cNvSpPr>
          <p:nvPr/>
        </p:nvSpPr>
        <p:spPr bwMode="auto">
          <a:xfrm>
            <a:off x="2547007" y="1482647"/>
            <a:ext cx="5081588" cy="267891"/>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2" name="Text Box 8"/>
          <p:cNvSpPr txBox="1">
            <a:spLocks noChangeArrowheads="1"/>
          </p:cNvSpPr>
          <p:nvPr/>
        </p:nvSpPr>
        <p:spPr bwMode="auto">
          <a:xfrm>
            <a:off x="3555768" y="1139895"/>
            <a:ext cx="833131"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Hello</a:t>
            </a:r>
          </a:p>
        </p:txBody>
      </p:sp>
      <p:sp>
        <p:nvSpPr>
          <p:cNvPr id="144394" name="Line 10"/>
          <p:cNvSpPr>
            <a:spLocks noChangeShapeType="1"/>
          </p:cNvSpPr>
          <p:nvPr/>
        </p:nvSpPr>
        <p:spPr bwMode="auto">
          <a:xfrm flipH="1">
            <a:off x="2527957" y="1914539"/>
            <a:ext cx="5168900" cy="222785"/>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5" name="Text Box 11"/>
          <p:cNvSpPr txBox="1">
            <a:spLocks noChangeArrowheads="1"/>
          </p:cNvSpPr>
          <p:nvPr/>
        </p:nvSpPr>
        <p:spPr bwMode="auto">
          <a:xfrm>
            <a:off x="3455095" y="1842217"/>
            <a:ext cx="3365425" cy="461665"/>
          </a:xfrm>
          <a:prstGeom prst="rect">
            <a:avLst/>
          </a:prstGeom>
          <a:solidFill>
            <a:schemeClr val="bg1"/>
          </a:solidFill>
          <a:ln w="2540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smtClean="0">
                <a:solidFill>
                  <a:srgbClr val="FF0000"/>
                </a:solidFill>
              </a:rPr>
              <a:t>KR</a:t>
            </a:r>
            <a:r>
              <a:rPr lang="en-US" sz="2400" baseline="-25000" dirty="0" smtClean="0">
                <a:solidFill>
                  <a:srgbClr val="FF0000"/>
                </a:solidFill>
              </a:rPr>
              <a:t>CA</a:t>
            </a:r>
            <a:r>
              <a:rPr lang="en-US" sz="2400" dirty="0"/>
              <a:t>[Server Identity, </a:t>
            </a:r>
            <a:r>
              <a:rPr lang="en-US" sz="2400" dirty="0">
                <a:solidFill>
                  <a:srgbClr val="008000"/>
                </a:solidFill>
              </a:rPr>
              <a:t>KU</a:t>
            </a:r>
            <a:r>
              <a:rPr lang="en-US" sz="2400" baseline="-25000" dirty="0">
                <a:solidFill>
                  <a:srgbClr val="008000"/>
                </a:solidFill>
              </a:rPr>
              <a:t>S</a:t>
            </a:r>
            <a:r>
              <a:rPr lang="en-US" sz="2400" dirty="0"/>
              <a:t>]</a:t>
            </a:r>
          </a:p>
        </p:txBody>
      </p:sp>
      <p:sp>
        <p:nvSpPr>
          <p:cNvPr id="144396" name="Text Box 12"/>
          <p:cNvSpPr txBox="1">
            <a:spLocks noChangeArrowheads="1"/>
          </p:cNvSpPr>
          <p:nvPr/>
        </p:nvSpPr>
        <p:spPr bwMode="auto">
          <a:xfrm>
            <a:off x="92732" y="1944456"/>
            <a:ext cx="2317750" cy="273921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US" sz="2400" dirty="0" smtClean="0"/>
              <a:t>Verify </a:t>
            </a:r>
            <a:r>
              <a:rPr lang="en-US" sz="2400" dirty="0"/>
              <a:t>Certificate using </a:t>
            </a:r>
            <a:r>
              <a:rPr lang="en-US" sz="2400" dirty="0">
                <a:solidFill>
                  <a:srgbClr val="008000"/>
                </a:solidFill>
              </a:rPr>
              <a:t>KU</a:t>
            </a:r>
            <a:r>
              <a:rPr lang="en-US" sz="2400" baseline="-25000" dirty="0">
                <a:solidFill>
                  <a:srgbClr val="008000"/>
                </a:solidFill>
              </a:rPr>
              <a:t>CA</a:t>
            </a:r>
            <a:r>
              <a:rPr lang="en-US" sz="2400" dirty="0"/>
              <a:t> </a:t>
            </a:r>
          </a:p>
          <a:p>
            <a:pPr algn="r"/>
            <a:endParaRPr lang="en-US" sz="1400" dirty="0" smtClean="0"/>
          </a:p>
          <a:p>
            <a:pPr algn="r"/>
            <a:r>
              <a:rPr lang="en-US" sz="2400" dirty="0" smtClean="0"/>
              <a:t>Check identity matches URL</a:t>
            </a:r>
          </a:p>
          <a:p>
            <a:pPr algn="r"/>
            <a:endParaRPr lang="en-US" sz="1400" dirty="0" smtClean="0"/>
          </a:p>
          <a:p>
            <a:pPr algn="r"/>
            <a:r>
              <a:rPr lang="en-US" sz="2400" dirty="0" smtClean="0"/>
              <a:t>Generate </a:t>
            </a:r>
            <a:r>
              <a:rPr lang="en-US" sz="2400" dirty="0"/>
              <a:t>random </a:t>
            </a:r>
            <a:r>
              <a:rPr lang="en-US" sz="2400" b="1" i="1" dirty="0">
                <a:solidFill>
                  <a:srgbClr val="FF0000"/>
                </a:solidFill>
              </a:rPr>
              <a:t>K</a:t>
            </a:r>
          </a:p>
        </p:txBody>
      </p:sp>
      <p:sp>
        <p:nvSpPr>
          <p:cNvPr id="144398" name="Line 14"/>
          <p:cNvSpPr>
            <a:spLocks noChangeShapeType="1"/>
          </p:cNvSpPr>
          <p:nvPr/>
        </p:nvSpPr>
        <p:spPr bwMode="auto">
          <a:xfrm flipH="1" flipV="1">
            <a:off x="2556916" y="3805013"/>
            <a:ext cx="5099050" cy="138113"/>
          </a:xfrm>
          <a:prstGeom prst="line">
            <a:avLst/>
          </a:prstGeom>
          <a:noFill/>
          <a:ln w="38100" cmpd="sng">
            <a:solidFill>
              <a:schemeClr val="accent3">
                <a:lumMod val="7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9" name="Text Box 15"/>
          <p:cNvSpPr txBox="1">
            <a:spLocks noChangeArrowheads="1"/>
          </p:cNvSpPr>
          <p:nvPr/>
        </p:nvSpPr>
        <p:spPr bwMode="auto">
          <a:xfrm>
            <a:off x="4522185" y="3698782"/>
            <a:ext cx="1139174" cy="5078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bIns="91440">
            <a:spAutoFit/>
          </a:bodyPr>
          <a:lstStyle/>
          <a:p>
            <a:pPr algn="ctr"/>
            <a:r>
              <a:rPr lang="en-US" sz="2400" i="1" dirty="0" smtClean="0">
                <a:solidFill>
                  <a:srgbClr val="008000"/>
                </a:solidFill>
                <a:latin typeface="Cambria Math"/>
                <a:cs typeface="Cambria Math"/>
              </a:rPr>
              <a:t>E</a:t>
            </a:r>
            <a:r>
              <a:rPr lang="en-US" sz="2400" baseline="-25000" dirty="0" smtClean="0">
                <a:solidFill>
                  <a:srgbClr val="008000"/>
                </a:solidFill>
              </a:rPr>
              <a:t>KU</a:t>
            </a:r>
            <a:r>
              <a:rPr lang="en-US" sz="2400" baseline="-40000" dirty="0" smtClean="0">
                <a:solidFill>
                  <a:srgbClr val="008000"/>
                </a:solidFill>
              </a:rPr>
              <a:t>S</a:t>
            </a:r>
            <a:r>
              <a:rPr lang="en-US" sz="2400" baseline="-25000" dirty="0" smtClean="0">
                <a:solidFill>
                  <a:srgbClr val="008000"/>
                </a:solidFill>
              </a:rPr>
              <a:t> </a:t>
            </a:r>
            <a:r>
              <a:rPr lang="en-US" sz="2400" dirty="0"/>
              <a:t>(</a:t>
            </a:r>
            <a:r>
              <a:rPr lang="en-US" sz="2400" b="1" i="1" dirty="0" smtClean="0">
                <a:solidFill>
                  <a:srgbClr val="FF0000"/>
                </a:solidFill>
              </a:rPr>
              <a:t>K</a:t>
            </a:r>
            <a:r>
              <a:rPr lang="en-US" sz="2400" dirty="0" smtClean="0"/>
              <a:t>)</a:t>
            </a:r>
            <a:endParaRPr lang="en-US" sz="2400" dirty="0"/>
          </a:p>
        </p:txBody>
      </p:sp>
      <p:sp>
        <p:nvSpPr>
          <p:cNvPr id="144400" name="Text Box 16"/>
          <p:cNvSpPr txBox="1">
            <a:spLocks noChangeArrowheads="1"/>
          </p:cNvSpPr>
          <p:nvPr/>
        </p:nvSpPr>
        <p:spPr bwMode="auto">
          <a:xfrm>
            <a:off x="7792108" y="3453667"/>
            <a:ext cx="1216025" cy="1200328"/>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err="1" smtClean="0"/>
              <a:t>Decryptusing</a:t>
            </a:r>
            <a:r>
              <a:rPr lang="en-US" sz="2400" dirty="0" smtClean="0"/>
              <a:t> </a:t>
            </a:r>
            <a:r>
              <a:rPr lang="en-US" sz="2400" dirty="0">
                <a:solidFill>
                  <a:srgbClr val="FF0000"/>
                </a:solidFill>
              </a:rPr>
              <a:t>KR</a:t>
            </a:r>
            <a:r>
              <a:rPr lang="en-US" sz="2400" baseline="-25000" dirty="0">
                <a:solidFill>
                  <a:srgbClr val="FF0000"/>
                </a:solidFill>
              </a:rPr>
              <a:t>S</a:t>
            </a:r>
          </a:p>
        </p:txBody>
      </p:sp>
      <p:sp>
        <p:nvSpPr>
          <p:cNvPr id="144402" name="Line 18"/>
          <p:cNvSpPr>
            <a:spLocks noChangeShapeType="1"/>
          </p:cNvSpPr>
          <p:nvPr/>
        </p:nvSpPr>
        <p:spPr bwMode="auto">
          <a:xfrm>
            <a:off x="2531132" y="4297284"/>
            <a:ext cx="5105400" cy="0"/>
          </a:xfrm>
          <a:prstGeom prst="line">
            <a:avLst/>
          </a:prstGeom>
          <a:noFill/>
          <a:ln w="57150" cmpd="thinThick">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403" name="Text Box 19"/>
          <p:cNvSpPr txBox="1">
            <a:spLocks noChangeArrowheads="1"/>
          </p:cNvSpPr>
          <p:nvPr/>
        </p:nvSpPr>
        <p:spPr bwMode="auto">
          <a:xfrm>
            <a:off x="3668449" y="4354434"/>
            <a:ext cx="3113340"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Secure channel using </a:t>
            </a:r>
            <a:r>
              <a:rPr lang="en-US" sz="2400" b="1" i="1" dirty="0">
                <a:solidFill>
                  <a:srgbClr val="FF0000"/>
                </a:solidFill>
              </a:rPr>
              <a:t>K</a:t>
            </a:r>
          </a:p>
        </p:txBody>
      </p:sp>
      <p:sp>
        <p:nvSpPr>
          <p:cNvPr id="2" name="Title 1"/>
          <p:cNvSpPr>
            <a:spLocks noGrp="1"/>
          </p:cNvSpPr>
          <p:nvPr>
            <p:ph type="title"/>
          </p:nvPr>
        </p:nvSpPr>
        <p:spPr/>
        <p:txBody>
          <a:bodyPr/>
          <a:lstStyle/>
          <a:p>
            <a:r>
              <a:rPr lang="en-US" dirty="0" smtClean="0"/>
              <a:t>SSL/TLS Handshake Protocol</a:t>
            </a:r>
            <a:endParaRPr lang="en-US" dirty="0"/>
          </a:p>
        </p:txBody>
      </p:sp>
    </p:spTree>
    <p:extLst>
      <p:ext uri="{BB962C8B-B14F-4D97-AF65-F5344CB8AC3E}">
        <p14:creationId xmlns:p14="http://schemas.microsoft.com/office/powerpoint/2010/main" val="1346522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96"/>
                                        </p:tgtEl>
                                        <p:attrNameLst>
                                          <p:attrName>style.visibility</p:attrName>
                                        </p:attrNameLst>
                                      </p:cBhvr>
                                      <p:to>
                                        <p:strVal val="visible"/>
                                      </p:to>
                                    </p:set>
                                    <p:animEffect transition="in" filter="dissolve">
                                      <p:cBhvr>
                                        <p:cTn id="7" dur="500"/>
                                        <p:tgtEl>
                                          <p:spTgt spid="144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99"/>
                                        </p:tgtEl>
                                        <p:attrNameLst>
                                          <p:attrName>style.visibility</p:attrName>
                                        </p:attrNameLst>
                                      </p:cBhvr>
                                      <p:to>
                                        <p:strVal val="visible"/>
                                      </p:to>
                                    </p:set>
                                    <p:animEffect transition="in" filter="box(in)">
                                      <p:cBhvr>
                                        <p:cTn id="12" dur="500"/>
                                        <p:tgtEl>
                                          <p:spTgt spid="14439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4398"/>
                                        </p:tgtEl>
                                        <p:attrNameLst>
                                          <p:attrName>style.visibility</p:attrName>
                                        </p:attrNameLst>
                                      </p:cBhvr>
                                      <p:to>
                                        <p:strVal val="visible"/>
                                      </p:to>
                                    </p:set>
                                    <p:animEffect transition="in" filter="box(in)">
                                      <p:cBhvr>
                                        <p:cTn id="15" dur="500"/>
                                        <p:tgtEl>
                                          <p:spTgt spid="14439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4400"/>
                                        </p:tgtEl>
                                        <p:attrNameLst>
                                          <p:attrName>style.visibility</p:attrName>
                                        </p:attrNameLst>
                                      </p:cBhvr>
                                      <p:to>
                                        <p:strVal val="visible"/>
                                      </p:to>
                                    </p:set>
                                    <p:animEffect transition="in" filter="dissolve">
                                      <p:cBhvr>
                                        <p:cTn id="20" dur="500"/>
                                        <p:tgtEl>
                                          <p:spTgt spid="14440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402"/>
                                        </p:tgtEl>
                                        <p:attrNameLst>
                                          <p:attrName>style.visibility</p:attrName>
                                        </p:attrNameLst>
                                      </p:cBhvr>
                                      <p:to>
                                        <p:strVal val="visible"/>
                                      </p:to>
                                    </p:set>
                                    <p:anim calcmode="lin" valueType="num">
                                      <p:cBhvr additive="base">
                                        <p:cTn id="25" dur="500" fill="hold"/>
                                        <p:tgtEl>
                                          <p:spTgt spid="144402"/>
                                        </p:tgtEl>
                                        <p:attrNameLst>
                                          <p:attrName>ppt_x</p:attrName>
                                        </p:attrNameLst>
                                      </p:cBhvr>
                                      <p:tavLst>
                                        <p:tav tm="0">
                                          <p:val>
                                            <p:strVal val="#ppt_x"/>
                                          </p:val>
                                        </p:tav>
                                        <p:tav tm="100000">
                                          <p:val>
                                            <p:strVal val="#ppt_x"/>
                                          </p:val>
                                        </p:tav>
                                      </p:tavLst>
                                    </p:anim>
                                    <p:anim calcmode="lin" valueType="num">
                                      <p:cBhvr additive="base">
                                        <p:cTn id="26" dur="500" fill="hold"/>
                                        <p:tgtEl>
                                          <p:spTgt spid="14440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4403"/>
                                        </p:tgtEl>
                                        <p:attrNameLst>
                                          <p:attrName>style.visibility</p:attrName>
                                        </p:attrNameLst>
                                      </p:cBhvr>
                                      <p:to>
                                        <p:strVal val="visible"/>
                                      </p:to>
                                    </p:set>
                                    <p:anim calcmode="lin" valueType="num">
                                      <p:cBhvr additive="base">
                                        <p:cTn id="29" dur="500" fill="hold"/>
                                        <p:tgtEl>
                                          <p:spTgt spid="144403"/>
                                        </p:tgtEl>
                                        <p:attrNameLst>
                                          <p:attrName>ppt_x</p:attrName>
                                        </p:attrNameLst>
                                      </p:cBhvr>
                                      <p:tavLst>
                                        <p:tav tm="0">
                                          <p:val>
                                            <p:strVal val="#ppt_x"/>
                                          </p:val>
                                        </p:tav>
                                        <p:tav tm="100000">
                                          <p:val>
                                            <p:strVal val="#ppt_x"/>
                                          </p:val>
                                        </p:tav>
                                      </p:tavLst>
                                    </p:anim>
                                    <p:anim calcmode="lin" valueType="num">
                                      <p:cBhvr additive="base">
                                        <p:cTn id="30" dur="500" fill="hold"/>
                                        <p:tgtEl>
                                          <p:spTgt spid="144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6" grpId="0" autoUpdateAnimBg="0"/>
      <p:bldP spid="144398" grpId="0" animBg="1"/>
      <p:bldP spid="144399" grpId="0" animBg="1"/>
      <p:bldP spid="144400" grpId="0" autoUpdateAnimBg="0"/>
      <p:bldP spid="144402" grpId="0" animBg="1"/>
      <p:bldP spid="1444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3515" y="247159"/>
            <a:ext cx="7779749" cy="10358606"/>
          </a:xfrm>
          <a:prstGeom prst="rect">
            <a:avLst/>
          </a:prstGeom>
          <a:solidFill>
            <a:schemeClr val="accent5">
              <a:lumMod val="20000"/>
              <a:lumOff val="80000"/>
            </a:schemeClr>
          </a:solidFill>
        </p:spPr>
        <p:txBody>
          <a:bodyPr wrap="square">
            <a:spAutoFit/>
          </a:bodyPr>
          <a:lstStyle/>
          <a:p>
            <a:r>
              <a:rPr lang="en-US" sz="1200" dirty="0"/>
              <a:t>static </a:t>
            </a:r>
            <a:r>
              <a:rPr lang="en-US" sz="1200" dirty="0" err="1"/>
              <a:t>OSStatus</a:t>
            </a:r>
            <a:endParaRPr lang="en-US" sz="1200" dirty="0"/>
          </a:p>
          <a:p>
            <a:r>
              <a:rPr lang="en-US" sz="1200" dirty="0" err="1"/>
              <a:t>SSLVerifySignedServerKeyExchange</a:t>
            </a:r>
            <a:r>
              <a:rPr lang="en-US" sz="1200" dirty="0"/>
              <a:t>(</a:t>
            </a:r>
            <a:r>
              <a:rPr lang="en-US" sz="1200" dirty="0" err="1"/>
              <a:t>SSLContext</a:t>
            </a:r>
            <a:r>
              <a:rPr lang="en-US" sz="1200" dirty="0"/>
              <a:t> *</a:t>
            </a:r>
            <a:r>
              <a:rPr lang="en-US" sz="1200" dirty="0" err="1"/>
              <a:t>ctx</a:t>
            </a:r>
            <a:r>
              <a:rPr lang="en-US" sz="1200" dirty="0"/>
              <a:t>, </a:t>
            </a:r>
            <a:r>
              <a:rPr lang="en-US" sz="1200" dirty="0" err="1"/>
              <a:t>bool</a:t>
            </a:r>
            <a:r>
              <a:rPr lang="en-US" sz="1200" dirty="0"/>
              <a:t> </a:t>
            </a:r>
            <a:r>
              <a:rPr lang="en-US" sz="1200" dirty="0" err="1"/>
              <a:t>isRsa</a:t>
            </a:r>
            <a:r>
              <a:rPr lang="en-US" sz="1200" dirty="0"/>
              <a:t>, </a:t>
            </a:r>
            <a:r>
              <a:rPr lang="en-US" sz="1200" dirty="0" err="1"/>
              <a:t>SSLBuffer</a:t>
            </a:r>
            <a:r>
              <a:rPr lang="en-US" sz="1200" dirty="0"/>
              <a:t> </a:t>
            </a:r>
            <a:r>
              <a:rPr lang="en-US" sz="1200" dirty="0" err="1"/>
              <a:t>signedParams</a:t>
            </a:r>
            <a:r>
              <a:rPr lang="en-US" sz="1200" dirty="0"/>
              <a:t>,</a:t>
            </a:r>
          </a:p>
          <a:p>
            <a:r>
              <a:rPr lang="en-US" sz="1200" dirty="0"/>
              <a:t>                                 uint8_t *signature, UInt16 </a:t>
            </a:r>
            <a:r>
              <a:rPr lang="en-US" sz="1200" dirty="0" err="1"/>
              <a:t>signatureLen</a:t>
            </a:r>
            <a:r>
              <a:rPr lang="en-US" sz="1200" dirty="0"/>
              <a:t>)</a:t>
            </a:r>
          </a:p>
          <a:p>
            <a:r>
              <a:rPr lang="en-US" sz="1200" dirty="0"/>
              <a:t>{</a:t>
            </a:r>
          </a:p>
          <a:p>
            <a:r>
              <a:rPr lang="en-US" sz="1200" dirty="0"/>
              <a:t>    </a:t>
            </a:r>
            <a:r>
              <a:rPr lang="en-US" sz="1200" dirty="0" err="1"/>
              <a:t>OSStatus</a:t>
            </a:r>
            <a:r>
              <a:rPr lang="en-US" sz="1200" dirty="0"/>
              <a:t>        err;</a:t>
            </a:r>
          </a:p>
          <a:p>
            <a:r>
              <a:rPr lang="en-US" sz="1200" dirty="0"/>
              <a:t>    </a:t>
            </a:r>
            <a:r>
              <a:rPr lang="en-US" sz="1200" dirty="0" err="1"/>
              <a:t>SSLBuffer</a:t>
            </a:r>
            <a:r>
              <a:rPr lang="en-US" sz="1200" dirty="0"/>
              <a:t>       </a:t>
            </a:r>
            <a:r>
              <a:rPr lang="en-US" sz="1200" dirty="0" err="1"/>
              <a:t>hashOut</a:t>
            </a:r>
            <a:r>
              <a:rPr lang="en-US" sz="1200" dirty="0"/>
              <a:t>, </a:t>
            </a:r>
            <a:r>
              <a:rPr lang="en-US" sz="1200" dirty="0" err="1"/>
              <a:t>hashCtx</a:t>
            </a:r>
            <a:r>
              <a:rPr lang="en-US" sz="1200" dirty="0"/>
              <a:t>, </a:t>
            </a:r>
            <a:r>
              <a:rPr lang="en-US" sz="1200" dirty="0" err="1"/>
              <a:t>clientRandom</a:t>
            </a:r>
            <a:r>
              <a:rPr lang="en-US" sz="1200" dirty="0"/>
              <a:t>, </a:t>
            </a:r>
            <a:r>
              <a:rPr lang="en-US" sz="1200" dirty="0" err="1"/>
              <a:t>serverRandom</a:t>
            </a:r>
            <a:r>
              <a:rPr lang="en-US" sz="1200" dirty="0"/>
              <a:t>;</a:t>
            </a:r>
          </a:p>
          <a:p>
            <a:r>
              <a:rPr lang="en-US" sz="1200" dirty="0"/>
              <a:t>    uint8_t         hashes[SSL_SHA1_DIGEST_LEN + SSL_MD5_DIGEST_LEN];</a:t>
            </a:r>
          </a:p>
          <a:p>
            <a:r>
              <a:rPr lang="en-US" sz="1200" dirty="0"/>
              <a:t>    </a:t>
            </a:r>
            <a:r>
              <a:rPr lang="en-US" sz="1200" dirty="0" err="1"/>
              <a:t>SSLBuffer</a:t>
            </a:r>
            <a:r>
              <a:rPr lang="en-US" sz="1200" dirty="0"/>
              <a:t>       </a:t>
            </a:r>
            <a:r>
              <a:rPr lang="en-US" sz="1200" dirty="0" err="1"/>
              <a:t>signedHashes</a:t>
            </a:r>
            <a:r>
              <a:rPr lang="en-US" sz="1200" dirty="0"/>
              <a:t>;</a:t>
            </a:r>
          </a:p>
          <a:p>
            <a:r>
              <a:rPr lang="en-US" sz="1200" dirty="0"/>
              <a:t>    uint8_t			*</a:t>
            </a:r>
            <a:r>
              <a:rPr lang="en-US" sz="1200" dirty="0" err="1"/>
              <a:t>dataToSign</a:t>
            </a:r>
            <a:r>
              <a:rPr lang="en-US" sz="1200" dirty="0"/>
              <a:t>;</a:t>
            </a:r>
          </a:p>
          <a:p>
            <a:r>
              <a:rPr lang="en-US" sz="1200" dirty="0"/>
              <a:t>	</a:t>
            </a:r>
            <a:r>
              <a:rPr lang="en-US" sz="1200" dirty="0" err="1"/>
              <a:t>size_t</a:t>
            </a:r>
            <a:r>
              <a:rPr lang="en-US" sz="1200" dirty="0"/>
              <a:t>			</a:t>
            </a:r>
            <a:r>
              <a:rPr lang="en-US" sz="1200" dirty="0" err="1"/>
              <a:t>dataToSignLen</a:t>
            </a:r>
            <a:r>
              <a:rPr lang="en-US" sz="1200" dirty="0"/>
              <a:t>;</a:t>
            </a:r>
          </a:p>
          <a:p>
            <a:endParaRPr lang="en-US" sz="1200" dirty="0"/>
          </a:p>
          <a:p>
            <a:r>
              <a:rPr lang="en-US" sz="1200" dirty="0"/>
              <a:t>	</a:t>
            </a:r>
            <a:r>
              <a:rPr lang="en-US" sz="1200" dirty="0" err="1"/>
              <a:t>signedHashes.data</a:t>
            </a:r>
            <a:r>
              <a:rPr lang="en-US" sz="1200" dirty="0"/>
              <a:t> = 0;</a:t>
            </a:r>
          </a:p>
          <a:p>
            <a:r>
              <a:rPr lang="en-US" sz="1200" dirty="0"/>
              <a:t>    </a:t>
            </a:r>
            <a:r>
              <a:rPr lang="en-US" sz="1200" dirty="0" err="1"/>
              <a:t>hashCtx.data</a:t>
            </a:r>
            <a:r>
              <a:rPr lang="en-US" sz="1200" dirty="0"/>
              <a:t> = 0;</a:t>
            </a:r>
          </a:p>
          <a:p>
            <a:endParaRPr lang="en-US" sz="1200" dirty="0"/>
          </a:p>
          <a:p>
            <a:r>
              <a:rPr lang="en-US" sz="1200" dirty="0"/>
              <a:t>    </a:t>
            </a:r>
            <a:r>
              <a:rPr lang="en-US" sz="1200" dirty="0" err="1"/>
              <a:t>clientRandom.data</a:t>
            </a:r>
            <a:r>
              <a:rPr lang="en-US" sz="1200" dirty="0"/>
              <a:t> = </a:t>
            </a:r>
            <a:r>
              <a:rPr lang="en-US" sz="1200" dirty="0" err="1"/>
              <a:t>ctx</a:t>
            </a:r>
            <a:r>
              <a:rPr lang="en-US" sz="1200" dirty="0"/>
              <a:t>-&gt;</a:t>
            </a:r>
            <a:r>
              <a:rPr lang="en-US" sz="1200" dirty="0" err="1"/>
              <a:t>clientRandom</a:t>
            </a:r>
            <a:r>
              <a:rPr lang="en-US" sz="1200" dirty="0"/>
              <a:t>;</a:t>
            </a:r>
          </a:p>
          <a:p>
            <a:r>
              <a:rPr lang="en-US" sz="1200" dirty="0"/>
              <a:t>    </a:t>
            </a:r>
            <a:r>
              <a:rPr lang="en-US" sz="1200" dirty="0" err="1"/>
              <a:t>clientRandom.length</a:t>
            </a:r>
            <a:r>
              <a:rPr lang="en-US" sz="1200" dirty="0"/>
              <a:t> = SSL_CLIENT_SRVR_RAND_SIZE;</a:t>
            </a:r>
          </a:p>
          <a:p>
            <a:r>
              <a:rPr lang="en-US" sz="1200" dirty="0"/>
              <a:t>    </a:t>
            </a:r>
            <a:r>
              <a:rPr lang="en-US" sz="1200" dirty="0" err="1"/>
              <a:t>serverRandom.data</a:t>
            </a:r>
            <a:r>
              <a:rPr lang="en-US" sz="1200" dirty="0"/>
              <a:t> = </a:t>
            </a:r>
            <a:r>
              <a:rPr lang="en-US" sz="1200" dirty="0" err="1"/>
              <a:t>ctx</a:t>
            </a:r>
            <a:r>
              <a:rPr lang="en-US" sz="1200" dirty="0"/>
              <a:t>-&gt;</a:t>
            </a:r>
            <a:r>
              <a:rPr lang="en-US" sz="1200" dirty="0" err="1"/>
              <a:t>serverRandom</a:t>
            </a:r>
            <a:r>
              <a:rPr lang="en-US" sz="1200" dirty="0"/>
              <a:t>;</a:t>
            </a:r>
          </a:p>
          <a:p>
            <a:r>
              <a:rPr lang="en-US" sz="1200" dirty="0"/>
              <a:t>    </a:t>
            </a:r>
            <a:r>
              <a:rPr lang="en-US" sz="1200" dirty="0" err="1"/>
              <a:t>serverRandom.length</a:t>
            </a:r>
            <a:r>
              <a:rPr lang="en-US" sz="1200" dirty="0"/>
              <a:t> = SSL_CLIENT_SRVR_RAND_SIZE;</a:t>
            </a:r>
          </a:p>
          <a:p>
            <a:endParaRPr lang="en-US" sz="1200" dirty="0"/>
          </a:p>
          <a:p>
            <a:r>
              <a:rPr lang="en-US" sz="1200" dirty="0" smtClean="0"/>
              <a:t>    …</a:t>
            </a:r>
            <a:endParaRPr lang="en-US" sz="1200" dirty="0"/>
          </a:p>
          <a:p>
            <a:endParaRPr lang="en-US" sz="1200" dirty="0"/>
          </a:p>
          <a:p>
            <a:r>
              <a:rPr lang="en-US" sz="1200" dirty="0"/>
              <a:t>	</a:t>
            </a:r>
            <a:r>
              <a:rPr lang="en-US" sz="1200" dirty="0" err="1"/>
              <a:t>hashOut.data</a:t>
            </a:r>
            <a:r>
              <a:rPr lang="en-US" sz="1200" dirty="0"/>
              <a:t> = hashes + SSL_MD5_DIGEST_LEN;</a:t>
            </a:r>
          </a:p>
          <a:p>
            <a:r>
              <a:rPr lang="en-US" sz="1200" dirty="0"/>
              <a:t>    </a:t>
            </a:r>
            <a:r>
              <a:rPr lang="en-US" sz="1200" dirty="0" err="1"/>
              <a:t>hashOut.length</a:t>
            </a:r>
            <a:r>
              <a:rPr lang="en-US" sz="1200" dirty="0"/>
              <a:t> = SSL_SHA1_DIGEST_LEN;</a:t>
            </a:r>
          </a:p>
          <a:p>
            <a:r>
              <a:rPr lang="en-US" sz="1200" dirty="0"/>
              <a:t>    if ((err = </a:t>
            </a:r>
            <a:r>
              <a:rPr lang="en-US" sz="1200" dirty="0" err="1"/>
              <a:t>SSLFreeBuffer</a:t>
            </a:r>
            <a:r>
              <a:rPr lang="en-US" sz="1200" dirty="0"/>
              <a:t>(&amp;</a:t>
            </a:r>
            <a:r>
              <a:rPr lang="en-US" sz="1200" dirty="0" err="1"/>
              <a:t>hashCtx</a:t>
            </a:r>
            <a:r>
              <a:rPr lang="en-US" sz="1200" dirty="0"/>
              <a:t>)) != 0)</a:t>
            </a:r>
          </a:p>
          <a:p>
            <a:r>
              <a:rPr lang="en-US" sz="1200" dirty="0"/>
              <a:t>        </a:t>
            </a:r>
            <a:r>
              <a:rPr lang="en-US" sz="1200" dirty="0" err="1"/>
              <a:t>goto</a:t>
            </a:r>
            <a:r>
              <a:rPr lang="en-US" sz="1200" dirty="0"/>
              <a:t> fail;</a:t>
            </a:r>
          </a:p>
          <a:p>
            <a:endParaRPr lang="en-US" sz="1200" dirty="0"/>
          </a:p>
          <a:p>
            <a:r>
              <a:rPr lang="en-US" sz="1200" dirty="0"/>
              <a:t>    if ((err = </a:t>
            </a:r>
            <a:r>
              <a:rPr lang="en-US" sz="1200" dirty="0" err="1"/>
              <a:t>ReadyHash</a:t>
            </a:r>
            <a:r>
              <a:rPr lang="en-US" sz="1200" dirty="0"/>
              <a:t>(&amp;SSLHashSHA1, &amp;</a:t>
            </a:r>
            <a:r>
              <a:rPr lang="en-US" sz="1200" dirty="0" err="1"/>
              <a:t>hashCtx</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clientRandom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serverRandom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signedParams</a:t>
            </a:r>
            <a:r>
              <a:rPr lang="en-US" sz="1200" dirty="0"/>
              <a:t>)) != 0)</a:t>
            </a:r>
          </a:p>
          <a:p>
            <a:r>
              <a:rPr lang="en-US" sz="1200" dirty="0"/>
              <a:t>        </a:t>
            </a:r>
            <a:r>
              <a:rPr lang="en-US" sz="1200" dirty="0" err="1"/>
              <a:t>goto</a:t>
            </a:r>
            <a:r>
              <a:rPr lang="en-US" sz="1200" dirty="0"/>
              <a:t> fail;</a:t>
            </a:r>
          </a:p>
          <a:p>
            <a:r>
              <a:rPr lang="en-US" sz="1200" dirty="0"/>
              <a:t>        </a:t>
            </a:r>
            <a:r>
              <a:rPr lang="en-US" sz="1200" dirty="0" err="1"/>
              <a:t>goto</a:t>
            </a:r>
            <a:r>
              <a:rPr lang="en-US" sz="1200" dirty="0"/>
              <a:t> fail;</a:t>
            </a:r>
          </a:p>
          <a:p>
            <a:r>
              <a:rPr lang="en-US" sz="1200" dirty="0"/>
              <a:t>    if ((err = SSLHashSHA1.final(&amp;</a:t>
            </a:r>
            <a:r>
              <a:rPr lang="en-US" sz="1200" dirty="0" err="1"/>
              <a:t>hashCtx</a:t>
            </a:r>
            <a:r>
              <a:rPr lang="en-US" sz="1200" dirty="0"/>
              <a:t>, &amp;</a:t>
            </a:r>
            <a:r>
              <a:rPr lang="en-US" sz="1200" dirty="0" err="1"/>
              <a:t>hashOut</a:t>
            </a:r>
            <a:r>
              <a:rPr lang="en-US" sz="1200" dirty="0"/>
              <a:t>)) != 0)</a:t>
            </a:r>
          </a:p>
          <a:p>
            <a:r>
              <a:rPr lang="en-US" sz="1200" dirty="0"/>
              <a:t>        </a:t>
            </a:r>
            <a:r>
              <a:rPr lang="en-US" sz="1200" dirty="0" err="1"/>
              <a:t>goto</a:t>
            </a:r>
            <a:r>
              <a:rPr lang="en-US" sz="1200" dirty="0"/>
              <a:t> fail;</a:t>
            </a:r>
          </a:p>
          <a:p>
            <a:endParaRPr lang="en-US" sz="1200" dirty="0"/>
          </a:p>
          <a:p>
            <a:r>
              <a:rPr lang="en-US" sz="1200" dirty="0"/>
              <a:t>	err = </a:t>
            </a:r>
            <a:r>
              <a:rPr lang="en-US" sz="1200" dirty="0" err="1"/>
              <a:t>sslRawVerify</a:t>
            </a:r>
            <a:r>
              <a:rPr lang="en-US" sz="1200" dirty="0"/>
              <a:t>(</a:t>
            </a:r>
            <a:r>
              <a:rPr lang="en-US" sz="1200" dirty="0" err="1"/>
              <a:t>ctx</a:t>
            </a:r>
            <a:r>
              <a:rPr lang="en-US" sz="1200" dirty="0"/>
              <a:t>,</a:t>
            </a:r>
          </a:p>
          <a:p>
            <a:r>
              <a:rPr lang="en-US" sz="1200" dirty="0"/>
              <a:t>                       </a:t>
            </a:r>
            <a:r>
              <a:rPr lang="en-US" sz="1200" dirty="0" err="1"/>
              <a:t>ctx</a:t>
            </a:r>
            <a:r>
              <a:rPr lang="en-US" sz="1200" dirty="0"/>
              <a:t>-&gt;</a:t>
            </a:r>
            <a:r>
              <a:rPr lang="en-US" sz="1200" dirty="0" err="1"/>
              <a:t>peerPubKey</a:t>
            </a:r>
            <a:r>
              <a:rPr lang="en-US" sz="1200" dirty="0"/>
              <a:t>,</a:t>
            </a:r>
          </a:p>
          <a:p>
            <a:r>
              <a:rPr lang="en-US" sz="1200" dirty="0"/>
              <a:t>                       </a:t>
            </a:r>
            <a:r>
              <a:rPr lang="en-US" sz="1200" dirty="0" err="1"/>
              <a:t>dataToSign</a:t>
            </a:r>
            <a:r>
              <a:rPr lang="en-US" sz="1200" dirty="0"/>
              <a:t>,				/* plaintext */</a:t>
            </a:r>
          </a:p>
          <a:p>
            <a:r>
              <a:rPr lang="en-US" sz="1200" dirty="0"/>
              <a:t>                       </a:t>
            </a:r>
            <a:r>
              <a:rPr lang="en-US" sz="1200" dirty="0" err="1"/>
              <a:t>dataToSignLen</a:t>
            </a:r>
            <a:r>
              <a:rPr lang="en-US" sz="1200" dirty="0"/>
              <a:t>,			/* plaintext length */</a:t>
            </a:r>
          </a:p>
          <a:p>
            <a:r>
              <a:rPr lang="en-US" sz="1200" dirty="0"/>
              <a:t>                       signature,</a:t>
            </a:r>
          </a:p>
          <a:p>
            <a:r>
              <a:rPr lang="en-US" sz="1200" dirty="0"/>
              <a:t>                       </a:t>
            </a:r>
            <a:r>
              <a:rPr lang="en-US" sz="1200" dirty="0" err="1"/>
              <a:t>signatureLen</a:t>
            </a:r>
            <a:r>
              <a:rPr lang="en-US" sz="1200" dirty="0"/>
              <a:t>);</a:t>
            </a:r>
          </a:p>
          <a:p>
            <a:r>
              <a:rPr lang="en-US" sz="1200" dirty="0"/>
              <a:t>	if(err) {</a:t>
            </a:r>
          </a:p>
          <a:p>
            <a:r>
              <a:rPr lang="en-US" sz="1200" dirty="0"/>
              <a:t>		</a:t>
            </a:r>
            <a:r>
              <a:rPr lang="en-US" sz="1200" dirty="0" err="1"/>
              <a:t>sslErrorLog</a:t>
            </a:r>
            <a:r>
              <a:rPr lang="en-US" sz="1200" dirty="0"/>
              <a:t>("</a:t>
            </a:r>
            <a:r>
              <a:rPr lang="en-US" sz="1200" dirty="0" err="1"/>
              <a:t>SSLDecodeSignedServerKeyExchange</a:t>
            </a:r>
            <a:r>
              <a:rPr lang="en-US" sz="1200" dirty="0"/>
              <a:t>: </a:t>
            </a:r>
            <a:r>
              <a:rPr lang="en-US" sz="1200" dirty="0" err="1"/>
              <a:t>sslRawVerify</a:t>
            </a:r>
            <a:r>
              <a:rPr lang="en-US" sz="1200" dirty="0"/>
              <a:t> "</a:t>
            </a:r>
          </a:p>
          <a:p>
            <a:r>
              <a:rPr lang="en-US" sz="1200" dirty="0"/>
              <a:t>                    "returned %d\n", (</a:t>
            </a:r>
            <a:r>
              <a:rPr lang="en-US" sz="1200" dirty="0" err="1"/>
              <a:t>int</a:t>
            </a:r>
            <a:r>
              <a:rPr lang="en-US" sz="1200" dirty="0"/>
              <a:t>)err);</a:t>
            </a:r>
          </a:p>
          <a:p>
            <a:r>
              <a:rPr lang="en-US" sz="1200" dirty="0"/>
              <a:t>		</a:t>
            </a:r>
            <a:r>
              <a:rPr lang="en-US" sz="1200" dirty="0" err="1"/>
              <a:t>goto</a:t>
            </a:r>
            <a:r>
              <a:rPr lang="en-US" sz="1200" dirty="0"/>
              <a:t> fail;</a:t>
            </a:r>
          </a:p>
          <a:p>
            <a:r>
              <a:rPr lang="en-US" sz="1200" dirty="0"/>
              <a:t>	}</a:t>
            </a:r>
          </a:p>
          <a:p>
            <a:endParaRPr lang="en-US" sz="1200" dirty="0"/>
          </a:p>
          <a:p>
            <a:r>
              <a:rPr lang="en-US" sz="1200" dirty="0"/>
              <a:t>fail:</a:t>
            </a:r>
          </a:p>
          <a:p>
            <a:r>
              <a:rPr lang="en-US" sz="1200" dirty="0"/>
              <a:t>    </a:t>
            </a:r>
            <a:r>
              <a:rPr lang="en-US" sz="1200" dirty="0" err="1"/>
              <a:t>SSLFreeBuffer</a:t>
            </a:r>
            <a:r>
              <a:rPr lang="en-US" sz="1200" dirty="0"/>
              <a:t>(&amp;</a:t>
            </a:r>
            <a:r>
              <a:rPr lang="en-US" sz="1200" dirty="0" err="1"/>
              <a:t>signedHashes</a:t>
            </a:r>
            <a:r>
              <a:rPr lang="en-US" sz="1200" dirty="0"/>
              <a:t>);</a:t>
            </a:r>
          </a:p>
          <a:p>
            <a:r>
              <a:rPr lang="en-US" sz="1200" dirty="0"/>
              <a:t>    </a:t>
            </a:r>
            <a:r>
              <a:rPr lang="en-US" sz="1200" dirty="0" err="1"/>
              <a:t>SSLFreeBuffer</a:t>
            </a:r>
            <a:r>
              <a:rPr lang="en-US" sz="1200" dirty="0"/>
              <a:t>(&amp;</a:t>
            </a:r>
            <a:r>
              <a:rPr lang="en-US" sz="1200" dirty="0" err="1"/>
              <a:t>hashCtx</a:t>
            </a:r>
            <a:r>
              <a:rPr lang="en-US" sz="1200" dirty="0"/>
              <a:t>);</a:t>
            </a:r>
          </a:p>
          <a:p>
            <a:r>
              <a:rPr lang="en-US" sz="1200" dirty="0"/>
              <a:t>    return err;</a:t>
            </a:r>
          </a:p>
          <a:p>
            <a:endParaRPr lang="en-US" sz="1200" dirty="0"/>
          </a:p>
          <a:p>
            <a:r>
              <a:rPr lang="en-US" sz="1200" dirty="0"/>
              <a:t>}</a:t>
            </a:r>
          </a:p>
        </p:txBody>
      </p:sp>
      <p:sp>
        <p:nvSpPr>
          <p:cNvPr id="3" name="Title 2"/>
          <p:cNvSpPr>
            <a:spLocks noGrp="1"/>
          </p:cNvSpPr>
          <p:nvPr>
            <p:ph type="title"/>
          </p:nvPr>
        </p:nvSpPr>
        <p:spPr>
          <a:xfrm>
            <a:off x="5250715" y="1117916"/>
            <a:ext cx="3666230" cy="1703125"/>
          </a:xfrm>
          <a:solidFill>
            <a:schemeClr val="accent2">
              <a:lumMod val="75000"/>
            </a:schemeClr>
          </a:solidFill>
        </p:spPr>
        <p:txBody>
          <a:bodyPr>
            <a:normAutofit fontScale="90000"/>
          </a:bodyPr>
          <a:lstStyle/>
          <a:p>
            <a:r>
              <a:rPr lang="en-US" dirty="0" smtClean="0">
                <a:solidFill>
                  <a:schemeClr val="bg1"/>
                </a:solidFill>
              </a:rPr>
              <a:t>Apple’s Implementation</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6507B5A5-F0C2-644D-AEA7-E773B6B78F38}" type="slidenum">
              <a:rPr lang="en-US" smtClean="0"/>
              <a:t>8</a:t>
            </a:fld>
            <a:endParaRPr lang="en-US"/>
          </a:p>
        </p:txBody>
      </p:sp>
      <p:sp>
        <p:nvSpPr>
          <p:cNvPr id="6" name="Rectangle 5"/>
          <p:cNvSpPr/>
          <p:nvPr/>
        </p:nvSpPr>
        <p:spPr>
          <a:xfrm>
            <a:off x="7897807" y="4215212"/>
            <a:ext cx="754897" cy="369332"/>
          </a:xfrm>
          <a:prstGeom prst="rect">
            <a:avLst/>
          </a:prstGeom>
        </p:spPr>
        <p:txBody>
          <a:bodyPr wrap="square">
            <a:spAutoFit/>
          </a:bodyPr>
          <a:lstStyle/>
          <a:p>
            <a:r>
              <a:rPr lang="en-US" dirty="0" smtClean="0"/>
              <a:t>[</a:t>
            </a:r>
            <a:r>
              <a:rPr lang="en-US" dirty="0" smtClean="0">
                <a:hlinkClick r:id="rId2"/>
              </a:rPr>
              <a:t>Link</a:t>
            </a:r>
            <a:r>
              <a:rPr lang="en-US" dirty="0" smtClean="0"/>
              <a:t>]</a:t>
            </a:r>
            <a:endParaRPr lang="en-US" dirty="0"/>
          </a:p>
        </p:txBody>
      </p:sp>
    </p:spTree>
    <p:extLst>
      <p:ext uri="{BB962C8B-B14F-4D97-AF65-F5344CB8AC3E}">
        <p14:creationId xmlns:p14="http://schemas.microsoft.com/office/powerpoint/2010/main" val="15066109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36596</TotalTime>
  <Words>3225</Words>
  <Application>Microsoft Macintosh PowerPoint</Application>
  <PresentationFormat>On-screen Show (16:9)</PresentationFormat>
  <Paragraphs>628</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Class 10</vt:lpstr>
      <vt:lpstr>Plan for Today</vt:lpstr>
      <vt:lpstr>Try this now: rust-class.org/ssl.html</vt:lpstr>
      <vt:lpstr>PowerPoint Presentation</vt:lpstr>
      <vt:lpstr>SSL/TLS Handshake Protocol</vt:lpstr>
      <vt:lpstr>SSL/TLS Handshake Protocol</vt:lpstr>
      <vt:lpstr>PowerPoint Presentation</vt:lpstr>
      <vt:lpstr>SSL/TLS Handshake Protocol</vt:lpstr>
      <vt:lpstr>Apple’s Implementation</vt:lpstr>
      <vt:lpstr>PowerPoint Presentation</vt:lpstr>
      <vt:lpstr>PowerPoint Presentation</vt:lpstr>
      <vt:lpstr>PowerPoint Presentation</vt:lpstr>
      <vt:lpstr>PowerPoint Presentation</vt:lpstr>
      <vt:lpstr>Theory Excursion</vt:lpstr>
      <vt:lpstr>Unreachable is Undecidable</vt:lpstr>
      <vt:lpstr>Unreachable is Undecidable</vt:lpstr>
      <vt:lpstr>My New  Theory of Computation Book!</vt:lpstr>
      <vt:lpstr>plug book</vt:lpstr>
      <vt:lpstr>Sharing Memory  in Tasks</vt:lpstr>
      <vt:lpstr>PowerPoint Presentation</vt:lpstr>
      <vt:lpstr>PowerPoint Presentation</vt:lpstr>
      <vt:lpstr>PowerPoint Presentation</vt:lpstr>
      <vt:lpstr>PowerPoint Presentation</vt:lpstr>
      <vt:lpstr>PowerPoint Presentation</vt:lpstr>
      <vt:lpstr>PowerPoint Presentation</vt:lpstr>
      <vt:lpstr>How atomic is count += 1?</vt:lpstr>
      <vt:lpstr>PowerPoint Presentation</vt:lpstr>
      <vt:lpstr>PowerPoint Presentation</vt:lpstr>
      <vt:lpstr>rustc -O</vt:lpstr>
      <vt:lpstr>ARCs</vt:lpstr>
      <vt:lpstr>Creating an RWArc</vt:lpstr>
      <vt:lpstr>RWArc write</vt:lpstr>
      <vt:lpstr>PowerPoint Presentation</vt:lpstr>
      <vt:lpstr>PowerPoint Presentation</vt:lpstr>
      <vt:lpstr>PowerPoint Presentation</vt:lpstr>
      <vt:lpstr>PowerPoint Presentation</vt:lpstr>
      <vt:lpstr>PowerPoint Presentation</vt:lpstr>
      <vt:lpstr>Scheduling</vt:lpstr>
      <vt:lpstr>PowerPoint Presentation</vt:lpstr>
      <vt:lpstr>Scheduler Desiderata</vt:lpstr>
      <vt:lpstr>PowerPoint Presentation</vt:lpstr>
      <vt:lpstr>PowerPoint Presentation</vt:lpstr>
      <vt:lpstr>Scheduling Strategies</vt:lpstr>
      <vt:lpstr>PowerPoint Presentation</vt:lpstr>
      <vt:lpstr>Comparison</vt:lpstr>
      <vt:lpstr>Which one is my laptop using?</vt:lpstr>
      <vt:lpstr>Priorities</vt:lpstr>
      <vt:lpstr>PowerPoint Presentation</vt:lpstr>
      <vt:lpstr>PowerPoint Presentation</vt:lpstr>
    </vt:vector>
  </TitlesOfParts>
  <Manager/>
  <Company>University of Virginia</Company>
  <LinksUpToDate>false</LinksUpToDate>
  <SharedDoc>false</SharedDoc>
  <HyperlinkBase>http://rust-class.org</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Shell</dc:title>
  <dc:subject/>
  <dc:creator>David Evans</dc:creator>
  <cp:keywords/>
  <dc:description/>
  <cp:lastModifiedBy>David Evans</cp:lastModifiedBy>
  <cp:revision>306</cp:revision>
  <cp:lastPrinted>2014-02-18T16:56:09Z</cp:lastPrinted>
  <dcterms:created xsi:type="dcterms:W3CDTF">2013-08-26T17:24:32Z</dcterms:created>
  <dcterms:modified xsi:type="dcterms:W3CDTF">2014-02-25T16:02:09Z</dcterms:modified>
  <cp:category/>
</cp:coreProperties>
</file>