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52"/>
  </p:notesMasterIdLst>
  <p:handoutMasterIdLst>
    <p:handoutMasterId r:id="rId53"/>
  </p:handoutMasterIdLst>
  <p:sldIdLst>
    <p:sldId id="305" r:id="rId2"/>
    <p:sldId id="364" r:id="rId3"/>
    <p:sldId id="523" r:id="rId4"/>
    <p:sldId id="524" r:id="rId5"/>
    <p:sldId id="553" r:id="rId6"/>
    <p:sldId id="557" r:id="rId7"/>
    <p:sldId id="555" r:id="rId8"/>
    <p:sldId id="559" r:id="rId9"/>
    <p:sldId id="558" r:id="rId10"/>
    <p:sldId id="551" r:id="rId11"/>
    <p:sldId id="560" r:id="rId12"/>
    <p:sldId id="561" r:id="rId13"/>
    <p:sldId id="576" r:id="rId14"/>
    <p:sldId id="562" r:id="rId15"/>
    <p:sldId id="577" r:id="rId16"/>
    <p:sldId id="578" r:id="rId17"/>
    <p:sldId id="580" r:id="rId18"/>
    <p:sldId id="581" r:id="rId19"/>
    <p:sldId id="563" r:id="rId20"/>
    <p:sldId id="592" r:id="rId21"/>
    <p:sldId id="566" r:id="rId22"/>
    <p:sldId id="567" r:id="rId23"/>
    <p:sldId id="568" r:id="rId24"/>
    <p:sldId id="569" r:id="rId25"/>
    <p:sldId id="570" r:id="rId26"/>
    <p:sldId id="571" r:id="rId27"/>
    <p:sldId id="572" r:id="rId28"/>
    <p:sldId id="573" r:id="rId29"/>
    <p:sldId id="574" r:id="rId30"/>
    <p:sldId id="575" r:id="rId31"/>
    <p:sldId id="564" r:id="rId32"/>
    <p:sldId id="584" r:id="rId33"/>
    <p:sldId id="586" r:id="rId34"/>
    <p:sldId id="587" r:id="rId35"/>
    <p:sldId id="588" r:id="rId36"/>
    <p:sldId id="585" r:id="rId37"/>
    <p:sldId id="590" r:id="rId38"/>
    <p:sldId id="589" r:id="rId39"/>
    <p:sldId id="548" r:id="rId40"/>
    <p:sldId id="525" r:id="rId41"/>
    <p:sldId id="526" r:id="rId42"/>
    <p:sldId id="527" r:id="rId43"/>
    <p:sldId id="549" r:id="rId44"/>
    <p:sldId id="532" r:id="rId45"/>
    <p:sldId id="533" r:id="rId46"/>
    <p:sldId id="534" r:id="rId47"/>
    <p:sldId id="535" r:id="rId48"/>
    <p:sldId id="536" r:id="rId49"/>
    <p:sldId id="591" r:id="rId50"/>
    <p:sldId id="582" r:id="rId5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66"/>
    <a:srgbClr val="66C9E3"/>
    <a:srgbClr val="A8D2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49" d="100"/>
          <a:sy n="149" d="100"/>
        </p:scale>
        <p:origin x="-464" y="-112"/>
      </p:cViewPr>
      <p:guideLst>
        <p:guide orient="horz" pos="1620"/>
        <p:guide pos="2880"/>
      </p:guideLst>
    </p:cSldViewPr>
  </p:slideViewPr>
  <p:notesTextViewPr>
    <p:cViewPr>
      <p:scale>
        <a:sx n="100" d="100"/>
        <a:sy n="100" d="100"/>
      </p:scale>
      <p:origin x="0" y="0"/>
    </p:cViewPr>
  </p:notesTextViewPr>
  <p:sorterViewPr>
    <p:cViewPr>
      <p:scale>
        <a:sx n="98" d="100"/>
        <a:sy n="9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E77B07-26ED-A949-9D4B-44C207F8A4D1}" type="datetimeFigureOut">
              <a:rPr lang="en-US" smtClean="0"/>
              <a:t>2/25/14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AEABA4-34FF-E546-B451-A8222159DB1C}" type="slidenum">
              <a:rPr lang="en-US" smtClean="0"/>
              <a:t>‹#›</a:t>
            </a:fld>
            <a:endParaRPr lang="en-US"/>
          </a:p>
        </p:txBody>
      </p:sp>
    </p:spTree>
    <p:extLst>
      <p:ext uri="{BB962C8B-B14F-4D97-AF65-F5344CB8AC3E}">
        <p14:creationId xmlns:p14="http://schemas.microsoft.com/office/powerpoint/2010/main" val="10982207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1550EC-EE34-EF49-A4D8-147A804A9918}" type="datetimeFigureOut">
              <a:rPr lang="en-US" smtClean="0"/>
              <a:t>2/25/14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5CA4EC-A822-3847-9594-6C0922482023}" type="slidenum">
              <a:rPr lang="en-US" smtClean="0"/>
              <a:t>‹#›</a:t>
            </a:fld>
            <a:endParaRPr lang="en-US"/>
          </a:p>
        </p:txBody>
      </p:sp>
    </p:spTree>
    <p:extLst>
      <p:ext uri="{BB962C8B-B14F-4D97-AF65-F5344CB8AC3E}">
        <p14:creationId xmlns:p14="http://schemas.microsoft.com/office/powerpoint/2010/main" val="10786298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A0B40-1D42-804D-8F85-0445437AB933}" type="slidenum">
              <a:rPr lang="en-US" smtClean="0"/>
              <a:t>17</a:t>
            </a:fld>
            <a:endParaRPr lang="en-US"/>
          </a:p>
        </p:txBody>
      </p:sp>
    </p:spTree>
    <p:extLst>
      <p:ext uri="{BB962C8B-B14F-4D97-AF65-F5344CB8AC3E}">
        <p14:creationId xmlns:p14="http://schemas.microsoft.com/office/powerpoint/2010/main" val="2234837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29 October 2013</a:t>
            </a:r>
            <a:endParaRPr lang="en-US"/>
          </a:p>
        </p:txBody>
      </p:sp>
      <p:sp>
        <p:nvSpPr>
          <p:cNvPr id="5" name="Footer Placeholder 4"/>
          <p:cNvSpPr>
            <a:spLocks noGrp="1"/>
          </p:cNvSpPr>
          <p:nvPr>
            <p:ph type="ftr" sz="quarter" idx="11"/>
          </p:nvPr>
        </p:nvSpPr>
        <p:spPr/>
        <p:txBody>
          <a:bodyPr/>
          <a:lstStyle/>
          <a:p>
            <a:r>
              <a:rPr lang="en-US" smtClean="0"/>
              <a:t>University of Virginia cs4414</a:t>
            </a:r>
            <a:endParaRPr lang="en-US"/>
          </a:p>
        </p:txBody>
      </p:sp>
      <p:sp>
        <p:nvSpPr>
          <p:cNvPr id="6" name="Slide Number Placeholder 5"/>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25408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29 October 2013</a:t>
            </a:r>
            <a:endParaRPr lang="en-US"/>
          </a:p>
        </p:txBody>
      </p:sp>
      <p:sp>
        <p:nvSpPr>
          <p:cNvPr id="5" name="Footer Placeholder 4"/>
          <p:cNvSpPr>
            <a:spLocks noGrp="1"/>
          </p:cNvSpPr>
          <p:nvPr>
            <p:ph type="ftr" sz="quarter" idx="11"/>
          </p:nvPr>
        </p:nvSpPr>
        <p:spPr/>
        <p:txBody>
          <a:bodyPr/>
          <a:lstStyle/>
          <a:p>
            <a:r>
              <a:rPr lang="en-US" smtClean="0"/>
              <a:t>University of Virginia cs4414</a:t>
            </a:r>
            <a:endParaRPr lang="en-US"/>
          </a:p>
        </p:txBody>
      </p:sp>
      <p:sp>
        <p:nvSpPr>
          <p:cNvPr id="6" name="Slide Number Placeholder 5"/>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3509356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29 October 2013</a:t>
            </a:r>
            <a:endParaRPr lang="en-US"/>
          </a:p>
        </p:txBody>
      </p:sp>
      <p:sp>
        <p:nvSpPr>
          <p:cNvPr id="5" name="Footer Placeholder 4"/>
          <p:cNvSpPr>
            <a:spLocks noGrp="1"/>
          </p:cNvSpPr>
          <p:nvPr>
            <p:ph type="ftr" sz="quarter" idx="11"/>
          </p:nvPr>
        </p:nvSpPr>
        <p:spPr/>
        <p:txBody>
          <a:bodyPr/>
          <a:lstStyle/>
          <a:p>
            <a:r>
              <a:rPr lang="en-US" smtClean="0"/>
              <a:t>University of Virginia cs4414</a:t>
            </a:r>
            <a:endParaRPr lang="en-US"/>
          </a:p>
        </p:txBody>
      </p:sp>
      <p:sp>
        <p:nvSpPr>
          <p:cNvPr id="6" name="Slide Number Placeholder 5"/>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1242078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29 October 2013</a:t>
            </a:r>
            <a:endParaRPr lang="en-US"/>
          </a:p>
        </p:txBody>
      </p:sp>
      <p:sp>
        <p:nvSpPr>
          <p:cNvPr id="5" name="Footer Placeholder 4"/>
          <p:cNvSpPr>
            <a:spLocks noGrp="1"/>
          </p:cNvSpPr>
          <p:nvPr>
            <p:ph type="ftr" sz="quarter" idx="11"/>
          </p:nvPr>
        </p:nvSpPr>
        <p:spPr/>
        <p:txBody>
          <a:bodyPr/>
          <a:lstStyle/>
          <a:p>
            <a:r>
              <a:rPr lang="en-US" smtClean="0"/>
              <a:t>University of Virginia cs4414</a:t>
            </a:r>
            <a:endParaRPr lang="en-US"/>
          </a:p>
        </p:txBody>
      </p:sp>
      <p:sp>
        <p:nvSpPr>
          <p:cNvPr id="6" name="Slide Number Placeholder 5"/>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32267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29 October 2013</a:t>
            </a:r>
            <a:endParaRPr lang="en-US"/>
          </a:p>
        </p:txBody>
      </p:sp>
      <p:sp>
        <p:nvSpPr>
          <p:cNvPr id="5" name="Footer Placeholder 4"/>
          <p:cNvSpPr>
            <a:spLocks noGrp="1"/>
          </p:cNvSpPr>
          <p:nvPr>
            <p:ph type="ftr" sz="quarter" idx="11"/>
          </p:nvPr>
        </p:nvSpPr>
        <p:spPr/>
        <p:txBody>
          <a:bodyPr/>
          <a:lstStyle/>
          <a:p>
            <a:r>
              <a:rPr lang="en-US" smtClean="0"/>
              <a:t>University of Virginia cs4414</a:t>
            </a:r>
            <a:endParaRPr lang="en-US"/>
          </a:p>
        </p:txBody>
      </p:sp>
      <p:sp>
        <p:nvSpPr>
          <p:cNvPr id="6" name="Slide Number Placeholder 5"/>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2461512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29 October 2013</a:t>
            </a:r>
            <a:endParaRPr lang="en-US"/>
          </a:p>
        </p:txBody>
      </p:sp>
      <p:sp>
        <p:nvSpPr>
          <p:cNvPr id="6" name="Footer Placeholder 5"/>
          <p:cNvSpPr>
            <a:spLocks noGrp="1"/>
          </p:cNvSpPr>
          <p:nvPr>
            <p:ph type="ftr" sz="quarter" idx="11"/>
          </p:nvPr>
        </p:nvSpPr>
        <p:spPr/>
        <p:txBody>
          <a:bodyPr/>
          <a:lstStyle/>
          <a:p>
            <a:r>
              <a:rPr lang="en-US" smtClean="0"/>
              <a:t>University of Virginia cs4414</a:t>
            </a:r>
            <a:endParaRPr lang="en-US"/>
          </a:p>
        </p:txBody>
      </p:sp>
      <p:sp>
        <p:nvSpPr>
          <p:cNvPr id="7" name="Slide Number Placeholder 6"/>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3097010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29 October 2013</a:t>
            </a:r>
            <a:endParaRPr lang="en-US"/>
          </a:p>
        </p:txBody>
      </p:sp>
      <p:sp>
        <p:nvSpPr>
          <p:cNvPr id="8" name="Footer Placeholder 7"/>
          <p:cNvSpPr>
            <a:spLocks noGrp="1"/>
          </p:cNvSpPr>
          <p:nvPr>
            <p:ph type="ftr" sz="quarter" idx="11"/>
          </p:nvPr>
        </p:nvSpPr>
        <p:spPr/>
        <p:txBody>
          <a:bodyPr/>
          <a:lstStyle/>
          <a:p>
            <a:r>
              <a:rPr lang="en-US" smtClean="0"/>
              <a:t>University of Virginia cs4414</a:t>
            </a:r>
            <a:endParaRPr lang="en-US"/>
          </a:p>
        </p:txBody>
      </p:sp>
      <p:sp>
        <p:nvSpPr>
          <p:cNvPr id="9" name="Slide Number Placeholder 8"/>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1095258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29 October 2013</a:t>
            </a:r>
            <a:endParaRPr lang="en-US"/>
          </a:p>
        </p:txBody>
      </p:sp>
      <p:sp>
        <p:nvSpPr>
          <p:cNvPr id="4" name="Footer Placeholder 3"/>
          <p:cNvSpPr>
            <a:spLocks noGrp="1"/>
          </p:cNvSpPr>
          <p:nvPr>
            <p:ph type="ftr" sz="quarter" idx="11"/>
          </p:nvPr>
        </p:nvSpPr>
        <p:spPr/>
        <p:txBody>
          <a:bodyPr/>
          <a:lstStyle/>
          <a:p>
            <a:r>
              <a:rPr lang="en-US" smtClean="0"/>
              <a:t>University of Virginia cs4414</a:t>
            </a:r>
            <a:endParaRPr lang="en-US"/>
          </a:p>
        </p:txBody>
      </p:sp>
      <p:sp>
        <p:nvSpPr>
          <p:cNvPr id="5" name="Slide Number Placeholder 4"/>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2570113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29 October 2013</a:t>
            </a:r>
            <a:endParaRPr lang="en-US"/>
          </a:p>
        </p:txBody>
      </p:sp>
      <p:sp>
        <p:nvSpPr>
          <p:cNvPr id="3" name="Footer Placeholder 2"/>
          <p:cNvSpPr>
            <a:spLocks noGrp="1"/>
          </p:cNvSpPr>
          <p:nvPr>
            <p:ph type="ftr" sz="quarter" idx="11"/>
          </p:nvPr>
        </p:nvSpPr>
        <p:spPr/>
        <p:txBody>
          <a:bodyPr/>
          <a:lstStyle/>
          <a:p>
            <a:r>
              <a:rPr lang="en-US" smtClean="0"/>
              <a:t>University of Virginia cs4414</a:t>
            </a:r>
            <a:endParaRPr lang="en-US"/>
          </a:p>
        </p:txBody>
      </p:sp>
      <p:sp>
        <p:nvSpPr>
          <p:cNvPr id="4" name="Slide Number Placeholder 3"/>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279228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29 October 2013</a:t>
            </a:r>
            <a:endParaRPr lang="en-US"/>
          </a:p>
        </p:txBody>
      </p:sp>
      <p:sp>
        <p:nvSpPr>
          <p:cNvPr id="6" name="Footer Placeholder 5"/>
          <p:cNvSpPr>
            <a:spLocks noGrp="1"/>
          </p:cNvSpPr>
          <p:nvPr>
            <p:ph type="ftr" sz="quarter" idx="11"/>
          </p:nvPr>
        </p:nvSpPr>
        <p:spPr/>
        <p:txBody>
          <a:bodyPr/>
          <a:lstStyle/>
          <a:p>
            <a:r>
              <a:rPr lang="en-US" smtClean="0"/>
              <a:t>University of Virginia cs4414</a:t>
            </a:r>
            <a:endParaRPr lang="en-US"/>
          </a:p>
        </p:txBody>
      </p:sp>
      <p:sp>
        <p:nvSpPr>
          <p:cNvPr id="7" name="Slide Number Placeholder 6"/>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3243022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1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29 October 2013</a:t>
            </a:r>
            <a:endParaRPr lang="en-US"/>
          </a:p>
        </p:txBody>
      </p:sp>
      <p:sp>
        <p:nvSpPr>
          <p:cNvPr id="6" name="Footer Placeholder 5"/>
          <p:cNvSpPr>
            <a:spLocks noGrp="1"/>
          </p:cNvSpPr>
          <p:nvPr>
            <p:ph type="ftr" sz="quarter" idx="11"/>
          </p:nvPr>
        </p:nvSpPr>
        <p:spPr/>
        <p:txBody>
          <a:bodyPr/>
          <a:lstStyle/>
          <a:p>
            <a:r>
              <a:rPr lang="en-US" smtClean="0"/>
              <a:t>University of Virginia cs4414</a:t>
            </a:r>
            <a:endParaRPr lang="en-US"/>
          </a:p>
        </p:txBody>
      </p:sp>
      <p:sp>
        <p:nvSpPr>
          <p:cNvPr id="7" name="Slide Number Placeholder 6"/>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1564369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29 October 2013</a:t>
            </a:r>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University of Virginia cs4414</a:t>
            </a: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507B5A5-F0C2-644D-AEA7-E773B6B78F38}" type="slidenum">
              <a:rPr lang="en-US" smtClean="0"/>
              <a:t>‹#›</a:t>
            </a:fld>
            <a:endParaRPr lang="en-US"/>
          </a:p>
        </p:txBody>
      </p:sp>
    </p:spTree>
    <p:extLst>
      <p:ext uri="{BB962C8B-B14F-4D97-AF65-F5344CB8AC3E}">
        <p14:creationId xmlns:p14="http://schemas.microsoft.com/office/powerpoint/2010/main" val="2154011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 Id="rId3" Type="http://schemas.microsoft.com/office/2007/relationships/hdphoto" Target="../media/hdphoto1.wdp"/></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opensource.apple.com/source/Security/Security-55471/libsecurity_ssl/lib/sslKeyExchange.c?tx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548" t="8809" r="-753" b="7042"/>
          <a:stretch/>
        </p:blipFill>
        <p:spPr>
          <a:xfrm>
            <a:off x="-51580" y="17518"/>
            <a:ext cx="9293692" cy="5143500"/>
          </a:xfrm>
          <a:prstGeom prst="rect">
            <a:avLst/>
          </a:prstGeom>
        </p:spPr>
      </p:pic>
      <p:sp>
        <p:nvSpPr>
          <p:cNvPr id="3" name="Subtitle 2"/>
          <p:cNvSpPr>
            <a:spLocks noGrp="1"/>
          </p:cNvSpPr>
          <p:nvPr>
            <p:ph type="subTitle" idx="1"/>
          </p:nvPr>
        </p:nvSpPr>
        <p:spPr>
          <a:xfrm>
            <a:off x="166988" y="4291910"/>
            <a:ext cx="3794500" cy="858189"/>
          </a:xfrm>
        </p:spPr>
        <p:txBody>
          <a:bodyPr>
            <a:normAutofit lnSpcReduction="10000"/>
          </a:bodyPr>
          <a:lstStyle/>
          <a:p>
            <a:pPr algn="l">
              <a:lnSpc>
                <a:spcPct val="70000"/>
              </a:lnSpc>
            </a:pPr>
            <a:r>
              <a:rPr lang="en-US" b="1" dirty="0" smtClean="0">
                <a:ln w="10541" cmpd="sng">
                  <a:solidFill>
                    <a:srgbClr val="7D7D7D">
                      <a:tint val="100000"/>
                      <a:shade val="100000"/>
                      <a:satMod val="110000"/>
                    </a:srgbClr>
                  </a:solidFill>
                  <a:prstDash val="solid"/>
                </a:ln>
                <a:solidFill>
                  <a:schemeClr val="bg1">
                    <a:lumMod val="75000"/>
                  </a:schemeClr>
                </a:solidFill>
              </a:rPr>
              <a:t>cs4414 Fall 2013</a:t>
            </a:r>
          </a:p>
          <a:p>
            <a:pPr algn="l">
              <a:lnSpc>
                <a:spcPct val="70000"/>
              </a:lnSpc>
            </a:pPr>
            <a:r>
              <a:rPr lang="en-US" b="1" dirty="0" smtClean="0">
                <a:ln w="10541" cmpd="sng">
                  <a:solidFill>
                    <a:srgbClr val="7D7D7D">
                      <a:tint val="100000"/>
                      <a:shade val="100000"/>
                      <a:satMod val="110000"/>
                    </a:srgbClr>
                  </a:solidFill>
                  <a:prstDash val="solid"/>
                </a:ln>
                <a:solidFill>
                  <a:schemeClr val="bg1">
                    <a:lumMod val="75000"/>
                  </a:schemeClr>
                </a:solidFill>
              </a:rPr>
              <a:t>David Evans</a:t>
            </a:r>
            <a:endParaRPr lang="en-US" b="1" dirty="0">
              <a:ln w="10541" cmpd="sng">
                <a:solidFill>
                  <a:srgbClr val="7D7D7D">
                    <a:tint val="100000"/>
                    <a:shade val="100000"/>
                    <a:satMod val="110000"/>
                  </a:srgbClr>
                </a:solidFill>
                <a:prstDash val="solid"/>
              </a:ln>
              <a:solidFill>
                <a:schemeClr val="bg1">
                  <a:lumMod val="75000"/>
                </a:schemeClr>
              </a:solidFill>
            </a:endParaRPr>
          </a:p>
        </p:txBody>
      </p:sp>
      <p:sp>
        <p:nvSpPr>
          <p:cNvPr id="9" name="Rectangle 8"/>
          <p:cNvSpPr/>
          <p:nvPr/>
        </p:nvSpPr>
        <p:spPr>
          <a:xfrm>
            <a:off x="6280727" y="2476534"/>
            <a:ext cx="4572000" cy="369332"/>
          </a:xfrm>
          <a:prstGeom prst="rect">
            <a:avLst/>
          </a:prstGeom>
        </p:spPr>
        <p:txBody>
          <a:bodyPr>
            <a:spAutoFit/>
          </a:bodyPr>
          <a:lstStyle/>
          <a:p>
            <a:endParaRPr lang="en-US" dirty="0"/>
          </a:p>
        </p:txBody>
      </p:sp>
      <p:sp>
        <p:nvSpPr>
          <p:cNvPr id="2" name="Title 1"/>
          <p:cNvSpPr>
            <a:spLocks noGrp="1"/>
          </p:cNvSpPr>
          <p:nvPr>
            <p:ph type="ctrTitle"/>
          </p:nvPr>
        </p:nvSpPr>
        <p:spPr>
          <a:xfrm>
            <a:off x="166988" y="3375878"/>
            <a:ext cx="3653038" cy="1268287"/>
          </a:xfrm>
        </p:spPr>
        <p:txBody>
          <a:bodyPr>
            <a:noAutofit/>
          </a:bodyPr>
          <a:lstStyle/>
          <a:p>
            <a:pPr algn="l"/>
            <a:r>
              <a:rPr lang="en-US" sz="3600" b="1" dirty="0" smtClean="0">
                <a:ln w="10541" cmpd="sng">
                  <a:solidFill>
                    <a:srgbClr val="7D7D7D">
                      <a:tint val="100000"/>
                      <a:shade val="100000"/>
                      <a:satMod val="110000"/>
                    </a:srgbClr>
                  </a:solidFill>
                  <a:prstDash val="solid"/>
                </a:ln>
                <a:solidFill>
                  <a:srgbClr val="FCD5B5"/>
                </a:solidFill>
              </a:rPr>
              <a:t>Class 10</a:t>
            </a:r>
            <a:endParaRPr lang="en-US" sz="3600" b="1" dirty="0">
              <a:ln w="10541" cmpd="sng">
                <a:solidFill>
                  <a:srgbClr val="7D7D7D">
                    <a:tint val="100000"/>
                    <a:shade val="100000"/>
                    <a:satMod val="110000"/>
                  </a:srgbClr>
                </a:solidFill>
                <a:prstDash val="solid"/>
              </a:ln>
              <a:solidFill>
                <a:srgbClr val="FCD5B5"/>
              </a:solidFill>
            </a:endParaRPr>
          </a:p>
        </p:txBody>
      </p:sp>
      <p:sp>
        <p:nvSpPr>
          <p:cNvPr id="15" name="Rectangle 14"/>
          <p:cNvSpPr/>
          <p:nvPr/>
        </p:nvSpPr>
        <p:spPr>
          <a:xfrm>
            <a:off x="4464022" y="409756"/>
            <a:ext cx="4358509" cy="707886"/>
          </a:xfrm>
          <a:prstGeom prst="rect">
            <a:avLst/>
          </a:prstGeom>
        </p:spPr>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a:endParaRPr lang="en-US" sz="4000" b="1" dirty="0">
              <a:ln>
                <a:prstDash val="solid"/>
              </a:ln>
              <a:solidFill>
                <a:schemeClr val="accent6">
                  <a:lumMod val="40000"/>
                  <a:lumOff val="60000"/>
                </a:schemeClr>
              </a:solidFill>
              <a:effectLst>
                <a:outerShdw blurRad="88000" dist="50800" dir="5040000" algn="tl">
                  <a:schemeClr val="accent4">
                    <a:tint val="80000"/>
                    <a:satMod val="250000"/>
                    <a:alpha val="45000"/>
                  </a:schemeClr>
                </a:outerShdw>
              </a:effectLst>
            </a:endParaRPr>
          </a:p>
        </p:txBody>
      </p:sp>
      <p:sp>
        <p:nvSpPr>
          <p:cNvPr id="5" name="TextBox 4"/>
          <p:cNvSpPr txBox="1"/>
          <p:nvPr/>
        </p:nvSpPr>
        <p:spPr>
          <a:xfrm>
            <a:off x="444288" y="131391"/>
            <a:ext cx="5099919" cy="1200329"/>
          </a:xfrm>
          <a:prstGeom prst="rect">
            <a:avLst/>
          </a:prstGeom>
          <a:solidFill>
            <a:schemeClr val="tx1">
              <a:alpha val="48000"/>
            </a:schemeClr>
          </a:solidFill>
        </p:spPr>
        <p:txBody>
          <a:bodyPr wrap="square" rtlCol="0">
            <a:spAutoFit/>
          </a:bodyPr>
          <a:lstStyle/>
          <a:p>
            <a:pPr algn="ctr"/>
            <a:r>
              <a:rPr lang="en-US" sz="3600" dirty="0" err="1" smtClean="0">
                <a:solidFill>
                  <a:schemeClr val="accent6">
                    <a:lumMod val="20000"/>
                    <a:lumOff val="80000"/>
                  </a:schemeClr>
                </a:solidFill>
              </a:rPr>
              <a:t>Goto</a:t>
            </a:r>
            <a:r>
              <a:rPr lang="en-US" sz="3600" dirty="0" smtClean="0">
                <a:solidFill>
                  <a:schemeClr val="accent6">
                    <a:lumMod val="20000"/>
                    <a:lumOff val="80000"/>
                  </a:schemeClr>
                </a:solidFill>
              </a:rPr>
              <a:t> Failing, Sharing, </a:t>
            </a:r>
          </a:p>
          <a:p>
            <a:pPr algn="ctr"/>
            <a:r>
              <a:rPr lang="en-US" sz="3600" dirty="0" smtClean="0">
                <a:solidFill>
                  <a:schemeClr val="accent6">
                    <a:lumMod val="20000"/>
                    <a:lumOff val="80000"/>
                  </a:schemeClr>
                </a:solidFill>
              </a:rPr>
              <a:t>and Scheduling</a:t>
            </a:r>
          </a:p>
        </p:txBody>
      </p:sp>
      <p:sp>
        <p:nvSpPr>
          <p:cNvPr id="4" name="Rectangle 3"/>
          <p:cNvSpPr/>
          <p:nvPr/>
        </p:nvSpPr>
        <p:spPr>
          <a:xfrm>
            <a:off x="3359778" y="4030300"/>
            <a:ext cx="5462753" cy="523220"/>
          </a:xfrm>
          <a:prstGeom prst="rect">
            <a:avLst/>
          </a:prstGeom>
          <a:solidFill>
            <a:schemeClr val="accent4">
              <a:lumMod val="20000"/>
              <a:lumOff val="80000"/>
            </a:schemeClr>
          </a:solidFill>
        </p:spPr>
        <p:txBody>
          <a:bodyPr wrap="none">
            <a:spAutoFit/>
          </a:bodyPr>
          <a:lstStyle/>
          <a:p>
            <a:r>
              <a:rPr lang="en-US" sz="2800" dirty="0"/>
              <a:t>Try this now: </a:t>
            </a:r>
            <a:r>
              <a:rPr lang="en-US" sz="2800" b="1" dirty="0">
                <a:solidFill>
                  <a:srgbClr val="0000FF"/>
                </a:solidFill>
              </a:rPr>
              <a:t>rust-</a:t>
            </a:r>
            <a:r>
              <a:rPr lang="en-US" sz="2800" b="1" dirty="0" err="1">
                <a:solidFill>
                  <a:srgbClr val="0000FF"/>
                </a:solidFill>
              </a:rPr>
              <a:t>class.org</a:t>
            </a:r>
            <a:r>
              <a:rPr lang="en-US" sz="2800" b="1" dirty="0">
                <a:solidFill>
                  <a:srgbClr val="0000FF"/>
                </a:solidFill>
              </a:rPr>
              <a:t>/</a:t>
            </a:r>
            <a:r>
              <a:rPr lang="en-US" sz="2800" b="1" dirty="0" err="1">
                <a:solidFill>
                  <a:srgbClr val="0000FF"/>
                </a:solidFill>
              </a:rPr>
              <a:t>ssl.html</a:t>
            </a:r>
            <a:endParaRPr lang="en-US" sz="2800" dirty="0"/>
          </a:p>
        </p:txBody>
      </p:sp>
    </p:spTree>
    <p:extLst>
      <p:ext uri="{BB962C8B-B14F-4D97-AF65-F5344CB8AC3E}">
        <p14:creationId xmlns:p14="http://schemas.microsoft.com/office/powerpoint/2010/main" val="34784291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9</a:t>
            </a:fld>
            <a:endParaRPr lang="en-US"/>
          </a:p>
        </p:txBody>
      </p:sp>
      <p:sp>
        <p:nvSpPr>
          <p:cNvPr id="6" name="Rectangle 5"/>
          <p:cNvSpPr/>
          <p:nvPr/>
        </p:nvSpPr>
        <p:spPr>
          <a:xfrm>
            <a:off x="258276" y="93746"/>
            <a:ext cx="7779749" cy="4893646"/>
          </a:xfrm>
          <a:prstGeom prst="rect">
            <a:avLst/>
          </a:prstGeom>
          <a:solidFill>
            <a:schemeClr val="accent5">
              <a:lumMod val="20000"/>
              <a:lumOff val="80000"/>
            </a:schemeClr>
          </a:solidFill>
        </p:spPr>
        <p:txBody>
          <a:bodyPr wrap="square">
            <a:spAutoFit/>
          </a:bodyPr>
          <a:lstStyle/>
          <a:p>
            <a:r>
              <a:rPr lang="en-US" sz="1200" dirty="0"/>
              <a:t>static </a:t>
            </a:r>
            <a:r>
              <a:rPr lang="en-US" sz="1200" dirty="0" err="1" smtClean="0"/>
              <a:t>OSStatus</a:t>
            </a:r>
            <a:r>
              <a:rPr lang="en-US" sz="1200" dirty="0" smtClean="0"/>
              <a:t> </a:t>
            </a:r>
            <a:r>
              <a:rPr lang="en-US" sz="1200" dirty="0" err="1" smtClean="0"/>
              <a:t>SSLVerifySignedServerKeyExchange</a:t>
            </a:r>
            <a:r>
              <a:rPr lang="en-US" sz="1200" dirty="0"/>
              <a:t>(</a:t>
            </a:r>
            <a:r>
              <a:rPr lang="en-US" sz="1200" dirty="0" err="1"/>
              <a:t>SSLContext</a:t>
            </a:r>
            <a:r>
              <a:rPr lang="en-US" sz="1200" dirty="0"/>
              <a:t> *</a:t>
            </a:r>
            <a:r>
              <a:rPr lang="en-US" sz="1200" dirty="0" err="1"/>
              <a:t>ctx</a:t>
            </a:r>
            <a:r>
              <a:rPr lang="en-US" sz="1200" dirty="0"/>
              <a:t>, </a:t>
            </a:r>
            <a:r>
              <a:rPr lang="en-US" sz="1200" dirty="0" err="1"/>
              <a:t>bool</a:t>
            </a:r>
            <a:r>
              <a:rPr lang="en-US" sz="1200" dirty="0"/>
              <a:t> </a:t>
            </a:r>
            <a:r>
              <a:rPr lang="en-US" sz="1200" dirty="0" err="1"/>
              <a:t>isRsa</a:t>
            </a:r>
            <a:r>
              <a:rPr lang="en-US" sz="1200" dirty="0"/>
              <a:t>, </a:t>
            </a:r>
            <a:r>
              <a:rPr lang="en-US" sz="1200" dirty="0" err="1"/>
              <a:t>SSLBuffer</a:t>
            </a:r>
            <a:r>
              <a:rPr lang="en-US" sz="1200" dirty="0"/>
              <a:t> </a:t>
            </a:r>
            <a:r>
              <a:rPr lang="en-US" sz="1200" dirty="0" err="1"/>
              <a:t>signedParams</a:t>
            </a:r>
            <a:r>
              <a:rPr lang="en-US" sz="1200" dirty="0"/>
              <a:t>,</a:t>
            </a:r>
          </a:p>
          <a:p>
            <a:r>
              <a:rPr lang="en-US" sz="1200" dirty="0"/>
              <a:t>                            </a:t>
            </a:r>
            <a:r>
              <a:rPr lang="en-US" sz="1200" dirty="0" smtClean="0"/>
              <a:t>                                                                uint8_t </a:t>
            </a:r>
            <a:r>
              <a:rPr lang="en-US" sz="1200" dirty="0"/>
              <a:t>*signature, UInt16 </a:t>
            </a:r>
            <a:r>
              <a:rPr lang="en-US" sz="1200" dirty="0" err="1"/>
              <a:t>signatureLen</a:t>
            </a:r>
            <a:r>
              <a:rPr lang="en-US" sz="1200" dirty="0"/>
              <a:t>)</a:t>
            </a:r>
          </a:p>
          <a:p>
            <a:r>
              <a:rPr lang="en-US" sz="1200" dirty="0" smtClean="0"/>
              <a:t>{</a:t>
            </a:r>
            <a:endParaRPr lang="en-US" sz="1200" dirty="0"/>
          </a:p>
          <a:p>
            <a:r>
              <a:rPr lang="en-US" sz="1200" dirty="0"/>
              <a:t> </a:t>
            </a:r>
            <a:r>
              <a:rPr lang="en-US" sz="1200" dirty="0" smtClean="0"/>
              <a:t>   …</a:t>
            </a:r>
            <a:endParaRPr lang="en-US" sz="1200" dirty="0"/>
          </a:p>
          <a:p>
            <a:r>
              <a:rPr lang="en-US" sz="1200" dirty="0"/>
              <a:t>    if ((err = </a:t>
            </a:r>
            <a:r>
              <a:rPr lang="en-US" sz="1200" dirty="0" err="1"/>
              <a:t>ReadyHash</a:t>
            </a:r>
            <a:r>
              <a:rPr lang="en-US" sz="1200" dirty="0"/>
              <a:t>(&amp;SSLHashSHA1, &amp;</a:t>
            </a:r>
            <a:r>
              <a:rPr lang="en-US" sz="1200" dirty="0" err="1"/>
              <a:t>hashCtx</a:t>
            </a:r>
            <a:r>
              <a:rPr lang="en-US" sz="1200" dirty="0"/>
              <a:t>)) != 0)</a:t>
            </a:r>
          </a:p>
          <a:p>
            <a:r>
              <a:rPr lang="en-US" sz="1200" dirty="0"/>
              <a:t>        </a:t>
            </a:r>
            <a:r>
              <a:rPr lang="en-US" sz="1200" dirty="0" err="1"/>
              <a:t>goto</a:t>
            </a:r>
            <a:r>
              <a:rPr lang="en-US" sz="1200" dirty="0"/>
              <a:t> fail;</a:t>
            </a:r>
          </a:p>
          <a:p>
            <a:r>
              <a:rPr lang="en-US" sz="1200" dirty="0"/>
              <a:t>    if ((err = SSLHashSHA1.update(&amp;</a:t>
            </a:r>
            <a:r>
              <a:rPr lang="en-US" sz="1200" dirty="0" err="1"/>
              <a:t>hashCtx</a:t>
            </a:r>
            <a:r>
              <a:rPr lang="en-US" sz="1200" dirty="0"/>
              <a:t>, &amp;</a:t>
            </a:r>
            <a:r>
              <a:rPr lang="en-US" sz="1200" dirty="0" err="1"/>
              <a:t>clientRandom</a:t>
            </a:r>
            <a:r>
              <a:rPr lang="en-US" sz="1200" dirty="0"/>
              <a:t>)) != 0)</a:t>
            </a:r>
          </a:p>
          <a:p>
            <a:r>
              <a:rPr lang="en-US" sz="1200" dirty="0"/>
              <a:t>        </a:t>
            </a:r>
            <a:r>
              <a:rPr lang="en-US" sz="1200" dirty="0" err="1"/>
              <a:t>goto</a:t>
            </a:r>
            <a:r>
              <a:rPr lang="en-US" sz="1200" dirty="0"/>
              <a:t> fail;</a:t>
            </a:r>
          </a:p>
          <a:p>
            <a:r>
              <a:rPr lang="en-US" sz="1200" dirty="0"/>
              <a:t>    if ((err = SSLHashSHA1.update(&amp;</a:t>
            </a:r>
            <a:r>
              <a:rPr lang="en-US" sz="1200" dirty="0" err="1"/>
              <a:t>hashCtx</a:t>
            </a:r>
            <a:r>
              <a:rPr lang="en-US" sz="1200" dirty="0"/>
              <a:t>, &amp;</a:t>
            </a:r>
            <a:r>
              <a:rPr lang="en-US" sz="1200" dirty="0" err="1"/>
              <a:t>serverRandom</a:t>
            </a:r>
            <a:r>
              <a:rPr lang="en-US" sz="1200" dirty="0"/>
              <a:t>)) != 0)</a:t>
            </a:r>
          </a:p>
          <a:p>
            <a:r>
              <a:rPr lang="en-US" sz="1200" dirty="0"/>
              <a:t>        </a:t>
            </a:r>
            <a:r>
              <a:rPr lang="en-US" sz="1200" dirty="0" err="1"/>
              <a:t>goto</a:t>
            </a:r>
            <a:r>
              <a:rPr lang="en-US" sz="1200" dirty="0"/>
              <a:t> fail;</a:t>
            </a:r>
          </a:p>
          <a:p>
            <a:r>
              <a:rPr lang="en-US" sz="1200" dirty="0"/>
              <a:t>    if ((err = SSLHashSHA1.update(&amp;</a:t>
            </a:r>
            <a:r>
              <a:rPr lang="en-US" sz="1200" dirty="0" err="1"/>
              <a:t>hashCtx</a:t>
            </a:r>
            <a:r>
              <a:rPr lang="en-US" sz="1200" dirty="0"/>
              <a:t>, &amp;</a:t>
            </a:r>
            <a:r>
              <a:rPr lang="en-US" sz="1200" dirty="0" err="1"/>
              <a:t>signedParams</a:t>
            </a:r>
            <a:r>
              <a:rPr lang="en-US" sz="1200" dirty="0"/>
              <a:t>)) != 0)</a:t>
            </a:r>
          </a:p>
          <a:p>
            <a:r>
              <a:rPr lang="en-US" sz="1200" dirty="0"/>
              <a:t>        </a:t>
            </a:r>
            <a:r>
              <a:rPr lang="en-US" sz="1200" dirty="0" err="1"/>
              <a:t>goto</a:t>
            </a:r>
            <a:r>
              <a:rPr lang="en-US" sz="1200" dirty="0"/>
              <a:t> fail;</a:t>
            </a:r>
          </a:p>
          <a:p>
            <a:r>
              <a:rPr lang="en-US" sz="1200" dirty="0"/>
              <a:t>        </a:t>
            </a:r>
            <a:r>
              <a:rPr lang="en-US" sz="1200" dirty="0" err="1"/>
              <a:t>goto</a:t>
            </a:r>
            <a:r>
              <a:rPr lang="en-US" sz="1200" dirty="0"/>
              <a:t> fail;</a:t>
            </a:r>
          </a:p>
          <a:p>
            <a:r>
              <a:rPr lang="en-US" sz="1200" dirty="0"/>
              <a:t>    if ((err = SSLHashSHA1.final(&amp;</a:t>
            </a:r>
            <a:r>
              <a:rPr lang="en-US" sz="1200" dirty="0" err="1"/>
              <a:t>hashCtx</a:t>
            </a:r>
            <a:r>
              <a:rPr lang="en-US" sz="1200" dirty="0"/>
              <a:t>, &amp;</a:t>
            </a:r>
            <a:r>
              <a:rPr lang="en-US" sz="1200" dirty="0" err="1"/>
              <a:t>hashOut</a:t>
            </a:r>
            <a:r>
              <a:rPr lang="en-US" sz="1200" dirty="0"/>
              <a:t>)) != 0)</a:t>
            </a:r>
          </a:p>
          <a:p>
            <a:r>
              <a:rPr lang="en-US" sz="1200" dirty="0"/>
              <a:t>        </a:t>
            </a:r>
            <a:r>
              <a:rPr lang="en-US" sz="1200" dirty="0" err="1"/>
              <a:t>goto</a:t>
            </a:r>
            <a:r>
              <a:rPr lang="en-US" sz="1200" dirty="0"/>
              <a:t> fail;</a:t>
            </a:r>
          </a:p>
          <a:p>
            <a:endParaRPr lang="en-US" sz="1200" dirty="0"/>
          </a:p>
          <a:p>
            <a:r>
              <a:rPr lang="en-US" sz="1200" dirty="0" smtClean="0"/>
              <a:t>    err </a:t>
            </a:r>
            <a:r>
              <a:rPr lang="en-US" sz="1200" dirty="0"/>
              <a:t>= </a:t>
            </a:r>
            <a:r>
              <a:rPr lang="en-US" sz="1200" dirty="0" err="1"/>
              <a:t>sslRawVerify</a:t>
            </a:r>
            <a:r>
              <a:rPr lang="en-US" sz="1200" dirty="0"/>
              <a:t>(</a:t>
            </a:r>
            <a:r>
              <a:rPr lang="en-US" sz="1200" dirty="0" err="1"/>
              <a:t>ctx</a:t>
            </a:r>
            <a:r>
              <a:rPr lang="en-US" sz="1200" dirty="0" smtClean="0"/>
              <a:t>, </a:t>
            </a:r>
            <a:r>
              <a:rPr lang="en-US" sz="1200" dirty="0" err="1" smtClean="0"/>
              <a:t>ctx</a:t>
            </a:r>
            <a:r>
              <a:rPr lang="en-US" sz="1200" dirty="0"/>
              <a:t>-&gt;</a:t>
            </a:r>
            <a:r>
              <a:rPr lang="en-US" sz="1200" dirty="0" err="1"/>
              <a:t>peerPubKey</a:t>
            </a:r>
            <a:r>
              <a:rPr lang="en-US" sz="1200" dirty="0" smtClean="0"/>
              <a:t>, </a:t>
            </a:r>
            <a:r>
              <a:rPr lang="en-US" sz="1200" dirty="0" err="1" smtClean="0"/>
              <a:t>dataToSign</a:t>
            </a:r>
            <a:r>
              <a:rPr lang="en-US" sz="1200" dirty="0" smtClean="0"/>
              <a:t>, </a:t>
            </a:r>
            <a:r>
              <a:rPr lang="en-US" sz="1200" dirty="0" err="1" smtClean="0"/>
              <a:t>dataToSignLen</a:t>
            </a:r>
            <a:r>
              <a:rPr lang="en-US" sz="1200" dirty="0" smtClean="0"/>
              <a:t>, signature, </a:t>
            </a:r>
            <a:r>
              <a:rPr lang="en-US" sz="1200" dirty="0" err="1" smtClean="0"/>
              <a:t>signatureLen</a:t>
            </a:r>
            <a:r>
              <a:rPr lang="en-US" sz="1200" dirty="0"/>
              <a:t>);</a:t>
            </a:r>
          </a:p>
          <a:p>
            <a:r>
              <a:rPr lang="en-US" sz="1200" dirty="0" smtClean="0"/>
              <a:t>    if</a:t>
            </a:r>
            <a:r>
              <a:rPr lang="en-US" sz="1200" dirty="0"/>
              <a:t>(err) {</a:t>
            </a:r>
          </a:p>
          <a:p>
            <a:r>
              <a:rPr lang="en-US" sz="1200" dirty="0" smtClean="0"/>
              <a:t>       </a:t>
            </a:r>
            <a:r>
              <a:rPr lang="en-US" sz="1200" dirty="0" err="1" smtClean="0"/>
              <a:t>sslErrorLog</a:t>
            </a:r>
            <a:r>
              <a:rPr lang="en-US" sz="1200" dirty="0"/>
              <a:t>("</a:t>
            </a:r>
            <a:r>
              <a:rPr lang="en-US" sz="1200" dirty="0" err="1"/>
              <a:t>SSLDecodeSignedServerKeyExchange</a:t>
            </a:r>
            <a:r>
              <a:rPr lang="en-US" sz="1200" dirty="0"/>
              <a:t>: </a:t>
            </a:r>
            <a:r>
              <a:rPr lang="en-US" sz="1200" dirty="0" err="1"/>
              <a:t>sslRawVerify</a:t>
            </a:r>
            <a:r>
              <a:rPr lang="en-US" sz="1200" dirty="0"/>
              <a:t> </a:t>
            </a:r>
            <a:r>
              <a:rPr lang="en-US" sz="1200" dirty="0" smtClean="0"/>
              <a:t>returned </a:t>
            </a:r>
            <a:r>
              <a:rPr lang="en-US" sz="1200" dirty="0"/>
              <a:t>%d\n", (</a:t>
            </a:r>
            <a:r>
              <a:rPr lang="en-US" sz="1200" dirty="0" err="1"/>
              <a:t>int</a:t>
            </a:r>
            <a:r>
              <a:rPr lang="en-US" sz="1200" dirty="0"/>
              <a:t>)err);</a:t>
            </a:r>
          </a:p>
          <a:p>
            <a:r>
              <a:rPr lang="en-US" sz="1200" dirty="0" smtClean="0"/>
              <a:t>       </a:t>
            </a:r>
            <a:r>
              <a:rPr lang="en-US" sz="1200" dirty="0" err="1" smtClean="0"/>
              <a:t>goto</a:t>
            </a:r>
            <a:r>
              <a:rPr lang="en-US" sz="1200" dirty="0" smtClean="0"/>
              <a:t> </a:t>
            </a:r>
            <a:r>
              <a:rPr lang="en-US" sz="1200" dirty="0"/>
              <a:t>fail;</a:t>
            </a:r>
          </a:p>
          <a:p>
            <a:r>
              <a:rPr lang="en-US" sz="1200" dirty="0" smtClean="0"/>
              <a:t>    }</a:t>
            </a:r>
            <a:endParaRPr lang="en-US" sz="1200" dirty="0"/>
          </a:p>
          <a:p>
            <a:r>
              <a:rPr lang="en-US" sz="1200" dirty="0"/>
              <a:t>fail:</a:t>
            </a:r>
          </a:p>
          <a:p>
            <a:r>
              <a:rPr lang="en-US" sz="1200" dirty="0"/>
              <a:t>    </a:t>
            </a:r>
            <a:r>
              <a:rPr lang="en-US" sz="1200" dirty="0" err="1"/>
              <a:t>SSLFreeBuffer</a:t>
            </a:r>
            <a:r>
              <a:rPr lang="en-US" sz="1200" dirty="0"/>
              <a:t>(&amp;</a:t>
            </a:r>
            <a:r>
              <a:rPr lang="en-US" sz="1200" dirty="0" err="1"/>
              <a:t>signedHashes</a:t>
            </a:r>
            <a:r>
              <a:rPr lang="en-US" sz="1200" dirty="0"/>
              <a:t>);</a:t>
            </a:r>
          </a:p>
          <a:p>
            <a:r>
              <a:rPr lang="en-US" sz="1200" dirty="0"/>
              <a:t>    </a:t>
            </a:r>
            <a:r>
              <a:rPr lang="en-US" sz="1200" dirty="0" err="1"/>
              <a:t>SSLFreeBuffer</a:t>
            </a:r>
            <a:r>
              <a:rPr lang="en-US" sz="1200" dirty="0"/>
              <a:t>(&amp;</a:t>
            </a:r>
            <a:r>
              <a:rPr lang="en-US" sz="1200" dirty="0" err="1"/>
              <a:t>hashCtx</a:t>
            </a:r>
            <a:r>
              <a:rPr lang="en-US" sz="1200" dirty="0"/>
              <a:t>);</a:t>
            </a:r>
          </a:p>
          <a:p>
            <a:r>
              <a:rPr lang="en-US" sz="1200" dirty="0"/>
              <a:t>    return err</a:t>
            </a:r>
            <a:r>
              <a:rPr lang="en-US" sz="1200" dirty="0" smtClean="0"/>
              <a:t>;</a:t>
            </a:r>
            <a:endParaRPr lang="en-US" sz="1200" dirty="0"/>
          </a:p>
          <a:p>
            <a:r>
              <a:rPr lang="en-US" sz="1200" dirty="0" smtClean="0"/>
              <a:t>}</a:t>
            </a:r>
            <a:endParaRPr lang="en-US" sz="1200" dirty="0"/>
          </a:p>
        </p:txBody>
      </p:sp>
      <p:sp>
        <p:nvSpPr>
          <p:cNvPr id="5" name="Title 2"/>
          <p:cNvSpPr txBox="1">
            <a:spLocks/>
          </p:cNvSpPr>
          <p:nvPr/>
        </p:nvSpPr>
        <p:spPr>
          <a:xfrm>
            <a:off x="5250715" y="998598"/>
            <a:ext cx="3666230" cy="859370"/>
          </a:xfrm>
          <a:prstGeom prst="rect">
            <a:avLst/>
          </a:prstGeom>
          <a:solidFill>
            <a:schemeClr val="accent2">
              <a:lumMod val="75000"/>
            </a:schemeClr>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chemeClr val="bg1"/>
                </a:solidFill>
              </a:rPr>
              <a:t>Apple’s Implementation</a:t>
            </a:r>
          </a:p>
          <a:p>
            <a:r>
              <a:rPr lang="en-US" sz="2400" dirty="0" smtClean="0">
                <a:solidFill>
                  <a:schemeClr val="bg1"/>
                </a:solidFill>
              </a:rPr>
              <a:t>(cleaned up and excerpted)</a:t>
            </a:r>
            <a:endParaRPr lang="en-US" sz="2400" dirty="0">
              <a:solidFill>
                <a:schemeClr val="bg1"/>
              </a:solidFill>
            </a:endParaRPr>
          </a:p>
        </p:txBody>
      </p:sp>
    </p:spTree>
    <p:extLst>
      <p:ext uri="{BB962C8B-B14F-4D97-AF65-F5344CB8AC3E}">
        <p14:creationId xmlns:p14="http://schemas.microsoft.com/office/powerpoint/2010/main" val="23921420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10</a:t>
            </a:fld>
            <a:endParaRPr lang="en-US"/>
          </a:p>
        </p:txBody>
      </p:sp>
      <p:sp>
        <p:nvSpPr>
          <p:cNvPr id="6" name="Rectangle 5"/>
          <p:cNvSpPr/>
          <p:nvPr/>
        </p:nvSpPr>
        <p:spPr>
          <a:xfrm>
            <a:off x="258276" y="93746"/>
            <a:ext cx="8777044" cy="4770537"/>
          </a:xfrm>
          <a:prstGeom prst="rect">
            <a:avLst/>
          </a:prstGeom>
          <a:solidFill>
            <a:schemeClr val="accent5">
              <a:lumMod val="20000"/>
              <a:lumOff val="80000"/>
            </a:schemeClr>
          </a:solidFill>
        </p:spPr>
        <p:txBody>
          <a:bodyPr wrap="square">
            <a:spAutoFit/>
          </a:bodyPr>
          <a:lstStyle/>
          <a:p>
            <a:r>
              <a:rPr lang="en-US" sz="1600" dirty="0" smtClean="0"/>
              <a:t>    …</a:t>
            </a:r>
            <a:endParaRPr lang="en-US" sz="1600" dirty="0"/>
          </a:p>
          <a:p>
            <a:r>
              <a:rPr lang="en-US" sz="1600" dirty="0" smtClean="0"/>
              <a:t>    if </a:t>
            </a:r>
            <a:r>
              <a:rPr lang="en-US" sz="1600" dirty="0"/>
              <a:t>((err = SSLHashSHA1.update(&amp;</a:t>
            </a:r>
            <a:r>
              <a:rPr lang="en-US" sz="1600" dirty="0" err="1"/>
              <a:t>hashCtx</a:t>
            </a:r>
            <a:r>
              <a:rPr lang="en-US" sz="1600" dirty="0"/>
              <a:t>, &amp;</a:t>
            </a:r>
            <a:r>
              <a:rPr lang="en-US" sz="1600" dirty="0" err="1"/>
              <a:t>serverRandom</a:t>
            </a:r>
            <a:r>
              <a:rPr lang="en-US" sz="1600" dirty="0"/>
              <a:t>)) != 0)</a:t>
            </a:r>
          </a:p>
          <a:p>
            <a:r>
              <a:rPr lang="en-US" sz="1600" dirty="0"/>
              <a:t>        </a:t>
            </a:r>
            <a:r>
              <a:rPr lang="en-US" sz="1600" dirty="0" err="1"/>
              <a:t>goto</a:t>
            </a:r>
            <a:r>
              <a:rPr lang="en-US" sz="1600" dirty="0"/>
              <a:t> fail;</a:t>
            </a:r>
          </a:p>
          <a:p>
            <a:r>
              <a:rPr lang="en-US" sz="1600" dirty="0"/>
              <a:t>    if ((err = SSLHashSHA1.update(&amp;</a:t>
            </a:r>
            <a:r>
              <a:rPr lang="en-US" sz="1600" dirty="0" err="1"/>
              <a:t>hashCtx</a:t>
            </a:r>
            <a:r>
              <a:rPr lang="en-US" sz="1600" dirty="0"/>
              <a:t>, &amp;</a:t>
            </a:r>
            <a:r>
              <a:rPr lang="en-US" sz="1600" dirty="0" err="1"/>
              <a:t>signedParams</a:t>
            </a:r>
            <a:r>
              <a:rPr lang="en-US" sz="1600" dirty="0"/>
              <a:t>)) != 0)</a:t>
            </a:r>
          </a:p>
          <a:p>
            <a:r>
              <a:rPr lang="en-US" sz="1600" dirty="0"/>
              <a:t>        </a:t>
            </a:r>
            <a:r>
              <a:rPr lang="en-US" sz="1600" dirty="0" err="1"/>
              <a:t>goto</a:t>
            </a:r>
            <a:r>
              <a:rPr lang="en-US" sz="1600" dirty="0"/>
              <a:t> fail;</a:t>
            </a:r>
          </a:p>
          <a:p>
            <a:r>
              <a:rPr lang="en-US" sz="1600" dirty="0"/>
              <a:t>        </a:t>
            </a:r>
            <a:r>
              <a:rPr lang="en-US" sz="1600" dirty="0" err="1"/>
              <a:t>goto</a:t>
            </a:r>
            <a:r>
              <a:rPr lang="en-US" sz="1600" dirty="0"/>
              <a:t> fail;</a:t>
            </a:r>
          </a:p>
          <a:p>
            <a:r>
              <a:rPr lang="en-US" sz="1600" dirty="0"/>
              <a:t>    if ((err = SSLHashSHA1.final(&amp;</a:t>
            </a:r>
            <a:r>
              <a:rPr lang="en-US" sz="1600" dirty="0" err="1"/>
              <a:t>hashCtx</a:t>
            </a:r>
            <a:r>
              <a:rPr lang="en-US" sz="1600" dirty="0"/>
              <a:t>, &amp;</a:t>
            </a:r>
            <a:r>
              <a:rPr lang="en-US" sz="1600" dirty="0" err="1"/>
              <a:t>hashOut</a:t>
            </a:r>
            <a:r>
              <a:rPr lang="en-US" sz="1600" dirty="0"/>
              <a:t>)) != 0)</a:t>
            </a:r>
          </a:p>
          <a:p>
            <a:r>
              <a:rPr lang="en-US" sz="1600" dirty="0"/>
              <a:t>        </a:t>
            </a:r>
            <a:r>
              <a:rPr lang="en-US" sz="1600" dirty="0" err="1"/>
              <a:t>goto</a:t>
            </a:r>
            <a:r>
              <a:rPr lang="en-US" sz="1600" dirty="0"/>
              <a:t> fail;</a:t>
            </a:r>
          </a:p>
          <a:p>
            <a:endParaRPr lang="en-US" sz="1600" dirty="0"/>
          </a:p>
          <a:p>
            <a:r>
              <a:rPr lang="en-US" sz="1600" dirty="0" smtClean="0"/>
              <a:t>    err </a:t>
            </a:r>
            <a:r>
              <a:rPr lang="en-US" sz="1600" dirty="0"/>
              <a:t>= </a:t>
            </a:r>
            <a:r>
              <a:rPr lang="en-US" sz="1600" dirty="0" err="1"/>
              <a:t>sslRawVerify</a:t>
            </a:r>
            <a:r>
              <a:rPr lang="en-US" sz="1600" dirty="0"/>
              <a:t>(</a:t>
            </a:r>
            <a:r>
              <a:rPr lang="en-US" sz="1600" dirty="0" err="1"/>
              <a:t>ctx</a:t>
            </a:r>
            <a:r>
              <a:rPr lang="en-US" sz="1600" dirty="0" smtClean="0"/>
              <a:t>, </a:t>
            </a:r>
            <a:r>
              <a:rPr lang="en-US" sz="1600" dirty="0" err="1" smtClean="0"/>
              <a:t>ctx</a:t>
            </a:r>
            <a:r>
              <a:rPr lang="en-US" sz="1600" dirty="0"/>
              <a:t>-&gt;</a:t>
            </a:r>
            <a:r>
              <a:rPr lang="en-US" sz="1600" dirty="0" err="1"/>
              <a:t>peerPubKey</a:t>
            </a:r>
            <a:r>
              <a:rPr lang="en-US" sz="1600" dirty="0" smtClean="0"/>
              <a:t>, </a:t>
            </a:r>
            <a:r>
              <a:rPr lang="en-US" sz="1600" dirty="0" err="1" smtClean="0"/>
              <a:t>dataToSign</a:t>
            </a:r>
            <a:r>
              <a:rPr lang="en-US" sz="1600" dirty="0" smtClean="0"/>
              <a:t>, </a:t>
            </a:r>
            <a:r>
              <a:rPr lang="en-US" sz="1600" dirty="0" err="1" smtClean="0"/>
              <a:t>dataToSignLen</a:t>
            </a:r>
            <a:r>
              <a:rPr lang="en-US" sz="1600" dirty="0" smtClean="0"/>
              <a:t>, signature, </a:t>
            </a:r>
            <a:r>
              <a:rPr lang="en-US" sz="1600" dirty="0" err="1" smtClean="0"/>
              <a:t>signatureLen</a:t>
            </a:r>
            <a:r>
              <a:rPr lang="en-US" sz="1600" dirty="0"/>
              <a:t>);</a:t>
            </a:r>
          </a:p>
          <a:p>
            <a:r>
              <a:rPr lang="en-US" sz="1600" dirty="0" smtClean="0"/>
              <a:t>    if</a:t>
            </a:r>
            <a:r>
              <a:rPr lang="en-US" sz="1600" dirty="0"/>
              <a:t>(err) {</a:t>
            </a:r>
          </a:p>
          <a:p>
            <a:r>
              <a:rPr lang="en-US" sz="1600" dirty="0" smtClean="0"/>
              <a:t>       </a:t>
            </a:r>
            <a:r>
              <a:rPr lang="en-US" sz="1600" dirty="0" err="1" smtClean="0"/>
              <a:t>sslErrorLog</a:t>
            </a:r>
            <a:r>
              <a:rPr lang="en-US" sz="1600" dirty="0"/>
              <a:t>("</a:t>
            </a:r>
            <a:r>
              <a:rPr lang="en-US" sz="1600" dirty="0" err="1"/>
              <a:t>SSLDecodeSignedServerKeyExchange</a:t>
            </a:r>
            <a:r>
              <a:rPr lang="en-US" sz="1600" dirty="0"/>
              <a:t>: </a:t>
            </a:r>
            <a:r>
              <a:rPr lang="en-US" sz="1600" dirty="0" err="1"/>
              <a:t>sslRawVerify</a:t>
            </a:r>
            <a:r>
              <a:rPr lang="en-US" sz="1600" dirty="0"/>
              <a:t> </a:t>
            </a:r>
            <a:r>
              <a:rPr lang="en-US" sz="1600" dirty="0" smtClean="0"/>
              <a:t>returned </a:t>
            </a:r>
            <a:r>
              <a:rPr lang="en-US" sz="1600" dirty="0"/>
              <a:t>%d\n", (</a:t>
            </a:r>
            <a:r>
              <a:rPr lang="en-US" sz="1600" dirty="0" err="1"/>
              <a:t>int</a:t>
            </a:r>
            <a:r>
              <a:rPr lang="en-US" sz="1600" dirty="0"/>
              <a:t>)err);</a:t>
            </a:r>
          </a:p>
          <a:p>
            <a:r>
              <a:rPr lang="en-US" sz="1600" dirty="0" smtClean="0"/>
              <a:t>       </a:t>
            </a:r>
            <a:r>
              <a:rPr lang="en-US" sz="1600" dirty="0" err="1" smtClean="0"/>
              <a:t>goto</a:t>
            </a:r>
            <a:r>
              <a:rPr lang="en-US" sz="1600" dirty="0" smtClean="0"/>
              <a:t> </a:t>
            </a:r>
            <a:r>
              <a:rPr lang="en-US" sz="1600" dirty="0"/>
              <a:t>fail;</a:t>
            </a:r>
          </a:p>
          <a:p>
            <a:r>
              <a:rPr lang="en-US" sz="1600" dirty="0" smtClean="0"/>
              <a:t>    }</a:t>
            </a:r>
            <a:endParaRPr lang="en-US" sz="1600" dirty="0"/>
          </a:p>
          <a:p>
            <a:r>
              <a:rPr lang="en-US" sz="1600" dirty="0"/>
              <a:t>fail:</a:t>
            </a:r>
          </a:p>
          <a:p>
            <a:r>
              <a:rPr lang="en-US" sz="1600" dirty="0"/>
              <a:t>    </a:t>
            </a:r>
            <a:r>
              <a:rPr lang="en-US" sz="1600" dirty="0" err="1"/>
              <a:t>SSLFreeBuffer</a:t>
            </a:r>
            <a:r>
              <a:rPr lang="en-US" sz="1600" dirty="0"/>
              <a:t>(&amp;</a:t>
            </a:r>
            <a:r>
              <a:rPr lang="en-US" sz="1600" dirty="0" err="1"/>
              <a:t>signedHashes</a:t>
            </a:r>
            <a:r>
              <a:rPr lang="en-US" sz="1600" dirty="0"/>
              <a:t>);</a:t>
            </a:r>
          </a:p>
          <a:p>
            <a:r>
              <a:rPr lang="en-US" sz="1600" dirty="0"/>
              <a:t>    </a:t>
            </a:r>
            <a:r>
              <a:rPr lang="en-US" sz="1600" dirty="0" err="1"/>
              <a:t>SSLFreeBuffer</a:t>
            </a:r>
            <a:r>
              <a:rPr lang="en-US" sz="1600" dirty="0"/>
              <a:t>(&amp;</a:t>
            </a:r>
            <a:r>
              <a:rPr lang="en-US" sz="1600" dirty="0" err="1"/>
              <a:t>hashCtx</a:t>
            </a:r>
            <a:r>
              <a:rPr lang="en-US" sz="1600" dirty="0"/>
              <a:t>);</a:t>
            </a:r>
          </a:p>
          <a:p>
            <a:r>
              <a:rPr lang="en-US" sz="1600" dirty="0"/>
              <a:t>    return err</a:t>
            </a:r>
            <a:r>
              <a:rPr lang="en-US" sz="1600" dirty="0" smtClean="0"/>
              <a:t>;</a:t>
            </a:r>
            <a:endParaRPr lang="en-US" sz="1600" dirty="0"/>
          </a:p>
          <a:p>
            <a:r>
              <a:rPr lang="en-US" sz="1600" dirty="0" smtClean="0"/>
              <a:t>}</a:t>
            </a:r>
            <a:endParaRPr lang="en-US" sz="1600" dirty="0"/>
          </a:p>
        </p:txBody>
      </p:sp>
      <p:sp>
        <p:nvSpPr>
          <p:cNvPr id="5" name="Title 2"/>
          <p:cNvSpPr txBox="1">
            <a:spLocks/>
          </p:cNvSpPr>
          <p:nvPr/>
        </p:nvSpPr>
        <p:spPr>
          <a:xfrm>
            <a:off x="5131380" y="3742934"/>
            <a:ext cx="3666230" cy="859370"/>
          </a:xfrm>
          <a:prstGeom prst="rect">
            <a:avLst/>
          </a:prstGeom>
          <a:solidFill>
            <a:schemeClr val="accent2">
              <a:lumMod val="75000"/>
            </a:schemeClr>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chemeClr val="bg1"/>
                </a:solidFill>
              </a:rPr>
              <a:t>Apple’s Implementation</a:t>
            </a:r>
          </a:p>
          <a:p>
            <a:r>
              <a:rPr lang="en-US" sz="2400" dirty="0" smtClean="0">
                <a:solidFill>
                  <a:schemeClr val="bg1"/>
                </a:solidFill>
              </a:rPr>
              <a:t>(cleaned up and excerpted)</a:t>
            </a:r>
            <a:endParaRPr lang="en-US" sz="2400" dirty="0">
              <a:solidFill>
                <a:schemeClr val="bg1"/>
              </a:solidFill>
            </a:endParaRPr>
          </a:p>
        </p:txBody>
      </p:sp>
    </p:spTree>
    <p:extLst>
      <p:ext uri="{BB962C8B-B14F-4D97-AF65-F5344CB8AC3E}">
        <p14:creationId xmlns:p14="http://schemas.microsoft.com/office/powerpoint/2010/main" val="17168993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11</a:t>
            </a:fld>
            <a:endParaRPr lang="en-US"/>
          </a:p>
        </p:txBody>
      </p:sp>
      <p:sp>
        <p:nvSpPr>
          <p:cNvPr id="6" name="Rectangle 5"/>
          <p:cNvSpPr/>
          <p:nvPr/>
        </p:nvSpPr>
        <p:spPr>
          <a:xfrm>
            <a:off x="144906" y="332384"/>
            <a:ext cx="4807472" cy="3970317"/>
          </a:xfrm>
          <a:prstGeom prst="rect">
            <a:avLst/>
          </a:prstGeom>
          <a:solidFill>
            <a:schemeClr val="accent5">
              <a:lumMod val="20000"/>
              <a:lumOff val="80000"/>
            </a:schemeClr>
          </a:solidFill>
        </p:spPr>
        <p:txBody>
          <a:bodyPr wrap="square">
            <a:spAutoFit/>
          </a:bodyPr>
          <a:lstStyle/>
          <a:p>
            <a:r>
              <a:rPr lang="en-US" sz="1200" dirty="0" smtClean="0"/>
              <a:t>    …</a:t>
            </a:r>
            <a:endParaRPr lang="en-US" sz="1200" dirty="0"/>
          </a:p>
          <a:p>
            <a:r>
              <a:rPr lang="en-US" sz="1200" dirty="0" smtClean="0"/>
              <a:t>    if </a:t>
            </a:r>
            <a:r>
              <a:rPr lang="en-US" sz="1200" dirty="0"/>
              <a:t>((err = SSLHashSHA1.update(&amp;</a:t>
            </a:r>
            <a:r>
              <a:rPr lang="en-US" sz="1200" dirty="0" err="1"/>
              <a:t>hashCtx</a:t>
            </a:r>
            <a:r>
              <a:rPr lang="en-US" sz="1200" dirty="0"/>
              <a:t>, &amp;</a:t>
            </a:r>
            <a:r>
              <a:rPr lang="en-US" sz="1200" dirty="0" err="1"/>
              <a:t>serverRandom</a:t>
            </a:r>
            <a:r>
              <a:rPr lang="en-US" sz="1200" dirty="0"/>
              <a:t>)) != 0)</a:t>
            </a:r>
          </a:p>
          <a:p>
            <a:r>
              <a:rPr lang="en-US" sz="1200" dirty="0"/>
              <a:t>        </a:t>
            </a:r>
            <a:r>
              <a:rPr lang="en-US" sz="1200" dirty="0" err="1"/>
              <a:t>goto</a:t>
            </a:r>
            <a:r>
              <a:rPr lang="en-US" sz="1200" dirty="0"/>
              <a:t> fail;</a:t>
            </a:r>
          </a:p>
          <a:p>
            <a:r>
              <a:rPr lang="en-US" sz="1200" dirty="0"/>
              <a:t>    if ((err = SSLHashSHA1.update(&amp;</a:t>
            </a:r>
            <a:r>
              <a:rPr lang="en-US" sz="1200" dirty="0" err="1"/>
              <a:t>hashCtx</a:t>
            </a:r>
            <a:r>
              <a:rPr lang="en-US" sz="1200" dirty="0"/>
              <a:t>, &amp;</a:t>
            </a:r>
            <a:r>
              <a:rPr lang="en-US" sz="1200" dirty="0" err="1"/>
              <a:t>signedParams</a:t>
            </a:r>
            <a:r>
              <a:rPr lang="en-US" sz="1200" dirty="0"/>
              <a:t>)) != 0)</a:t>
            </a:r>
          </a:p>
          <a:p>
            <a:r>
              <a:rPr lang="en-US" sz="1200" dirty="0"/>
              <a:t>        </a:t>
            </a:r>
            <a:r>
              <a:rPr lang="en-US" sz="1200" dirty="0" err="1"/>
              <a:t>goto</a:t>
            </a:r>
            <a:r>
              <a:rPr lang="en-US" sz="1200" dirty="0"/>
              <a:t> fail;</a:t>
            </a:r>
          </a:p>
          <a:p>
            <a:r>
              <a:rPr lang="en-US" sz="1200" dirty="0"/>
              <a:t>        </a:t>
            </a:r>
            <a:r>
              <a:rPr lang="en-US" sz="1200" dirty="0" err="1"/>
              <a:t>goto</a:t>
            </a:r>
            <a:r>
              <a:rPr lang="en-US" sz="1200" dirty="0"/>
              <a:t> fail;</a:t>
            </a:r>
          </a:p>
          <a:p>
            <a:r>
              <a:rPr lang="en-US" sz="1200" dirty="0"/>
              <a:t>    if ((err = SSLHashSHA1.final(&amp;</a:t>
            </a:r>
            <a:r>
              <a:rPr lang="en-US" sz="1200" dirty="0" err="1"/>
              <a:t>hashCtx</a:t>
            </a:r>
            <a:r>
              <a:rPr lang="en-US" sz="1200" dirty="0"/>
              <a:t>, &amp;</a:t>
            </a:r>
            <a:r>
              <a:rPr lang="en-US" sz="1200" dirty="0" err="1"/>
              <a:t>hashOut</a:t>
            </a:r>
            <a:r>
              <a:rPr lang="en-US" sz="1200" dirty="0"/>
              <a:t>)) != 0)</a:t>
            </a:r>
          </a:p>
          <a:p>
            <a:r>
              <a:rPr lang="en-US" sz="1200" dirty="0"/>
              <a:t>        </a:t>
            </a:r>
            <a:r>
              <a:rPr lang="en-US" sz="1200" dirty="0" err="1"/>
              <a:t>goto</a:t>
            </a:r>
            <a:r>
              <a:rPr lang="en-US" sz="1200" dirty="0"/>
              <a:t> fail;</a:t>
            </a:r>
          </a:p>
          <a:p>
            <a:endParaRPr lang="en-US" sz="1200" dirty="0"/>
          </a:p>
          <a:p>
            <a:r>
              <a:rPr lang="en-US" sz="1200" dirty="0" smtClean="0"/>
              <a:t>    err </a:t>
            </a:r>
            <a:r>
              <a:rPr lang="en-US" sz="1200" dirty="0"/>
              <a:t>= </a:t>
            </a:r>
            <a:r>
              <a:rPr lang="en-US" sz="1200" dirty="0" err="1"/>
              <a:t>sslRawVerify</a:t>
            </a:r>
            <a:r>
              <a:rPr lang="en-US" sz="1200" dirty="0"/>
              <a:t>(</a:t>
            </a:r>
            <a:r>
              <a:rPr lang="en-US" sz="1200" dirty="0" err="1"/>
              <a:t>ctx</a:t>
            </a:r>
            <a:r>
              <a:rPr lang="en-US" sz="1200" dirty="0" smtClean="0"/>
              <a:t>, </a:t>
            </a:r>
            <a:r>
              <a:rPr lang="en-US" sz="1200" dirty="0" err="1" smtClean="0"/>
              <a:t>ctx</a:t>
            </a:r>
            <a:r>
              <a:rPr lang="en-US" sz="1200" dirty="0"/>
              <a:t>-&gt;</a:t>
            </a:r>
            <a:r>
              <a:rPr lang="en-US" sz="1200" dirty="0" err="1"/>
              <a:t>peerPubKey</a:t>
            </a:r>
            <a:r>
              <a:rPr lang="en-US" sz="1200" dirty="0" smtClean="0"/>
              <a:t>, </a:t>
            </a:r>
            <a:r>
              <a:rPr lang="en-US" sz="1200" dirty="0" err="1" smtClean="0"/>
              <a:t>dataToSign</a:t>
            </a:r>
            <a:r>
              <a:rPr lang="en-US" sz="1200" dirty="0" smtClean="0"/>
              <a:t>, </a:t>
            </a:r>
            <a:r>
              <a:rPr lang="en-US" sz="1200" dirty="0" err="1" smtClean="0"/>
              <a:t>dataToSignLen</a:t>
            </a:r>
            <a:r>
              <a:rPr lang="en-US" sz="1200" dirty="0" smtClean="0"/>
              <a:t>, </a:t>
            </a:r>
          </a:p>
          <a:p>
            <a:r>
              <a:rPr lang="en-US" sz="1200" dirty="0"/>
              <a:t> </a:t>
            </a:r>
            <a:r>
              <a:rPr lang="en-US" sz="1200" dirty="0" smtClean="0"/>
              <a:t>                                     signature, </a:t>
            </a:r>
            <a:r>
              <a:rPr lang="en-US" sz="1200" dirty="0" err="1" smtClean="0"/>
              <a:t>signatureLen</a:t>
            </a:r>
            <a:r>
              <a:rPr lang="en-US" sz="1200" dirty="0"/>
              <a:t>);</a:t>
            </a:r>
          </a:p>
          <a:p>
            <a:r>
              <a:rPr lang="en-US" sz="1200" dirty="0" smtClean="0"/>
              <a:t>    if</a:t>
            </a:r>
            <a:r>
              <a:rPr lang="en-US" sz="1200" dirty="0"/>
              <a:t>(err) {</a:t>
            </a:r>
          </a:p>
          <a:p>
            <a:r>
              <a:rPr lang="en-US" sz="1200" dirty="0" smtClean="0"/>
              <a:t>       </a:t>
            </a:r>
            <a:r>
              <a:rPr lang="en-US" sz="1200" dirty="0" err="1" smtClean="0"/>
              <a:t>sslErrorLog</a:t>
            </a:r>
            <a:r>
              <a:rPr lang="en-US" sz="1200" dirty="0"/>
              <a:t>("</a:t>
            </a:r>
            <a:r>
              <a:rPr lang="en-US" sz="1200" dirty="0" err="1"/>
              <a:t>SSLDecodeSignedServerKeyExchange</a:t>
            </a:r>
            <a:r>
              <a:rPr lang="en-US" sz="1200" dirty="0"/>
              <a:t>: </a:t>
            </a:r>
            <a:r>
              <a:rPr lang="en-US" sz="1200" dirty="0" err="1"/>
              <a:t>sslRawVerify</a:t>
            </a:r>
            <a:r>
              <a:rPr lang="en-US" sz="1200" dirty="0"/>
              <a:t> </a:t>
            </a:r>
            <a:r>
              <a:rPr lang="en-US" sz="1200" dirty="0" smtClean="0"/>
              <a:t>returned </a:t>
            </a:r>
            <a:r>
              <a:rPr lang="en-US" sz="1200" dirty="0"/>
              <a:t>%d\n", (</a:t>
            </a:r>
            <a:r>
              <a:rPr lang="en-US" sz="1200" dirty="0" err="1"/>
              <a:t>int</a:t>
            </a:r>
            <a:r>
              <a:rPr lang="en-US" sz="1200" dirty="0"/>
              <a:t>)err);</a:t>
            </a:r>
          </a:p>
          <a:p>
            <a:r>
              <a:rPr lang="en-US" sz="1200" dirty="0" smtClean="0"/>
              <a:t>       </a:t>
            </a:r>
            <a:r>
              <a:rPr lang="en-US" sz="1200" dirty="0" err="1" smtClean="0"/>
              <a:t>goto</a:t>
            </a:r>
            <a:r>
              <a:rPr lang="en-US" sz="1200" dirty="0" smtClean="0"/>
              <a:t> </a:t>
            </a:r>
            <a:r>
              <a:rPr lang="en-US" sz="1200" dirty="0"/>
              <a:t>fail;</a:t>
            </a:r>
          </a:p>
          <a:p>
            <a:r>
              <a:rPr lang="en-US" sz="1200" dirty="0" smtClean="0"/>
              <a:t>    }</a:t>
            </a:r>
            <a:endParaRPr lang="en-US" sz="1200" dirty="0"/>
          </a:p>
          <a:p>
            <a:r>
              <a:rPr lang="en-US" sz="1200" dirty="0"/>
              <a:t>fail:</a:t>
            </a:r>
          </a:p>
          <a:p>
            <a:r>
              <a:rPr lang="en-US" sz="1200" dirty="0"/>
              <a:t>    </a:t>
            </a:r>
            <a:r>
              <a:rPr lang="en-US" sz="1200" dirty="0" err="1"/>
              <a:t>SSLFreeBuffer</a:t>
            </a:r>
            <a:r>
              <a:rPr lang="en-US" sz="1200" dirty="0"/>
              <a:t>(&amp;</a:t>
            </a:r>
            <a:r>
              <a:rPr lang="en-US" sz="1200" dirty="0" err="1"/>
              <a:t>signedHashes</a:t>
            </a:r>
            <a:r>
              <a:rPr lang="en-US" sz="1200" dirty="0"/>
              <a:t>);</a:t>
            </a:r>
          </a:p>
          <a:p>
            <a:r>
              <a:rPr lang="en-US" sz="1200" dirty="0"/>
              <a:t>    </a:t>
            </a:r>
            <a:r>
              <a:rPr lang="en-US" sz="1200" dirty="0" err="1"/>
              <a:t>SSLFreeBuffer</a:t>
            </a:r>
            <a:r>
              <a:rPr lang="en-US" sz="1200" dirty="0"/>
              <a:t>(&amp;</a:t>
            </a:r>
            <a:r>
              <a:rPr lang="en-US" sz="1200" dirty="0" err="1"/>
              <a:t>hashCtx</a:t>
            </a:r>
            <a:r>
              <a:rPr lang="en-US" sz="1200" dirty="0"/>
              <a:t>);</a:t>
            </a:r>
          </a:p>
          <a:p>
            <a:r>
              <a:rPr lang="en-US" sz="1200" dirty="0"/>
              <a:t>    return err</a:t>
            </a:r>
            <a:r>
              <a:rPr lang="en-US" sz="1200" dirty="0" smtClean="0"/>
              <a:t>;</a:t>
            </a:r>
            <a:endParaRPr lang="en-US" sz="1200" dirty="0"/>
          </a:p>
          <a:p>
            <a:r>
              <a:rPr lang="en-US" sz="1200" dirty="0" smtClean="0"/>
              <a:t>}</a:t>
            </a:r>
            <a:endParaRPr lang="en-US" sz="1200" dirty="0"/>
          </a:p>
        </p:txBody>
      </p:sp>
      <p:sp>
        <p:nvSpPr>
          <p:cNvPr id="5" name="Title 2"/>
          <p:cNvSpPr txBox="1">
            <a:spLocks/>
          </p:cNvSpPr>
          <p:nvPr/>
        </p:nvSpPr>
        <p:spPr>
          <a:xfrm>
            <a:off x="5020570" y="231547"/>
            <a:ext cx="3666230" cy="859370"/>
          </a:xfrm>
          <a:prstGeom prst="rect">
            <a:avLst/>
          </a:prstGeom>
          <a:solidFill>
            <a:schemeClr val="accent2">
              <a:lumMod val="75000"/>
            </a:schemeClr>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chemeClr val="bg1"/>
                </a:solidFill>
              </a:rPr>
              <a:t>How should these kinds of mistakes be prevented?</a:t>
            </a:r>
            <a:endParaRPr lang="en-US" sz="2400" dirty="0">
              <a:solidFill>
                <a:schemeClr val="bg1"/>
              </a:solidFill>
            </a:endParaRPr>
          </a:p>
        </p:txBody>
      </p:sp>
    </p:spTree>
    <p:extLst>
      <p:ext uri="{BB962C8B-B14F-4D97-AF65-F5344CB8AC3E}">
        <p14:creationId xmlns:p14="http://schemas.microsoft.com/office/powerpoint/2010/main" val="161936688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12</a:t>
            </a:fld>
            <a:endParaRPr lang="en-US"/>
          </a:p>
        </p:txBody>
      </p:sp>
      <p:pic>
        <p:nvPicPr>
          <p:cNvPr id="4" name="Picture 3" descr="Screen Shot 2014-02-24 at 8.24.4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929" y="169222"/>
            <a:ext cx="4424167" cy="4598042"/>
          </a:xfrm>
          <a:prstGeom prst="rect">
            <a:avLst/>
          </a:prstGeom>
          <a:ln>
            <a:noFill/>
          </a:ln>
          <a:effectLst>
            <a:outerShdw blurRad="292100" dist="139700" dir="2700000" algn="tl" rotWithShape="0">
              <a:srgbClr val="333333">
                <a:alpha val="65000"/>
              </a:srgbClr>
            </a:outerShdw>
          </a:effectLst>
        </p:spPr>
      </p:pic>
      <p:pic>
        <p:nvPicPr>
          <p:cNvPr id="5" name="Picture 4" descr="Screen Shot 2014-02-24 at 8.25.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017" y="741482"/>
            <a:ext cx="4049208" cy="33588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8935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Excursion</a:t>
            </a:r>
            <a:endParaRPr lang="en-US" dirty="0"/>
          </a:p>
        </p:txBody>
      </p:sp>
      <p:sp>
        <p:nvSpPr>
          <p:cNvPr id="3" name="Slide Number Placeholder 2"/>
          <p:cNvSpPr>
            <a:spLocks noGrp="1"/>
          </p:cNvSpPr>
          <p:nvPr>
            <p:ph type="sldNum" sz="quarter" idx="12"/>
          </p:nvPr>
        </p:nvSpPr>
        <p:spPr/>
        <p:txBody>
          <a:bodyPr/>
          <a:lstStyle/>
          <a:p>
            <a:fld id="{6507B5A5-F0C2-644D-AEA7-E773B6B78F38}" type="slidenum">
              <a:rPr lang="en-US" smtClean="0"/>
              <a:t>13</a:t>
            </a:fld>
            <a:endParaRPr lang="en-US"/>
          </a:p>
        </p:txBody>
      </p:sp>
      <p:sp>
        <p:nvSpPr>
          <p:cNvPr id="4" name="TextBox 3"/>
          <p:cNvSpPr txBox="1"/>
          <p:nvPr/>
        </p:nvSpPr>
        <p:spPr>
          <a:xfrm>
            <a:off x="1329727" y="1900581"/>
            <a:ext cx="6439170" cy="1077218"/>
          </a:xfrm>
          <a:prstGeom prst="rect">
            <a:avLst/>
          </a:prstGeom>
          <a:noFill/>
        </p:spPr>
        <p:txBody>
          <a:bodyPr wrap="square" rtlCol="0">
            <a:spAutoFit/>
          </a:bodyPr>
          <a:lstStyle/>
          <a:p>
            <a:pPr algn="ctr"/>
            <a:r>
              <a:rPr lang="en-US" sz="3200" dirty="0" smtClean="0"/>
              <a:t>How hard is it for a compiler to provide unreachable code warnings?</a:t>
            </a:r>
            <a:endParaRPr lang="en-US" sz="3200" dirty="0"/>
          </a:p>
        </p:txBody>
      </p:sp>
    </p:spTree>
    <p:extLst>
      <p:ext uri="{BB962C8B-B14F-4D97-AF65-F5344CB8AC3E}">
        <p14:creationId xmlns:p14="http://schemas.microsoft.com/office/powerpoint/2010/main" val="3473827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Unreachable is Undecidable</a:t>
            </a:r>
            <a:endParaRPr lang="en-US" dirty="0"/>
          </a:p>
        </p:txBody>
      </p:sp>
      <p:sp>
        <p:nvSpPr>
          <p:cNvPr id="3" name="Slide Number Placeholder 2"/>
          <p:cNvSpPr>
            <a:spLocks noGrp="1"/>
          </p:cNvSpPr>
          <p:nvPr>
            <p:ph type="sldNum" sz="quarter" idx="12"/>
          </p:nvPr>
        </p:nvSpPr>
        <p:spPr/>
        <p:txBody>
          <a:bodyPr/>
          <a:lstStyle/>
          <a:p>
            <a:fld id="{6507B5A5-F0C2-644D-AEA7-E773B6B78F38}" type="slidenum">
              <a:rPr lang="en-US" smtClean="0"/>
              <a:t>14</a:t>
            </a:fld>
            <a:endParaRPr lang="en-US"/>
          </a:p>
        </p:txBody>
      </p:sp>
    </p:spTree>
    <p:extLst>
      <p:ext uri="{BB962C8B-B14F-4D97-AF65-F5344CB8AC3E}">
        <p14:creationId xmlns:p14="http://schemas.microsoft.com/office/powerpoint/2010/main" val="1989387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Unreachable is Undecidable</a:t>
            </a:r>
            <a:endParaRPr lang="en-US" dirty="0"/>
          </a:p>
        </p:txBody>
      </p:sp>
      <p:sp>
        <p:nvSpPr>
          <p:cNvPr id="3" name="Slide Number Placeholder 2"/>
          <p:cNvSpPr>
            <a:spLocks noGrp="1"/>
          </p:cNvSpPr>
          <p:nvPr>
            <p:ph type="sldNum" sz="quarter" idx="12"/>
          </p:nvPr>
        </p:nvSpPr>
        <p:spPr/>
        <p:txBody>
          <a:bodyPr/>
          <a:lstStyle/>
          <a:p>
            <a:fld id="{6507B5A5-F0C2-644D-AEA7-E773B6B78F38}" type="slidenum">
              <a:rPr lang="en-US" smtClean="0"/>
              <a:t>15</a:t>
            </a:fld>
            <a:endParaRPr lang="en-US"/>
          </a:p>
        </p:txBody>
      </p:sp>
      <p:sp>
        <p:nvSpPr>
          <p:cNvPr id="4" name="TextBox 3"/>
          <p:cNvSpPr txBox="1"/>
          <p:nvPr/>
        </p:nvSpPr>
        <p:spPr>
          <a:xfrm>
            <a:off x="740697" y="1297147"/>
            <a:ext cx="5208878" cy="1815882"/>
          </a:xfrm>
          <a:prstGeom prst="rect">
            <a:avLst/>
          </a:prstGeom>
          <a:solidFill>
            <a:schemeClr val="accent2">
              <a:lumMod val="20000"/>
              <a:lumOff val="80000"/>
            </a:schemeClr>
          </a:solidFill>
        </p:spPr>
        <p:txBody>
          <a:bodyPr wrap="none" rtlCol="0">
            <a:spAutoFit/>
          </a:bodyPr>
          <a:lstStyle/>
          <a:p>
            <a:r>
              <a:rPr lang="en-US" sz="2800" dirty="0" err="1" smtClean="0"/>
              <a:t>fn</a:t>
            </a:r>
            <a:r>
              <a:rPr lang="en-US" sz="2800" dirty="0" smtClean="0"/>
              <a:t> halts(program: &amp;</a:t>
            </a:r>
            <a:r>
              <a:rPr lang="en-US" sz="2800" dirty="0" err="1" smtClean="0"/>
              <a:t>str</a:t>
            </a:r>
            <a:r>
              <a:rPr lang="en-US" sz="2800" dirty="0" smtClean="0"/>
              <a:t>) {</a:t>
            </a:r>
          </a:p>
          <a:p>
            <a:r>
              <a:rPr lang="en-US" sz="2800" dirty="0" smtClean="0"/>
              <a:t>     execute(program); </a:t>
            </a:r>
          </a:p>
          <a:p>
            <a:r>
              <a:rPr lang="en-US" sz="2800" dirty="0"/>
              <a:t> </a:t>
            </a:r>
            <a:r>
              <a:rPr lang="en-US" sz="2800" dirty="0" smtClean="0"/>
              <a:t>    </a:t>
            </a:r>
            <a:r>
              <a:rPr lang="en-US" sz="2800" dirty="0" err="1" smtClean="0"/>
              <a:t>println</a:t>
            </a:r>
            <a:r>
              <a:rPr lang="en-US" sz="2800" dirty="0" smtClean="0"/>
              <a:t>!(“Am I unreachable?”);</a:t>
            </a:r>
          </a:p>
          <a:p>
            <a:r>
              <a:rPr lang="en-US" sz="2800" dirty="0"/>
              <a:t>}</a:t>
            </a:r>
          </a:p>
        </p:txBody>
      </p:sp>
      <p:sp>
        <p:nvSpPr>
          <p:cNvPr id="5" name="TextBox 4"/>
          <p:cNvSpPr txBox="1"/>
          <p:nvPr/>
        </p:nvSpPr>
        <p:spPr>
          <a:xfrm>
            <a:off x="1870811" y="3390296"/>
            <a:ext cx="6815989" cy="15696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400" b="1" dirty="0" smtClean="0"/>
              <a:t>Compilers shouldn’t be constrained by theory!</a:t>
            </a:r>
          </a:p>
          <a:p>
            <a:r>
              <a:rPr lang="en-US" sz="2400" dirty="0" smtClean="0"/>
              <a:t>	Goal is to help programmers</a:t>
            </a:r>
            <a:r>
              <a:rPr lang="en-US" sz="2400" dirty="0"/>
              <a:t>	</a:t>
            </a:r>
            <a:endParaRPr lang="en-US" sz="2400" dirty="0" smtClean="0"/>
          </a:p>
          <a:p>
            <a:r>
              <a:rPr lang="en-US" sz="2400" dirty="0" smtClean="0"/>
              <a:t>	Okay for warnings to be unsound and incomplete</a:t>
            </a:r>
          </a:p>
          <a:p>
            <a:r>
              <a:rPr lang="en-US" sz="2400" dirty="0"/>
              <a:t>	</a:t>
            </a:r>
            <a:r>
              <a:rPr lang="en-US" sz="2400" dirty="0" smtClean="0"/>
              <a:t>	(even okay for errors!)</a:t>
            </a:r>
            <a:endParaRPr lang="en-US" sz="2400" dirty="0"/>
          </a:p>
        </p:txBody>
      </p:sp>
    </p:spTree>
    <p:extLst>
      <p:ext uri="{BB962C8B-B14F-4D97-AF65-F5344CB8AC3E}">
        <p14:creationId xmlns:p14="http://schemas.microsoft.com/office/powerpoint/2010/main" val="3187509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86470"/>
            <a:ext cx="8229600" cy="2959400"/>
          </a:xfrm>
        </p:spPr>
        <p:txBody>
          <a:bodyPr>
            <a:noAutofit/>
          </a:bodyPr>
          <a:lstStyle/>
          <a:p>
            <a:r>
              <a:rPr lang="en-US" sz="6000" dirty="0" smtClean="0">
                <a:solidFill>
                  <a:srgbClr val="FF6600"/>
                </a:solidFill>
              </a:rPr>
              <a:t>My New </a:t>
            </a:r>
            <a:br>
              <a:rPr lang="en-US" sz="6000" dirty="0" smtClean="0">
                <a:solidFill>
                  <a:srgbClr val="FF6600"/>
                </a:solidFill>
              </a:rPr>
            </a:br>
            <a:r>
              <a:rPr lang="en-US" sz="6000" b="1" dirty="0" smtClean="0">
                <a:solidFill>
                  <a:srgbClr val="FF6600"/>
                </a:solidFill>
              </a:rPr>
              <a:t>Theory of Computation</a:t>
            </a:r>
            <a:r>
              <a:rPr lang="en-US" sz="6000" dirty="0" smtClean="0">
                <a:solidFill>
                  <a:srgbClr val="FF6600"/>
                </a:solidFill>
              </a:rPr>
              <a:t> Book!</a:t>
            </a:r>
            <a:endParaRPr lang="en-US" sz="6000" dirty="0">
              <a:solidFill>
                <a:srgbClr val="FF6600"/>
              </a:solidFill>
            </a:endParaRPr>
          </a:p>
        </p:txBody>
      </p:sp>
      <p:sp>
        <p:nvSpPr>
          <p:cNvPr id="3" name="Slide Number Placeholder 2"/>
          <p:cNvSpPr>
            <a:spLocks noGrp="1"/>
          </p:cNvSpPr>
          <p:nvPr>
            <p:ph type="sldNum" sz="quarter" idx="12"/>
          </p:nvPr>
        </p:nvSpPr>
        <p:spPr/>
        <p:txBody>
          <a:bodyPr/>
          <a:lstStyle/>
          <a:p>
            <a:fld id="{5901D8F8-DFD5-3B41-9914-44ACC1FDB87E}" type="slidenum">
              <a:rPr lang="en-US" smtClean="0"/>
              <a:t>16</a:t>
            </a:fld>
            <a:endParaRPr lang="en-US"/>
          </a:p>
        </p:txBody>
      </p:sp>
    </p:spTree>
    <p:extLst>
      <p:ext uri="{BB962C8B-B14F-4D97-AF65-F5344CB8AC3E}">
        <p14:creationId xmlns:p14="http://schemas.microsoft.com/office/powerpoint/2010/main" val="339480043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plug book</a:t>
            </a:r>
            <a:endParaRPr lang="en-US" dirty="0"/>
          </a:p>
        </p:txBody>
      </p:sp>
      <p:pic>
        <p:nvPicPr>
          <p:cNvPr id="3" name="Picture 2"/>
          <p:cNvPicPr>
            <a:picLocks noChangeAspect="1"/>
          </p:cNvPicPr>
          <p:nvPr/>
        </p:nvPicPr>
        <p:blipFill rotWithShape="1">
          <a:blip r:embed="rId3"/>
          <a:srcRect l="-107" t="7227" r="-1" b="15370"/>
          <a:stretch/>
        </p:blipFill>
        <p:spPr>
          <a:xfrm>
            <a:off x="-123297" y="-120498"/>
            <a:ext cx="9358228" cy="5264002"/>
          </a:xfrm>
          <a:prstGeom prst="rect">
            <a:avLst/>
          </a:prstGeom>
        </p:spPr>
      </p:pic>
      <p:sp>
        <p:nvSpPr>
          <p:cNvPr id="4" name="Rectangle 3"/>
          <p:cNvSpPr/>
          <p:nvPr/>
        </p:nvSpPr>
        <p:spPr>
          <a:xfrm>
            <a:off x="4850092" y="3100519"/>
            <a:ext cx="4293908" cy="1569660"/>
          </a:xfrm>
          <a:prstGeom prst="rect">
            <a:avLst/>
          </a:prstGeom>
          <a:solidFill>
            <a:schemeClr val="tx1">
              <a:alpha val="36000"/>
            </a:schemeClr>
          </a:solidFill>
        </p:spPr>
        <p:txBody>
          <a:bodyPr wrap="square">
            <a:spAutoFit/>
          </a:bodyPr>
          <a:lstStyle/>
          <a:p>
            <a:pPr algn="ctr"/>
            <a:r>
              <a:rPr lang="en-US" sz="2400" i="1" dirty="0" smtClean="0">
                <a:solidFill>
                  <a:srgbClr val="FFFF00"/>
                </a:solidFill>
                <a:cs typeface="Adobe Caslon Pro SmBd Italic"/>
              </a:rPr>
              <a:t>A Tragicomic Tale of Combinatorics and Computability</a:t>
            </a:r>
          </a:p>
          <a:p>
            <a:pPr algn="ctr"/>
            <a:r>
              <a:rPr lang="en-US" sz="2400" i="1" dirty="0" smtClean="0">
                <a:solidFill>
                  <a:srgbClr val="FFFF00"/>
                </a:solidFill>
                <a:cs typeface="Adobe Caslon Pro SmBd Italic"/>
              </a:rPr>
              <a:t>for Curious Children of All Ages</a:t>
            </a:r>
            <a:endParaRPr lang="en-US" sz="2400" i="1" dirty="0">
              <a:solidFill>
                <a:srgbClr val="FFFF00"/>
              </a:solidFill>
              <a:cs typeface="Adobe Caslon Pro SmBd Italic"/>
            </a:endParaRPr>
          </a:p>
        </p:txBody>
      </p:sp>
      <p:sp>
        <p:nvSpPr>
          <p:cNvPr id="6" name="TextBox 5"/>
          <p:cNvSpPr txBox="1"/>
          <p:nvPr/>
        </p:nvSpPr>
        <p:spPr>
          <a:xfrm>
            <a:off x="197274" y="4526011"/>
            <a:ext cx="1886441" cy="646331"/>
          </a:xfrm>
          <a:prstGeom prst="rect">
            <a:avLst/>
          </a:prstGeom>
          <a:noFill/>
        </p:spPr>
        <p:txBody>
          <a:bodyPr wrap="square" rtlCol="0">
            <a:spAutoFit/>
          </a:bodyPr>
          <a:lstStyle/>
          <a:p>
            <a:pPr algn="ctr"/>
            <a:r>
              <a:rPr lang="en-US" dirty="0" smtClean="0">
                <a:solidFill>
                  <a:schemeClr val="tx2"/>
                </a:solidFill>
              </a:rPr>
              <a:t>Illustrations by Kim </a:t>
            </a:r>
            <a:r>
              <a:rPr lang="en-US" dirty="0" err="1" smtClean="0">
                <a:solidFill>
                  <a:schemeClr val="tx2"/>
                </a:solidFill>
              </a:rPr>
              <a:t>Dylla</a:t>
            </a:r>
            <a:endParaRPr lang="en-US" dirty="0">
              <a:solidFill>
                <a:schemeClr val="tx2"/>
              </a:solidFill>
            </a:endParaRPr>
          </a:p>
        </p:txBody>
      </p:sp>
    </p:spTree>
    <p:extLst>
      <p:ext uri="{BB962C8B-B14F-4D97-AF65-F5344CB8AC3E}">
        <p14:creationId xmlns:p14="http://schemas.microsoft.com/office/powerpoint/2010/main" val="396689271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01888" y="76716"/>
            <a:ext cx="6242112" cy="5143500"/>
          </a:xfrm>
          <a:prstGeom prst="rect">
            <a:avLst/>
          </a:prstGeom>
        </p:spPr>
      </p:pic>
      <p:sp>
        <p:nvSpPr>
          <p:cNvPr id="2" name="Title 1"/>
          <p:cNvSpPr>
            <a:spLocks noGrp="1"/>
          </p:cNvSpPr>
          <p:nvPr>
            <p:ph type="title"/>
          </p:nvPr>
        </p:nvSpPr>
        <p:spPr>
          <a:xfrm>
            <a:off x="636201" y="777005"/>
            <a:ext cx="2815973" cy="2257106"/>
          </a:xfrm>
        </p:spPr>
        <p:txBody>
          <a:bodyPr/>
          <a:lstStyle/>
          <a:p>
            <a:r>
              <a:rPr lang="en-US" dirty="0" smtClean="0"/>
              <a:t>Sharing Memory </a:t>
            </a:r>
            <a:br>
              <a:rPr lang="en-US" dirty="0" smtClean="0"/>
            </a:br>
            <a:r>
              <a:rPr lang="en-US" dirty="0" smtClean="0"/>
              <a:t>in Tasks</a:t>
            </a:r>
            <a:endParaRPr lang="en-US" dirty="0"/>
          </a:p>
        </p:txBody>
      </p:sp>
      <p:sp>
        <p:nvSpPr>
          <p:cNvPr id="3" name="Slide Number Placeholder 2"/>
          <p:cNvSpPr>
            <a:spLocks noGrp="1"/>
          </p:cNvSpPr>
          <p:nvPr>
            <p:ph type="sldNum" sz="quarter" idx="12"/>
          </p:nvPr>
        </p:nvSpPr>
        <p:spPr/>
        <p:txBody>
          <a:bodyPr/>
          <a:lstStyle/>
          <a:p>
            <a:fld id="{6507B5A5-F0C2-644D-AEA7-E773B6B78F38}" type="slidenum">
              <a:rPr lang="en-US" smtClean="0"/>
              <a:t>18</a:t>
            </a:fld>
            <a:endParaRPr lang="en-US"/>
          </a:p>
        </p:txBody>
      </p:sp>
    </p:spTree>
    <p:extLst>
      <p:ext uri="{BB962C8B-B14F-4D97-AF65-F5344CB8AC3E}">
        <p14:creationId xmlns:p14="http://schemas.microsoft.com/office/powerpoint/2010/main" val="2138588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4154223" cy="857250"/>
          </a:xfrm>
        </p:spPr>
        <p:txBody>
          <a:bodyPr/>
          <a:lstStyle/>
          <a:p>
            <a:r>
              <a:rPr lang="en-US" dirty="0" smtClean="0"/>
              <a:t>Plan for Today</a:t>
            </a:r>
            <a:endParaRPr lang="en-US" dirty="0"/>
          </a:p>
        </p:txBody>
      </p:sp>
      <p:sp>
        <p:nvSpPr>
          <p:cNvPr id="3" name="Content Placeholder 2"/>
          <p:cNvSpPr>
            <a:spLocks noGrp="1"/>
          </p:cNvSpPr>
          <p:nvPr>
            <p:ph idx="1"/>
          </p:nvPr>
        </p:nvSpPr>
        <p:spPr>
          <a:xfrm>
            <a:off x="562577" y="1063229"/>
            <a:ext cx="3852797" cy="3394472"/>
          </a:xfrm>
        </p:spPr>
        <p:txBody>
          <a:bodyPr/>
          <a:lstStyle/>
          <a:p>
            <a:pPr marL="0" indent="0">
              <a:buNone/>
            </a:pPr>
            <a:r>
              <a:rPr lang="en-US" b="1" dirty="0" smtClean="0"/>
              <a:t>Apple’s SSL Bug</a:t>
            </a:r>
          </a:p>
          <a:p>
            <a:pPr marL="0" indent="0">
              <a:buNone/>
            </a:pPr>
            <a:r>
              <a:rPr lang="en-US" b="1" dirty="0" smtClean="0"/>
              <a:t>Sharing Memory</a:t>
            </a:r>
          </a:p>
          <a:p>
            <a:pPr marL="0" indent="0">
              <a:buNone/>
            </a:pPr>
            <a:r>
              <a:rPr lang="en-US" b="1" dirty="0" smtClean="0"/>
              <a:t>Scheduling</a:t>
            </a:r>
          </a:p>
        </p:txBody>
      </p:sp>
      <p:sp>
        <p:nvSpPr>
          <p:cNvPr id="4" name="Slide Number Placeholder 3"/>
          <p:cNvSpPr>
            <a:spLocks noGrp="1"/>
          </p:cNvSpPr>
          <p:nvPr>
            <p:ph type="sldNum" sz="quarter" idx="12"/>
          </p:nvPr>
        </p:nvSpPr>
        <p:spPr/>
        <p:txBody>
          <a:bodyPr/>
          <a:lstStyle/>
          <a:p>
            <a:fld id="{6507B5A5-F0C2-644D-AEA7-E773B6B78F38}" type="slidenum">
              <a:rPr lang="en-US" smtClean="0"/>
              <a:t>1</a:t>
            </a:fld>
            <a:endParaRPr lang="en-US" dirty="0"/>
          </a:p>
        </p:txBody>
      </p:sp>
      <p:pic>
        <p:nvPicPr>
          <p:cNvPr id="5" name="Picture 4" descr="Screen Shot 2014-02-24 at 8.40.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832" y="205979"/>
            <a:ext cx="3983968" cy="4638610"/>
          </a:xfrm>
          <a:prstGeom prst="rect">
            <a:avLst/>
          </a:prstGeom>
          <a:ln>
            <a:noFill/>
          </a:ln>
          <a:effectLst>
            <a:outerShdw blurRad="292100" dist="139700" dir="2700000" algn="tl" rotWithShape="0">
              <a:srgbClr val="333333">
                <a:alpha val="65000"/>
              </a:srgbClr>
            </a:outerShdw>
          </a:effectLst>
        </p:spPr>
      </p:pic>
      <p:pic>
        <p:nvPicPr>
          <p:cNvPr id="6" name="Picture 5" descr="Screen Shot 2014-02-24 at 8.40.08 PM.png"/>
          <p:cNvPicPr>
            <a:picLocks noChangeAspect="1"/>
          </p:cNvPicPr>
          <p:nvPr/>
        </p:nvPicPr>
        <p:blipFill rotWithShape="1">
          <a:blip r:embed="rId3">
            <a:extLst>
              <a:ext uri="{28A0092B-C50C-407E-A947-70E740481C1C}">
                <a14:useLocalDpi xmlns:a14="http://schemas.microsoft.com/office/drawing/2010/main" val="0"/>
              </a:ext>
            </a:extLst>
          </a:blip>
          <a:srcRect b="38963"/>
          <a:stretch/>
        </p:blipFill>
        <p:spPr>
          <a:xfrm>
            <a:off x="895008" y="2978648"/>
            <a:ext cx="3716415" cy="20624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009143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Tasks</a:t>
            </a:r>
            <a:endParaRPr lang="en-US" dirty="0"/>
          </a:p>
        </p:txBody>
      </p:sp>
      <p:sp>
        <p:nvSpPr>
          <p:cNvPr id="3" name="Content Placeholder 2"/>
          <p:cNvSpPr>
            <a:spLocks noGrp="1"/>
          </p:cNvSpPr>
          <p:nvPr>
            <p:ph idx="1"/>
          </p:nvPr>
        </p:nvSpPr>
        <p:spPr>
          <a:xfrm>
            <a:off x="4219325" y="1063229"/>
            <a:ext cx="4467476" cy="2528888"/>
          </a:xfrm>
        </p:spPr>
        <p:txBody>
          <a:bodyPr>
            <a:noAutofit/>
          </a:bodyPr>
          <a:lstStyle/>
          <a:p>
            <a:pPr>
              <a:buNone/>
            </a:pPr>
            <a:r>
              <a:rPr lang="en-US" sz="2400" b="1" dirty="0" smtClean="0">
                <a:solidFill>
                  <a:schemeClr val="accent6">
                    <a:lumMod val="50000"/>
                  </a:schemeClr>
                </a:solidFill>
              </a:rPr>
              <a:t>Thread</a:t>
            </a:r>
          </a:p>
          <a:p>
            <a:pPr>
              <a:buNone/>
            </a:pPr>
            <a:r>
              <a:rPr lang="en-US" sz="2400" b="1" dirty="0"/>
              <a:t>	</a:t>
            </a:r>
            <a:r>
              <a:rPr lang="en-US" sz="2400" b="1" dirty="0" smtClean="0"/>
              <a:t>Own PC</a:t>
            </a:r>
          </a:p>
          <a:p>
            <a:pPr>
              <a:buNone/>
            </a:pPr>
            <a:r>
              <a:rPr lang="en-US" sz="2400" b="1" dirty="0" smtClean="0"/>
              <a:t>	Own </a:t>
            </a:r>
            <a:r>
              <a:rPr lang="en-US" sz="2400" b="1" dirty="0" smtClean="0"/>
              <a:t>stack, registers</a:t>
            </a:r>
          </a:p>
          <a:p>
            <a:pPr>
              <a:buNone/>
            </a:pPr>
            <a:r>
              <a:rPr lang="en-US" sz="2400" b="1" dirty="0" smtClean="0">
                <a:solidFill>
                  <a:srgbClr val="008000"/>
                </a:solidFill>
              </a:rPr>
              <a:t>Safely shared immutable memory</a:t>
            </a:r>
          </a:p>
          <a:p>
            <a:pPr>
              <a:buNone/>
            </a:pPr>
            <a:r>
              <a:rPr lang="en-US" sz="2400" b="1" dirty="0" smtClean="0">
                <a:solidFill>
                  <a:srgbClr val="008000"/>
                </a:solidFill>
              </a:rPr>
              <a:t>Safely independent own memory</a:t>
            </a:r>
            <a:endParaRPr lang="en-US" sz="2400" b="1" dirty="0">
              <a:solidFill>
                <a:srgbClr val="008000"/>
              </a:solidFill>
            </a:endParaRPr>
          </a:p>
        </p:txBody>
      </p:sp>
      <p:sp>
        <p:nvSpPr>
          <p:cNvPr id="6" name="Slide Number Placeholder 5"/>
          <p:cNvSpPr>
            <a:spLocks noGrp="1"/>
          </p:cNvSpPr>
          <p:nvPr>
            <p:ph type="sldNum" sz="quarter" idx="12"/>
          </p:nvPr>
        </p:nvSpPr>
        <p:spPr/>
        <p:txBody>
          <a:bodyPr/>
          <a:lstStyle/>
          <a:p>
            <a:fld id="{6507B5A5-F0C2-644D-AEA7-E773B6B78F38}" type="slidenum">
              <a:rPr lang="en-US" smtClean="0"/>
              <a:pPr/>
              <a:t>19</a:t>
            </a:fld>
            <a:endParaRPr lang="en-US"/>
          </a:p>
        </p:txBody>
      </p:sp>
      <p:sp>
        <p:nvSpPr>
          <p:cNvPr id="8" name="TextBox 7"/>
          <p:cNvSpPr txBox="1"/>
          <p:nvPr/>
        </p:nvSpPr>
        <p:spPr>
          <a:xfrm>
            <a:off x="697011" y="1182921"/>
            <a:ext cx="2969057"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sz="2800" dirty="0" smtClean="0"/>
              <a:t>fn spawn(f: </a:t>
            </a:r>
            <a:r>
              <a:rPr lang="en-US" sz="2800" dirty="0" err="1" smtClean="0"/>
              <a:t>proc</a:t>
            </a:r>
            <a:r>
              <a:rPr lang="en-US" sz="2800" dirty="0" smtClean="0"/>
              <a:t> ())</a:t>
            </a:r>
          </a:p>
        </p:txBody>
      </p:sp>
      <p:sp>
        <p:nvSpPr>
          <p:cNvPr id="9" name="TextBox 8"/>
          <p:cNvSpPr txBox="1"/>
          <p:nvPr/>
        </p:nvSpPr>
        <p:spPr>
          <a:xfrm>
            <a:off x="323907" y="2030726"/>
            <a:ext cx="3631973" cy="12003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b="1" dirty="0" smtClean="0"/>
              <a:t>spawn</a:t>
            </a:r>
            <a:r>
              <a:rPr lang="en-US" sz="2400" dirty="0" smtClean="0"/>
              <a:t>( </a:t>
            </a:r>
            <a:r>
              <a:rPr lang="en-US" sz="2400" dirty="0" err="1" smtClean="0"/>
              <a:t>proc</a:t>
            </a:r>
            <a:r>
              <a:rPr lang="en-US" sz="2400" dirty="0" smtClean="0"/>
              <a:t>() {  </a:t>
            </a:r>
          </a:p>
          <a:p>
            <a:r>
              <a:rPr lang="en-US" sz="2400" dirty="0" smtClean="0"/>
              <a:t>    </a:t>
            </a:r>
            <a:r>
              <a:rPr lang="en-US" sz="2400" dirty="0" err="1" smtClean="0"/>
              <a:t>println</a:t>
            </a:r>
            <a:r>
              <a:rPr lang="en-US" sz="2400" dirty="0" smtClean="0"/>
              <a:t>(“Get to work!”); </a:t>
            </a:r>
          </a:p>
          <a:p>
            <a:r>
              <a:rPr lang="en-US" sz="2400" dirty="0" smtClean="0"/>
              <a:t>});</a:t>
            </a:r>
          </a:p>
        </p:txBody>
      </p:sp>
      <p:sp>
        <p:nvSpPr>
          <p:cNvPr id="12" name="TextBox 11"/>
          <p:cNvSpPr txBox="1"/>
          <p:nvPr/>
        </p:nvSpPr>
        <p:spPr>
          <a:xfrm>
            <a:off x="1346211" y="3605222"/>
            <a:ext cx="6307073" cy="1015663"/>
          </a:xfrm>
          <a:prstGeom prst="rect">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pPr algn="ctr"/>
            <a:r>
              <a:rPr lang="en-US" sz="2000" b="1" dirty="0" smtClean="0">
                <a:solidFill>
                  <a:schemeClr val="tx1"/>
                </a:solidFill>
              </a:rPr>
              <a:t>Task = Thread – </a:t>
            </a:r>
            <a:r>
              <a:rPr lang="en-US" sz="2000" i="1" dirty="0" smtClean="0">
                <a:solidFill>
                  <a:srgbClr val="FF0000"/>
                </a:solidFill>
              </a:rPr>
              <a:t>unsafe memory sharing</a:t>
            </a:r>
          </a:p>
          <a:p>
            <a:pPr algn="ctr"/>
            <a:r>
              <a:rPr lang="en-US" sz="2000" b="1" dirty="0" smtClean="0">
                <a:solidFill>
                  <a:srgbClr val="000000"/>
                </a:solidFill>
              </a:rPr>
              <a:t>or</a:t>
            </a:r>
          </a:p>
          <a:p>
            <a:pPr algn="ctr"/>
            <a:r>
              <a:rPr lang="en-US" sz="2000" b="1" dirty="0" smtClean="0">
                <a:solidFill>
                  <a:srgbClr val="000000"/>
                </a:solidFill>
              </a:rPr>
              <a:t>Task</a:t>
            </a:r>
            <a:r>
              <a:rPr lang="en-US" sz="2000" dirty="0" smtClean="0">
                <a:solidFill>
                  <a:srgbClr val="000000"/>
                </a:solidFill>
              </a:rPr>
              <a:t> = </a:t>
            </a:r>
            <a:r>
              <a:rPr lang="en-US" sz="2000" b="1" dirty="0" smtClean="0">
                <a:solidFill>
                  <a:srgbClr val="000000"/>
                </a:solidFill>
              </a:rPr>
              <a:t>Process</a:t>
            </a:r>
            <a:r>
              <a:rPr lang="en-US" sz="2000" dirty="0" smtClean="0">
                <a:solidFill>
                  <a:srgbClr val="000000"/>
                </a:solidFill>
              </a:rPr>
              <a:t> + </a:t>
            </a:r>
            <a:r>
              <a:rPr lang="en-US" sz="2000" i="1" dirty="0" smtClean="0">
                <a:solidFill>
                  <a:srgbClr val="008000"/>
                </a:solidFill>
              </a:rPr>
              <a:t>safe memory sharing</a:t>
            </a:r>
            <a:r>
              <a:rPr lang="en-US" sz="2000" dirty="0" smtClean="0">
                <a:solidFill>
                  <a:srgbClr val="000000"/>
                </a:solidFill>
              </a:rPr>
              <a:t> – </a:t>
            </a:r>
            <a:r>
              <a:rPr lang="en-US" sz="2000" i="1" dirty="0" smtClean="0">
                <a:solidFill>
                  <a:srgbClr val="FF0000"/>
                </a:solidFill>
              </a:rPr>
              <a:t>cost of OS process</a:t>
            </a:r>
            <a:endParaRPr lang="en-US" sz="2000" i="1" dirty="0">
              <a:solidFill>
                <a:srgbClr val="FF0000"/>
              </a:solidFill>
            </a:endParaRPr>
          </a:p>
        </p:txBody>
      </p:sp>
      <p:sp>
        <p:nvSpPr>
          <p:cNvPr id="5" name="TextBox 4"/>
          <p:cNvSpPr txBox="1"/>
          <p:nvPr/>
        </p:nvSpPr>
        <p:spPr>
          <a:xfrm>
            <a:off x="457200" y="349435"/>
            <a:ext cx="960369" cy="400110"/>
          </a:xfrm>
          <a:prstGeom prst="rect">
            <a:avLst/>
          </a:prstGeom>
          <a:solidFill>
            <a:srgbClr val="EBF1DE"/>
          </a:solidFill>
        </p:spPr>
        <p:txBody>
          <a:bodyPr wrap="none" rtlCol="0">
            <a:spAutoFit/>
          </a:bodyPr>
          <a:lstStyle/>
          <a:p>
            <a:r>
              <a:rPr lang="en-US" sz="2000" dirty="0" smtClean="0"/>
              <a:t>Class 7:</a:t>
            </a:r>
            <a:endParaRPr lang="en-US" sz="2000" dirty="0"/>
          </a:p>
        </p:txBody>
      </p:sp>
    </p:spTree>
    <p:extLst>
      <p:ext uri="{BB962C8B-B14F-4D97-AF65-F5344CB8AC3E}">
        <p14:creationId xmlns:p14="http://schemas.microsoft.com/office/powerpoint/2010/main" val="116492273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20</a:t>
            </a:fld>
            <a:endParaRPr lang="en-US"/>
          </a:p>
        </p:txBody>
      </p:sp>
      <p:sp>
        <p:nvSpPr>
          <p:cNvPr id="3" name="Rectangle 2"/>
          <p:cNvSpPr/>
          <p:nvPr/>
        </p:nvSpPr>
        <p:spPr>
          <a:xfrm>
            <a:off x="605197" y="263785"/>
            <a:ext cx="4381277" cy="4401205"/>
          </a:xfrm>
          <a:prstGeom prst="rect">
            <a:avLst/>
          </a:prstGeom>
          <a:solidFill>
            <a:schemeClr val="accent6">
              <a:lumMod val="20000"/>
              <a:lumOff val="80000"/>
            </a:schemeClr>
          </a:solidFill>
        </p:spPr>
        <p:txBody>
          <a:bodyPr wrap="square">
            <a:spAutoFit/>
          </a:bodyPr>
          <a:lstStyle/>
          <a:p>
            <a:r>
              <a:rPr lang="en-US" sz="2000" dirty="0"/>
              <a:t>static </a:t>
            </a:r>
            <a:r>
              <a:rPr lang="en-US" sz="2000" dirty="0" err="1"/>
              <a:t>mut</a:t>
            </a:r>
            <a:r>
              <a:rPr lang="en-US" sz="2000" dirty="0"/>
              <a:t> count: </a:t>
            </a:r>
            <a:r>
              <a:rPr lang="en-US" sz="2000" dirty="0" err="1"/>
              <a:t>uint</a:t>
            </a:r>
            <a:r>
              <a:rPr lang="en-US" sz="2000" dirty="0"/>
              <a:t> = 0;</a:t>
            </a:r>
          </a:p>
          <a:p>
            <a:endParaRPr lang="en-US" sz="2000" dirty="0"/>
          </a:p>
          <a:p>
            <a:r>
              <a:rPr lang="en-US" sz="2000" dirty="0" err="1"/>
              <a:t>fn</a:t>
            </a:r>
            <a:r>
              <a:rPr lang="en-US" sz="2000" dirty="0"/>
              <a:t> update_count() {</a:t>
            </a:r>
          </a:p>
          <a:p>
            <a:r>
              <a:rPr lang="en-US" sz="2000" dirty="0"/>
              <a:t>    unsafe { count += 1; }</a:t>
            </a:r>
          </a:p>
          <a:p>
            <a:r>
              <a:rPr lang="en-US" sz="2000" dirty="0"/>
              <a:t>}</a:t>
            </a:r>
          </a:p>
          <a:p>
            <a:endParaRPr lang="en-US" sz="2000" dirty="0"/>
          </a:p>
          <a:p>
            <a:r>
              <a:rPr lang="is-IS" sz="2000" dirty="0"/>
              <a:t>fn main() {</a:t>
            </a:r>
          </a:p>
          <a:p>
            <a:r>
              <a:rPr lang="en-US" sz="2000" dirty="0"/>
              <a:t>    for _ in range(0u, 10) {</a:t>
            </a:r>
          </a:p>
          <a:p>
            <a:r>
              <a:rPr lang="en-US" sz="2000" dirty="0"/>
              <a:t>        for _ in range(0u, 1000) {</a:t>
            </a:r>
          </a:p>
          <a:p>
            <a:r>
              <a:rPr lang="en-US" sz="2000" dirty="0"/>
              <a:t>            update_count();</a:t>
            </a:r>
          </a:p>
          <a:p>
            <a:r>
              <a:rPr lang="en-US" sz="2000" dirty="0"/>
              <a:t>        }</a:t>
            </a:r>
          </a:p>
          <a:p>
            <a:r>
              <a:rPr lang="en-US" sz="2000" dirty="0"/>
              <a:t>    }</a:t>
            </a:r>
          </a:p>
          <a:p>
            <a:r>
              <a:rPr lang="en-US" sz="2000" dirty="0"/>
              <a:t>    </a:t>
            </a:r>
            <a:r>
              <a:rPr lang="en-US" sz="2000" dirty="0" err="1"/>
              <a:t>println</a:t>
            </a:r>
            <a:r>
              <a:rPr lang="en-US" sz="2000" dirty="0"/>
              <a:t>!("Count: {:}", unsafe { count });</a:t>
            </a:r>
          </a:p>
          <a:p>
            <a:r>
              <a:rPr lang="en-US" sz="2000" dirty="0"/>
              <a:t>}</a:t>
            </a:r>
          </a:p>
        </p:txBody>
      </p:sp>
    </p:spTree>
    <p:extLst>
      <p:ext uri="{BB962C8B-B14F-4D97-AF65-F5344CB8AC3E}">
        <p14:creationId xmlns:p14="http://schemas.microsoft.com/office/powerpoint/2010/main" val="468449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21</a:t>
            </a:fld>
            <a:endParaRPr lang="en-US"/>
          </a:p>
        </p:txBody>
      </p:sp>
      <p:sp>
        <p:nvSpPr>
          <p:cNvPr id="3" name="Rectangle 2"/>
          <p:cNvSpPr/>
          <p:nvPr/>
        </p:nvSpPr>
        <p:spPr>
          <a:xfrm>
            <a:off x="605197" y="263785"/>
            <a:ext cx="4381277" cy="4401205"/>
          </a:xfrm>
          <a:prstGeom prst="rect">
            <a:avLst/>
          </a:prstGeom>
          <a:solidFill>
            <a:schemeClr val="accent6">
              <a:lumMod val="20000"/>
              <a:lumOff val="80000"/>
            </a:schemeClr>
          </a:solidFill>
        </p:spPr>
        <p:txBody>
          <a:bodyPr wrap="square">
            <a:spAutoFit/>
          </a:bodyPr>
          <a:lstStyle/>
          <a:p>
            <a:r>
              <a:rPr lang="en-US" sz="2000" dirty="0"/>
              <a:t>static </a:t>
            </a:r>
            <a:r>
              <a:rPr lang="en-US" sz="2000" dirty="0" err="1"/>
              <a:t>mut</a:t>
            </a:r>
            <a:r>
              <a:rPr lang="en-US" sz="2000" dirty="0"/>
              <a:t> count: </a:t>
            </a:r>
            <a:r>
              <a:rPr lang="en-US" sz="2000" dirty="0" err="1"/>
              <a:t>uint</a:t>
            </a:r>
            <a:r>
              <a:rPr lang="en-US" sz="2000" dirty="0"/>
              <a:t> = 0;</a:t>
            </a:r>
          </a:p>
          <a:p>
            <a:endParaRPr lang="en-US" sz="2000" dirty="0"/>
          </a:p>
          <a:p>
            <a:r>
              <a:rPr lang="en-US" sz="2000" dirty="0" err="1"/>
              <a:t>fn</a:t>
            </a:r>
            <a:r>
              <a:rPr lang="en-US" sz="2000" dirty="0"/>
              <a:t> update_count() {</a:t>
            </a:r>
          </a:p>
          <a:p>
            <a:r>
              <a:rPr lang="en-US" sz="2000" dirty="0"/>
              <a:t>    unsafe { count += 1; }</a:t>
            </a:r>
          </a:p>
          <a:p>
            <a:r>
              <a:rPr lang="en-US" sz="2000" dirty="0"/>
              <a:t>}</a:t>
            </a:r>
          </a:p>
          <a:p>
            <a:endParaRPr lang="en-US" sz="2000" dirty="0"/>
          </a:p>
          <a:p>
            <a:r>
              <a:rPr lang="is-IS" sz="2000" dirty="0"/>
              <a:t>fn main() {</a:t>
            </a:r>
          </a:p>
          <a:p>
            <a:r>
              <a:rPr lang="en-US" sz="2000" dirty="0"/>
              <a:t>    for _ in range(0u, 10) {</a:t>
            </a:r>
          </a:p>
          <a:p>
            <a:r>
              <a:rPr lang="en-US" sz="2000" dirty="0"/>
              <a:t>        for _ in range(0u, 1000) {</a:t>
            </a:r>
          </a:p>
          <a:p>
            <a:r>
              <a:rPr lang="en-US" sz="2000" dirty="0"/>
              <a:t>            update_count();</a:t>
            </a:r>
          </a:p>
          <a:p>
            <a:r>
              <a:rPr lang="en-US" sz="2000" dirty="0"/>
              <a:t>        }</a:t>
            </a:r>
          </a:p>
          <a:p>
            <a:r>
              <a:rPr lang="en-US" sz="2000" dirty="0"/>
              <a:t>    }</a:t>
            </a:r>
          </a:p>
          <a:p>
            <a:r>
              <a:rPr lang="en-US" sz="2000" dirty="0"/>
              <a:t>    </a:t>
            </a:r>
            <a:r>
              <a:rPr lang="en-US" sz="2000" dirty="0" err="1"/>
              <a:t>println</a:t>
            </a:r>
            <a:r>
              <a:rPr lang="en-US" sz="2000" dirty="0"/>
              <a:t>!("Count: {:}", unsafe { count });</a:t>
            </a:r>
          </a:p>
          <a:p>
            <a:r>
              <a:rPr lang="en-US" sz="2000" dirty="0"/>
              <a:t>}</a:t>
            </a:r>
          </a:p>
        </p:txBody>
      </p:sp>
      <p:sp>
        <p:nvSpPr>
          <p:cNvPr id="4" name="Rectangle 3"/>
          <p:cNvSpPr/>
          <p:nvPr/>
        </p:nvSpPr>
        <p:spPr>
          <a:xfrm>
            <a:off x="5576220" y="844427"/>
            <a:ext cx="2581140" cy="224676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2000" dirty="0" smtClean="0">
                <a:solidFill>
                  <a:srgbClr val="FFFF00"/>
                </a:solidFill>
              </a:rPr>
              <a:t>&gt; </a:t>
            </a:r>
            <a:r>
              <a:rPr lang="en-US" sz="2000" dirty="0" err="1" smtClean="0">
                <a:solidFill>
                  <a:srgbClr val="FFFF00"/>
                </a:solidFill>
              </a:rPr>
              <a:t>rustc</a:t>
            </a:r>
            <a:r>
              <a:rPr lang="en-US" sz="2000" dirty="0" smtClean="0">
                <a:solidFill>
                  <a:srgbClr val="FFFF00"/>
                </a:solidFill>
              </a:rPr>
              <a:t> </a:t>
            </a:r>
            <a:r>
              <a:rPr lang="en-US" sz="2000" dirty="0">
                <a:solidFill>
                  <a:srgbClr val="FFFF00"/>
                </a:solidFill>
              </a:rPr>
              <a:t>unsafe1.rs</a:t>
            </a:r>
          </a:p>
          <a:p>
            <a:r>
              <a:rPr lang="fi-FI" sz="2000" dirty="0" smtClean="0">
                <a:solidFill>
                  <a:srgbClr val="FFFF00"/>
                </a:solidFill>
              </a:rPr>
              <a:t>&gt; </a:t>
            </a:r>
            <a:r>
              <a:rPr lang="fi-FI" sz="2000" dirty="0">
                <a:solidFill>
                  <a:srgbClr val="FFFF00"/>
                </a:solidFill>
              </a:rPr>
              <a:t>./unsafe1</a:t>
            </a:r>
          </a:p>
          <a:p>
            <a:r>
              <a:rPr lang="en-US" sz="2000" dirty="0">
                <a:solidFill>
                  <a:srgbClr val="FFFF00"/>
                </a:solidFill>
              </a:rPr>
              <a:t>Count: 10000</a:t>
            </a:r>
          </a:p>
          <a:p>
            <a:r>
              <a:rPr lang="en-US" sz="2000" dirty="0" smtClean="0">
                <a:solidFill>
                  <a:srgbClr val="FFFF00"/>
                </a:solidFill>
              </a:rPr>
              <a:t>&gt;</a:t>
            </a:r>
            <a:r>
              <a:rPr lang="en-US" sz="2000" dirty="0">
                <a:solidFill>
                  <a:srgbClr val="FFFF00"/>
                </a:solidFill>
              </a:rPr>
              <a:t> </a:t>
            </a:r>
            <a:r>
              <a:rPr lang="en-US" sz="2000" dirty="0" smtClean="0">
                <a:solidFill>
                  <a:srgbClr val="FFFF00"/>
                </a:solidFill>
              </a:rPr>
              <a:t>.</a:t>
            </a:r>
            <a:r>
              <a:rPr lang="en-US" sz="2000" dirty="0">
                <a:solidFill>
                  <a:srgbClr val="FFFF00"/>
                </a:solidFill>
              </a:rPr>
              <a:t>/unsafe1</a:t>
            </a:r>
          </a:p>
          <a:p>
            <a:r>
              <a:rPr lang="en-US" sz="2000" dirty="0">
                <a:solidFill>
                  <a:srgbClr val="FFFF00"/>
                </a:solidFill>
              </a:rPr>
              <a:t>Count: 10000</a:t>
            </a:r>
          </a:p>
          <a:p>
            <a:r>
              <a:rPr lang="en-US" sz="2000" dirty="0" smtClean="0">
                <a:solidFill>
                  <a:srgbClr val="FFFF00"/>
                </a:solidFill>
              </a:rPr>
              <a:t>&gt; .</a:t>
            </a:r>
            <a:r>
              <a:rPr lang="en-US" sz="2000" dirty="0">
                <a:solidFill>
                  <a:srgbClr val="FFFF00"/>
                </a:solidFill>
              </a:rPr>
              <a:t>/unsafe1</a:t>
            </a:r>
          </a:p>
          <a:p>
            <a:r>
              <a:rPr lang="en-US" sz="2000" dirty="0">
                <a:solidFill>
                  <a:srgbClr val="FFFF00"/>
                </a:solidFill>
              </a:rPr>
              <a:t>Count: 10000</a:t>
            </a:r>
          </a:p>
        </p:txBody>
      </p:sp>
    </p:spTree>
    <p:extLst>
      <p:ext uri="{BB962C8B-B14F-4D97-AF65-F5344CB8AC3E}">
        <p14:creationId xmlns:p14="http://schemas.microsoft.com/office/powerpoint/2010/main" val="2736618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22</a:t>
            </a:fld>
            <a:endParaRPr lang="en-US"/>
          </a:p>
        </p:txBody>
      </p:sp>
      <p:sp>
        <p:nvSpPr>
          <p:cNvPr id="3" name="Rectangle 2"/>
          <p:cNvSpPr/>
          <p:nvPr/>
        </p:nvSpPr>
        <p:spPr>
          <a:xfrm>
            <a:off x="340957" y="143366"/>
            <a:ext cx="4381277" cy="4708981"/>
          </a:xfrm>
          <a:prstGeom prst="rect">
            <a:avLst/>
          </a:prstGeom>
          <a:solidFill>
            <a:schemeClr val="accent6">
              <a:lumMod val="20000"/>
              <a:lumOff val="80000"/>
            </a:schemeClr>
          </a:solidFill>
        </p:spPr>
        <p:txBody>
          <a:bodyPr wrap="square">
            <a:spAutoFit/>
          </a:bodyPr>
          <a:lstStyle/>
          <a:p>
            <a:r>
              <a:rPr lang="en-US" sz="2000" dirty="0"/>
              <a:t>static </a:t>
            </a:r>
            <a:r>
              <a:rPr lang="en-US" sz="2000" dirty="0" err="1"/>
              <a:t>mut</a:t>
            </a:r>
            <a:r>
              <a:rPr lang="en-US" sz="2000" dirty="0"/>
              <a:t> count: </a:t>
            </a:r>
            <a:r>
              <a:rPr lang="en-US" sz="2000" dirty="0" err="1"/>
              <a:t>uint</a:t>
            </a:r>
            <a:r>
              <a:rPr lang="en-US" sz="2000" dirty="0"/>
              <a:t> = 0</a:t>
            </a:r>
            <a:r>
              <a:rPr lang="en-US" sz="2000" dirty="0" smtClean="0"/>
              <a:t>;</a:t>
            </a:r>
            <a:endParaRPr lang="en-US" sz="2000" dirty="0"/>
          </a:p>
          <a:p>
            <a:r>
              <a:rPr lang="en-US" sz="2000" dirty="0" err="1"/>
              <a:t>fn</a:t>
            </a:r>
            <a:r>
              <a:rPr lang="en-US" sz="2000" dirty="0"/>
              <a:t> update_count() </a:t>
            </a:r>
            <a:r>
              <a:rPr lang="en-US" sz="2000" dirty="0" smtClean="0"/>
              <a:t>{</a:t>
            </a:r>
          </a:p>
          <a:p>
            <a:r>
              <a:rPr lang="en-US" sz="2000" dirty="0"/>
              <a:t> </a:t>
            </a:r>
            <a:r>
              <a:rPr lang="en-US" sz="2000" dirty="0" smtClean="0"/>
              <a:t>    unsafe </a:t>
            </a:r>
            <a:r>
              <a:rPr lang="en-US" sz="2000" dirty="0"/>
              <a:t>{ count += 1; }</a:t>
            </a:r>
          </a:p>
          <a:p>
            <a:r>
              <a:rPr lang="en-US" sz="2000" dirty="0"/>
              <a:t>}</a:t>
            </a:r>
          </a:p>
          <a:p>
            <a:endParaRPr lang="en-US" sz="2000" dirty="0"/>
          </a:p>
          <a:p>
            <a:r>
              <a:rPr lang="is-IS" sz="2000" dirty="0"/>
              <a:t>fn main() {</a:t>
            </a:r>
          </a:p>
          <a:p>
            <a:r>
              <a:rPr lang="en-US" sz="2000" dirty="0"/>
              <a:t>    for _ in range(0u, 10) {</a:t>
            </a:r>
          </a:p>
          <a:p>
            <a:r>
              <a:rPr lang="en-US" sz="2000" dirty="0"/>
              <a:t>	</a:t>
            </a:r>
            <a:r>
              <a:rPr lang="en-US" sz="2000" b="1" dirty="0">
                <a:solidFill>
                  <a:srgbClr val="FF0000"/>
                </a:solidFill>
              </a:rPr>
              <a:t>spawn(</a:t>
            </a:r>
            <a:r>
              <a:rPr lang="en-US" sz="2000" b="1" dirty="0" err="1">
                <a:solidFill>
                  <a:srgbClr val="FF0000"/>
                </a:solidFill>
              </a:rPr>
              <a:t>proc</a:t>
            </a:r>
            <a:r>
              <a:rPr lang="en-US" sz="2000" b="1" dirty="0">
                <a:solidFill>
                  <a:srgbClr val="FF0000"/>
                </a:solidFill>
              </a:rPr>
              <a:t>() {</a:t>
            </a:r>
          </a:p>
          <a:p>
            <a:r>
              <a:rPr lang="en-US" sz="2000" dirty="0"/>
              <a:t>           for _ in range(0u, 1000) {</a:t>
            </a:r>
          </a:p>
          <a:p>
            <a:r>
              <a:rPr lang="en-US" sz="2000" dirty="0"/>
              <a:t>              update_count();</a:t>
            </a:r>
          </a:p>
          <a:p>
            <a:r>
              <a:rPr lang="en-US" sz="2000" dirty="0"/>
              <a:t>           }</a:t>
            </a:r>
          </a:p>
          <a:p>
            <a:r>
              <a:rPr lang="en-US" sz="2000" dirty="0"/>
              <a:t>      	</a:t>
            </a:r>
            <a:r>
              <a:rPr lang="en-US" sz="2000" b="1" dirty="0">
                <a:solidFill>
                  <a:srgbClr val="FF0000"/>
                </a:solidFill>
              </a:rPr>
              <a:t>});</a:t>
            </a:r>
          </a:p>
          <a:p>
            <a:r>
              <a:rPr lang="en-US" sz="2000" dirty="0"/>
              <a:t>    }</a:t>
            </a:r>
          </a:p>
          <a:p>
            <a:r>
              <a:rPr lang="en-US" sz="2000" dirty="0"/>
              <a:t>    </a:t>
            </a:r>
            <a:r>
              <a:rPr lang="en-US" sz="2000" dirty="0" err="1"/>
              <a:t>println</a:t>
            </a:r>
            <a:r>
              <a:rPr lang="en-US" sz="2000" dirty="0"/>
              <a:t>!("Count: {:}", unsafe { count });</a:t>
            </a:r>
          </a:p>
          <a:p>
            <a:r>
              <a:rPr lang="en-US" sz="2000" dirty="0"/>
              <a:t>}</a:t>
            </a:r>
          </a:p>
        </p:txBody>
      </p:sp>
      <p:sp>
        <p:nvSpPr>
          <p:cNvPr id="4" name="Rectangle 3"/>
          <p:cNvSpPr/>
          <p:nvPr/>
        </p:nvSpPr>
        <p:spPr>
          <a:xfrm>
            <a:off x="5576220" y="682494"/>
            <a:ext cx="2581140" cy="34163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2400" dirty="0" smtClean="0">
                <a:solidFill>
                  <a:schemeClr val="bg1"/>
                </a:solidFill>
              </a:rPr>
              <a:t>&gt; </a:t>
            </a:r>
            <a:r>
              <a:rPr lang="en-US" sz="2400" dirty="0" err="1" smtClean="0">
                <a:solidFill>
                  <a:schemeClr val="bg1"/>
                </a:solidFill>
              </a:rPr>
              <a:t>rustc</a:t>
            </a:r>
            <a:r>
              <a:rPr lang="en-US" sz="2400" dirty="0" smtClean="0">
                <a:solidFill>
                  <a:schemeClr val="bg1"/>
                </a:solidFill>
              </a:rPr>
              <a:t> </a:t>
            </a:r>
            <a:r>
              <a:rPr lang="en-US" sz="2400" dirty="0">
                <a:solidFill>
                  <a:schemeClr val="bg1"/>
                </a:solidFill>
              </a:rPr>
              <a:t>unsafe2.rs</a:t>
            </a:r>
          </a:p>
          <a:p>
            <a:r>
              <a:rPr lang="fi-FI" sz="2400" dirty="0" smtClean="0">
                <a:solidFill>
                  <a:schemeClr val="bg1"/>
                </a:solidFill>
              </a:rPr>
              <a:t>&gt; .</a:t>
            </a:r>
            <a:r>
              <a:rPr lang="fi-FI" sz="2400" dirty="0">
                <a:solidFill>
                  <a:schemeClr val="bg1"/>
                </a:solidFill>
              </a:rPr>
              <a:t>/unsafe2</a:t>
            </a:r>
          </a:p>
          <a:p>
            <a:r>
              <a:rPr lang="en-US" sz="2400" dirty="0">
                <a:solidFill>
                  <a:schemeClr val="bg1"/>
                </a:solidFill>
              </a:rPr>
              <a:t>Count: </a:t>
            </a:r>
            <a:r>
              <a:rPr lang="en-US" sz="2400" dirty="0" smtClean="0">
                <a:solidFill>
                  <a:schemeClr val="bg1"/>
                </a:solidFill>
              </a:rPr>
              <a:t>6955</a:t>
            </a:r>
          </a:p>
          <a:p>
            <a:r>
              <a:rPr lang="en-US" sz="2400" dirty="0" smtClean="0">
                <a:solidFill>
                  <a:schemeClr val="bg1"/>
                </a:solidFill>
              </a:rPr>
              <a:t>&gt; </a:t>
            </a:r>
            <a:r>
              <a:rPr lang="fi-FI" sz="2400" dirty="0" smtClean="0">
                <a:solidFill>
                  <a:schemeClr val="bg1"/>
                </a:solidFill>
              </a:rPr>
              <a:t>.</a:t>
            </a:r>
            <a:r>
              <a:rPr lang="fi-FI" sz="2400" dirty="0">
                <a:solidFill>
                  <a:schemeClr val="bg1"/>
                </a:solidFill>
              </a:rPr>
              <a:t>/unsafe2</a:t>
            </a:r>
          </a:p>
          <a:p>
            <a:r>
              <a:rPr lang="en-US" sz="2400" dirty="0">
                <a:solidFill>
                  <a:schemeClr val="bg1"/>
                </a:solidFill>
              </a:rPr>
              <a:t>Count: 6473</a:t>
            </a:r>
          </a:p>
          <a:p>
            <a:r>
              <a:rPr lang="fi-FI" sz="2400" dirty="0" smtClean="0">
                <a:solidFill>
                  <a:schemeClr val="bg1"/>
                </a:solidFill>
              </a:rPr>
              <a:t>&gt; .</a:t>
            </a:r>
            <a:r>
              <a:rPr lang="fi-FI" sz="2400" dirty="0">
                <a:solidFill>
                  <a:schemeClr val="bg1"/>
                </a:solidFill>
              </a:rPr>
              <a:t>/unsafe2</a:t>
            </a:r>
          </a:p>
          <a:p>
            <a:r>
              <a:rPr lang="en-US" sz="2400" dirty="0">
                <a:solidFill>
                  <a:schemeClr val="bg1"/>
                </a:solidFill>
              </a:rPr>
              <a:t>Count: 6367</a:t>
            </a:r>
          </a:p>
          <a:p>
            <a:r>
              <a:rPr lang="fi-FI" sz="2400" dirty="0" smtClean="0">
                <a:solidFill>
                  <a:schemeClr val="bg1"/>
                </a:solidFill>
              </a:rPr>
              <a:t>&gt; .</a:t>
            </a:r>
            <a:r>
              <a:rPr lang="fi-FI" sz="2400" dirty="0">
                <a:solidFill>
                  <a:schemeClr val="bg1"/>
                </a:solidFill>
              </a:rPr>
              <a:t>/unsafe2</a:t>
            </a:r>
          </a:p>
          <a:p>
            <a:r>
              <a:rPr lang="en-US" sz="2400" dirty="0">
                <a:solidFill>
                  <a:schemeClr val="bg1"/>
                </a:solidFill>
              </a:rPr>
              <a:t>Count: 7557</a:t>
            </a:r>
          </a:p>
        </p:txBody>
      </p:sp>
    </p:spTree>
    <p:extLst>
      <p:ext uri="{BB962C8B-B14F-4D97-AF65-F5344CB8AC3E}">
        <p14:creationId xmlns:p14="http://schemas.microsoft.com/office/powerpoint/2010/main" val="19246175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heckerboard(across)">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heckerboard(across)">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heckerboard(across)">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checkerboard(across)">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checkerboard(across)">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checkerboard(across)">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checkerboard(across)">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checkerboard(across)">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checkerboard(across)">
                                      <p:cBhvr>
                                        <p:cTn id="47" dur="5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checkerboard(across)">
                                      <p:cBhvr>
                                        <p:cTn id="5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23</a:t>
            </a:fld>
            <a:endParaRPr lang="en-US"/>
          </a:p>
        </p:txBody>
      </p:sp>
      <p:sp>
        <p:nvSpPr>
          <p:cNvPr id="3" name="Rectangle 2"/>
          <p:cNvSpPr/>
          <p:nvPr/>
        </p:nvSpPr>
        <p:spPr>
          <a:xfrm>
            <a:off x="127858" y="38773"/>
            <a:ext cx="5165476" cy="5016759"/>
          </a:xfrm>
          <a:prstGeom prst="rect">
            <a:avLst/>
          </a:prstGeom>
          <a:solidFill>
            <a:schemeClr val="accent6">
              <a:lumMod val="20000"/>
              <a:lumOff val="80000"/>
            </a:schemeClr>
          </a:solidFill>
        </p:spPr>
        <p:txBody>
          <a:bodyPr wrap="square">
            <a:spAutoFit/>
          </a:bodyPr>
          <a:lstStyle/>
          <a:p>
            <a:r>
              <a:rPr lang="en-US" sz="1600" dirty="0"/>
              <a:t>static </a:t>
            </a:r>
            <a:r>
              <a:rPr lang="en-US" sz="1600" dirty="0" err="1"/>
              <a:t>mut</a:t>
            </a:r>
            <a:r>
              <a:rPr lang="en-US" sz="1600" dirty="0"/>
              <a:t> count: </a:t>
            </a:r>
            <a:r>
              <a:rPr lang="en-US" sz="1600" dirty="0" err="1"/>
              <a:t>uint</a:t>
            </a:r>
            <a:r>
              <a:rPr lang="en-US" sz="1600" dirty="0"/>
              <a:t> = 0;</a:t>
            </a:r>
          </a:p>
          <a:p>
            <a:endParaRPr lang="en-US" sz="1600" dirty="0"/>
          </a:p>
          <a:p>
            <a:r>
              <a:rPr lang="en-US" sz="1600" dirty="0" err="1"/>
              <a:t>fn</a:t>
            </a:r>
            <a:r>
              <a:rPr lang="en-US" sz="1600" dirty="0"/>
              <a:t> update_count(id: </a:t>
            </a:r>
            <a:r>
              <a:rPr lang="en-US" sz="1600" dirty="0" err="1"/>
              <a:t>uint</a:t>
            </a:r>
            <a:r>
              <a:rPr lang="en-US" sz="1600" dirty="0"/>
              <a:t>) {</a:t>
            </a:r>
          </a:p>
          <a:p>
            <a:r>
              <a:rPr lang="fi-FI" sz="1600" dirty="0"/>
              <a:t>    </a:t>
            </a:r>
            <a:r>
              <a:rPr lang="fi-FI" sz="1600" dirty="0" err="1"/>
              <a:t>unsafe</a:t>
            </a:r>
            <a:r>
              <a:rPr lang="fi-FI" sz="1600" dirty="0"/>
              <a:t> {</a:t>
            </a:r>
          </a:p>
          <a:p>
            <a:r>
              <a:rPr lang="fi-FI" sz="1600" dirty="0"/>
              <a:t>       </a:t>
            </a:r>
            <a:r>
              <a:rPr lang="fi-FI" sz="1600" b="1" dirty="0" err="1">
                <a:solidFill>
                  <a:srgbClr val="0000FF"/>
                </a:solidFill>
              </a:rPr>
              <a:t>println!("Before</a:t>
            </a:r>
            <a:r>
              <a:rPr lang="fi-FI" sz="1600" b="1" dirty="0">
                <a:solidFill>
                  <a:srgbClr val="0000FF"/>
                </a:solidFill>
              </a:rPr>
              <a:t> </a:t>
            </a:r>
            <a:r>
              <a:rPr lang="fi-FI" sz="1600" b="1" dirty="0" err="1">
                <a:solidFill>
                  <a:srgbClr val="0000FF"/>
                </a:solidFill>
              </a:rPr>
              <a:t>update</a:t>
            </a:r>
            <a:r>
              <a:rPr lang="fi-FI" sz="1600" b="1" dirty="0">
                <a:solidFill>
                  <a:srgbClr val="0000FF"/>
                </a:solidFill>
              </a:rPr>
              <a:t> </a:t>
            </a:r>
            <a:r>
              <a:rPr lang="fi-FI" sz="1600" b="1" dirty="0" err="1">
                <a:solidFill>
                  <a:srgbClr val="0000FF"/>
                </a:solidFill>
              </a:rPr>
              <a:t>from</a:t>
            </a:r>
            <a:r>
              <a:rPr lang="fi-FI" sz="1600" b="1" dirty="0">
                <a:solidFill>
                  <a:srgbClr val="0000FF"/>
                </a:solidFill>
              </a:rPr>
              <a:t> {:}: {:}", id, </a:t>
            </a:r>
            <a:r>
              <a:rPr lang="fi-FI" sz="1600" b="1" dirty="0" err="1">
                <a:solidFill>
                  <a:srgbClr val="0000FF"/>
                </a:solidFill>
              </a:rPr>
              <a:t>count</a:t>
            </a:r>
            <a:r>
              <a:rPr lang="fi-FI" sz="1600" b="1" dirty="0">
                <a:solidFill>
                  <a:srgbClr val="0000FF"/>
                </a:solidFill>
              </a:rPr>
              <a:t>);</a:t>
            </a:r>
          </a:p>
          <a:p>
            <a:r>
              <a:rPr lang="en-US" sz="1600" dirty="0"/>
              <a:t>       count += 1;</a:t>
            </a:r>
          </a:p>
          <a:p>
            <a:r>
              <a:rPr lang="en-US" sz="1600" dirty="0"/>
              <a:t>       </a:t>
            </a:r>
            <a:r>
              <a:rPr lang="en-US" sz="1600" b="1" dirty="0" err="1">
                <a:solidFill>
                  <a:srgbClr val="0000FF"/>
                </a:solidFill>
              </a:rPr>
              <a:t>println</a:t>
            </a:r>
            <a:r>
              <a:rPr lang="en-US" sz="1600" b="1" dirty="0">
                <a:solidFill>
                  <a:srgbClr val="0000FF"/>
                </a:solidFill>
              </a:rPr>
              <a:t>!("After update from {:}: {:}", id, count);</a:t>
            </a:r>
          </a:p>
          <a:p>
            <a:r>
              <a:rPr lang="en-US" sz="1600" dirty="0"/>
              <a:t>    }</a:t>
            </a:r>
          </a:p>
          <a:p>
            <a:r>
              <a:rPr lang="en-US" sz="1600" dirty="0"/>
              <a:t>}</a:t>
            </a:r>
          </a:p>
          <a:p>
            <a:endParaRPr lang="en-US" sz="1600" dirty="0"/>
          </a:p>
          <a:p>
            <a:r>
              <a:rPr lang="is-IS" sz="1600" dirty="0"/>
              <a:t>fn main() {</a:t>
            </a:r>
          </a:p>
          <a:p>
            <a:r>
              <a:rPr lang="en-US" sz="1600" dirty="0"/>
              <a:t>    for </a:t>
            </a:r>
            <a:r>
              <a:rPr lang="en-US" sz="1600" b="1" dirty="0">
                <a:solidFill>
                  <a:srgbClr val="0000FF"/>
                </a:solidFill>
              </a:rPr>
              <a:t>id</a:t>
            </a:r>
            <a:r>
              <a:rPr lang="en-US" sz="1600" dirty="0"/>
              <a:t> in range(0u, 10) {</a:t>
            </a:r>
          </a:p>
          <a:p>
            <a:r>
              <a:rPr lang="pl-PL" sz="1600" dirty="0"/>
              <a:t>        </a:t>
            </a:r>
            <a:r>
              <a:rPr lang="pl-PL" sz="1600" b="1" dirty="0" err="1">
                <a:solidFill>
                  <a:srgbClr val="FF0000"/>
                </a:solidFill>
              </a:rPr>
              <a:t>spawn</a:t>
            </a:r>
            <a:r>
              <a:rPr lang="pl-PL" sz="1600" b="1" dirty="0">
                <a:solidFill>
                  <a:srgbClr val="FF0000"/>
                </a:solidFill>
              </a:rPr>
              <a:t>(proc() {</a:t>
            </a:r>
          </a:p>
          <a:p>
            <a:r>
              <a:rPr lang="en-US" sz="1600" dirty="0"/>
              <a:t>           for _ in range(0u, 1000) {</a:t>
            </a:r>
          </a:p>
          <a:p>
            <a:r>
              <a:rPr lang="en-US" sz="1600" dirty="0"/>
              <a:t>              update_count(</a:t>
            </a:r>
            <a:r>
              <a:rPr lang="en-US" sz="1600" b="1" dirty="0">
                <a:solidFill>
                  <a:srgbClr val="0000FF"/>
                </a:solidFill>
              </a:rPr>
              <a:t>id</a:t>
            </a:r>
            <a:r>
              <a:rPr lang="en-US" sz="1600" dirty="0"/>
              <a:t>);</a:t>
            </a:r>
          </a:p>
          <a:p>
            <a:r>
              <a:rPr lang="en-US" sz="1600" dirty="0"/>
              <a:t>           }</a:t>
            </a:r>
          </a:p>
          <a:p>
            <a:r>
              <a:rPr lang="en-US" sz="1600" dirty="0"/>
              <a:t>       </a:t>
            </a:r>
            <a:r>
              <a:rPr lang="en-US" sz="1600" b="1" dirty="0">
                <a:solidFill>
                  <a:srgbClr val="FF0000"/>
                </a:solidFill>
              </a:rPr>
              <a:t> });</a:t>
            </a:r>
          </a:p>
          <a:p>
            <a:r>
              <a:rPr lang="en-US" sz="1600" dirty="0"/>
              <a:t>    }</a:t>
            </a:r>
          </a:p>
          <a:p>
            <a:r>
              <a:rPr lang="en-US" sz="1600" dirty="0"/>
              <a:t>    </a:t>
            </a:r>
            <a:r>
              <a:rPr lang="en-US" sz="1600" dirty="0" err="1"/>
              <a:t>println</a:t>
            </a:r>
            <a:r>
              <a:rPr lang="en-US" sz="1600" dirty="0"/>
              <a:t>!("Count: {:}", unsafe { count });</a:t>
            </a:r>
          </a:p>
          <a:p>
            <a:r>
              <a:rPr lang="en-US" sz="1600" dirty="0"/>
              <a:t>}</a:t>
            </a:r>
          </a:p>
        </p:txBody>
      </p:sp>
    </p:spTree>
    <p:extLst>
      <p:ext uri="{BB962C8B-B14F-4D97-AF65-F5344CB8AC3E}">
        <p14:creationId xmlns:p14="http://schemas.microsoft.com/office/powerpoint/2010/main" val="202904176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24</a:t>
            </a:fld>
            <a:endParaRPr lang="en-US"/>
          </a:p>
        </p:txBody>
      </p:sp>
      <p:sp>
        <p:nvSpPr>
          <p:cNvPr id="3" name="Rectangle 2"/>
          <p:cNvSpPr/>
          <p:nvPr/>
        </p:nvSpPr>
        <p:spPr>
          <a:xfrm>
            <a:off x="127858" y="38773"/>
            <a:ext cx="5165476" cy="5016759"/>
          </a:xfrm>
          <a:prstGeom prst="rect">
            <a:avLst/>
          </a:prstGeom>
          <a:solidFill>
            <a:schemeClr val="accent6">
              <a:lumMod val="20000"/>
              <a:lumOff val="80000"/>
            </a:schemeClr>
          </a:solidFill>
        </p:spPr>
        <p:txBody>
          <a:bodyPr wrap="square">
            <a:spAutoFit/>
          </a:bodyPr>
          <a:lstStyle/>
          <a:p>
            <a:r>
              <a:rPr lang="en-US" sz="1600" dirty="0"/>
              <a:t>static </a:t>
            </a:r>
            <a:r>
              <a:rPr lang="en-US" sz="1600" dirty="0" err="1"/>
              <a:t>mut</a:t>
            </a:r>
            <a:r>
              <a:rPr lang="en-US" sz="1600" dirty="0"/>
              <a:t> count: </a:t>
            </a:r>
            <a:r>
              <a:rPr lang="en-US" sz="1600" dirty="0" err="1"/>
              <a:t>uint</a:t>
            </a:r>
            <a:r>
              <a:rPr lang="en-US" sz="1600" dirty="0"/>
              <a:t> = 0;</a:t>
            </a:r>
          </a:p>
          <a:p>
            <a:endParaRPr lang="en-US" sz="1600" dirty="0"/>
          </a:p>
          <a:p>
            <a:r>
              <a:rPr lang="en-US" sz="1600" dirty="0" err="1"/>
              <a:t>fn</a:t>
            </a:r>
            <a:r>
              <a:rPr lang="en-US" sz="1600" dirty="0"/>
              <a:t> update_count(id: </a:t>
            </a:r>
            <a:r>
              <a:rPr lang="en-US" sz="1600" dirty="0" err="1"/>
              <a:t>uint</a:t>
            </a:r>
            <a:r>
              <a:rPr lang="en-US" sz="1600" dirty="0"/>
              <a:t>) {</a:t>
            </a:r>
          </a:p>
          <a:p>
            <a:r>
              <a:rPr lang="fi-FI" sz="1600" dirty="0"/>
              <a:t>    </a:t>
            </a:r>
            <a:r>
              <a:rPr lang="fi-FI" sz="1600" dirty="0" err="1"/>
              <a:t>unsafe</a:t>
            </a:r>
            <a:r>
              <a:rPr lang="fi-FI" sz="1600" dirty="0"/>
              <a:t> {</a:t>
            </a:r>
          </a:p>
          <a:p>
            <a:r>
              <a:rPr lang="fi-FI" sz="1600" dirty="0"/>
              <a:t>       </a:t>
            </a:r>
            <a:r>
              <a:rPr lang="fi-FI" sz="1600" b="1" dirty="0" err="1">
                <a:solidFill>
                  <a:srgbClr val="0000FF"/>
                </a:solidFill>
              </a:rPr>
              <a:t>println!("Before</a:t>
            </a:r>
            <a:r>
              <a:rPr lang="fi-FI" sz="1600" b="1" dirty="0">
                <a:solidFill>
                  <a:srgbClr val="0000FF"/>
                </a:solidFill>
              </a:rPr>
              <a:t> </a:t>
            </a:r>
            <a:r>
              <a:rPr lang="fi-FI" sz="1600" b="1" dirty="0" err="1">
                <a:solidFill>
                  <a:srgbClr val="0000FF"/>
                </a:solidFill>
              </a:rPr>
              <a:t>update</a:t>
            </a:r>
            <a:r>
              <a:rPr lang="fi-FI" sz="1600" b="1" dirty="0">
                <a:solidFill>
                  <a:srgbClr val="0000FF"/>
                </a:solidFill>
              </a:rPr>
              <a:t> </a:t>
            </a:r>
            <a:r>
              <a:rPr lang="fi-FI" sz="1600" b="1" dirty="0" err="1">
                <a:solidFill>
                  <a:srgbClr val="0000FF"/>
                </a:solidFill>
              </a:rPr>
              <a:t>from</a:t>
            </a:r>
            <a:r>
              <a:rPr lang="fi-FI" sz="1600" b="1" dirty="0">
                <a:solidFill>
                  <a:srgbClr val="0000FF"/>
                </a:solidFill>
              </a:rPr>
              <a:t> {:}: {:}", id, </a:t>
            </a:r>
            <a:r>
              <a:rPr lang="fi-FI" sz="1600" b="1" dirty="0" err="1">
                <a:solidFill>
                  <a:srgbClr val="0000FF"/>
                </a:solidFill>
              </a:rPr>
              <a:t>count</a:t>
            </a:r>
            <a:r>
              <a:rPr lang="fi-FI" sz="1600" b="1" dirty="0">
                <a:solidFill>
                  <a:srgbClr val="0000FF"/>
                </a:solidFill>
              </a:rPr>
              <a:t>);</a:t>
            </a:r>
          </a:p>
          <a:p>
            <a:r>
              <a:rPr lang="en-US" sz="1600" dirty="0"/>
              <a:t>       count += 1;</a:t>
            </a:r>
          </a:p>
          <a:p>
            <a:r>
              <a:rPr lang="en-US" sz="1600" dirty="0"/>
              <a:t>       </a:t>
            </a:r>
            <a:r>
              <a:rPr lang="en-US" sz="1600" b="1" dirty="0" err="1">
                <a:solidFill>
                  <a:srgbClr val="0000FF"/>
                </a:solidFill>
              </a:rPr>
              <a:t>println</a:t>
            </a:r>
            <a:r>
              <a:rPr lang="en-US" sz="1600" b="1" dirty="0">
                <a:solidFill>
                  <a:srgbClr val="0000FF"/>
                </a:solidFill>
              </a:rPr>
              <a:t>!("After update from {:}: {:}", id, count);</a:t>
            </a:r>
          </a:p>
          <a:p>
            <a:r>
              <a:rPr lang="en-US" sz="1600" dirty="0"/>
              <a:t>    }</a:t>
            </a:r>
          </a:p>
          <a:p>
            <a:r>
              <a:rPr lang="en-US" sz="1600" dirty="0"/>
              <a:t>}</a:t>
            </a:r>
          </a:p>
          <a:p>
            <a:endParaRPr lang="en-US" sz="1600" dirty="0"/>
          </a:p>
          <a:p>
            <a:r>
              <a:rPr lang="is-IS" sz="1600" dirty="0"/>
              <a:t>fn main() {</a:t>
            </a:r>
          </a:p>
          <a:p>
            <a:r>
              <a:rPr lang="en-US" sz="1600" dirty="0"/>
              <a:t>    for </a:t>
            </a:r>
            <a:r>
              <a:rPr lang="en-US" sz="1600" b="1" dirty="0">
                <a:solidFill>
                  <a:srgbClr val="0000FF"/>
                </a:solidFill>
              </a:rPr>
              <a:t>id</a:t>
            </a:r>
            <a:r>
              <a:rPr lang="en-US" sz="1600" dirty="0"/>
              <a:t> in range(0u, 10) {</a:t>
            </a:r>
          </a:p>
          <a:p>
            <a:r>
              <a:rPr lang="pl-PL" sz="1600" dirty="0"/>
              <a:t>        </a:t>
            </a:r>
            <a:r>
              <a:rPr lang="pl-PL" sz="1600" b="1" dirty="0" err="1">
                <a:solidFill>
                  <a:srgbClr val="FF0000"/>
                </a:solidFill>
              </a:rPr>
              <a:t>spawn</a:t>
            </a:r>
            <a:r>
              <a:rPr lang="pl-PL" sz="1600" b="1" dirty="0">
                <a:solidFill>
                  <a:srgbClr val="FF0000"/>
                </a:solidFill>
              </a:rPr>
              <a:t>(proc() {</a:t>
            </a:r>
          </a:p>
          <a:p>
            <a:r>
              <a:rPr lang="en-US" sz="1600" dirty="0"/>
              <a:t>           for _ in range(0u, 1000) {</a:t>
            </a:r>
          </a:p>
          <a:p>
            <a:r>
              <a:rPr lang="en-US" sz="1600" dirty="0"/>
              <a:t>              update_count(</a:t>
            </a:r>
            <a:r>
              <a:rPr lang="en-US" sz="1600" b="1" dirty="0">
                <a:solidFill>
                  <a:srgbClr val="0000FF"/>
                </a:solidFill>
              </a:rPr>
              <a:t>id</a:t>
            </a:r>
            <a:r>
              <a:rPr lang="en-US" sz="1600" dirty="0"/>
              <a:t>);</a:t>
            </a:r>
          </a:p>
          <a:p>
            <a:r>
              <a:rPr lang="en-US" sz="1600" dirty="0"/>
              <a:t>           }</a:t>
            </a:r>
          </a:p>
          <a:p>
            <a:r>
              <a:rPr lang="en-US" sz="1600" dirty="0"/>
              <a:t>       </a:t>
            </a:r>
            <a:r>
              <a:rPr lang="en-US" sz="1600" b="1" dirty="0">
                <a:solidFill>
                  <a:srgbClr val="FF0000"/>
                </a:solidFill>
              </a:rPr>
              <a:t> });</a:t>
            </a:r>
          </a:p>
          <a:p>
            <a:r>
              <a:rPr lang="en-US" sz="1600" dirty="0"/>
              <a:t>    }</a:t>
            </a:r>
          </a:p>
          <a:p>
            <a:r>
              <a:rPr lang="en-US" sz="1600" dirty="0"/>
              <a:t>    </a:t>
            </a:r>
            <a:r>
              <a:rPr lang="en-US" sz="1600" dirty="0" err="1"/>
              <a:t>println</a:t>
            </a:r>
            <a:r>
              <a:rPr lang="en-US" sz="1600" dirty="0"/>
              <a:t>!("Count: {:}", unsafe { count });</a:t>
            </a:r>
          </a:p>
          <a:p>
            <a:r>
              <a:rPr lang="en-US" sz="1600" dirty="0"/>
              <a:t>}</a:t>
            </a:r>
          </a:p>
        </p:txBody>
      </p:sp>
      <p:sp>
        <p:nvSpPr>
          <p:cNvPr id="4" name="Rectangle 3"/>
          <p:cNvSpPr/>
          <p:nvPr/>
        </p:nvSpPr>
        <p:spPr>
          <a:xfrm>
            <a:off x="1858207" y="126742"/>
            <a:ext cx="7151541" cy="532453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2000" dirty="0" smtClean="0">
                <a:solidFill>
                  <a:schemeClr val="bg1"/>
                </a:solidFill>
              </a:rPr>
              <a:t>&gt; ./unsafe3</a:t>
            </a:r>
          </a:p>
          <a:p>
            <a:r>
              <a:rPr lang="en-US" sz="2000" dirty="0"/>
              <a:t>Before update from 0: 0</a:t>
            </a:r>
          </a:p>
          <a:p>
            <a:r>
              <a:rPr lang="en-US" sz="2000" dirty="0"/>
              <a:t>Before update from 1: 0</a:t>
            </a:r>
          </a:p>
          <a:p>
            <a:r>
              <a:rPr lang="en-US" sz="2000" dirty="0"/>
              <a:t>After update from 0: 1</a:t>
            </a:r>
          </a:p>
          <a:p>
            <a:r>
              <a:rPr lang="en-US" sz="2000" dirty="0"/>
              <a:t>Before update from 0: 1</a:t>
            </a:r>
          </a:p>
          <a:p>
            <a:r>
              <a:rPr lang="en-US" sz="2000" dirty="0"/>
              <a:t>After update from 0: 2</a:t>
            </a:r>
          </a:p>
          <a:p>
            <a:r>
              <a:rPr lang="en-US" sz="2000" dirty="0" smtClean="0">
                <a:solidFill>
                  <a:schemeClr val="bg1"/>
                </a:solidFill>
              </a:rPr>
              <a:t>…</a:t>
            </a:r>
          </a:p>
          <a:p>
            <a:r>
              <a:rPr lang="en-US" sz="2000" dirty="0"/>
              <a:t>After update from 2: 81</a:t>
            </a:r>
          </a:p>
          <a:p>
            <a:r>
              <a:rPr lang="en-US" sz="2000" dirty="0"/>
              <a:t>Before update from 0: 81</a:t>
            </a:r>
          </a:p>
          <a:p>
            <a:r>
              <a:rPr lang="en-US" sz="2000" dirty="0"/>
              <a:t>After update from 3: 83</a:t>
            </a:r>
          </a:p>
          <a:p>
            <a:r>
              <a:rPr lang="en-US" sz="2000" dirty="0"/>
              <a:t>Before update from 2: After update from 5: 83</a:t>
            </a:r>
          </a:p>
          <a:p>
            <a:r>
              <a:rPr lang="en-US" sz="2000" dirty="0"/>
              <a:t>83</a:t>
            </a:r>
          </a:p>
          <a:p>
            <a:r>
              <a:rPr lang="en-US" sz="2000" dirty="0"/>
              <a:t>Before update from 3: 84</a:t>
            </a:r>
          </a:p>
          <a:p>
            <a:r>
              <a:rPr lang="en-US" sz="2000" dirty="0"/>
              <a:t>Before update from 6: 22</a:t>
            </a:r>
          </a:p>
          <a:p>
            <a:r>
              <a:rPr lang="en-US" sz="2000" dirty="0"/>
              <a:t>After update from 0: </a:t>
            </a:r>
            <a:r>
              <a:rPr lang="en-US" sz="2000" dirty="0" smtClean="0"/>
              <a:t>84</a:t>
            </a:r>
          </a:p>
          <a:p>
            <a:r>
              <a:rPr lang="en-US" sz="2000" dirty="0" smtClean="0">
                <a:solidFill>
                  <a:schemeClr val="bg1"/>
                </a:solidFill>
              </a:rPr>
              <a:t>…</a:t>
            </a:r>
          </a:p>
          <a:p>
            <a:endParaRPr lang="en-US" sz="2000" dirty="0">
              <a:solidFill>
                <a:schemeClr val="bg1"/>
              </a:solidFill>
            </a:endParaRPr>
          </a:p>
        </p:txBody>
      </p:sp>
    </p:spTree>
    <p:extLst>
      <p:ext uri="{BB962C8B-B14F-4D97-AF65-F5344CB8AC3E}">
        <p14:creationId xmlns:p14="http://schemas.microsoft.com/office/powerpoint/2010/main" val="38969604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heckerboard(across)">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heckerboard(across)">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heckerboard(across)">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checkerboard(across)">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checkerboard(across)">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checkerboard(across)">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checkerboard(across)">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checkerboard(across)">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checkerboard(across)">
                                      <p:cBhvr>
                                        <p:cTn id="47" dur="5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checkerboard(across)">
                                      <p:cBhvr>
                                        <p:cTn id="52" dur="500"/>
                                        <p:tgtEl>
                                          <p:spTgt spid="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4">
                                            <p:txEl>
                                              <p:pRg st="9" end="9"/>
                                            </p:txEl>
                                          </p:spTgt>
                                        </p:tgtEl>
                                        <p:attrNameLst>
                                          <p:attrName>style.visibility</p:attrName>
                                        </p:attrNameLst>
                                      </p:cBhvr>
                                      <p:to>
                                        <p:strVal val="visible"/>
                                      </p:to>
                                    </p:set>
                                    <p:animEffect transition="in" filter="checkerboard(across)">
                                      <p:cBhvr>
                                        <p:cTn id="57" dur="500"/>
                                        <p:tgtEl>
                                          <p:spTgt spid="4">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4">
                                            <p:txEl>
                                              <p:pRg st="10" end="10"/>
                                            </p:txEl>
                                          </p:spTgt>
                                        </p:tgtEl>
                                        <p:attrNameLst>
                                          <p:attrName>style.visibility</p:attrName>
                                        </p:attrNameLst>
                                      </p:cBhvr>
                                      <p:to>
                                        <p:strVal val="visible"/>
                                      </p:to>
                                    </p:set>
                                    <p:animEffect transition="in" filter="checkerboard(across)">
                                      <p:cBhvr>
                                        <p:cTn id="62" dur="500"/>
                                        <p:tgtEl>
                                          <p:spTgt spid="4">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4">
                                            <p:txEl>
                                              <p:pRg st="11" end="11"/>
                                            </p:txEl>
                                          </p:spTgt>
                                        </p:tgtEl>
                                        <p:attrNameLst>
                                          <p:attrName>style.visibility</p:attrName>
                                        </p:attrNameLst>
                                      </p:cBhvr>
                                      <p:to>
                                        <p:strVal val="visible"/>
                                      </p:to>
                                    </p:set>
                                    <p:animEffect transition="in" filter="checkerboard(across)">
                                      <p:cBhvr>
                                        <p:cTn id="67" dur="500"/>
                                        <p:tgtEl>
                                          <p:spTgt spid="4">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4">
                                            <p:txEl>
                                              <p:pRg st="12" end="12"/>
                                            </p:txEl>
                                          </p:spTgt>
                                        </p:tgtEl>
                                        <p:attrNameLst>
                                          <p:attrName>style.visibility</p:attrName>
                                        </p:attrNameLst>
                                      </p:cBhvr>
                                      <p:to>
                                        <p:strVal val="visible"/>
                                      </p:to>
                                    </p:set>
                                    <p:animEffect transition="in" filter="checkerboard(across)">
                                      <p:cBhvr>
                                        <p:cTn id="72" dur="500"/>
                                        <p:tgtEl>
                                          <p:spTgt spid="4">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4">
                                            <p:txEl>
                                              <p:pRg st="13" end="13"/>
                                            </p:txEl>
                                          </p:spTgt>
                                        </p:tgtEl>
                                        <p:attrNameLst>
                                          <p:attrName>style.visibility</p:attrName>
                                        </p:attrNameLst>
                                      </p:cBhvr>
                                      <p:to>
                                        <p:strVal val="visible"/>
                                      </p:to>
                                    </p:set>
                                    <p:animEffect transition="in" filter="checkerboard(across)">
                                      <p:cBhvr>
                                        <p:cTn id="77" dur="500"/>
                                        <p:tgtEl>
                                          <p:spTgt spid="4">
                                            <p:txEl>
                                              <p:pRg st="13"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grpId="0" nodeType="clickEffect">
                                  <p:stCondLst>
                                    <p:cond delay="0"/>
                                  </p:stCondLst>
                                  <p:childTnLst>
                                    <p:set>
                                      <p:cBhvr>
                                        <p:cTn id="81" dur="1" fill="hold">
                                          <p:stCondLst>
                                            <p:cond delay="0"/>
                                          </p:stCondLst>
                                        </p:cTn>
                                        <p:tgtEl>
                                          <p:spTgt spid="4">
                                            <p:txEl>
                                              <p:pRg st="14" end="14"/>
                                            </p:txEl>
                                          </p:spTgt>
                                        </p:tgtEl>
                                        <p:attrNameLst>
                                          <p:attrName>style.visibility</p:attrName>
                                        </p:attrNameLst>
                                      </p:cBhvr>
                                      <p:to>
                                        <p:strVal val="visible"/>
                                      </p:to>
                                    </p:set>
                                    <p:animEffect transition="in" filter="checkerboard(across)">
                                      <p:cBhvr>
                                        <p:cTn id="82" dur="500"/>
                                        <p:tgtEl>
                                          <p:spTgt spid="4">
                                            <p:txEl>
                                              <p:pRg st="14" end="1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5" presetClass="entr" presetSubtype="10" fill="hold" grpId="0" nodeType="clickEffect">
                                  <p:stCondLst>
                                    <p:cond delay="0"/>
                                  </p:stCondLst>
                                  <p:childTnLst>
                                    <p:set>
                                      <p:cBhvr>
                                        <p:cTn id="86" dur="1" fill="hold">
                                          <p:stCondLst>
                                            <p:cond delay="0"/>
                                          </p:stCondLst>
                                        </p:cTn>
                                        <p:tgtEl>
                                          <p:spTgt spid="4">
                                            <p:txEl>
                                              <p:pRg st="15" end="15"/>
                                            </p:txEl>
                                          </p:spTgt>
                                        </p:tgtEl>
                                        <p:attrNameLst>
                                          <p:attrName>style.visibility</p:attrName>
                                        </p:attrNameLst>
                                      </p:cBhvr>
                                      <p:to>
                                        <p:strVal val="visible"/>
                                      </p:to>
                                    </p:set>
                                    <p:animEffect transition="in" filter="checkerboard(across)">
                                      <p:cBhvr>
                                        <p:cTn id="87" dur="5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25</a:t>
            </a:fld>
            <a:endParaRPr lang="en-US"/>
          </a:p>
        </p:txBody>
      </p:sp>
      <p:sp>
        <p:nvSpPr>
          <p:cNvPr id="3" name="Rectangle 2"/>
          <p:cNvSpPr/>
          <p:nvPr/>
        </p:nvSpPr>
        <p:spPr>
          <a:xfrm>
            <a:off x="127858" y="38773"/>
            <a:ext cx="5165476" cy="5016759"/>
          </a:xfrm>
          <a:prstGeom prst="rect">
            <a:avLst/>
          </a:prstGeom>
          <a:solidFill>
            <a:schemeClr val="accent6">
              <a:lumMod val="20000"/>
              <a:lumOff val="80000"/>
            </a:schemeClr>
          </a:solidFill>
        </p:spPr>
        <p:txBody>
          <a:bodyPr wrap="square">
            <a:spAutoFit/>
          </a:bodyPr>
          <a:lstStyle/>
          <a:p>
            <a:r>
              <a:rPr lang="en-US" sz="1600" dirty="0"/>
              <a:t>static </a:t>
            </a:r>
            <a:r>
              <a:rPr lang="en-US" sz="1600" dirty="0" err="1"/>
              <a:t>mut</a:t>
            </a:r>
            <a:r>
              <a:rPr lang="en-US" sz="1600" dirty="0"/>
              <a:t> count: </a:t>
            </a:r>
            <a:r>
              <a:rPr lang="en-US" sz="1600" dirty="0" err="1"/>
              <a:t>uint</a:t>
            </a:r>
            <a:r>
              <a:rPr lang="en-US" sz="1600" dirty="0"/>
              <a:t> = 0;</a:t>
            </a:r>
          </a:p>
          <a:p>
            <a:endParaRPr lang="en-US" sz="1600" dirty="0"/>
          </a:p>
          <a:p>
            <a:r>
              <a:rPr lang="en-US" sz="1600" dirty="0" err="1"/>
              <a:t>fn</a:t>
            </a:r>
            <a:r>
              <a:rPr lang="en-US" sz="1600" dirty="0"/>
              <a:t> update_count(id: </a:t>
            </a:r>
            <a:r>
              <a:rPr lang="en-US" sz="1600" dirty="0" err="1"/>
              <a:t>uint</a:t>
            </a:r>
            <a:r>
              <a:rPr lang="en-US" sz="1600" dirty="0"/>
              <a:t>) {</a:t>
            </a:r>
          </a:p>
          <a:p>
            <a:r>
              <a:rPr lang="fi-FI" sz="1600" dirty="0"/>
              <a:t>    </a:t>
            </a:r>
            <a:r>
              <a:rPr lang="fi-FI" sz="1600" dirty="0" err="1"/>
              <a:t>unsafe</a:t>
            </a:r>
            <a:r>
              <a:rPr lang="fi-FI" sz="1600" dirty="0"/>
              <a:t> {</a:t>
            </a:r>
          </a:p>
          <a:p>
            <a:r>
              <a:rPr lang="fi-FI" sz="1600" dirty="0"/>
              <a:t>       </a:t>
            </a:r>
            <a:r>
              <a:rPr lang="fi-FI" sz="1600" b="1" dirty="0" err="1">
                <a:solidFill>
                  <a:srgbClr val="0000FF"/>
                </a:solidFill>
              </a:rPr>
              <a:t>println!("Before</a:t>
            </a:r>
            <a:r>
              <a:rPr lang="fi-FI" sz="1600" b="1" dirty="0">
                <a:solidFill>
                  <a:srgbClr val="0000FF"/>
                </a:solidFill>
              </a:rPr>
              <a:t> </a:t>
            </a:r>
            <a:r>
              <a:rPr lang="fi-FI" sz="1600" b="1" dirty="0" err="1">
                <a:solidFill>
                  <a:srgbClr val="0000FF"/>
                </a:solidFill>
              </a:rPr>
              <a:t>update</a:t>
            </a:r>
            <a:r>
              <a:rPr lang="fi-FI" sz="1600" b="1" dirty="0">
                <a:solidFill>
                  <a:srgbClr val="0000FF"/>
                </a:solidFill>
              </a:rPr>
              <a:t> </a:t>
            </a:r>
            <a:r>
              <a:rPr lang="fi-FI" sz="1600" b="1" dirty="0" err="1">
                <a:solidFill>
                  <a:srgbClr val="0000FF"/>
                </a:solidFill>
              </a:rPr>
              <a:t>from</a:t>
            </a:r>
            <a:r>
              <a:rPr lang="fi-FI" sz="1600" b="1" dirty="0">
                <a:solidFill>
                  <a:srgbClr val="0000FF"/>
                </a:solidFill>
              </a:rPr>
              <a:t> {:}: {:}", id, </a:t>
            </a:r>
            <a:r>
              <a:rPr lang="fi-FI" sz="1600" b="1" dirty="0" err="1">
                <a:solidFill>
                  <a:srgbClr val="0000FF"/>
                </a:solidFill>
              </a:rPr>
              <a:t>count</a:t>
            </a:r>
            <a:r>
              <a:rPr lang="fi-FI" sz="1600" b="1" dirty="0">
                <a:solidFill>
                  <a:srgbClr val="0000FF"/>
                </a:solidFill>
              </a:rPr>
              <a:t>);</a:t>
            </a:r>
          </a:p>
          <a:p>
            <a:r>
              <a:rPr lang="en-US" sz="1600" dirty="0"/>
              <a:t>       count += 1;</a:t>
            </a:r>
          </a:p>
          <a:p>
            <a:r>
              <a:rPr lang="en-US" sz="1600" dirty="0"/>
              <a:t>       </a:t>
            </a:r>
            <a:r>
              <a:rPr lang="en-US" sz="1600" b="1" dirty="0" err="1">
                <a:solidFill>
                  <a:srgbClr val="0000FF"/>
                </a:solidFill>
              </a:rPr>
              <a:t>println</a:t>
            </a:r>
            <a:r>
              <a:rPr lang="en-US" sz="1600" b="1" dirty="0">
                <a:solidFill>
                  <a:srgbClr val="0000FF"/>
                </a:solidFill>
              </a:rPr>
              <a:t>!("After update from {:}: {:}", id, count);</a:t>
            </a:r>
          </a:p>
          <a:p>
            <a:r>
              <a:rPr lang="en-US" sz="1600" dirty="0"/>
              <a:t>    }</a:t>
            </a:r>
          </a:p>
          <a:p>
            <a:r>
              <a:rPr lang="en-US" sz="1600" dirty="0"/>
              <a:t>}</a:t>
            </a:r>
          </a:p>
          <a:p>
            <a:endParaRPr lang="en-US" sz="1600" dirty="0"/>
          </a:p>
          <a:p>
            <a:r>
              <a:rPr lang="is-IS" sz="1600" dirty="0"/>
              <a:t>fn main() {</a:t>
            </a:r>
          </a:p>
          <a:p>
            <a:r>
              <a:rPr lang="en-US" sz="1600" dirty="0"/>
              <a:t>    for </a:t>
            </a:r>
            <a:r>
              <a:rPr lang="en-US" sz="1600" b="1" dirty="0">
                <a:solidFill>
                  <a:srgbClr val="0000FF"/>
                </a:solidFill>
              </a:rPr>
              <a:t>id</a:t>
            </a:r>
            <a:r>
              <a:rPr lang="en-US" sz="1600" dirty="0"/>
              <a:t> in range(0u, 10) {</a:t>
            </a:r>
          </a:p>
          <a:p>
            <a:r>
              <a:rPr lang="pl-PL" sz="1600" dirty="0"/>
              <a:t>        </a:t>
            </a:r>
            <a:r>
              <a:rPr lang="pl-PL" sz="1600" b="1" dirty="0" err="1">
                <a:solidFill>
                  <a:srgbClr val="FF0000"/>
                </a:solidFill>
              </a:rPr>
              <a:t>spawn</a:t>
            </a:r>
            <a:r>
              <a:rPr lang="pl-PL" sz="1600" b="1" dirty="0">
                <a:solidFill>
                  <a:srgbClr val="FF0000"/>
                </a:solidFill>
              </a:rPr>
              <a:t>(proc() {</a:t>
            </a:r>
          </a:p>
          <a:p>
            <a:r>
              <a:rPr lang="en-US" sz="1600" dirty="0"/>
              <a:t>           for _ in range(0u, 1000) {</a:t>
            </a:r>
          </a:p>
          <a:p>
            <a:r>
              <a:rPr lang="en-US" sz="1600" dirty="0"/>
              <a:t>              update_count(</a:t>
            </a:r>
            <a:r>
              <a:rPr lang="en-US" sz="1600" b="1" dirty="0">
                <a:solidFill>
                  <a:srgbClr val="0000FF"/>
                </a:solidFill>
              </a:rPr>
              <a:t>id</a:t>
            </a:r>
            <a:r>
              <a:rPr lang="en-US" sz="1600" dirty="0"/>
              <a:t>);</a:t>
            </a:r>
          </a:p>
          <a:p>
            <a:r>
              <a:rPr lang="en-US" sz="1600" dirty="0"/>
              <a:t>           }</a:t>
            </a:r>
          </a:p>
          <a:p>
            <a:r>
              <a:rPr lang="en-US" sz="1600" dirty="0"/>
              <a:t>       </a:t>
            </a:r>
            <a:r>
              <a:rPr lang="en-US" sz="1600" b="1" dirty="0">
                <a:solidFill>
                  <a:srgbClr val="FF0000"/>
                </a:solidFill>
              </a:rPr>
              <a:t> });</a:t>
            </a:r>
          </a:p>
          <a:p>
            <a:r>
              <a:rPr lang="en-US" sz="1600" dirty="0"/>
              <a:t>    }</a:t>
            </a:r>
          </a:p>
          <a:p>
            <a:r>
              <a:rPr lang="en-US" sz="1600" dirty="0"/>
              <a:t>    </a:t>
            </a:r>
            <a:r>
              <a:rPr lang="en-US" sz="1600" dirty="0" err="1"/>
              <a:t>println</a:t>
            </a:r>
            <a:r>
              <a:rPr lang="en-US" sz="1600" dirty="0"/>
              <a:t>!("Count: {:}", unsafe { count });</a:t>
            </a:r>
          </a:p>
          <a:p>
            <a:r>
              <a:rPr lang="en-US" sz="1600" dirty="0"/>
              <a:t>}</a:t>
            </a:r>
          </a:p>
        </p:txBody>
      </p:sp>
      <p:sp>
        <p:nvSpPr>
          <p:cNvPr id="4" name="Rectangle 3"/>
          <p:cNvSpPr/>
          <p:nvPr/>
        </p:nvSpPr>
        <p:spPr>
          <a:xfrm>
            <a:off x="4747805" y="467653"/>
            <a:ext cx="4168179" cy="409342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2000" dirty="0" smtClean="0">
                <a:solidFill>
                  <a:schemeClr val="bg1"/>
                </a:solidFill>
              </a:rPr>
              <a:t>…</a:t>
            </a:r>
          </a:p>
          <a:p>
            <a:r>
              <a:rPr lang="en-US" sz="2000" dirty="0"/>
              <a:t>Before update from 5: 6977</a:t>
            </a:r>
          </a:p>
          <a:p>
            <a:r>
              <a:rPr lang="en-US" sz="2000" dirty="0"/>
              <a:t>Before </a:t>
            </a:r>
            <a:r>
              <a:rPr lang="en-US" sz="2000" dirty="0" err="1"/>
              <a:t>updCount</a:t>
            </a:r>
            <a:r>
              <a:rPr lang="en-US" sz="2000" dirty="0"/>
              <a:t>: 6849</a:t>
            </a:r>
          </a:p>
          <a:p>
            <a:r>
              <a:rPr lang="en-US" sz="2000" dirty="0"/>
              <a:t>After update from 0: 6867</a:t>
            </a:r>
          </a:p>
          <a:p>
            <a:r>
              <a:rPr lang="en-US" sz="2000" dirty="0"/>
              <a:t>ate from 7: 6977</a:t>
            </a:r>
          </a:p>
          <a:p>
            <a:r>
              <a:rPr lang="en-US" sz="2000" dirty="0"/>
              <a:t>After update from 8: </a:t>
            </a:r>
            <a:r>
              <a:rPr lang="en-US" sz="2000" dirty="0" smtClean="0"/>
              <a:t>6958</a:t>
            </a:r>
          </a:p>
          <a:p>
            <a:r>
              <a:rPr lang="en-US" sz="2000" dirty="0" smtClean="0">
                <a:solidFill>
                  <a:schemeClr val="bg1"/>
                </a:solidFill>
              </a:rPr>
              <a:t>…</a:t>
            </a:r>
          </a:p>
          <a:p>
            <a:r>
              <a:rPr lang="en-US" sz="2000" dirty="0"/>
              <a:t>After update from 1: 9716</a:t>
            </a:r>
          </a:p>
          <a:p>
            <a:r>
              <a:rPr lang="en-US" sz="2000" dirty="0"/>
              <a:t>Before update from 1: 9716</a:t>
            </a:r>
          </a:p>
          <a:p>
            <a:r>
              <a:rPr lang="en-US" sz="2000" dirty="0"/>
              <a:t>After update from 1: 9717</a:t>
            </a:r>
          </a:p>
          <a:p>
            <a:r>
              <a:rPr lang="en-US" sz="2000" dirty="0"/>
              <a:t>Before update from 1: 9717</a:t>
            </a:r>
          </a:p>
          <a:p>
            <a:r>
              <a:rPr lang="en-US" sz="2000" dirty="0"/>
              <a:t>After update from 1: </a:t>
            </a:r>
            <a:r>
              <a:rPr lang="en-US" sz="2000" dirty="0" smtClean="0"/>
              <a:t>9718</a:t>
            </a:r>
          </a:p>
          <a:p>
            <a:r>
              <a:rPr lang="en-US" sz="2000" dirty="0" smtClean="0">
                <a:solidFill>
                  <a:schemeClr val="bg1"/>
                </a:solidFill>
              </a:rPr>
              <a:t>&gt; </a:t>
            </a:r>
            <a:endParaRPr lang="en-US" sz="2000" dirty="0">
              <a:solidFill>
                <a:schemeClr val="bg1"/>
              </a:solidFill>
            </a:endParaRPr>
          </a:p>
        </p:txBody>
      </p:sp>
    </p:spTree>
    <p:extLst>
      <p:ext uri="{BB962C8B-B14F-4D97-AF65-F5344CB8AC3E}">
        <p14:creationId xmlns:p14="http://schemas.microsoft.com/office/powerpoint/2010/main" val="26201894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heckerboard(across)">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heckerboard(across)">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heckerboard(across)">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checkerboard(across)">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checkerboard(across)">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checkerboard(across)">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checkerboard(across)">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checkerboard(across)">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checkerboard(across)">
                                      <p:cBhvr>
                                        <p:cTn id="47" dur="5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checkerboard(across)">
                                      <p:cBhvr>
                                        <p:cTn id="52" dur="500"/>
                                        <p:tgtEl>
                                          <p:spTgt spid="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4">
                                            <p:txEl>
                                              <p:pRg st="9" end="9"/>
                                            </p:txEl>
                                          </p:spTgt>
                                        </p:tgtEl>
                                        <p:attrNameLst>
                                          <p:attrName>style.visibility</p:attrName>
                                        </p:attrNameLst>
                                      </p:cBhvr>
                                      <p:to>
                                        <p:strVal val="visible"/>
                                      </p:to>
                                    </p:set>
                                    <p:animEffect transition="in" filter="checkerboard(across)">
                                      <p:cBhvr>
                                        <p:cTn id="57" dur="500"/>
                                        <p:tgtEl>
                                          <p:spTgt spid="4">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4">
                                            <p:txEl>
                                              <p:pRg st="10" end="10"/>
                                            </p:txEl>
                                          </p:spTgt>
                                        </p:tgtEl>
                                        <p:attrNameLst>
                                          <p:attrName>style.visibility</p:attrName>
                                        </p:attrNameLst>
                                      </p:cBhvr>
                                      <p:to>
                                        <p:strVal val="visible"/>
                                      </p:to>
                                    </p:set>
                                    <p:animEffect transition="in" filter="checkerboard(across)">
                                      <p:cBhvr>
                                        <p:cTn id="62" dur="500"/>
                                        <p:tgtEl>
                                          <p:spTgt spid="4">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4">
                                            <p:txEl>
                                              <p:pRg st="11" end="11"/>
                                            </p:txEl>
                                          </p:spTgt>
                                        </p:tgtEl>
                                        <p:attrNameLst>
                                          <p:attrName>style.visibility</p:attrName>
                                        </p:attrNameLst>
                                      </p:cBhvr>
                                      <p:to>
                                        <p:strVal val="visible"/>
                                      </p:to>
                                    </p:set>
                                    <p:animEffect transition="in" filter="checkerboard(across)">
                                      <p:cBhvr>
                                        <p:cTn id="67" dur="500"/>
                                        <p:tgtEl>
                                          <p:spTgt spid="4">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4">
                                            <p:txEl>
                                              <p:pRg st="12" end="12"/>
                                            </p:txEl>
                                          </p:spTgt>
                                        </p:tgtEl>
                                        <p:attrNameLst>
                                          <p:attrName>style.visibility</p:attrName>
                                        </p:attrNameLst>
                                      </p:cBhvr>
                                      <p:to>
                                        <p:strVal val="visible"/>
                                      </p:to>
                                    </p:set>
                                    <p:animEffect transition="in" filter="checkerboard(across)">
                                      <p:cBhvr>
                                        <p:cTn id="72"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0536"/>
            <a:ext cx="8229600" cy="857250"/>
          </a:xfrm>
        </p:spPr>
        <p:txBody>
          <a:bodyPr/>
          <a:lstStyle/>
          <a:p>
            <a:r>
              <a:rPr lang="en-US" dirty="0" smtClean="0"/>
              <a:t>How atomic is </a:t>
            </a:r>
            <a:r>
              <a:rPr lang="en-US" b="1" dirty="0" smtClean="0">
                <a:solidFill>
                  <a:srgbClr val="0000FF"/>
                </a:solidFill>
              </a:rPr>
              <a:t>count += 1</a:t>
            </a:r>
            <a:r>
              <a:rPr lang="en-US" dirty="0" smtClean="0"/>
              <a:t>?</a:t>
            </a:r>
            <a:endParaRPr lang="en-US" dirty="0"/>
          </a:p>
        </p:txBody>
      </p:sp>
      <p:sp>
        <p:nvSpPr>
          <p:cNvPr id="3" name="Slide Number Placeholder 2"/>
          <p:cNvSpPr>
            <a:spLocks noGrp="1"/>
          </p:cNvSpPr>
          <p:nvPr>
            <p:ph type="sldNum" sz="quarter" idx="12"/>
          </p:nvPr>
        </p:nvSpPr>
        <p:spPr/>
        <p:txBody>
          <a:bodyPr/>
          <a:lstStyle/>
          <a:p>
            <a:fld id="{6507B5A5-F0C2-644D-AEA7-E773B6B78F38}" type="slidenum">
              <a:rPr lang="en-US" smtClean="0"/>
              <a:t>26</a:t>
            </a:fld>
            <a:endParaRPr lang="en-US"/>
          </a:p>
        </p:txBody>
      </p:sp>
      <p:sp>
        <p:nvSpPr>
          <p:cNvPr id="6" name="Rectangle 5"/>
          <p:cNvSpPr/>
          <p:nvPr/>
        </p:nvSpPr>
        <p:spPr>
          <a:xfrm>
            <a:off x="547127" y="577431"/>
            <a:ext cx="3586958" cy="1200328"/>
          </a:xfrm>
          <a:prstGeom prst="rect">
            <a:avLst/>
          </a:prstGeom>
          <a:solidFill>
            <a:srgbClr val="FDEADA"/>
          </a:solidFill>
        </p:spPr>
        <p:txBody>
          <a:bodyPr wrap="square">
            <a:spAutoFit/>
          </a:bodyPr>
          <a:lstStyle/>
          <a:p>
            <a:r>
              <a:rPr lang="en-US" sz="2400" dirty="0" err="1"/>
              <a:t>fn</a:t>
            </a:r>
            <a:r>
              <a:rPr lang="en-US" sz="2400" dirty="0"/>
              <a:t> update_count() {</a:t>
            </a:r>
          </a:p>
          <a:p>
            <a:r>
              <a:rPr lang="en-US" sz="2400" dirty="0"/>
              <a:t>     unsafe { count += 1; }</a:t>
            </a:r>
          </a:p>
          <a:p>
            <a:r>
              <a:rPr lang="en-US" sz="2400" dirty="0"/>
              <a:t>}</a:t>
            </a:r>
          </a:p>
        </p:txBody>
      </p:sp>
    </p:spTree>
    <p:extLst>
      <p:ext uri="{BB962C8B-B14F-4D97-AF65-F5344CB8AC3E}">
        <p14:creationId xmlns:p14="http://schemas.microsoft.com/office/powerpoint/2010/main" val="1161551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507B5A5-F0C2-644D-AEA7-E773B6B78F38}" type="slidenum">
              <a:rPr lang="en-US" smtClean="0"/>
              <a:t>27</a:t>
            </a:fld>
            <a:endParaRPr lang="en-US"/>
          </a:p>
        </p:txBody>
      </p:sp>
      <p:sp>
        <p:nvSpPr>
          <p:cNvPr id="4" name="Rectangle 3"/>
          <p:cNvSpPr/>
          <p:nvPr/>
        </p:nvSpPr>
        <p:spPr>
          <a:xfrm>
            <a:off x="5706623" y="1214510"/>
            <a:ext cx="2102258"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r>
              <a:rPr lang="en-US" sz="2000" dirty="0" err="1" smtClean="0"/>
              <a:t>rustc</a:t>
            </a:r>
            <a:r>
              <a:rPr lang="en-US" sz="2000" dirty="0" smtClean="0"/>
              <a:t> </a:t>
            </a:r>
            <a:r>
              <a:rPr lang="en-US" sz="2000" b="1" dirty="0"/>
              <a:t>-S</a:t>
            </a:r>
            <a:r>
              <a:rPr lang="en-US" sz="2000" dirty="0"/>
              <a:t> </a:t>
            </a:r>
            <a:r>
              <a:rPr lang="en-US" sz="2000" dirty="0" smtClean="0"/>
              <a:t>unsafe2.rs</a:t>
            </a:r>
          </a:p>
        </p:txBody>
      </p:sp>
      <p:sp>
        <p:nvSpPr>
          <p:cNvPr id="5" name="Rectangle 4"/>
          <p:cNvSpPr/>
          <p:nvPr/>
        </p:nvSpPr>
        <p:spPr>
          <a:xfrm>
            <a:off x="998297" y="165559"/>
            <a:ext cx="7407258" cy="4801315"/>
          </a:xfrm>
          <a:prstGeom prst="rect">
            <a:avLst/>
          </a:prstGeom>
        </p:spPr>
        <p:txBody>
          <a:bodyPr wrap="square">
            <a:spAutoFit/>
          </a:bodyPr>
          <a:lstStyle/>
          <a:p>
            <a:r>
              <a:rPr lang="en-US" dirty="0"/>
              <a:t>__ZN12update_count19h86817af0b0797e96al4v0.0E:</a:t>
            </a:r>
          </a:p>
          <a:p>
            <a:r>
              <a:rPr lang="en-US" dirty="0"/>
              <a:t>        .</a:t>
            </a:r>
            <a:r>
              <a:rPr lang="en-US" dirty="0" err="1"/>
              <a:t>cfi_startproc</a:t>
            </a:r>
            <a:endParaRPr lang="en-US" dirty="0"/>
          </a:p>
          <a:p>
            <a:r>
              <a:rPr lang="en-US" dirty="0"/>
              <a:t>        </a:t>
            </a:r>
            <a:r>
              <a:rPr lang="en-US" dirty="0" err="1"/>
              <a:t>cmpq</a:t>
            </a:r>
            <a:r>
              <a:rPr lang="en-US" dirty="0"/>
              <a:t>    %gs:816, %</a:t>
            </a:r>
            <a:r>
              <a:rPr lang="en-US" dirty="0" err="1"/>
              <a:t>rsp</a:t>
            </a:r>
            <a:endParaRPr lang="en-US" dirty="0"/>
          </a:p>
          <a:p>
            <a:r>
              <a:rPr lang="fi-FI" dirty="0"/>
              <a:t>        ja      LBB0_0</a:t>
            </a:r>
          </a:p>
          <a:p>
            <a:r>
              <a:rPr lang="pt-BR" dirty="0"/>
              <a:t>        </a:t>
            </a:r>
            <a:r>
              <a:rPr lang="pt-BR" dirty="0" err="1"/>
              <a:t>movabsq</a:t>
            </a:r>
            <a:r>
              <a:rPr lang="pt-BR" dirty="0"/>
              <a:t> $16, %r10</a:t>
            </a:r>
          </a:p>
          <a:p>
            <a:r>
              <a:rPr lang="pt-BR" dirty="0"/>
              <a:t>        </a:t>
            </a:r>
            <a:r>
              <a:rPr lang="pt-BR" dirty="0" err="1"/>
              <a:t>movabsq</a:t>
            </a:r>
            <a:r>
              <a:rPr lang="pt-BR" dirty="0"/>
              <a:t> $0, %r11</a:t>
            </a:r>
          </a:p>
          <a:p>
            <a:r>
              <a:rPr lang="en-US" dirty="0"/>
              <a:t>        </a:t>
            </a:r>
            <a:r>
              <a:rPr lang="en-US" dirty="0" err="1"/>
              <a:t>callq</a:t>
            </a:r>
            <a:r>
              <a:rPr lang="en-US" dirty="0"/>
              <a:t>   ___</a:t>
            </a:r>
            <a:r>
              <a:rPr lang="en-US" dirty="0" err="1"/>
              <a:t>morestack</a:t>
            </a:r>
            <a:endParaRPr lang="en-US" dirty="0"/>
          </a:p>
          <a:p>
            <a:r>
              <a:rPr lang="en-US" dirty="0"/>
              <a:t>        ret</a:t>
            </a:r>
          </a:p>
          <a:p>
            <a:r>
              <a:rPr lang="en-US" dirty="0"/>
              <a:t>LBB0_0:</a:t>
            </a:r>
          </a:p>
          <a:p>
            <a:r>
              <a:rPr lang="en-US" dirty="0"/>
              <a:t>        </a:t>
            </a:r>
            <a:r>
              <a:rPr lang="en-US" dirty="0" err="1"/>
              <a:t>pushq</a:t>
            </a:r>
            <a:r>
              <a:rPr lang="en-US" dirty="0"/>
              <a:t>   %</a:t>
            </a:r>
            <a:r>
              <a:rPr lang="en-US" dirty="0" err="1"/>
              <a:t>rbp</a:t>
            </a:r>
            <a:endParaRPr lang="en-US" dirty="0"/>
          </a:p>
          <a:p>
            <a:r>
              <a:rPr lang="en-US" dirty="0"/>
              <a:t>Ltmp2:</a:t>
            </a:r>
          </a:p>
          <a:p>
            <a:r>
              <a:rPr lang="en-US" dirty="0"/>
              <a:t>        .</a:t>
            </a:r>
            <a:r>
              <a:rPr lang="en-US" dirty="0" err="1"/>
              <a:t>cfi_def_cfa_offset</a:t>
            </a:r>
            <a:r>
              <a:rPr lang="en-US" dirty="0"/>
              <a:t> 16</a:t>
            </a:r>
          </a:p>
          <a:p>
            <a:r>
              <a:rPr lang="en-US" dirty="0"/>
              <a:t>Ltmp3:</a:t>
            </a:r>
          </a:p>
          <a:p>
            <a:r>
              <a:rPr lang="en-US" dirty="0"/>
              <a:t>        .</a:t>
            </a:r>
            <a:r>
              <a:rPr lang="en-US" dirty="0" err="1"/>
              <a:t>cfi_offset</a:t>
            </a:r>
            <a:r>
              <a:rPr lang="en-US" dirty="0"/>
              <a:t> %</a:t>
            </a:r>
            <a:r>
              <a:rPr lang="en-US" dirty="0" err="1"/>
              <a:t>rbp</a:t>
            </a:r>
            <a:r>
              <a:rPr lang="en-US" dirty="0"/>
              <a:t>, -16</a:t>
            </a:r>
          </a:p>
          <a:p>
            <a:r>
              <a:rPr lang="en-US" dirty="0"/>
              <a:t>        </a:t>
            </a:r>
            <a:r>
              <a:rPr lang="en-US" dirty="0" err="1"/>
              <a:t>movq</a:t>
            </a:r>
            <a:r>
              <a:rPr lang="en-US" dirty="0"/>
              <a:t>    %</a:t>
            </a:r>
            <a:r>
              <a:rPr lang="en-US" dirty="0" err="1"/>
              <a:t>rsp</a:t>
            </a:r>
            <a:r>
              <a:rPr lang="en-US" dirty="0"/>
              <a:t>, %</a:t>
            </a:r>
            <a:r>
              <a:rPr lang="en-US" dirty="0" err="1"/>
              <a:t>rbp</a:t>
            </a:r>
            <a:endParaRPr lang="en-US" dirty="0"/>
          </a:p>
          <a:p>
            <a:r>
              <a:rPr lang="en-US" dirty="0"/>
              <a:t>Ltmp4:</a:t>
            </a:r>
          </a:p>
          <a:p>
            <a:r>
              <a:rPr lang="en-US" dirty="0" smtClean="0"/>
              <a:t>	…</a:t>
            </a:r>
            <a:endParaRPr lang="en-US" dirty="0"/>
          </a:p>
        </p:txBody>
      </p:sp>
      <p:sp>
        <p:nvSpPr>
          <p:cNvPr id="7" name="Rectangle 6"/>
          <p:cNvSpPr/>
          <p:nvPr/>
        </p:nvSpPr>
        <p:spPr>
          <a:xfrm rot="16200000">
            <a:off x="-10304" y="2274817"/>
            <a:ext cx="1178277"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en-US" sz="2000" dirty="0" smtClean="0"/>
              <a:t>unsafe2.s</a:t>
            </a:r>
          </a:p>
        </p:txBody>
      </p:sp>
    </p:spTree>
    <p:extLst>
      <p:ext uri="{BB962C8B-B14F-4D97-AF65-F5344CB8AC3E}">
        <p14:creationId xmlns:p14="http://schemas.microsoft.com/office/powerpoint/2010/main" val="3720810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507B5A5-F0C2-644D-AEA7-E773B6B78F38}" type="slidenum">
              <a:rPr lang="en-US" smtClean="0"/>
              <a:t>28</a:t>
            </a:fld>
            <a:endParaRPr lang="en-US"/>
          </a:p>
        </p:txBody>
      </p:sp>
      <p:sp>
        <p:nvSpPr>
          <p:cNvPr id="5" name="Rectangle 4"/>
          <p:cNvSpPr/>
          <p:nvPr/>
        </p:nvSpPr>
        <p:spPr>
          <a:xfrm>
            <a:off x="170478" y="318969"/>
            <a:ext cx="8788127" cy="4154983"/>
          </a:xfrm>
          <a:prstGeom prst="rect">
            <a:avLst/>
          </a:prstGeom>
        </p:spPr>
        <p:txBody>
          <a:bodyPr wrap="square">
            <a:spAutoFit/>
          </a:bodyPr>
          <a:lstStyle/>
          <a:p>
            <a:r>
              <a:rPr lang="en-US" sz="2400" dirty="0" smtClean="0"/>
              <a:t>Ltmp4</a:t>
            </a:r>
            <a:r>
              <a:rPr lang="en-US" sz="2400" dirty="0"/>
              <a:t>:</a:t>
            </a:r>
          </a:p>
          <a:p>
            <a:r>
              <a:rPr lang="en-US" sz="2400" dirty="0"/>
              <a:t>        .</a:t>
            </a:r>
            <a:r>
              <a:rPr lang="en-US" sz="2400" dirty="0" err="1"/>
              <a:t>cfi_def_cfa_register</a:t>
            </a:r>
            <a:r>
              <a:rPr lang="en-US" sz="2400" dirty="0"/>
              <a:t> %</a:t>
            </a:r>
            <a:r>
              <a:rPr lang="en-US" sz="2400" dirty="0" err="1"/>
              <a:t>rbp</a:t>
            </a:r>
            <a:endParaRPr lang="en-US" sz="2400" dirty="0"/>
          </a:p>
          <a:p>
            <a:r>
              <a:rPr lang="en-US" sz="2400" dirty="0"/>
              <a:t>	</a:t>
            </a:r>
            <a:r>
              <a:rPr lang="en-US" sz="2400" dirty="0" err="1"/>
              <a:t>pushq</a:t>
            </a:r>
            <a:r>
              <a:rPr lang="en-US" sz="2400" dirty="0"/>
              <a:t>   %</a:t>
            </a:r>
            <a:r>
              <a:rPr lang="en-US" sz="2400" dirty="0" err="1"/>
              <a:t>rax</a:t>
            </a:r>
            <a:endParaRPr lang="en-US" sz="2400" dirty="0"/>
          </a:p>
          <a:p>
            <a:r>
              <a:rPr lang="en-US" sz="2400" dirty="0"/>
              <a:t>       </a:t>
            </a:r>
            <a:r>
              <a:rPr lang="en-US" sz="2400" dirty="0" err="1" smtClean="0"/>
              <a:t>movq</a:t>
            </a:r>
            <a:r>
              <a:rPr lang="en-US" sz="2400" dirty="0" smtClean="0"/>
              <a:t>    </a:t>
            </a:r>
            <a:r>
              <a:rPr lang="en-US" sz="2400" dirty="0"/>
              <a:t>__ZN5count19hc6afed277fb1b6c3ah4v0.0E(%rip), %</a:t>
            </a:r>
            <a:r>
              <a:rPr lang="en-US" sz="2400" dirty="0" err="1"/>
              <a:t>rax</a:t>
            </a:r>
            <a:endParaRPr lang="en-US" sz="2400" dirty="0"/>
          </a:p>
          <a:p>
            <a:r>
              <a:rPr lang="en-US" sz="2400" dirty="0"/>
              <a:t>       </a:t>
            </a:r>
            <a:r>
              <a:rPr lang="en-US" sz="2400" dirty="0" err="1" smtClean="0"/>
              <a:t>addq</a:t>
            </a:r>
            <a:r>
              <a:rPr lang="en-US" sz="2400" dirty="0" smtClean="0"/>
              <a:t>    </a:t>
            </a:r>
            <a:r>
              <a:rPr lang="en-US" sz="2400" dirty="0"/>
              <a:t>$1, %</a:t>
            </a:r>
            <a:r>
              <a:rPr lang="en-US" sz="2400" dirty="0" err="1"/>
              <a:t>rax</a:t>
            </a:r>
            <a:endParaRPr lang="en-US" sz="2400" dirty="0"/>
          </a:p>
          <a:p>
            <a:r>
              <a:rPr lang="en-US" sz="2400" dirty="0"/>
              <a:t>       </a:t>
            </a:r>
            <a:r>
              <a:rPr lang="en-US" sz="2400" dirty="0" err="1" smtClean="0"/>
              <a:t>movq</a:t>
            </a:r>
            <a:r>
              <a:rPr lang="en-US" sz="2400" dirty="0" smtClean="0"/>
              <a:t>    </a:t>
            </a:r>
            <a:r>
              <a:rPr lang="en-US" sz="2400" dirty="0"/>
              <a:t>%</a:t>
            </a:r>
            <a:r>
              <a:rPr lang="en-US" sz="2400" dirty="0" err="1"/>
              <a:t>rax</a:t>
            </a:r>
            <a:r>
              <a:rPr lang="en-US" sz="2400" dirty="0"/>
              <a:t>, __ZN5count19hc6afed277fb1b6c3ah4v0.0E(%rip)</a:t>
            </a:r>
          </a:p>
          <a:p>
            <a:r>
              <a:rPr lang="en-US" sz="2400" dirty="0"/>
              <a:t>	</a:t>
            </a:r>
            <a:r>
              <a:rPr lang="en-US" sz="2400" dirty="0" err="1"/>
              <a:t>movq</a:t>
            </a:r>
            <a:r>
              <a:rPr lang="en-US" sz="2400" dirty="0"/>
              <a:t>    %</a:t>
            </a:r>
            <a:r>
              <a:rPr lang="en-US" sz="2400" dirty="0" err="1"/>
              <a:t>rdi</a:t>
            </a:r>
            <a:r>
              <a:rPr lang="en-US" sz="2400" dirty="0"/>
              <a:t>, -8(%</a:t>
            </a:r>
            <a:r>
              <a:rPr lang="en-US" sz="2400" dirty="0" err="1"/>
              <a:t>rbp</a:t>
            </a:r>
            <a:r>
              <a:rPr lang="en-US" sz="2400" dirty="0"/>
              <a:t>)</a:t>
            </a:r>
          </a:p>
          <a:p>
            <a:r>
              <a:rPr lang="nb-NO" sz="2400" dirty="0"/>
              <a:t>	</a:t>
            </a:r>
            <a:r>
              <a:rPr lang="nb-NO" sz="2400" dirty="0" err="1"/>
              <a:t>addq</a:t>
            </a:r>
            <a:r>
              <a:rPr lang="nb-NO" sz="2400" dirty="0"/>
              <a:t>    $8, %</a:t>
            </a:r>
            <a:r>
              <a:rPr lang="nb-NO" sz="2400" dirty="0" err="1"/>
              <a:t>rsp</a:t>
            </a:r>
            <a:endParaRPr lang="nb-NO" sz="2400" dirty="0"/>
          </a:p>
          <a:p>
            <a:r>
              <a:rPr lang="nb-NO" sz="2400" dirty="0"/>
              <a:t>	</a:t>
            </a:r>
            <a:r>
              <a:rPr lang="nb-NO" sz="2400" dirty="0" err="1"/>
              <a:t>popq</a:t>
            </a:r>
            <a:r>
              <a:rPr lang="nb-NO" sz="2400" dirty="0"/>
              <a:t>    %</a:t>
            </a:r>
            <a:r>
              <a:rPr lang="nb-NO" sz="2400" dirty="0" err="1"/>
              <a:t>rbp</a:t>
            </a:r>
            <a:endParaRPr lang="nb-NO" sz="2400" dirty="0"/>
          </a:p>
          <a:p>
            <a:r>
              <a:rPr lang="nb-NO" sz="2400" dirty="0"/>
              <a:t>	</a:t>
            </a:r>
            <a:r>
              <a:rPr lang="nb-NO" sz="2400" dirty="0" err="1"/>
              <a:t>ret</a:t>
            </a:r>
            <a:endParaRPr lang="nb-NO" sz="2400" dirty="0"/>
          </a:p>
          <a:p>
            <a:r>
              <a:rPr lang="nb-NO" sz="2400" dirty="0"/>
              <a:t>	.</a:t>
            </a:r>
            <a:r>
              <a:rPr lang="nb-NO" sz="2400" dirty="0" err="1"/>
              <a:t>cfi_endproc</a:t>
            </a:r>
            <a:endParaRPr lang="en-US" sz="2400" dirty="0"/>
          </a:p>
        </p:txBody>
      </p:sp>
      <p:sp>
        <p:nvSpPr>
          <p:cNvPr id="6" name="Rectangle 5"/>
          <p:cNvSpPr/>
          <p:nvPr/>
        </p:nvSpPr>
        <p:spPr>
          <a:xfrm>
            <a:off x="7422527" y="318969"/>
            <a:ext cx="1178277"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en-US" sz="2000" dirty="0" smtClean="0"/>
              <a:t>unsafe2.s</a:t>
            </a:r>
          </a:p>
        </p:txBody>
      </p:sp>
    </p:spTree>
    <p:extLst>
      <p:ext uri="{BB962C8B-B14F-4D97-AF65-F5344CB8AC3E}">
        <p14:creationId xmlns:p14="http://schemas.microsoft.com/office/powerpoint/2010/main" val="18034490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Try this </a:t>
            </a:r>
            <a:r>
              <a:rPr lang="en-US" dirty="0"/>
              <a:t>now: </a:t>
            </a:r>
            <a:r>
              <a:rPr lang="en-US" b="1" dirty="0" smtClean="0">
                <a:solidFill>
                  <a:srgbClr val="0000FF"/>
                </a:solidFill>
              </a:rPr>
              <a:t>rust-</a:t>
            </a:r>
            <a:r>
              <a:rPr lang="en-US" b="1" dirty="0" err="1" smtClean="0">
                <a:solidFill>
                  <a:srgbClr val="0000FF"/>
                </a:solidFill>
              </a:rPr>
              <a:t>class.org</a:t>
            </a:r>
            <a:r>
              <a:rPr lang="en-US" b="1" dirty="0" smtClean="0">
                <a:solidFill>
                  <a:srgbClr val="0000FF"/>
                </a:solidFill>
              </a:rPr>
              <a:t>/</a:t>
            </a:r>
            <a:r>
              <a:rPr lang="en-US" b="1" dirty="0" err="1" smtClean="0">
                <a:solidFill>
                  <a:srgbClr val="0000FF"/>
                </a:solidFill>
              </a:rPr>
              <a:t>ssl.html</a:t>
            </a:r>
            <a:endParaRPr lang="en-US" b="1" dirty="0">
              <a:solidFill>
                <a:srgbClr val="0000FF"/>
              </a:solidFill>
            </a:endParaRPr>
          </a:p>
        </p:txBody>
      </p:sp>
      <p:sp>
        <p:nvSpPr>
          <p:cNvPr id="3" name="Slide Number Placeholder 2"/>
          <p:cNvSpPr>
            <a:spLocks noGrp="1"/>
          </p:cNvSpPr>
          <p:nvPr>
            <p:ph type="sldNum" sz="quarter" idx="12"/>
          </p:nvPr>
        </p:nvSpPr>
        <p:spPr/>
        <p:txBody>
          <a:bodyPr/>
          <a:lstStyle/>
          <a:p>
            <a:fld id="{6507B5A5-F0C2-644D-AEA7-E773B6B78F38}" type="slidenum">
              <a:rPr lang="en-US" smtClean="0"/>
              <a:t>2</a:t>
            </a:fld>
            <a:endParaRPr lang="en-US"/>
          </a:p>
        </p:txBody>
      </p:sp>
      <p:pic>
        <p:nvPicPr>
          <p:cNvPr id="5" name="Picture 4" descr="Screen Shot 2014-02-23 at 12.44.4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3" y="1063229"/>
            <a:ext cx="5424865" cy="3742515"/>
          </a:xfrm>
          <a:prstGeom prst="rect">
            <a:avLst/>
          </a:prstGeom>
          <a:ln>
            <a:noFill/>
          </a:ln>
          <a:effectLst>
            <a:outerShdw blurRad="292100" dist="139700" dir="2700000" algn="tl" rotWithShape="0">
              <a:srgbClr val="333333">
                <a:alpha val="65000"/>
              </a:srgbClr>
            </a:outerShdw>
          </a:effectLst>
        </p:spPr>
      </p:pic>
      <p:pic>
        <p:nvPicPr>
          <p:cNvPr id="6" name="Picture 5" descr="Screen Shot 2014-02-23 at 12.52.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7864" y="1664866"/>
            <a:ext cx="5138939" cy="33762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86148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42" y="0"/>
            <a:ext cx="2702071" cy="857250"/>
          </a:xfrm>
        </p:spPr>
        <p:txBody>
          <a:bodyPr/>
          <a:lstStyle/>
          <a:p>
            <a:r>
              <a:rPr lang="en-US" b="1" dirty="0" err="1" smtClean="0"/>
              <a:t>rustc</a:t>
            </a:r>
            <a:r>
              <a:rPr lang="en-US" b="1" dirty="0" smtClean="0"/>
              <a:t> -O</a:t>
            </a:r>
            <a:endParaRPr lang="en-US" b="1" dirty="0"/>
          </a:p>
        </p:txBody>
      </p:sp>
      <p:sp>
        <p:nvSpPr>
          <p:cNvPr id="3" name="Slide Number Placeholder 2"/>
          <p:cNvSpPr>
            <a:spLocks noGrp="1"/>
          </p:cNvSpPr>
          <p:nvPr>
            <p:ph type="sldNum" sz="quarter" idx="12"/>
          </p:nvPr>
        </p:nvSpPr>
        <p:spPr/>
        <p:txBody>
          <a:bodyPr/>
          <a:lstStyle/>
          <a:p>
            <a:fld id="{6507B5A5-F0C2-644D-AEA7-E773B6B78F38}" type="slidenum">
              <a:rPr lang="en-US" smtClean="0"/>
              <a:t>29</a:t>
            </a:fld>
            <a:endParaRPr lang="en-US"/>
          </a:p>
        </p:txBody>
      </p:sp>
      <p:sp>
        <p:nvSpPr>
          <p:cNvPr id="4" name="Rectangle 3"/>
          <p:cNvSpPr/>
          <p:nvPr/>
        </p:nvSpPr>
        <p:spPr>
          <a:xfrm>
            <a:off x="6418487" y="261426"/>
            <a:ext cx="2268312" cy="452431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dirty="0">
                <a:solidFill>
                  <a:srgbClr val="FFFF00"/>
                </a:solidFill>
              </a:rPr>
              <a:t>&gt;</a:t>
            </a:r>
            <a:r>
              <a:rPr lang="en-US" dirty="0" smtClean="0">
                <a:solidFill>
                  <a:srgbClr val="FFFF00"/>
                </a:solidFill>
              </a:rPr>
              <a:t> </a:t>
            </a:r>
            <a:r>
              <a:rPr lang="en-US" b="1" dirty="0" err="1">
                <a:solidFill>
                  <a:srgbClr val="FFFF00"/>
                </a:solidFill>
              </a:rPr>
              <a:t>rustc</a:t>
            </a:r>
            <a:r>
              <a:rPr lang="en-US" b="1" dirty="0">
                <a:solidFill>
                  <a:srgbClr val="FFFF00"/>
                </a:solidFill>
              </a:rPr>
              <a:t> unsafe2.rs</a:t>
            </a:r>
            <a:endParaRPr lang="en-US" dirty="0">
              <a:solidFill>
                <a:srgbClr val="FFFF00"/>
              </a:solidFill>
            </a:endParaRPr>
          </a:p>
          <a:p>
            <a:r>
              <a:rPr lang="fi-FI" dirty="0" smtClean="0">
                <a:solidFill>
                  <a:srgbClr val="FFFF00"/>
                </a:solidFill>
              </a:rPr>
              <a:t>&gt; </a:t>
            </a:r>
            <a:r>
              <a:rPr lang="fi-FI" b="1" dirty="0">
                <a:solidFill>
                  <a:srgbClr val="FFFF00"/>
                </a:solidFill>
              </a:rPr>
              <a:t>./unsafe2</a:t>
            </a:r>
            <a:endParaRPr lang="fi-FI" dirty="0">
              <a:solidFill>
                <a:srgbClr val="FFFF00"/>
              </a:solidFill>
            </a:endParaRPr>
          </a:p>
          <a:p>
            <a:r>
              <a:rPr lang="en-US" dirty="0">
                <a:solidFill>
                  <a:srgbClr val="FFFF00"/>
                </a:solidFill>
              </a:rPr>
              <a:t>Count: 7628</a:t>
            </a:r>
          </a:p>
          <a:p>
            <a:r>
              <a:rPr lang="fi-FI" dirty="0" smtClean="0">
                <a:solidFill>
                  <a:srgbClr val="FFFF00"/>
                </a:solidFill>
              </a:rPr>
              <a:t>&gt; </a:t>
            </a:r>
            <a:r>
              <a:rPr lang="fi-FI" b="1" dirty="0">
                <a:solidFill>
                  <a:srgbClr val="FFFF00"/>
                </a:solidFill>
              </a:rPr>
              <a:t>./unsafe2</a:t>
            </a:r>
            <a:endParaRPr lang="fi-FI" dirty="0">
              <a:solidFill>
                <a:srgbClr val="FFFF00"/>
              </a:solidFill>
            </a:endParaRPr>
          </a:p>
          <a:p>
            <a:r>
              <a:rPr lang="en-US" dirty="0">
                <a:solidFill>
                  <a:srgbClr val="FFFF00"/>
                </a:solidFill>
              </a:rPr>
              <a:t>Count: 6672</a:t>
            </a:r>
          </a:p>
          <a:p>
            <a:r>
              <a:rPr lang="en-US" dirty="0" smtClean="0">
                <a:solidFill>
                  <a:srgbClr val="FFFF00"/>
                </a:solidFill>
              </a:rPr>
              <a:t>&gt; </a:t>
            </a:r>
            <a:r>
              <a:rPr lang="en-US" b="1" dirty="0" err="1">
                <a:solidFill>
                  <a:srgbClr val="FFFF00"/>
                </a:solidFill>
              </a:rPr>
              <a:t>rustc</a:t>
            </a:r>
            <a:r>
              <a:rPr lang="en-US" b="1" dirty="0">
                <a:solidFill>
                  <a:srgbClr val="FFFF00"/>
                </a:solidFill>
              </a:rPr>
              <a:t> -O unsafe2.rs</a:t>
            </a:r>
            <a:endParaRPr lang="en-US" dirty="0">
              <a:solidFill>
                <a:srgbClr val="FFFF00"/>
              </a:solidFill>
            </a:endParaRPr>
          </a:p>
          <a:p>
            <a:r>
              <a:rPr lang="fi-FI" dirty="0" smtClean="0">
                <a:solidFill>
                  <a:srgbClr val="FFFF00"/>
                </a:solidFill>
              </a:rPr>
              <a:t>&gt; </a:t>
            </a:r>
            <a:r>
              <a:rPr lang="fi-FI" b="1" dirty="0">
                <a:solidFill>
                  <a:srgbClr val="FFFF00"/>
                </a:solidFill>
              </a:rPr>
              <a:t>./unsafe2</a:t>
            </a:r>
            <a:endParaRPr lang="fi-FI" dirty="0">
              <a:solidFill>
                <a:srgbClr val="FFFF00"/>
              </a:solidFill>
            </a:endParaRPr>
          </a:p>
          <a:p>
            <a:r>
              <a:rPr lang="en-US" dirty="0">
                <a:solidFill>
                  <a:srgbClr val="FFFF00"/>
                </a:solidFill>
              </a:rPr>
              <a:t>Count: 10000</a:t>
            </a:r>
          </a:p>
          <a:p>
            <a:r>
              <a:rPr lang="fi-FI" dirty="0" smtClean="0">
                <a:solidFill>
                  <a:srgbClr val="FFFF00"/>
                </a:solidFill>
              </a:rPr>
              <a:t>&gt; </a:t>
            </a:r>
            <a:r>
              <a:rPr lang="fi-FI" b="1" dirty="0">
                <a:solidFill>
                  <a:srgbClr val="FFFF00"/>
                </a:solidFill>
              </a:rPr>
              <a:t>./unsafe2</a:t>
            </a:r>
            <a:endParaRPr lang="fi-FI" dirty="0">
              <a:solidFill>
                <a:srgbClr val="FFFF00"/>
              </a:solidFill>
            </a:endParaRPr>
          </a:p>
          <a:p>
            <a:r>
              <a:rPr lang="en-US" dirty="0">
                <a:solidFill>
                  <a:srgbClr val="FFFF00"/>
                </a:solidFill>
              </a:rPr>
              <a:t>Count: 10000</a:t>
            </a:r>
          </a:p>
          <a:p>
            <a:r>
              <a:rPr lang="fi-FI" dirty="0" smtClean="0">
                <a:solidFill>
                  <a:srgbClr val="FFFF00"/>
                </a:solidFill>
              </a:rPr>
              <a:t>&gt; </a:t>
            </a:r>
            <a:r>
              <a:rPr lang="fi-FI" b="1" dirty="0">
                <a:solidFill>
                  <a:srgbClr val="FFFF00"/>
                </a:solidFill>
              </a:rPr>
              <a:t>./unsafe2</a:t>
            </a:r>
            <a:endParaRPr lang="fi-FI" dirty="0">
              <a:solidFill>
                <a:srgbClr val="FFFF00"/>
              </a:solidFill>
            </a:endParaRPr>
          </a:p>
          <a:p>
            <a:r>
              <a:rPr lang="en-US" dirty="0">
                <a:solidFill>
                  <a:srgbClr val="FFFF00"/>
                </a:solidFill>
              </a:rPr>
              <a:t>Count: 10000</a:t>
            </a:r>
          </a:p>
          <a:p>
            <a:r>
              <a:rPr lang="fi-FI" dirty="0" smtClean="0">
                <a:solidFill>
                  <a:srgbClr val="FFFF00"/>
                </a:solidFill>
              </a:rPr>
              <a:t>&gt; </a:t>
            </a:r>
            <a:r>
              <a:rPr lang="fi-FI" b="1" dirty="0">
                <a:solidFill>
                  <a:srgbClr val="FFFF00"/>
                </a:solidFill>
              </a:rPr>
              <a:t>./unsafe2</a:t>
            </a:r>
            <a:endParaRPr lang="fi-FI" dirty="0">
              <a:solidFill>
                <a:srgbClr val="FFFF00"/>
              </a:solidFill>
            </a:endParaRPr>
          </a:p>
          <a:p>
            <a:r>
              <a:rPr lang="en-US" dirty="0">
                <a:solidFill>
                  <a:srgbClr val="FFFF00"/>
                </a:solidFill>
              </a:rPr>
              <a:t>Count: </a:t>
            </a:r>
            <a:r>
              <a:rPr lang="en-US" dirty="0" smtClean="0">
                <a:solidFill>
                  <a:srgbClr val="FFFF00"/>
                </a:solidFill>
              </a:rPr>
              <a:t>10000</a:t>
            </a:r>
          </a:p>
          <a:p>
            <a:r>
              <a:rPr lang="fi-FI" dirty="0">
                <a:solidFill>
                  <a:srgbClr val="FFFF00"/>
                </a:solidFill>
              </a:rPr>
              <a:t>&gt; </a:t>
            </a:r>
            <a:r>
              <a:rPr lang="fi-FI" b="1" dirty="0">
                <a:solidFill>
                  <a:srgbClr val="FFFF00"/>
                </a:solidFill>
              </a:rPr>
              <a:t>./unsafe2</a:t>
            </a:r>
            <a:endParaRPr lang="fi-FI" dirty="0">
              <a:solidFill>
                <a:srgbClr val="FFFF00"/>
              </a:solidFill>
            </a:endParaRPr>
          </a:p>
          <a:p>
            <a:r>
              <a:rPr lang="en-US" dirty="0">
                <a:solidFill>
                  <a:srgbClr val="FFFF00"/>
                </a:solidFill>
              </a:rPr>
              <a:t>Count: </a:t>
            </a:r>
            <a:r>
              <a:rPr lang="en-US" dirty="0" smtClean="0">
                <a:solidFill>
                  <a:srgbClr val="FFFF00"/>
                </a:solidFill>
              </a:rPr>
              <a:t>9000</a:t>
            </a:r>
            <a:endParaRPr lang="en-US" dirty="0">
              <a:solidFill>
                <a:srgbClr val="FFFF00"/>
              </a:solidFill>
            </a:endParaRPr>
          </a:p>
        </p:txBody>
      </p:sp>
      <p:sp>
        <p:nvSpPr>
          <p:cNvPr id="5" name="Rectangle 4"/>
          <p:cNvSpPr/>
          <p:nvPr/>
        </p:nvSpPr>
        <p:spPr>
          <a:xfrm>
            <a:off x="443242" y="981612"/>
            <a:ext cx="5233667" cy="3785652"/>
          </a:xfrm>
          <a:prstGeom prst="rect">
            <a:avLst/>
          </a:prstGeom>
          <a:solidFill>
            <a:schemeClr val="accent3">
              <a:lumMod val="40000"/>
              <a:lumOff val="60000"/>
            </a:schemeClr>
          </a:solidFill>
        </p:spPr>
        <p:txBody>
          <a:bodyPr wrap="square">
            <a:spAutoFit/>
          </a:bodyPr>
          <a:lstStyle/>
          <a:p>
            <a:r>
              <a:rPr lang="en-US" sz="1600" dirty="0"/>
              <a:t>__ZN4main4anon7expr_fn2agE:</a:t>
            </a:r>
          </a:p>
          <a:p>
            <a:r>
              <a:rPr lang="en-US" sz="1600" dirty="0"/>
              <a:t>        .</a:t>
            </a:r>
            <a:r>
              <a:rPr lang="en-US" sz="1600" dirty="0" err="1"/>
              <a:t>cfi_startproc</a:t>
            </a:r>
            <a:endParaRPr lang="en-US" sz="1600" dirty="0"/>
          </a:p>
          <a:p>
            <a:r>
              <a:rPr lang="en-US" sz="1600" dirty="0" smtClean="0"/>
              <a:t>        …</a:t>
            </a:r>
            <a:endParaRPr lang="en-US" sz="1600" dirty="0"/>
          </a:p>
          <a:p>
            <a:r>
              <a:rPr lang="en-US" sz="1600" dirty="0" smtClean="0"/>
              <a:t>        </a:t>
            </a:r>
            <a:r>
              <a:rPr lang="en-US" sz="1600" dirty="0" err="1" smtClean="0"/>
              <a:t>pushq</a:t>
            </a:r>
            <a:r>
              <a:rPr lang="en-US" sz="1600" dirty="0" smtClean="0"/>
              <a:t>   </a:t>
            </a:r>
            <a:r>
              <a:rPr lang="en-US" sz="1600" dirty="0"/>
              <a:t>%</a:t>
            </a:r>
            <a:r>
              <a:rPr lang="en-US" sz="1600" dirty="0" err="1"/>
              <a:t>rbp</a:t>
            </a:r>
            <a:endParaRPr lang="en-US" sz="1600" dirty="0"/>
          </a:p>
          <a:p>
            <a:r>
              <a:rPr lang="en-US" sz="1600" dirty="0"/>
              <a:t>Ltmp15:</a:t>
            </a:r>
          </a:p>
          <a:p>
            <a:r>
              <a:rPr lang="en-US" sz="1600" dirty="0"/>
              <a:t>        .</a:t>
            </a:r>
            <a:r>
              <a:rPr lang="en-US" sz="1600" dirty="0" err="1"/>
              <a:t>cfi_def_cfa_offset</a:t>
            </a:r>
            <a:r>
              <a:rPr lang="en-US" sz="1600" dirty="0"/>
              <a:t> 16</a:t>
            </a:r>
          </a:p>
          <a:p>
            <a:r>
              <a:rPr lang="en-US" sz="1600" dirty="0"/>
              <a:t>Ltmp16:</a:t>
            </a:r>
          </a:p>
          <a:p>
            <a:r>
              <a:rPr lang="en-US" sz="1600" dirty="0"/>
              <a:t>        .</a:t>
            </a:r>
            <a:r>
              <a:rPr lang="en-US" sz="1600" dirty="0" err="1"/>
              <a:t>cfi_offset</a:t>
            </a:r>
            <a:r>
              <a:rPr lang="en-US" sz="1600" dirty="0"/>
              <a:t> %</a:t>
            </a:r>
            <a:r>
              <a:rPr lang="en-US" sz="1600" dirty="0" err="1"/>
              <a:t>rbp</a:t>
            </a:r>
            <a:r>
              <a:rPr lang="en-US" sz="1600" dirty="0"/>
              <a:t>, -16</a:t>
            </a:r>
          </a:p>
          <a:p>
            <a:r>
              <a:rPr lang="en-US" sz="1600" dirty="0"/>
              <a:t>        </a:t>
            </a:r>
            <a:r>
              <a:rPr lang="en-US" sz="1600" dirty="0" err="1"/>
              <a:t>movq</a:t>
            </a:r>
            <a:r>
              <a:rPr lang="en-US" sz="1600" dirty="0"/>
              <a:t>    %</a:t>
            </a:r>
            <a:r>
              <a:rPr lang="en-US" sz="1600" dirty="0" err="1"/>
              <a:t>rsp</a:t>
            </a:r>
            <a:r>
              <a:rPr lang="en-US" sz="1600" dirty="0"/>
              <a:t>, %</a:t>
            </a:r>
            <a:r>
              <a:rPr lang="en-US" sz="1600" dirty="0" err="1"/>
              <a:t>rbp</a:t>
            </a:r>
            <a:endParaRPr lang="en-US" sz="1600" dirty="0"/>
          </a:p>
          <a:p>
            <a:r>
              <a:rPr lang="en-US" sz="1600" dirty="0"/>
              <a:t>Ltmp17:</a:t>
            </a:r>
          </a:p>
          <a:p>
            <a:r>
              <a:rPr lang="en-US" sz="1600" dirty="0"/>
              <a:t>        .</a:t>
            </a:r>
            <a:r>
              <a:rPr lang="en-US" sz="1600" dirty="0" err="1"/>
              <a:t>cfi_def_cfa_register</a:t>
            </a:r>
            <a:r>
              <a:rPr lang="en-US" sz="1600" dirty="0"/>
              <a:t> %</a:t>
            </a:r>
            <a:r>
              <a:rPr lang="en-US" sz="1600" dirty="0" err="1"/>
              <a:t>rbp</a:t>
            </a:r>
            <a:endParaRPr lang="en-US" sz="1600" dirty="0"/>
          </a:p>
          <a:p>
            <a:r>
              <a:rPr lang="en-US" sz="1600" dirty="0"/>
              <a:t>        </a:t>
            </a:r>
            <a:r>
              <a:rPr lang="en-US" sz="1600" dirty="0" err="1"/>
              <a:t>addq</a:t>
            </a:r>
            <a:r>
              <a:rPr lang="en-US" sz="1600" dirty="0"/>
              <a:t>    $1000, </a:t>
            </a:r>
            <a:r>
              <a:rPr lang="en-US" sz="1600" dirty="0" smtClean="0"/>
              <a:t>__ZN5count19hc6afed277v0.0E</a:t>
            </a:r>
            <a:r>
              <a:rPr lang="en-US" sz="1600" dirty="0"/>
              <a:t>(%rip)</a:t>
            </a:r>
          </a:p>
          <a:p>
            <a:r>
              <a:rPr lang="en-US" sz="1600" dirty="0"/>
              <a:t>        </a:t>
            </a:r>
            <a:r>
              <a:rPr lang="en-US" sz="1600" dirty="0" err="1"/>
              <a:t>popq</a:t>
            </a:r>
            <a:r>
              <a:rPr lang="en-US" sz="1600" dirty="0"/>
              <a:t>    %</a:t>
            </a:r>
            <a:r>
              <a:rPr lang="en-US" sz="1600" dirty="0" err="1"/>
              <a:t>rbp</a:t>
            </a:r>
            <a:endParaRPr lang="en-US" sz="1600" dirty="0"/>
          </a:p>
          <a:p>
            <a:r>
              <a:rPr lang="en-US" sz="1600" dirty="0"/>
              <a:t>        ret</a:t>
            </a:r>
          </a:p>
          <a:p>
            <a:r>
              <a:rPr lang="en-US" sz="1600" dirty="0"/>
              <a:t>        .</a:t>
            </a:r>
            <a:r>
              <a:rPr lang="en-US" sz="1600" dirty="0" err="1"/>
              <a:t>cfi_endproc</a:t>
            </a:r>
            <a:endParaRPr lang="en-US" sz="1600" dirty="0"/>
          </a:p>
        </p:txBody>
      </p:sp>
      <p:sp>
        <p:nvSpPr>
          <p:cNvPr id="6" name="Rectangle 5"/>
          <p:cNvSpPr/>
          <p:nvPr/>
        </p:nvSpPr>
        <p:spPr>
          <a:xfrm>
            <a:off x="3383982" y="255466"/>
            <a:ext cx="2915169" cy="3231654"/>
          </a:xfrm>
          <a:prstGeom prst="rect">
            <a:avLst/>
          </a:prstGeom>
          <a:solidFill>
            <a:schemeClr val="accent5">
              <a:lumMod val="20000"/>
              <a:lumOff val="80000"/>
            </a:schemeClr>
          </a:solidFill>
        </p:spPr>
        <p:txBody>
          <a:bodyPr wrap="square">
            <a:spAutoFit/>
          </a:bodyPr>
          <a:lstStyle/>
          <a:p>
            <a:r>
              <a:rPr lang="en-US" sz="1600" dirty="0" err="1" smtClean="0"/>
              <a:t>fn</a:t>
            </a:r>
            <a:r>
              <a:rPr lang="en-US" sz="1600" dirty="0" smtClean="0"/>
              <a:t> </a:t>
            </a:r>
            <a:r>
              <a:rPr lang="en-US" sz="1600" dirty="0"/>
              <a:t>update_count() {</a:t>
            </a:r>
          </a:p>
          <a:p>
            <a:r>
              <a:rPr lang="en-US" sz="1600" dirty="0"/>
              <a:t>    unsafe { count += 1; </a:t>
            </a:r>
            <a:r>
              <a:rPr lang="en-US" sz="1600" dirty="0" smtClean="0"/>
              <a:t>} </a:t>
            </a:r>
          </a:p>
          <a:p>
            <a:r>
              <a:rPr lang="en-US" sz="1600" dirty="0" smtClean="0"/>
              <a:t>}</a:t>
            </a:r>
            <a:endParaRPr lang="en-US" sz="1600" dirty="0"/>
          </a:p>
          <a:p>
            <a:r>
              <a:rPr lang="is-IS" sz="1600" dirty="0"/>
              <a:t>fn main() {</a:t>
            </a:r>
          </a:p>
          <a:p>
            <a:r>
              <a:rPr lang="en-US" sz="1600" dirty="0"/>
              <a:t>    for _ in range(0u, 10) {</a:t>
            </a:r>
          </a:p>
          <a:p>
            <a:r>
              <a:rPr lang="pl-PL" sz="1600" dirty="0"/>
              <a:t>        </a:t>
            </a:r>
            <a:r>
              <a:rPr lang="pl-PL" sz="1600" dirty="0" err="1"/>
              <a:t>spawn</a:t>
            </a:r>
            <a:r>
              <a:rPr lang="pl-PL" sz="1600" dirty="0"/>
              <a:t>(proc() {</a:t>
            </a:r>
          </a:p>
          <a:p>
            <a:r>
              <a:rPr lang="en-US" sz="1600" dirty="0"/>
              <a:t>           for _ in range(0u, 1000) {</a:t>
            </a:r>
          </a:p>
          <a:p>
            <a:r>
              <a:rPr lang="en-US" sz="1600" dirty="0"/>
              <a:t>              update_count();</a:t>
            </a:r>
          </a:p>
          <a:p>
            <a:r>
              <a:rPr lang="en-US" sz="1600" dirty="0"/>
              <a:t>           }</a:t>
            </a:r>
          </a:p>
          <a:p>
            <a:r>
              <a:rPr lang="en-US" sz="1600" dirty="0"/>
              <a:t>        });</a:t>
            </a:r>
          </a:p>
          <a:p>
            <a:r>
              <a:rPr lang="en-US" sz="1600" dirty="0"/>
              <a:t>    }</a:t>
            </a:r>
          </a:p>
          <a:p>
            <a:r>
              <a:rPr lang="en-US" sz="1600" dirty="0"/>
              <a:t>    </a:t>
            </a:r>
            <a:r>
              <a:rPr lang="en-US" sz="1600" dirty="0" err="1"/>
              <a:t>println</a:t>
            </a:r>
            <a:r>
              <a:rPr lang="en-US" sz="1600" dirty="0"/>
              <a:t>!("Count: {:}", </a:t>
            </a:r>
            <a:r>
              <a:rPr lang="en-US" sz="1600" dirty="0" smtClean="0"/>
              <a:t>…);</a:t>
            </a:r>
          </a:p>
          <a:p>
            <a:r>
              <a:rPr lang="en-US" sz="1400" dirty="0" smtClean="0"/>
              <a:t>}</a:t>
            </a:r>
            <a:endParaRPr lang="en-US" sz="1400" dirty="0"/>
          </a:p>
        </p:txBody>
      </p:sp>
    </p:spTree>
    <p:extLst>
      <p:ext uri="{BB962C8B-B14F-4D97-AF65-F5344CB8AC3E}">
        <p14:creationId xmlns:p14="http://schemas.microsoft.com/office/powerpoint/2010/main" val="33517581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heckerboard(across)">
                                      <p:cBhvr>
                                        <p:cTn id="7" dur="500"/>
                                        <p:tgtEl>
                                          <p:spTgt spid="4">
                                            <p:bg/>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checkerboard(across)">
                                      <p:cBhvr>
                                        <p:cTn id="10" dur="500"/>
                                        <p:tgtEl>
                                          <p:spTgt spid="4">
                                            <p:txEl>
                                              <p:pRg st="0" end="0"/>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checkerboard(across)">
                                      <p:cBhvr>
                                        <p:cTn id="13" dur="500"/>
                                        <p:tgtEl>
                                          <p:spTgt spid="4">
                                            <p:txEl>
                                              <p:pRg st="1" end="1"/>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checkerboard(across)">
                                      <p:cBhvr>
                                        <p:cTn id="16" dur="500"/>
                                        <p:tgtEl>
                                          <p:spTgt spid="4">
                                            <p:txEl>
                                              <p:pRg st="2" end="2"/>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checkerboard(across)">
                                      <p:cBhvr>
                                        <p:cTn id="19" dur="500"/>
                                        <p:tgtEl>
                                          <p:spTgt spid="4">
                                            <p:txEl>
                                              <p:pRg st="3" end="3"/>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checkerboard(across)">
                                      <p:cBhvr>
                                        <p:cTn id="22" dur="500"/>
                                        <p:tgtEl>
                                          <p:spTgt spid="4">
                                            <p:txEl>
                                              <p:pRg st="4" end="4"/>
                                            </p:txEl>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checkerboard(across)">
                                      <p:cBhvr>
                                        <p:cTn id="25" dur="500"/>
                                        <p:tgtEl>
                                          <p:spTgt spid="4">
                                            <p:txEl>
                                              <p:pRg st="5" end="5"/>
                                            </p:txEl>
                                          </p:spTgt>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checkerboard(across)">
                                      <p:cBhvr>
                                        <p:cTn id="28" dur="500"/>
                                        <p:tgtEl>
                                          <p:spTgt spid="4">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checkerboard(across)">
                                      <p:cBhvr>
                                        <p:cTn id="33" dur="500"/>
                                        <p:tgtEl>
                                          <p:spTgt spid="4">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4">
                                            <p:txEl>
                                              <p:pRg st="8" end="8"/>
                                            </p:txEl>
                                          </p:spTgt>
                                        </p:tgtEl>
                                        <p:attrNameLst>
                                          <p:attrName>style.visibility</p:attrName>
                                        </p:attrNameLst>
                                      </p:cBhvr>
                                      <p:to>
                                        <p:strVal val="visible"/>
                                      </p:to>
                                    </p:set>
                                    <p:animEffect transition="in" filter="checkerboard(across)">
                                      <p:cBhvr>
                                        <p:cTn id="38" dur="500"/>
                                        <p:tgtEl>
                                          <p:spTgt spid="4">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Effect transition="in" filter="checkerboard(across)">
                                      <p:cBhvr>
                                        <p:cTn id="43" dur="500"/>
                                        <p:tgtEl>
                                          <p:spTgt spid="4">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4">
                                            <p:txEl>
                                              <p:pRg st="10" end="10"/>
                                            </p:txEl>
                                          </p:spTgt>
                                        </p:tgtEl>
                                        <p:attrNameLst>
                                          <p:attrName>style.visibility</p:attrName>
                                        </p:attrNameLst>
                                      </p:cBhvr>
                                      <p:to>
                                        <p:strVal val="visible"/>
                                      </p:to>
                                    </p:set>
                                    <p:animEffect transition="in" filter="checkerboard(across)">
                                      <p:cBhvr>
                                        <p:cTn id="48" dur="500"/>
                                        <p:tgtEl>
                                          <p:spTgt spid="4">
                                            <p:txEl>
                                              <p:pRg st="10" end="1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4">
                                            <p:txEl>
                                              <p:pRg st="11" end="11"/>
                                            </p:txEl>
                                          </p:spTgt>
                                        </p:tgtEl>
                                        <p:attrNameLst>
                                          <p:attrName>style.visibility</p:attrName>
                                        </p:attrNameLst>
                                      </p:cBhvr>
                                      <p:to>
                                        <p:strVal val="visible"/>
                                      </p:to>
                                    </p:set>
                                    <p:animEffect transition="in" filter="checkerboard(across)">
                                      <p:cBhvr>
                                        <p:cTn id="53" dur="500"/>
                                        <p:tgtEl>
                                          <p:spTgt spid="4">
                                            <p:txEl>
                                              <p:pRg st="11" end="1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4">
                                            <p:txEl>
                                              <p:pRg st="12" end="12"/>
                                            </p:txEl>
                                          </p:spTgt>
                                        </p:tgtEl>
                                        <p:attrNameLst>
                                          <p:attrName>style.visibility</p:attrName>
                                        </p:attrNameLst>
                                      </p:cBhvr>
                                      <p:to>
                                        <p:strVal val="visible"/>
                                      </p:to>
                                    </p:set>
                                    <p:animEffect transition="in" filter="checkerboard(across)">
                                      <p:cBhvr>
                                        <p:cTn id="58" dur="500"/>
                                        <p:tgtEl>
                                          <p:spTgt spid="4">
                                            <p:txEl>
                                              <p:pRg st="12" end="1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4">
                                            <p:txEl>
                                              <p:pRg st="13" end="13"/>
                                            </p:txEl>
                                          </p:spTgt>
                                        </p:tgtEl>
                                        <p:attrNameLst>
                                          <p:attrName>style.visibility</p:attrName>
                                        </p:attrNameLst>
                                      </p:cBhvr>
                                      <p:to>
                                        <p:strVal val="visible"/>
                                      </p:to>
                                    </p:set>
                                    <p:animEffect transition="in" filter="checkerboard(across)">
                                      <p:cBhvr>
                                        <p:cTn id="63" dur="500"/>
                                        <p:tgtEl>
                                          <p:spTgt spid="4">
                                            <p:txEl>
                                              <p:pRg st="13" end="1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4">
                                            <p:txEl>
                                              <p:pRg st="14" end="14"/>
                                            </p:txEl>
                                          </p:spTgt>
                                        </p:tgtEl>
                                        <p:attrNameLst>
                                          <p:attrName>style.visibility</p:attrName>
                                        </p:attrNameLst>
                                      </p:cBhvr>
                                      <p:to>
                                        <p:strVal val="visible"/>
                                      </p:to>
                                    </p:set>
                                    <p:animEffect transition="in" filter="checkerboard(across)">
                                      <p:cBhvr>
                                        <p:cTn id="68" dur="500"/>
                                        <p:tgtEl>
                                          <p:spTgt spid="4">
                                            <p:txEl>
                                              <p:pRg st="14" end="1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grpId="0" nodeType="clickEffect">
                                  <p:stCondLst>
                                    <p:cond delay="0"/>
                                  </p:stCondLst>
                                  <p:childTnLst>
                                    <p:set>
                                      <p:cBhvr>
                                        <p:cTn id="72" dur="1" fill="hold">
                                          <p:stCondLst>
                                            <p:cond delay="0"/>
                                          </p:stCondLst>
                                        </p:cTn>
                                        <p:tgtEl>
                                          <p:spTgt spid="4">
                                            <p:txEl>
                                              <p:pRg st="15" end="15"/>
                                            </p:txEl>
                                          </p:spTgt>
                                        </p:tgtEl>
                                        <p:attrNameLst>
                                          <p:attrName>style.visibility</p:attrName>
                                        </p:attrNameLst>
                                      </p:cBhvr>
                                      <p:to>
                                        <p:strVal val="visible"/>
                                      </p:to>
                                    </p:set>
                                    <p:animEffect transition="in" filter="checkerboard(across)">
                                      <p:cBhvr>
                                        <p:cTn id="73" dur="5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ARCs</a:t>
            </a:r>
            <a:endParaRPr lang="en-US" dirty="0"/>
          </a:p>
        </p:txBody>
      </p:sp>
      <p:sp>
        <p:nvSpPr>
          <p:cNvPr id="4" name="Content Placeholder 3"/>
          <p:cNvSpPr>
            <a:spLocks noGrp="1"/>
          </p:cNvSpPr>
          <p:nvPr>
            <p:ph idx="1"/>
          </p:nvPr>
        </p:nvSpPr>
        <p:spPr/>
        <p:txBody>
          <a:bodyPr/>
          <a:lstStyle/>
          <a:p>
            <a:pPr marL="0" indent="0">
              <a:buNone/>
            </a:pPr>
            <a:r>
              <a:rPr lang="en-US" b="1" dirty="0" smtClean="0"/>
              <a:t>Automatically</a:t>
            </a:r>
          </a:p>
          <a:p>
            <a:pPr marL="0" indent="0">
              <a:buNone/>
            </a:pPr>
            <a:r>
              <a:rPr lang="en-US" b="1" dirty="0" smtClean="0"/>
              <a:t>Reference</a:t>
            </a:r>
          </a:p>
          <a:p>
            <a:pPr marL="0" indent="0">
              <a:buNone/>
            </a:pPr>
            <a:r>
              <a:rPr lang="en-US" b="1" dirty="0" smtClean="0"/>
              <a:t>Counted</a:t>
            </a:r>
            <a:endParaRPr lang="en-US" b="1" dirty="0"/>
          </a:p>
        </p:txBody>
      </p:sp>
      <p:sp>
        <p:nvSpPr>
          <p:cNvPr id="3" name="Slide Number Placeholder 2"/>
          <p:cNvSpPr>
            <a:spLocks noGrp="1"/>
          </p:cNvSpPr>
          <p:nvPr>
            <p:ph type="sldNum" sz="quarter" idx="12"/>
          </p:nvPr>
        </p:nvSpPr>
        <p:spPr/>
        <p:txBody>
          <a:bodyPr/>
          <a:lstStyle/>
          <a:p>
            <a:fld id="{6507B5A5-F0C2-644D-AEA7-E773B6B78F38}" type="slidenum">
              <a:rPr lang="en-US" smtClean="0"/>
              <a:t>30</a:t>
            </a:fld>
            <a:endParaRPr lang="en-US"/>
          </a:p>
        </p:txBody>
      </p:sp>
      <p:sp>
        <p:nvSpPr>
          <p:cNvPr id="5" name="TextBox 4"/>
          <p:cNvSpPr txBox="1"/>
          <p:nvPr/>
        </p:nvSpPr>
        <p:spPr>
          <a:xfrm>
            <a:off x="3153772" y="1084182"/>
            <a:ext cx="5692434" cy="3170099"/>
          </a:xfrm>
          <a:prstGeom prst="rect">
            <a:avLst/>
          </a:prstGeom>
          <a:solidFill>
            <a:schemeClr val="accent5">
              <a:lumMod val="20000"/>
              <a:lumOff val="80000"/>
            </a:schemeClr>
          </a:solidFill>
        </p:spPr>
        <p:txBody>
          <a:bodyPr wrap="square" rtlCol="0">
            <a:spAutoFit/>
          </a:bodyPr>
          <a:lstStyle/>
          <a:p>
            <a:r>
              <a:rPr lang="en-US" sz="2000" dirty="0" smtClean="0"/>
              <a:t>extra::arc provides:</a:t>
            </a:r>
          </a:p>
          <a:p>
            <a:endParaRPr lang="en-US" sz="2000" dirty="0"/>
          </a:p>
          <a:p>
            <a:r>
              <a:rPr lang="en-US" sz="2000" b="1" dirty="0" smtClean="0"/>
              <a:t>Arc</a:t>
            </a:r>
            <a:endParaRPr lang="en-US" sz="2000" dirty="0"/>
          </a:p>
          <a:p>
            <a:r>
              <a:rPr lang="en-US" sz="2000" dirty="0" smtClean="0"/>
              <a:t>	wrapper for </a:t>
            </a:r>
            <a:r>
              <a:rPr lang="en-US" sz="2000" b="1" dirty="0" smtClean="0"/>
              <a:t>shared immutable state</a:t>
            </a:r>
          </a:p>
          <a:p>
            <a:r>
              <a:rPr lang="en-US" sz="2000" b="1" dirty="0" err="1" smtClean="0"/>
              <a:t>MutexArc</a:t>
            </a:r>
            <a:endParaRPr lang="en-US" sz="2000" b="1" dirty="0" smtClean="0"/>
          </a:p>
          <a:p>
            <a:r>
              <a:rPr lang="en-US" sz="2000" b="1" dirty="0" smtClean="0"/>
              <a:t>	mutable shared state</a:t>
            </a:r>
            <a:endParaRPr lang="en-US" sz="2000" dirty="0"/>
          </a:p>
          <a:p>
            <a:r>
              <a:rPr lang="en-US" sz="2000" dirty="0" smtClean="0"/>
              <a:t>	protected by </a:t>
            </a:r>
            <a:r>
              <a:rPr lang="en-US" sz="2000" b="1" dirty="0" smtClean="0"/>
              <a:t>mutual exclusion</a:t>
            </a:r>
          </a:p>
          <a:p>
            <a:r>
              <a:rPr lang="en-US" sz="2000" b="1" dirty="0" err="1" smtClean="0"/>
              <a:t>RWArc</a:t>
            </a:r>
            <a:endParaRPr lang="en-US" sz="2000" b="1" dirty="0" smtClean="0"/>
          </a:p>
          <a:p>
            <a:r>
              <a:rPr lang="en-US" sz="2000" dirty="0"/>
              <a:t>	</a:t>
            </a:r>
            <a:r>
              <a:rPr lang="en-US" sz="2000" b="1" dirty="0" smtClean="0"/>
              <a:t>mutable shared state</a:t>
            </a:r>
            <a:endParaRPr lang="en-US" sz="2000" dirty="0"/>
          </a:p>
          <a:p>
            <a:r>
              <a:rPr lang="en-US" sz="2000" dirty="0" smtClean="0"/>
              <a:t>	protected by reader-writer lock</a:t>
            </a:r>
            <a:endParaRPr lang="en-US" sz="2000" b="1" dirty="0" smtClean="0"/>
          </a:p>
        </p:txBody>
      </p:sp>
    </p:spTree>
    <p:extLst>
      <p:ext uri="{BB962C8B-B14F-4D97-AF65-F5344CB8AC3E}">
        <p14:creationId xmlns:p14="http://schemas.microsoft.com/office/powerpoint/2010/main" val="4129042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143766" cy="857250"/>
          </a:xfrm>
        </p:spPr>
        <p:txBody>
          <a:bodyPr/>
          <a:lstStyle/>
          <a:p>
            <a:r>
              <a:rPr lang="en-US" dirty="0" smtClean="0"/>
              <a:t>Creating an </a:t>
            </a:r>
            <a:r>
              <a:rPr lang="en-US" dirty="0" err="1" smtClean="0"/>
              <a:t>RWArc</a:t>
            </a:r>
            <a:endParaRPr lang="en-US" dirty="0"/>
          </a:p>
        </p:txBody>
      </p:sp>
      <p:sp>
        <p:nvSpPr>
          <p:cNvPr id="3" name="Slide Number Placeholder 2"/>
          <p:cNvSpPr>
            <a:spLocks noGrp="1"/>
          </p:cNvSpPr>
          <p:nvPr>
            <p:ph type="sldNum" sz="quarter" idx="12"/>
          </p:nvPr>
        </p:nvSpPr>
        <p:spPr/>
        <p:txBody>
          <a:bodyPr/>
          <a:lstStyle/>
          <a:p>
            <a:fld id="{6507B5A5-F0C2-644D-AEA7-E773B6B78F38}" type="slidenum">
              <a:rPr lang="en-US" smtClean="0"/>
              <a:t>31</a:t>
            </a:fld>
            <a:endParaRPr lang="en-US"/>
          </a:p>
        </p:txBody>
      </p:sp>
      <p:pic>
        <p:nvPicPr>
          <p:cNvPr id="5" name="Picture 4" descr="Screen Shot 2014-02-25 at 10.36.0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580" y="1137744"/>
            <a:ext cx="7708900" cy="1536700"/>
          </a:xfrm>
          <a:prstGeom prst="rect">
            <a:avLst/>
          </a:prstGeom>
        </p:spPr>
      </p:pic>
      <p:sp>
        <p:nvSpPr>
          <p:cNvPr id="7" name="Rectangle 6"/>
          <p:cNvSpPr/>
          <p:nvPr/>
        </p:nvSpPr>
        <p:spPr>
          <a:xfrm>
            <a:off x="1736879" y="3084665"/>
            <a:ext cx="5484344" cy="461665"/>
          </a:xfrm>
          <a:prstGeom prst="rect">
            <a:avLst/>
          </a:prstGeom>
          <a:solidFill>
            <a:srgbClr val="FDEADA"/>
          </a:solidFill>
        </p:spPr>
        <p:txBody>
          <a:bodyPr wrap="none">
            <a:spAutoFit/>
          </a:bodyPr>
          <a:lstStyle/>
          <a:p>
            <a:r>
              <a:rPr lang="en-US" sz="2400" dirty="0"/>
              <a:t>let counter: </a:t>
            </a:r>
            <a:r>
              <a:rPr lang="en-US" sz="2400" dirty="0" err="1"/>
              <a:t>RWArc</a:t>
            </a:r>
            <a:r>
              <a:rPr lang="en-US" sz="2400" dirty="0"/>
              <a:t>&lt;</a:t>
            </a:r>
            <a:r>
              <a:rPr lang="en-US" sz="2400" dirty="0" err="1"/>
              <a:t>int</a:t>
            </a:r>
            <a:r>
              <a:rPr lang="en-US" sz="2400" dirty="0"/>
              <a:t>&gt; = </a:t>
            </a:r>
            <a:r>
              <a:rPr lang="en-US" sz="2400" dirty="0" err="1"/>
              <a:t>RWArc</a:t>
            </a:r>
            <a:r>
              <a:rPr lang="en-US" sz="2400" dirty="0"/>
              <a:t>::new(0);</a:t>
            </a:r>
          </a:p>
        </p:txBody>
      </p:sp>
    </p:spTree>
    <p:extLst>
      <p:ext uri="{BB962C8B-B14F-4D97-AF65-F5344CB8AC3E}">
        <p14:creationId xmlns:p14="http://schemas.microsoft.com/office/powerpoint/2010/main" val="1552000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143766" cy="857250"/>
          </a:xfrm>
        </p:spPr>
        <p:txBody>
          <a:bodyPr/>
          <a:lstStyle/>
          <a:p>
            <a:r>
              <a:rPr lang="en-US" dirty="0" err="1" smtClean="0"/>
              <a:t>RWArc</a:t>
            </a:r>
            <a:r>
              <a:rPr lang="en-US" dirty="0" smtClean="0"/>
              <a:t> </a:t>
            </a:r>
            <a:r>
              <a:rPr lang="en-US" b="1" dirty="0" smtClean="0"/>
              <a:t>write</a:t>
            </a:r>
            <a:endParaRPr lang="en-US" b="1" dirty="0"/>
          </a:p>
        </p:txBody>
      </p:sp>
      <p:sp>
        <p:nvSpPr>
          <p:cNvPr id="3" name="Slide Number Placeholder 2"/>
          <p:cNvSpPr>
            <a:spLocks noGrp="1"/>
          </p:cNvSpPr>
          <p:nvPr>
            <p:ph type="sldNum" sz="quarter" idx="12"/>
          </p:nvPr>
        </p:nvSpPr>
        <p:spPr/>
        <p:txBody>
          <a:bodyPr/>
          <a:lstStyle/>
          <a:p>
            <a:fld id="{6507B5A5-F0C2-644D-AEA7-E773B6B78F38}" type="slidenum">
              <a:rPr lang="en-US" smtClean="0"/>
              <a:t>32</a:t>
            </a:fld>
            <a:endParaRPr lang="en-US"/>
          </a:p>
        </p:txBody>
      </p:sp>
      <p:pic>
        <p:nvPicPr>
          <p:cNvPr id="4" name="Picture 3" descr="Screen Shot 2014-02-25 at 10.37.3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062" y="1299712"/>
            <a:ext cx="7874000" cy="31709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312070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507B5A5-F0C2-644D-AEA7-E773B6B78F38}" type="slidenum">
              <a:rPr lang="en-US" smtClean="0"/>
              <a:t>33</a:t>
            </a:fld>
            <a:endParaRPr lang="en-US"/>
          </a:p>
        </p:txBody>
      </p:sp>
      <p:pic>
        <p:nvPicPr>
          <p:cNvPr id="4" name="Picture 3" descr="Screen Shot 2014-02-25 at 10.37.30 AM.png"/>
          <p:cNvPicPr>
            <a:picLocks noChangeAspect="1"/>
          </p:cNvPicPr>
          <p:nvPr/>
        </p:nvPicPr>
        <p:blipFill rotWithShape="1">
          <a:blip r:embed="rId2">
            <a:extLst>
              <a:ext uri="{28A0092B-C50C-407E-A947-70E740481C1C}">
                <a14:useLocalDpi xmlns:a14="http://schemas.microsoft.com/office/drawing/2010/main" val="0"/>
              </a:ext>
            </a:extLst>
          </a:blip>
          <a:srcRect b="53429"/>
          <a:stretch/>
        </p:blipFill>
        <p:spPr>
          <a:xfrm>
            <a:off x="571062" y="423850"/>
            <a:ext cx="7874000" cy="14767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021866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507B5A5-F0C2-644D-AEA7-E773B6B78F38}" type="slidenum">
              <a:rPr lang="en-US" smtClean="0"/>
              <a:t>34</a:t>
            </a:fld>
            <a:endParaRPr lang="en-US"/>
          </a:p>
        </p:txBody>
      </p:sp>
      <p:pic>
        <p:nvPicPr>
          <p:cNvPr id="4" name="Picture 3" descr="Screen Shot 2014-02-25 at 10.37.30 AM.png"/>
          <p:cNvPicPr>
            <a:picLocks noChangeAspect="1"/>
          </p:cNvPicPr>
          <p:nvPr/>
        </p:nvPicPr>
        <p:blipFill rotWithShape="1">
          <a:blip r:embed="rId2">
            <a:extLst>
              <a:ext uri="{28A0092B-C50C-407E-A947-70E740481C1C}">
                <a14:useLocalDpi xmlns:a14="http://schemas.microsoft.com/office/drawing/2010/main" val="0"/>
              </a:ext>
            </a:extLst>
          </a:blip>
          <a:srcRect b="53429"/>
          <a:stretch/>
        </p:blipFill>
        <p:spPr>
          <a:xfrm>
            <a:off x="571062" y="423850"/>
            <a:ext cx="7874000" cy="1476771"/>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1173655" y="2880854"/>
            <a:ext cx="6735379" cy="1384995"/>
          </a:xfrm>
          <a:prstGeom prst="rect">
            <a:avLst/>
          </a:prstGeom>
          <a:solidFill>
            <a:srgbClr val="FDEADA"/>
          </a:solidFill>
        </p:spPr>
        <p:txBody>
          <a:bodyPr wrap="square">
            <a:spAutoFit/>
          </a:bodyPr>
          <a:lstStyle/>
          <a:p>
            <a:r>
              <a:rPr lang="en-US" sz="2800" dirty="0" err="1"/>
              <a:t>fn</a:t>
            </a:r>
            <a:r>
              <a:rPr lang="en-US" sz="2800" dirty="0"/>
              <a:t> update_count(counter: </a:t>
            </a:r>
            <a:r>
              <a:rPr lang="en-US" sz="2800" dirty="0" err="1"/>
              <a:t>RWArc</a:t>
            </a:r>
            <a:r>
              <a:rPr lang="en-US" sz="2800" dirty="0"/>
              <a:t>&lt;</a:t>
            </a:r>
            <a:r>
              <a:rPr lang="en-US" sz="2800" dirty="0" err="1"/>
              <a:t>int</a:t>
            </a:r>
            <a:r>
              <a:rPr lang="en-US" sz="2800" dirty="0"/>
              <a:t>&gt;) {</a:t>
            </a:r>
          </a:p>
          <a:p>
            <a:r>
              <a:rPr lang="en-US" sz="2800" dirty="0"/>
              <a:t>    </a:t>
            </a:r>
            <a:r>
              <a:rPr lang="en-US" sz="2800" dirty="0" err="1"/>
              <a:t>counter.write</a:t>
            </a:r>
            <a:r>
              <a:rPr lang="en-US" sz="2800" dirty="0"/>
              <a:t>(|count| { *count += 1; });</a:t>
            </a:r>
          </a:p>
          <a:p>
            <a:r>
              <a:rPr lang="en-US" sz="2800" dirty="0"/>
              <a:t>}</a:t>
            </a:r>
          </a:p>
        </p:txBody>
      </p:sp>
      <p:sp>
        <p:nvSpPr>
          <p:cNvPr id="6" name="Rectangular Callout 5"/>
          <p:cNvSpPr/>
          <p:nvPr/>
        </p:nvSpPr>
        <p:spPr>
          <a:xfrm>
            <a:off x="3857127" y="2019069"/>
            <a:ext cx="3202321" cy="608527"/>
          </a:xfrm>
          <a:prstGeom prst="wedgeRectCallout">
            <a:avLst>
              <a:gd name="adj1" fmla="val -38091"/>
              <a:gd name="adj2" fmla="val 188390"/>
            </a:avLst>
          </a:prstGeom>
          <a:solidFill>
            <a:schemeClr val="accent6">
              <a:lumMod val="75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sz="2800" dirty="0"/>
              <a:t>|count: &amp;</a:t>
            </a:r>
            <a:r>
              <a:rPr lang="en-US" sz="2800" dirty="0" err="1"/>
              <a:t>mut</a:t>
            </a:r>
            <a:r>
              <a:rPr lang="en-US" sz="2800" dirty="0"/>
              <a:t> </a:t>
            </a:r>
            <a:r>
              <a:rPr lang="en-US" sz="2800" dirty="0" err="1"/>
              <a:t>int</a:t>
            </a:r>
            <a:r>
              <a:rPr lang="en-US" sz="2800" dirty="0"/>
              <a:t>|</a:t>
            </a:r>
          </a:p>
        </p:txBody>
      </p:sp>
    </p:spTree>
    <p:extLst>
      <p:ext uri="{BB962C8B-B14F-4D97-AF65-F5344CB8AC3E}">
        <p14:creationId xmlns:p14="http://schemas.microsoft.com/office/powerpoint/2010/main" val="21480880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507B5A5-F0C2-644D-AEA7-E773B6B78F38}" type="slidenum">
              <a:rPr lang="en-US" smtClean="0"/>
              <a:t>35</a:t>
            </a:fld>
            <a:endParaRPr lang="en-US"/>
          </a:p>
        </p:txBody>
      </p:sp>
      <p:sp>
        <p:nvSpPr>
          <p:cNvPr id="4" name="Rectangle 3"/>
          <p:cNvSpPr/>
          <p:nvPr/>
        </p:nvSpPr>
        <p:spPr>
          <a:xfrm>
            <a:off x="359102" y="137955"/>
            <a:ext cx="5964622" cy="4770537"/>
          </a:xfrm>
          <a:prstGeom prst="rect">
            <a:avLst/>
          </a:prstGeom>
          <a:solidFill>
            <a:schemeClr val="accent6">
              <a:lumMod val="20000"/>
              <a:lumOff val="80000"/>
            </a:schemeClr>
          </a:solidFill>
        </p:spPr>
        <p:txBody>
          <a:bodyPr wrap="square">
            <a:spAutoFit/>
          </a:bodyPr>
          <a:lstStyle/>
          <a:p>
            <a:r>
              <a:rPr lang="en-US" sz="1600" dirty="0"/>
              <a:t>extern mod extra;</a:t>
            </a:r>
          </a:p>
          <a:p>
            <a:r>
              <a:rPr lang="en-US" sz="1600" dirty="0"/>
              <a:t>use extra::arc::</a:t>
            </a:r>
            <a:r>
              <a:rPr lang="en-US" sz="1600" dirty="0" err="1"/>
              <a:t>RWArc</a:t>
            </a:r>
            <a:r>
              <a:rPr lang="en-US" sz="1600" dirty="0"/>
              <a:t>;</a:t>
            </a:r>
          </a:p>
          <a:p>
            <a:endParaRPr lang="en-US" sz="1600" dirty="0"/>
          </a:p>
          <a:p>
            <a:r>
              <a:rPr lang="en-US" sz="1600" dirty="0" err="1"/>
              <a:t>fn</a:t>
            </a:r>
            <a:r>
              <a:rPr lang="en-US" sz="1600" dirty="0"/>
              <a:t> update_count(counter: </a:t>
            </a:r>
            <a:r>
              <a:rPr lang="en-US" sz="1600" dirty="0" err="1"/>
              <a:t>RWArc</a:t>
            </a:r>
            <a:r>
              <a:rPr lang="en-US" sz="1600" dirty="0"/>
              <a:t>&lt;</a:t>
            </a:r>
            <a:r>
              <a:rPr lang="en-US" sz="1600" dirty="0" err="1"/>
              <a:t>int</a:t>
            </a:r>
            <a:r>
              <a:rPr lang="en-US" sz="1600" dirty="0"/>
              <a:t>&gt;) {</a:t>
            </a:r>
          </a:p>
          <a:p>
            <a:r>
              <a:rPr lang="en-US" sz="1600" dirty="0"/>
              <a:t>   </a:t>
            </a:r>
            <a:r>
              <a:rPr lang="en-US" sz="1600" b="1" dirty="0"/>
              <a:t> </a:t>
            </a:r>
            <a:r>
              <a:rPr lang="en-US" sz="1600" b="1" dirty="0" err="1"/>
              <a:t>counter.write</a:t>
            </a:r>
            <a:r>
              <a:rPr lang="en-US" sz="1600" b="1" dirty="0"/>
              <a:t>(|count| </a:t>
            </a:r>
            <a:r>
              <a:rPr lang="en-US" sz="1600" b="1" dirty="0" smtClean="0"/>
              <a:t>{ *</a:t>
            </a:r>
            <a:r>
              <a:rPr lang="en-US" sz="1600" b="1" dirty="0"/>
              <a:t>count += 1</a:t>
            </a:r>
            <a:r>
              <a:rPr lang="en-US" sz="1600" b="1" dirty="0" smtClean="0"/>
              <a:t>; }</a:t>
            </a:r>
            <a:r>
              <a:rPr lang="en-US" sz="1600" b="1" dirty="0"/>
              <a:t>);</a:t>
            </a:r>
          </a:p>
          <a:p>
            <a:r>
              <a:rPr lang="en-US" sz="1600" dirty="0"/>
              <a:t>}</a:t>
            </a:r>
          </a:p>
          <a:p>
            <a:endParaRPr lang="en-US" sz="1600" dirty="0"/>
          </a:p>
          <a:p>
            <a:r>
              <a:rPr lang="is-IS" sz="1600" dirty="0"/>
              <a:t>fn main() {</a:t>
            </a:r>
          </a:p>
          <a:p>
            <a:r>
              <a:rPr lang="en-US" sz="1600" dirty="0"/>
              <a:t>    let counter: </a:t>
            </a:r>
            <a:r>
              <a:rPr lang="en-US" sz="1600" dirty="0" err="1"/>
              <a:t>RWArc</a:t>
            </a:r>
            <a:r>
              <a:rPr lang="en-US" sz="1600" dirty="0"/>
              <a:t>&lt;</a:t>
            </a:r>
            <a:r>
              <a:rPr lang="en-US" sz="1600" dirty="0" err="1"/>
              <a:t>int</a:t>
            </a:r>
            <a:r>
              <a:rPr lang="en-US" sz="1600" dirty="0"/>
              <a:t>&gt; = </a:t>
            </a:r>
            <a:r>
              <a:rPr lang="en-US" sz="1600" b="1" dirty="0" err="1"/>
              <a:t>RWArc</a:t>
            </a:r>
            <a:r>
              <a:rPr lang="en-US" sz="1600" b="1" dirty="0"/>
              <a:t>::new(0);</a:t>
            </a:r>
          </a:p>
          <a:p>
            <a:endParaRPr lang="en-US" sz="1600" dirty="0"/>
          </a:p>
          <a:p>
            <a:r>
              <a:rPr lang="en-US" sz="1600" dirty="0"/>
              <a:t>    for _ in range(0, 10) {</a:t>
            </a:r>
          </a:p>
          <a:p>
            <a:r>
              <a:rPr lang="en-US" sz="1600" dirty="0"/>
              <a:t> </a:t>
            </a:r>
            <a:r>
              <a:rPr lang="en-US" sz="1600" dirty="0" smtClean="0"/>
              <a:t>       let </a:t>
            </a:r>
            <a:r>
              <a:rPr lang="en-US" sz="1600" dirty="0" err="1"/>
              <a:t>ccounter</a:t>
            </a:r>
            <a:r>
              <a:rPr lang="en-US" sz="1600" dirty="0"/>
              <a:t> = </a:t>
            </a:r>
            <a:r>
              <a:rPr lang="en-US" sz="1600" b="1" dirty="0" err="1"/>
              <a:t>counter.clone</a:t>
            </a:r>
            <a:r>
              <a:rPr lang="en-US" sz="1600" b="1" dirty="0"/>
              <a:t>(); </a:t>
            </a:r>
          </a:p>
          <a:p>
            <a:r>
              <a:rPr lang="pl-PL" sz="1600" dirty="0"/>
              <a:t>        </a:t>
            </a:r>
            <a:r>
              <a:rPr lang="pl-PL" sz="1600" dirty="0" err="1"/>
              <a:t>spawn</a:t>
            </a:r>
            <a:r>
              <a:rPr lang="pl-PL" sz="1600" dirty="0"/>
              <a:t>(proc() {</a:t>
            </a:r>
          </a:p>
          <a:p>
            <a:r>
              <a:rPr lang="en-US" sz="1600" dirty="0"/>
              <a:t>           for _ in range(0, </a:t>
            </a:r>
            <a:r>
              <a:rPr lang="en-US" sz="1600" dirty="0" smtClean="0"/>
              <a:t>1000) { update_count</a:t>
            </a:r>
            <a:r>
              <a:rPr lang="en-US" sz="1600" dirty="0"/>
              <a:t>(</a:t>
            </a:r>
            <a:r>
              <a:rPr lang="en-US" sz="1600" b="1" dirty="0" err="1"/>
              <a:t>ccounter.clone</a:t>
            </a:r>
            <a:r>
              <a:rPr lang="en-US" sz="1600" b="1" dirty="0"/>
              <a:t>()</a:t>
            </a:r>
            <a:r>
              <a:rPr lang="en-US" sz="1600" b="1" dirty="0" smtClean="0"/>
              <a:t>);</a:t>
            </a:r>
            <a:r>
              <a:rPr lang="en-US" sz="1600" dirty="0"/>
              <a:t> </a:t>
            </a:r>
            <a:r>
              <a:rPr lang="en-US" sz="1600" dirty="0" smtClean="0"/>
              <a:t>}</a:t>
            </a:r>
            <a:endParaRPr lang="en-US" sz="1600" dirty="0"/>
          </a:p>
          <a:p>
            <a:r>
              <a:rPr lang="en-US" sz="1600" dirty="0"/>
              <a:t>        });</a:t>
            </a:r>
          </a:p>
          <a:p>
            <a:r>
              <a:rPr lang="en-US" sz="1600" dirty="0"/>
              <a:t>    }</a:t>
            </a:r>
          </a:p>
          <a:p>
            <a:endParaRPr lang="en-US" sz="1600" dirty="0"/>
          </a:p>
          <a:p>
            <a:r>
              <a:rPr lang="en-US" sz="1600" dirty="0"/>
              <a:t>    </a:t>
            </a:r>
            <a:r>
              <a:rPr lang="en-US" sz="1600" b="1" dirty="0" err="1"/>
              <a:t>counter.read</a:t>
            </a:r>
            <a:r>
              <a:rPr lang="en-US" sz="1600" b="1" dirty="0"/>
              <a:t>(|count| </a:t>
            </a:r>
            <a:r>
              <a:rPr lang="en-US" sz="1600" b="1" dirty="0" smtClean="0"/>
              <a:t>{ </a:t>
            </a:r>
            <a:r>
              <a:rPr lang="en-US" sz="1600" b="1" dirty="0" err="1" smtClean="0"/>
              <a:t>println</a:t>
            </a:r>
            <a:r>
              <a:rPr lang="en-US" sz="1600" b="1" dirty="0"/>
              <a:t>!("Count: {:d}", *count)</a:t>
            </a:r>
            <a:r>
              <a:rPr lang="en-US" sz="1600" b="1" dirty="0" smtClean="0"/>
              <a:t>; }</a:t>
            </a:r>
            <a:r>
              <a:rPr lang="en-US" sz="1600" b="1" dirty="0"/>
              <a:t>)</a:t>
            </a:r>
            <a:r>
              <a:rPr lang="en-US" sz="1600" b="1" dirty="0" smtClean="0"/>
              <a:t>;</a:t>
            </a:r>
            <a:endParaRPr lang="en-US" sz="1600" b="1" dirty="0"/>
          </a:p>
          <a:p>
            <a:r>
              <a:rPr lang="en-US" sz="1600" dirty="0"/>
              <a:t>}</a:t>
            </a:r>
          </a:p>
        </p:txBody>
      </p:sp>
    </p:spTree>
    <p:extLst>
      <p:ext uri="{BB962C8B-B14F-4D97-AF65-F5344CB8AC3E}">
        <p14:creationId xmlns:p14="http://schemas.microsoft.com/office/powerpoint/2010/main" val="57937191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507B5A5-F0C2-644D-AEA7-E773B6B78F38}" type="slidenum">
              <a:rPr lang="en-US" smtClean="0"/>
              <a:t>36</a:t>
            </a:fld>
            <a:endParaRPr lang="en-US"/>
          </a:p>
        </p:txBody>
      </p:sp>
      <p:sp>
        <p:nvSpPr>
          <p:cNvPr id="4" name="Rectangle 3"/>
          <p:cNvSpPr/>
          <p:nvPr/>
        </p:nvSpPr>
        <p:spPr>
          <a:xfrm>
            <a:off x="359102" y="137955"/>
            <a:ext cx="5964622" cy="4770537"/>
          </a:xfrm>
          <a:prstGeom prst="rect">
            <a:avLst/>
          </a:prstGeom>
          <a:solidFill>
            <a:schemeClr val="accent6">
              <a:lumMod val="20000"/>
              <a:lumOff val="80000"/>
            </a:schemeClr>
          </a:solidFill>
        </p:spPr>
        <p:txBody>
          <a:bodyPr wrap="square">
            <a:spAutoFit/>
          </a:bodyPr>
          <a:lstStyle/>
          <a:p>
            <a:r>
              <a:rPr lang="en-US" sz="1600" dirty="0"/>
              <a:t>extern mod extra;</a:t>
            </a:r>
          </a:p>
          <a:p>
            <a:r>
              <a:rPr lang="en-US" sz="1600" dirty="0"/>
              <a:t>use extra::arc::</a:t>
            </a:r>
            <a:r>
              <a:rPr lang="en-US" sz="1600" dirty="0" err="1"/>
              <a:t>RWArc</a:t>
            </a:r>
            <a:r>
              <a:rPr lang="en-US" sz="1600" dirty="0"/>
              <a:t>;</a:t>
            </a:r>
          </a:p>
          <a:p>
            <a:endParaRPr lang="en-US" sz="1600" dirty="0"/>
          </a:p>
          <a:p>
            <a:r>
              <a:rPr lang="en-US" sz="1600" dirty="0" err="1"/>
              <a:t>fn</a:t>
            </a:r>
            <a:r>
              <a:rPr lang="en-US" sz="1600" dirty="0"/>
              <a:t> update_count(counter: </a:t>
            </a:r>
            <a:r>
              <a:rPr lang="en-US" sz="1600" dirty="0" err="1"/>
              <a:t>RWArc</a:t>
            </a:r>
            <a:r>
              <a:rPr lang="en-US" sz="1600" dirty="0"/>
              <a:t>&lt;</a:t>
            </a:r>
            <a:r>
              <a:rPr lang="en-US" sz="1600" dirty="0" err="1"/>
              <a:t>int</a:t>
            </a:r>
            <a:r>
              <a:rPr lang="en-US" sz="1600" dirty="0"/>
              <a:t>&gt;) {</a:t>
            </a:r>
          </a:p>
          <a:p>
            <a:r>
              <a:rPr lang="en-US" sz="1600" dirty="0"/>
              <a:t>   </a:t>
            </a:r>
            <a:r>
              <a:rPr lang="en-US" sz="1600" b="1" dirty="0"/>
              <a:t> </a:t>
            </a:r>
            <a:r>
              <a:rPr lang="en-US" sz="1600" b="1" dirty="0" err="1"/>
              <a:t>counter.write</a:t>
            </a:r>
            <a:r>
              <a:rPr lang="en-US" sz="1600" b="1" dirty="0"/>
              <a:t>(|count| </a:t>
            </a:r>
            <a:r>
              <a:rPr lang="en-US" sz="1600" b="1" dirty="0" smtClean="0"/>
              <a:t>{ *</a:t>
            </a:r>
            <a:r>
              <a:rPr lang="en-US" sz="1600" b="1" dirty="0"/>
              <a:t>count += 1</a:t>
            </a:r>
            <a:r>
              <a:rPr lang="en-US" sz="1600" b="1" dirty="0" smtClean="0"/>
              <a:t>; }</a:t>
            </a:r>
            <a:r>
              <a:rPr lang="en-US" sz="1600" b="1" dirty="0"/>
              <a:t>);</a:t>
            </a:r>
          </a:p>
          <a:p>
            <a:r>
              <a:rPr lang="en-US" sz="1600" dirty="0"/>
              <a:t>}</a:t>
            </a:r>
          </a:p>
          <a:p>
            <a:endParaRPr lang="en-US" sz="1600" dirty="0"/>
          </a:p>
          <a:p>
            <a:r>
              <a:rPr lang="is-IS" sz="1600" dirty="0"/>
              <a:t>fn main() {</a:t>
            </a:r>
          </a:p>
          <a:p>
            <a:r>
              <a:rPr lang="en-US" sz="1600" dirty="0"/>
              <a:t>    let counter: </a:t>
            </a:r>
            <a:r>
              <a:rPr lang="en-US" sz="1600" dirty="0" err="1"/>
              <a:t>RWArc</a:t>
            </a:r>
            <a:r>
              <a:rPr lang="en-US" sz="1600" dirty="0"/>
              <a:t>&lt;</a:t>
            </a:r>
            <a:r>
              <a:rPr lang="en-US" sz="1600" dirty="0" err="1"/>
              <a:t>int</a:t>
            </a:r>
            <a:r>
              <a:rPr lang="en-US" sz="1600" dirty="0"/>
              <a:t>&gt; = </a:t>
            </a:r>
            <a:r>
              <a:rPr lang="en-US" sz="1600" b="1" dirty="0" err="1"/>
              <a:t>RWArc</a:t>
            </a:r>
            <a:r>
              <a:rPr lang="en-US" sz="1600" b="1" dirty="0"/>
              <a:t>::new(0);</a:t>
            </a:r>
          </a:p>
          <a:p>
            <a:endParaRPr lang="en-US" sz="1600" dirty="0"/>
          </a:p>
          <a:p>
            <a:r>
              <a:rPr lang="en-US" sz="1600" dirty="0"/>
              <a:t>    for _ in range(0, 10) {</a:t>
            </a:r>
          </a:p>
          <a:p>
            <a:r>
              <a:rPr lang="en-US" sz="1600" dirty="0"/>
              <a:t> </a:t>
            </a:r>
            <a:r>
              <a:rPr lang="en-US" sz="1600" dirty="0" smtClean="0"/>
              <a:t>       let </a:t>
            </a:r>
            <a:r>
              <a:rPr lang="en-US" sz="1600" dirty="0" err="1"/>
              <a:t>ccounter</a:t>
            </a:r>
            <a:r>
              <a:rPr lang="en-US" sz="1600" dirty="0"/>
              <a:t> = </a:t>
            </a:r>
            <a:r>
              <a:rPr lang="en-US" sz="1600" b="1" dirty="0" err="1"/>
              <a:t>counter.clone</a:t>
            </a:r>
            <a:r>
              <a:rPr lang="en-US" sz="1600" b="1" dirty="0"/>
              <a:t>(); </a:t>
            </a:r>
          </a:p>
          <a:p>
            <a:r>
              <a:rPr lang="pl-PL" sz="1600" dirty="0"/>
              <a:t>        </a:t>
            </a:r>
            <a:r>
              <a:rPr lang="pl-PL" sz="1600" dirty="0" err="1"/>
              <a:t>spawn</a:t>
            </a:r>
            <a:r>
              <a:rPr lang="pl-PL" sz="1600" dirty="0"/>
              <a:t>(proc() {</a:t>
            </a:r>
          </a:p>
          <a:p>
            <a:r>
              <a:rPr lang="en-US" sz="1600" dirty="0"/>
              <a:t>           for _ in range(0, </a:t>
            </a:r>
            <a:r>
              <a:rPr lang="en-US" sz="1600" dirty="0" smtClean="0"/>
              <a:t>1000) { update_count</a:t>
            </a:r>
            <a:r>
              <a:rPr lang="en-US" sz="1600" dirty="0"/>
              <a:t>(</a:t>
            </a:r>
            <a:r>
              <a:rPr lang="en-US" sz="1600" b="1" dirty="0" err="1"/>
              <a:t>ccounter.clone</a:t>
            </a:r>
            <a:r>
              <a:rPr lang="en-US" sz="1600" b="1" dirty="0"/>
              <a:t>()</a:t>
            </a:r>
            <a:r>
              <a:rPr lang="en-US" sz="1600" b="1" dirty="0" smtClean="0"/>
              <a:t>);</a:t>
            </a:r>
            <a:r>
              <a:rPr lang="en-US" sz="1600" dirty="0"/>
              <a:t> </a:t>
            </a:r>
            <a:r>
              <a:rPr lang="en-US" sz="1600" dirty="0" smtClean="0"/>
              <a:t>}</a:t>
            </a:r>
            <a:endParaRPr lang="en-US" sz="1600" dirty="0"/>
          </a:p>
          <a:p>
            <a:r>
              <a:rPr lang="en-US" sz="1600" dirty="0"/>
              <a:t>        });</a:t>
            </a:r>
          </a:p>
          <a:p>
            <a:r>
              <a:rPr lang="en-US" sz="1600" dirty="0"/>
              <a:t>    }</a:t>
            </a:r>
          </a:p>
          <a:p>
            <a:endParaRPr lang="en-US" sz="1600" dirty="0"/>
          </a:p>
          <a:p>
            <a:r>
              <a:rPr lang="en-US" sz="1600" dirty="0"/>
              <a:t>    </a:t>
            </a:r>
            <a:r>
              <a:rPr lang="en-US" sz="1600" b="1" dirty="0" err="1"/>
              <a:t>counter.read</a:t>
            </a:r>
            <a:r>
              <a:rPr lang="en-US" sz="1600" b="1" dirty="0"/>
              <a:t>(|count| </a:t>
            </a:r>
            <a:r>
              <a:rPr lang="en-US" sz="1600" b="1" dirty="0" smtClean="0"/>
              <a:t>{ </a:t>
            </a:r>
            <a:r>
              <a:rPr lang="en-US" sz="1600" b="1" dirty="0" err="1" smtClean="0"/>
              <a:t>println</a:t>
            </a:r>
            <a:r>
              <a:rPr lang="en-US" sz="1600" b="1" dirty="0"/>
              <a:t>!("Count: {:d}", *count)</a:t>
            </a:r>
            <a:r>
              <a:rPr lang="en-US" sz="1600" b="1" dirty="0" smtClean="0"/>
              <a:t>; }</a:t>
            </a:r>
            <a:r>
              <a:rPr lang="en-US" sz="1600" b="1" dirty="0"/>
              <a:t>)</a:t>
            </a:r>
            <a:r>
              <a:rPr lang="en-US" sz="1600" b="1" dirty="0" smtClean="0"/>
              <a:t>;</a:t>
            </a:r>
            <a:endParaRPr lang="en-US" sz="1600" b="1" dirty="0"/>
          </a:p>
          <a:p>
            <a:r>
              <a:rPr lang="en-US" sz="1600" dirty="0"/>
              <a:t>}</a:t>
            </a:r>
          </a:p>
        </p:txBody>
      </p:sp>
      <p:sp>
        <p:nvSpPr>
          <p:cNvPr id="5" name="TextBox 4"/>
          <p:cNvSpPr txBox="1"/>
          <p:nvPr/>
        </p:nvSpPr>
        <p:spPr>
          <a:xfrm>
            <a:off x="4179518" y="493022"/>
            <a:ext cx="4747363" cy="461665"/>
          </a:xfrm>
          <a:prstGeom prst="rect">
            <a:avLst/>
          </a:prstGeom>
          <a:solidFill>
            <a:schemeClr val="accent1">
              <a:lumMod val="20000"/>
              <a:lumOff val="80000"/>
            </a:schemeClr>
          </a:solidFill>
        </p:spPr>
        <p:txBody>
          <a:bodyPr wrap="none" rtlCol="0">
            <a:spAutoFit/>
          </a:bodyPr>
          <a:lstStyle/>
          <a:p>
            <a:r>
              <a:rPr lang="en-US" sz="2400" dirty="0" smtClean="0"/>
              <a:t>What is the value printed for Count?</a:t>
            </a:r>
            <a:endParaRPr lang="en-US" sz="2400" dirty="0"/>
          </a:p>
        </p:txBody>
      </p:sp>
      <p:sp>
        <p:nvSpPr>
          <p:cNvPr id="2" name="Rectangle 1"/>
          <p:cNvSpPr/>
          <p:nvPr/>
        </p:nvSpPr>
        <p:spPr>
          <a:xfrm>
            <a:off x="6096001" y="1510656"/>
            <a:ext cx="2452414" cy="23083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pl-PL" sz="2400" b="1" dirty="0">
                <a:solidFill>
                  <a:srgbClr val="FFFF00"/>
                </a:solidFill>
              </a:rPr>
              <a:t>&gt;</a:t>
            </a:r>
            <a:r>
              <a:rPr lang="pl-PL" sz="2400" b="1" dirty="0" smtClean="0">
                <a:solidFill>
                  <a:srgbClr val="FFFF00"/>
                </a:solidFill>
              </a:rPr>
              <a:t> </a:t>
            </a:r>
            <a:r>
              <a:rPr lang="pl-PL" sz="2400" b="1" dirty="0">
                <a:solidFill>
                  <a:srgbClr val="FFFF00"/>
                </a:solidFill>
              </a:rPr>
              <a:t>./rwarc1</a:t>
            </a:r>
          </a:p>
          <a:p>
            <a:r>
              <a:rPr lang="en-US" sz="2400" b="1" dirty="0">
                <a:solidFill>
                  <a:srgbClr val="FFFF00"/>
                </a:solidFill>
              </a:rPr>
              <a:t>Count: 1139</a:t>
            </a:r>
          </a:p>
          <a:p>
            <a:r>
              <a:rPr lang="pl-PL" sz="2400" b="1" dirty="0" smtClean="0">
                <a:solidFill>
                  <a:srgbClr val="FFFF00"/>
                </a:solidFill>
              </a:rPr>
              <a:t>&gt; </a:t>
            </a:r>
            <a:r>
              <a:rPr lang="pl-PL" sz="2400" b="1" dirty="0">
                <a:solidFill>
                  <a:srgbClr val="FFFF00"/>
                </a:solidFill>
              </a:rPr>
              <a:t>./rwarc1</a:t>
            </a:r>
          </a:p>
          <a:p>
            <a:r>
              <a:rPr lang="en-US" sz="2400" b="1" dirty="0">
                <a:solidFill>
                  <a:srgbClr val="FFFF00"/>
                </a:solidFill>
              </a:rPr>
              <a:t>Count: 1146</a:t>
            </a:r>
          </a:p>
          <a:p>
            <a:r>
              <a:rPr lang="pl-PL" sz="2400" b="1" dirty="0" smtClean="0">
                <a:solidFill>
                  <a:srgbClr val="FFFF00"/>
                </a:solidFill>
              </a:rPr>
              <a:t>&gt; </a:t>
            </a:r>
            <a:r>
              <a:rPr lang="pl-PL" sz="2400" b="1" dirty="0">
                <a:solidFill>
                  <a:srgbClr val="FFFF00"/>
                </a:solidFill>
              </a:rPr>
              <a:t>./rwarc1</a:t>
            </a:r>
          </a:p>
          <a:p>
            <a:r>
              <a:rPr lang="en-US" sz="2400" b="1" dirty="0">
                <a:solidFill>
                  <a:srgbClr val="FFFF00"/>
                </a:solidFill>
              </a:rPr>
              <a:t>Count: 1158</a:t>
            </a:r>
          </a:p>
        </p:txBody>
      </p:sp>
    </p:spTree>
    <p:extLst>
      <p:ext uri="{BB962C8B-B14F-4D97-AF65-F5344CB8AC3E}">
        <p14:creationId xmlns:p14="http://schemas.microsoft.com/office/powerpoint/2010/main" val="12265169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507B5A5-F0C2-644D-AEA7-E773B6B78F38}" type="slidenum">
              <a:rPr lang="en-US" smtClean="0"/>
              <a:t>37</a:t>
            </a:fld>
            <a:endParaRPr lang="en-US"/>
          </a:p>
        </p:txBody>
      </p:sp>
      <p:sp>
        <p:nvSpPr>
          <p:cNvPr id="4" name="Rectangle 3"/>
          <p:cNvSpPr/>
          <p:nvPr/>
        </p:nvSpPr>
        <p:spPr>
          <a:xfrm>
            <a:off x="381000" y="285750"/>
            <a:ext cx="6604000" cy="4524316"/>
          </a:xfrm>
          <a:prstGeom prst="rect">
            <a:avLst/>
          </a:prstGeom>
          <a:solidFill>
            <a:schemeClr val="accent3">
              <a:lumMod val="20000"/>
              <a:lumOff val="80000"/>
            </a:schemeClr>
          </a:solidFill>
        </p:spPr>
        <p:txBody>
          <a:bodyPr wrap="square">
            <a:spAutoFit/>
          </a:bodyPr>
          <a:lstStyle/>
          <a:p>
            <a:r>
              <a:rPr lang="is-IS" dirty="0" smtClean="0"/>
              <a:t>fn </a:t>
            </a:r>
            <a:r>
              <a:rPr lang="is-IS" dirty="0"/>
              <a:t>main() {</a:t>
            </a:r>
          </a:p>
          <a:p>
            <a:r>
              <a:rPr lang="en-US" dirty="0"/>
              <a:t>    let counter: </a:t>
            </a:r>
            <a:r>
              <a:rPr lang="en-US" dirty="0" err="1"/>
              <a:t>RWArc</a:t>
            </a:r>
            <a:r>
              <a:rPr lang="en-US" dirty="0"/>
              <a:t>&lt;</a:t>
            </a:r>
            <a:r>
              <a:rPr lang="en-US" dirty="0" err="1"/>
              <a:t>int</a:t>
            </a:r>
            <a:r>
              <a:rPr lang="en-US" dirty="0"/>
              <a:t>&gt; = </a:t>
            </a:r>
            <a:r>
              <a:rPr lang="en-US" dirty="0" err="1"/>
              <a:t>RWArc</a:t>
            </a:r>
            <a:r>
              <a:rPr lang="en-US" dirty="0"/>
              <a:t>::new(0);</a:t>
            </a:r>
          </a:p>
          <a:p>
            <a:r>
              <a:rPr lang="en-US" dirty="0"/>
              <a:t>    let running: </a:t>
            </a:r>
            <a:r>
              <a:rPr lang="en-US" dirty="0" err="1"/>
              <a:t>RWArc</a:t>
            </a:r>
            <a:r>
              <a:rPr lang="en-US" dirty="0"/>
              <a:t>&lt;</a:t>
            </a:r>
            <a:r>
              <a:rPr lang="en-US" dirty="0" err="1"/>
              <a:t>int</a:t>
            </a:r>
            <a:r>
              <a:rPr lang="en-US" dirty="0"/>
              <a:t>&gt; = </a:t>
            </a:r>
            <a:r>
              <a:rPr lang="en-US" dirty="0" err="1"/>
              <a:t>RWArc</a:t>
            </a:r>
            <a:r>
              <a:rPr lang="en-US" dirty="0"/>
              <a:t>::new(0);</a:t>
            </a:r>
          </a:p>
          <a:p>
            <a:endParaRPr lang="en-US" dirty="0"/>
          </a:p>
          <a:p>
            <a:r>
              <a:rPr lang="en-US" dirty="0"/>
              <a:t>    for _ in range(0, 10) {</a:t>
            </a:r>
          </a:p>
          <a:p>
            <a:r>
              <a:rPr lang="en-US" dirty="0"/>
              <a:t>        let </a:t>
            </a:r>
            <a:r>
              <a:rPr lang="en-US" dirty="0" err="1"/>
              <a:t>ccounter</a:t>
            </a:r>
            <a:r>
              <a:rPr lang="en-US" dirty="0"/>
              <a:t> = </a:t>
            </a:r>
            <a:r>
              <a:rPr lang="en-US" dirty="0" err="1"/>
              <a:t>counter.clone</a:t>
            </a:r>
            <a:r>
              <a:rPr lang="en-US" dirty="0"/>
              <a:t>(); </a:t>
            </a:r>
          </a:p>
          <a:p>
            <a:r>
              <a:rPr lang="en-US" b="1" dirty="0">
                <a:solidFill>
                  <a:srgbClr val="3366FF"/>
                </a:solidFill>
              </a:rPr>
              <a:t>        </a:t>
            </a:r>
            <a:r>
              <a:rPr lang="en-US" b="1" dirty="0" err="1">
                <a:solidFill>
                  <a:srgbClr val="3366FF"/>
                </a:solidFill>
              </a:rPr>
              <a:t>running.write</a:t>
            </a:r>
            <a:r>
              <a:rPr lang="en-US" b="1" dirty="0">
                <a:solidFill>
                  <a:srgbClr val="3366FF"/>
                </a:solidFill>
              </a:rPr>
              <a:t>(|n| { *n += 1; });</a:t>
            </a:r>
          </a:p>
          <a:p>
            <a:r>
              <a:rPr lang="en-US" dirty="0"/>
              <a:t>        let </a:t>
            </a:r>
            <a:r>
              <a:rPr lang="en-US" dirty="0" err="1"/>
              <a:t>crunning</a:t>
            </a:r>
            <a:r>
              <a:rPr lang="en-US" dirty="0"/>
              <a:t> = </a:t>
            </a:r>
            <a:r>
              <a:rPr lang="en-US" dirty="0" err="1"/>
              <a:t>running.clone</a:t>
            </a:r>
            <a:r>
              <a:rPr lang="en-US" dirty="0"/>
              <a:t>();</a:t>
            </a:r>
          </a:p>
          <a:p>
            <a:r>
              <a:rPr lang="pl-PL" dirty="0"/>
              <a:t>        </a:t>
            </a:r>
            <a:r>
              <a:rPr lang="pl-PL" dirty="0" err="1"/>
              <a:t>spawn</a:t>
            </a:r>
            <a:r>
              <a:rPr lang="pl-PL" dirty="0"/>
              <a:t>(proc() {</a:t>
            </a:r>
          </a:p>
          <a:p>
            <a:r>
              <a:rPr lang="en-US" dirty="0"/>
              <a:t>           for _ in range(0, 100) </a:t>
            </a:r>
            <a:r>
              <a:rPr lang="en-US" dirty="0" smtClean="0"/>
              <a:t>{ update_count</a:t>
            </a:r>
            <a:r>
              <a:rPr lang="en-US" dirty="0"/>
              <a:t>(</a:t>
            </a:r>
            <a:r>
              <a:rPr lang="en-US" dirty="0" err="1"/>
              <a:t>ccounter.clone</a:t>
            </a:r>
            <a:r>
              <a:rPr lang="en-US" dirty="0"/>
              <a:t>())</a:t>
            </a:r>
            <a:r>
              <a:rPr lang="en-US" dirty="0" smtClean="0"/>
              <a:t>; </a:t>
            </a:r>
            <a:r>
              <a:rPr lang="en-US" dirty="0"/>
              <a:t>}</a:t>
            </a:r>
          </a:p>
          <a:p>
            <a:r>
              <a:rPr lang="en-US" dirty="0"/>
              <a:t>           </a:t>
            </a:r>
            <a:r>
              <a:rPr lang="en-US" b="1" dirty="0" err="1">
                <a:solidFill>
                  <a:srgbClr val="3366FF"/>
                </a:solidFill>
              </a:rPr>
              <a:t>crunning.write</a:t>
            </a:r>
            <a:r>
              <a:rPr lang="en-US" b="1" dirty="0">
                <a:solidFill>
                  <a:srgbClr val="3366FF"/>
                </a:solidFill>
              </a:rPr>
              <a:t>(|n| { *n -= 1; });</a:t>
            </a:r>
          </a:p>
          <a:p>
            <a:r>
              <a:rPr lang="en-US" dirty="0"/>
              <a:t>	});</a:t>
            </a:r>
          </a:p>
          <a:p>
            <a:r>
              <a:rPr lang="en-US" dirty="0"/>
              <a:t>    }</a:t>
            </a:r>
          </a:p>
          <a:p>
            <a:r>
              <a:rPr lang="en-US" dirty="0" smtClean="0"/>
              <a:t>    </a:t>
            </a:r>
            <a:r>
              <a:rPr lang="en-US" b="1" dirty="0" smtClean="0">
                <a:solidFill>
                  <a:srgbClr val="3366FF"/>
                </a:solidFill>
              </a:rPr>
              <a:t>while </a:t>
            </a:r>
            <a:r>
              <a:rPr lang="en-US" b="1" dirty="0" err="1">
                <a:solidFill>
                  <a:srgbClr val="3366FF"/>
                </a:solidFill>
              </a:rPr>
              <a:t>running.read</a:t>
            </a:r>
            <a:r>
              <a:rPr lang="en-US" b="1" dirty="0">
                <a:solidFill>
                  <a:srgbClr val="3366FF"/>
                </a:solidFill>
              </a:rPr>
              <a:t>(|n| { *n }) &gt; 0 { ; </a:t>
            </a:r>
            <a:r>
              <a:rPr lang="en-US" b="1" dirty="0" smtClean="0">
                <a:solidFill>
                  <a:srgbClr val="3366FF"/>
                </a:solidFill>
              </a:rPr>
              <a:t>}</a:t>
            </a:r>
            <a:endParaRPr lang="en-US" b="1" dirty="0">
              <a:solidFill>
                <a:srgbClr val="3366FF"/>
              </a:solidFill>
            </a:endParaRPr>
          </a:p>
          <a:p>
            <a:r>
              <a:rPr lang="en-US" dirty="0"/>
              <a:t>    </a:t>
            </a:r>
            <a:r>
              <a:rPr lang="en-US" dirty="0" err="1"/>
              <a:t>counter.read</a:t>
            </a:r>
            <a:r>
              <a:rPr lang="en-US" dirty="0"/>
              <a:t>(|count| </a:t>
            </a:r>
            <a:r>
              <a:rPr lang="en-US" dirty="0" smtClean="0"/>
              <a:t>{ </a:t>
            </a:r>
            <a:r>
              <a:rPr lang="en-US" dirty="0" err="1" smtClean="0"/>
              <a:t>println</a:t>
            </a:r>
            <a:r>
              <a:rPr lang="en-US" dirty="0"/>
              <a:t>!("Count: {:d}", *count)</a:t>
            </a:r>
            <a:r>
              <a:rPr lang="en-US" dirty="0" smtClean="0"/>
              <a:t>; }</a:t>
            </a:r>
            <a:r>
              <a:rPr lang="en-US" dirty="0"/>
              <a:t>)</a:t>
            </a:r>
            <a:r>
              <a:rPr lang="en-US" dirty="0" smtClean="0"/>
              <a:t>;</a:t>
            </a:r>
            <a:endParaRPr lang="en-US" dirty="0"/>
          </a:p>
          <a:p>
            <a:r>
              <a:rPr lang="en-US" dirty="0"/>
              <a:t>}</a:t>
            </a:r>
          </a:p>
        </p:txBody>
      </p:sp>
    </p:spTree>
    <p:extLst>
      <p:ext uri="{BB962C8B-B14F-4D97-AF65-F5344CB8AC3E}">
        <p14:creationId xmlns:p14="http://schemas.microsoft.com/office/powerpoint/2010/main" val="363756157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548" t="8809" r="-753" b="7042"/>
          <a:stretch/>
        </p:blipFill>
        <p:spPr>
          <a:xfrm>
            <a:off x="-51580" y="0"/>
            <a:ext cx="9293692" cy="5143500"/>
          </a:xfrm>
          <a:prstGeom prst="rect">
            <a:avLst/>
          </a:prstGeom>
        </p:spPr>
      </p:pic>
      <p:sp>
        <p:nvSpPr>
          <p:cNvPr id="2" name="Title 1"/>
          <p:cNvSpPr>
            <a:spLocks noGrp="1"/>
          </p:cNvSpPr>
          <p:nvPr>
            <p:ph type="title"/>
          </p:nvPr>
        </p:nvSpPr>
        <p:spPr>
          <a:xfrm>
            <a:off x="440152" y="4007139"/>
            <a:ext cx="8229600" cy="857250"/>
          </a:xfrm>
        </p:spPr>
        <p:txBody>
          <a:bodyPr>
            <a:noAutofit/>
          </a:bodyPr>
          <a:lstStyle/>
          <a:p>
            <a:r>
              <a:rPr lang="en-US" sz="5400" dirty="0" smtClean="0">
                <a:solidFill>
                  <a:srgbClr val="FFFF66"/>
                </a:solidFill>
              </a:rPr>
              <a:t>Scheduling</a:t>
            </a:r>
            <a:endParaRPr lang="en-US" sz="5400" dirty="0">
              <a:solidFill>
                <a:srgbClr val="FFFF66"/>
              </a:solidFill>
            </a:endParaRPr>
          </a:p>
        </p:txBody>
      </p:sp>
      <p:sp>
        <p:nvSpPr>
          <p:cNvPr id="4" name="Slide Number Placeholder 3"/>
          <p:cNvSpPr>
            <a:spLocks noGrp="1"/>
          </p:cNvSpPr>
          <p:nvPr>
            <p:ph type="sldNum" sz="quarter" idx="12"/>
          </p:nvPr>
        </p:nvSpPr>
        <p:spPr/>
        <p:txBody>
          <a:bodyPr/>
          <a:lstStyle/>
          <a:p>
            <a:fld id="{6507B5A5-F0C2-644D-AEA7-E773B6B78F38}" type="slidenum">
              <a:rPr lang="en-US" smtClean="0"/>
              <a:t>38</a:t>
            </a:fld>
            <a:endParaRPr lang="en-US"/>
          </a:p>
        </p:txBody>
      </p:sp>
    </p:spTree>
    <p:extLst>
      <p:ext uri="{BB962C8B-B14F-4D97-AF65-F5344CB8AC3E}">
        <p14:creationId xmlns:p14="http://schemas.microsoft.com/office/powerpoint/2010/main" val="3319787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3</a:t>
            </a:fld>
            <a:endParaRPr lang="en-US"/>
          </a:p>
        </p:txBody>
      </p:sp>
      <p:pic>
        <p:nvPicPr>
          <p:cNvPr id="3" name="Picture 2" descr="Screen Shot 2014-02-23 at 12.41.0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647" y="207038"/>
            <a:ext cx="4581332" cy="3426375"/>
          </a:xfrm>
          <a:prstGeom prst="rect">
            <a:avLst/>
          </a:prstGeom>
        </p:spPr>
      </p:pic>
      <p:pic>
        <p:nvPicPr>
          <p:cNvPr id="4" name="Picture 3" descr="Screen Shot 2014-02-23 at 12.49.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3276" y="2641019"/>
            <a:ext cx="4699855" cy="2380713"/>
          </a:xfrm>
          <a:prstGeom prst="rect">
            <a:avLst/>
          </a:prstGeom>
        </p:spPr>
      </p:pic>
    </p:spTree>
    <p:extLst>
      <p:ext uri="{BB962C8B-B14F-4D97-AF65-F5344CB8AC3E}">
        <p14:creationId xmlns:p14="http://schemas.microsoft.com/office/powerpoint/2010/main" val="1030227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507B5A5-F0C2-644D-AEA7-E773B6B78F38}" type="slidenum">
              <a:rPr lang="en-US" smtClean="0"/>
              <a:pPr/>
              <a:t>39</a:t>
            </a:fld>
            <a:endParaRPr lang="en-US"/>
          </a:p>
        </p:txBody>
      </p:sp>
      <p:sp>
        <p:nvSpPr>
          <p:cNvPr id="7" name="TextBox 6"/>
          <p:cNvSpPr txBox="1"/>
          <p:nvPr/>
        </p:nvSpPr>
        <p:spPr>
          <a:xfrm rot="16200000">
            <a:off x="-605362" y="1121305"/>
            <a:ext cx="2494455" cy="369332"/>
          </a:xfrm>
          <a:prstGeom prst="rect">
            <a:avLst/>
          </a:prstGeom>
          <a:noFill/>
        </p:spPr>
        <p:txBody>
          <a:bodyPr wrap="none" rtlCol="0">
            <a:spAutoFit/>
          </a:bodyPr>
          <a:lstStyle/>
          <a:p>
            <a:r>
              <a:rPr lang="en-US" dirty="0" smtClean="0"/>
              <a:t>Remember from </a:t>
            </a:r>
            <a:r>
              <a:rPr lang="en-US" b="1" dirty="0" smtClean="0"/>
              <a:t>Class 4</a:t>
            </a:r>
            <a:r>
              <a:rPr lang="en-US" dirty="0" smtClean="0"/>
              <a:t>:</a:t>
            </a:r>
            <a:endParaRPr lang="en-US" dirty="0"/>
          </a:p>
        </p:txBody>
      </p:sp>
      <p:sp>
        <p:nvSpPr>
          <p:cNvPr id="8" name="TextBox 7"/>
          <p:cNvSpPr txBox="1"/>
          <p:nvPr/>
        </p:nvSpPr>
        <p:spPr>
          <a:xfrm>
            <a:off x="457200" y="3832392"/>
            <a:ext cx="7802136" cy="830997"/>
          </a:xfrm>
          <a:prstGeom prst="rect">
            <a:avLst/>
          </a:prstGeom>
          <a:solidFill>
            <a:srgbClr val="008000"/>
          </a:solidFill>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pPr marL="342900" indent="-342900">
              <a:buAutoNum type="arabicPeriod"/>
            </a:pPr>
            <a:r>
              <a:rPr lang="en-US" sz="2400" b="1" dirty="0" smtClean="0"/>
              <a:t>How should the supervisor decide which program to run?</a:t>
            </a:r>
          </a:p>
          <a:p>
            <a:pPr marL="342900" indent="-342900">
              <a:buAutoNum type="arabicPeriod"/>
            </a:pPr>
            <a:r>
              <a:rPr lang="en-US" sz="2400" b="1" dirty="0" smtClean="0">
                <a:solidFill>
                  <a:schemeClr val="bg1">
                    <a:lumMod val="75000"/>
                  </a:schemeClr>
                </a:solidFill>
              </a:rPr>
              <a:t>How long should the alarm clock be set for?</a:t>
            </a:r>
            <a:endParaRPr lang="en-US" sz="2400" b="1" dirty="0">
              <a:solidFill>
                <a:schemeClr val="bg1">
                  <a:lumMod val="75000"/>
                </a:schemeClr>
              </a:solidFill>
            </a:endParaRPr>
          </a:p>
        </p:txBody>
      </p:sp>
      <p:pic>
        <p:nvPicPr>
          <p:cNvPr id="2" name="Picture 1" descr="Screen Shot 2014-02-24 at 12.11.27 PM.png"/>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826532" y="58743"/>
            <a:ext cx="7066556" cy="36401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318632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9480" y="205978"/>
            <a:ext cx="3925564" cy="1140621"/>
          </a:xfrm>
        </p:spPr>
        <p:txBody>
          <a:bodyPr>
            <a:normAutofit fontScale="90000"/>
          </a:bodyPr>
          <a:lstStyle/>
          <a:p>
            <a:r>
              <a:rPr lang="en-US" dirty="0" smtClean="0"/>
              <a:t>Scheduler Desiderata</a:t>
            </a:r>
            <a:endParaRPr lang="en-US" dirty="0"/>
          </a:p>
        </p:txBody>
      </p:sp>
      <p:sp>
        <p:nvSpPr>
          <p:cNvPr id="5" name="Slide Number Placeholder 4"/>
          <p:cNvSpPr>
            <a:spLocks noGrp="1"/>
          </p:cNvSpPr>
          <p:nvPr>
            <p:ph type="sldNum" sz="quarter" idx="12"/>
          </p:nvPr>
        </p:nvSpPr>
        <p:spPr/>
        <p:txBody>
          <a:bodyPr/>
          <a:lstStyle/>
          <a:p>
            <a:fld id="{6507B5A5-F0C2-644D-AEA7-E773B6B78F38}" type="slidenum">
              <a:rPr lang="en-US" smtClean="0"/>
              <a:pPr/>
              <a:t>40</a:t>
            </a:fld>
            <a:endParaRPr lang="en-US"/>
          </a:p>
        </p:txBody>
      </p:sp>
      <p:sp>
        <p:nvSpPr>
          <p:cNvPr id="7" name="Rectangle 6"/>
          <p:cNvSpPr/>
          <p:nvPr/>
        </p:nvSpPr>
        <p:spPr>
          <a:xfrm>
            <a:off x="4275043" y="239794"/>
            <a:ext cx="4604530" cy="4801315"/>
          </a:xfrm>
          <a:prstGeom prst="rect">
            <a:avLst/>
          </a:prstGeom>
        </p:spPr>
        <p:txBody>
          <a:bodyPr wrap="square">
            <a:spAutoFit/>
          </a:bodyPr>
          <a:lstStyle/>
          <a:p>
            <a:r>
              <a:rPr lang="en-US" i="1" dirty="0"/>
              <a:t>Go placidly amid the noise and haste, and remember what peace there may be in silence. As far as possible without surrender be on good terms with all persons. Speak your truth quietly and clearly; and listen to others, even the dull and the ignorant; they too have their story. Avoid loud and aggressive persons, they are vexations to the spirit. </a:t>
            </a:r>
            <a:r>
              <a:rPr lang="en-US" i="1" dirty="0" smtClean="0"/>
              <a:t>… Exercise </a:t>
            </a:r>
            <a:r>
              <a:rPr lang="en-US" i="1" dirty="0"/>
              <a:t>caution in your business affairs; for the world is full of trickery. </a:t>
            </a:r>
            <a:r>
              <a:rPr lang="en-US" i="1" dirty="0" smtClean="0"/>
              <a:t>…And </a:t>
            </a:r>
            <a:r>
              <a:rPr lang="en-US" i="1" dirty="0"/>
              <a:t>whether or not it is clear to you, no doubt the universe is unfolding as it </a:t>
            </a:r>
            <a:r>
              <a:rPr lang="en-US" i="1" dirty="0" smtClean="0"/>
              <a:t>should…whatever </a:t>
            </a:r>
            <a:r>
              <a:rPr lang="en-US" i="1" dirty="0"/>
              <a:t>your labors and aspirations, in the noisy confusion of life keep peace with your soul. With all its sham, drudgery, and broken dreams, it is still a beautiful world. Be cheerful. Strive to be happy</a:t>
            </a:r>
            <a:r>
              <a:rPr lang="en-US" i="1" dirty="0" smtClean="0"/>
              <a:t>.</a:t>
            </a:r>
            <a:endParaRPr lang="en-US" i="1" dirty="0"/>
          </a:p>
          <a:p>
            <a:pPr algn="r"/>
            <a:r>
              <a:rPr lang="en-US" dirty="0" smtClean="0"/>
              <a:t>Max </a:t>
            </a:r>
            <a:r>
              <a:rPr lang="en-US" dirty="0" err="1"/>
              <a:t>Ehrmann</a:t>
            </a:r>
            <a:r>
              <a:rPr lang="en-US" dirty="0"/>
              <a:t>, </a:t>
            </a:r>
            <a:r>
              <a:rPr lang="en-US" dirty="0" smtClean="0"/>
              <a:t>“Desiderata” (1927)</a:t>
            </a:r>
            <a:endParaRPr lang="en-US" dirty="0"/>
          </a:p>
        </p:txBody>
      </p:sp>
    </p:spTree>
    <p:extLst>
      <p:ext uri="{BB962C8B-B14F-4D97-AF65-F5344CB8AC3E}">
        <p14:creationId xmlns:p14="http://schemas.microsoft.com/office/powerpoint/2010/main" val="311757359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Slide Number Placeholder 4"/>
          <p:cNvSpPr>
            <a:spLocks noGrp="1"/>
          </p:cNvSpPr>
          <p:nvPr>
            <p:ph type="sldNum" sz="quarter" idx="12"/>
          </p:nvPr>
        </p:nvSpPr>
        <p:spPr/>
        <p:txBody>
          <a:bodyPr/>
          <a:lstStyle/>
          <a:p>
            <a:fld id="{6507B5A5-F0C2-644D-AEA7-E773B6B78F38}" type="slidenum">
              <a:rPr lang="en-US" smtClean="0"/>
              <a:pPr/>
              <a:t>41</a:t>
            </a:fld>
            <a:endParaRPr lang="en-US"/>
          </a:p>
        </p:txBody>
      </p:sp>
      <p:pic>
        <p:nvPicPr>
          <p:cNvPr id="6" name="Picture 5"/>
          <p:cNvPicPr>
            <a:picLocks noChangeAspect="1"/>
          </p:cNvPicPr>
          <p:nvPr/>
        </p:nvPicPr>
        <p:blipFill rotWithShape="1">
          <a:blip r:embed="rId2"/>
          <a:srcRect t="22835" b="24017"/>
          <a:stretch/>
        </p:blipFill>
        <p:spPr>
          <a:xfrm>
            <a:off x="2" y="0"/>
            <a:ext cx="9145143" cy="5143500"/>
          </a:xfrm>
          <a:prstGeom prst="rect">
            <a:avLst/>
          </a:prstGeom>
        </p:spPr>
      </p:pic>
      <p:sp>
        <p:nvSpPr>
          <p:cNvPr id="7" name="TextBox 6"/>
          <p:cNvSpPr txBox="1"/>
          <p:nvPr/>
        </p:nvSpPr>
        <p:spPr>
          <a:xfrm>
            <a:off x="1040143" y="205979"/>
            <a:ext cx="4425335" cy="523220"/>
          </a:xfrm>
          <a:prstGeom prst="rect">
            <a:avLst/>
          </a:prstGeom>
          <a:noFill/>
        </p:spPr>
        <p:txBody>
          <a:bodyPr wrap="none" rtlCol="0">
            <a:spAutoFit/>
          </a:bodyPr>
          <a:lstStyle/>
          <a:p>
            <a:r>
              <a:rPr lang="en-US" sz="2800" dirty="0" smtClean="0"/>
              <a:t>How well do traffic lights do?</a:t>
            </a:r>
            <a:endParaRPr lang="en-US" sz="2800" dirty="0"/>
          </a:p>
        </p:txBody>
      </p:sp>
    </p:spTree>
    <p:extLst>
      <p:ext uri="{BB962C8B-B14F-4D97-AF65-F5344CB8AC3E}">
        <p14:creationId xmlns:p14="http://schemas.microsoft.com/office/powerpoint/2010/main" val="4276194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alphaModFix amt="31000"/>
          </a:blip>
          <a:srcRect t="22835" b="24017"/>
          <a:stretch/>
        </p:blipFill>
        <p:spPr>
          <a:xfrm>
            <a:off x="2" y="0"/>
            <a:ext cx="9145143" cy="5143500"/>
          </a:xfrm>
          <a:prstGeom prst="rect">
            <a:avLst/>
          </a:prstGeom>
        </p:spPr>
      </p:pic>
      <p:sp>
        <p:nvSpPr>
          <p:cNvPr id="5" name="Slide Number Placeholder 4"/>
          <p:cNvSpPr>
            <a:spLocks noGrp="1"/>
          </p:cNvSpPr>
          <p:nvPr>
            <p:ph type="sldNum" sz="quarter" idx="12"/>
          </p:nvPr>
        </p:nvSpPr>
        <p:spPr/>
        <p:txBody>
          <a:bodyPr/>
          <a:lstStyle/>
          <a:p>
            <a:fld id="{6507B5A5-F0C2-644D-AEA7-E773B6B78F38}" type="slidenum">
              <a:rPr lang="en-US" smtClean="0"/>
              <a:pPr/>
              <a:t>42</a:t>
            </a:fld>
            <a:endParaRPr lang="en-US"/>
          </a:p>
        </p:txBody>
      </p:sp>
      <p:sp>
        <p:nvSpPr>
          <p:cNvPr id="7" name="TextBox 6"/>
          <p:cNvSpPr txBox="1"/>
          <p:nvPr/>
        </p:nvSpPr>
        <p:spPr>
          <a:xfrm>
            <a:off x="1040143" y="205979"/>
            <a:ext cx="4425335" cy="523220"/>
          </a:xfrm>
          <a:prstGeom prst="rect">
            <a:avLst/>
          </a:prstGeom>
          <a:noFill/>
        </p:spPr>
        <p:txBody>
          <a:bodyPr wrap="none" rtlCol="0">
            <a:spAutoFit/>
          </a:bodyPr>
          <a:lstStyle/>
          <a:p>
            <a:r>
              <a:rPr lang="en-US" sz="2800" dirty="0" smtClean="0"/>
              <a:t>How well do traffic lights do?</a:t>
            </a:r>
            <a:endParaRPr lang="en-US" sz="2800" dirty="0"/>
          </a:p>
        </p:txBody>
      </p:sp>
    </p:spTree>
    <p:extLst>
      <p:ext uri="{BB962C8B-B14F-4D97-AF65-F5344CB8AC3E}">
        <p14:creationId xmlns:p14="http://schemas.microsoft.com/office/powerpoint/2010/main" val="2964360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Scheduling Strategies</a:t>
            </a:r>
            <a:endParaRPr lang="en-US" dirty="0"/>
          </a:p>
        </p:txBody>
      </p:sp>
      <p:sp>
        <p:nvSpPr>
          <p:cNvPr id="5" name="Slide Number Placeholder 4"/>
          <p:cNvSpPr>
            <a:spLocks noGrp="1"/>
          </p:cNvSpPr>
          <p:nvPr>
            <p:ph type="sldNum" sz="quarter" idx="12"/>
          </p:nvPr>
        </p:nvSpPr>
        <p:spPr/>
        <p:txBody>
          <a:bodyPr/>
          <a:lstStyle/>
          <a:p>
            <a:fld id="{6507B5A5-F0C2-644D-AEA7-E773B6B78F38}" type="slidenum">
              <a:rPr lang="en-US" smtClean="0"/>
              <a:pPr/>
              <a:t>43</a:t>
            </a:fld>
            <a:endParaRPr lang="en-US"/>
          </a:p>
        </p:txBody>
      </p:sp>
      <p:sp>
        <p:nvSpPr>
          <p:cNvPr id="6" name="TextBox 5"/>
          <p:cNvSpPr txBox="1"/>
          <p:nvPr/>
        </p:nvSpPr>
        <p:spPr>
          <a:xfrm>
            <a:off x="393506" y="1081353"/>
            <a:ext cx="4586111" cy="523220"/>
          </a:xfrm>
          <a:prstGeom prst="rect">
            <a:avLst/>
          </a:prstGeom>
          <a:noFill/>
        </p:spPr>
        <p:txBody>
          <a:bodyPr wrap="none" rtlCol="0">
            <a:spAutoFit/>
          </a:bodyPr>
          <a:lstStyle/>
          <a:p>
            <a:r>
              <a:rPr lang="en-US" sz="2800" dirty="0" smtClean="0"/>
              <a:t>First Come, First Served (FIFO)</a:t>
            </a:r>
            <a:endParaRPr lang="en-US" sz="2800" dirty="0"/>
          </a:p>
        </p:txBody>
      </p:sp>
      <p:sp>
        <p:nvSpPr>
          <p:cNvPr id="7" name="Rectangle 6"/>
          <p:cNvSpPr/>
          <p:nvPr/>
        </p:nvSpPr>
        <p:spPr>
          <a:xfrm>
            <a:off x="393504" y="1717866"/>
            <a:ext cx="4399780" cy="4507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a:t>
            </a:r>
            <a:endParaRPr lang="en-US" dirty="0"/>
          </a:p>
        </p:txBody>
      </p:sp>
      <p:sp>
        <p:nvSpPr>
          <p:cNvPr id="10" name="Rectangle 9"/>
          <p:cNvSpPr/>
          <p:nvPr/>
        </p:nvSpPr>
        <p:spPr>
          <a:xfrm>
            <a:off x="4851615" y="1709550"/>
            <a:ext cx="1404485" cy="45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P2</a:t>
            </a:r>
            <a:endParaRPr lang="en-US" dirty="0"/>
          </a:p>
        </p:txBody>
      </p:sp>
      <p:sp>
        <p:nvSpPr>
          <p:cNvPr id="11" name="Rectangle 10"/>
          <p:cNvSpPr/>
          <p:nvPr/>
        </p:nvSpPr>
        <p:spPr>
          <a:xfrm>
            <a:off x="6341592" y="1709550"/>
            <a:ext cx="2345208" cy="45077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P3</a:t>
            </a:r>
            <a:endParaRPr lang="en-US" dirty="0"/>
          </a:p>
        </p:txBody>
      </p:sp>
      <p:sp>
        <p:nvSpPr>
          <p:cNvPr id="12" name="TextBox 11"/>
          <p:cNvSpPr txBox="1"/>
          <p:nvPr/>
        </p:nvSpPr>
        <p:spPr>
          <a:xfrm>
            <a:off x="4151711" y="2264819"/>
            <a:ext cx="4535091" cy="369332"/>
          </a:xfrm>
          <a:prstGeom prst="rect">
            <a:avLst/>
          </a:prstGeom>
          <a:noFill/>
        </p:spPr>
        <p:txBody>
          <a:bodyPr wrap="none" rtlCol="0">
            <a:spAutoFit/>
          </a:bodyPr>
          <a:lstStyle/>
          <a:p>
            <a:pPr algn="r"/>
            <a:r>
              <a:rPr lang="en-US" dirty="0" smtClean="0"/>
              <a:t>(effectively: non-preemptive multi-processing)</a:t>
            </a:r>
            <a:endParaRPr lang="en-US" dirty="0"/>
          </a:p>
        </p:txBody>
      </p:sp>
    </p:spTree>
    <p:extLst>
      <p:ext uri="{BB962C8B-B14F-4D97-AF65-F5344CB8AC3E}">
        <p14:creationId xmlns:p14="http://schemas.microsoft.com/office/powerpoint/2010/main" val="29505925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507B5A5-F0C2-644D-AEA7-E773B6B78F38}" type="slidenum">
              <a:rPr lang="en-US" smtClean="0"/>
              <a:pPr/>
              <a:t>44</a:t>
            </a:fld>
            <a:endParaRPr lang="en-US"/>
          </a:p>
        </p:txBody>
      </p:sp>
      <p:sp>
        <p:nvSpPr>
          <p:cNvPr id="13" name="TextBox 12"/>
          <p:cNvSpPr txBox="1"/>
          <p:nvPr/>
        </p:nvSpPr>
        <p:spPr>
          <a:xfrm>
            <a:off x="321987" y="2239255"/>
            <a:ext cx="2136598" cy="523220"/>
          </a:xfrm>
          <a:prstGeom prst="rect">
            <a:avLst/>
          </a:prstGeom>
          <a:noFill/>
        </p:spPr>
        <p:txBody>
          <a:bodyPr wrap="none" rtlCol="0">
            <a:spAutoFit/>
          </a:bodyPr>
          <a:lstStyle/>
          <a:p>
            <a:r>
              <a:rPr lang="en-US" sz="2800" b="1" dirty="0" smtClean="0"/>
              <a:t>Round-Robin</a:t>
            </a:r>
            <a:endParaRPr lang="en-US" sz="2800" b="1" dirty="0"/>
          </a:p>
        </p:txBody>
      </p:sp>
      <p:sp>
        <p:nvSpPr>
          <p:cNvPr id="14" name="Rectangle 13"/>
          <p:cNvSpPr/>
          <p:nvPr/>
        </p:nvSpPr>
        <p:spPr>
          <a:xfrm>
            <a:off x="419076" y="2810305"/>
            <a:ext cx="884492" cy="4507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a:t>
            </a:r>
            <a:endParaRPr lang="en-US" dirty="0"/>
          </a:p>
        </p:txBody>
      </p:sp>
      <p:sp>
        <p:nvSpPr>
          <p:cNvPr id="16" name="Rectangle 15"/>
          <p:cNvSpPr/>
          <p:nvPr/>
        </p:nvSpPr>
        <p:spPr>
          <a:xfrm>
            <a:off x="5402205" y="2810305"/>
            <a:ext cx="884492" cy="4507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a:t>
            </a:r>
            <a:endParaRPr lang="en-US" dirty="0"/>
          </a:p>
        </p:txBody>
      </p:sp>
      <p:sp>
        <p:nvSpPr>
          <p:cNvPr id="17" name="Rectangle 16"/>
          <p:cNvSpPr/>
          <p:nvPr/>
        </p:nvSpPr>
        <p:spPr>
          <a:xfrm>
            <a:off x="7344624" y="2810305"/>
            <a:ext cx="884492" cy="4507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a:t>
            </a:r>
            <a:endParaRPr lang="en-US" dirty="0"/>
          </a:p>
        </p:txBody>
      </p:sp>
      <p:sp>
        <p:nvSpPr>
          <p:cNvPr id="18" name="Rectangle 17"/>
          <p:cNvSpPr/>
          <p:nvPr/>
        </p:nvSpPr>
        <p:spPr>
          <a:xfrm>
            <a:off x="2913126" y="2810305"/>
            <a:ext cx="884492" cy="4507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a:t>
            </a:r>
            <a:endParaRPr lang="en-US" dirty="0"/>
          </a:p>
        </p:txBody>
      </p:sp>
      <p:sp>
        <p:nvSpPr>
          <p:cNvPr id="19" name="Rectangle 18"/>
          <p:cNvSpPr/>
          <p:nvPr/>
        </p:nvSpPr>
        <p:spPr>
          <a:xfrm>
            <a:off x="1390286" y="2810305"/>
            <a:ext cx="884492" cy="45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P2</a:t>
            </a:r>
            <a:endParaRPr lang="en-US" dirty="0"/>
          </a:p>
        </p:txBody>
      </p:sp>
      <p:sp>
        <p:nvSpPr>
          <p:cNvPr id="20" name="Rectangle 19"/>
          <p:cNvSpPr/>
          <p:nvPr/>
        </p:nvSpPr>
        <p:spPr>
          <a:xfrm>
            <a:off x="3884339" y="2810305"/>
            <a:ext cx="459941" cy="45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P2</a:t>
            </a:r>
            <a:endParaRPr lang="en-US" dirty="0"/>
          </a:p>
        </p:txBody>
      </p:sp>
      <p:sp>
        <p:nvSpPr>
          <p:cNvPr id="21" name="Rectangle 20"/>
          <p:cNvSpPr/>
          <p:nvPr/>
        </p:nvSpPr>
        <p:spPr>
          <a:xfrm>
            <a:off x="2361496" y="2810305"/>
            <a:ext cx="481928" cy="45077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P3</a:t>
            </a:r>
            <a:endParaRPr lang="en-US" dirty="0"/>
          </a:p>
        </p:txBody>
      </p:sp>
      <p:sp>
        <p:nvSpPr>
          <p:cNvPr id="22" name="Rectangle 21"/>
          <p:cNvSpPr/>
          <p:nvPr/>
        </p:nvSpPr>
        <p:spPr>
          <a:xfrm>
            <a:off x="8315730" y="2810305"/>
            <a:ext cx="884492" cy="45077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P3</a:t>
            </a:r>
            <a:endParaRPr lang="en-US" dirty="0"/>
          </a:p>
        </p:txBody>
      </p:sp>
      <p:sp>
        <p:nvSpPr>
          <p:cNvPr id="23" name="Rectangle 22"/>
          <p:cNvSpPr/>
          <p:nvPr/>
        </p:nvSpPr>
        <p:spPr>
          <a:xfrm>
            <a:off x="6373415" y="2810305"/>
            <a:ext cx="884492" cy="45077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P3</a:t>
            </a:r>
            <a:endParaRPr lang="en-US" dirty="0"/>
          </a:p>
        </p:txBody>
      </p:sp>
      <p:sp>
        <p:nvSpPr>
          <p:cNvPr id="24" name="Rectangle 23"/>
          <p:cNvSpPr/>
          <p:nvPr/>
        </p:nvSpPr>
        <p:spPr>
          <a:xfrm>
            <a:off x="4430995" y="2810305"/>
            <a:ext cx="884492" cy="45077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P3</a:t>
            </a:r>
            <a:endParaRPr lang="en-US" dirty="0"/>
          </a:p>
        </p:txBody>
      </p:sp>
      <p:sp>
        <p:nvSpPr>
          <p:cNvPr id="8" name="TextBox 7"/>
          <p:cNvSpPr txBox="1"/>
          <p:nvPr/>
        </p:nvSpPr>
        <p:spPr>
          <a:xfrm>
            <a:off x="328824" y="3532725"/>
            <a:ext cx="1147106" cy="369332"/>
          </a:xfrm>
          <a:prstGeom prst="rect">
            <a:avLst/>
          </a:prstGeom>
          <a:noFill/>
        </p:spPr>
        <p:txBody>
          <a:bodyPr wrap="none" rtlCol="0">
            <a:spAutoFit/>
          </a:bodyPr>
          <a:lstStyle/>
          <a:p>
            <a:r>
              <a:rPr lang="en-US" b="1" dirty="0" smtClean="0"/>
              <a:t>Time Slice</a:t>
            </a:r>
            <a:endParaRPr lang="en-US" b="1" dirty="0"/>
          </a:p>
        </p:txBody>
      </p:sp>
      <p:sp>
        <p:nvSpPr>
          <p:cNvPr id="9" name="Left Brace 8"/>
          <p:cNvSpPr/>
          <p:nvPr/>
        </p:nvSpPr>
        <p:spPr>
          <a:xfrm rot="16200000">
            <a:off x="776501" y="2989800"/>
            <a:ext cx="171450" cy="91440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TextBox 24"/>
          <p:cNvSpPr txBox="1"/>
          <p:nvPr/>
        </p:nvSpPr>
        <p:spPr>
          <a:xfrm>
            <a:off x="2256590" y="3532725"/>
            <a:ext cx="942310" cy="369332"/>
          </a:xfrm>
          <a:prstGeom prst="rect">
            <a:avLst/>
          </a:prstGeom>
          <a:noFill/>
        </p:spPr>
        <p:txBody>
          <a:bodyPr wrap="none" rtlCol="0">
            <a:spAutoFit/>
          </a:bodyPr>
          <a:lstStyle/>
          <a:p>
            <a:r>
              <a:rPr lang="en-US" b="1" dirty="0" smtClean="0"/>
              <a:t>Blocked</a:t>
            </a:r>
            <a:endParaRPr lang="en-US" b="1" dirty="0"/>
          </a:p>
        </p:txBody>
      </p:sp>
      <p:cxnSp>
        <p:nvCxnSpPr>
          <p:cNvPr id="26" name="Straight Arrow Connector 25"/>
          <p:cNvCxnSpPr/>
          <p:nvPr/>
        </p:nvCxnSpPr>
        <p:spPr>
          <a:xfrm flipV="1">
            <a:off x="2843424" y="3261079"/>
            <a:ext cx="0" cy="2716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1082475" y="3885063"/>
            <a:ext cx="7538279" cy="369332"/>
          </a:xfrm>
          <a:prstGeom prst="rect">
            <a:avLst/>
          </a:prstGeom>
          <a:noFill/>
        </p:spPr>
        <p:txBody>
          <a:bodyPr wrap="none" rtlCol="0">
            <a:spAutoFit/>
          </a:bodyPr>
          <a:lstStyle/>
          <a:p>
            <a:r>
              <a:rPr lang="en-US" dirty="0" smtClean="0"/>
              <a:t>Each process gets to run for a set time slice, or until it finished or gets blocked.</a:t>
            </a:r>
            <a:endParaRPr lang="en-US" dirty="0"/>
          </a:p>
        </p:txBody>
      </p:sp>
      <p:sp>
        <p:nvSpPr>
          <p:cNvPr id="28" name="TextBox 27"/>
          <p:cNvSpPr txBox="1"/>
          <p:nvPr/>
        </p:nvSpPr>
        <p:spPr>
          <a:xfrm>
            <a:off x="321989" y="364361"/>
            <a:ext cx="4667989" cy="523220"/>
          </a:xfrm>
          <a:prstGeom prst="rect">
            <a:avLst/>
          </a:prstGeom>
          <a:noFill/>
        </p:spPr>
        <p:txBody>
          <a:bodyPr wrap="none" rtlCol="0">
            <a:spAutoFit/>
          </a:bodyPr>
          <a:lstStyle/>
          <a:p>
            <a:r>
              <a:rPr lang="en-US" sz="2800" b="1" dirty="0" smtClean="0"/>
              <a:t>First Come, First Served (FIFO)</a:t>
            </a:r>
            <a:endParaRPr lang="en-US" sz="2800" b="1" dirty="0"/>
          </a:p>
        </p:txBody>
      </p:sp>
      <p:sp>
        <p:nvSpPr>
          <p:cNvPr id="29" name="Rectangle 28"/>
          <p:cNvSpPr/>
          <p:nvPr/>
        </p:nvSpPr>
        <p:spPr>
          <a:xfrm>
            <a:off x="393504" y="967842"/>
            <a:ext cx="4399780" cy="4507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a:t>
            </a:r>
            <a:endParaRPr lang="en-US" dirty="0"/>
          </a:p>
        </p:txBody>
      </p:sp>
      <p:sp>
        <p:nvSpPr>
          <p:cNvPr id="30" name="Rectangle 29"/>
          <p:cNvSpPr/>
          <p:nvPr/>
        </p:nvSpPr>
        <p:spPr>
          <a:xfrm>
            <a:off x="4851615" y="959526"/>
            <a:ext cx="1404485" cy="45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P2</a:t>
            </a:r>
            <a:endParaRPr lang="en-US" dirty="0"/>
          </a:p>
        </p:txBody>
      </p:sp>
      <p:sp>
        <p:nvSpPr>
          <p:cNvPr id="31" name="Rectangle 30"/>
          <p:cNvSpPr/>
          <p:nvPr/>
        </p:nvSpPr>
        <p:spPr>
          <a:xfrm>
            <a:off x="6341592" y="959526"/>
            <a:ext cx="2345208" cy="45077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P3</a:t>
            </a:r>
            <a:endParaRPr lang="en-US" dirty="0"/>
          </a:p>
        </p:txBody>
      </p:sp>
      <p:sp>
        <p:nvSpPr>
          <p:cNvPr id="32" name="TextBox 31"/>
          <p:cNvSpPr txBox="1"/>
          <p:nvPr/>
        </p:nvSpPr>
        <p:spPr>
          <a:xfrm>
            <a:off x="4151711" y="1514795"/>
            <a:ext cx="4535091" cy="369332"/>
          </a:xfrm>
          <a:prstGeom prst="rect">
            <a:avLst/>
          </a:prstGeom>
          <a:noFill/>
        </p:spPr>
        <p:txBody>
          <a:bodyPr wrap="none" rtlCol="0">
            <a:spAutoFit/>
          </a:bodyPr>
          <a:lstStyle/>
          <a:p>
            <a:pPr algn="r"/>
            <a:r>
              <a:rPr lang="en-US" dirty="0" smtClean="0"/>
              <a:t>(effectively: non-preemptive multi-processing)</a:t>
            </a:r>
            <a:endParaRPr lang="en-US" dirty="0"/>
          </a:p>
        </p:txBody>
      </p:sp>
    </p:spTree>
    <p:extLst>
      <p:ext uri="{BB962C8B-B14F-4D97-AF65-F5344CB8AC3E}">
        <p14:creationId xmlns:p14="http://schemas.microsoft.com/office/powerpoint/2010/main" val="2282571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a:t>
            </a:r>
            <a:endParaRPr lang="en-US" dirty="0"/>
          </a:p>
        </p:txBody>
      </p:sp>
      <p:sp>
        <p:nvSpPr>
          <p:cNvPr id="6" name="Text Placeholder 5"/>
          <p:cNvSpPr>
            <a:spLocks noGrp="1"/>
          </p:cNvSpPr>
          <p:nvPr>
            <p:ph type="body" idx="1"/>
          </p:nvPr>
        </p:nvSpPr>
        <p:spPr/>
        <p:style>
          <a:lnRef idx="2">
            <a:schemeClr val="accent4">
              <a:shade val="50000"/>
            </a:schemeClr>
          </a:lnRef>
          <a:fillRef idx="1">
            <a:schemeClr val="accent4"/>
          </a:fillRef>
          <a:effectRef idx="0">
            <a:schemeClr val="accent4"/>
          </a:effectRef>
          <a:fontRef idx="minor">
            <a:schemeClr val="lt1"/>
          </a:fontRef>
        </p:style>
        <p:txBody>
          <a:bodyPr>
            <a:normAutofit fontScale="92500" lnSpcReduction="20000"/>
          </a:bodyPr>
          <a:lstStyle/>
          <a:p>
            <a:pPr algn="ctr"/>
            <a:r>
              <a:rPr lang="en-US" sz="3200" dirty="0" smtClean="0"/>
              <a:t>First Come, First Served</a:t>
            </a:r>
            <a:endParaRPr lang="en-US" sz="3200" dirty="0"/>
          </a:p>
        </p:txBody>
      </p:sp>
      <p:sp>
        <p:nvSpPr>
          <p:cNvPr id="8" name="Text Placeholder 7"/>
          <p:cNvSpPr>
            <a:spLocks noGrp="1"/>
          </p:cNvSpPr>
          <p:nvPr>
            <p:ph type="body" sz="quarter" idx="3"/>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2500" lnSpcReduction="20000"/>
          </a:bodyPr>
          <a:lstStyle/>
          <a:p>
            <a:pPr algn="ctr"/>
            <a:r>
              <a:rPr lang="en-US" sz="3200" dirty="0" smtClean="0"/>
              <a:t>Round Robin</a:t>
            </a:r>
            <a:endParaRPr lang="en-US" sz="3200" dirty="0"/>
          </a:p>
        </p:txBody>
      </p:sp>
      <p:sp>
        <p:nvSpPr>
          <p:cNvPr id="5" name="Slide Number Placeholder 4"/>
          <p:cNvSpPr>
            <a:spLocks noGrp="1"/>
          </p:cNvSpPr>
          <p:nvPr>
            <p:ph type="sldNum" sz="quarter" idx="12"/>
          </p:nvPr>
        </p:nvSpPr>
        <p:spPr/>
        <p:txBody>
          <a:bodyPr/>
          <a:lstStyle/>
          <a:p>
            <a:fld id="{6507B5A5-F0C2-644D-AEA7-E773B6B78F38}" type="slidenum">
              <a:rPr lang="en-US" smtClean="0"/>
              <a:pPr/>
              <a:t>45</a:t>
            </a:fld>
            <a:endParaRPr lang="en-US"/>
          </a:p>
        </p:txBody>
      </p:sp>
    </p:spTree>
    <p:extLst>
      <p:ext uri="{BB962C8B-B14F-4D97-AF65-F5344CB8AC3E}">
        <p14:creationId xmlns:p14="http://schemas.microsoft.com/office/powerpoint/2010/main" val="3280665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2354"/>
            <a:ext cx="8229600" cy="857250"/>
          </a:xfrm>
        </p:spPr>
        <p:txBody>
          <a:bodyPr/>
          <a:lstStyle/>
          <a:p>
            <a:r>
              <a:rPr lang="en-US" dirty="0" smtClean="0"/>
              <a:t>Which one is my laptop using?</a:t>
            </a:r>
            <a:endParaRPr lang="en-US" dirty="0"/>
          </a:p>
        </p:txBody>
      </p:sp>
      <p:sp>
        <p:nvSpPr>
          <p:cNvPr id="5" name="Slide Number Placeholder 4"/>
          <p:cNvSpPr>
            <a:spLocks noGrp="1"/>
          </p:cNvSpPr>
          <p:nvPr>
            <p:ph type="sldNum" sz="quarter" idx="12"/>
          </p:nvPr>
        </p:nvSpPr>
        <p:spPr/>
        <p:txBody>
          <a:bodyPr/>
          <a:lstStyle/>
          <a:p>
            <a:fld id="{6507B5A5-F0C2-644D-AEA7-E773B6B78F38}" type="slidenum">
              <a:rPr lang="en-US" smtClean="0"/>
              <a:pPr/>
              <a:t>46</a:t>
            </a:fld>
            <a:endParaRPr lang="en-US"/>
          </a:p>
        </p:txBody>
      </p:sp>
    </p:spTree>
    <p:extLst>
      <p:ext uri="{BB962C8B-B14F-4D97-AF65-F5344CB8AC3E}">
        <p14:creationId xmlns:p14="http://schemas.microsoft.com/office/powerpoint/2010/main" val="214348339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Priorities</a:t>
            </a:r>
            <a:endParaRPr lang="en-US" dirty="0"/>
          </a:p>
        </p:txBody>
      </p:sp>
      <p:sp>
        <p:nvSpPr>
          <p:cNvPr id="7" name="Content Placeholder 6"/>
          <p:cNvSpPr>
            <a:spLocks noGrp="1"/>
          </p:cNvSpPr>
          <p:nvPr>
            <p:ph idx="1"/>
          </p:nvPr>
        </p:nvSpPr>
        <p:spPr/>
        <p:txBody>
          <a:bodyPr>
            <a:normAutofit/>
          </a:bodyPr>
          <a:lstStyle/>
          <a:p>
            <a:pPr marL="0" indent="0">
              <a:buNone/>
            </a:pPr>
            <a:r>
              <a:rPr lang="en-US" b="1" dirty="0" smtClean="0"/>
              <a:t>More important processes:</a:t>
            </a:r>
            <a:r>
              <a:rPr lang="en-US" dirty="0" smtClean="0"/>
              <a:t> “higher priority” (</a:t>
            </a:r>
            <a:r>
              <a:rPr lang="en-US" b="1" dirty="0" smtClean="0">
                <a:solidFill>
                  <a:srgbClr val="FF0000"/>
                </a:solidFill>
              </a:rPr>
              <a:t>except Linux inverts priority values!</a:t>
            </a:r>
            <a:r>
              <a:rPr lang="en-US" dirty="0" smtClean="0"/>
              <a:t>)</a:t>
            </a:r>
          </a:p>
          <a:p>
            <a:pPr marL="457200" lvl="1" indent="0">
              <a:buNone/>
            </a:pPr>
            <a:r>
              <a:rPr lang="en-US" b="1" dirty="0" smtClean="0">
                <a:solidFill>
                  <a:srgbClr val="008000"/>
                </a:solidFill>
              </a:rPr>
              <a:t>Highest priority = 0</a:t>
            </a:r>
            <a:r>
              <a:rPr lang="en-US" dirty="0" smtClean="0">
                <a:solidFill>
                  <a:srgbClr val="008000"/>
                </a:solidFill>
              </a:rPr>
              <a:t> </a:t>
            </a:r>
          </a:p>
          <a:p>
            <a:pPr marL="457200" lvl="1" indent="0">
              <a:buNone/>
            </a:pPr>
            <a:r>
              <a:rPr lang="en-US" dirty="0"/>
              <a:t>	</a:t>
            </a:r>
            <a:r>
              <a:rPr lang="en-US" dirty="0" smtClean="0"/>
              <a:t>gets most preferential treatment</a:t>
            </a:r>
          </a:p>
          <a:p>
            <a:pPr marL="457200" lvl="1" indent="0">
              <a:buNone/>
            </a:pPr>
            <a:r>
              <a:rPr lang="en-US" b="1" dirty="0" smtClean="0">
                <a:solidFill>
                  <a:schemeClr val="accent6">
                    <a:lumMod val="50000"/>
                  </a:schemeClr>
                </a:solidFill>
              </a:rPr>
              <a:t>Lowest priority = 99</a:t>
            </a:r>
            <a:r>
              <a:rPr lang="en-US" dirty="0" smtClean="0">
                <a:solidFill>
                  <a:schemeClr val="accent6">
                    <a:lumMod val="50000"/>
                  </a:schemeClr>
                </a:solidFill>
              </a:rPr>
              <a:t> </a:t>
            </a:r>
          </a:p>
          <a:p>
            <a:pPr marL="457200" lvl="1" indent="0">
              <a:buNone/>
            </a:pPr>
            <a:r>
              <a:rPr lang="en-US" dirty="0"/>
              <a:t>	</a:t>
            </a:r>
            <a:r>
              <a:rPr lang="en-US" dirty="0" smtClean="0"/>
              <a:t>highest number varies by Linux flavor</a:t>
            </a:r>
            <a:endParaRPr lang="en-US" dirty="0"/>
          </a:p>
        </p:txBody>
      </p:sp>
      <p:sp>
        <p:nvSpPr>
          <p:cNvPr id="5" name="Slide Number Placeholder 4"/>
          <p:cNvSpPr>
            <a:spLocks noGrp="1"/>
          </p:cNvSpPr>
          <p:nvPr>
            <p:ph type="sldNum" sz="quarter" idx="12"/>
          </p:nvPr>
        </p:nvSpPr>
        <p:spPr/>
        <p:txBody>
          <a:bodyPr/>
          <a:lstStyle/>
          <a:p>
            <a:fld id="{6507B5A5-F0C2-644D-AEA7-E773B6B78F38}" type="slidenum">
              <a:rPr lang="en-US" smtClean="0"/>
              <a:pPr/>
              <a:t>47</a:t>
            </a:fld>
            <a:endParaRPr lang="en-US"/>
          </a:p>
        </p:txBody>
      </p:sp>
    </p:spTree>
    <p:extLst>
      <p:ext uri="{BB962C8B-B14F-4D97-AF65-F5344CB8AC3E}">
        <p14:creationId xmlns:p14="http://schemas.microsoft.com/office/powerpoint/2010/main" val="5673512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Priority Processes</a:t>
            </a:r>
            <a:endParaRPr lang="en-US" dirty="0"/>
          </a:p>
        </p:txBody>
      </p:sp>
      <p:sp>
        <p:nvSpPr>
          <p:cNvPr id="3" name="Slide Number Placeholder 2"/>
          <p:cNvSpPr>
            <a:spLocks noGrp="1"/>
          </p:cNvSpPr>
          <p:nvPr>
            <p:ph type="sldNum" sz="quarter" idx="12"/>
          </p:nvPr>
        </p:nvSpPr>
        <p:spPr/>
        <p:txBody>
          <a:bodyPr/>
          <a:lstStyle/>
          <a:p>
            <a:fld id="{6507B5A5-F0C2-644D-AEA7-E773B6B78F38}" type="slidenum">
              <a:rPr lang="en-US" smtClean="0"/>
              <a:t>48</a:t>
            </a:fld>
            <a:endParaRPr lang="en-US"/>
          </a:p>
        </p:txBody>
      </p:sp>
      <p:sp>
        <p:nvSpPr>
          <p:cNvPr id="4" name="Rectangle 3"/>
          <p:cNvSpPr/>
          <p:nvPr/>
        </p:nvSpPr>
        <p:spPr>
          <a:xfrm>
            <a:off x="734652" y="2001424"/>
            <a:ext cx="7550566" cy="646331"/>
          </a:xfrm>
          <a:prstGeom prst="rect">
            <a:avLst/>
          </a:prstGeom>
        </p:spPr>
        <p:txBody>
          <a:bodyPr wrap="square">
            <a:spAutoFit/>
          </a:bodyPr>
          <a:lstStyle/>
          <a:p>
            <a:r>
              <a:rPr lang="en-US" b="1" dirty="0" err="1">
                <a:latin typeface="Courier New"/>
                <a:cs typeface="Courier New"/>
              </a:rPr>
              <a:t>ps</a:t>
            </a:r>
            <a:r>
              <a:rPr lang="en-US" b="1" dirty="0">
                <a:latin typeface="Courier New"/>
                <a:cs typeface="Courier New"/>
              </a:rPr>
              <a:t> -w -e -o </a:t>
            </a:r>
            <a:r>
              <a:rPr lang="en-US" b="1" dirty="0" err="1">
                <a:latin typeface="Courier New"/>
                <a:cs typeface="Courier New"/>
              </a:rPr>
              <a:t>pri,pid,pcpu,vsz,cputime,command</a:t>
            </a:r>
            <a:r>
              <a:rPr lang="en-US" b="1" dirty="0">
                <a:latin typeface="Courier New"/>
                <a:cs typeface="Courier New"/>
              </a:rPr>
              <a:t> </a:t>
            </a:r>
            <a:endParaRPr lang="en-US" b="1" dirty="0" smtClean="0">
              <a:latin typeface="Courier New"/>
              <a:cs typeface="Courier New"/>
            </a:endParaRPr>
          </a:p>
          <a:p>
            <a:r>
              <a:rPr lang="en-US" b="1" dirty="0">
                <a:latin typeface="Courier New"/>
                <a:cs typeface="Courier New"/>
              </a:rPr>
              <a:t> </a:t>
            </a:r>
            <a:r>
              <a:rPr lang="en-US" b="1" dirty="0" smtClean="0">
                <a:latin typeface="Courier New"/>
                <a:cs typeface="Courier New"/>
              </a:rPr>
              <a:t>   | </a:t>
            </a:r>
            <a:r>
              <a:rPr lang="en-US" b="1" dirty="0">
                <a:latin typeface="Courier New"/>
                <a:cs typeface="Courier New"/>
              </a:rPr>
              <a:t>sort -n -r --key=5 | sort --stable -n --key=1</a:t>
            </a:r>
            <a:endParaRPr lang="en-US" b="1" dirty="0">
              <a:latin typeface="Courier New"/>
              <a:cs typeface="Courier New"/>
            </a:endParaRPr>
          </a:p>
        </p:txBody>
      </p:sp>
    </p:spTree>
    <p:extLst>
      <p:ext uri="{BB962C8B-B14F-4D97-AF65-F5344CB8AC3E}">
        <p14:creationId xmlns:p14="http://schemas.microsoft.com/office/powerpoint/2010/main" val="4235985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5"/>
          <p:cNvSpPr>
            <a:spLocks noGrp="1"/>
          </p:cNvSpPr>
          <p:nvPr>
            <p:ph type="sldNum" sz="quarter" idx="12"/>
          </p:nvPr>
        </p:nvSpPr>
        <p:spPr/>
        <p:txBody>
          <a:bodyPr/>
          <a:lstStyle/>
          <a:p>
            <a:fld id="{41716E4C-A51E-8D44-ABDF-05A0F2522DD6}" type="slidenum">
              <a:rPr lang="en-US"/>
              <a:pPr/>
              <a:t>4</a:t>
            </a:fld>
            <a:endParaRPr lang="en-US"/>
          </a:p>
        </p:txBody>
      </p:sp>
      <p:sp>
        <p:nvSpPr>
          <p:cNvPr id="144387" name="Line 3"/>
          <p:cNvSpPr>
            <a:spLocks noChangeShapeType="1"/>
          </p:cNvSpPr>
          <p:nvPr/>
        </p:nvSpPr>
        <p:spPr bwMode="auto">
          <a:xfrm>
            <a:off x="2531132" y="1394540"/>
            <a:ext cx="0" cy="314325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88" name="Line 4"/>
          <p:cNvSpPr>
            <a:spLocks noChangeShapeType="1"/>
          </p:cNvSpPr>
          <p:nvPr/>
        </p:nvSpPr>
        <p:spPr bwMode="auto">
          <a:xfrm>
            <a:off x="7685745" y="1370728"/>
            <a:ext cx="0" cy="314325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89" name="Text Box 5"/>
          <p:cNvSpPr txBox="1">
            <a:spLocks noChangeArrowheads="1"/>
          </p:cNvSpPr>
          <p:nvPr/>
        </p:nvSpPr>
        <p:spPr bwMode="auto">
          <a:xfrm>
            <a:off x="1019745" y="1163707"/>
            <a:ext cx="925554" cy="461665"/>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b="1" dirty="0"/>
              <a:t>Client</a:t>
            </a:r>
          </a:p>
        </p:txBody>
      </p:sp>
      <p:sp>
        <p:nvSpPr>
          <p:cNvPr id="144390" name="Text Box 6"/>
          <p:cNvSpPr txBox="1">
            <a:spLocks noChangeArrowheads="1"/>
          </p:cNvSpPr>
          <p:nvPr/>
        </p:nvSpPr>
        <p:spPr bwMode="auto">
          <a:xfrm>
            <a:off x="7978109" y="1148372"/>
            <a:ext cx="1004452" cy="461665"/>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b="1" dirty="0"/>
              <a:t>Server</a:t>
            </a:r>
          </a:p>
        </p:txBody>
      </p:sp>
      <p:sp>
        <p:nvSpPr>
          <p:cNvPr id="144391" name="Line 7"/>
          <p:cNvSpPr>
            <a:spLocks noChangeShapeType="1"/>
          </p:cNvSpPr>
          <p:nvPr/>
        </p:nvSpPr>
        <p:spPr bwMode="auto">
          <a:xfrm>
            <a:off x="2547007" y="1482647"/>
            <a:ext cx="5081588" cy="267891"/>
          </a:xfrm>
          <a:prstGeom prst="line">
            <a:avLst/>
          </a:prstGeom>
          <a:noFill/>
          <a:ln w="38100" cmpd="sng">
            <a:solidFill>
              <a:schemeClr val="accent3">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92" name="Text Box 8"/>
          <p:cNvSpPr txBox="1">
            <a:spLocks noChangeArrowheads="1"/>
          </p:cNvSpPr>
          <p:nvPr/>
        </p:nvSpPr>
        <p:spPr bwMode="auto">
          <a:xfrm>
            <a:off x="3555768" y="1139895"/>
            <a:ext cx="833131" cy="461665"/>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dirty="0"/>
              <a:t>Hello</a:t>
            </a:r>
          </a:p>
        </p:txBody>
      </p:sp>
      <p:sp>
        <p:nvSpPr>
          <p:cNvPr id="144394" name="Line 10"/>
          <p:cNvSpPr>
            <a:spLocks noChangeShapeType="1"/>
          </p:cNvSpPr>
          <p:nvPr/>
        </p:nvSpPr>
        <p:spPr bwMode="auto">
          <a:xfrm flipH="1">
            <a:off x="2527957" y="1914539"/>
            <a:ext cx="5168900" cy="222785"/>
          </a:xfrm>
          <a:prstGeom prst="line">
            <a:avLst/>
          </a:prstGeom>
          <a:noFill/>
          <a:ln w="38100" cmpd="sng">
            <a:solidFill>
              <a:schemeClr val="accent3">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95" name="Text Box 11"/>
          <p:cNvSpPr txBox="1">
            <a:spLocks noChangeArrowheads="1"/>
          </p:cNvSpPr>
          <p:nvPr/>
        </p:nvSpPr>
        <p:spPr bwMode="auto">
          <a:xfrm>
            <a:off x="3455095" y="1842217"/>
            <a:ext cx="3365425" cy="461665"/>
          </a:xfrm>
          <a:prstGeom prst="rect">
            <a:avLst/>
          </a:prstGeom>
          <a:solidFill>
            <a:schemeClr val="bg1"/>
          </a:solidFill>
          <a:ln w="25400">
            <a:solidFill>
              <a:schemeClr val="fo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dirty="0" smtClean="0">
                <a:solidFill>
                  <a:srgbClr val="FF0000"/>
                </a:solidFill>
              </a:rPr>
              <a:t>KR</a:t>
            </a:r>
            <a:r>
              <a:rPr lang="en-US" sz="2400" baseline="-25000" dirty="0" smtClean="0">
                <a:solidFill>
                  <a:srgbClr val="FF0000"/>
                </a:solidFill>
              </a:rPr>
              <a:t>CA</a:t>
            </a:r>
            <a:r>
              <a:rPr lang="en-US" sz="2400" dirty="0"/>
              <a:t>[Server Identity, </a:t>
            </a:r>
            <a:r>
              <a:rPr lang="en-US" sz="2400" dirty="0">
                <a:solidFill>
                  <a:srgbClr val="008000"/>
                </a:solidFill>
              </a:rPr>
              <a:t>KU</a:t>
            </a:r>
            <a:r>
              <a:rPr lang="en-US" sz="2400" baseline="-25000" dirty="0">
                <a:solidFill>
                  <a:srgbClr val="008000"/>
                </a:solidFill>
              </a:rPr>
              <a:t>S</a:t>
            </a:r>
            <a:r>
              <a:rPr lang="en-US" sz="2400" dirty="0"/>
              <a:t>]</a:t>
            </a:r>
          </a:p>
        </p:txBody>
      </p:sp>
      <p:sp>
        <p:nvSpPr>
          <p:cNvPr id="144396" name="Text Box 12"/>
          <p:cNvSpPr txBox="1">
            <a:spLocks noChangeArrowheads="1"/>
          </p:cNvSpPr>
          <p:nvPr/>
        </p:nvSpPr>
        <p:spPr bwMode="auto">
          <a:xfrm>
            <a:off x="92732" y="1944456"/>
            <a:ext cx="2317750" cy="2739211"/>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a:r>
              <a:rPr lang="en-US" sz="2400" dirty="0" smtClean="0"/>
              <a:t>Verify </a:t>
            </a:r>
            <a:r>
              <a:rPr lang="en-US" sz="2400" dirty="0"/>
              <a:t>Certificate using </a:t>
            </a:r>
            <a:r>
              <a:rPr lang="en-US" sz="2400" dirty="0">
                <a:solidFill>
                  <a:srgbClr val="008000"/>
                </a:solidFill>
              </a:rPr>
              <a:t>KU</a:t>
            </a:r>
            <a:r>
              <a:rPr lang="en-US" sz="2400" baseline="-25000" dirty="0">
                <a:solidFill>
                  <a:srgbClr val="008000"/>
                </a:solidFill>
              </a:rPr>
              <a:t>CA</a:t>
            </a:r>
            <a:r>
              <a:rPr lang="en-US" sz="2400" dirty="0"/>
              <a:t> </a:t>
            </a:r>
          </a:p>
          <a:p>
            <a:pPr algn="r"/>
            <a:endParaRPr lang="en-US" sz="1400" dirty="0" smtClean="0"/>
          </a:p>
          <a:p>
            <a:pPr algn="r"/>
            <a:r>
              <a:rPr lang="en-US" sz="2400" dirty="0" smtClean="0"/>
              <a:t>Check identity matches URL</a:t>
            </a:r>
          </a:p>
          <a:p>
            <a:pPr algn="r"/>
            <a:endParaRPr lang="en-US" sz="1400" dirty="0" smtClean="0"/>
          </a:p>
          <a:p>
            <a:pPr algn="r"/>
            <a:r>
              <a:rPr lang="en-US" sz="2400" dirty="0" smtClean="0"/>
              <a:t>Generate </a:t>
            </a:r>
            <a:r>
              <a:rPr lang="en-US" sz="2400" dirty="0"/>
              <a:t>random </a:t>
            </a:r>
            <a:r>
              <a:rPr lang="en-US" sz="2400" b="1" i="1" dirty="0">
                <a:solidFill>
                  <a:srgbClr val="FF0000"/>
                </a:solidFill>
              </a:rPr>
              <a:t>K</a:t>
            </a:r>
          </a:p>
        </p:txBody>
      </p:sp>
      <p:sp>
        <p:nvSpPr>
          <p:cNvPr id="144398" name="Line 14"/>
          <p:cNvSpPr>
            <a:spLocks noChangeShapeType="1"/>
          </p:cNvSpPr>
          <p:nvPr/>
        </p:nvSpPr>
        <p:spPr bwMode="auto">
          <a:xfrm flipH="1" flipV="1">
            <a:off x="2556916" y="3805013"/>
            <a:ext cx="5099050" cy="138113"/>
          </a:xfrm>
          <a:prstGeom prst="line">
            <a:avLst/>
          </a:prstGeom>
          <a:noFill/>
          <a:ln w="38100" cmpd="sng">
            <a:solidFill>
              <a:schemeClr val="accent3">
                <a:lumMod val="75000"/>
              </a:scheme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99" name="Text Box 15"/>
          <p:cNvSpPr txBox="1">
            <a:spLocks noChangeArrowheads="1"/>
          </p:cNvSpPr>
          <p:nvPr/>
        </p:nvSpPr>
        <p:spPr bwMode="auto">
          <a:xfrm>
            <a:off x="4522185" y="3698782"/>
            <a:ext cx="1139174" cy="50783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bIns="91440">
            <a:spAutoFit/>
          </a:bodyPr>
          <a:lstStyle/>
          <a:p>
            <a:pPr algn="ctr"/>
            <a:r>
              <a:rPr lang="en-US" sz="2400" i="1" dirty="0" smtClean="0">
                <a:solidFill>
                  <a:srgbClr val="008000"/>
                </a:solidFill>
                <a:latin typeface="Cambria Math"/>
                <a:cs typeface="Cambria Math"/>
              </a:rPr>
              <a:t>E</a:t>
            </a:r>
            <a:r>
              <a:rPr lang="en-US" sz="2400" baseline="-25000" dirty="0" smtClean="0">
                <a:solidFill>
                  <a:srgbClr val="008000"/>
                </a:solidFill>
              </a:rPr>
              <a:t>KU</a:t>
            </a:r>
            <a:r>
              <a:rPr lang="en-US" sz="2400" baseline="-40000" dirty="0" smtClean="0">
                <a:solidFill>
                  <a:srgbClr val="008000"/>
                </a:solidFill>
              </a:rPr>
              <a:t>S</a:t>
            </a:r>
            <a:r>
              <a:rPr lang="en-US" sz="2400" baseline="-25000" dirty="0" smtClean="0">
                <a:solidFill>
                  <a:srgbClr val="008000"/>
                </a:solidFill>
              </a:rPr>
              <a:t> </a:t>
            </a:r>
            <a:r>
              <a:rPr lang="en-US" sz="2400" dirty="0"/>
              <a:t>(</a:t>
            </a:r>
            <a:r>
              <a:rPr lang="en-US" sz="2400" b="1" i="1" dirty="0" smtClean="0">
                <a:solidFill>
                  <a:srgbClr val="FF0000"/>
                </a:solidFill>
              </a:rPr>
              <a:t>K</a:t>
            </a:r>
            <a:r>
              <a:rPr lang="en-US" sz="2400" dirty="0" smtClean="0"/>
              <a:t>)</a:t>
            </a:r>
            <a:endParaRPr lang="en-US" sz="2400" dirty="0"/>
          </a:p>
        </p:txBody>
      </p:sp>
      <p:sp>
        <p:nvSpPr>
          <p:cNvPr id="144400" name="Text Box 16"/>
          <p:cNvSpPr txBox="1">
            <a:spLocks noChangeArrowheads="1"/>
          </p:cNvSpPr>
          <p:nvPr/>
        </p:nvSpPr>
        <p:spPr bwMode="auto">
          <a:xfrm>
            <a:off x="7792108" y="3453667"/>
            <a:ext cx="1216025" cy="1200328"/>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dirty="0" err="1" smtClean="0"/>
              <a:t>Decryptusing</a:t>
            </a:r>
            <a:r>
              <a:rPr lang="en-US" sz="2400" dirty="0" smtClean="0"/>
              <a:t> </a:t>
            </a:r>
            <a:r>
              <a:rPr lang="en-US" sz="2400" dirty="0">
                <a:solidFill>
                  <a:srgbClr val="FF0000"/>
                </a:solidFill>
              </a:rPr>
              <a:t>KR</a:t>
            </a:r>
            <a:r>
              <a:rPr lang="en-US" sz="2400" baseline="-25000" dirty="0">
                <a:solidFill>
                  <a:srgbClr val="FF0000"/>
                </a:solidFill>
              </a:rPr>
              <a:t>S</a:t>
            </a:r>
          </a:p>
        </p:txBody>
      </p:sp>
      <p:sp>
        <p:nvSpPr>
          <p:cNvPr id="144402" name="Line 18"/>
          <p:cNvSpPr>
            <a:spLocks noChangeShapeType="1"/>
          </p:cNvSpPr>
          <p:nvPr/>
        </p:nvSpPr>
        <p:spPr bwMode="auto">
          <a:xfrm>
            <a:off x="2531132" y="4297284"/>
            <a:ext cx="5105400" cy="0"/>
          </a:xfrm>
          <a:prstGeom prst="line">
            <a:avLst/>
          </a:prstGeom>
          <a:noFill/>
          <a:ln w="57150" cmpd="thinThick">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403" name="Text Box 19"/>
          <p:cNvSpPr txBox="1">
            <a:spLocks noChangeArrowheads="1"/>
          </p:cNvSpPr>
          <p:nvPr/>
        </p:nvSpPr>
        <p:spPr bwMode="auto">
          <a:xfrm>
            <a:off x="3668449" y="4354434"/>
            <a:ext cx="3113340" cy="461665"/>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dirty="0"/>
              <a:t>Secure channel using </a:t>
            </a:r>
            <a:r>
              <a:rPr lang="en-US" sz="2400" b="1" i="1" dirty="0">
                <a:solidFill>
                  <a:srgbClr val="FF0000"/>
                </a:solidFill>
              </a:rPr>
              <a:t>K</a:t>
            </a:r>
          </a:p>
        </p:txBody>
      </p:sp>
      <p:sp>
        <p:nvSpPr>
          <p:cNvPr id="3" name="Title 2"/>
          <p:cNvSpPr>
            <a:spLocks noGrp="1"/>
          </p:cNvSpPr>
          <p:nvPr>
            <p:ph type="title"/>
          </p:nvPr>
        </p:nvSpPr>
        <p:spPr/>
        <p:txBody>
          <a:bodyPr/>
          <a:lstStyle/>
          <a:p>
            <a:r>
              <a:rPr lang="en-US" dirty="0" smtClean="0"/>
              <a:t>SSL/TLS Handshake Protocol</a:t>
            </a:r>
            <a:endParaRPr lang="en-US" dirty="0"/>
          </a:p>
        </p:txBody>
      </p:sp>
    </p:spTree>
    <p:extLst>
      <p:ext uri="{BB962C8B-B14F-4D97-AF65-F5344CB8AC3E}">
        <p14:creationId xmlns:p14="http://schemas.microsoft.com/office/powerpoint/2010/main" val="1342425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4396"/>
                                        </p:tgtEl>
                                        <p:attrNameLst>
                                          <p:attrName>style.visibility</p:attrName>
                                        </p:attrNameLst>
                                      </p:cBhvr>
                                      <p:to>
                                        <p:strVal val="visible"/>
                                      </p:to>
                                    </p:set>
                                    <p:animEffect transition="in" filter="dissolve">
                                      <p:cBhvr>
                                        <p:cTn id="7" dur="500"/>
                                        <p:tgtEl>
                                          <p:spTgt spid="1443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4399"/>
                                        </p:tgtEl>
                                        <p:attrNameLst>
                                          <p:attrName>style.visibility</p:attrName>
                                        </p:attrNameLst>
                                      </p:cBhvr>
                                      <p:to>
                                        <p:strVal val="visible"/>
                                      </p:to>
                                    </p:set>
                                    <p:animEffect transition="in" filter="box(in)">
                                      <p:cBhvr>
                                        <p:cTn id="12" dur="500"/>
                                        <p:tgtEl>
                                          <p:spTgt spid="144399"/>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44398"/>
                                        </p:tgtEl>
                                        <p:attrNameLst>
                                          <p:attrName>style.visibility</p:attrName>
                                        </p:attrNameLst>
                                      </p:cBhvr>
                                      <p:to>
                                        <p:strVal val="visible"/>
                                      </p:to>
                                    </p:set>
                                    <p:animEffect transition="in" filter="box(in)">
                                      <p:cBhvr>
                                        <p:cTn id="15" dur="500"/>
                                        <p:tgtEl>
                                          <p:spTgt spid="14439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44400"/>
                                        </p:tgtEl>
                                        <p:attrNameLst>
                                          <p:attrName>style.visibility</p:attrName>
                                        </p:attrNameLst>
                                      </p:cBhvr>
                                      <p:to>
                                        <p:strVal val="visible"/>
                                      </p:to>
                                    </p:set>
                                    <p:animEffect transition="in" filter="dissolve">
                                      <p:cBhvr>
                                        <p:cTn id="20" dur="500"/>
                                        <p:tgtEl>
                                          <p:spTgt spid="14440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4402"/>
                                        </p:tgtEl>
                                        <p:attrNameLst>
                                          <p:attrName>style.visibility</p:attrName>
                                        </p:attrNameLst>
                                      </p:cBhvr>
                                      <p:to>
                                        <p:strVal val="visible"/>
                                      </p:to>
                                    </p:set>
                                    <p:anim calcmode="lin" valueType="num">
                                      <p:cBhvr additive="base">
                                        <p:cTn id="25" dur="500" fill="hold"/>
                                        <p:tgtEl>
                                          <p:spTgt spid="144402"/>
                                        </p:tgtEl>
                                        <p:attrNameLst>
                                          <p:attrName>ppt_x</p:attrName>
                                        </p:attrNameLst>
                                      </p:cBhvr>
                                      <p:tavLst>
                                        <p:tav tm="0">
                                          <p:val>
                                            <p:strVal val="#ppt_x"/>
                                          </p:val>
                                        </p:tav>
                                        <p:tav tm="100000">
                                          <p:val>
                                            <p:strVal val="#ppt_x"/>
                                          </p:val>
                                        </p:tav>
                                      </p:tavLst>
                                    </p:anim>
                                    <p:anim calcmode="lin" valueType="num">
                                      <p:cBhvr additive="base">
                                        <p:cTn id="26" dur="500" fill="hold"/>
                                        <p:tgtEl>
                                          <p:spTgt spid="14440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4403"/>
                                        </p:tgtEl>
                                        <p:attrNameLst>
                                          <p:attrName>style.visibility</p:attrName>
                                        </p:attrNameLst>
                                      </p:cBhvr>
                                      <p:to>
                                        <p:strVal val="visible"/>
                                      </p:to>
                                    </p:set>
                                    <p:anim calcmode="lin" valueType="num">
                                      <p:cBhvr additive="base">
                                        <p:cTn id="29" dur="500" fill="hold"/>
                                        <p:tgtEl>
                                          <p:spTgt spid="144403"/>
                                        </p:tgtEl>
                                        <p:attrNameLst>
                                          <p:attrName>ppt_x</p:attrName>
                                        </p:attrNameLst>
                                      </p:cBhvr>
                                      <p:tavLst>
                                        <p:tav tm="0">
                                          <p:val>
                                            <p:strVal val="#ppt_x"/>
                                          </p:val>
                                        </p:tav>
                                        <p:tav tm="100000">
                                          <p:val>
                                            <p:strVal val="#ppt_x"/>
                                          </p:val>
                                        </p:tav>
                                      </p:tavLst>
                                    </p:anim>
                                    <p:anim calcmode="lin" valueType="num">
                                      <p:cBhvr additive="base">
                                        <p:cTn id="30" dur="500" fill="hold"/>
                                        <p:tgtEl>
                                          <p:spTgt spid="1444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6" grpId="0" autoUpdateAnimBg="0"/>
      <p:bldP spid="144398" grpId="0" animBg="1"/>
      <p:bldP spid="144399" grpId="0" animBg="1"/>
      <p:bldP spid="144400" grpId="0" autoUpdateAnimBg="0"/>
      <p:bldP spid="144402" grpId="0" animBg="1"/>
      <p:bldP spid="14440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625370" y="413031"/>
            <a:ext cx="4456176" cy="4233672"/>
          </a:xfrm>
          <a:prstGeom prst="rect">
            <a:avLst/>
          </a:prstGeom>
        </p:spPr>
      </p:pic>
      <p:sp>
        <p:nvSpPr>
          <p:cNvPr id="5" name="Rectangle 4"/>
          <p:cNvSpPr/>
          <p:nvPr/>
        </p:nvSpPr>
        <p:spPr>
          <a:xfrm>
            <a:off x="332905" y="918496"/>
            <a:ext cx="4490855" cy="3785652"/>
          </a:xfrm>
          <a:prstGeom prst="rect">
            <a:avLst/>
          </a:prstGeom>
        </p:spPr>
        <p:txBody>
          <a:bodyPr wrap="square">
            <a:spAutoFit/>
          </a:bodyPr>
          <a:lstStyle/>
          <a:p>
            <a:r>
              <a:rPr lang="en-US" sz="2400" dirty="0" smtClean="0"/>
              <a:t>“If only I had this book when I was a young student, I might have done something useful with my life like discover a new complexity class instead of dropping out and wasting my life flipping pancakes, playing with basic blocks, and eradicating polo.”</a:t>
            </a:r>
          </a:p>
          <a:p>
            <a:pPr algn="r"/>
            <a:r>
              <a:rPr lang="en-US" sz="2400" b="1" dirty="0" smtClean="0"/>
              <a:t>Gill Bates, </a:t>
            </a:r>
          </a:p>
          <a:p>
            <a:pPr algn="r"/>
            <a:r>
              <a:rPr lang="en-US" sz="2400" b="1" dirty="0" smtClean="0"/>
              <a:t>Founder of </a:t>
            </a:r>
            <a:r>
              <a:rPr lang="en-US" sz="2400" b="1" dirty="0" err="1" smtClean="0"/>
              <a:t>Mic</a:t>
            </a:r>
            <a:r>
              <a:rPr lang="en-US" sz="2400" b="1" dirty="0" smtClean="0"/>
              <a:t>-Soft Corporation</a:t>
            </a:r>
            <a:endParaRPr lang="en-US" sz="2400" b="1" dirty="0"/>
          </a:p>
        </p:txBody>
      </p:sp>
      <p:sp>
        <p:nvSpPr>
          <p:cNvPr id="6" name="TextBox 5"/>
          <p:cNvSpPr txBox="1"/>
          <p:nvPr/>
        </p:nvSpPr>
        <p:spPr>
          <a:xfrm>
            <a:off x="1299826" y="272167"/>
            <a:ext cx="2487129" cy="646331"/>
          </a:xfrm>
          <a:prstGeom prst="rect">
            <a:avLst/>
          </a:prstGeom>
          <a:noFill/>
        </p:spPr>
        <p:txBody>
          <a:bodyPr wrap="none" rtlCol="0">
            <a:spAutoFit/>
          </a:bodyPr>
          <a:lstStyle/>
          <a:p>
            <a:r>
              <a:rPr lang="en-US" sz="3600" dirty="0" err="1" smtClean="0">
                <a:solidFill>
                  <a:srgbClr val="0000FF"/>
                </a:solidFill>
              </a:rPr>
              <a:t>dori-mic.org</a:t>
            </a:r>
            <a:endParaRPr lang="en-US" sz="3600" dirty="0">
              <a:solidFill>
                <a:srgbClr val="0000FF"/>
              </a:solidFill>
            </a:endParaRPr>
          </a:p>
        </p:txBody>
      </p:sp>
      <p:sp>
        <p:nvSpPr>
          <p:cNvPr id="3" name="TextBox 2"/>
          <p:cNvSpPr txBox="1"/>
          <p:nvPr/>
        </p:nvSpPr>
        <p:spPr>
          <a:xfrm>
            <a:off x="6004555" y="4525878"/>
            <a:ext cx="2461093" cy="369332"/>
          </a:xfrm>
          <a:prstGeom prst="rect">
            <a:avLst/>
          </a:prstGeom>
          <a:noFill/>
        </p:spPr>
        <p:txBody>
          <a:bodyPr wrap="none" rtlCol="0">
            <a:spAutoFit/>
          </a:bodyPr>
          <a:lstStyle/>
          <a:p>
            <a:r>
              <a:rPr lang="en-US" dirty="0" err="1" smtClean="0"/>
              <a:t>MiniLEGO</a:t>
            </a:r>
            <a:r>
              <a:rPr lang="en-US" dirty="0" smtClean="0"/>
              <a:t> [FJNNO 2013]</a:t>
            </a:r>
            <a:endParaRPr lang="en-US" dirty="0"/>
          </a:p>
        </p:txBody>
      </p:sp>
    </p:spTree>
    <p:extLst>
      <p:ext uri="{BB962C8B-B14F-4D97-AF65-F5344CB8AC3E}">
        <p14:creationId xmlns:p14="http://schemas.microsoft.com/office/powerpoint/2010/main" val="32466034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5"/>
          <p:cNvSpPr>
            <a:spLocks noGrp="1"/>
          </p:cNvSpPr>
          <p:nvPr>
            <p:ph type="sldNum" sz="quarter" idx="12"/>
          </p:nvPr>
        </p:nvSpPr>
        <p:spPr/>
        <p:txBody>
          <a:bodyPr/>
          <a:lstStyle/>
          <a:p>
            <a:fld id="{41716E4C-A51E-8D44-ABDF-05A0F2522DD6}" type="slidenum">
              <a:rPr lang="en-US"/>
              <a:pPr/>
              <a:t>5</a:t>
            </a:fld>
            <a:endParaRPr lang="en-US"/>
          </a:p>
        </p:txBody>
      </p:sp>
      <p:sp>
        <p:nvSpPr>
          <p:cNvPr id="144387" name="Line 3"/>
          <p:cNvSpPr>
            <a:spLocks noChangeShapeType="1"/>
          </p:cNvSpPr>
          <p:nvPr/>
        </p:nvSpPr>
        <p:spPr bwMode="auto">
          <a:xfrm>
            <a:off x="2531132" y="1394540"/>
            <a:ext cx="0" cy="314325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88" name="Line 4"/>
          <p:cNvSpPr>
            <a:spLocks noChangeShapeType="1"/>
          </p:cNvSpPr>
          <p:nvPr/>
        </p:nvSpPr>
        <p:spPr bwMode="auto">
          <a:xfrm>
            <a:off x="7685745" y="1370728"/>
            <a:ext cx="0" cy="314325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89" name="Text Box 5"/>
          <p:cNvSpPr txBox="1">
            <a:spLocks noChangeArrowheads="1"/>
          </p:cNvSpPr>
          <p:nvPr/>
        </p:nvSpPr>
        <p:spPr bwMode="auto">
          <a:xfrm>
            <a:off x="1019745" y="1163707"/>
            <a:ext cx="925554" cy="461665"/>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b="1" dirty="0"/>
              <a:t>Client</a:t>
            </a:r>
          </a:p>
        </p:txBody>
      </p:sp>
      <p:sp>
        <p:nvSpPr>
          <p:cNvPr id="144390" name="Text Box 6"/>
          <p:cNvSpPr txBox="1">
            <a:spLocks noChangeArrowheads="1"/>
          </p:cNvSpPr>
          <p:nvPr/>
        </p:nvSpPr>
        <p:spPr bwMode="auto">
          <a:xfrm>
            <a:off x="7978109" y="1148372"/>
            <a:ext cx="1004452" cy="461665"/>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b="1" dirty="0"/>
              <a:t>Server</a:t>
            </a:r>
          </a:p>
        </p:txBody>
      </p:sp>
      <p:sp>
        <p:nvSpPr>
          <p:cNvPr id="144391" name="Line 7"/>
          <p:cNvSpPr>
            <a:spLocks noChangeShapeType="1"/>
          </p:cNvSpPr>
          <p:nvPr/>
        </p:nvSpPr>
        <p:spPr bwMode="auto">
          <a:xfrm>
            <a:off x="2547007" y="1482647"/>
            <a:ext cx="5081588" cy="267891"/>
          </a:xfrm>
          <a:prstGeom prst="line">
            <a:avLst/>
          </a:prstGeom>
          <a:noFill/>
          <a:ln w="38100" cmpd="sng">
            <a:solidFill>
              <a:schemeClr val="accent3">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92" name="Text Box 8"/>
          <p:cNvSpPr txBox="1">
            <a:spLocks noChangeArrowheads="1"/>
          </p:cNvSpPr>
          <p:nvPr/>
        </p:nvSpPr>
        <p:spPr bwMode="auto">
          <a:xfrm>
            <a:off x="3555768" y="1139895"/>
            <a:ext cx="833131" cy="461665"/>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dirty="0"/>
              <a:t>Hello</a:t>
            </a:r>
          </a:p>
        </p:txBody>
      </p:sp>
      <p:sp>
        <p:nvSpPr>
          <p:cNvPr id="144394" name="Line 10"/>
          <p:cNvSpPr>
            <a:spLocks noChangeShapeType="1"/>
          </p:cNvSpPr>
          <p:nvPr/>
        </p:nvSpPr>
        <p:spPr bwMode="auto">
          <a:xfrm flipH="1">
            <a:off x="2527957" y="1914539"/>
            <a:ext cx="5168900" cy="222785"/>
          </a:xfrm>
          <a:prstGeom prst="line">
            <a:avLst/>
          </a:prstGeom>
          <a:noFill/>
          <a:ln w="38100" cmpd="sng">
            <a:solidFill>
              <a:schemeClr val="accent3">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95" name="Text Box 11"/>
          <p:cNvSpPr txBox="1">
            <a:spLocks noChangeArrowheads="1"/>
          </p:cNvSpPr>
          <p:nvPr/>
        </p:nvSpPr>
        <p:spPr bwMode="auto">
          <a:xfrm>
            <a:off x="3455095" y="1842217"/>
            <a:ext cx="3365425" cy="461665"/>
          </a:xfrm>
          <a:prstGeom prst="rect">
            <a:avLst/>
          </a:prstGeom>
          <a:solidFill>
            <a:schemeClr val="bg1"/>
          </a:solidFill>
          <a:ln w="25400">
            <a:solidFill>
              <a:schemeClr val="fo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dirty="0" smtClean="0">
                <a:solidFill>
                  <a:srgbClr val="FF0000"/>
                </a:solidFill>
              </a:rPr>
              <a:t>KR</a:t>
            </a:r>
            <a:r>
              <a:rPr lang="en-US" sz="2400" baseline="-25000" dirty="0" smtClean="0">
                <a:solidFill>
                  <a:srgbClr val="FF0000"/>
                </a:solidFill>
              </a:rPr>
              <a:t>CA</a:t>
            </a:r>
            <a:r>
              <a:rPr lang="en-US" sz="2400" dirty="0"/>
              <a:t>[Server Identity, </a:t>
            </a:r>
            <a:r>
              <a:rPr lang="en-US" sz="2400" dirty="0">
                <a:solidFill>
                  <a:srgbClr val="008000"/>
                </a:solidFill>
              </a:rPr>
              <a:t>KU</a:t>
            </a:r>
            <a:r>
              <a:rPr lang="en-US" sz="2400" baseline="-25000" dirty="0">
                <a:solidFill>
                  <a:srgbClr val="008000"/>
                </a:solidFill>
              </a:rPr>
              <a:t>S</a:t>
            </a:r>
            <a:r>
              <a:rPr lang="en-US" sz="2400" dirty="0"/>
              <a:t>]</a:t>
            </a:r>
          </a:p>
        </p:txBody>
      </p:sp>
      <p:sp>
        <p:nvSpPr>
          <p:cNvPr id="144396" name="Text Box 12"/>
          <p:cNvSpPr txBox="1">
            <a:spLocks noChangeArrowheads="1"/>
          </p:cNvSpPr>
          <p:nvPr/>
        </p:nvSpPr>
        <p:spPr bwMode="auto">
          <a:xfrm>
            <a:off x="92732" y="1944456"/>
            <a:ext cx="2317750" cy="2739211"/>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a:r>
              <a:rPr lang="en-US" sz="2400" dirty="0" smtClean="0"/>
              <a:t>Verify </a:t>
            </a:r>
            <a:r>
              <a:rPr lang="en-US" sz="2400" dirty="0"/>
              <a:t>Certificate using </a:t>
            </a:r>
            <a:r>
              <a:rPr lang="en-US" sz="2400" dirty="0">
                <a:solidFill>
                  <a:srgbClr val="008000"/>
                </a:solidFill>
              </a:rPr>
              <a:t>KU</a:t>
            </a:r>
            <a:r>
              <a:rPr lang="en-US" sz="2400" baseline="-25000" dirty="0">
                <a:solidFill>
                  <a:srgbClr val="008000"/>
                </a:solidFill>
              </a:rPr>
              <a:t>CA</a:t>
            </a:r>
            <a:r>
              <a:rPr lang="en-US" sz="2400" dirty="0"/>
              <a:t> </a:t>
            </a:r>
          </a:p>
          <a:p>
            <a:pPr algn="r"/>
            <a:endParaRPr lang="en-US" sz="1400" dirty="0" smtClean="0"/>
          </a:p>
          <a:p>
            <a:pPr algn="r"/>
            <a:r>
              <a:rPr lang="en-US" sz="2400" dirty="0" smtClean="0"/>
              <a:t>Check identity matches URL</a:t>
            </a:r>
          </a:p>
          <a:p>
            <a:pPr algn="r"/>
            <a:endParaRPr lang="en-US" sz="1400" dirty="0" smtClean="0"/>
          </a:p>
          <a:p>
            <a:pPr algn="r"/>
            <a:r>
              <a:rPr lang="en-US" sz="2400" dirty="0" smtClean="0"/>
              <a:t>Generate </a:t>
            </a:r>
            <a:r>
              <a:rPr lang="en-US" sz="2400" dirty="0"/>
              <a:t>random </a:t>
            </a:r>
            <a:r>
              <a:rPr lang="en-US" sz="2400" b="1" i="1" dirty="0">
                <a:solidFill>
                  <a:srgbClr val="FF0000"/>
                </a:solidFill>
              </a:rPr>
              <a:t>K</a:t>
            </a:r>
          </a:p>
        </p:txBody>
      </p:sp>
      <p:sp>
        <p:nvSpPr>
          <p:cNvPr id="144398" name="Line 14"/>
          <p:cNvSpPr>
            <a:spLocks noChangeShapeType="1"/>
          </p:cNvSpPr>
          <p:nvPr/>
        </p:nvSpPr>
        <p:spPr bwMode="auto">
          <a:xfrm flipH="1" flipV="1">
            <a:off x="2556916" y="3805013"/>
            <a:ext cx="5099050" cy="138113"/>
          </a:xfrm>
          <a:prstGeom prst="line">
            <a:avLst/>
          </a:prstGeom>
          <a:noFill/>
          <a:ln w="38100" cmpd="sng">
            <a:solidFill>
              <a:schemeClr val="accent3">
                <a:lumMod val="75000"/>
              </a:scheme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99" name="Text Box 15"/>
          <p:cNvSpPr txBox="1">
            <a:spLocks noChangeArrowheads="1"/>
          </p:cNvSpPr>
          <p:nvPr/>
        </p:nvSpPr>
        <p:spPr bwMode="auto">
          <a:xfrm>
            <a:off x="4522185" y="3698782"/>
            <a:ext cx="1139174" cy="50783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bIns="91440">
            <a:spAutoFit/>
          </a:bodyPr>
          <a:lstStyle/>
          <a:p>
            <a:pPr algn="ctr"/>
            <a:r>
              <a:rPr lang="en-US" sz="2400" i="1" dirty="0" smtClean="0">
                <a:solidFill>
                  <a:srgbClr val="008000"/>
                </a:solidFill>
                <a:latin typeface="Cambria Math"/>
                <a:cs typeface="Cambria Math"/>
              </a:rPr>
              <a:t>E</a:t>
            </a:r>
            <a:r>
              <a:rPr lang="en-US" sz="2400" baseline="-25000" dirty="0" smtClean="0">
                <a:solidFill>
                  <a:srgbClr val="008000"/>
                </a:solidFill>
              </a:rPr>
              <a:t>KU</a:t>
            </a:r>
            <a:r>
              <a:rPr lang="en-US" sz="2400" baseline="-40000" dirty="0" smtClean="0">
                <a:solidFill>
                  <a:srgbClr val="008000"/>
                </a:solidFill>
              </a:rPr>
              <a:t>S</a:t>
            </a:r>
            <a:r>
              <a:rPr lang="en-US" sz="2400" baseline="-25000" dirty="0" smtClean="0">
                <a:solidFill>
                  <a:srgbClr val="008000"/>
                </a:solidFill>
              </a:rPr>
              <a:t> </a:t>
            </a:r>
            <a:r>
              <a:rPr lang="en-US" sz="2400" dirty="0"/>
              <a:t>(</a:t>
            </a:r>
            <a:r>
              <a:rPr lang="en-US" sz="2400" b="1" i="1" dirty="0" smtClean="0">
                <a:solidFill>
                  <a:srgbClr val="FF0000"/>
                </a:solidFill>
              </a:rPr>
              <a:t>K</a:t>
            </a:r>
            <a:r>
              <a:rPr lang="en-US" sz="2400" dirty="0" smtClean="0"/>
              <a:t>)</a:t>
            </a:r>
            <a:endParaRPr lang="en-US" sz="2400" dirty="0"/>
          </a:p>
        </p:txBody>
      </p:sp>
      <p:sp>
        <p:nvSpPr>
          <p:cNvPr id="144400" name="Text Box 16"/>
          <p:cNvSpPr txBox="1">
            <a:spLocks noChangeArrowheads="1"/>
          </p:cNvSpPr>
          <p:nvPr/>
        </p:nvSpPr>
        <p:spPr bwMode="auto">
          <a:xfrm>
            <a:off x="7792108" y="3453667"/>
            <a:ext cx="1216025" cy="1200328"/>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dirty="0" err="1" smtClean="0"/>
              <a:t>Decryptusing</a:t>
            </a:r>
            <a:r>
              <a:rPr lang="en-US" sz="2400" dirty="0" smtClean="0"/>
              <a:t> </a:t>
            </a:r>
            <a:r>
              <a:rPr lang="en-US" sz="2400" dirty="0">
                <a:solidFill>
                  <a:srgbClr val="FF0000"/>
                </a:solidFill>
              </a:rPr>
              <a:t>KR</a:t>
            </a:r>
            <a:r>
              <a:rPr lang="en-US" sz="2400" baseline="-25000" dirty="0">
                <a:solidFill>
                  <a:srgbClr val="FF0000"/>
                </a:solidFill>
              </a:rPr>
              <a:t>S</a:t>
            </a:r>
          </a:p>
        </p:txBody>
      </p:sp>
      <p:sp>
        <p:nvSpPr>
          <p:cNvPr id="144402" name="Line 18"/>
          <p:cNvSpPr>
            <a:spLocks noChangeShapeType="1"/>
          </p:cNvSpPr>
          <p:nvPr/>
        </p:nvSpPr>
        <p:spPr bwMode="auto">
          <a:xfrm>
            <a:off x="2531132" y="4297284"/>
            <a:ext cx="5105400" cy="0"/>
          </a:xfrm>
          <a:prstGeom prst="line">
            <a:avLst/>
          </a:prstGeom>
          <a:noFill/>
          <a:ln w="57150" cmpd="thinThick">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403" name="Text Box 19"/>
          <p:cNvSpPr txBox="1">
            <a:spLocks noChangeArrowheads="1"/>
          </p:cNvSpPr>
          <p:nvPr/>
        </p:nvSpPr>
        <p:spPr bwMode="auto">
          <a:xfrm>
            <a:off x="3668449" y="4354434"/>
            <a:ext cx="3113340" cy="461665"/>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dirty="0"/>
              <a:t>Secure channel using </a:t>
            </a:r>
            <a:r>
              <a:rPr lang="en-US" sz="2400" b="1" i="1" dirty="0">
                <a:solidFill>
                  <a:srgbClr val="FF0000"/>
                </a:solidFill>
              </a:rPr>
              <a:t>K</a:t>
            </a:r>
          </a:p>
        </p:txBody>
      </p:sp>
      <p:sp>
        <p:nvSpPr>
          <p:cNvPr id="18" name="TextBox 17"/>
          <p:cNvSpPr txBox="1"/>
          <p:nvPr/>
        </p:nvSpPr>
        <p:spPr>
          <a:xfrm>
            <a:off x="2635736" y="2526002"/>
            <a:ext cx="4906979" cy="646331"/>
          </a:xfrm>
          <a:prstGeom prst="rect">
            <a:avLst/>
          </a:prstGeom>
          <a:solidFill>
            <a:schemeClr val="accent5">
              <a:lumMod val="20000"/>
              <a:lumOff val="80000"/>
            </a:schemeClr>
          </a:solidFill>
        </p:spPr>
        <p:txBody>
          <a:bodyPr wrap="square" rtlCol="0">
            <a:spAutoFit/>
          </a:bodyPr>
          <a:lstStyle/>
          <a:p>
            <a:r>
              <a:rPr lang="en-US" sz="3600" dirty="0" smtClean="0"/>
              <a:t>How did client get </a:t>
            </a:r>
            <a:r>
              <a:rPr lang="en-US" sz="3600" dirty="0" smtClean="0">
                <a:solidFill>
                  <a:srgbClr val="008000"/>
                </a:solidFill>
              </a:rPr>
              <a:t>KU</a:t>
            </a:r>
            <a:r>
              <a:rPr lang="en-US" sz="3600" baseline="-25000" dirty="0" smtClean="0">
                <a:solidFill>
                  <a:srgbClr val="008000"/>
                </a:solidFill>
              </a:rPr>
              <a:t>CA</a:t>
            </a:r>
            <a:r>
              <a:rPr lang="en-US" sz="3600" dirty="0" smtClean="0"/>
              <a:t>? </a:t>
            </a:r>
          </a:p>
        </p:txBody>
      </p:sp>
      <p:sp>
        <p:nvSpPr>
          <p:cNvPr id="2" name="Title 1"/>
          <p:cNvSpPr>
            <a:spLocks noGrp="1"/>
          </p:cNvSpPr>
          <p:nvPr>
            <p:ph type="title"/>
          </p:nvPr>
        </p:nvSpPr>
        <p:spPr/>
        <p:txBody>
          <a:bodyPr/>
          <a:lstStyle/>
          <a:p>
            <a:r>
              <a:rPr lang="en-US" dirty="0" smtClean="0"/>
              <a:t>SSL/TLS Handshake Protocol</a:t>
            </a:r>
            <a:endParaRPr lang="en-US" dirty="0"/>
          </a:p>
        </p:txBody>
      </p:sp>
    </p:spTree>
    <p:extLst>
      <p:ext uri="{BB962C8B-B14F-4D97-AF65-F5344CB8AC3E}">
        <p14:creationId xmlns:p14="http://schemas.microsoft.com/office/powerpoint/2010/main" val="40690138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07B5A5-F0C2-644D-AEA7-E773B6B78F38}" type="slidenum">
              <a:rPr lang="en-US" smtClean="0"/>
              <a:pPr/>
              <a:t>6</a:t>
            </a:fld>
            <a:endParaRPr lang="en-US"/>
          </a:p>
        </p:txBody>
      </p:sp>
      <p:pic>
        <p:nvPicPr>
          <p:cNvPr id="6" name="Picture 5" descr="Screen Shot 2013-10-17 at 11.41.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93" y="122433"/>
            <a:ext cx="6183082" cy="48122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439679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5"/>
          <p:cNvSpPr>
            <a:spLocks noGrp="1"/>
          </p:cNvSpPr>
          <p:nvPr>
            <p:ph type="sldNum" sz="quarter" idx="12"/>
          </p:nvPr>
        </p:nvSpPr>
        <p:spPr/>
        <p:txBody>
          <a:bodyPr/>
          <a:lstStyle/>
          <a:p>
            <a:fld id="{41716E4C-A51E-8D44-ABDF-05A0F2522DD6}" type="slidenum">
              <a:rPr lang="en-US"/>
              <a:pPr/>
              <a:t>7</a:t>
            </a:fld>
            <a:endParaRPr lang="en-US"/>
          </a:p>
        </p:txBody>
      </p:sp>
      <p:sp>
        <p:nvSpPr>
          <p:cNvPr id="144387" name="Line 3"/>
          <p:cNvSpPr>
            <a:spLocks noChangeShapeType="1"/>
          </p:cNvSpPr>
          <p:nvPr/>
        </p:nvSpPr>
        <p:spPr bwMode="auto">
          <a:xfrm>
            <a:off x="2531132" y="1394540"/>
            <a:ext cx="0" cy="314325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88" name="Line 4"/>
          <p:cNvSpPr>
            <a:spLocks noChangeShapeType="1"/>
          </p:cNvSpPr>
          <p:nvPr/>
        </p:nvSpPr>
        <p:spPr bwMode="auto">
          <a:xfrm>
            <a:off x="7685745" y="1370728"/>
            <a:ext cx="0" cy="314325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89" name="Text Box 5"/>
          <p:cNvSpPr txBox="1">
            <a:spLocks noChangeArrowheads="1"/>
          </p:cNvSpPr>
          <p:nvPr/>
        </p:nvSpPr>
        <p:spPr bwMode="auto">
          <a:xfrm>
            <a:off x="1019745" y="1163707"/>
            <a:ext cx="925554" cy="461665"/>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b="1" dirty="0"/>
              <a:t>Client</a:t>
            </a:r>
          </a:p>
        </p:txBody>
      </p:sp>
      <p:sp>
        <p:nvSpPr>
          <p:cNvPr id="144390" name="Text Box 6"/>
          <p:cNvSpPr txBox="1">
            <a:spLocks noChangeArrowheads="1"/>
          </p:cNvSpPr>
          <p:nvPr/>
        </p:nvSpPr>
        <p:spPr bwMode="auto">
          <a:xfrm>
            <a:off x="7978109" y="1148372"/>
            <a:ext cx="1004452" cy="461665"/>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b="1" dirty="0"/>
              <a:t>Server</a:t>
            </a:r>
          </a:p>
        </p:txBody>
      </p:sp>
      <p:sp>
        <p:nvSpPr>
          <p:cNvPr id="144391" name="Line 7"/>
          <p:cNvSpPr>
            <a:spLocks noChangeShapeType="1"/>
          </p:cNvSpPr>
          <p:nvPr/>
        </p:nvSpPr>
        <p:spPr bwMode="auto">
          <a:xfrm>
            <a:off x="2547007" y="1482647"/>
            <a:ext cx="5081588" cy="267891"/>
          </a:xfrm>
          <a:prstGeom prst="line">
            <a:avLst/>
          </a:prstGeom>
          <a:noFill/>
          <a:ln w="38100" cmpd="sng">
            <a:solidFill>
              <a:schemeClr val="accent3">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92" name="Text Box 8"/>
          <p:cNvSpPr txBox="1">
            <a:spLocks noChangeArrowheads="1"/>
          </p:cNvSpPr>
          <p:nvPr/>
        </p:nvSpPr>
        <p:spPr bwMode="auto">
          <a:xfrm>
            <a:off x="3555768" y="1139895"/>
            <a:ext cx="833131" cy="461665"/>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dirty="0"/>
              <a:t>Hello</a:t>
            </a:r>
          </a:p>
        </p:txBody>
      </p:sp>
      <p:sp>
        <p:nvSpPr>
          <p:cNvPr id="144394" name="Line 10"/>
          <p:cNvSpPr>
            <a:spLocks noChangeShapeType="1"/>
          </p:cNvSpPr>
          <p:nvPr/>
        </p:nvSpPr>
        <p:spPr bwMode="auto">
          <a:xfrm flipH="1">
            <a:off x="2527957" y="1914539"/>
            <a:ext cx="5168900" cy="222785"/>
          </a:xfrm>
          <a:prstGeom prst="line">
            <a:avLst/>
          </a:prstGeom>
          <a:noFill/>
          <a:ln w="38100" cmpd="sng">
            <a:solidFill>
              <a:schemeClr val="accent3">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95" name="Text Box 11"/>
          <p:cNvSpPr txBox="1">
            <a:spLocks noChangeArrowheads="1"/>
          </p:cNvSpPr>
          <p:nvPr/>
        </p:nvSpPr>
        <p:spPr bwMode="auto">
          <a:xfrm>
            <a:off x="3455095" y="1842217"/>
            <a:ext cx="3365425" cy="461665"/>
          </a:xfrm>
          <a:prstGeom prst="rect">
            <a:avLst/>
          </a:prstGeom>
          <a:solidFill>
            <a:schemeClr val="bg1"/>
          </a:solidFill>
          <a:ln w="25400">
            <a:solidFill>
              <a:schemeClr val="fo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dirty="0" smtClean="0">
                <a:solidFill>
                  <a:srgbClr val="FF0000"/>
                </a:solidFill>
              </a:rPr>
              <a:t>KR</a:t>
            </a:r>
            <a:r>
              <a:rPr lang="en-US" sz="2400" baseline="-25000" dirty="0" smtClean="0">
                <a:solidFill>
                  <a:srgbClr val="FF0000"/>
                </a:solidFill>
              </a:rPr>
              <a:t>CA</a:t>
            </a:r>
            <a:r>
              <a:rPr lang="en-US" sz="2400" dirty="0"/>
              <a:t>[Server Identity, </a:t>
            </a:r>
            <a:r>
              <a:rPr lang="en-US" sz="2400" dirty="0">
                <a:solidFill>
                  <a:srgbClr val="008000"/>
                </a:solidFill>
              </a:rPr>
              <a:t>KU</a:t>
            </a:r>
            <a:r>
              <a:rPr lang="en-US" sz="2400" baseline="-25000" dirty="0">
                <a:solidFill>
                  <a:srgbClr val="008000"/>
                </a:solidFill>
              </a:rPr>
              <a:t>S</a:t>
            </a:r>
            <a:r>
              <a:rPr lang="en-US" sz="2400" dirty="0"/>
              <a:t>]</a:t>
            </a:r>
          </a:p>
        </p:txBody>
      </p:sp>
      <p:sp>
        <p:nvSpPr>
          <p:cNvPr id="144396" name="Text Box 12"/>
          <p:cNvSpPr txBox="1">
            <a:spLocks noChangeArrowheads="1"/>
          </p:cNvSpPr>
          <p:nvPr/>
        </p:nvSpPr>
        <p:spPr bwMode="auto">
          <a:xfrm>
            <a:off x="92732" y="1944456"/>
            <a:ext cx="2317750" cy="2739211"/>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a:r>
              <a:rPr lang="en-US" sz="2400" dirty="0" smtClean="0"/>
              <a:t>Verify </a:t>
            </a:r>
            <a:r>
              <a:rPr lang="en-US" sz="2400" dirty="0"/>
              <a:t>Certificate using </a:t>
            </a:r>
            <a:r>
              <a:rPr lang="en-US" sz="2400" dirty="0">
                <a:solidFill>
                  <a:srgbClr val="008000"/>
                </a:solidFill>
              </a:rPr>
              <a:t>KU</a:t>
            </a:r>
            <a:r>
              <a:rPr lang="en-US" sz="2400" baseline="-25000" dirty="0">
                <a:solidFill>
                  <a:srgbClr val="008000"/>
                </a:solidFill>
              </a:rPr>
              <a:t>CA</a:t>
            </a:r>
            <a:r>
              <a:rPr lang="en-US" sz="2400" dirty="0"/>
              <a:t> </a:t>
            </a:r>
          </a:p>
          <a:p>
            <a:pPr algn="r"/>
            <a:endParaRPr lang="en-US" sz="1400" dirty="0" smtClean="0"/>
          </a:p>
          <a:p>
            <a:pPr algn="r"/>
            <a:r>
              <a:rPr lang="en-US" sz="2400" dirty="0" smtClean="0"/>
              <a:t>Check identity matches URL</a:t>
            </a:r>
          </a:p>
          <a:p>
            <a:pPr algn="r"/>
            <a:endParaRPr lang="en-US" sz="1400" dirty="0" smtClean="0"/>
          </a:p>
          <a:p>
            <a:pPr algn="r"/>
            <a:r>
              <a:rPr lang="en-US" sz="2400" dirty="0" smtClean="0"/>
              <a:t>Generate </a:t>
            </a:r>
            <a:r>
              <a:rPr lang="en-US" sz="2400" dirty="0"/>
              <a:t>random </a:t>
            </a:r>
            <a:r>
              <a:rPr lang="en-US" sz="2400" b="1" i="1" dirty="0">
                <a:solidFill>
                  <a:srgbClr val="FF0000"/>
                </a:solidFill>
              </a:rPr>
              <a:t>K</a:t>
            </a:r>
          </a:p>
        </p:txBody>
      </p:sp>
      <p:sp>
        <p:nvSpPr>
          <p:cNvPr id="144398" name="Line 14"/>
          <p:cNvSpPr>
            <a:spLocks noChangeShapeType="1"/>
          </p:cNvSpPr>
          <p:nvPr/>
        </p:nvSpPr>
        <p:spPr bwMode="auto">
          <a:xfrm flipH="1" flipV="1">
            <a:off x="2556916" y="3805013"/>
            <a:ext cx="5099050" cy="138113"/>
          </a:xfrm>
          <a:prstGeom prst="line">
            <a:avLst/>
          </a:prstGeom>
          <a:noFill/>
          <a:ln w="38100" cmpd="sng">
            <a:solidFill>
              <a:schemeClr val="accent3">
                <a:lumMod val="75000"/>
              </a:scheme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99" name="Text Box 15"/>
          <p:cNvSpPr txBox="1">
            <a:spLocks noChangeArrowheads="1"/>
          </p:cNvSpPr>
          <p:nvPr/>
        </p:nvSpPr>
        <p:spPr bwMode="auto">
          <a:xfrm>
            <a:off x="4522185" y="3698782"/>
            <a:ext cx="1139174" cy="50783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bIns="91440">
            <a:spAutoFit/>
          </a:bodyPr>
          <a:lstStyle/>
          <a:p>
            <a:pPr algn="ctr"/>
            <a:r>
              <a:rPr lang="en-US" sz="2400" i="1" dirty="0" smtClean="0">
                <a:solidFill>
                  <a:srgbClr val="008000"/>
                </a:solidFill>
                <a:latin typeface="Cambria Math"/>
                <a:cs typeface="Cambria Math"/>
              </a:rPr>
              <a:t>E</a:t>
            </a:r>
            <a:r>
              <a:rPr lang="en-US" sz="2400" baseline="-25000" dirty="0" smtClean="0">
                <a:solidFill>
                  <a:srgbClr val="008000"/>
                </a:solidFill>
              </a:rPr>
              <a:t>KU</a:t>
            </a:r>
            <a:r>
              <a:rPr lang="en-US" sz="2400" baseline="-40000" dirty="0" smtClean="0">
                <a:solidFill>
                  <a:srgbClr val="008000"/>
                </a:solidFill>
              </a:rPr>
              <a:t>S</a:t>
            </a:r>
            <a:r>
              <a:rPr lang="en-US" sz="2400" baseline="-25000" dirty="0" smtClean="0">
                <a:solidFill>
                  <a:srgbClr val="008000"/>
                </a:solidFill>
              </a:rPr>
              <a:t> </a:t>
            </a:r>
            <a:r>
              <a:rPr lang="en-US" sz="2400" dirty="0"/>
              <a:t>(</a:t>
            </a:r>
            <a:r>
              <a:rPr lang="en-US" sz="2400" b="1" i="1" dirty="0" smtClean="0">
                <a:solidFill>
                  <a:srgbClr val="FF0000"/>
                </a:solidFill>
              </a:rPr>
              <a:t>K</a:t>
            </a:r>
            <a:r>
              <a:rPr lang="en-US" sz="2400" dirty="0" smtClean="0"/>
              <a:t>)</a:t>
            </a:r>
            <a:endParaRPr lang="en-US" sz="2400" dirty="0"/>
          </a:p>
        </p:txBody>
      </p:sp>
      <p:sp>
        <p:nvSpPr>
          <p:cNvPr id="144400" name="Text Box 16"/>
          <p:cNvSpPr txBox="1">
            <a:spLocks noChangeArrowheads="1"/>
          </p:cNvSpPr>
          <p:nvPr/>
        </p:nvSpPr>
        <p:spPr bwMode="auto">
          <a:xfrm>
            <a:off x="7792108" y="3453667"/>
            <a:ext cx="1216025" cy="1200328"/>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dirty="0" err="1" smtClean="0"/>
              <a:t>Decryptusing</a:t>
            </a:r>
            <a:r>
              <a:rPr lang="en-US" sz="2400" dirty="0" smtClean="0"/>
              <a:t> </a:t>
            </a:r>
            <a:r>
              <a:rPr lang="en-US" sz="2400" dirty="0">
                <a:solidFill>
                  <a:srgbClr val="FF0000"/>
                </a:solidFill>
              </a:rPr>
              <a:t>KR</a:t>
            </a:r>
            <a:r>
              <a:rPr lang="en-US" sz="2400" baseline="-25000" dirty="0">
                <a:solidFill>
                  <a:srgbClr val="FF0000"/>
                </a:solidFill>
              </a:rPr>
              <a:t>S</a:t>
            </a:r>
          </a:p>
        </p:txBody>
      </p:sp>
      <p:sp>
        <p:nvSpPr>
          <p:cNvPr id="144402" name="Line 18"/>
          <p:cNvSpPr>
            <a:spLocks noChangeShapeType="1"/>
          </p:cNvSpPr>
          <p:nvPr/>
        </p:nvSpPr>
        <p:spPr bwMode="auto">
          <a:xfrm>
            <a:off x="2531132" y="4297284"/>
            <a:ext cx="5105400" cy="0"/>
          </a:xfrm>
          <a:prstGeom prst="line">
            <a:avLst/>
          </a:prstGeom>
          <a:noFill/>
          <a:ln w="57150" cmpd="thinThick">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403" name="Text Box 19"/>
          <p:cNvSpPr txBox="1">
            <a:spLocks noChangeArrowheads="1"/>
          </p:cNvSpPr>
          <p:nvPr/>
        </p:nvSpPr>
        <p:spPr bwMode="auto">
          <a:xfrm>
            <a:off x="3668449" y="4354434"/>
            <a:ext cx="3113340" cy="461665"/>
          </a:xfrm>
          <a:prstGeom prst="rect">
            <a:avLst/>
          </a:prstGeom>
          <a:noFill/>
          <a:ln>
            <a:noFill/>
          </a:ln>
          <a:effectLst/>
          <a:extLst>
            <a:ext uri="{909E8E84-426E-40dd-AFC4-6F175D3DCCD1}">
              <a14:hiddenFill xmlns:a14="http://schemas.microsoft.com/office/drawing/2010/main">
                <a:solidFill>
                  <a:srgbClr val="FFC8B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dirty="0"/>
              <a:t>Secure channel using </a:t>
            </a:r>
            <a:r>
              <a:rPr lang="en-US" sz="2400" b="1" i="1" dirty="0">
                <a:solidFill>
                  <a:srgbClr val="FF0000"/>
                </a:solidFill>
              </a:rPr>
              <a:t>K</a:t>
            </a:r>
          </a:p>
        </p:txBody>
      </p:sp>
      <p:sp>
        <p:nvSpPr>
          <p:cNvPr id="2" name="Title 1"/>
          <p:cNvSpPr>
            <a:spLocks noGrp="1"/>
          </p:cNvSpPr>
          <p:nvPr>
            <p:ph type="title"/>
          </p:nvPr>
        </p:nvSpPr>
        <p:spPr/>
        <p:txBody>
          <a:bodyPr/>
          <a:lstStyle/>
          <a:p>
            <a:r>
              <a:rPr lang="en-US" dirty="0" smtClean="0"/>
              <a:t>SSL/TLS Handshake Protocol</a:t>
            </a:r>
            <a:endParaRPr lang="en-US" dirty="0"/>
          </a:p>
        </p:txBody>
      </p:sp>
    </p:spTree>
    <p:extLst>
      <p:ext uri="{BB962C8B-B14F-4D97-AF65-F5344CB8AC3E}">
        <p14:creationId xmlns:p14="http://schemas.microsoft.com/office/powerpoint/2010/main" val="13465229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4396"/>
                                        </p:tgtEl>
                                        <p:attrNameLst>
                                          <p:attrName>style.visibility</p:attrName>
                                        </p:attrNameLst>
                                      </p:cBhvr>
                                      <p:to>
                                        <p:strVal val="visible"/>
                                      </p:to>
                                    </p:set>
                                    <p:animEffect transition="in" filter="dissolve">
                                      <p:cBhvr>
                                        <p:cTn id="7" dur="500"/>
                                        <p:tgtEl>
                                          <p:spTgt spid="1443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4399"/>
                                        </p:tgtEl>
                                        <p:attrNameLst>
                                          <p:attrName>style.visibility</p:attrName>
                                        </p:attrNameLst>
                                      </p:cBhvr>
                                      <p:to>
                                        <p:strVal val="visible"/>
                                      </p:to>
                                    </p:set>
                                    <p:animEffect transition="in" filter="box(in)">
                                      <p:cBhvr>
                                        <p:cTn id="12" dur="500"/>
                                        <p:tgtEl>
                                          <p:spTgt spid="144399"/>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44398"/>
                                        </p:tgtEl>
                                        <p:attrNameLst>
                                          <p:attrName>style.visibility</p:attrName>
                                        </p:attrNameLst>
                                      </p:cBhvr>
                                      <p:to>
                                        <p:strVal val="visible"/>
                                      </p:to>
                                    </p:set>
                                    <p:animEffect transition="in" filter="box(in)">
                                      <p:cBhvr>
                                        <p:cTn id="15" dur="500"/>
                                        <p:tgtEl>
                                          <p:spTgt spid="14439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44400"/>
                                        </p:tgtEl>
                                        <p:attrNameLst>
                                          <p:attrName>style.visibility</p:attrName>
                                        </p:attrNameLst>
                                      </p:cBhvr>
                                      <p:to>
                                        <p:strVal val="visible"/>
                                      </p:to>
                                    </p:set>
                                    <p:animEffect transition="in" filter="dissolve">
                                      <p:cBhvr>
                                        <p:cTn id="20" dur="500"/>
                                        <p:tgtEl>
                                          <p:spTgt spid="14440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4402"/>
                                        </p:tgtEl>
                                        <p:attrNameLst>
                                          <p:attrName>style.visibility</p:attrName>
                                        </p:attrNameLst>
                                      </p:cBhvr>
                                      <p:to>
                                        <p:strVal val="visible"/>
                                      </p:to>
                                    </p:set>
                                    <p:anim calcmode="lin" valueType="num">
                                      <p:cBhvr additive="base">
                                        <p:cTn id="25" dur="500" fill="hold"/>
                                        <p:tgtEl>
                                          <p:spTgt spid="144402"/>
                                        </p:tgtEl>
                                        <p:attrNameLst>
                                          <p:attrName>ppt_x</p:attrName>
                                        </p:attrNameLst>
                                      </p:cBhvr>
                                      <p:tavLst>
                                        <p:tav tm="0">
                                          <p:val>
                                            <p:strVal val="#ppt_x"/>
                                          </p:val>
                                        </p:tav>
                                        <p:tav tm="100000">
                                          <p:val>
                                            <p:strVal val="#ppt_x"/>
                                          </p:val>
                                        </p:tav>
                                      </p:tavLst>
                                    </p:anim>
                                    <p:anim calcmode="lin" valueType="num">
                                      <p:cBhvr additive="base">
                                        <p:cTn id="26" dur="500" fill="hold"/>
                                        <p:tgtEl>
                                          <p:spTgt spid="14440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4403"/>
                                        </p:tgtEl>
                                        <p:attrNameLst>
                                          <p:attrName>style.visibility</p:attrName>
                                        </p:attrNameLst>
                                      </p:cBhvr>
                                      <p:to>
                                        <p:strVal val="visible"/>
                                      </p:to>
                                    </p:set>
                                    <p:anim calcmode="lin" valueType="num">
                                      <p:cBhvr additive="base">
                                        <p:cTn id="29" dur="500" fill="hold"/>
                                        <p:tgtEl>
                                          <p:spTgt spid="144403"/>
                                        </p:tgtEl>
                                        <p:attrNameLst>
                                          <p:attrName>ppt_x</p:attrName>
                                        </p:attrNameLst>
                                      </p:cBhvr>
                                      <p:tavLst>
                                        <p:tav tm="0">
                                          <p:val>
                                            <p:strVal val="#ppt_x"/>
                                          </p:val>
                                        </p:tav>
                                        <p:tav tm="100000">
                                          <p:val>
                                            <p:strVal val="#ppt_x"/>
                                          </p:val>
                                        </p:tav>
                                      </p:tavLst>
                                    </p:anim>
                                    <p:anim calcmode="lin" valueType="num">
                                      <p:cBhvr additive="base">
                                        <p:cTn id="30" dur="500" fill="hold"/>
                                        <p:tgtEl>
                                          <p:spTgt spid="1444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6" grpId="0" autoUpdateAnimBg="0"/>
      <p:bldP spid="144398" grpId="0" animBg="1"/>
      <p:bldP spid="144399" grpId="0" animBg="1"/>
      <p:bldP spid="144400" grpId="0" autoUpdateAnimBg="0"/>
      <p:bldP spid="144402" grpId="0" animBg="1"/>
      <p:bldP spid="14440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3515" y="247159"/>
            <a:ext cx="7779749" cy="10358606"/>
          </a:xfrm>
          <a:prstGeom prst="rect">
            <a:avLst/>
          </a:prstGeom>
          <a:solidFill>
            <a:schemeClr val="accent5">
              <a:lumMod val="20000"/>
              <a:lumOff val="80000"/>
            </a:schemeClr>
          </a:solidFill>
        </p:spPr>
        <p:txBody>
          <a:bodyPr wrap="square">
            <a:spAutoFit/>
          </a:bodyPr>
          <a:lstStyle/>
          <a:p>
            <a:r>
              <a:rPr lang="en-US" sz="1200" dirty="0"/>
              <a:t>static </a:t>
            </a:r>
            <a:r>
              <a:rPr lang="en-US" sz="1200" dirty="0" err="1"/>
              <a:t>OSStatus</a:t>
            </a:r>
            <a:endParaRPr lang="en-US" sz="1200" dirty="0"/>
          </a:p>
          <a:p>
            <a:r>
              <a:rPr lang="en-US" sz="1200" dirty="0" err="1"/>
              <a:t>SSLVerifySignedServerKeyExchange</a:t>
            </a:r>
            <a:r>
              <a:rPr lang="en-US" sz="1200" dirty="0"/>
              <a:t>(</a:t>
            </a:r>
            <a:r>
              <a:rPr lang="en-US" sz="1200" dirty="0" err="1"/>
              <a:t>SSLContext</a:t>
            </a:r>
            <a:r>
              <a:rPr lang="en-US" sz="1200" dirty="0"/>
              <a:t> *</a:t>
            </a:r>
            <a:r>
              <a:rPr lang="en-US" sz="1200" dirty="0" err="1"/>
              <a:t>ctx</a:t>
            </a:r>
            <a:r>
              <a:rPr lang="en-US" sz="1200" dirty="0"/>
              <a:t>, </a:t>
            </a:r>
            <a:r>
              <a:rPr lang="en-US" sz="1200" dirty="0" err="1"/>
              <a:t>bool</a:t>
            </a:r>
            <a:r>
              <a:rPr lang="en-US" sz="1200" dirty="0"/>
              <a:t> </a:t>
            </a:r>
            <a:r>
              <a:rPr lang="en-US" sz="1200" dirty="0" err="1"/>
              <a:t>isRsa</a:t>
            </a:r>
            <a:r>
              <a:rPr lang="en-US" sz="1200" dirty="0"/>
              <a:t>, </a:t>
            </a:r>
            <a:r>
              <a:rPr lang="en-US" sz="1200" dirty="0" err="1"/>
              <a:t>SSLBuffer</a:t>
            </a:r>
            <a:r>
              <a:rPr lang="en-US" sz="1200" dirty="0"/>
              <a:t> </a:t>
            </a:r>
            <a:r>
              <a:rPr lang="en-US" sz="1200" dirty="0" err="1"/>
              <a:t>signedParams</a:t>
            </a:r>
            <a:r>
              <a:rPr lang="en-US" sz="1200" dirty="0"/>
              <a:t>,</a:t>
            </a:r>
          </a:p>
          <a:p>
            <a:r>
              <a:rPr lang="en-US" sz="1200" dirty="0"/>
              <a:t>                                 uint8_t *signature, UInt16 </a:t>
            </a:r>
            <a:r>
              <a:rPr lang="en-US" sz="1200" dirty="0" err="1"/>
              <a:t>signatureLen</a:t>
            </a:r>
            <a:r>
              <a:rPr lang="en-US" sz="1200" dirty="0"/>
              <a:t>)</a:t>
            </a:r>
          </a:p>
          <a:p>
            <a:r>
              <a:rPr lang="en-US" sz="1200" dirty="0"/>
              <a:t>{</a:t>
            </a:r>
          </a:p>
          <a:p>
            <a:r>
              <a:rPr lang="en-US" sz="1200" dirty="0"/>
              <a:t>    </a:t>
            </a:r>
            <a:r>
              <a:rPr lang="en-US" sz="1200" dirty="0" err="1"/>
              <a:t>OSStatus</a:t>
            </a:r>
            <a:r>
              <a:rPr lang="en-US" sz="1200" dirty="0"/>
              <a:t>        err;</a:t>
            </a:r>
          </a:p>
          <a:p>
            <a:r>
              <a:rPr lang="en-US" sz="1200" dirty="0"/>
              <a:t>    </a:t>
            </a:r>
            <a:r>
              <a:rPr lang="en-US" sz="1200" dirty="0" err="1"/>
              <a:t>SSLBuffer</a:t>
            </a:r>
            <a:r>
              <a:rPr lang="en-US" sz="1200" dirty="0"/>
              <a:t>       </a:t>
            </a:r>
            <a:r>
              <a:rPr lang="en-US" sz="1200" dirty="0" err="1"/>
              <a:t>hashOut</a:t>
            </a:r>
            <a:r>
              <a:rPr lang="en-US" sz="1200" dirty="0"/>
              <a:t>, </a:t>
            </a:r>
            <a:r>
              <a:rPr lang="en-US" sz="1200" dirty="0" err="1"/>
              <a:t>hashCtx</a:t>
            </a:r>
            <a:r>
              <a:rPr lang="en-US" sz="1200" dirty="0"/>
              <a:t>, </a:t>
            </a:r>
            <a:r>
              <a:rPr lang="en-US" sz="1200" dirty="0" err="1"/>
              <a:t>clientRandom</a:t>
            </a:r>
            <a:r>
              <a:rPr lang="en-US" sz="1200" dirty="0"/>
              <a:t>, </a:t>
            </a:r>
            <a:r>
              <a:rPr lang="en-US" sz="1200" dirty="0" err="1"/>
              <a:t>serverRandom</a:t>
            </a:r>
            <a:r>
              <a:rPr lang="en-US" sz="1200" dirty="0"/>
              <a:t>;</a:t>
            </a:r>
          </a:p>
          <a:p>
            <a:r>
              <a:rPr lang="en-US" sz="1200" dirty="0"/>
              <a:t>    uint8_t         hashes[SSL_SHA1_DIGEST_LEN + SSL_MD5_DIGEST_LEN];</a:t>
            </a:r>
          </a:p>
          <a:p>
            <a:r>
              <a:rPr lang="en-US" sz="1200" dirty="0"/>
              <a:t>    </a:t>
            </a:r>
            <a:r>
              <a:rPr lang="en-US" sz="1200" dirty="0" err="1"/>
              <a:t>SSLBuffer</a:t>
            </a:r>
            <a:r>
              <a:rPr lang="en-US" sz="1200" dirty="0"/>
              <a:t>       </a:t>
            </a:r>
            <a:r>
              <a:rPr lang="en-US" sz="1200" dirty="0" err="1"/>
              <a:t>signedHashes</a:t>
            </a:r>
            <a:r>
              <a:rPr lang="en-US" sz="1200" dirty="0"/>
              <a:t>;</a:t>
            </a:r>
          </a:p>
          <a:p>
            <a:r>
              <a:rPr lang="en-US" sz="1200" dirty="0"/>
              <a:t>    uint8_t			*</a:t>
            </a:r>
            <a:r>
              <a:rPr lang="en-US" sz="1200" dirty="0" err="1"/>
              <a:t>dataToSign</a:t>
            </a:r>
            <a:r>
              <a:rPr lang="en-US" sz="1200" dirty="0"/>
              <a:t>;</a:t>
            </a:r>
          </a:p>
          <a:p>
            <a:r>
              <a:rPr lang="en-US" sz="1200" dirty="0"/>
              <a:t>	</a:t>
            </a:r>
            <a:r>
              <a:rPr lang="en-US" sz="1200" dirty="0" err="1"/>
              <a:t>size_t</a:t>
            </a:r>
            <a:r>
              <a:rPr lang="en-US" sz="1200" dirty="0"/>
              <a:t>			</a:t>
            </a:r>
            <a:r>
              <a:rPr lang="en-US" sz="1200" dirty="0" err="1"/>
              <a:t>dataToSignLen</a:t>
            </a:r>
            <a:r>
              <a:rPr lang="en-US" sz="1200" dirty="0"/>
              <a:t>;</a:t>
            </a:r>
          </a:p>
          <a:p>
            <a:endParaRPr lang="en-US" sz="1200" dirty="0"/>
          </a:p>
          <a:p>
            <a:r>
              <a:rPr lang="en-US" sz="1200" dirty="0"/>
              <a:t>	</a:t>
            </a:r>
            <a:r>
              <a:rPr lang="en-US" sz="1200" dirty="0" err="1"/>
              <a:t>signedHashes.data</a:t>
            </a:r>
            <a:r>
              <a:rPr lang="en-US" sz="1200" dirty="0"/>
              <a:t> = 0;</a:t>
            </a:r>
          </a:p>
          <a:p>
            <a:r>
              <a:rPr lang="en-US" sz="1200" dirty="0"/>
              <a:t>    </a:t>
            </a:r>
            <a:r>
              <a:rPr lang="en-US" sz="1200" dirty="0" err="1"/>
              <a:t>hashCtx.data</a:t>
            </a:r>
            <a:r>
              <a:rPr lang="en-US" sz="1200" dirty="0"/>
              <a:t> = 0;</a:t>
            </a:r>
          </a:p>
          <a:p>
            <a:endParaRPr lang="en-US" sz="1200" dirty="0"/>
          </a:p>
          <a:p>
            <a:r>
              <a:rPr lang="en-US" sz="1200" dirty="0"/>
              <a:t>    </a:t>
            </a:r>
            <a:r>
              <a:rPr lang="en-US" sz="1200" dirty="0" err="1"/>
              <a:t>clientRandom.data</a:t>
            </a:r>
            <a:r>
              <a:rPr lang="en-US" sz="1200" dirty="0"/>
              <a:t> = </a:t>
            </a:r>
            <a:r>
              <a:rPr lang="en-US" sz="1200" dirty="0" err="1"/>
              <a:t>ctx</a:t>
            </a:r>
            <a:r>
              <a:rPr lang="en-US" sz="1200" dirty="0"/>
              <a:t>-&gt;</a:t>
            </a:r>
            <a:r>
              <a:rPr lang="en-US" sz="1200" dirty="0" err="1"/>
              <a:t>clientRandom</a:t>
            </a:r>
            <a:r>
              <a:rPr lang="en-US" sz="1200" dirty="0"/>
              <a:t>;</a:t>
            </a:r>
          </a:p>
          <a:p>
            <a:r>
              <a:rPr lang="en-US" sz="1200" dirty="0"/>
              <a:t>    </a:t>
            </a:r>
            <a:r>
              <a:rPr lang="en-US" sz="1200" dirty="0" err="1"/>
              <a:t>clientRandom.length</a:t>
            </a:r>
            <a:r>
              <a:rPr lang="en-US" sz="1200" dirty="0"/>
              <a:t> = SSL_CLIENT_SRVR_RAND_SIZE;</a:t>
            </a:r>
          </a:p>
          <a:p>
            <a:r>
              <a:rPr lang="en-US" sz="1200" dirty="0"/>
              <a:t>    </a:t>
            </a:r>
            <a:r>
              <a:rPr lang="en-US" sz="1200" dirty="0" err="1"/>
              <a:t>serverRandom.data</a:t>
            </a:r>
            <a:r>
              <a:rPr lang="en-US" sz="1200" dirty="0"/>
              <a:t> = </a:t>
            </a:r>
            <a:r>
              <a:rPr lang="en-US" sz="1200" dirty="0" err="1"/>
              <a:t>ctx</a:t>
            </a:r>
            <a:r>
              <a:rPr lang="en-US" sz="1200" dirty="0"/>
              <a:t>-&gt;</a:t>
            </a:r>
            <a:r>
              <a:rPr lang="en-US" sz="1200" dirty="0" err="1"/>
              <a:t>serverRandom</a:t>
            </a:r>
            <a:r>
              <a:rPr lang="en-US" sz="1200" dirty="0"/>
              <a:t>;</a:t>
            </a:r>
          </a:p>
          <a:p>
            <a:r>
              <a:rPr lang="en-US" sz="1200" dirty="0"/>
              <a:t>    </a:t>
            </a:r>
            <a:r>
              <a:rPr lang="en-US" sz="1200" dirty="0" err="1"/>
              <a:t>serverRandom.length</a:t>
            </a:r>
            <a:r>
              <a:rPr lang="en-US" sz="1200" dirty="0"/>
              <a:t> = SSL_CLIENT_SRVR_RAND_SIZE;</a:t>
            </a:r>
          </a:p>
          <a:p>
            <a:endParaRPr lang="en-US" sz="1200" dirty="0"/>
          </a:p>
          <a:p>
            <a:r>
              <a:rPr lang="en-US" sz="1200" dirty="0" smtClean="0"/>
              <a:t>    …</a:t>
            </a:r>
            <a:endParaRPr lang="en-US" sz="1200" dirty="0"/>
          </a:p>
          <a:p>
            <a:endParaRPr lang="en-US" sz="1200" dirty="0"/>
          </a:p>
          <a:p>
            <a:r>
              <a:rPr lang="en-US" sz="1200" dirty="0"/>
              <a:t>	</a:t>
            </a:r>
            <a:r>
              <a:rPr lang="en-US" sz="1200" dirty="0" err="1"/>
              <a:t>hashOut.data</a:t>
            </a:r>
            <a:r>
              <a:rPr lang="en-US" sz="1200" dirty="0"/>
              <a:t> = hashes + SSL_MD5_DIGEST_LEN;</a:t>
            </a:r>
          </a:p>
          <a:p>
            <a:r>
              <a:rPr lang="en-US" sz="1200" dirty="0"/>
              <a:t>    </a:t>
            </a:r>
            <a:r>
              <a:rPr lang="en-US" sz="1200" dirty="0" err="1"/>
              <a:t>hashOut.length</a:t>
            </a:r>
            <a:r>
              <a:rPr lang="en-US" sz="1200" dirty="0"/>
              <a:t> = SSL_SHA1_DIGEST_LEN;</a:t>
            </a:r>
          </a:p>
          <a:p>
            <a:r>
              <a:rPr lang="en-US" sz="1200" dirty="0"/>
              <a:t>    if ((err = </a:t>
            </a:r>
            <a:r>
              <a:rPr lang="en-US" sz="1200" dirty="0" err="1"/>
              <a:t>SSLFreeBuffer</a:t>
            </a:r>
            <a:r>
              <a:rPr lang="en-US" sz="1200" dirty="0"/>
              <a:t>(&amp;</a:t>
            </a:r>
            <a:r>
              <a:rPr lang="en-US" sz="1200" dirty="0" err="1"/>
              <a:t>hashCtx</a:t>
            </a:r>
            <a:r>
              <a:rPr lang="en-US" sz="1200" dirty="0"/>
              <a:t>)) != 0)</a:t>
            </a:r>
          </a:p>
          <a:p>
            <a:r>
              <a:rPr lang="en-US" sz="1200" dirty="0"/>
              <a:t>        </a:t>
            </a:r>
            <a:r>
              <a:rPr lang="en-US" sz="1200" dirty="0" err="1"/>
              <a:t>goto</a:t>
            </a:r>
            <a:r>
              <a:rPr lang="en-US" sz="1200" dirty="0"/>
              <a:t> fail;</a:t>
            </a:r>
          </a:p>
          <a:p>
            <a:endParaRPr lang="en-US" sz="1200" dirty="0"/>
          </a:p>
          <a:p>
            <a:r>
              <a:rPr lang="en-US" sz="1200" dirty="0"/>
              <a:t>    if ((err = </a:t>
            </a:r>
            <a:r>
              <a:rPr lang="en-US" sz="1200" dirty="0" err="1"/>
              <a:t>ReadyHash</a:t>
            </a:r>
            <a:r>
              <a:rPr lang="en-US" sz="1200" dirty="0"/>
              <a:t>(&amp;SSLHashSHA1, &amp;</a:t>
            </a:r>
            <a:r>
              <a:rPr lang="en-US" sz="1200" dirty="0" err="1"/>
              <a:t>hashCtx</a:t>
            </a:r>
            <a:r>
              <a:rPr lang="en-US" sz="1200" dirty="0"/>
              <a:t>)) != 0)</a:t>
            </a:r>
          </a:p>
          <a:p>
            <a:r>
              <a:rPr lang="en-US" sz="1200" dirty="0"/>
              <a:t>        </a:t>
            </a:r>
            <a:r>
              <a:rPr lang="en-US" sz="1200" dirty="0" err="1"/>
              <a:t>goto</a:t>
            </a:r>
            <a:r>
              <a:rPr lang="en-US" sz="1200" dirty="0"/>
              <a:t> fail;</a:t>
            </a:r>
          </a:p>
          <a:p>
            <a:r>
              <a:rPr lang="en-US" sz="1200" dirty="0"/>
              <a:t>    if ((err = SSLHashSHA1.update(&amp;</a:t>
            </a:r>
            <a:r>
              <a:rPr lang="en-US" sz="1200" dirty="0" err="1"/>
              <a:t>hashCtx</a:t>
            </a:r>
            <a:r>
              <a:rPr lang="en-US" sz="1200" dirty="0"/>
              <a:t>, &amp;</a:t>
            </a:r>
            <a:r>
              <a:rPr lang="en-US" sz="1200" dirty="0" err="1"/>
              <a:t>clientRandom</a:t>
            </a:r>
            <a:r>
              <a:rPr lang="en-US" sz="1200" dirty="0"/>
              <a:t>)) != 0)</a:t>
            </a:r>
          </a:p>
          <a:p>
            <a:r>
              <a:rPr lang="en-US" sz="1200" dirty="0"/>
              <a:t>        </a:t>
            </a:r>
            <a:r>
              <a:rPr lang="en-US" sz="1200" dirty="0" err="1"/>
              <a:t>goto</a:t>
            </a:r>
            <a:r>
              <a:rPr lang="en-US" sz="1200" dirty="0"/>
              <a:t> fail;</a:t>
            </a:r>
          </a:p>
          <a:p>
            <a:r>
              <a:rPr lang="en-US" sz="1200" dirty="0"/>
              <a:t>    if ((err = SSLHashSHA1.update(&amp;</a:t>
            </a:r>
            <a:r>
              <a:rPr lang="en-US" sz="1200" dirty="0" err="1"/>
              <a:t>hashCtx</a:t>
            </a:r>
            <a:r>
              <a:rPr lang="en-US" sz="1200" dirty="0"/>
              <a:t>, &amp;</a:t>
            </a:r>
            <a:r>
              <a:rPr lang="en-US" sz="1200" dirty="0" err="1"/>
              <a:t>serverRandom</a:t>
            </a:r>
            <a:r>
              <a:rPr lang="en-US" sz="1200" dirty="0"/>
              <a:t>)) != 0)</a:t>
            </a:r>
          </a:p>
          <a:p>
            <a:r>
              <a:rPr lang="en-US" sz="1200" dirty="0"/>
              <a:t>        </a:t>
            </a:r>
            <a:r>
              <a:rPr lang="en-US" sz="1200" dirty="0" err="1"/>
              <a:t>goto</a:t>
            </a:r>
            <a:r>
              <a:rPr lang="en-US" sz="1200" dirty="0"/>
              <a:t> fail;</a:t>
            </a:r>
          </a:p>
          <a:p>
            <a:r>
              <a:rPr lang="en-US" sz="1200" dirty="0"/>
              <a:t>    if ((err = SSLHashSHA1.update(&amp;</a:t>
            </a:r>
            <a:r>
              <a:rPr lang="en-US" sz="1200" dirty="0" err="1"/>
              <a:t>hashCtx</a:t>
            </a:r>
            <a:r>
              <a:rPr lang="en-US" sz="1200" dirty="0"/>
              <a:t>, &amp;</a:t>
            </a:r>
            <a:r>
              <a:rPr lang="en-US" sz="1200" dirty="0" err="1"/>
              <a:t>signedParams</a:t>
            </a:r>
            <a:r>
              <a:rPr lang="en-US" sz="1200" dirty="0"/>
              <a:t>)) != 0)</a:t>
            </a:r>
          </a:p>
          <a:p>
            <a:r>
              <a:rPr lang="en-US" sz="1200" dirty="0"/>
              <a:t>        </a:t>
            </a:r>
            <a:r>
              <a:rPr lang="en-US" sz="1200" dirty="0" err="1"/>
              <a:t>goto</a:t>
            </a:r>
            <a:r>
              <a:rPr lang="en-US" sz="1200" dirty="0"/>
              <a:t> fail;</a:t>
            </a:r>
          </a:p>
          <a:p>
            <a:r>
              <a:rPr lang="en-US" sz="1200" dirty="0"/>
              <a:t>        </a:t>
            </a:r>
            <a:r>
              <a:rPr lang="en-US" sz="1200" dirty="0" err="1"/>
              <a:t>goto</a:t>
            </a:r>
            <a:r>
              <a:rPr lang="en-US" sz="1200" dirty="0"/>
              <a:t> fail;</a:t>
            </a:r>
          </a:p>
          <a:p>
            <a:r>
              <a:rPr lang="en-US" sz="1200" dirty="0"/>
              <a:t>    if ((err = SSLHashSHA1.final(&amp;</a:t>
            </a:r>
            <a:r>
              <a:rPr lang="en-US" sz="1200" dirty="0" err="1"/>
              <a:t>hashCtx</a:t>
            </a:r>
            <a:r>
              <a:rPr lang="en-US" sz="1200" dirty="0"/>
              <a:t>, &amp;</a:t>
            </a:r>
            <a:r>
              <a:rPr lang="en-US" sz="1200" dirty="0" err="1"/>
              <a:t>hashOut</a:t>
            </a:r>
            <a:r>
              <a:rPr lang="en-US" sz="1200" dirty="0"/>
              <a:t>)) != 0)</a:t>
            </a:r>
          </a:p>
          <a:p>
            <a:r>
              <a:rPr lang="en-US" sz="1200" dirty="0"/>
              <a:t>        </a:t>
            </a:r>
            <a:r>
              <a:rPr lang="en-US" sz="1200" dirty="0" err="1"/>
              <a:t>goto</a:t>
            </a:r>
            <a:r>
              <a:rPr lang="en-US" sz="1200" dirty="0"/>
              <a:t> fail;</a:t>
            </a:r>
          </a:p>
          <a:p>
            <a:endParaRPr lang="en-US" sz="1200" dirty="0"/>
          </a:p>
          <a:p>
            <a:r>
              <a:rPr lang="en-US" sz="1200" dirty="0"/>
              <a:t>	err = </a:t>
            </a:r>
            <a:r>
              <a:rPr lang="en-US" sz="1200" dirty="0" err="1"/>
              <a:t>sslRawVerify</a:t>
            </a:r>
            <a:r>
              <a:rPr lang="en-US" sz="1200" dirty="0"/>
              <a:t>(</a:t>
            </a:r>
            <a:r>
              <a:rPr lang="en-US" sz="1200" dirty="0" err="1"/>
              <a:t>ctx</a:t>
            </a:r>
            <a:r>
              <a:rPr lang="en-US" sz="1200" dirty="0"/>
              <a:t>,</a:t>
            </a:r>
          </a:p>
          <a:p>
            <a:r>
              <a:rPr lang="en-US" sz="1200" dirty="0"/>
              <a:t>                       </a:t>
            </a:r>
            <a:r>
              <a:rPr lang="en-US" sz="1200" dirty="0" err="1"/>
              <a:t>ctx</a:t>
            </a:r>
            <a:r>
              <a:rPr lang="en-US" sz="1200" dirty="0"/>
              <a:t>-&gt;</a:t>
            </a:r>
            <a:r>
              <a:rPr lang="en-US" sz="1200" dirty="0" err="1"/>
              <a:t>peerPubKey</a:t>
            </a:r>
            <a:r>
              <a:rPr lang="en-US" sz="1200" dirty="0"/>
              <a:t>,</a:t>
            </a:r>
          </a:p>
          <a:p>
            <a:r>
              <a:rPr lang="en-US" sz="1200" dirty="0"/>
              <a:t>                       </a:t>
            </a:r>
            <a:r>
              <a:rPr lang="en-US" sz="1200" dirty="0" err="1"/>
              <a:t>dataToSign</a:t>
            </a:r>
            <a:r>
              <a:rPr lang="en-US" sz="1200" dirty="0"/>
              <a:t>,				/* plaintext */</a:t>
            </a:r>
          </a:p>
          <a:p>
            <a:r>
              <a:rPr lang="en-US" sz="1200" dirty="0"/>
              <a:t>                       </a:t>
            </a:r>
            <a:r>
              <a:rPr lang="en-US" sz="1200" dirty="0" err="1"/>
              <a:t>dataToSignLen</a:t>
            </a:r>
            <a:r>
              <a:rPr lang="en-US" sz="1200" dirty="0"/>
              <a:t>,			/* plaintext length */</a:t>
            </a:r>
          </a:p>
          <a:p>
            <a:r>
              <a:rPr lang="en-US" sz="1200" dirty="0"/>
              <a:t>                       signature,</a:t>
            </a:r>
          </a:p>
          <a:p>
            <a:r>
              <a:rPr lang="en-US" sz="1200" dirty="0"/>
              <a:t>                       </a:t>
            </a:r>
            <a:r>
              <a:rPr lang="en-US" sz="1200" dirty="0" err="1"/>
              <a:t>signatureLen</a:t>
            </a:r>
            <a:r>
              <a:rPr lang="en-US" sz="1200" dirty="0"/>
              <a:t>);</a:t>
            </a:r>
          </a:p>
          <a:p>
            <a:r>
              <a:rPr lang="en-US" sz="1200" dirty="0"/>
              <a:t>	if(err) {</a:t>
            </a:r>
          </a:p>
          <a:p>
            <a:r>
              <a:rPr lang="en-US" sz="1200" dirty="0"/>
              <a:t>		</a:t>
            </a:r>
            <a:r>
              <a:rPr lang="en-US" sz="1200" dirty="0" err="1"/>
              <a:t>sslErrorLog</a:t>
            </a:r>
            <a:r>
              <a:rPr lang="en-US" sz="1200" dirty="0"/>
              <a:t>("</a:t>
            </a:r>
            <a:r>
              <a:rPr lang="en-US" sz="1200" dirty="0" err="1"/>
              <a:t>SSLDecodeSignedServerKeyExchange</a:t>
            </a:r>
            <a:r>
              <a:rPr lang="en-US" sz="1200" dirty="0"/>
              <a:t>: </a:t>
            </a:r>
            <a:r>
              <a:rPr lang="en-US" sz="1200" dirty="0" err="1"/>
              <a:t>sslRawVerify</a:t>
            </a:r>
            <a:r>
              <a:rPr lang="en-US" sz="1200" dirty="0"/>
              <a:t> "</a:t>
            </a:r>
          </a:p>
          <a:p>
            <a:r>
              <a:rPr lang="en-US" sz="1200" dirty="0"/>
              <a:t>                    "returned %d\n", (</a:t>
            </a:r>
            <a:r>
              <a:rPr lang="en-US" sz="1200" dirty="0" err="1"/>
              <a:t>int</a:t>
            </a:r>
            <a:r>
              <a:rPr lang="en-US" sz="1200" dirty="0"/>
              <a:t>)err);</a:t>
            </a:r>
          </a:p>
          <a:p>
            <a:r>
              <a:rPr lang="en-US" sz="1200" dirty="0"/>
              <a:t>		</a:t>
            </a:r>
            <a:r>
              <a:rPr lang="en-US" sz="1200" dirty="0" err="1"/>
              <a:t>goto</a:t>
            </a:r>
            <a:r>
              <a:rPr lang="en-US" sz="1200" dirty="0"/>
              <a:t> fail;</a:t>
            </a:r>
          </a:p>
          <a:p>
            <a:r>
              <a:rPr lang="en-US" sz="1200" dirty="0"/>
              <a:t>	}</a:t>
            </a:r>
          </a:p>
          <a:p>
            <a:endParaRPr lang="en-US" sz="1200" dirty="0"/>
          </a:p>
          <a:p>
            <a:r>
              <a:rPr lang="en-US" sz="1200" dirty="0"/>
              <a:t>fail:</a:t>
            </a:r>
          </a:p>
          <a:p>
            <a:r>
              <a:rPr lang="en-US" sz="1200" dirty="0"/>
              <a:t>    </a:t>
            </a:r>
            <a:r>
              <a:rPr lang="en-US" sz="1200" dirty="0" err="1"/>
              <a:t>SSLFreeBuffer</a:t>
            </a:r>
            <a:r>
              <a:rPr lang="en-US" sz="1200" dirty="0"/>
              <a:t>(&amp;</a:t>
            </a:r>
            <a:r>
              <a:rPr lang="en-US" sz="1200" dirty="0" err="1"/>
              <a:t>signedHashes</a:t>
            </a:r>
            <a:r>
              <a:rPr lang="en-US" sz="1200" dirty="0"/>
              <a:t>);</a:t>
            </a:r>
          </a:p>
          <a:p>
            <a:r>
              <a:rPr lang="en-US" sz="1200" dirty="0"/>
              <a:t>    </a:t>
            </a:r>
            <a:r>
              <a:rPr lang="en-US" sz="1200" dirty="0" err="1"/>
              <a:t>SSLFreeBuffer</a:t>
            </a:r>
            <a:r>
              <a:rPr lang="en-US" sz="1200" dirty="0"/>
              <a:t>(&amp;</a:t>
            </a:r>
            <a:r>
              <a:rPr lang="en-US" sz="1200" dirty="0" err="1"/>
              <a:t>hashCtx</a:t>
            </a:r>
            <a:r>
              <a:rPr lang="en-US" sz="1200" dirty="0"/>
              <a:t>);</a:t>
            </a:r>
          </a:p>
          <a:p>
            <a:r>
              <a:rPr lang="en-US" sz="1200" dirty="0"/>
              <a:t>    return err;</a:t>
            </a:r>
          </a:p>
          <a:p>
            <a:endParaRPr lang="en-US" sz="1200" dirty="0"/>
          </a:p>
          <a:p>
            <a:r>
              <a:rPr lang="en-US" sz="1200" dirty="0"/>
              <a:t>}</a:t>
            </a:r>
          </a:p>
        </p:txBody>
      </p:sp>
      <p:sp>
        <p:nvSpPr>
          <p:cNvPr id="3" name="Title 2"/>
          <p:cNvSpPr>
            <a:spLocks noGrp="1"/>
          </p:cNvSpPr>
          <p:nvPr>
            <p:ph type="title"/>
          </p:nvPr>
        </p:nvSpPr>
        <p:spPr>
          <a:xfrm>
            <a:off x="5250715" y="1117916"/>
            <a:ext cx="3666230" cy="1703125"/>
          </a:xfrm>
          <a:solidFill>
            <a:schemeClr val="accent2">
              <a:lumMod val="75000"/>
            </a:schemeClr>
          </a:solidFill>
        </p:spPr>
        <p:txBody>
          <a:bodyPr>
            <a:normAutofit fontScale="90000"/>
          </a:bodyPr>
          <a:lstStyle/>
          <a:p>
            <a:r>
              <a:rPr lang="en-US" dirty="0" smtClean="0">
                <a:solidFill>
                  <a:schemeClr val="bg1"/>
                </a:solidFill>
              </a:rPr>
              <a:t>Apple’s Implementation</a:t>
            </a:r>
            <a:endParaRPr lang="en-US" dirty="0">
              <a:solidFill>
                <a:schemeClr val="bg1"/>
              </a:solidFill>
            </a:endParaRPr>
          </a:p>
        </p:txBody>
      </p:sp>
      <p:sp>
        <p:nvSpPr>
          <p:cNvPr id="2" name="Slide Number Placeholder 1"/>
          <p:cNvSpPr>
            <a:spLocks noGrp="1"/>
          </p:cNvSpPr>
          <p:nvPr>
            <p:ph type="sldNum" sz="quarter" idx="12"/>
          </p:nvPr>
        </p:nvSpPr>
        <p:spPr/>
        <p:txBody>
          <a:bodyPr/>
          <a:lstStyle/>
          <a:p>
            <a:fld id="{6507B5A5-F0C2-644D-AEA7-E773B6B78F38}" type="slidenum">
              <a:rPr lang="en-US" smtClean="0"/>
              <a:t>8</a:t>
            </a:fld>
            <a:endParaRPr lang="en-US"/>
          </a:p>
        </p:txBody>
      </p:sp>
      <p:sp>
        <p:nvSpPr>
          <p:cNvPr id="6" name="Rectangle 5"/>
          <p:cNvSpPr/>
          <p:nvPr/>
        </p:nvSpPr>
        <p:spPr>
          <a:xfrm>
            <a:off x="7897807" y="4215212"/>
            <a:ext cx="754897" cy="369332"/>
          </a:xfrm>
          <a:prstGeom prst="rect">
            <a:avLst/>
          </a:prstGeom>
        </p:spPr>
        <p:txBody>
          <a:bodyPr wrap="square">
            <a:spAutoFit/>
          </a:bodyPr>
          <a:lstStyle/>
          <a:p>
            <a:r>
              <a:rPr lang="en-US" dirty="0" smtClean="0"/>
              <a:t>[</a:t>
            </a:r>
            <a:r>
              <a:rPr lang="en-US" dirty="0" smtClean="0">
                <a:hlinkClick r:id="rId2"/>
              </a:rPr>
              <a:t>Link</a:t>
            </a:r>
            <a:r>
              <a:rPr lang="en-US" dirty="0" smtClean="0"/>
              <a:t>]</a:t>
            </a:r>
            <a:endParaRPr lang="en-US" dirty="0"/>
          </a:p>
        </p:txBody>
      </p:sp>
    </p:spTree>
    <p:extLst>
      <p:ext uri="{BB962C8B-B14F-4D97-AF65-F5344CB8AC3E}">
        <p14:creationId xmlns:p14="http://schemas.microsoft.com/office/powerpoint/2010/main" val="150661096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36669</TotalTime>
  <Words>3012</Words>
  <Application>Microsoft Macintosh PowerPoint</Application>
  <PresentationFormat>On-screen Show (16:9)</PresentationFormat>
  <Paragraphs>621</Paragraphs>
  <Slides>50</Slides>
  <Notes>1</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Class 10</vt:lpstr>
      <vt:lpstr>Plan for Today</vt:lpstr>
      <vt:lpstr>Try this now: rust-class.org/ssl.html</vt:lpstr>
      <vt:lpstr>PowerPoint Presentation</vt:lpstr>
      <vt:lpstr>SSL/TLS Handshake Protocol</vt:lpstr>
      <vt:lpstr>SSL/TLS Handshake Protocol</vt:lpstr>
      <vt:lpstr>PowerPoint Presentation</vt:lpstr>
      <vt:lpstr>SSL/TLS Handshake Protocol</vt:lpstr>
      <vt:lpstr>Apple’s Implementation</vt:lpstr>
      <vt:lpstr>PowerPoint Presentation</vt:lpstr>
      <vt:lpstr>PowerPoint Presentation</vt:lpstr>
      <vt:lpstr>PowerPoint Presentation</vt:lpstr>
      <vt:lpstr>PowerPoint Presentation</vt:lpstr>
      <vt:lpstr>Theory Excursion</vt:lpstr>
      <vt:lpstr>Unreachable is Undecidable</vt:lpstr>
      <vt:lpstr>Unreachable is Undecidable</vt:lpstr>
      <vt:lpstr>My New  Theory of Computation Book!</vt:lpstr>
      <vt:lpstr>plug book</vt:lpstr>
      <vt:lpstr>Sharing Memory  in Tasks</vt:lpstr>
      <vt:lpstr>Tasks</vt:lpstr>
      <vt:lpstr>PowerPoint Presentation</vt:lpstr>
      <vt:lpstr>PowerPoint Presentation</vt:lpstr>
      <vt:lpstr>PowerPoint Presentation</vt:lpstr>
      <vt:lpstr>PowerPoint Presentation</vt:lpstr>
      <vt:lpstr>PowerPoint Presentation</vt:lpstr>
      <vt:lpstr>PowerPoint Presentation</vt:lpstr>
      <vt:lpstr>How atomic is count += 1?</vt:lpstr>
      <vt:lpstr>PowerPoint Presentation</vt:lpstr>
      <vt:lpstr>PowerPoint Presentation</vt:lpstr>
      <vt:lpstr>rustc -O</vt:lpstr>
      <vt:lpstr>ARCs</vt:lpstr>
      <vt:lpstr>Creating an RWArc</vt:lpstr>
      <vt:lpstr>RWArc write</vt:lpstr>
      <vt:lpstr>PowerPoint Presentation</vt:lpstr>
      <vt:lpstr>PowerPoint Presentation</vt:lpstr>
      <vt:lpstr>PowerPoint Presentation</vt:lpstr>
      <vt:lpstr>PowerPoint Presentation</vt:lpstr>
      <vt:lpstr>PowerPoint Presentation</vt:lpstr>
      <vt:lpstr>Scheduling</vt:lpstr>
      <vt:lpstr>PowerPoint Presentation</vt:lpstr>
      <vt:lpstr>Scheduler Desiderata</vt:lpstr>
      <vt:lpstr>PowerPoint Presentation</vt:lpstr>
      <vt:lpstr>PowerPoint Presentation</vt:lpstr>
      <vt:lpstr>Scheduling Strategies</vt:lpstr>
      <vt:lpstr>PowerPoint Presentation</vt:lpstr>
      <vt:lpstr>Comparison</vt:lpstr>
      <vt:lpstr>Which one is my laptop using?</vt:lpstr>
      <vt:lpstr>Priorities</vt:lpstr>
      <vt:lpstr>High Priority Processes</vt:lpstr>
      <vt:lpstr>PowerPoint Presentation</vt:lpstr>
    </vt:vector>
  </TitlesOfParts>
  <Manager/>
  <Company>University of Virginia</Company>
  <LinksUpToDate>false</LinksUpToDate>
  <SharedDoc>false</SharedDoc>
  <HyperlinkBase>http://rust-class.org</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Operating Systems: Shell</dc:title>
  <dc:subject/>
  <dc:creator>David Evans</dc:creator>
  <cp:keywords/>
  <dc:description/>
  <cp:lastModifiedBy>David Evans</cp:lastModifiedBy>
  <cp:revision>312</cp:revision>
  <cp:lastPrinted>2014-02-25T16:39:53Z</cp:lastPrinted>
  <dcterms:created xsi:type="dcterms:W3CDTF">2013-08-26T17:24:32Z</dcterms:created>
  <dcterms:modified xsi:type="dcterms:W3CDTF">2014-02-25T17:16:28Z</dcterms:modified>
  <cp:category/>
</cp:coreProperties>
</file>