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5"/>
  </p:notesMasterIdLst>
  <p:handoutMasterIdLst>
    <p:handoutMasterId r:id="rId36"/>
  </p:handoutMasterIdLst>
  <p:sldIdLst>
    <p:sldId id="256" r:id="rId2"/>
    <p:sldId id="294" r:id="rId3"/>
    <p:sldId id="299" r:id="rId4"/>
    <p:sldId id="300" r:id="rId5"/>
    <p:sldId id="301" r:id="rId6"/>
    <p:sldId id="302" r:id="rId7"/>
    <p:sldId id="303" r:id="rId8"/>
    <p:sldId id="306" r:id="rId9"/>
    <p:sldId id="304" r:id="rId10"/>
    <p:sldId id="305" r:id="rId11"/>
    <p:sldId id="307" r:id="rId12"/>
    <p:sldId id="266" r:id="rId13"/>
    <p:sldId id="267" r:id="rId14"/>
    <p:sldId id="295" r:id="rId15"/>
    <p:sldId id="296" r:id="rId16"/>
    <p:sldId id="297" r:id="rId17"/>
    <p:sldId id="298" r:id="rId18"/>
    <p:sldId id="269" r:id="rId19"/>
    <p:sldId id="308" r:id="rId20"/>
    <p:sldId id="311" r:id="rId21"/>
    <p:sldId id="312" r:id="rId22"/>
    <p:sldId id="272" r:id="rId23"/>
    <p:sldId id="313" r:id="rId24"/>
    <p:sldId id="316" r:id="rId25"/>
    <p:sldId id="317" r:id="rId26"/>
    <p:sldId id="319" r:id="rId27"/>
    <p:sldId id="320" r:id="rId28"/>
    <p:sldId id="321" r:id="rId29"/>
    <p:sldId id="322" r:id="rId30"/>
    <p:sldId id="323" r:id="rId31"/>
    <p:sldId id="318" r:id="rId32"/>
    <p:sldId id="314" r:id="rId33"/>
    <p:sldId id="315" r:id="rId34"/>
  </p:sldIdLst>
  <p:sldSz cx="9144000" cy="6858000" type="screen4x3"/>
  <p:notesSz cx="7188200" cy="9448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01"/>
    <a:srgbClr val="BEEAFF"/>
    <a:srgbClr val="00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snapToGrid="0" snapToObjects="1">
      <p:cViewPr varScale="1">
        <p:scale>
          <a:sx n="112" d="100"/>
          <a:sy n="112" d="100"/>
        </p:scale>
        <p:origin x="-241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sz="quarter" idx="1"/>
          </p:nvPr>
        </p:nvSpPr>
        <p:spPr>
          <a:xfrm>
            <a:off x="4071650" y="0"/>
            <a:ext cx="3114887" cy="472440"/>
          </a:xfrm>
          <a:prstGeom prst="rect">
            <a:avLst/>
          </a:prstGeom>
        </p:spPr>
        <p:txBody>
          <a:bodyPr vert="horz" lIns="95061" tIns="47531" rIns="95061" bIns="47531" rtlCol="0"/>
          <a:lstStyle>
            <a:lvl1pPr algn="r">
              <a:defRPr sz="1200"/>
            </a:lvl1pPr>
          </a:lstStyle>
          <a:p>
            <a:fld id="{65E77B07-26ED-A949-9D4B-44C207F8A4D1}" type="datetimeFigureOut">
              <a:rPr lang="en-US" smtClean="0"/>
              <a:pPr/>
              <a:t>10/8/13</a:t>
            </a:fld>
            <a:endParaRPr lang="en-US"/>
          </a:p>
        </p:txBody>
      </p:sp>
      <p:sp>
        <p:nvSpPr>
          <p:cNvPr id="4" name="Footer Placeholder 3"/>
          <p:cNvSpPr>
            <a:spLocks noGrp="1"/>
          </p:cNvSpPr>
          <p:nvPr>
            <p:ph type="ftr" sz="quarter" idx="2"/>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5" name="Slide Number Placeholder 4"/>
          <p:cNvSpPr>
            <a:spLocks noGrp="1"/>
          </p:cNvSpPr>
          <p:nvPr>
            <p:ph type="sldNum" sz="quarter" idx="3"/>
          </p:nvPr>
        </p:nvSpPr>
        <p:spPr>
          <a:xfrm>
            <a:off x="4071650" y="8974720"/>
            <a:ext cx="3114887" cy="472440"/>
          </a:xfrm>
          <a:prstGeom prst="rect">
            <a:avLst/>
          </a:prstGeom>
        </p:spPr>
        <p:txBody>
          <a:bodyPr vert="horz" lIns="95061" tIns="47531" rIns="95061" bIns="47531" rtlCol="0" anchor="b"/>
          <a:lstStyle>
            <a:lvl1pPr algn="r">
              <a:defRPr sz="1200"/>
            </a:lvl1pPr>
          </a:lstStyle>
          <a:p>
            <a:fld id="{4EAEABA4-34FF-E546-B451-A8222159DB1C}" type="slidenum">
              <a:rPr lang="en-US" smtClean="0"/>
              <a:pPr/>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idx="1"/>
          </p:nvPr>
        </p:nvSpPr>
        <p:spPr>
          <a:xfrm>
            <a:off x="4071650" y="0"/>
            <a:ext cx="3114887" cy="472440"/>
          </a:xfrm>
          <a:prstGeom prst="rect">
            <a:avLst/>
          </a:prstGeom>
        </p:spPr>
        <p:txBody>
          <a:bodyPr vert="horz" lIns="95061" tIns="47531" rIns="95061" bIns="47531" rtlCol="0"/>
          <a:lstStyle>
            <a:lvl1pPr algn="r">
              <a:defRPr sz="1200"/>
            </a:lvl1pPr>
          </a:lstStyle>
          <a:p>
            <a:fld id="{431550EC-EE34-EF49-A4D8-147A804A9918}" type="datetimeFigureOut">
              <a:rPr lang="en-US" smtClean="0"/>
              <a:pPr/>
              <a:t>10/8/13</a:t>
            </a:fld>
            <a:endParaRPr lang="en-US"/>
          </a:p>
        </p:txBody>
      </p:sp>
      <p:sp>
        <p:nvSpPr>
          <p:cNvPr id="4" name="Slide Image Placeholder 3"/>
          <p:cNvSpPr>
            <a:spLocks noGrp="1" noRot="1" noChangeAspect="1"/>
          </p:cNvSpPr>
          <p:nvPr>
            <p:ph type="sldImg" idx="2"/>
          </p:nvPr>
        </p:nvSpPr>
        <p:spPr>
          <a:xfrm>
            <a:off x="1231900" y="708025"/>
            <a:ext cx="4724400" cy="3543300"/>
          </a:xfrm>
          <a:prstGeom prst="rect">
            <a:avLst/>
          </a:prstGeom>
          <a:noFill/>
          <a:ln w="12700">
            <a:solidFill>
              <a:prstClr val="black"/>
            </a:solidFill>
          </a:ln>
        </p:spPr>
        <p:txBody>
          <a:bodyPr vert="horz" lIns="95061" tIns="47531" rIns="95061" bIns="47531" rtlCol="0" anchor="ctr"/>
          <a:lstStyle/>
          <a:p>
            <a:endParaRPr lang="en-US"/>
          </a:p>
        </p:txBody>
      </p:sp>
      <p:sp>
        <p:nvSpPr>
          <p:cNvPr id="5" name="Notes Placeholder 4"/>
          <p:cNvSpPr>
            <a:spLocks noGrp="1"/>
          </p:cNvSpPr>
          <p:nvPr>
            <p:ph type="body" sz="quarter" idx="3"/>
          </p:nvPr>
        </p:nvSpPr>
        <p:spPr>
          <a:xfrm>
            <a:off x="718820" y="4488180"/>
            <a:ext cx="5750560" cy="4251960"/>
          </a:xfrm>
          <a:prstGeom prst="rect">
            <a:avLst/>
          </a:prstGeom>
        </p:spPr>
        <p:txBody>
          <a:bodyPr vert="horz" lIns="95061" tIns="47531" rIns="95061" bIns="475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7" name="Slide Number Placeholder 6"/>
          <p:cNvSpPr>
            <a:spLocks noGrp="1"/>
          </p:cNvSpPr>
          <p:nvPr>
            <p:ph type="sldNum" sz="quarter" idx="5"/>
          </p:nvPr>
        </p:nvSpPr>
        <p:spPr>
          <a:xfrm>
            <a:off x="4071650" y="8974720"/>
            <a:ext cx="3114887" cy="472440"/>
          </a:xfrm>
          <a:prstGeom prst="rect">
            <a:avLst/>
          </a:prstGeom>
        </p:spPr>
        <p:txBody>
          <a:bodyPr vert="horz" lIns="95061" tIns="47531" rIns="95061" bIns="47531" rtlCol="0" anchor="b"/>
          <a:lstStyle>
            <a:lvl1pPr algn="r">
              <a:defRPr sz="1200"/>
            </a:lvl1pPr>
          </a:lstStyle>
          <a:p>
            <a:fld id="{AE5CA4EC-A822-3847-9594-6C0922482023}" type="slidenum">
              <a:rPr lang="en-US" smtClean="0"/>
              <a:pPr/>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62A40B-D368-6541-9EB9-2E8893F4FD74}"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ED50D-D5B2-7D4F-97EB-B7F744238548}"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2037F-29BC-F840-87F5-0083D6CAF8E8}"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3EBD21-4CCE-EA4F-8252-46A6FC0DA221}"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08DE15-4262-A74A-B4A2-FFB1E89DB9FC}" type="datetime3">
              <a:rPr lang="en-US" smtClean="0"/>
              <a:pPr/>
              <a:t>8 October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E8E811-19A8-FC4B-BA65-5FE343A47E1E}" type="datetime3">
              <a:rPr lang="en-US" smtClean="0"/>
              <a:pPr/>
              <a:t>8 October 2013</a:t>
            </a:fld>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F2E235-FEC4-BC4D-A365-018D9779F81B}" type="datetime3">
              <a:rPr lang="en-US" smtClean="0"/>
              <a:pPr/>
              <a:t>8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8 October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6D2DF-4209-F149-BDC6-12D6BE13753D}" type="datetime3">
              <a:rPr lang="en-US" smtClean="0"/>
              <a:pPr/>
              <a:t>8 October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0F4E26-1F07-F14F-B79A-19528365E007}" type="datetime3">
              <a:rPr lang="en-US" smtClean="0"/>
              <a:pPr/>
              <a:t>8 October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165A3-681A-0245-A544-A79BEE2E9970}" type="datetime3">
              <a:rPr lang="en-US" smtClean="0"/>
              <a:pPr/>
              <a:t>8 October 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pPr/>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reddit.com/r/webdev/comments/1nj692/"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hyperlink" Target="http://xkcd.com/956/"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646" r="8465"/>
          <a:stretch/>
        </p:blipFill>
        <p:spPr>
          <a:xfrm>
            <a:off x="0" y="0"/>
            <a:ext cx="9144000" cy="6858000"/>
          </a:xfrm>
          <a:prstGeom prst="rect">
            <a:avLst/>
          </a:prstGeom>
        </p:spPr>
      </p:pic>
      <p:sp>
        <p:nvSpPr>
          <p:cNvPr id="3" name="Subtitle 2"/>
          <p:cNvSpPr>
            <a:spLocks noGrp="1"/>
          </p:cNvSpPr>
          <p:nvPr>
            <p:ph type="subTitle" idx="1"/>
          </p:nvPr>
        </p:nvSpPr>
        <p:spPr>
          <a:xfrm>
            <a:off x="4595053" y="5135858"/>
            <a:ext cx="3660204" cy="1290582"/>
          </a:xfrm>
        </p:spPr>
        <p:txBody>
          <a:bodyPr>
            <a:normAutofit fontScale="92500"/>
          </a:bodyPr>
          <a:lstStyle/>
          <a:p>
            <a:pPr algn="r">
              <a:lnSpc>
                <a:spcPct val="70000"/>
              </a:lnSpc>
            </a:pPr>
            <a:r>
              <a:rPr lang="en-US" b="1" dirty="0" smtClean="0">
                <a:ln w="10541" cmpd="sng">
                  <a:solidFill>
                    <a:srgbClr val="7D7D7D">
                      <a:tint val="100000"/>
                      <a:shade val="100000"/>
                      <a:satMod val="110000"/>
                    </a:srgbClr>
                  </a:solidFill>
                  <a:prstDash val="solid"/>
                </a:ln>
                <a:solidFill>
                  <a:srgbClr val="B7DEE8"/>
                </a:solidFill>
              </a:rPr>
              <a:t>cs4414 Fall 2013</a:t>
            </a:r>
          </a:p>
          <a:p>
            <a:pPr algn="r">
              <a:lnSpc>
                <a:spcPct val="70000"/>
              </a:lnSpc>
            </a:pPr>
            <a:r>
              <a:rPr lang="en-US" b="1" dirty="0" smtClean="0">
                <a:ln w="10541" cmpd="sng">
                  <a:solidFill>
                    <a:srgbClr val="7D7D7D">
                      <a:tint val="100000"/>
                      <a:shade val="100000"/>
                      <a:satMod val="110000"/>
                    </a:srgbClr>
                  </a:solidFill>
                  <a:prstDash val="solid"/>
                </a:ln>
                <a:solidFill>
                  <a:srgbClr val="B7DEE8"/>
                </a:solidFill>
              </a:rPr>
              <a:t>University of Virginia</a:t>
            </a:r>
          </a:p>
          <a:p>
            <a:pPr algn="r">
              <a:lnSpc>
                <a:spcPct val="70000"/>
              </a:lnSpc>
            </a:pPr>
            <a:r>
              <a:rPr lang="en-US" b="1" dirty="0" smtClean="0">
                <a:ln w="10541" cmpd="sng">
                  <a:solidFill>
                    <a:srgbClr val="7D7D7D">
                      <a:tint val="100000"/>
                      <a:shade val="100000"/>
                      <a:satMod val="110000"/>
                    </a:srgbClr>
                  </a:solidFill>
                  <a:prstDash val="solid"/>
                </a:ln>
                <a:solidFill>
                  <a:srgbClr val="B7DEE8"/>
                </a:solidFill>
              </a:rPr>
              <a:t>David Evans</a:t>
            </a:r>
            <a:endParaRPr lang="en-US" b="1" dirty="0">
              <a:ln w="10541" cmpd="sng">
                <a:solidFill>
                  <a:srgbClr val="7D7D7D">
                    <a:tint val="100000"/>
                    <a:shade val="100000"/>
                    <a:satMod val="110000"/>
                  </a:srgbClr>
                </a:solidFill>
                <a:prstDash val="solid"/>
              </a:ln>
              <a:solidFill>
                <a:srgbClr val="B7DEE8"/>
              </a:solidFill>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554273" y="147423"/>
            <a:ext cx="7678304" cy="1859797"/>
          </a:xfrm>
        </p:spPr>
        <p:txBody>
          <a:bodyPr>
            <a:noAutofit/>
          </a:bodyPr>
          <a:lstStyle/>
          <a:p>
            <a:pPr algn="l"/>
            <a:r>
              <a:rPr lang="en-US" sz="5400" b="1" dirty="0" smtClean="0">
                <a:ln w="10541" cmpd="sng">
                  <a:solidFill>
                    <a:srgbClr val="FF6600"/>
                  </a:solidFill>
                  <a:prstDash val="solid"/>
                </a:ln>
                <a:solidFill>
                  <a:srgbClr val="FFFF00"/>
                </a:solidFill>
                <a:effectLst>
                  <a:outerShdw blurRad="50800" dist="25400" dir="2700000" sx="113000" sy="113000" algn="tl" rotWithShape="0">
                    <a:srgbClr val="000000">
                      <a:alpha val="63000"/>
                    </a:srgbClr>
                  </a:outerShdw>
                </a:effectLst>
              </a:rPr>
              <a:t>Class 12: </a:t>
            </a:r>
            <a:br>
              <a:rPr lang="en-US" sz="5400" b="1" dirty="0" smtClean="0">
                <a:ln w="10541" cmpd="sng">
                  <a:solidFill>
                    <a:srgbClr val="FF6600"/>
                  </a:solidFill>
                  <a:prstDash val="solid"/>
                </a:ln>
                <a:solidFill>
                  <a:srgbClr val="FFFF00"/>
                </a:solidFill>
                <a:effectLst>
                  <a:outerShdw blurRad="50800" dist="25400" dir="2700000" sx="113000" sy="113000" algn="tl" rotWithShape="0">
                    <a:srgbClr val="000000">
                      <a:alpha val="63000"/>
                    </a:srgbClr>
                  </a:outerShdw>
                </a:effectLst>
              </a:rPr>
            </a:br>
            <a:r>
              <a:rPr lang="en-US" sz="5400" b="1" dirty="0" smtClean="0">
                <a:ln w="10541" cmpd="sng">
                  <a:solidFill>
                    <a:srgbClr val="FF6600"/>
                  </a:solidFill>
                  <a:prstDash val="solid"/>
                </a:ln>
                <a:solidFill>
                  <a:srgbClr val="FFFF00"/>
                </a:solidFill>
                <a:effectLst>
                  <a:outerShdw blurRad="50800" dist="25400" dir="2700000" sx="113000" sy="113000" algn="tl" rotWithShape="0">
                    <a:srgbClr val="000000">
                      <a:alpha val="63000"/>
                    </a:srgbClr>
                  </a:outerShdw>
                </a:effectLst>
              </a:rPr>
              <a:t>Synchronization</a:t>
            </a:r>
            <a:endParaRPr lang="en-US" sz="5400" b="1" dirty="0">
              <a:ln w="10541" cmpd="sng">
                <a:solidFill>
                  <a:srgbClr val="FF6600"/>
                </a:solidFill>
                <a:prstDash val="solid"/>
              </a:ln>
              <a:solidFill>
                <a:srgbClr val="FFFF00"/>
              </a:solidFill>
              <a:effectLst>
                <a:outerShdw blurRad="50800" dist="25400" dir="2700000" sx="113000" sy="113000" algn="tl" rotWithShape="0">
                  <a:srgbClr val="000000">
                    <a:alpha val="63000"/>
                  </a:srgbClr>
                </a:outerShdw>
              </a:effectLst>
            </a:endParaRPr>
          </a:p>
        </p:txBody>
      </p:sp>
    </p:spTree>
    <p:extLst>
      <p:ext uri="{BB962C8B-B14F-4D97-AF65-F5344CB8AC3E}">
        <p14:creationId xmlns:p14="http://schemas.microsoft.com/office/powerpoint/2010/main" val="21976694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File: </a:t>
            </a:r>
            <a:r>
              <a:rPr lang="en-US" dirty="0" err="1" smtClean="0"/>
              <a:t>README.md</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4400" dirty="0" err="1" smtClean="0"/>
              <a:t>README.md</a:t>
            </a:r>
            <a:endParaRPr lang="en-US" sz="4400" dirty="0" smtClean="0"/>
          </a:p>
          <a:p>
            <a:pPr marL="514350" indent="-514350">
              <a:buFont typeface="+mj-lt"/>
              <a:buAutoNum type="arabicPeriod"/>
            </a:pPr>
            <a:r>
              <a:rPr lang="en-US" sz="4400" dirty="0" err="1" smtClean="0"/>
              <a:t>Makefile</a:t>
            </a:r>
            <a:endParaRPr lang="en-US" sz="4400" dirty="0" smtClean="0"/>
          </a:p>
          <a:p>
            <a:pPr marL="514350" indent="-514350">
              <a:buFont typeface="+mj-lt"/>
              <a:buAutoNum type="arabicPeriod"/>
            </a:pPr>
            <a:r>
              <a:rPr lang="en-US" sz="4400" dirty="0" smtClean="0"/>
              <a:t>LICENSE</a:t>
            </a:r>
            <a:endParaRPr lang="en-US" sz="4400"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9</a:t>
            </a:fld>
            <a:endParaRPr lang="en-US"/>
          </a:p>
        </p:txBody>
      </p:sp>
      <p:sp>
        <p:nvSpPr>
          <p:cNvPr id="7" name="TextBox 6"/>
          <p:cNvSpPr txBox="1"/>
          <p:nvPr/>
        </p:nvSpPr>
        <p:spPr>
          <a:xfrm>
            <a:off x="819742" y="5089997"/>
            <a:ext cx="7867058" cy="58477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3200" dirty="0" smtClean="0"/>
              <a:t>Now, start writing code… (or documentation!)</a:t>
            </a:r>
            <a:endParaRPr lang="en-US" sz="3200" dirty="0"/>
          </a:p>
        </p:txBody>
      </p:sp>
      <p:sp>
        <p:nvSpPr>
          <p:cNvPr id="8" name="TextBox 7"/>
          <p:cNvSpPr txBox="1"/>
          <p:nvPr/>
        </p:nvSpPr>
        <p:spPr>
          <a:xfrm>
            <a:off x="4592555" y="2063920"/>
            <a:ext cx="3674680"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000" dirty="0" smtClean="0"/>
              <a:t>You may think this seems silly for small programs.  But, every big, complex program started out as a small one.  A few minutes setting up your repo will be worth it in the long run.</a:t>
            </a:r>
            <a:endParaRPr lang="en-US" sz="2000" dirty="0"/>
          </a:p>
        </p:txBody>
      </p:sp>
    </p:spTree>
    <p:extLst>
      <p:ext uri="{BB962C8B-B14F-4D97-AF65-F5344CB8AC3E}">
        <p14:creationId xmlns:p14="http://schemas.microsoft.com/office/powerpoint/2010/main" val="1295337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F2E235-FEC4-BC4D-A365-018D9779F81B}" type="datetime3">
              <a:rPr lang="en-US" smtClean="0"/>
              <a:pPr/>
              <a:t>8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a:p>
        </p:txBody>
      </p:sp>
      <p:sp>
        <p:nvSpPr>
          <p:cNvPr id="6" name="Rectangle 5"/>
          <p:cNvSpPr/>
          <p:nvPr/>
        </p:nvSpPr>
        <p:spPr>
          <a:xfrm>
            <a:off x="566981" y="3583509"/>
            <a:ext cx="8282187" cy="2677656"/>
          </a:xfrm>
          <a:prstGeom prst="rect">
            <a:avLst/>
          </a:prstGeom>
        </p:spPr>
        <p:txBody>
          <a:bodyPr wrap="square">
            <a:spAutoFit/>
          </a:bodyPr>
          <a:lstStyle/>
          <a:p>
            <a:r>
              <a:rPr lang="en-US" sz="2400" dirty="0" smtClean="0"/>
              <a:t>“You </a:t>
            </a:r>
            <a:r>
              <a:rPr lang="en-US" sz="2400" dirty="0"/>
              <a:t>can use them freely (with some kind of link) in not-for-profit publications, and </a:t>
            </a:r>
            <a:r>
              <a:rPr lang="en-US" sz="2400" dirty="0" smtClean="0"/>
              <a:t>I’m </a:t>
            </a:r>
            <a:r>
              <a:rPr lang="en-US" sz="2400" dirty="0"/>
              <a:t>also okay with people reprinting occasional comics (with clear attribution) in publications like books, blogs, newsletters, and presentations. If </a:t>
            </a:r>
            <a:r>
              <a:rPr lang="en-US" sz="2400" dirty="0" smtClean="0"/>
              <a:t>you’re </a:t>
            </a:r>
            <a:r>
              <a:rPr lang="en-US" sz="2400" dirty="0"/>
              <a:t>not sure whether your use is noncommercial, feel free to email me and ask (</a:t>
            </a:r>
            <a:r>
              <a:rPr lang="en-US" sz="2400" b="1" dirty="0"/>
              <a:t>if </a:t>
            </a:r>
            <a:r>
              <a:rPr lang="en-US" sz="2400" b="1" dirty="0" smtClean="0"/>
              <a:t>you’re </a:t>
            </a:r>
            <a:r>
              <a:rPr lang="en-US" sz="2400" b="1" dirty="0"/>
              <a:t>not sure, it's probably okay</a:t>
            </a:r>
            <a:r>
              <a:rPr lang="en-US" sz="2400" dirty="0"/>
              <a:t>)</a:t>
            </a:r>
            <a:r>
              <a:rPr lang="en-US" sz="2400" dirty="0" smtClean="0"/>
              <a:t>.” (Detailed explanation of </a:t>
            </a:r>
            <a:r>
              <a:rPr lang="en-US" sz="2400" dirty="0" err="1" smtClean="0"/>
              <a:t>xkcd</a:t>
            </a:r>
            <a:r>
              <a:rPr lang="en-US" sz="2400" dirty="0" smtClean="0"/>
              <a:t> license.)</a:t>
            </a:r>
            <a:endParaRPr lang="en-US" sz="2400" dirty="0"/>
          </a:p>
        </p:txBody>
      </p:sp>
      <p:pic>
        <p:nvPicPr>
          <p:cNvPr id="7" name="Picture 6"/>
          <p:cNvPicPr>
            <a:picLocks noChangeAspect="1"/>
          </p:cNvPicPr>
          <p:nvPr/>
        </p:nvPicPr>
        <p:blipFill>
          <a:blip r:embed="rId2"/>
          <a:stretch>
            <a:fillRect/>
          </a:stretch>
        </p:blipFill>
        <p:spPr>
          <a:xfrm>
            <a:off x="566982" y="184150"/>
            <a:ext cx="5080000" cy="32385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5012119" y="810107"/>
            <a:ext cx="3837050" cy="11430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US" dirty="0" smtClean="0"/>
              <a:t>Synchronization</a:t>
            </a:r>
            <a:endParaRPr lang="en-US" dirty="0"/>
          </a:p>
        </p:txBody>
      </p:sp>
    </p:spTree>
    <p:extLst>
      <p:ext uri="{BB962C8B-B14F-4D97-AF65-F5344CB8AC3E}">
        <p14:creationId xmlns:p14="http://schemas.microsoft.com/office/powerpoint/2010/main" val="2807683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p:txBody>
          <a:bodyPr/>
          <a:lstStyle/>
          <a:p>
            <a:r>
              <a:rPr lang="en-US">
                <a:latin typeface="+mn-lt"/>
              </a:rPr>
              <a:t>Scheduling Meetings</a:t>
            </a:r>
          </a:p>
        </p:txBody>
      </p:sp>
      <p:sp>
        <p:nvSpPr>
          <p:cNvPr id="920580" name="Line 4"/>
          <p:cNvSpPr>
            <a:spLocks noChangeShapeType="1"/>
          </p:cNvSpPr>
          <p:nvPr/>
        </p:nvSpPr>
        <p:spPr bwMode="auto">
          <a:xfrm>
            <a:off x="1987550" y="2109618"/>
            <a:ext cx="0" cy="3999056"/>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1" name="Text Box 5"/>
          <p:cNvSpPr txBox="1">
            <a:spLocks noChangeArrowheads="1"/>
          </p:cNvSpPr>
          <p:nvPr/>
        </p:nvSpPr>
        <p:spPr bwMode="auto">
          <a:xfrm>
            <a:off x="1590675" y="1423377"/>
            <a:ext cx="562023"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t>Bob</a:t>
            </a:r>
          </a:p>
        </p:txBody>
      </p:sp>
      <p:sp>
        <p:nvSpPr>
          <p:cNvPr id="920582" name="Line 6"/>
          <p:cNvSpPr>
            <a:spLocks noChangeShapeType="1"/>
          </p:cNvSpPr>
          <p:nvPr/>
        </p:nvSpPr>
        <p:spPr bwMode="auto">
          <a:xfrm>
            <a:off x="4448175" y="2109618"/>
            <a:ext cx="0" cy="3999056"/>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3" name="Text Box 7"/>
          <p:cNvSpPr txBox="1">
            <a:spLocks noChangeArrowheads="1"/>
          </p:cNvSpPr>
          <p:nvPr/>
        </p:nvSpPr>
        <p:spPr bwMode="auto">
          <a:xfrm>
            <a:off x="4051300" y="1423377"/>
            <a:ext cx="65072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Alice</a:t>
            </a:r>
          </a:p>
        </p:txBody>
      </p:sp>
      <p:sp>
        <p:nvSpPr>
          <p:cNvPr id="920584" name="Line 8"/>
          <p:cNvSpPr>
            <a:spLocks noChangeShapeType="1"/>
          </p:cNvSpPr>
          <p:nvPr/>
        </p:nvSpPr>
        <p:spPr bwMode="auto">
          <a:xfrm>
            <a:off x="6734175" y="2109618"/>
            <a:ext cx="0" cy="3999056"/>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5" name="Text Box 9"/>
          <p:cNvSpPr txBox="1">
            <a:spLocks noChangeArrowheads="1"/>
          </p:cNvSpPr>
          <p:nvPr/>
        </p:nvSpPr>
        <p:spPr bwMode="auto">
          <a:xfrm>
            <a:off x="6337300" y="1423377"/>
            <a:ext cx="90060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Colleen</a:t>
            </a:r>
          </a:p>
        </p:txBody>
      </p:sp>
      <p:sp>
        <p:nvSpPr>
          <p:cNvPr id="920586" name="Line 10"/>
          <p:cNvSpPr>
            <a:spLocks noChangeShapeType="1"/>
          </p:cNvSpPr>
          <p:nvPr/>
        </p:nvSpPr>
        <p:spPr bwMode="auto">
          <a:xfrm flipH="1">
            <a:off x="2063750" y="2425333"/>
            <a:ext cx="23622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7" name="Line 11"/>
          <p:cNvSpPr>
            <a:spLocks noChangeShapeType="1"/>
          </p:cNvSpPr>
          <p:nvPr/>
        </p:nvSpPr>
        <p:spPr bwMode="auto">
          <a:xfrm>
            <a:off x="4425950" y="2425333"/>
            <a:ext cx="22860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88" name="Text Box 12"/>
          <p:cNvSpPr txBox="1">
            <a:spLocks noChangeArrowheads="1"/>
          </p:cNvSpPr>
          <p:nvPr/>
        </p:nvSpPr>
        <p:spPr bwMode="auto">
          <a:xfrm>
            <a:off x="2368550" y="1372950"/>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89" name="Text Box 13"/>
          <p:cNvSpPr txBox="1">
            <a:spLocks noChangeArrowheads="1"/>
          </p:cNvSpPr>
          <p:nvPr/>
        </p:nvSpPr>
        <p:spPr bwMode="auto">
          <a:xfrm>
            <a:off x="4806950" y="1372950"/>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90" name="Line 14"/>
          <p:cNvSpPr>
            <a:spLocks noChangeShapeType="1"/>
          </p:cNvSpPr>
          <p:nvPr/>
        </p:nvSpPr>
        <p:spPr bwMode="auto">
          <a:xfrm>
            <a:off x="1987550" y="3477716"/>
            <a:ext cx="2438400" cy="526192"/>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1" name="Line 15"/>
          <p:cNvSpPr>
            <a:spLocks noChangeShapeType="1"/>
          </p:cNvSpPr>
          <p:nvPr/>
        </p:nvSpPr>
        <p:spPr bwMode="auto">
          <a:xfrm flipH="1">
            <a:off x="4425950" y="3793431"/>
            <a:ext cx="2286000" cy="736668"/>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2" name="Text Box 16"/>
          <p:cNvSpPr txBox="1">
            <a:spLocks noChangeArrowheads="1"/>
          </p:cNvSpPr>
          <p:nvPr/>
        </p:nvSpPr>
        <p:spPr bwMode="auto">
          <a:xfrm>
            <a:off x="2268538" y="3006337"/>
            <a:ext cx="1981200" cy="50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a:t>
            </a:r>
            <a:r>
              <a:rPr lang="en-US" sz="1800" dirty="0"/>
              <a:t>or </a:t>
            </a:r>
            <a:r>
              <a:rPr lang="en-US" sz="1800" dirty="0" smtClean="0"/>
              <a:t>3pm</a:t>
            </a:r>
            <a:r>
              <a:rPr lang="en-US" dirty="0" smtClean="0"/>
              <a:t>”</a:t>
            </a:r>
            <a:endParaRPr lang="en-US" sz="1800" dirty="0"/>
          </a:p>
        </p:txBody>
      </p:sp>
      <p:sp>
        <p:nvSpPr>
          <p:cNvPr id="920593" name="Text Box 17"/>
          <p:cNvSpPr txBox="1">
            <a:spLocks noChangeArrowheads="1"/>
          </p:cNvSpPr>
          <p:nvPr/>
        </p:nvSpPr>
        <p:spPr bwMode="auto">
          <a:xfrm>
            <a:off x="4654550" y="3372478"/>
            <a:ext cx="1981200" cy="50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9am </a:t>
            </a:r>
            <a:r>
              <a:rPr lang="en-US" sz="1800" dirty="0"/>
              <a:t>or </a:t>
            </a:r>
            <a:r>
              <a:rPr lang="en-US" sz="1800" dirty="0" smtClean="0"/>
              <a:t>11am</a:t>
            </a:r>
            <a:r>
              <a:rPr lang="en-US" dirty="0" smtClean="0"/>
              <a:t>”</a:t>
            </a:r>
            <a:endParaRPr lang="en-US" sz="1800" dirty="0"/>
          </a:p>
        </p:txBody>
      </p:sp>
      <p:sp>
        <p:nvSpPr>
          <p:cNvPr id="920594" name="Line 18"/>
          <p:cNvSpPr>
            <a:spLocks noChangeShapeType="1"/>
          </p:cNvSpPr>
          <p:nvPr/>
        </p:nvSpPr>
        <p:spPr bwMode="auto">
          <a:xfrm flipH="1">
            <a:off x="1987550" y="4762896"/>
            <a:ext cx="2460624" cy="819587"/>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5" name="Line 19"/>
          <p:cNvSpPr>
            <a:spLocks noChangeShapeType="1"/>
          </p:cNvSpPr>
          <p:nvPr/>
        </p:nvSpPr>
        <p:spPr bwMode="auto">
          <a:xfrm>
            <a:off x="4448174" y="4762896"/>
            <a:ext cx="2263775" cy="819587"/>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6" name="Text Box 20"/>
          <p:cNvSpPr txBox="1">
            <a:spLocks noChangeArrowheads="1"/>
          </p:cNvSpPr>
          <p:nvPr/>
        </p:nvSpPr>
        <p:spPr bwMode="auto">
          <a:xfrm>
            <a:off x="2459035" y="5397817"/>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a:t>
            </a:r>
            <a:r>
              <a:rPr lang="en-US" dirty="0" smtClean="0"/>
              <a:t> it is”</a:t>
            </a:r>
            <a:endParaRPr lang="en-US" sz="1800" dirty="0"/>
          </a:p>
        </p:txBody>
      </p:sp>
      <p:sp>
        <p:nvSpPr>
          <p:cNvPr id="920597" name="Text Box 21"/>
          <p:cNvSpPr txBox="1">
            <a:spLocks noChangeArrowheads="1"/>
          </p:cNvSpPr>
          <p:nvPr/>
        </p:nvSpPr>
        <p:spPr bwMode="auto">
          <a:xfrm>
            <a:off x="4710113" y="5297462"/>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it is.</a:t>
            </a:r>
            <a:r>
              <a:rPr lang="en-US" dirty="0" smtClean="0"/>
              <a:t>”</a:t>
            </a:r>
            <a:endParaRPr lang="en-US" sz="1800" dirty="0"/>
          </a:p>
        </p:txBody>
      </p:sp>
      <p:sp>
        <p:nvSpPr>
          <p:cNvPr id="920598" name="Line 22"/>
          <p:cNvSpPr>
            <a:spLocks noChangeShapeType="1"/>
          </p:cNvSpPr>
          <p:nvPr/>
        </p:nvSpPr>
        <p:spPr bwMode="auto">
          <a:xfrm>
            <a:off x="6807200" y="5674566"/>
            <a:ext cx="487363" cy="13155"/>
          </a:xfrm>
          <a:prstGeom prst="line">
            <a:avLst/>
          </a:prstGeom>
          <a:noFill/>
          <a:ln w="31750">
            <a:solidFill>
              <a:srgbClr val="00B501"/>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99" name="Text Box 23"/>
          <p:cNvSpPr txBox="1">
            <a:spLocks noChangeArrowheads="1"/>
          </p:cNvSpPr>
          <p:nvPr/>
        </p:nvSpPr>
        <p:spPr bwMode="auto">
          <a:xfrm>
            <a:off x="7242175" y="5130835"/>
            <a:ext cx="1600994" cy="89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Reserves 11am</a:t>
            </a:r>
          </a:p>
          <a:p>
            <a:r>
              <a:rPr lang="en-US" sz="1800"/>
              <a:t>for meeting</a:t>
            </a:r>
          </a:p>
        </p:txBody>
      </p:sp>
      <p:sp>
        <p:nvSpPr>
          <p:cNvPr id="920600" name="Line 24"/>
          <p:cNvSpPr>
            <a:spLocks noChangeShapeType="1"/>
          </p:cNvSpPr>
          <p:nvPr/>
        </p:nvSpPr>
        <p:spPr bwMode="auto">
          <a:xfrm flipH="1">
            <a:off x="1454150" y="5687721"/>
            <a:ext cx="457200" cy="0"/>
          </a:xfrm>
          <a:prstGeom prst="line">
            <a:avLst/>
          </a:prstGeom>
          <a:noFill/>
          <a:ln w="31750">
            <a:solidFill>
              <a:srgbClr val="0000FF"/>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601" name="Text Box 25"/>
          <p:cNvSpPr txBox="1">
            <a:spLocks noChangeArrowheads="1"/>
          </p:cNvSpPr>
          <p:nvPr/>
        </p:nvSpPr>
        <p:spPr bwMode="auto">
          <a:xfrm>
            <a:off x="203200" y="5056291"/>
            <a:ext cx="1600994" cy="89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Reserves 11am</a:t>
            </a:r>
          </a:p>
          <a:p>
            <a:r>
              <a:rPr lang="en-US" sz="1800"/>
              <a:t>for meeting</a:t>
            </a:r>
          </a:p>
        </p:txBody>
      </p:sp>
      <p:sp>
        <p:nvSpPr>
          <p:cNvPr id="920602" name="Line 26"/>
          <p:cNvSpPr>
            <a:spLocks noChangeShapeType="1"/>
          </p:cNvSpPr>
          <p:nvPr/>
        </p:nvSpPr>
        <p:spPr bwMode="auto">
          <a:xfrm flipH="1" flipV="1">
            <a:off x="3956049" y="4615473"/>
            <a:ext cx="381001" cy="0"/>
          </a:xfrm>
          <a:prstGeom prst="line">
            <a:avLst/>
          </a:prstGeom>
          <a:noFill/>
          <a:ln w="31750">
            <a:solidFill>
              <a:schemeClr val="accent2"/>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603" name="Text Box 27"/>
          <p:cNvSpPr txBox="1">
            <a:spLocks noChangeArrowheads="1"/>
          </p:cNvSpPr>
          <p:nvPr/>
        </p:nvSpPr>
        <p:spPr bwMode="auto">
          <a:xfrm>
            <a:off x="2538413" y="4275774"/>
            <a:ext cx="1608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dirty="0" smtClean="0"/>
              <a:t>Selects and reserves 11am</a:t>
            </a:r>
            <a:endParaRPr lang="en-US" sz="1800" dirty="0"/>
          </a:p>
        </p:txBody>
      </p:sp>
    </p:spTree>
    <p:extLst>
      <p:ext uri="{BB962C8B-B14F-4D97-AF65-F5344CB8AC3E}">
        <p14:creationId xmlns:p14="http://schemas.microsoft.com/office/powerpoint/2010/main" val="14943985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p:txBody>
          <a:bodyPr/>
          <a:lstStyle/>
          <a:p>
            <a:r>
              <a:rPr lang="en-US"/>
              <a:t>Partial Ordering of Events</a:t>
            </a:r>
          </a:p>
        </p:txBody>
      </p:sp>
      <p:sp>
        <p:nvSpPr>
          <p:cNvPr id="921603" name="Rectangle 3"/>
          <p:cNvSpPr>
            <a:spLocks noGrp="1" noChangeArrowheads="1"/>
          </p:cNvSpPr>
          <p:nvPr>
            <p:ph idx="1"/>
          </p:nvPr>
        </p:nvSpPr>
        <p:spPr/>
        <p:txBody>
          <a:bodyPr/>
          <a:lstStyle/>
          <a:p>
            <a:r>
              <a:rPr lang="en-US" b="1" dirty="0"/>
              <a:t>Sequential</a:t>
            </a:r>
            <a:r>
              <a:rPr lang="en-US" dirty="0"/>
              <a:t> programs give </a:t>
            </a:r>
            <a:r>
              <a:rPr lang="en-US" dirty="0" smtClean="0"/>
              <a:t>us </a:t>
            </a:r>
            <a:r>
              <a:rPr lang="en-US" dirty="0"/>
              <a:t>a </a:t>
            </a:r>
            <a:r>
              <a:rPr lang="en-US" i="1" dirty="0"/>
              <a:t>total ordering </a:t>
            </a:r>
            <a:r>
              <a:rPr lang="en-US" dirty="0"/>
              <a:t>of events: everything happens in a </a:t>
            </a:r>
            <a:r>
              <a:rPr lang="en-US" dirty="0" smtClean="0"/>
              <a:t>determined (sequential) </a:t>
            </a:r>
            <a:r>
              <a:rPr lang="en-US" dirty="0"/>
              <a:t>order</a:t>
            </a:r>
          </a:p>
          <a:p>
            <a:r>
              <a:rPr lang="en-US" b="1" dirty="0" smtClean="0"/>
              <a:t>Concurrent </a:t>
            </a:r>
            <a:r>
              <a:rPr lang="en-US" dirty="0" smtClean="0"/>
              <a:t>programs give </a:t>
            </a:r>
            <a:r>
              <a:rPr lang="en-US" dirty="0"/>
              <a:t>us a </a:t>
            </a:r>
            <a:r>
              <a:rPr lang="en-US" i="1" dirty="0"/>
              <a:t>partial ordering</a:t>
            </a:r>
            <a:r>
              <a:rPr lang="en-US" dirty="0"/>
              <a:t> of events: we know some things happen before other things, but </a:t>
            </a:r>
            <a:r>
              <a:rPr lang="en-US" dirty="0" smtClean="0"/>
              <a:t>other orderings are undetermined</a:t>
            </a:r>
            <a:endParaRPr lang="en-US" dirty="0"/>
          </a:p>
          <a:p>
            <a:pPr>
              <a:buFontTx/>
              <a:buNone/>
            </a:pPr>
            <a:endParaRPr lang="en-US" dirty="0"/>
          </a:p>
        </p:txBody>
      </p:sp>
    </p:spTree>
    <p:extLst>
      <p:ext uri="{BB962C8B-B14F-4D97-AF65-F5344CB8AC3E}">
        <p14:creationId xmlns:p14="http://schemas.microsoft.com/office/powerpoint/2010/main" val="11375140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80" name="Line 4"/>
          <p:cNvSpPr>
            <a:spLocks noChangeShapeType="1"/>
          </p:cNvSpPr>
          <p:nvPr/>
        </p:nvSpPr>
        <p:spPr bwMode="auto">
          <a:xfrm>
            <a:off x="2078035" y="936053"/>
            <a:ext cx="0" cy="3999056"/>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1" name="Text Box 5"/>
          <p:cNvSpPr txBox="1">
            <a:spLocks noChangeArrowheads="1"/>
          </p:cNvSpPr>
          <p:nvPr/>
        </p:nvSpPr>
        <p:spPr bwMode="auto">
          <a:xfrm>
            <a:off x="1681160" y="249812"/>
            <a:ext cx="562023"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t>Bob</a:t>
            </a:r>
          </a:p>
        </p:txBody>
      </p:sp>
      <p:sp>
        <p:nvSpPr>
          <p:cNvPr id="920582" name="Line 6"/>
          <p:cNvSpPr>
            <a:spLocks noChangeShapeType="1"/>
          </p:cNvSpPr>
          <p:nvPr/>
        </p:nvSpPr>
        <p:spPr bwMode="auto">
          <a:xfrm>
            <a:off x="4538660" y="936053"/>
            <a:ext cx="0" cy="3999056"/>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3" name="Text Box 7"/>
          <p:cNvSpPr txBox="1">
            <a:spLocks noChangeArrowheads="1"/>
          </p:cNvSpPr>
          <p:nvPr/>
        </p:nvSpPr>
        <p:spPr bwMode="auto">
          <a:xfrm>
            <a:off x="4141785" y="249812"/>
            <a:ext cx="65072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Alice</a:t>
            </a:r>
          </a:p>
        </p:txBody>
      </p:sp>
      <p:sp>
        <p:nvSpPr>
          <p:cNvPr id="920584" name="Line 8"/>
          <p:cNvSpPr>
            <a:spLocks noChangeShapeType="1"/>
          </p:cNvSpPr>
          <p:nvPr/>
        </p:nvSpPr>
        <p:spPr bwMode="auto">
          <a:xfrm>
            <a:off x="6824660" y="936053"/>
            <a:ext cx="0" cy="3999056"/>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5" name="Text Box 9"/>
          <p:cNvSpPr txBox="1">
            <a:spLocks noChangeArrowheads="1"/>
          </p:cNvSpPr>
          <p:nvPr/>
        </p:nvSpPr>
        <p:spPr bwMode="auto">
          <a:xfrm>
            <a:off x="6427785" y="249812"/>
            <a:ext cx="90060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Colleen</a:t>
            </a:r>
          </a:p>
        </p:txBody>
      </p:sp>
      <p:sp>
        <p:nvSpPr>
          <p:cNvPr id="920586" name="Line 10"/>
          <p:cNvSpPr>
            <a:spLocks noChangeShapeType="1"/>
          </p:cNvSpPr>
          <p:nvPr/>
        </p:nvSpPr>
        <p:spPr bwMode="auto">
          <a:xfrm flipH="1">
            <a:off x="2154235" y="1251768"/>
            <a:ext cx="23622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7" name="Line 11"/>
          <p:cNvSpPr>
            <a:spLocks noChangeShapeType="1"/>
          </p:cNvSpPr>
          <p:nvPr/>
        </p:nvSpPr>
        <p:spPr bwMode="auto">
          <a:xfrm>
            <a:off x="4516435" y="1251768"/>
            <a:ext cx="22860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88" name="Text Box 12"/>
          <p:cNvSpPr txBox="1">
            <a:spLocks noChangeArrowheads="1"/>
          </p:cNvSpPr>
          <p:nvPr/>
        </p:nvSpPr>
        <p:spPr bwMode="auto">
          <a:xfrm>
            <a:off x="2459035" y="19938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89" name="Text Box 13"/>
          <p:cNvSpPr txBox="1">
            <a:spLocks noChangeArrowheads="1"/>
          </p:cNvSpPr>
          <p:nvPr/>
        </p:nvSpPr>
        <p:spPr bwMode="auto">
          <a:xfrm>
            <a:off x="4897435" y="19938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90" name="Line 14"/>
          <p:cNvSpPr>
            <a:spLocks noChangeShapeType="1"/>
          </p:cNvSpPr>
          <p:nvPr/>
        </p:nvSpPr>
        <p:spPr bwMode="auto">
          <a:xfrm>
            <a:off x="2078035" y="2304151"/>
            <a:ext cx="2438400" cy="526192"/>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1" name="Line 15"/>
          <p:cNvSpPr>
            <a:spLocks noChangeShapeType="1"/>
          </p:cNvSpPr>
          <p:nvPr/>
        </p:nvSpPr>
        <p:spPr bwMode="auto">
          <a:xfrm flipH="1">
            <a:off x="4516435" y="2619866"/>
            <a:ext cx="2286000" cy="736668"/>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2" name="Text Box 16"/>
          <p:cNvSpPr txBox="1">
            <a:spLocks noChangeArrowheads="1"/>
          </p:cNvSpPr>
          <p:nvPr/>
        </p:nvSpPr>
        <p:spPr bwMode="auto">
          <a:xfrm>
            <a:off x="2359023" y="1832772"/>
            <a:ext cx="1981200" cy="50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a:t>
            </a:r>
            <a:r>
              <a:rPr lang="en-US" sz="1800" dirty="0"/>
              <a:t>or </a:t>
            </a:r>
            <a:r>
              <a:rPr lang="en-US" sz="1800" dirty="0" smtClean="0"/>
              <a:t>3pm</a:t>
            </a:r>
            <a:r>
              <a:rPr lang="en-US" dirty="0" smtClean="0"/>
              <a:t>”</a:t>
            </a:r>
            <a:endParaRPr lang="en-US" sz="1800" dirty="0"/>
          </a:p>
        </p:txBody>
      </p:sp>
      <p:sp>
        <p:nvSpPr>
          <p:cNvPr id="920593" name="Text Box 17"/>
          <p:cNvSpPr txBox="1">
            <a:spLocks noChangeArrowheads="1"/>
          </p:cNvSpPr>
          <p:nvPr/>
        </p:nvSpPr>
        <p:spPr bwMode="auto">
          <a:xfrm>
            <a:off x="4745035" y="2198913"/>
            <a:ext cx="1981200" cy="50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9am </a:t>
            </a:r>
            <a:r>
              <a:rPr lang="en-US" sz="1800" dirty="0"/>
              <a:t>or </a:t>
            </a:r>
            <a:r>
              <a:rPr lang="en-US" sz="1800" dirty="0" smtClean="0"/>
              <a:t>11am</a:t>
            </a:r>
            <a:r>
              <a:rPr lang="en-US" dirty="0" smtClean="0"/>
              <a:t>”</a:t>
            </a:r>
            <a:endParaRPr lang="en-US" sz="1800" dirty="0"/>
          </a:p>
        </p:txBody>
      </p:sp>
      <p:sp>
        <p:nvSpPr>
          <p:cNvPr id="920594" name="Line 18"/>
          <p:cNvSpPr>
            <a:spLocks noChangeShapeType="1"/>
          </p:cNvSpPr>
          <p:nvPr/>
        </p:nvSpPr>
        <p:spPr bwMode="auto">
          <a:xfrm flipH="1">
            <a:off x="2078035" y="3589331"/>
            <a:ext cx="2460624" cy="819587"/>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5" name="Line 19"/>
          <p:cNvSpPr>
            <a:spLocks noChangeShapeType="1"/>
          </p:cNvSpPr>
          <p:nvPr/>
        </p:nvSpPr>
        <p:spPr bwMode="auto">
          <a:xfrm>
            <a:off x="4538659" y="3589331"/>
            <a:ext cx="2263775" cy="819587"/>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6" name="Text Box 20"/>
          <p:cNvSpPr txBox="1">
            <a:spLocks noChangeArrowheads="1"/>
          </p:cNvSpPr>
          <p:nvPr/>
        </p:nvSpPr>
        <p:spPr bwMode="auto">
          <a:xfrm>
            <a:off x="2549520" y="4224252"/>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a:t>
            </a:r>
            <a:r>
              <a:rPr lang="en-US" dirty="0" smtClean="0"/>
              <a:t> it is”</a:t>
            </a:r>
            <a:endParaRPr lang="en-US" sz="1800" dirty="0"/>
          </a:p>
        </p:txBody>
      </p:sp>
      <p:sp>
        <p:nvSpPr>
          <p:cNvPr id="920597" name="Text Box 21"/>
          <p:cNvSpPr txBox="1">
            <a:spLocks noChangeArrowheads="1"/>
          </p:cNvSpPr>
          <p:nvPr/>
        </p:nvSpPr>
        <p:spPr bwMode="auto">
          <a:xfrm>
            <a:off x="4800598" y="4123897"/>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it is.</a:t>
            </a:r>
            <a:r>
              <a:rPr lang="en-US" dirty="0" smtClean="0"/>
              <a:t>”</a:t>
            </a:r>
            <a:endParaRPr lang="en-US" sz="1800" dirty="0"/>
          </a:p>
        </p:txBody>
      </p:sp>
      <p:sp>
        <p:nvSpPr>
          <p:cNvPr id="920598" name="Line 22"/>
          <p:cNvSpPr>
            <a:spLocks noChangeShapeType="1"/>
          </p:cNvSpPr>
          <p:nvPr/>
        </p:nvSpPr>
        <p:spPr bwMode="auto">
          <a:xfrm>
            <a:off x="6897685" y="4501001"/>
            <a:ext cx="487363" cy="13155"/>
          </a:xfrm>
          <a:prstGeom prst="line">
            <a:avLst/>
          </a:prstGeom>
          <a:noFill/>
          <a:ln w="31750">
            <a:solidFill>
              <a:srgbClr val="00B501"/>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99" name="Text Box 23"/>
          <p:cNvSpPr txBox="1">
            <a:spLocks noChangeArrowheads="1"/>
          </p:cNvSpPr>
          <p:nvPr/>
        </p:nvSpPr>
        <p:spPr bwMode="auto">
          <a:xfrm>
            <a:off x="7332660" y="3957270"/>
            <a:ext cx="1600994" cy="89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Reserves 11am</a:t>
            </a:r>
          </a:p>
          <a:p>
            <a:r>
              <a:rPr lang="en-US" sz="1800"/>
              <a:t>for meeting</a:t>
            </a:r>
          </a:p>
        </p:txBody>
      </p:sp>
      <p:sp>
        <p:nvSpPr>
          <p:cNvPr id="920600" name="Line 24"/>
          <p:cNvSpPr>
            <a:spLocks noChangeShapeType="1"/>
          </p:cNvSpPr>
          <p:nvPr/>
        </p:nvSpPr>
        <p:spPr bwMode="auto">
          <a:xfrm flipH="1">
            <a:off x="1544635" y="4514156"/>
            <a:ext cx="457200" cy="0"/>
          </a:xfrm>
          <a:prstGeom prst="line">
            <a:avLst/>
          </a:prstGeom>
          <a:noFill/>
          <a:ln w="31750">
            <a:solidFill>
              <a:srgbClr val="0000FF"/>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601" name="Text Box 25"/>
          <p:cNvSpPr txBox="1">
            <a:spLocks noChangeArrowheads="1"/>
          </p:cNvSpPr>
          <p:nvPr/>
        </p:nvSpPr>
        <p:spPr bwMode="auto">
          <a:xfrm>
            <a:off x="293685" y="3882726"/>
            <a:ext cx="1600994" cy="89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t>Reserves 11am</a:t>
            </a:r>
          </a:p>
          <a:p>
            <a:r>
              <a:rPr lang="en-US" sz="1800" dirty="0"/>
              <a:t>for meeting</a:t>
            </a:r>
          </a:p>
        </p:txBody>
      </p:sp>
      <p:sp>
        <p:nvSpPr>
          <p:cNvPr id="920602" name="Line 26"/>
          <p:cNvSpPr>
            <a:spLocks noChangeShapeType="1"/>
          </p:cNvSpPr>
          <p:nvPr/>
        </p:nvSpPr>
        <p:spPr bwMode="auto">
          <a:xfrm flipH="1" flipV="1">
            <a:off x="4046534" y="3441908"/>
            <a:ext cx="381001" cy="0"/>
          </a:xfrm>
          <a:prstGeom prst="line">
            <a:avLst/>
          </a:prstGeom>
          <a:noFill/>
          <a:ln w="31750">
            <a:solidFill>
              <a:schemeClr val="accent2"/>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603" name="Text Box 27"/>
          <p:cNvSpPr txBox="1">
            <a:spLocks noChangeArrowheads="1"/>
          </p:cNvSpPr>
          <p:nvPr/>
        </p:nvSpPr>
        <p:spPr bwMode="auto">
          <a:xfrm>
            <a:off x="2628898" y="3102209"/>
            <a:ext cx="1608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dirty="0" smtClean="0"/>
              <a:t>Selects and reserves 11am</a:t>
            </a:r>
            <a:endParaRPr lang="en-US" sz="1800" dirty="0"/>
          </a:p>
        </p:txBody>
      </p:sp>
      <p:sp>
        <p:nvSpPr>
          <p:cNvPr id="2" name="TextBox 1"/>
          <p:cNvSpPr txBox="1"/>
          <p:nvPr/>
        </p:nvSpPr>
        <p:spPr>
          <a:xfrm>
            <a:off x="3401659" y="936053"/>
            <a:ext cx="441535" cy="369332"/>
          </a:xfrm>
          <a:prstGeom prst="rect">
            <a:avLst/>
          </a:prstGeom>
          <a:noFill/>
        </p:spPr>
        <p:txBody>
          <a:bodyPr wrap="none" rtlCol="0">
            <a:spAutoFit/>
          </a:bodyPr>
          <a:lstStyle/>
          <a:p>
            <a:r>
              <a:rPr lang="en-US" b="1" dirty="0" smtClean="0"/>
              <a:t>A1</a:t>
            </a:r>
            <a:endParaRPr lang="en-US" b="1" dirty="0"/>
          </a:p>
        </p:txBody>
      </p:sp>
      <p:sp>
        <p:nvSpPr>
          <p:cNvPr id="28" name="TextBox 27"/>
          <p:cNvSpPr txBox="1"/>
          <p:nvPr/>
        </p:nvSpPr>
        <p:spPr>
          <a:xfrm>
            <a:off x="5732470" y="1067102"/>
            <a:ext cx="441535" cy="369332"/>
          </a:xfrm>
          <a:prstGeom prst="rect">
            <a:avLst/>
          </a:prstGeom>
          <a:noFill/>
        </p:spPr>
        <p:txBody>
          <a:bodyPr wrap="none" rtlCol="0">
            <a:spAutoFit/>
          </a:bodyPr>
          <a:lstStyle/>
          <a:p>
            <a:r>
              <a:rPr lang="en-US" b="1" dirty="0" smtClean="0"/>
              <a:t>A2</a:t>
            </a:r>
            <a:endParaRPr lang="en-US" b="1" dirty="0"/>
          </a:p>
        </p:txBody>
      </p:sp>
      <p:sp>
        <p:nvSpPr>
          <p:cNvPr id="29" name="TextBox 28"/>
          <p:cNvSpPr txBox="1"/>
          <p:nvPr/>
        </p:nvSpPr>
        <p:spPr>
          <a:xfrm>
            <a:off x="3401659" y="2198913"/>
            <a:ext cx="431053" cy="369332"/>
          </a:xfrm>
          <a:prstGeom prst="rect">
            <a:avLst/>
          </a:prstGeom>
          <a:noFill/>
        </p:spPr>
        <p:txBody>
          <a:bodyPr wrap="none" rtlCol="0">
            <a:spAutoFit/>
          </a:bodyPr>
          <a:lstStyle/>
          <a:p>
            <a:r>
              <a:rPr lang="en-US" b="1" dirty="0" smtClean="0"/>
              <a:t>B1</a:t>
            </a:r>
            <a:endParaRPr lang="en-US" b="1" dirty="0"/>
          </a:p>
        </p:txBody>
      </p:sp>
      <p:sp>
        <p:nvSpPr>
          <p:cNvPr id="30" name="TextBox 29"/>
          <p:cNvSpPr txBox="1"/>
          <p:nvPr/>
        </p:nvSpPr>
        <p:spPr>
          <a:xfrm>
            <a:off x="5516943" y="2520707"/>
            <a:ext cx="423839" cy="369332"/>
          </a:xfrm>
          <a:prstGeom prst="rect">
            <a:avLst/>
          </a:prstGeom>
          <a:noFill/>
        </p:spPr>
        <p:txBody>
          <a:bodyPr wrap="none" rtlCol="0">
            <a:spAutoFit/>
          </a:bodyPr>
          <a:lstStyle/>
          <a:p>
            <a:r>
              <a:rPr lang="en-US" b="1" dirty="0"/>
              <a:t>C</a:t>
            </a:r>
            <a:r>
              <a:rPr lang="en-US" b="1" dirty="0" smtClean="0"/>
              <a:t>1</a:t>
            </a:r>
            <a:endParaRPr lang="en-US" b="1" dirty="0"/>
          </a:p>
        </p:txBody>
      </p:sp>
      <p:sp>
        <p:nvSpPr>
          <p:cNvPr id="31" name="TextBox 30"/>
          <p:cNvSpPr txBox="1"/>
          <p:nvPr/>
        </p:nvSpPr>
        <p:spPr>
          <a:xfrm>
            <a:off x="3976685" y="3093635"/>
            <a:ext cx="441535" cy="369332"/>
          </a:xfrm>
          <a:prstGeom prst="rect">
            <a:avLst/>
          </a:prstGeom>
          <a:noFill/>
        </p:spPr>
        <p:txBody>
          <a:bodyPr wrap="none" rtlCol="0">
            <a:spAutoFit/>
          </a:bodyPr>
          <a:lstStyle/>
          <a:p>
            <a:r>
              <a:rPr lang="en-US" b="1" dirty="0" smtClean="0"/>
              <a:t>A3</a:t>
            </a:r>
            <a:endParaRPr lang="en-US" b="1" dirty="0"/>
          </a:p>
        </p:txBody>
      </p:sp>
      <p:sp>
        <p:nvSpPr>
          <p:cNvPr id="32" name="TextBox 31"/>
          <p:cNvSpPr txBox="1"/>
          <p:nvPr/>
        </p:nvSpPr>
        <p:spPr>
          <a:xfrm>
            <a:off x="2628898" y="3698060"/>
            <a:ext cx="441535" cy="369332"/>
          </a:xfrm>
          <a:prstGeom prst="rect">
            <a:avLst/>
          </a:prstGeom>
          <a:noFill/>
        </p:spPr>
        <p:txBody>
          <a:bodyPr wrap="none" rtlCol="0">
            <a:spAutoFit/>
          </a:bodyPr>
          <a:lstStyle/>
          <a:p>
            <a:r>
              <a:rPr lang="en-US" b="1" dirty="0" smtClean="0"/>
              <a:t>A4</a:t>
            </a:r>
            <a:endParaRPr lang="en-US" b="1" dirty="0"/>
          </a:p>
        </p:txBody>
      </p:sp>
      <p:sp>
        <p:nvSpPr>
          <p:cNvPr id="33" name="TextBox 32"/>
          <p:cNvSpPr txBox="1"/>
          <p:nvPr/>
        </p:nvSpPr>
        <p:spPr>
          <a:xfrm>
            <a:off x="5516943" y="3587938"/>
            <a:ext cx="441535" cy="369332"/>
          </a:xfrm>
          <a:prstGeom prst="rect">
            <a:avLst/>
          </a:prstGeom>
          <a:noFill/>
        </p:spPr>
        <p:txBody>
          <a:bodyPr wrap="none" rtlCol="0">
            <a:spAutoFit/>
          </a:bodyPr>
          <a:lstStyle/>
          <a:p>
            <a:r>
              <a:rPr lang="en-US" b="1" dirty="0" smtClean="0"/>
              <a:t>A5</a:t>
            </a:r>
            <a:endParaRPr lang="en-US" b="1" dirty="0"/>
          </a:p>
        </p:txBody>
      </p:sp>
      <p:sp>
        <p:nvSpPr>
          <p:cNvPr id="34" name="TextBox 33"/>
          <p:cNvSpPr txBox="1"/>
          <p:nvPr/>
        </p:nvSpPr>
        <p:spPr>
          <a:xfrm>
            <a:off x="1463626" y="4527270"/>
            <a:ext cx="431053" cy="369332"/>
          </a:xfrm>
          <a:prstGeom prst="rect">
            <a:avLst/>
          </a:prstGeom>
          <a:noFill/>
        </p:spPr>
        <p:txBody>
          <a:bodyPr wrap="none" rtlCol="0">
            <a:spAutoFit/>
          </a:bodyPr>
          <a:lstStyle/>
          <a:p>
            <a:r>
              <a:rPr lang="en-US" b="1" dirty="0" smtClean="0"/>
              <a:t>B2</a:t>
            </a:r>
            <a:endParaRPr lang="en-US" b="1" dirty="0"/>
          </a:p>
        </p:txBody>
      </p:sp>
      <p:sp>
        <p:nvSpPr>
          <p:cNvPr id="35" name="TextBox 34"/>
          <p:cNvSpPr txBox="1"/>
          <p:nvPr/>
        </p:nvSpPr>
        <p:spPr>
          <a:xfrm>
            <a:off x="6953995" y="4606604"/>
            <a:ext cx="428322" cy="369332"/>
          </a:xfrm>
          <a:prstGeom prst="rect">
            <a:avLst/>
          </a:prstGeom>
          <a:noFill/>
        </p:spPr>
        <p:txBody>
          <a:bodyPr wrap="none" rtlCol="0">
            <a:spAutoFit/>
          </a:bodyPr>
          <a:lstStyle/>
          <a:p>
            <a:r>
              <a:rPr lang="en-US" b="1" dirty="0"/>
              <a:t>C</a:t>
            </a:r>
            <a:r>
              <a:rPr lang="en-US" b="1" dirty="0" smtClean="0"/>
              <a:t>2</a:t>
            </a:r>
            <a:endParaRPr lang="en-US" b="1" dirty="0"/>
          </a:p>
        </p:txBody>
      </p:sp>
    </p:spTree>
    <p:extLst>
      <p:ext uri="{BB962C8B-B14F-4D97-AF65-F5344CB8AC3E}">
        <p14:creationId xmlns:p14="http://schemas.microsoft.com/office/powerpoint/2010/main" val="20340369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Race Condition</a:t>
            </a:r>
            <a:endParaRPr lang="en-US" dirty="0"/>
          </a:p>
        </p:txBody>
      </p:sp>
      <p:sp>
        <p:nvSpPr>
          <p:cNvPr id="8" name="Content Placeholder 7"/>
          <p:cNvSpPr>
            <a:spLocks noGrp="1"/>
          </p:cNvSpPr>
          <p:nvPr>
            <p:ph idx="1"/>
          </p:nvPr>
        </p:nvSpPr>
        <p:spPr/>
        <p:txBody>
          <a:bodyPr>
            <a:normAutofit lnSpcReduction="10000"/>
          </a:bodyPr>
          <a:lstStyle/>
          <a:p>
            <a:r>
              <a:rPr lang="en-US" b="1" dirty="0" smtClean="0"/>
              <a:t>Race Condition:</a:t>
            </a:r>
            <a:r>
              <a:rPr lang="en-US" dirty="0" smtClean="0"/>
              <a:t> Behavior of a program depends on order of events</a:t>
            </a:r>
          </a:p>
          <a:p>
            <a:r>
              <a:rPr lang="en-US" b="1" dirty="0" smtClean="0"/>
              <a:t>Data race:</a:t>
            </a:r>
            <a:r>
              <a:rPr lang="en-US" dirty="0" smtClean="0"/>
              <a:t> two threads read and write shared data in a way such that ordering of events changes resulting state</a:t>
            </a:r>
          </a:p>
          <a:p>
            <a:r>
              <a:rPr lang="en-US" b="1" dirty="0" smtClean="0"/>
              <a:t>Time-of-check-to-time-of-use:</a:t>
            </a:r>
            <a:r>
              <a:rPr lang="en-US" dirty="0" smtClean="0"/>
              <a:t> thread  1 checks some property, thread 2 modifies it, thread 1 does something based on the out-of-date check</a:t>
            </a:r>
            <a:endParaRPr lang="en-US" dirty="0"/>
          </a:p>
        </p:txBody>
      </p:sp>
      <p:sp>
        <p:nvSpPr>
          <p:cNvPr id="4" name="Date Placeholder 3"/>
          <p:cNvSpPr>
            <a:spLocks noGrp="1"/>
          </p:cNvSpPr>
          <p:nvPr>
            <p:ph type="dt" sz="half" idx="10"/>
          </p:nvPr>
        </p:nvSpPr>
        <p:spPr/>
        <p:txBody>
          <a:bodyPr/>
          <a:lstStyle/>
          <a:p>
            <a:fld id="{02DED50D-D5B2-7D4F-97EB-B7F744238548}"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14</a:t>
            </a:fld>
            <a:endParaRPr lang="en-US"/>
          </a:p>
        </p:txBody>
      </p:sp>
    </p:spTree>
    <p:extLst>
      <p:ext uri="{BB962C8B-B14F-4D97-AF65-F5344CB8AC3E}">
        <p14:creationId xmlns:p14="http://schemas.microsoft.com/office/powerpoint/2010/main" val="33935778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80" name="Line 4"/>
          <p:cNvSpPr>
            <a:spLocks noChangeShapeType="1"/>
          </p:cNvSpPr>
          <p:nvPr/>
        </p:nvSpPr>
        <p:spPr bwMode="auto">
          <a:xfrm>
            <a:off x="2078035" y="936053"/>
            <a:ext cx="0" cy="3999056"/>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1" name="Text Box 5"/>
          <p:cNvSpPr txBox="1">
            <a:spLocks noChangeArrowheads="1"/>
          </p:cNvSpPr>
          <p:nvPr/>
        </p:nvSpPr>
        <p:spPr bwMode="auto">
          <a:xfrm>
            <a:off x="1681160" y="249812"/>
            <a:ext cx="562023"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t>Bob</a:t>
            </a:r>
          </a:p>
        </p:txBody>
      </p:sp>
      <p:sp>
        <p:nvSpPr>
          <p:cNvPr id="920582" name="Line 6"/>
          <p:cNvSpPr>
            <a:spLocks noChangeShapeType="1"/>
          </p:cNvSpPr>
          <p:nvPr/>
        </p:nvSpPr>
        <p:spPr bwMode="auto">
          <a:xfrm>
            <a:off x="4538660" y="936053"/>
            <a:ext cx="0" cy="3999056"/>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3" name="Text Box 7"/>
          <p:cNvSpPr txBox="1">
            <a:spLocks noChangeArrowheads="1"/>
          </p:cNvSpPr>
          <p:nvPr/>
        </p:nvSpPr>
        <p:spPr bwMode="auto">
          <a:xfrm>
            <a:off x="4141785" y="249812"/>
            <a:ext cx="65072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Alice</a:t>
            </a:r>
          </a:p>
        </p:txBody>
      </p:sp>
      <p:sp>
        <p:nvSpPr>
          <p:cNvPr id="920584" name="Line 8"/>
          <p:cNvSpPr>
            <a:spLocks noChangeShapeType="1"/>
          </p:cNvSpPr>
          <p:nvPr/>
        </p:nvSpPr>
        <p:spPr bwMode="auto">
          <a:xfrm>
            <a:off x="6824660" y="936053"/>
            <a:ext cx="0" cy="3999056"/>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5" name="Text Box 9"/>
          <p:cNvSpPr txBox="1">
            <a:spLocks noChangeArrowheads="1"/>
          </p:cNvSpPr>
          <p:nvPr/>
        </p:nvSpPr>
        <p:spPr bwMode="auto">
          <a:xfrm>
            <a:off x="6427785" y="249812"/>
            <a:ext cx="90060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Colleen</a:t>
            </a:r>
          </a:p>
        </p:txBody>
      </p:sp>
      <p:sp>
        <p:nvSpPr>
          <p:cNvPr id="920586" name="Line 10"/>
          <p:cNvSpPr>
            <a:spLocks noChangeShapeType="1"/>
          </p:cNvSpPr>
          <p:nvPr/>
        </p:nvSpPr>
        <p:spPr bwMode="auto">
          <a:xfrm flipH="1">
            <a:off x="2154235" y="1251768"/>
            <a:ext cx="23622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7" name="Line 11"/>
          <p:cNvSpPr>
            <a:spLocks noChangeShapeType="1"/>
          </p:cNvSpPr>
          <p:nvPr/>
        </p:nvSpPr>
        <p:spPr bwMode="auto">
          <a:xfrm>
            <a:off x="4516435" y="1251768"/>
            <a:ext cx="22860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88" name="Text Box 12"/>
          <p:cNvSpPr txBox="1">
            <a:spLocks noChangeArrowheads="1"/>
          </p:cNvSpPr>
          <p:nvPr/>
        </p:nvSpPr>
        <p:spPr bwMode="auto">
          <a:xfrm>
            <a:off x="2459035" y="19938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89" name="Text Box 13"/>
          <p:cNvSpPr txBox="1">
            <a:spLocks noChangeArrowheads="1"/>
          </p:cNvSpPr>
          <p:nvPr/>
        </p:nvSpPr>
        <p:spPr bwMode="auto">
          <a:xfrm>
            <a:off x="4897435" y="19938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90" name="Line 14"/>
          <p:cNvSpPr>
            <a:spLocks noChangeShapeType="1"/>
          </p:cNvSpPr>
          <p:nvPr/>
        </p:nvSpPr>
        <p:spPr bwMode="auto">
          <a:xfrm>
            <a:off x="2078035" y="2304151"/>
            <a:ext cx="2438400" cy="526192"/>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1" name="Line 15"/>
          <p:cNvSpPr>
            <a:spLocks noChangeShapeType="1"/>
          </p:cNvSpPr>
          <p:nvPr/>
        </p:nvSpPr>
        <p:spPr bwMode="auto">
          <a:xfrm flipH="1">
            <a:off x="4516435" y="2619866"/>
            <a:ext cx="2286000" cy="736668"/>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2" name="Text Box 16"/>
          <p:cNvSpPr txBox="1">
            <a:spLocks noChangeArrowheads="1"/>
          </p:cNvSpPr>
          <p:nvPr/>
        </p:nvSpPr>
        <p:spPr bwMode="auto">
          <a:xfrm>
            <a:off x="2359023" y="1832772"/>
            <a:ext cx="1981200" cy="50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a:t>
            </a:r>
            <a:r>
              <a:rPr lang="en-US" sz="1800" dirty="0"/>
              <a:t>or </a:t>
            </a:r>
            <a:r>
              <a:rPr lang="en-US" sz="1800" dirty="0" smtClean="0"/>
              <a:t>3pm</a:t>
            </a:r>
            <a:r>
              <a:rPr lang="en-US" dirty="0" smtClean="0"/>
              <a:t>”</a:t>
            </a:r>
            <a:endParaRPr lang="en-US" sz="1800" dirty="0"/>
          </a:p>
        </p:txBody>
      </p:sp>
      <p:sp>
        <p:nvSpPr>
          <p:cNvPr id="920593" name="Text Box 17"/>
          <p:cNvSpPr txBox="1">
            <a:spLocks noChangeArrowheads="1"/>
          </p:cNvSpPr>
          <p:nvPr/>
        </p:nvSpPr>
        <p:spPr bwMode="auto">
          <a:xfrm>
            <a:off x="4745035" y="2198913"/>
            <a:ext cx="1981200" cy="50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9am </a:t>
            </a:r>
            <a:r>
              <a:rPr lang="en-US" sz="1800" dirty="0"/>
              <a:t>or </a:t>
            </a:r>
            <a:r>
              <a:rPr lang="en-US" sz="1800" dirty="0" smtClean="0"/>
              <a:t>11am</a:t>
            </a:r>
            <a:r>
              <a:rPr lang="en-US" dirty="0" smtClean="0"/>
              <a:t>”</a:t>
            </a:r>
            <a:endParaRPr lang="en-US" sz="1800" dirty="0"/>
          </a:p>
        </p:txBody>
      </p:sp>
      <p:sp>
        <p:nvSpPr>
          <p:cNvPr id="920594" name="Line 18"/>
          <p:cNvSpPr>
            <a:spLocks noChangeShapeType="1"/>
          </p:cNvSpPr>
          <p:nvPr/>
        </p:nvSpPr>
        <p:spPr bwMode="auto">
          <a:xfrm flipH="1">
            <a:off x="2078035" y="3589331"/>
            <a:ext cx="2460624" cy="819587"/>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5" name="Line 19"/>
          <p:cNvSpPr>
            <a:spLocks noChangeShapeType="1"/>
          </p:cNvSpPr>
          <p:nvPr/>
        </p:nvSpPr>
        <p:spPr bwMode="auto">
          <a:xfrm>
            <a:off x="4538659" y="3589331"/>
            <a:ext cx="2263775" cy="819587"/>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6" name="Text Box 20"/>
          <p:cNvSpPr txBox="1">
            <a:spLocks noChangeArrowheads="1"/>
          </p:cNvSpPr>
          <p:nvPr/>
        </p:nvSpPr>
        <p:spPr bwMode="auto">
          <a:xfrm>
            <a:off x="2549520" y="4224252"/>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a:t>
            </a:r>
            <a:r>
              <a:rPr lang="en-US" dirty="0" smtClean="0"/>
              <a:t> it is”</a:t>
            </a:r>
            <a:endParaRPr lang="en-US" sz="1800" dirty="0"/>
          </a:p>
        </p:txBody>
      </p:sp>
      <p:sp>
        <p:nvSpPr>
          <p:cNvPr id="920597" name="Text Box 21"/>
          <p:cNvSpPr txBox="1">
            <a:spLocks noChangeArrowheads="1"/>
          </p:cNvSpPr>
          <p:nvPr/>
        </p:nvSpPr>
        <p:spPr bwMode="auto">
          <a:xfrm>
            <a:off x="4800598" y="4123897"/>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it is.</a:t>
            </a:r>
            <a:r>
              <a:rPr lang="en-US" dirty="0" smtClean="0"/>
              <a:t>”</a:t>
            </a:r>
            <a:endParaRPr lang="en-US" sz="1800" dirty="0"/>
          </a:p>
        </p:txBody>
      </p:sp>
      <p:sp>
        <p:nvSpPr>
          <p:cNvPr id="920598" name="Line 22"/>
          <p:cNvSpPr>
            <a:spLocks noChangeShapeType="1"/>
          </p:cNvSpPr>
          <p:nvPr/>
        </p:nvSpPr>
        <p:spPr bwMode="auto">
          <a:xfrm>
            <a:off x="6897685" y="4501001"/>
            <a:ext cx="487363" cy="13155"/>
          </a:xfrm>
          <a:prstGeom prst="line">
            <a:avLst/>
          </a:prstGeom>
          <a:noFill/>
          <a:ln w="31750">
            <a:solidFill>
              <a:srgbClr val="00B501"/>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99" name="Text Box 23"/>
          <p:cNvSpPr txBox="1">
            <a:spLocks noChangeArrowheads="1"/>
          </p:cNvSpPr>
          <p:nvPr/>
        </p:nvSpPr>
        <p:spPr bwMode="auto">
          <a:xfrm>
            <a:off x="7332660" y="3957270"/>
            <a:ext cx="1600994" cy="89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Reserves 11am</a:t>
            </a:r>
          </a:p>
          <a:p>
            <a:r>
              <a:rPr lang="en-US" sz="1800"/>
              <a:t>for meeting</a:t>
            </a:r>
          </a:p>
        </p:txBody>
      </p:sp>
      <p:sp>
        <p:nvSpPr>
          <p:cNvPr id="920600" name="Line 24"/>
          <p:cNvSpPr>
            <a:spLocks noChangeShapeType="1"/>
          </p:cNvSpPr>
          <p:nvPr/>
        </p:nvSpPr>
        <p:spPr bwMode="auto">
          <a:xfrm flipH="1">
            <a:off x="1544635" y="4514156"/>
            <a:ext cx="457200" cy="0"/>
          </a:xfrm>
          <a:prstGeom prst="line">
            <a:avLst/>
          </a:prstGeom>
          <a:noFill/>
          <a:ln w="31750">
            <a:solidFill>
              <a:srgbClr val="0000FF"/>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601" name="Text Box 25"/>
          <p:cNvSpPr txBox="1">
            <a:spLocks noChangeArrowheads="1"/>
          </p:cNvSpPr>
          <p:nvPr/>
        </p:nvSpPr>
        <p:spPr bwMode="auto">
          <a:xfrm>
            <a:off x="293685" y="3882726"/>
            <a:ext cx="1600994" cy="89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t>Reserves 11am</a:t>
            </a:r>
          </a:p>
          <a:p>
            <a:r>
              <a:rPr lang="en-US" sz="1800" dirty="0"/>
              <a:t>for meeting</a:t>
            </a:r>
          </a:p>
        </p:txBody>
      </p:sp>
      <p:sp>
        <p:nvSpPr>
          <p:cNvPr id="920602" name="Line 26"/>
          <p:cNvSpPr>
            <a:spLocks noChangeShapeType="1"/>
          </p:cNvSpPr>
          <p:nvPr/>
        </p:nvSpPr>
        <p:spPr bwMode="auto">
          <a:xfrm flipH="1" flipV="1">
            <a:off x="4046534" y="3441908"/>
            <a:ext cx="381001" cy="0"/>
          </a:xfrm>
          <a:prstGeom prst="line">
            <a:avLst/>
          </a:prstGeom>
          <a:noFill/>
          <a:ln w="31750">
            <a:solidFill>
              <a:schemeClr val="accent2"/>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603" name="Text Box 27"/>
          <p:cNvSpPr txBox="1">
            <a:spLocks noChangeArrowheads="1"/>
          </p:cNvSpPr>
          <p:nvPr/>
        </p:nvSpPr>
        <p:spPr bwMode="auto">
          <a:xfrm>
            <a:off x="2628898" y="3102209"/>
            <a:ext cx="1608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dirty="0" smtClean="0"/>
              <a:t>Selects and reserves 11am</a:t>
            </a:r>
            <a:endParaRPr lang="en-US" sz="1800" dirty="0"/>
          </a:p>
        </p:txBody>
      </p:sp>
      <p:sp>
        <p:nvSpPr>
          <p:cNvPr id="2" name="TextBox 1"/>
          <p:cNvSpPr txBox="1"/>
          <p:nvPr/>
        </p:nvSpPr>
        <p:spPr>
          <a:xfrm>
            <a:off x="3401659" y="936053"/>
            <a:ext cx="441535" cy="369332"/>
          </a:xfrm>
          <a:prstGeom prst="rect">
            <a:avLst/>
          </a:prstGeom>
          <a:noFill/>
        </p:spPr>
        <p:txBody>
          <a:bodyPr wrap="none" rtlCol="0">
            <a:spAutoFit/>
          </a:bodyPr>
          <a:lstStyle/>
          <a:p>
            <a:r>
              <a:rPr lang="en-US" b="1" dirty="0" smtClean="0"/>
              <a:t>A1</a:t>
            </a:r>
            <a:endParaRPr lang="en-US" b="1" dirty="0"/>
          </a:p>
        </p:txBody>
      </p:sp>
      <p:sp>
        <p:nvSpPr>
          <p:cNvPr id="28" name="TextBox 27"/>
          <p:cNvSpPr txBox="1"/>
          <p:nvPr/>
        </p:nvSpPr>
        <p:spPr>
          <a:xfrm>
            <a:off x="5732470" y="1067102"/>
            <a:ext cx="441535" cy="369332"/>
          </a:xfrm>
          <a:prstGeom prst="rect">
            <a:avLst/>
          </a:prstGeom>
          <a:noFill/>
        </p:spPr>
        <p:txBody>
          <a:bodyPr wrap="none" rtlCol="0">
            <a:spAutoFit/>
          </a:bodyPr>
          <a:lstStyle/>
          <a:p>
            <a:r>
              <a:rPr lang="en-US" b="1" dirty="0" smtClean="0"/>
              <a:t>A2</a:t>
            </a:r>
            <a:endParaRPr lang="en-US" b="1" dirty="0"/>
          </a:p>
        </p:txBody>
      </p:sp>
      <p:sp>
        <p:nvSpPr>
          <p:cNvPr id="29" name="TextBox 28"/>
          <p:cNvSpPr txBox="1"/>
          <p:nvPr/>
        </p:nvSpPr>
        <p:spPr>
          <a:xfrm>
            <a:off x="3401659" y="2198913"/>
            <a:ext cx="431053" cy="369332"/>
          </a:xfrm>
          <a:prstGeom prst="rect">
            <a:avLst/>
          </a:prstGeom>
          <a:noFill/>
        </p:spPr>
        <p:txBody>
          <a:bodyPr wrap="none" rtlCol="0">
            <a:spAutoFit/>
          </a:bodyPr>
          <a:lstStyle/>
          <a:p>
            <a:r>
              <a:rPr lang="en-US" b="1" dirty="0" smtClean="0"/>
              <a:t>B1</a:t>
            </a:r>
            <a:endParaRPr lang="en-US" b="1" dirty="0"/>
          </a:p>
        </p:txBody>
      </p:sp>
      <p:sp>
        <p:nvSpPr>
          <p:cNvPr id="30" name="TextBox 29"/>
          <p:cNvSpPr txBox="1"/>
          <p:nvPr/>
        </p:nvSpPr>
        <p:spPr>
          <a:xfrm>
            <a:off x="5516943" y="2520707"/>
            <a:ext cx="423839" cy="369332"/>
          </a:xfrm>
          <a:prstGeom prst="rect">
            <a:avLst/>
          </a:prstGeom>
          <a:noFill/>
        </p:spPr>
        <p:txBody>
          <a:bodyPr wrap="none" rtlCol="0">
            <a:spAutoFit/>
          </a:bodyPr>
          <a:lstStyle/>
          <a:p>
            <a:r>
              <a:rPr lang="en-US" b="1" dirty="0"/>
              <a:t>C</a:t>
            </a:r>
            <a:r>
              <a:rPr lang="en-US" b="1" dirty="0" smtClean="0"/>
              <a:t>1</a:t>
            </a:r>
            <a:endParaRPr lang="en-US" b="1" dirty="0"/>
          </a:p>
        </p:txBody>
      </p:sp>
      <p:sp>
        <p:nvSpPr>
          <p:cNvPr id="31" name="TextBox 30"/>
          <p:cNvSpPr txBox="1"/>
          <p:nvPr/>
        </p:nvSpPr>
        <p:spPr>
          <a:xfrm>
            <a:off x="3976685" y="3093635"/>
            <a:ext cx="441535" cy="369332"/>
          </a:xfrm>
          <a:prstGeom prst="rect">
            <a:avLst/>
          </a:prstGeom>
          <a:noFill/>
        </p:spPr>
        <p:txBody>
          <a:bodyPr wrap="none" rtlCol="0">
            <a:spAutoFit/>
          </a:bodyPr>
          <a:lstStyle/>
          <a:p>
            <a:r>
              <a:rPr lang="en-US" b="1" dirty="0" smtClean="0"/>
              <a:t>A3</a:t>
            </a:r>
            <a:endParaRPr lang="en-US" b="1" dirty="0"/>
          </a:p>
        </p:txBody>
      </p:sp>
      <p:sp>
        <p:nvSpPr>
          <p:cNvPr id="32" name="TextBox 31"/>
          <p:cNvSpPr txBox="1"/>
          <p:nvPr/>
        </p:nvSpPr>
        <p:spPr>
          <a:xfrm>
            <a:off x="2628898" y="3698060"/>
            <a:ext cx="441535" cy="369332"/>
          </a:xfrm>
          <a:prstGeom prst="rect">
            <a:avLst/>
          </a:prstGeom>
          <a:noFill/>
        </p:spPr>
        <p:txBody>
          <a:bodyPr wrap="none" rtlCol="0">
            <a:spAutoFit/>
          </a:bodyPr>
          <a:lstStyle/>
          <a:p>
            <a:r>
              <a:rPr lang="en-US" b="1" dirty="0" smtClean="0"/>
              <a:t>A4</a:t>
            </a:r>
            <a:endParaRPr lang="en-US" b="1" dirty="0"/>
          </a:p>
        </p:txBody>
      </p:sp>
      <p:sp>
        <p:nvSpPr>
          <p:cNvPr id="33" name="TextBox 32"/>
          <p:cNvSpPr txBox="1"/>
          <p:nvPr/>
        </p:nvSpPr>
        <p:spPr>
          <a:xfrm>
            <a:off x="5516943" y="3587938"/>
            <a:ext cx="441535" cy="369332"/>
          </a:xfrm>
          <a:prstGeom prst="rect">
            <a:avLst/>
          </a:prstGeom>
          <a:noFill/>
        </p:spPr>
        <p:txBody>
          <a:bodyPr wrap="none" rtlCol="0">
            <a:spAutoFit/>
          </a:bodyPr>
          <a:lstStyle/>
          <a:p>
            <a:r>
              <a:rPr lang="en-US" b="1" dirty="0" smtClean="0"/>
              <a:t>A5</a:t>
            </a:r>
            <a:endParaRPr lang="en-US" b="1" dirty="0"/>
          </a:p>
        </p:txBody>
      </p:sp>
      <p:sp>
        <p:nvSpPr>
          <p:cNvPr id="34" name="TextBox 33"/>
          <p:cNvSpPr txBox="1"/>
          <p:nvPr/>
        </p:nvSpPr>
        <p:spPr>
          <a:xfrm>
            <a:off x="1463626" y="4527270"/>
            <a:ext cx="431053" cy="369332"/>
          </a:xfrm>
          <a:prstGeom prst="rect">
            <a:avLst/>
          </a:prstGeom>
          <a:noFill/>
        </p:spPr>
        <p:txBody>
          <a:bodyPr wrap="none" rtlCol="0">
            <a:spAutoFit/>
          </a:bodyPr>
          <a:lstStyle/>
          <a:p>
            <a:r>
              <a:rPr lang="en-US" b="1" dirty="0" smtClean="0"/>
              <a:t>B2</a:t>
            </a:r>
            <a:endParaRPr lang="en-US" b="1" dirty="0"/>
          </a:p>
        </p:txBody>
      </p:sp>
      <p:sp>
        <p:nvSpPr>
          <p:cNvPr id="35" name="TextBox 34"/>
          <p:cNvSpPr txBox="1"/>
          <p:nvPr/>
        </p:nvSpPr>
        <p:spPr>
          <a:xfrm>
            <a:off x="6953995" y="4606604"/>
            <a:ext cx="428322" cy="369332"/>
          </a:xfrm>
          <a:prstGeom prst="rect">
            <a:avLst/>
          </a:prstGeom>
          <a:noFill/>
        </p:spPr>
        <p:txBody>
          <a:bodyPr wrap="none" rtlCol="0">
            <a:spAutoFit/>
          </a:bodyPr>
          <a:lstStyle/>
          <a:p>
            <a:r>
              <a:rPr lang="en-US" b="1" dirty="0"/>
              <a:t>C</a:t>
            </a:r>
            <a:r>
              <a:rPr lang="en-US" b="1" dirty="0" smtClean="0"/>
              <a:t>2</a:t>
            </a:r>
            <a:endParaRPr lang="en-US" b="1" dirty="0"/>
          </a:p>
        </p:txBody>
      </p:sp>
      <p:sp>
        <p:nvSpPr>
          <p:cNvPr id="3" name="TextBox 2"/>
          <p:cNvSpPr txBox="1"/>
          <p:nvPr/>
        </p:nvSpPr>
        <p:spPr>
          <a:xfrm>
            <a:off x="2359023" y="5556709"/>
            <a:ext cx="4512774" cy="584776"/>
          </a:xfrm>
          <a:prstGeom prst="rect">
            <a:avLst/>
          </a:prstGeom>
          <a:noFill/>
        </p:spPr>
        <p:txBody>
          <a:bodyPr wrap="none" rtlCol="0">
            <a:spAutoFit/>
          </a:bodyPr>
          <a:lstStyle/>
          <a:p>
            <a:r>
              <a:rPr lang="en-US" sz="3200" dirty="0" smtClean="0"/>
              <a:t>Any race conditions here?</a:t>
            </a:r>
            <a:endParaRPr lang="en-US" sz="3200" dirty="0"/>
          </a:p>
        </p:txBody>
      </p:sp>
    </p:spTree>
    <p:extLst>
      <p:ext uri="{BB962C8B-B14F-4D97-AF65-F5344CB8AC3E}">
        <p14:creationId xmlns:p14="http://schemas.microsoft.com/office/powerpoint/2010/main" val="42457988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80" name="Line 4"/>
          <p:cNvSpPr>
            <a:spLocks noChangeShapeType="1"/>
          </p:cNvSpPr>
          <p:nvPr/>
        </p:nvSpPr>
        <p:spPr bwMode="auto">
          <a:xfrm>
            <a:off x="1590415" y="1287593"/>
            <a:ext cx="0" cy="3999056"/>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1" name="Text Box 5"/>
          <p:cNvSpPr txBox="1">
            <a:spLocks noChangeArrowheads="1"/>
          </p:cNvSpPr>
          <p:nvPr/>
        </p:nvSpPr>
        <p:spPr bwMode="auto">
          <a:xfrm>
            <a:off x="1193540" y="601352"/>
            <a:ext cx="562023"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t>Bob</a:t>
            </a:r>
          </a:p>
        </p:txBody>
      </p:sp>
      <p:sp>
        <p:nvSpPr>
          <p:cNvPr id="920582" name="Line 6"/>
          <p:cNvSpPr>
            <a:spLocks noChangeShapeType="1"/>
          </p:cNvSpPr>
          <p:nvPr/>
        </p:nvSpPr>
        <p:spPr bwMode="auto">
          <a:xfrm>
            <a:off x="4051040" y="1287593"/>
            <a:ext cx="0" cy="3999056"/>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3" name="Text Box 7"/>
          <p:cNvSpPr txBox="1">
            <a:spLocks noChangeArrowheads="1"/>
          </p:cNvSpPr>
          <p:nvPr/>
        </p:nvSpPr>
        <p:spPr bwMode="auto">
          <a:xfrm>
            <a:off x="3654165" y="601352"/>
            <a:ext cx="65072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Alice</a:t>
            </a:r>
          </a:p>
        </p:txBody>
      </p:sp>
      <p:sp>
        <p:nvSpPr>
          <p:cNvPr id="920584" name="Line 8"/>
          <p:cNvSpPr>
            <a:spLocks noChangeShapeType="1"/>
          </p:cNvSpPr>
          <p:nvPr/>
        </p:nvSpPr>
        <p:spPr bwMode="auto">
          <a:xfrm>
            <a:off x="6337040" y="1287593"/>
            <a:ext cx="0" cy="3999056"/>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5" name="Text Box 9"/>
          <p:cNvSpPr txBox="1">
            <a:spLocks noChangeArrowheads="1"/>
          </p:cNvSpPr>
          <p:nvPr/>
        </p:nvSpPr>
        <p:spPr bwMode="auto">
          <a:xfrm>
            <a:off x="5940165" y="601352"/>
            <a:ext cx="90060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Colleen</a:t>
            </a:r>
          </a:p>
        </p:txBody>
      </p:sp>
      <p:sp>
        <p:nvSpPr>
          <p:cNvPr id="920586" name="Line 10"/>
          <p:cNvSpPr>
            <a:spLocks noChangeShapeType="1"/>
          </p:cNvSpPr>
          <p:nvPr/>
        </p:nvSpPr>
        <p:spPr bwMode="auto">
          <a:xfrm flipH="1">
            <a:off x="1666615" y="1603308"/>
            <a:ext cx="23622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7" name="Line 11"/>
          <p:cNvSpPr>
            <a:spLocks noChangeShapeType="1"/>
          </p:cNvSpPr>
          <p:nvPr/>
        </p:nvSpPr>
        <p:spPr bwMode="auto">
          <a:xfrm>
            <a:off x="4028815" y="1603308"/>
            <a:ext cx="22860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88" name="Text Box 12"/>
          <p:cNvSpPr txBox="1">
            <a:spLocks noChangeArrowheads="1"/>
          </p:cNvSpPr>
          <p:nvPr/>
        </p:nvSpPr>
        <p:spPr bwMode="auto">
          <a:xfrm>
            <a:off x="1971415" y="55092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89" name="Text Box 13"/>
          <p:cNvSpPr txBox="1">
            <a:spLocks noChangeArrowheads="1"/>
          </p:cNvSpPr>
          <p:nvPr/>
        </p:nvSpPr>
        <p:spPr bwMode="auto">
          <a:xfrm>
            <a:off x="4409815" y="55092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90" name="Line 14"/>
          <p:cNvSpPr>
            <a:spLocks noChangeShapeType="1"/>
          </p:cNvSpPr>
          <p:nvPr/>
        </p:nvSpPr>
        <p:spPr bwMode="auto">
          <a:xfrm>
            <a:off x="1590415" y="2655691"/>
            <a:ext cx="2438400" cy="526192"/>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1" name="Line 15"/>
          <p:cNvSpPr>
            <a:spLocks noChangeShapeType="1"/>
          </p:cNvSpPr>
          <p:nvPr/>
        </p:nvSpPr>
        <p:spPr bwMode="auto">
          <a:xfrm flipH="1">
            <a:off x="4028815" y="2971406"/>
            <a:ext cx="2286000" cy="736668"/>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2" name="Text Box 16"/>
          <p:cNvSpPr txBox="1">
            <a:spLocks noChangeArrowheads="1"/>
          </p:cNvSpPr>
          <p:nvPr/>
        </p:nvSpPr>
        <p:spPr bwMode="auto">
          <a:xfrm>
            <a:off x="1871403" y="2184312"/>
            <a:ext cx="1981200" cy="50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a:t>
            </a:r>
            <a:r>
              <a:rPr lang="en-US" sz="1800" dirty="0"/>
              <a:t>or </a:t>
            </a:r>
            <a:r>
              <a:rPr lang="en-US" sz="1800" dirty="0" smtClean="0"/>
              <a:t>3pm</a:t>
            </a:r>
            <a:r>
              <a:rPr lang="en-US" dirty="0" smtClean="0"/>
              <a:t>”</a:t>
            </a:r>
            <a:endParaRPr lang="en-US" sz="1800" dirty="0"/>
          </a:p>
        </p:txBody>
      </p:sp>
      <p:sp>
        <p:nvSpPr>
          <p:cNvPr id="920593" name="Text Box 17"/>
          <p:cNvSpPr txBox="1">
            <a:spLocks noChangeArrowheads="1"/>
          </p:cNvSpPr>
          <p:nvPr/>
        </p:nvSpPr>
        <p:spPr bwMode="auto">
          <a:xfrm>
            <a:off x="4257415" y="2550453"/>
            <a:ext cx="1682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a:t>
            </a:r>
            <a:r>
              <a:rPr lang="en-US" sz="1800" dirty="0" smtClean="0"/>
              <a:t>9am </a:t>
            </a:r>
            <a:r>
              <a:rPr lang="en-US" sz="1800" dirty="0"/>
              <a:t>or </a:t>
            </a:r>
            <a:r>
              <a:rPr lang="en-US" sz="1800" dirty="0" smtClean="0"/>
              <a:t>11am</a:t>
            </a:r>
            <a:r>
              <a:rPr lang="en-US" dirty="0" smtClean="0"/>
              <a:t>”</a:t>
            </a:r>
            <a:endParaRPr lang="en-US" sz="1800" dirty="0"/>
          </a:p>
        </p:txBody>
      </p:sp>
      <p:sp>
        <p:nvSpPr>
          <p:cNvPr id="920594" name="Line 18"/>
          <p:cNvSpPr>
            <a:spLocks noChangeShapeType="1"/>
          </p:cNvSpPr>
          <p:nvPr/>
        </p:nvSpPr>
        <p:spPr bwMode="auto">
          <a:xfrm flipH="1">
            <a:off x="1590415" y="3940871"/>
            <a:ext cx="2460624" cy="819587"/>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5" name="Line 19"/>
          <p:cNvSpPr>
            <a:spLocks noChangeShapeType="1"/>
          </p:cNvSpPr>
          <p:nvPr/>
        </p:nvSpPr>
        <p:spPr bwMode="auto">
          <a:xfrm>
            <a:off x="4051039" y="3940871"/>
            <a:ext cx="2263775" cy="819587"/>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6" name="Text Box 20"/>
          <p:cNvSpPr txBox="1">
            <a:spLocks noChangeArrowheads="1"/>
          </p:cNvSpPr>
          <p:nvPr/>
        </p:nvSpPr>
        <p:spPr bwMode="auto">
          <a:xfrm>
            <a:off x="2061900" y="4575792"/>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a:t>
            </a:r>
            <a:r>
              <a:rPr lang="en-US" dirty="0" smtClean="0"/>
              <a:t> it is”</a:t>
            </a:r>
            <a:endParaRPr lang="en-US" sz="1800" dirty="0"/>
          </a:p>
        </p:txBody>
      </p:sp>
      <p:sp>
        <p:nvSpPr>
          <p:cNvPr id="920597" name="Text Box 21"/>
          <p:cNvSpPr txBox="1">
            <a:spLocks noChangeArrowheads="1"/>
          </p:cNvSpPr>
          <p:nvPr/>
        </p:nvSpPr>
        <p:spPr bwMode="auto">
          <a:xfrm>
            <a:off x="4312978" y="4475437"/>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it is.</a:t>
            </a:r>
            <a:r>
              <a:rPr lang="en-US" dirty="0" smtClean="0"/>
              <a:t>”</a:t>
            </a:r>
            <a:endParaRPr lang="en-US" sz="1800" dirty="0"/>
          </a:p>
        </p:txBody>
      </p:sp>
      <p:sp>
        <p:nvSpPr>
          <p:cNvPr id="920598" name="Line 22"/>
          <p:cNvSpPr>
            <a:spLocks noChangeShapeType="1"/>
          </p:cNvSpPr>
          <p:nvPr/>
        </p:nvSpPr>
        <p:spPr bwMode="auto">
          <a:xfrm flipV="1">
            <a:off x="6410065" y="4847339"/>
            <a:ext cx="371735" cy="5201"/>
          </a:xfrm>
          <a:prstGeom prst="line">
            <a:avLst/>
          </a:prstGeom>
          <a:noFill/>
          <a:ln w="31750">
            <a:solidFill>
              <a:srgbClr val="00B501"/>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9" name="Text Box 23"/>
          <p:cNvSpPr txBox="1">
            <a:spLocks noChangeArrowheads="1"/>
          </p:cNvSpPr>
          <p:nvPr/>
        </p:nvSpPr>
        <p:spPr bwMode="auto">
          <a:xfrm>
            <a:off x="6752751" y="4308810"/>
            <a:ext cx="10665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800" dirty="0"/>
              <a:t>Reserves </a:t>
            </a:r>
            <a:r>
              <a:rPr lang="en-US" sz="1800" dirty="0" smtClean="0"/>
              <a:t>11am</a:t>
            </a:r>
            <a:endParaRPr lang="en-US" sz="1800" dirty="0"/>
          </a:p>
        </p:txBody>
      </p:sp>
      <p:sp>
        <p:nvSpPr>
          <p:cNvPr id="920600" name="Line 24"/>
          <p:cNvSpPr>
            <a:spLocks noChangeShapeType="1"/>
          </p:cNvSpPr>
          <p:nvPr/>
        </p:nvSpPr>
        <p:spPr bwMode="auto">
          <a:xfrm flipH="1">
            <a:off x="1057015" y="4865696"/>
            <a:ext cx="457200" cy="0"/>
          </a:xfrm>
          <a:prstGeom prst="line">
            <a:avLst/>
          </a:prstGeom>
          <a:noFill/>
          <a:ln w="31750">
            <a:solidFill>
              <a:srgbClr val="0000FF"/>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601" name="Text Box 25"/>
          <p:cNvSpPr txBox="1">
            <a:spLocks noChangeArrowheads="1"/>
          </p:cNvSpPr>
          <p:nvPr/>
        </p:nvSpPr>
        <p:spPr bwMode="auto">
          <a:xfrm>
            <a:off x="304800" y="4085340"/>
            <a:ext cx="10782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r>
              <a:rPr lang="en-US" sz="1800" dirty="0"/>
              <a:t>Reserves </a:t>
            </a:r>
            <a:r>
              <a:rPr lang="en-US" sz="1800" dirty="0" smtClean="0"/>
              <a:t>11am</a:t>
            </a:r>
            <a:endParaRPr lang="en-US" sz="1800" dirty="0"/>
          </a:p>
        </p:txBody>
      </p:sp>
      <p:sp>
        <p:nvSpPr>
          <p:cNvPr id="920602" name="Line 26"/>
          <p:cNvSpPr>
            <a:spLocks noChangeShapeType="1"/>
          </p:cNvSpPr>
          <p:nvPr/>
        </p:nvSpPr>
        <p:spPr bwMode="auto">
          <a:xfrm flipH="1" flipV="1">
            <a:off x="3558914" y="3793448"/>
            <a:ext cx="381001" cy="0"/>
          </a:xfrm>
          <a:prstGeom prst="line">
            <a:avLst/>
          </a:prstGeom>
          <a:noFill/>
          <a:ln w="31750">
            <a:solidFill>
              <a:schemeClr val="accent2"/>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603" name="Text Box 27"/>
          <p:cNvSpPr txBox="1">
            <a:spLocks noChangeArrowheads="1"/>
          </p:cNvSpPr>
          <p:nvPr/>
        </p:nvSpPr>
        <p:spPr bwMode="auto">
          <a:xfrm>
            <a:off x="2141278" y="3453749"/>
            <a:ext cx="1608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dirty="0" smtClean="0"/>
              <a:t>Selects and reserves 11am</a:t>
            </a:r>
            <a:endParaRPr lang="en-US" sz="1800" dirty="0"/>
          </a:p>
        </p:txBody>
      </p:sp>
      <p:sp>
        <p:nvSpPr>
          <p:cNvPr id="2" name="TextBox 1"/>
          <p:cNvSpPr txBox="1"/>
          <p:nvPr/>
        </p:nvSpPr>
        <p:spPr>
          <a:xfrm>
            <a:off x="2914039" y="1287593"/>
            <a:ext cx="441535" cy="369332"/>
          </a:xfrm>
          <a:prstGeom prst="rect">
            <a:avLst/>
          </a:prstGeom>
          <a:noFill/>
        </p:spPr>
        <p:txBody>
          <a:bodyPr wrap="none" rtlCol="0">
            <a:spAutoFit/>
          </a:bodyPr>
          <a:lstStyle/>
          <a:p>
            <a:r>
              <a:rPr lang="en-US" b="1" dirty="0" smtClean="0"/>
              <a:t>A1</a:t>
            </a:r>
            <a:endParaRPr lang="en-US" b="1" dirty="0"/>
          </a:p>
        </p:txBody>
      </p:sp>
      <p:sp>
        <p:nvSpPr>
          <p:cNvPr id="28" name="TextBox 27"/>
          <p:cNvSpPr txBox="1"/>
          <p:nvPr/>
        </p:nvSpPr>
        <p:spPr>
          <a:xfrm>
            <a:off x="5244850" y="1418642"/>
            <a:ext cx="441535" cy="369332"/>
          </a:xfrm>
          <a:prstGeom prst="rect">
            <a:avLst/>
          </a:prstGeom>
          <a:noFill/>
        </p:spPr>
        <p:txBody>
          <a:bodyPr wrap="none" rtlCol="0">
            <a:spAutoFit/>
          </a:bodyPr>
          <a:lstStyle/>
          <a:p>
            <a:r>
              <a:rPr lang="en-US" b="1" dirty="0" smtClean="0"/>
              <a:t>A2</a:t>
            </a:r>
            <a:endParaRPr lang="en-US" b="1" dirty="0"/>
          </a:p>
        </p:txBody>
      </p:sp>
      <p:sp>
        <p:nvSpPr>
          <p:cNvPr id="29" name="TextBox 28"/>
          <p:cNvSpPr txBox="1"/>
          <p:nvPr/>
        </p:nvSpPr>
        <p:spPr>
          <a:xfrm>
            <a:off x="2914039" y="2550453"/>
            <a:ext cx="431053" cy="369332"/>
          </a:xfrm>
          <a:prstGeom prst="rect">
            <a:avLst/>
          </a:prstGeom>
          <a:noFill/>
        </p:spPr>
        <p:txBody>
          <a:bodyPr wrap="none" rtlCol="0">
            <a:spAutoFit/>
          </a:bodyPr>
          <a:lstStyle/>
          <a:p>
            <a:r>
              <a:rPr lang="en-US" b="1" dirty="0" smtClean="0"/>
              <a:t>B1</a:t>
            </a:r>
            <a:endParaRPr lang="en-US" b="1" dirty="0"/>
          </a:p>
        </p:txBody>
      </p:sp>
      <p:sp>
        <p:nvSpPr>
          <p:cNvPr id="30" name="TextBox 29"/>
          <p:cNvSpPr txBox="1"/>
          <p:nvPr/>
        </p:nvSpPr>
        <p:spPr>
          <a:xfrm>
            <a:off x="5029323" y="2872247"/>
            <a:ext cx="423839" cy="369332"/>
          </a:xfrm>
          <a:prstGeom prst="rect">
            <a:avLst/>
          </a:prstGeom>
          <a:noFill/>
        </p:spPr>
        <p:txBody>
          <a:bodyPr wrap="none" rtlCol="0">
            <a:spAutoFit/>
          </a:bodyPr>
          <a:lstStyle/>
          <a:p>
            <a:r>
              <a:rPr lang="en-US" b="1" dirty="0"/>
              <a:t>C</a:t>
            </a:r>
            <a:r>
              <a:rPr lang="en-US" b="1" dirty="0" smtClean="0"/>
              <a:t>1</a:t>
            </a:r>
            <a:endParaRPr lang="en-US" b="1" dirty="0"/>
          </a:p>
        </p:txBody>
      </p:sp>
      <p:sp>
        <p:nvSpPr>
          <p:cNvPr id="31" name="TextBox 30"/>
          <p:cNvSpPr txBox="1"/>
          <p:nvPr/>
        </p:nvSpPr>
        <p:spPr>
          <a:xfrm>
            <a:off x="3489065" y="3445175"/>
            <a:ext cx="441535" cy="369332"/>
          </a:xfrm>
          <a:prstGeom prst="rect">
            <a:avLst/>
          </a:prstGeom>
          <a:noFill/>
        </p:spPr>
        <p:txBody>
          <a:bodyPr wrap="none" rtlCol="0">
            <a:spAutoFit/>
          </a:bodyPr>
          <a:lstStyle/>
          <a:p>
            <a:r>
              <a:rPr lang="en-US" b="1" dirty="0" smtClean="0"/>
              <a:t>A3</a:t>
            </a:r>
            <a:endParaRPr lang="en-US" b="1" dirty="0"/>
          </a:p>
        </p:txBody>
      </p:sp>
      <p:sp>
        <p:nvSpPr>
          <p:cNvPr id="32" name="TextBox 31"/>
          <p:cNvSpPr txBox="1"/>
          <p:nvPr/>
        </p:nvSpPr>
        <p:spPr>
          <a:xfrm>
            <a:off x="2141278" y="4049600"/>
            <a:ext cx="441535" cy="369332"/>
          </a:xfrm>
          <a:prstGeom prst="rect">
            <a:avLst/>
          </a:prstGeom>
          <a:noFill/>
        </p:spPr>
        <p:txBody>
          <a:bodyPr wrap="none" rtlCol="0">
            <a:spAutoFit/>
          </a:bodyPr>
          <a:lstStyle/>
          <a:p>
            <a:r>
              <a:rPr lang="en-US" b="1" dirty="0" smtClean="0"/>
              <a:t>A4</a:t>
            </a:r>
            <a:endParaRPr lang="en-US" b="1" dirty="0"/>
          </a:p>
        </p:txBody>
      </p:sp>
      <p:sp>
        <p:nvSpPr>
          <p:cNvPr id="33" name="TextBox 32"/>
          <p:cNvSpPr txBox="1"/>
          <p:nvPr/>
        </p:nvSpPr>
        <p:spPr>
          <a:xfrm>
            <a:off x="5029323" y="3939478"/>
            <a:ext cx="441535" cy="369332"/>
          </a:xfrm>
          <a:prstGeom prst="rect">
            <a:avLst/>
          </a:prstGeom>
          <a:noFill/>
        </p:spPr>
        <p:txBody>
          <a:bodyPr wrap="none" rtlCol="0">
            <a:spAutoFit/>
          </a:bodyPr>
          <a:lstStyle/>
          <a:p>
            <a:r>
              <a:rPr lang="en-US" b="1" dirty="0" smtClean="0"/>
              <a:t>A5</a:t>
            </a:r>
            <a:endParaRPr lang="en-US" b="1" dirty="0"/>
          </a:p>
        </p:txBody>
      </p:sp>
      <p:sp>
        <p:nvSpPr>
          <p:cNvPr id="34" name="TextBox 33"/>
          <p:cNvSpPr txBox="1"/>
          <p:nvPr/>
        </p:nvSpPr>
        <p:spPr>
          <a:xfrm>
            <a:off x="976006" y="4878810"/>
            <a:ext cx="431053" cy="369332"/>
          </a:xfrm>
          <a:prstGeom prst="rect">
            <a:avLst/>
          </a:prstGeom>
          <a:noFill/>
        </p:spPr>
        <p:txBody>
          <a:bodyPr wrap="none" rtlCol="0">
            <a:spAutoFit/>
          </a:bodyPr>
          <a:lstStyle/>
          <a:p>
            <a:r>
              <a:rPr lang="en-US" b="1" dirty="0" smtClean="0"/>
              <a:t>B2</a:t>
            </a:r>
            <a:endParaRPr lang="en-US" b="1" dirty="0"/>
          </a:p>
        </p:txBody>
      </p:sp>
      <p:sp>
        <p:nvSpPr>
          <p:cNvPr id="35" name="TextBox 34"/>
          <p:cNvSpPr txBox="1"/>
          <p:nvPr/>
        </p:nvSpPr>
        <p:spPr>
          <a:xfrm>
            <a:off x="6466375" y="4958144"/>
            <a:ext cx="428322" cy="369332"/>
          </a:xfrm>
          <a:prstGeom prst="rect">
            <a:avLst/>
          </a:prstGeom>
          <a:noFill/>
        </p:spPr>
        <p:txBody>
          <a:bodyPr wrap="none" rtlCol="0">
            <a:spAutoFit/>
          </a:bodyPr>
          <a:lstStyle/>
          <a:p>
            <a:r>
              <a:rPr lang="en-US" b="1" dirty="0"/>
              <a:t>C</a:t>
            </a:r>
            <a:r>
              <a:rPr lang="en-US" b="1" dirty="0" smtClean="0"/>
              <a:t>2</a:t>
            </a:r>
            <a:endParaRPr lang="en-US" b="1" dirty="0"/>
          </a:p>
        </p:txBody>
      </p:sp>
      <p:sp>
        <p:nvSpPr>
          <p:cNvPr id="36" name="Text Box 5"/>
          <p:cNvSpPr txBox="1">
            <a:spLocks noChangeArrowheads="1"/>
          </p:cNvSpPr>
          <p:nvPr/>
        </p:nvSpPr>
        <p:spPr bwMode="auto">
          <a:xfrm>
            <a:off x="7314051" y="601352"/>
            <a:ext cx="9978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800" b="1" dirty="0" smtClean="0"/>
              <a:t>Dave</a:t>
            </a:r>
            <a:endParaRPr lang="en-US" sz="1800" b="1" dirty="0"/>
          </a:p>
        </p:txBody>
      </p:sp>
      <p:sp>
        <p:nvSpPr>
          <p:cNvPr id="37" name="Line 6"/>
          <p:cNvSpPr>
            <a:spLocks noChangeShapeType="1"/>
          </p:cNvSpPr>
          <p:nvPr/>
        </p:nvSpPr>
        <p:spPr bwMode="auto">
          <a:xfrm>
            <a:off x="7877482" y="1249086"/>
            <a:ext cx="0" cy="3999056"/>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8" name="Line 10"/>
          <p:cNvSpPr>
            <a:spLocks noChangeShapeType="1"/>
          </p:cNvSpPr>
          <p:nvPr/>
        </p:nvSpPr>
        <p:spPr bwMode="auto">
          <a:xfrm flipH="1">
            <a:off x="6370380" y="1951740"/>
            <a:ext cx="1448881" cy="370528"/>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39" name="Text Box 13"/>
          <p:cNvSpPr txBox="1">
            <a:spLocks noChangeArrowheads="1"/>
          </p:cNvSpPr>
          <p:nvPr/>
        </p:nvSpPr>
        <p:spPr bwMode="auto">
          <a:xfrm>
            <a:off x="6446580" y="1113540"/>
            <a:ext cx="1447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40" name="Line 15"/>
          <p:cNvSpPr>
            <a:spLocks noChangeShapeType="1"/>
          </p:cNvSpPr>
          <p:nvPr/>
        </p:nvSpPr>
        <p:spPr bwMode="auto">
          <a:xfrm>
            <a:off x="6337040" y="2872248"/>
            <a:ext cx="1482220" cy="572928"/>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41" name="Text Box 17"/>
          <p:cNvSpPr txBox="1">
            <a:spLocks noChangeArrowheads="1"/>
          </p:cNvSpPr>
          <p:nvPr/>
        </p:nvSpPr>
        <p:spPr bwMode="auto">
          <a:xfrm>
            <a:off x="6781800" y="2367605"/>
            <a:ext cx="12756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a:t>
            </a:r>
            <a:r>
              <a:rPr lang="en-US" sz="1800" dirty="0" smtClean="0"/>
              <a:t>9am </a:t>
            </a:r>
            <a:r>
              <a:rPr lang="en-US" sz="1800" dirty="0"/>
              <a:t>or </a:t>
            </a:r>
            <a:r>
              <a:rPr lang="en-US" sz="1800" dirty="0" smtClean="0"/>
              <a:t>11am</a:t>
            </a:r>
            <a:r>
              <a:rPr lang="en-US" dirty="0" smtClean="0"/>
              <a:t>”</a:t>
            </a:r>
            <a:endParaRPr lang="en-US" sz="1800" dirty="0"/>
          </a:p>
        </p:txBody>
      </p:sp>
      <p:sp>
        <p:nvSpPr>
          <p:cNvPr id="42" name="Line 26"/>
          <p:cNvSpPr>
            <a:spLocks noChangeShapeType="1"/>
          </p:cNvSpPr>
          <p:nvPr/>
        </p:nvSpPr>
        <p:spPr bwMode="auto">
          <a:xfrm flipV="1">
            <a:off x="7960411" y="3628607"/>
            <a:ext cx="282305" cy="0"/>
          </a:xfrm>
          <a:prstGeom prst="line">
            <a:avLst/>
          </a:prstGeom>
          <a:noFill/>
          <a:ln w="31750">
            <a:solidFill>
              <a:srgbClr val="660066"/>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43" name="TextBox 42"/>
          <p:cNvSpPr txBox="1"/>
          <p:nvPr/>
        </p:nvSpPr>
        <p:spPr>
          <a:xfrm>
            <a:off x="8031716" y="3235102"/>
            <a:ext cx="447170" cy="369332"/>
          </a:xfrm>
          <a:prstGeom prst="rect">
            <a:avLst/>
          </a:prstGeom>
          <a:noFill/>
        </p:spPr>
        <p:txBody>
          <a:bodyPr wrap="none" rtlCol="0">
            <a:spAutoFit/>
          </a:bodyPr>
          <a:lstStyle/>
          <a:p>
            <a:r>
              <a:rPr lang="en-US" b="1" dirty="0" smtClean="0"/>
              <a:t>D2</a:t>
            </a:r>
            <a:endParaRPr lang="en-US" b="1" dirty="0"/>
          </a:p>
        </p:txBody>
      </p:sp>
      <p:sp>
        <p:nvSpPr>
          <p:cNvPr id="44" name="Line 10"/>
          <p:cNvSpPr>
            <a:spLocks noChangeShapeType="1"/>
          </p:cNvSpPr>
          <p:nvPr/>
        </p:nvSpPr>
        <p:spPr bwMode="auto">
          <a:xfrm flipH="1">
            <a:off x="6360159" y="3708074"/>
            <a:ext cx="1448881" cy="370528"/>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45" name="Text Box 21"/>
          <p:cNvSpPr txBox="1">
            <a:spLocks noChangeArrowheads="1"/>
          </p:cNvSpPr>
          <p:nvPr/>
        </p:nvSpPr>
        <p:spPr bwMode="auto">
          <a:xfrm>
            <a:off x="6477000" y="3475740"/>
            <a:ext cx="152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“Ok, </a:t>
            </a:r>
            <a:r>
              <a:rPr lang="en-US" sz="1800" dirty="0" smtClean="0"/>
              <a:t>11am.</a:t>
            </a:r>
            <a:r>
              <a:rPr lang="en-US" dirty="0" smtClean="0"/>
              <a:t>”</a:t>
            </a:r>
            <a:endParaRPr lang="en-US" sz="1800" dirty="0"/>
          </a:p>
        </p:txBody>
      </p:sp>
      <p:sp>
        <p:nvSpPr>
          <p:cNvPr id="46" name="Text Box 27"/>
          <p:cNvSpPr txBox="1">
            <a:spLocks noChangeArrowheads="1"/>
          </p:cNvSpPr>
          <p:nvPr/>
        </p:nvSpPr>
        <p:spPr bwMode="auto">
          <a:xfrm>
            <a:off x="8229600" y="3551940"/>
            <a:ext cx="8080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400" dirty="0" smtClean="0"/>
              <a:t>Selects and reserves 11am</a:t>
            </a:r>
            <a:endParaRPr lang="en-US" sz="1400" dirty="0"/>
          </a:p>
        </p:txBody>
      </p:sp>
    </p:spTree>
    <p:extLst>
      <p:ext uri="{BB962C8B-B14F-4D97-AF65-F5344CB8AC3E}">
        <p14:creationId xmlns:p14="http://schemas.microsoft.com/office/powerpoint/2010/main" val="2767103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heckerboard(across)">
                                      <p:cBhvr>
                                        <p:cTn id="7" dur="500"/>
                                        <p:tgtEl>
                                          <p:spTgt spid="3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checkerboard(across)">
                                      <p:cBhvr>
                                        <p:cTn id="10" dur="500"/>
                                        <p:tgtEl>
                                          <p:spTgt spid="3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checkerboard(across)">
                                      <p:cBhvr>
                                        <p:cTn id="13" dur="500"/>
                                        <p:tgtEl>
                                          <p:spTgt spid="3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checkerboard(across)">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checkerboard(across)">
                                      <p:cBhvr>
                                        <p:cTn id="21" dur="500"/>
                                        <p:tgtEl>
                                          <p:spTgt spid="4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checkerboard(across)">
                                      <p:cBhvr>
                                        <p:cTn id="24" dur="500"/>
                                        <p:tgtEl>
                                          <p:spTgt spid="42"/>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checkerboard(across)">
                                      <p:cBhvr>
                                        <p:cTn id="27" dur="500"/>
                                        <p:tgtEl>
                                          <p:spTgt spid="43"/>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checkerboard(across)">
                                      <p:cBhvr>
                                        <p:cTn id="30" dur="500"/>
                                        <p:tgtEl>
                                          <p:spTgt spid="45"/>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checkerboard(across)">
                                      <p:cBhvr>
                                        <p:cTn id="33" dur="500"/>
                                        <p:tgtEl>
                                          <p:spTgt spid="46"/>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checkerboard(across)">
                                      <p:cBhvr>
                                        <p:cTn id="36" dur="500"/>
                                        <p:tgtEl>
                                          <p:spTgt spid="4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checkerboard(across)">
                                      <p:cBhvr>
                                        <p:cTn id="3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p:bldP spid="40" grpId="0" animBg="1"/>
      <p:bldP spid="41" grpId="0"/>
      <p:bldP spid="42" grpId="0" animBg="1"/>
      <p:bldP spid="43" grpId="0"/>
      <p:bldP spid="44" grpId="0" animBg="1"/>
      <p:bldP spid="45" grpId="0"/>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p:txBody>
          <a:bodyPr/>
          <a:lstStyle/>
          <a:p>
            <a:r>
              <a:rPr lang="en-US" dirty="0"/>
              <a:t>Preventing </a:t>
            </a:r>
            <a:r>
              <a:rPr lang="en-US" dirty="0" smtClean="0"/>
              <a:t>Data Races</a:t>
            </a:r>
            <a:endParaRPr lang="en-US" dirty="0"/>
          </a:p>
        </p:txBody>
      </p:sp>
      <p:sp>
        <p:nvSpPr>
          <p:cNvPr id="923651" name="Rectangle 3"/>
          <p:cNvSpPr>
            <a:spLocks noGrp="1" noChangeArrowheads="1"/>
          </p:cNvSpPr>
          <p:nvPr>
            <p:ph idx="1"/>
          </p:nvPr>
        </p:nvSpPr>
        <p:spPr/>
        <p:txBody>
          <a:bodyPr/>
          <a:lstStyle/>
          <a:p>
            <a:r>
              <a:rPr lang="en-US" dirty="0"/>
              <a:t>Use </a:t>
            </a:r>
            <a:r>
              <a:rPr lang="en-US" b="1" dirty="0"/>
              <a:t>locks</a:t>
            </a:r>
            <a:r>
              <a:rPr lang="en-US" dirty="0"/>
              <a:t> to </a:t>
            </a:r>
            <a:r>
              <a:rPr lang="en-US" b="1" dirty="0"/>
              <a:t>impose ordering constraints</a:t>
            </a:r>
          </a:p>
          <a:p>
            <a:r>
              <a:rPr lang="en-US" dirty="0"/>
              <a:t>After responding to Alice, </a:t>
            </a:r>
            <a:r>
              <a:rPr lang="en-US" dirty="0" smtClean="0"/>
              <a:t>Coleen </a:t>
            </a:r>
            <a:r>
              <a:rPr lang="en-US" dirty="0"/>
              <a:t>reserves all the times in </a:t>
            </a:r>
            <a:r>
              <a:rPr lang="en-US" dirty="0" smtClean="0"/>
              <a:t>response </a:t>
            </a:r>
            <a:r>
              <a:rPr lang="en-US" dirty="0"/>
              <a:t>until </a:t>
            </a:r>
            <a:r>
              <a:rPr lang="en-US" dirty="0" smtClean="0"/>
              <a:t>she </a:t>
            </a:r>
            <a:r>
              <a:rPr lang="en-US" dirty="0"/>
              <a:t>hears </a:t>
            </a:r>
            <a:r>
              <a:rPr lang="en-US" dirty="0" smtClean="0"/>
              <a:t>back</a:t>
            </a:r>
            <a:endParaRPr lang="en-US" dirty="0"/>
          </a:p>
        </p:txBody>
      </p:sp>
    </p:spTree>
    <p:extLst>
      <p:ext uri="{BB962C8B-B14F-4D97-AF65-F5344CB8AC3E}">
        <p14:creationId xmlns:p14="http://schemas.microsoft.com/office/powerpoint/2010/main" val="30133971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80" name="Line 4"/>
          <p:cNvSpPr>
            <a:spLocks noChangeShapeType="1"/>
          </p:cNvSpPr>
          <p:nvPr/>
        </p:nvSpPr>
        <p:spPr bwMode="auto">
          <a:xfrm>
            <a:off x="1590415" y="1287593"/>
            <a:ext cx="0" cy="3999056"/>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1" name="Text Box 5"/>
          <p:cNvSpPr txBox="1">
            <a:spLocks noChangeArrowheads="1"/>
          </p:cNvSpPr>
          <p:nvPr/>
        </p:nvSpPr>
        <p:spPr bwMode="auto">
          <a:xfrm>
            <a:off x="1193540" y="601352"/>
            <a:ext cx="562023"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t>Bob</a:t>
            </a:r>
          </a:p>
        </p:txBody>
      </p:sp>
      <p:sp>
        <p:nvSpPr>
          <p:cNvPr id="920582" name="Line 6"/>
          <p:cNvSpPr>
            <a:spLocks noChangeShapeType="1"/>
          </p:cNvSpPr>
          <p:nvPr/>
        </p:nvSpPr>
        <p:spPr bwMode="auto">
          <a:xfrm>
            <a:off x="4051040" y="1287593"/>
            <a:ext cx="0" cy="3999056"/>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3" name="Text Box 7"/>
          <p:cNvSpPr txBox="1">
            <a:spLocks noChangeArrowheads="1"/>
          </p:cNvSpPr>
          <p:nvPr/>
        </p:nvSpPr>
        <p:spPr bwMode="auto">
          <a:xfrm>
            <a:off x="3654165" y="601352"/>
            <a:ext cx="65072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Alice</a:t>
            </a:r>
          </a:p>
        </p:txBody>
      </p:sp>
      <p:sp>
        <p:nvSpPr>
          <p:cNvPr id="920584" name="Line 8"/>
          <p:cNvSpPr>
            <a:spLocks noChangeShapeType="1"/>
          </p:cNvSpPr>
          <p:nvPr/>
        </p:nvSpPr>
        <p:spPr bwMode="auto">
          <a:xfrm>
            <a:off x="6337040" y="1287593"/>
            <a:ext cx="0" cy="3999056"/>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5" name="Text Box 9"/>
          <p:cNvSpPr txBox="1">
            <a:spLocks noChangeArrowheads="1"/>
          </p:cNvSpPr>
          <p:nvPr/>
        </p:nvSpPr>
        <p:spPr bwMode="auto">
          <a:xfrm>
            <a:off x="5940165" y="601352"/>
            <a:ext cx="90060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Colleen</a:t>
            </a:r>
          </a:p>
        </p:txBody>
      </p:sp>
      <p:sp>
        <p:nvSpPr>
          <p:cNvPr id="920586" name="Line 10"/>
          <p:cNvSpPr>
            <a:spLocks noChangeShapeType="1"/>
          </p:cNvSpPr>
          <p:nvPr/>
        </p:nvSpPr>
        <p:spPr bwMode="auto">
          <a:xfrm flipH="1">
            <a:off x="1666615" y="1603308"/>
            <a:ext cx="23622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7" name="Line 11"/>
          <p:cNvSpPr>
            <a:spLocks noChangeShapeType="1"/>
          </p:cNvSpPr>
          <p:nvPr/>
        </p:nvSpPr>
        <p:spPr bwMode="auto">
          <a:xfrm>
            <a:off x="4028815" y="1603308"/>
            <a:ext cx="22860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88" name="Text Box 12"/>
          <p:cNvSpPr txBox="1">
            <a:spLocks noChangeArrowheads="1"/>
          </p:cNvSpPr>
          <p:nvPr/>
        </p:nvSpPr>
        <p:spPr bwMode="auto">
          <a:xfrm>
            <a:off x="1971415" y="55092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89" name="Text Box 13"/>
          <p:cNvSpPr txBox="1">
            <a:spLocks noChangeArrowheads="1"/>
          </p:cNvSpPr>
          <p:nvPr/>
        </p:nvSpPr>
        <p:spPr bwMode="auto">
          <a:xfrm>
            <a:off x="4409815" y="55092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90" name="Line 14"/>
          <p:cNvSpPr>
            <a:spLocks noChangeShapeType="1"/>
          </p:cNvSpPr>
          <p:nvPr/>
        </p:nvSpPr>
        <p:spPr bwMode="auto">
          <a:xfrm>
            <a:off x="1590415" y="2655691"/>
            <a:ext cx="2438400" cy="526192"/>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1" name="Line 15"/>
          <p:cNvSpPr>
            <a:spLocks noChangeShapeType="1"/>
          </p:cNvSpPr>
          <p:nvPr/>
        </p:nvSpPr>
        <p:spPr bwMode="auto">
          <a:xfrm flipH="1">
            <a:off x="4028815" y="4445606"/>
            <a:ext cx="2286000" cy="736668"/>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2" name="Text Box 16"/>
          <p:cNvSpPr txBox="1">
            <a:spLocks noChangeArrowheads="1"/>
          </p:cNvSpPr>
          <p:nvPr/>
        </p:nvSpPr>
        <p:spPr bwMode="auto">
          <a:xfrm>
            <a:off x="1871403" y="2184312"/>
            <a:ext cx="1981200" cy="50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a:t>
            </a:r>
            <a:r>
              <a:rPr lang="en-US" sz="1800" dirty="0"/>
              <a:t>or </a:t>
            </a:r>
            <a:r>
              <a:rPr lang="en-US" sz="1800" dirty="0" smtClean="0"/>
              <a:t>3pm</a:t>
            </a:r>
            <a:r>
              <a:rPr lang="en-US" dirty="0" smtClean="0"/>
              <a:t>”</a:t>
            </a:r>
            <a:endParaRPr lang="en-US" sz="1800" dirty="0"/>
          </a:p>
        </p:txBody>
      </p:sp>
      <p:sp>
        <p:nvSpPr>
          <p:cNvPr id="920593" name="Text Box 17"/>
          <p:cNvSpPr txBox="1">
            <a:spLocks noChangeArrowheads="1"/>
          </p:cNvSpPr>
          <p:nvPr/>
        </p:nvSpPr>
        <p:spPr bwMode="auto">
          <a:xfrm>
            <a:off x="4988210" y="4917317"/>
            <a:ext cx="8681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a:t>
            </a:r>
            <a:r>
              <a:rPr lang="en-US" sz="1800" dirty="0" smtClean="0"/>
              <a:t>9am</a:t>
            </a:r>
            <a:r>
              <a:rPr lang="en-US" dirty="0" smtClean="0"/>
              <a:t>”</a:t>
            </a:r>
            <a:endParaRPr lang="en-US" sz="1800" dirty="0"/>
          </a:p>
        </p:txBody>
      </p:sp>
      <p:sp>
        <p:nvSpPr>
          <p:cNvPr id="920598" name="Line 22"/>
          <p:cNvSpPr>
            <a:spLocks noChangeShapeType="1"/>
          </p:cNvSpPr>
          <p:nvPr/>
        </p:nvSpPr>
        <p:spPr bwMode="auto">
          <a:xfrm flipV="1">
            <a:off x="6400800" y="4267200"/>
            <a:ext cx="371735" cy="5201"/>
          </a:xfrm>
          <a:prstGeom prst="line">
            <a:avLst/>
          </a:prstGeom>
          <a:noFill/>
          <a:ln w="31750">
            <a:solidFill>
              <a:srgbClr val="00B501"/>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920599" name="Text Box 23"/>
          <p:cNvSpPr txBox="1">
            <a:spLocks noChangeArrowheads="1"/>
          </p:cNvSpPr>
          <p:nvPr/>
        </p:nvSpPr>
        <p:spPr bwMode="auto">
          <a:xfrm>
            <a:off x="6742531" y="4182881"/>
            <a:ext cx="10665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800" dirty="0"/>
              <a:t>Reserves </a:t>
            </a:r>
            <a:r>
              <a:rPr lang="en-US" sz="1800" dirty="0" smtClean="0"/>
              <a:t>11am</a:t>
            </a:r>
            <a:endParaRPr lang="en-US" sz="1800" dirty="0"/>
          </a:p>
        </p:txBody>
      </p:sp>
      <p:sp>
        <p:nvSpPr>
          <p:cNvPr id="2" name="TextBox 1"/>
          <p:cNvSpPr txBox="1"/>
          <p:nvPr/>
        </p:nvSpPr>
        <p:spPr>
          <a:xfrm>
            <a:off x="2914039" y="1287593"/>
            <a:ext cx="441535" cy="369332"/>
          </a:xfrm>
          <a:prstGeom prst="rect">
            <a:avLst/>
          </a:prstGeom>
          <a:noFill/>
        </p:spPr>
        <p:txBody>
          <a:bodyPr wrap="none" rtlCol="0">
            <a:spAutoFit/>
          </a:bodyPr>
          <a:lstStyle/>
          <a:p>
            <a:r>
              <a:rPr lang="en-US" b="1" dirty="0" smtClean="0"/>
              <a:t>A1</a:t>
            </a:r>
            <a:endParaRPr lang="en-US" b="1" dirty="0"/>
          </a:p>
        </p:txBody>
      </p:sp>
      <p:sp>
        <p:nvSpPr>
          <p:cNvPr id="28" name="TextBox 27"/>
          <p:cNvSpPr txBox="1"/>
          <p:nvPr/>
        </p:nvSpPr>
        <p:spPr>
          <a:xfrm>
            <a:off x="5244850" y="1418642"/>
            <a:ext cx="441535" cy="369332"/>
          </a:xfrm>
          <a:prstGeom prst="rect">
            <a:avLst/>
          </a:prstGeom>
          <a:noFill/>
        </p:spPr>
        <p:txBody>
          <a:bodyPr wrap="none" rtlCol="0">
            <a:spAutoFit/>
          </a:bodyPr>
          <a:lstStyle/>
          <a:p>
            <a:r>
              <a:rPr lang="en-US" b="1" dirty="0" smtClean="0"/>
              <a:t>A2</a:t>
            </a:r>
            <a:endParaRPr lang="en-US" b="1" dirty="0"/>
          </a:p>
        </p:txBody>
      </p:sp>
      <p:sp>
        <p:nvSpPr>
          <p:cNvPr id="29" name="TextBox 28"/>
          <p:cNvSpPr txBox="1"/>
          <p:nvPr/>
        </p:nvSpPr>
        <p:spPr>
          <a:xfrm>
            <a:off x="2914039" y="2550453"/>
            <a:ext cx="431053" cy="369332"/>
          </a:xfrm>
          <a:prstGeom prst="rect">
            <a:avLst/>
          </a:prstGeom>
          <a:noFill/>
        </p:spPr>
        <p:txBody>
          <a:bodyPr wrap="none" rtlCol="0">
            <a:spAutoFit/>
          </a:bodyPr>
          <a:lstStyle/>
          <a:p>
            <a:r>
              <a:rPr lang="en-US" b="1" dirty="0" smtClean="0"/>
              <a:t>B1</a:t>
            </a:r>
            <a:endParaRPr lang="en-US" b="1" dirty="0"/>
          </a:p>
        </p:txBody>
      </p:sp>
      <p:sp>
        <p:nvSpPr>
          <p:cNvPr id="30" name="TextBox 29"/>
          <p:cNvSpPr txBox="1"/>
          <p:nvPr/>
        </p:nvSpPr>
        <p:spPr>
          <a:xfrm>
            <a:off x="5029323" y="4346447"/>
            <a:ext cx="423839" cy="369332"/>
          </a:xfrm>
          <a:prstGeom prst="rect">
            <a:avLst/>
          </a:prstGeom>
          <a:noFill/>
        </p:spPr>
        <p:txBody>
          <a:bodyPr wrap="none" rtlCol="0">
            <a:spAutoFit/>
          </a:bodyPr>
          <a:lstStyle/>
          <a:p>
            <a:r>
              <a:rPr lang="en-US" b="1" dirty="0"/>
              <a:t>C</a:t>
            </a:r>
            <a:r>
              <a:rPr lang="en-US" b="1" dirty="0" smtClean="0"/>
              <a:t>1</a:t>
            </a:r>
            <a:endParaRPr lang="en-US" b="1" dirty="0"/>
          </a:p>
        </p:txBody>
      </p:sp>
      <p:sp>
        <p:nvSpPr>
          <p:cNvPr id="36" name="Text Box 5"/>
          <p:cNvSpPr txBox="1">
            <a:spLocks noChangeArrowheads="1"/>
          </p:cNvSpPr>
          <p:nvPr/>
        </p:nvSpPr>
        <p:spPr bwMode="auto">
          <a:xfrm>
            <a:off x="7314051" y="601352"/>
            <a:ext cx="9978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800" b="1" dirty="0" smtClean="0"/>
              <a:t>Dave</a:t>
            </a:r>
            <a:endParaRPr lang="en-US" sz="1800" b="1" dirty="0"/>
          </a:p>
        </p:txBody>
      </p:sp>
      <p:sp>
        <p:nvSpPr>
          <p:cNvPr id="37" name="Line 6"/>
          <p:cNvSpPr>
            <a:spLocks noChangeShapeType="1"/>
          </p:cNvSpPr>
          <p:nvPr/>
        </p:nvSpPr>
        <p:spPr bwMode="auto">
          <a:xfrm>
            <a:off x="7877482" y="1249086"/>
            <a:ext cx="0" cy="3999056"/>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8" name="Line 10"/>
          <p:cNvSpPr>
            <a:spLocks noChangeShapeType="1"/>
          </p:cNvSpPr>
          <p:nvPr/>
        </p:nvSpPr>
        <p:spPr bwMode="auto">
          <a:xfrm flipH="1">
            <a:off x="6370380" y="1951740"/>
            <a:ext cx="1448881" cy="370528"/>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39" name="Text Box 13"/>
          <p:cNvSpPr txBox="1">
            <a:spLocks noChangeArrowheads="1"/>
          </p:cNvSpPr>
          <p:nvPr/>
        </p:nvSpPr>
        <p:spPr bwMode="auto">
          <a:xfrm>
            <a:off x="6446580" y="1113540"/>
            <a:ext cx="1447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40" name="Line 15"/>
          <p:cNvSpPr>
            <a:spLocks noChangeShapeType="1"/>
          </p:cNvSpPr>
          <p:nvPr/>
        </p:nvSpPr>
        <p:spPr bwMode="auto">
          <a:xfrm>
            <a:off x="6337039" y="2872248"/>
            <a:ext cx="1482221" cy="572927"/>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41" name="Text Box 17"/>
          <p:cNvSpPr txBox="1">
            <a:spLocks noChangeArrowheads="1"/>
          </p:cNvSpPr>
          <p:nvPr/>
        </p:nvSpPr>
        <p:spPr bwMode="auto">
          <a:xfrm>
            <a:off x="6752751" y="2332525"/>
            <a:ext cx="12756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a:t>
            </a:r>
            <a:r>
              <a:rPr lang="en-US" sz="1800" dirty="0" smtClean="0"/>
              <a:t>9am </a:t>
            </a:r>
            <a:r>
              <a:rPr lang="en-US" sz="1800" dirty="0"/>
              <a:t>or </a:t>
            </a:r>
            <a:r>
              <a:rPr lang="en-US" sz="1800" dirty="0" smtClean="0"/>
              <a:t>11am</a:t>
            </a:r>
            <a:r>
              <a:rPr lang="en-US" dirty="0" smtClean="0"/>
              <a:t>”</a:t>
            </a:r>
            <a:endParaRPr lang="en-US" sz="1800" dirty="0"/>
          </a:p>
        </p:txBody>
      </p:sp>
      <p:sp>
        <p:nvSpPr>
          <p:cNvPr id="42" name="Line 26"/>
          <p:cNvSpPr>
            <a:spLocks noChangeShapeType="1"/>
          </p:cNvSpPr>
          <p:nvPr/>
        </p:nvSpPr>
        <p:spPr bwMode="auto">
          <a:xfrm flipV="1">
            <a:off x="7960411" y="3628607"/>
            <a:ext cx="282305" cy="0"/>
          </a:xfrm>
          <a:prstGeom prst="line">
            <a:avLst/>
          </a:prstGeom>
          <a:noFill/>
          <a:ln w="31750">
            <a:solidFill>
              <a:srgbClr val="660066"/>
            </a:solidFill>
            <a:round/>
            <a:headEnd type="diamond"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43" name="TextBox 42"/>
          <p:cNvSpPr txBox="1"/>
          <p:nvPr/>
        </p:nvSpPr>
        <p:spPr>
          <a:xfrm>
            <a:off x="8031716" y="3235102"/>
            <a:ext cx="447170" cy="369332"/>
          </a:xfrm>
          <a:prstGeom prst="rect">
            <a:avLst/>
          </a:prstGeom>
          <a:noFill/>
        </p:spPr>
        <p:txBody>
          <a:bodyPr wrap="none" rtlCol="0">
            <a:spAutoFit/>
          </a:bodyPr>
          <a:lstStyle/>
          <a:p>
            <a:r>
              <a:rPr lang="en-US" b="1" dirty="0" smtClean="0"/>
              <a:t>D2</a:t>
            </a:r>
            <a:endParaRPr lang="en-US" b="1" dirty="0"/>
          </a:p>
        </p:txBody>
      </p:sp>
      <p:sp>
        <p:nvSpPr>
          <p:cNvPr id="44" name="Line 10"/>
          <p:cNvSpPr>
            <a:spLocks noChangeShapeType="1"/>
          </p:cNvSpPr>
          <p:nvPr/>
        </p:nvSpPr>
        <p:spPr bwMode="auto">
          <a:xfrm flipH="1">
            <a:off x="6360159" y="3708074"/>
            <a:ext cx="1448881" cy="370528"/>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45" name="Text Box 21"/>
          <p:cNvSpPr txBox="1">
            <a:spLocks noChangeArrowheads="1"/>
          </p:cNvSpPr>
          <p:nvPr/>
        </p:nvSpPr>
        <p:spPr bwMode="auto">
          <a:xfrm>
            <a:off x="6477000" y="3475740"/>
            <a:ext cx="152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“Ok, </a:t>
            </a:r>
            <a:r>
              <a:rPr lang="en-US" sz="1800" dirty="0" smtClean="0"/>
              <a:t>11am.</a:t>
            </a:r>
            <a:r>
              <a:rPr lang="en-US" dirty="0" smtClean="0"/>
              <a:t>”</a:t>
            </a:r>
            <a:endParaRPr lang="en-US" sz="1800" dirty="0"/>
          </a:p>
        </p:txBody>
      </p:sp>
      <p:sp>
        <p:nvSpPr>
          <p:cNvPr id="46" name="Text Box 27"/>
          <p:cNvSpPr txBox="1">
            <a:spLocks noChangeArrowheads="1"/>
          </p:cNvSpPr>
          <p:nvPr/>
        </p:nvSpPr>
        <p:spPr bwMode="auto">
          <a:xfrm>
            <a:off x="8229600" y="3551940"/>
            <a:ext cx="8080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400" dirty="0" smtClean="0"/>
              <a:t>Selects and reserves 11am</a:t>
            </a:r>
            <a:endParaRPr lang="en-US" sz="1400" dirty="0"/>
          </a:p>
        </p:txBody>
      </p:sp>
      <p:sp>
        <p:nvSpPr>
          <p:cNvPr id="3" name="Rectangle 2"/>
          <p:cNvSpPr/>
          <p:nvPr/>
        </p:nvSpPr>
        <p:spPr>
          <a:xfrm>
            <a:off x="6292135" y="2812375"/>
            <a:ext cx="78246" cy="1496435"/>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18504" y="5776222"/>
            <a:ext cx="8177088" cy="461665"/>
          </a:xfrm>
          <a:prstGeom prst="rect">
            <a:avLst/>
          </a:prstGeom>
          <a:noFill/>
        </p:spPr>
        <p:txBody>
          <a:bodyPr wrap="none" rtlCol="0">
            <a:spAutoFit/>
          </a:bodyPr>
          <a:lstStyle/>
          <a:p>
            <a:r>
              <a:rPr lang="en-US" sz="2400" dirty="0" smtClean="0"/>
              <a:t>While Colleen’s calendar is </a:t>
            </a:r>
            <a:r>
              <a:rPr lang="en-US" sz="2400" b="1" dirty="0" smtClean="0"/>
              <a:t>locked</a:t>
            </a:r>
            <a:r>
              <a:rPr lang="en-US" sz="2400" dirty="0" smtClean="0"/>
              <a:t>, cannot allow Alice to read it!</a:t>
            </a:r>
            <a:endParaRPr lang="en-US" sz="2400" dirty="0"/>
          </a:p>
        </p:txBody>
      </p:sp>
      <p:sp>
        <p:nvSpPr>
          <p:cNvPr id="48" name="Rectangle 47"/>
          <p:cNvSpPr/>
          <p:nvPr/>
        </p:nvSpPr>
        <p:spPr>
          <a:xfrm>
            <a:off x="1551292" y="2486884"/>
            <a:ext cx="78246" cy="2799765"/>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28772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First Three Files</a:t>
            </a:r>
          </a:p>
          <a:p>
            <a:r>
              <a:rPr lang="en-US" dirty="0" smtClean="0"/>
              <a:t>Why Concurrency Is Hard</a:t>
            </a:r>
          </a:p>
          <a:p>
            <a:pPr lvl="1"/>
            <a:r>
              <a:rPr lang="en-US" b="1" dirty="0" smtClean="0"/>
              <a:t>Race Conditions</a:t>
            </a:r>
          </a:p>
          <a:p>
            <a:pPr lvl="1"/>
            <a:r>
              <a:rPr lang="en-US" b="1" dirty="0" smtClean="0"/>
              <a:t>Deadlocks</a:t>
            </a:r>
          </a:p>
          <a:p>
            <a:r>
              <a:rPr lang="en-US" b="1" dirty="0" err="1" smtClean="0"/>
              <a:t>MapReduce</a:t>
            </a:r>
            <a:r>
              <a:rPr lang="en-US" b="1" dirty="0" smtClean="0"/>
              <a:t>!</a:t>
            </a:r>
          </a:p>
          <a:p>
            <a:r>
              <a:rPr lang="en-US" b="1" dirty="0" smtClean="0"/>
              <a:t>Problem Set 3</a:t>
            </a:r>
            <a:endParaRPr lang="en-US" b="1"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a:t>
            </a:fld>
            <a:endParaRPr lang="en-US"/>
          </a:p>
        </p:txBody>
      </p:sp>
    </p:spTree>
    <p:extLst>
      <p:ext uri="{BB962C8B-B14F-4D97-AF65-F5344CB8AC3E}">
        <p14:creationId xmlns:p14="http://schemas.microsoft.com/office/powerpoint/2010/main" val="32838340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80" name="Line 4"/>
          <p:cNvSpPr>
            <a:spLocks noChangeShapeType="1"/>
          </p:cNvSpPr>
          <p:nvPr/>
        </p:nvSpPr>
        <p:spPr bwMode="auto">
          <a:xfrm>
            <a:off x="1590415" y="1287593"/>
            <a:ext cx="0" cy="3999056"/>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1" name="Text Box 5"/>
          <p:cNvSpPr txBox="1">
            <a:spLocks noChangeArrowheads="1"/>
          </p:cNvSpPr>
          <p:nvPr/>
        </p:nvSpPr>
        <p:spPr bwMode="auto">
          <a:xfrm>
            <a:off x="1193540" y="601352"/>
            <a:ext cx="562023"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t>Bob</a:t>
            </a:r>
          </a:p>
        </p:txBody>
      </p:sp>
      <p:sp>
        <p:nvSpPr>
          <p:cNvPr id="920582" name="Line 6"/>
          <p:cNvSpPr>
            <a:spLocks noChangeShapeType="1"/>
          </p:cNvSpPr>
          <p:nvPr/>
        </p:nvSpPr>
        <p:spPr bwMode="auto">
          <a:xfrm>
            <a:off x="4051040" y="1287593"/>
            <a:ext cx="0" cy="3999056"/>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3" name="Text Box 7"/>
          <p:cNvSpPr txBox="1">
            <a:spLocks noChangeArrowheads="1"/>
          </p:cNvSpPr>
          <p:nvPr/>
        </p:nvSpPr>
        <p:spPr bwMode="auto">
          <a:xfrm>
            <a:off x="3654165" y="601352"/>
            <a:ext cx="65072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Alice</a:t>
            </a:r>
          </a:p>
        </p:txBody>
      </p:sp>
      <p:sp>
        <p:nvSpPr>
          <p:cNvPr id="920584" name="Line 8"/>
          <p:cNvSpPr>
            <a:spLocks noChangeShapeType="1"/>
          </p:cNvSpPr>
          <p:nvPr/>
        </p:nvSpPr>
        <p:spPr bwMode="auto">
          <a:xfrm>
            <a:off x="6337040" y="1287593"/>
            <a:ext cx="0" cy="3999056"/>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5" name="Text Box 9"/>
          <p:cNvSpPr txBox="1">
            <a:spLocks noChangeArrowheads="1"/>
          </p:cNvSpPr>
          <p:nvPr/>
        </p:nvSpPr>
        <p:spPr bwMode="auto">
          <a:xfrm>
            <a:off x="5940165" y="601352"/>
            <a:ext cx="900607" cy="5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Colleen</a:t>
            </a:r>
          </a:p>
        </p:txBody>
      </p:sp>
      <p:sp>
        <p:nvSpPr>
          <p:cNvPr id="920586" name="Line 10"/>
          <p:cNvSpPr>
            <a:spLocks noChangeShapeType="1"/>
          </p:cNvSpPr>
          <p:nvPr/>
        </p:nvSpPr>
        <p:spPr bwMode="auto">
          <a:xfrm flipH="1">
            <a:off x="1666615" y="1603308"/>
            <a:ext cx="23622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87" name="Line 11"/>
          <p:cNvSpPr>
            <a:spLocks noChangeShapeType="1"/>
          </p:cNvSpPr>
          <p:nvPr/>
        </p:nvSpPr>
        <p:spPr bwMode="auto">
          <a:xfrm>
            <a:off x="4028815" y="1603308"/>
            <a:ext cx="2286000" cy="420953"/>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920588" name="Text Box 12"/>
          <p:cNvSpPr txBox="1">
            <a:spLocks noChangeArrowheads="1"/>
          </p:cNvSpPr>
          <p:nvPr/>
        </p:nvSpPr>
        <p:spPr bwMode="auto">
          <a:xfrm>
            <a:off x="1971415" y="55092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89" name="Text Box 13"/>
          <p:cNvSpPr txBox="1">
            <a:spLocks noChangeArrowheads="1"/>
          </p:cNvSpPr>
          <p:nvPr/>
        </p:nvSpPr>
        <p:spPr bwMode="auto">
          <a:xfrm>
            <a:off x="4409815" y="550925"/>
            <a:ext cx="1447800" cy="12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920590" name="Line 14"/>
          <p:cNvSpPr>
            <a:spLocks noChangeShapeType="1"/>
          </p:cNvSpPr>
          <p:nvPr/>
        </p:nvSpPr>
        <p:spPr bwMode="auto">
          <a:xfrm>
            <a:off x="1590415" y="2655691"/>
            <a:ext cx="2438400" cy="526192"/>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920592" name="Text Box 16"/>
          <p:cNvSpPr txBox="1">
            <a:spLocks noChangeArrowheads="1"/>
          </p:cNvSpPr>
          <p:nvPr/>
        </p:nvSpPr>
        <p:spPr bwMode="auto">
          <a:xfrm>
            <a:off x="1871403" y="2184312"/>
            <a:ext cx="1981200" cy="50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11am </a:t>
            </a:r>
            <a:r>
              <a:rPr lang="en-US" sz="1800" dirty="0"/>
              <a:t>or </a:t>
            </a:r>
            <a:r>
              <a:rPr lang="en-US" sz="1800" dirty="0" smtClean="0"/>
              <a:t>3pm</a:t>
            </a:r>
            <a:r>
              <a:rPr lang="en-US" dirty="0" smtClean="0"/>
              <a:t>”</a:t>
            </a:r>
            <a:endParaRPr lang="en-US" sz="1800" dirty="0"/>
          </a:p>
        </p:txBody>
      </p:sp>
      <p:sp>
        <p:nvSpPr>
          <p:cNvPr id="2" name="TextBox 1"/>
          <p:cNvSpPr txBox="1"/>
          <p:nvPr/>
        </p:nvSpPr>
        <p:spPr>
          <a:xfrm>
            <a:off x="2914039" y="1287593"/>
            <a:ext cx="441535" cy="369332"/>
          </a:xfrm>
          <a:prstGeom prst="rect">
            <a:avLst/>
          </a:prstGeom>
          <a:noFill/>
        </p:spPr>
        <p:txBody>
          <a:bodyPr wrap="none" rtlCol="0">
            <a:spAutoFit/>
          </a:bodyPr>
          <a:lstStyle/>
          <a:p>
            <a:r>
              <a:rPr lang="en-US" b="1" dirty="0" smtClean="0"/>
              <a:t>A1</a:t>
            </a:r>
            <a:endParaRPr lang="en-US" b="1" dirty="0"/>
          </a:p>
        </p:txBody>
      </p:sp>
      <p:sp>
        <p:nvSpPr>
          <p:cNvPr id="28" name="TextBox 27"/>
          <p:cNvSpPr txBox="1"/>
          <p:nvPr/>
        </p:nvSpPr>
        <p:spPr>
          <a:xfrm>
            <a:off x="5244850" y="1418642"/>
            <a:ext cx="441535" cy="369332"/>
          </a:xfrm>
          <a:prstGeom prst="rect">
            <a:avLst/>
          </a:prstGeom>
          <a:noFill/>
        </p:spPr>
        <p:txBody>
          <a:bodyPr wrap="none" rtlCol="0">
            <a:spAutoFit/>
          </a:bodyPr>
          <a:lstStyle/>
          <a:p>
            <a:r>
              <a:rPr lang="en-US" b="1" dirty="0" smtClean="0"/>
              <a:t>A2</a:t>
            </a:r>
            <a:endParaRPr lang="en-US" b="1" dirty="0"/>
          </a:p>
        </p:txBody>
      </p:sp>
      <p:sp>
        <p:nvSpPr>
          <p:cNvPr id="29" name="TextBox 28"/>
          <p:cNvSpPr txBox="1"/>
          <p:nvPr/>
        </p:nvSpPr>
        <p:spPr>
          <a:xfrm>
            <a:off x="2914039" y="2550453"/>
            <a:ext cx="431053" cy="369332"/>
          </a:xfrm>
          <a:prstGeom prst="rect">
            <a:avLst/>
          </a:prstGeom>
          <a:noFill/>
        </p:spPr>
        <p:txBody>
          <a:bodyPr wrap="none" rtlCol="0">
            <a:spAutoFit/>
          </a:bodyPr>
          <a:lstStyle/>
          <a:p>
            <a:r>
              <a:rPr lang="en-US" b="1" dirty="0" smtClean="0"/>
              <a:t>B1</a:t>
            </a:r>
            <a:endParaRPr lang="en-US" b="1" dirty="0"/>
          </a:p>
        </p:txBody>
      </p:sp>
      <p:sp>
        <p:nvSpPr>
          <p:cNvPr id="36" name="Text Box 5"/>
          <p:cNvSpPr txBox="1">
            <a:spLocks noChangeArrowheads="1"/>
          </p:cNvSpPr>
          <p:nvPr/>
        </p:nvSpPr>
        <p:spPr bwMode="auto">
          <a:xfrm>
            <a:off x="7314051" y="601352"/>
            <a:ext cx="9978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800" b="1" dirty="0" smtClean="0"/>
              <a:t>Dave</a:t>
            </a:r>
            <a:endParaRPr lang="en-US" sz="1800" b="1" dirty="0"/>
          </a:p>
        </p:txBody>
      </p:sp>
      <p:sp>
        <p:nvSpPr>
          <p:cNvPr id="37" name="Line 6"/>
          <p:cNvSpPr>
            <a:spLocks noChangeShapeType="1"/>
          </p:cNvSpPr>
          <p:nvPr/>
        </p:nvSpPr>
        <p:spPr bwMode="auto">
          <a:xfrm>
            <a:off x="7877482" y="1249086"/>
            <a:ext cx="0" cy="3999056"/>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8" name="Line 10"/>
          <p:cNvSpPr>
            <a:spLocks noChangeShapeType="1"/>
          </p:cNvSpPr>
          <p:nvPr/>
        </p:nvSpPr>
        <p:spPr bwMode="auto">
          <a:xfrm flipH="1">
            <a:off x="6370380" y="1951740"/>
            <a:ext cx="1448881" cy="370528"/>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39" name="Text Box 13"/>
          <p:cNvSpPr txBox="1">
            <a:spLocks noChangeArrowheads="1"/>
          </p:cNvSpPr>
          <p:nvPr/>
        </p:nvSpPr>
        <p:spPr bwMode="auto">
          <a:xfrm>
            <a:off x="6446580" y="1113540"/>
            <a:ext cx="1447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a:t>
            </a:r>
            <a:r>
              <a:rPr lang="en-US" sz="1800" dirty="0" smtClean="0"/>
              <a:t>When </a:t>
            </a:r>
            <a:r>
              <a:rPr lang="en-US" sz="1800" dirty="0"/>
              <a:t>can you meet Friday</a:t>
            </a:r>
            <a:r>
              <a:rPr lang="en-US" sz="1800" dirty="0" smtClean="0"/>
              <a:t>?</a:t>
            </a:r>
            <a:r>
              <a:rPr lang="en-US" dirty="0" smtClean="0"/>
              <a:t>”</a:t>
            </a:r>
            <a:endParaRPr lang="en-US" sz="1800" dirty="0"/>
          </a:p>
        </p:txBody>
      </p:sp>
      <p:sp>
        <p:nvSpPr>
          <p:cNvPr id="40" name="Line 15"/>
          <p:cNvSpPr>
            <a:spLocks noChangeShapeType="1"/>
          </p:cNvSpPr>
          <p:nvPr/>
        </p:nvSpPr>
        <p:spPr bwMode="auto">
          <a:xfrm>
            <a:off x="6337039" y="2872248"/>
            <a:ext cx="1482221" cy="572927"/>
          </a:xfrm>
          <a:prstGeom prst="line">
            <a:avLst/>
          </a:prstGeom>
          <a:noFill/>
          <a:ln w="31750">
            <a:solidFill>
              <a:srgbClr val="00B5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41" name="Text Box 17"/>
          <p:cNvSpPr txBox="1">
            <a:spLocks noChangeArrowheads="1"/>
          </p:cNvSpPr>
          <p:nvPr/>
        </p:nvSpPr>
        <p:spPr bwMode="auto">
          <a:xfrm>
            <a:off x="6752751" y="2332525"/>
            <a:ext cx="12756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a:t>
            </a:r>
            <a:r>
              <a:rPr lang="en-US" sz="1800" dirty="0" smtClean="0"/>
              <a:t>9am </a:t>
            </a:r>
            <a:r>
              <a:rPr lang="en-US" sz="1800" dirty="0"/>
              <a:t>or </a:t>
            </a:r>
            <a:r>
              <a:rPr lang="en-US" sz="1800" dirty="0" smtClean="0"/>
              <a:t>11am</a:t>
            </a:r>
            <a:r>
              <a:rPr lang="en-US" dirty="0" smtClean="0"/>
              <a:t>”</a:t>
            </a:r>
            <a:endParaRPr lang="en-US" sz="1800" dirty="0"/>
          </a:p>
        </p:txBody>
      </p:sp>
      <p:sp>
        <p:nvSpPr>
          <p:cNvPr id="3" name="Rectangle 2"/>
          <p:cNvSpPr/>
          <p:nvPr/>
        </p:nvSpPr>
        <p:spPr>
          <a:xfrm>
            <a:off x="6292135" y="2690771"/>
            <a:ext cx="78246" cy="274119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1551292" y="2486884"/>
            <a:ext cx="78246" cy="2799765"/>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Line 10"/>
          <p:cNvSpPr>
            <a:spLocks noChangeShapeType="1"/>
          </p:cNvSpPr>
          <p:nvPr/>
        </p:nvSpPr>
        <p:spPr bwMode="auto">
          <a:xfrm>
            <a:off x="7849680" y="2486884"/>
            <a:ext cx="1630256" cy="385364"/>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49" name="Line 10"/>
          <p:cNvSpPr>
            <a:spLocks noChangeShapeType="1"/>
          </p:cNvSpPr>
          <p:nvPr/>
        </p:nvSpPr>
        <p:spPr bwMode="auto">
          <a:xfrm>
            <a:off x="-419567" y="2655691"/>
            <a:ext cx="1970859" cy="456776"/>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a:p>
        </p:txBody>
      </p:sp>
      <p:sp>
        <p:nvSpPr>
          <p:cNvPr id="50" name="Text Box 13"/>
          <p:cNvSpPr txBox="1">
            <a:spLocks noChangeArrowheads="1"/>
          </p:cNvSpPr>
          <p:nvPr/>
        </p:nvSpPr>
        <p:spPr bwMode="auto">
          <a:xfrm>
            <a:off x="8001000" y="1002350"/>
            <a:ext cx="103669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“Bob, </a:t>
            </a:r>
            <a:r>
              <a:rPr lang="en-US" dirty="0"/>
              <a:t>w</a:t>
            </a:r>
            <a:r>
              <a:rPr lang="en-US" sz="1800" dirty="0" smtClean="0"/>
              <a:t>hen </a:t>
            </a:r>
            <a:r>
              <a:rPr lang="en-US" sz="1800" dirty="0"/>
              <a:t>can you meet Friday</a:t>
            </a:r>
            <a:r>
              <a:rPr lang="en-US" sz="1800" dirty="0" smtClean="0"/>
              <a:t>?</a:t>
            </a:r>
            <a:r>
              <a:rPr lang="en-US" dirty="0" smtClean="0"/>
              <a:t>”</a:t>
            </a:r>
            <a:endParaRPr lang="en-US" sz="1800" dirty="0"/>
          </a:p>
        </p:txBody>
      </p:sp>
    </p:spTree>
    <p:extLst>
      <p:ext uri="{BB962C8B-B14F-4D97-AF65-F5344CB8AC3E}">
        <p14:creationId xmlns:p14="http://schemas.microsoft.com/office/powerpoint/2010/main" val="3948942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heckerboard(across)">
                                      <p:cBhvr>
                                        <p:cTn id="7" dur="500"/>
                                        <p:tgtEl>
                                          <p:spTgt spid="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checkerboard(across)">
                                      <p:cBhvr>
                                        <p:cTn id="1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Deadlock</a:t>
            </a:r>
            <a:endParaRPr lang="en-US" dirty="0"/>
          </a:p>
        </p:txBody>
      </p:sp>
      <p:sp>
        <p:nvSpPr>
          <p:cNvPr id="3" name="Content Placeholder 2"/>
          <p:cNvSpPr>
            <a:spLocks noGrp="1"/>
          </p:cNvSpPr>
          <p:nvPr>
            <p:ph idx="1"/>
          </p:nvPr>
        </p:nvSpPr>
        <p:spPr/>
        <p:txBody>
          <a:bodyPr/>
          <a:lstStyle/>
          <a:p>
            <a:pPr marL="0" indent="0">
              <a:buNone/>
            </a:pPr>
            <a:r>
              <a:rPr lang="en-US" b="1" dirty="0" smtClean="0"/>
              <a:t>Deadlock: </a:t>
            </a:r>
            <a:r>
              <a:rPr lang="en-US" dirty="0" smtClean="0"/>
              <a:t>A group of threads are stuck because of resource dependencies </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20</a:t>
            </a:fld>
            <a:endParaRPr lang="en-US"/>
          </a:p>
        </p:txBody>
      </p:sp>
      <p:sp>
        <p:nvSpPr>
          <p:cNvPr id="7" name="Rectangle 6"/>
          <p:cNvSpPr/>
          <p:nvPr/>
        </p:nvSpPr>
        <p:spPr>
          <a:xfrm>
            <a:off x="3662686" y="2801037"/>
            <a:ext cx="1610229" cy="106598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Thread A</a:t>
            </a:r>
            <a:endParaRPr lang="en-US" dirty="0"/>
          </a:p>
        </p:txBody>
      </p:sp>
      <p:sp>
        <p:nvSpPr>
          <p:cNvPr id="8" name="Oval 7"/>
          <p:cNvSpPr/>
          <p:nvPr/>
        </p:nvSpPr>
        <p:spPr>
          <a:xfrm>
            <a:off x="806208" y="4200862"/>
            <a:ext cx="1773672" cy="117938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Resource 1</a:t>
            </a:r>
            <a:endParaRPr lang="en-US" dirty="0"/>
          </a:p>
        </p:txBody>
      </p:sp>
      <p:sp>
        <p:nvSpPr>
          <p:cNvPr id="9" name="Oval 8"/>
          <p:cNvSpPr/>
          <p:nvPr/>
        </p:nvSpPr>
        <p:spPr>
          <a:xfrm>
            <a:off x="6309655" y="3194194"/>
            <a:ext cx="1832825" cy="117938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Resource 2</a:t>
            </a:r>
            <a:endParaRPr lang="en-US" dirty="0"/>
          </a:p>
        </p:txBody>
      </p:sp>
      <p:cxnSp>
        <p:nvCxnSpPr>
          <p:cNvPr id="11" name="Curved Connector 10"/>
          <p:cNvCxnSpPr>
            <a:stCxn id="7" idx="1"/>
            <a:endCxn id="8" idx="7"/>
          </p:cNvCxnSpPr>
          <p:nvPr/>
        </p:nvCxnSpPr>
        <p:spPr>
          <a:xfrm rot="10800000" flipV="1">
            <a:off x="2320132" y="3334027"/>
            <a:ext cx="1342554" cy="1039551"/>
          </a:xfrm>
          <a:prstGeom prst="curvedConnector2">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662686" y="4963099"/>
            <a:ext cx="1610229" cy="1065981"/>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Thread B</a:t>
            </a:r>
            <a:endParaRPr lang="en-US" dirty="0"/>
          </a:p>
        </p:txBody>
      </p:sp>
      <p:cxnSp>
        <p:nvCxnSpPr>
          <p:cNvPr id="13" name="Curved Connector 12"/>
          <p:cNvCxnSpPr>
            <a:stCxn id="12" idx="3"/>
            <a:endCxn id="9" idx="4"/>
          </p:cNvCxnSpPr>
          <p:nvPr/>
        </p:nvCxnSpPr>
        <p:spPr>
          <a:xfrm flipV="1">
            <a:off x="5272915" y="4373578"/>
            <a:ext cx="1953153" cy="1122512"/>
          </a:xfrm>
          <a:prstGeom prst="curvedConnector2">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231066" y="3149361"/>
            <a:ext cx="697627" cy="369332"/>
          </a:xfrm>
          <a:prstGeom prst="rect">
            <a:avLst/>
          </a:prstGeom>
          <a:noFill/>
        </p:spPr>
        <p:txBody>
          <a:bodyPr wrap="none" rtlCol="0">
            <a:spAutoFit/>
          </a:bodyPr>
          <a:lstStyle/>
          <a:p>
            <a:r>
              <a:rPr lang="en-US" dirty="0" smtClean="0"/>
              <a:t>Locks</a:t>
            </a:r>
            <a:endParaRPr lang="en-US" dirty="0"/>
          </a:p>
        </p:txBody>
      </p:sp>
      <p:sp>
        <p:nvSpPr>
          <p:cNvPr id="21" name="TextBox 20"/>
          <p:cNvSpPr txBox="1"/>
          <p:nvPr/>
        </p:nvSpPr>
        <p:spPr>
          <a:xfrm>
            <a:off x="6237480" y="5296800"/>
            <a:ext cx="697627" cy="369332"/>
          </a:xfrm>
          <a:prstGeom prst="rect">
            <a:avLst/>
          </a:prstGeom>
          <a:noFill/>
        </p:spPr>
        <p:txBody>
          <a:bodyPr wrap="none" rtlCol="0">
            <a:spAutoFit/>
          </a:bodyPr>
          <a:lstStyle/>
          <a:p>
            <a:r>
              <a:rPr lang="en-US" dirty="0" smtClean="0"/>
              <a:t>Locks</a:t>
            </a:r>
            <a:endParaRPr lang="en-US" dirty="0"/>
          </a:p>
        </p:txBody>
      </p:sp>
      <p:cxnSp>
        <p:nvCxnSpPr>
          <p:cNvPr id="23" name="Curved Connector 22"/>
          <p:cNvCxnSpPr>
            <a:stCxn id="7" idx="3"/>
            <a:endCxn id="9" idx="2"/>
          </p:cNvCxnSpPr>
          <p:nvPr/>
        </p:nvCxnSpPr>
        <p:spPr>
          <a:xfrm>
            <a:off x="5272915" y="3334028"/>
            <a:ext cx="1036740" cy="449858"/>
          </a:xfrm>
          <a:prstGeom prst="curvedConnector3">
            <a:avLst>
              <a:gd name="adj1" fmla="val 50000"/>
            </a:avLst>
          </a:prstGeom>
          <a:ln w="38100" cmpd="sng">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534721" y="2964695"/>
            <a:ext cx="774934" cy="369332"/>
          </a:xfrm>
          <a:prstGeom prst="rect">
            <a:avLst/>
          </a:prstGeom>
          <a:noFill/>
        </p:spPr>
        <p:txBody>
          <a:bodyPr wrap="none" rtlCol="0">
            <a:spAutoFit/>
          </a:bodyPr>
          <a:lstStyle/>
          <a:p>
            <a:r>
              <a:rPr lang="en-US" dirty="0" smtClean="0"/>
              <a:t>Needs</a:t>
            </a:r>
            <a:endParaRPr lang="en-US" dirty="0"/>
          </a:p>
        </p:txBody>
      </p:sp>
      <p:sp>
        <p:nvSpPr>
          <p:cNvPr id="31" name="TextBox 30"/>
          <p:cNvSpPr txBox="1"/>
          <p:nvPr/>
        </p:nvSpPr>
        <p:spPr>
          <a:xfrm>
            <a:off x="2231066" y="5666132"/>
            <a:ext cx="774934" cy="369332"/>
          </a:xfrm>
          <a:prstGeom prst="rect">
            <a:avLst/>
          </a:prstGeom>
          <a:noFill/>
        </p:spPr>
        <p:txBody>
          <a:bodyPr wrap="none" rtlCol="0">
            <a:spAutoFit/>
          </a:bodyPr>
          <a:lstStyle/>
          <a:p>
            <a:r>
              <a:rPr lang="en-US" dirty="0" smtClean="0"/>
              <a:t>Needs</a:t>
            </a:r>
            <a:endParaRPr lang="en-US" dirty="0"/>
          </a:p>
        </p:txBody>
      </p:sp>
      <p:cxnSp>
        <p:nvCxnSpPr>
          <p:cNvPr id="32" name="Curved Connector 31"/>
          <p:cNvCxnSpPr>
            <a:stCxn id="12" idx="1"/>
            <a:endCxn id="8" idx="6"/>
          </p:cNvCxnSpPr>
          <p:nvPr/>
        </p:nvCxnSpPr>
        <p:spPr>
          <a:xfrm rot="10800000">
            <a:off x="2579880" y="4790554"/>
            <a:ext cx="1082806" cy="705536"/>
          </a:xfrm>
          <a:prstGeom prst="curvedConnector3">
            <a:avLst>
              <a:gd name="adj1" fmla="val 50000"/>
            </a:avLst>
          </a:prstGeom>
          <a:ln w="38100" cmpd="sng">
            <a:solidFill>
              <a:srgbClr val="000090"/>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169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p:txBody>
          <a:bodyPr/>
          <a:lstStyle/>
          <a:p>
            <a:r>
              <a:rPr lang="en-US"/>
              <a:t>Why are threads hard?</a:t>
            </a:r>
          </a:p>
        </p:txBody>
      </p:sp>
      <p:sp>
        <p:nvSpPr>
          <p:cNvPr id="926723" name="Rectangle 3"/>
          <p:cNvSpPr>
            <a:spLocks noGrp="1" noChangeArrowheads="1"/>
          </p:cNvSpPr>
          <p:nvPr>
            <p:ph idx="1"/>
          </p:nvPr>
        </p:nvSpPr>
        <p:spPr/>
        <p:txBody>
          <a:bodyPr/>
          <a:lstStyle/>
          <a:p>
            <a:r>
              <a:rPr lang="en-US" sz="2800" dirty="0"/>
              <a:t>Too few ordering constraints: </a:t>
            </a:r>
            <a:r>
              <a:rPr lang="en-US" sz="2800" b="1" dirty="0"/>
              <a:t>race conditions</a:t>
            </a:r>
          </a:p>
          <a:p>
            <a:r>
              <a:rPr lang="en-US" sz="2800" dirty="0"/>
              <a:t>Too many ordering constraints: </a:t>
            </a:r>
            <a:r>
              <a:rPr lang="en-US" sz="2800" b="1" dirty="0"/>
              <a:t>deadlocks</a:t>
            </a:r>
          </a:p>
          <a:p>
            <a:r>
              <a:rPr lang="en-US" sz="2800" dirty="0"/>
              <a:t>Hard/impossible to reason modularly</a:t>
            </a:r>
          </a:p>
          <a:p>
            <a:pPr marL="457200" lvl="1" indent="0">
              <a:buNone/>
            </a:pPr>
            <a:r>
              <a:rPr lang="en-US" sz="2400" dirty="0"/>
              <a:t>If an object is accessible to multiple threads, need to think about what any of those threads could do at any time!</a:t>
            </a:r>
          </a:p>
          <a:p>
            <a:r>
              <a:rPr lang="en-US" sz="2800" dirty="0"/>
              <a:t>Testing is even more impossible than it is for sequential </a:t>
            </a:r>
            <a:r>
              <a:rPr lang="en-US" sz="2800" dirty="0" smtClean="0"/>
              <a:t>code:  </a:t>
            </a:r>
            <a:r>
              <a:rPr lang="en-US" sz="2400" dirty="0" smtClean="0"/>
              <a:t>even </a:t>
            </a:r>
            <a:r>
              <a:rPr lang="en-US" sz="2400" dirty="0"/>
              <a:t>if you test all the inputs, </a:t>
            </a:r>
            <a:r>
              <a:rPr lang="en-US" sz="2400" dirty="0" smtClean="0"/>
              <a:t>don</a:t>
            </a:r>
            <a:r>
              <a:rPr lang="en-US" sz="2400" dirty="0" smtClean="0">
                <a:latin typeface="Arial"/>
              </a:rPr>
              <a:t>’</a:t>
            </a:r>
            <a:r>
              <a:rPr lang="en-US" sz="2400" dirty="0" smtClean="0"/>
              <a:t>t </a:t>
            </a:r>
            <a:r>
              <a:rPr lang="en-US" sz="2400" dirty="0"/>
              <a:t>know it will work if threads run in different order</a:t>
            </a:r>
          </a:p>
        </p:txBody>
      </p:sp>
      <p:sp>
        <p:nvSpPr>
          <p:cNvPr id="2" name="TextBox 1"/>
          <p:cNvSpPr txBox="1"/>
          <p:nvPr/>
        </p:nvSpPr>
        <p:spPr>
          <a:xfrm>
            <a:off x="2075152" y="5397947"/>
            <a:ext cx="5101577"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Rust makes safe threads easy(</a:t>
            </a:r>
            <a:r>
              <a:rPr lang="en-US" sz="2800" dirty="0" err="1" smtClean="0"/>
              <a:t>er</a:t>
            </a:r>
            <a:r>
              <a:rPr lang="en-US" sz="2800" dirty="0" smtClean="0"/>
              <a:t>)!</a:t>
            </a:r>
            <a:endParaRPr lang="en-US" sz="2800" dirty="0"/>
          </a:p>
        </p:txBody>
      </p:sp>
    </p:spTree>
    <p:extLst>
      <p:ext uri="{BB962C8B-B14F-4D97-AF65-F5344CB8AC3E}">
        <p14:creationId xmlns:p14="http://schemas.microsoft.com/office/powerpoint/2010/main" val="42885519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Rust Code</a:t>
            </a:r>
            <a:endParaRPr lang="en-US" dirty="0"/>
          </a:p>
        </p:txBody>
      </p:sp>
      <p:sp>
        <p:nvSpPr>
          <p:cNvPr id="3" name="Content Placeholder 2"/>
          <p:cNvSpPr>
            <a:spLocks noGrp="1"/>
          </p:cNvSpPr>
          <p:nvPr>
            <p:ph idx="1"/>
          </p:nvPr>
        </p:nvSpPr>
        <p:spPr/>
        <p:txBody>
          <a:bodyPr/>
          <a:lstStyle/>
          <a:p>
            <a:pPr marL="0" indent="0">
              <a:buNone/>
            </a:pPr>
            <a:r>
              <a:rPr lang="en-US" dirty="0" smtClean="0"/>
              <a:t>Is it possible to have a </a:t>
            </a:r>
            <a:r>
              <a:rPr lang="en-US" b="1" dirty="0" smtClean="0"/>
              <a:t>data race condition</a:t>
            </a:r>
            <a:r>
              <a:rPr lang="en-US" dirty="0" smtClean="0"/>
              <a:t>?</a:t>
            </a:r>
          </a:p>
          <a:p>
            <a:endParaRPr lang="en-US" dirty="0"/>
          </a:p>
          <a:p>
            <a:endParaRPr lang="en-US" dirty="0" smtClean="0"/>
          </a:p>
          <a:p>
            <a:pPr marL="0" indent="0">
              <a:buNone/>
            </a:pPr>
            <a:r>
              <a:rPr lang="en-US" dirty="0" smtClean="0"/>
              <a:t>Is it possible to have a </a:t>
            </a:r>
            <a:r>
              <a:rPr lang="en-US" b="1" dirty="0" smtClean="0"/>
              <a:t>deadlock</a:t>
            </a:r>
            <a:r>
              <a:rPr lang="en-US" dirty="0" smtClean="0"/>
              <a:t>?</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22</a:t>
            </a:fld>
            <a:endParaRPr lang="en-US"/>
          </a:p>
        </p:txBody>
      </p:sp>
    </p:spTree>
    <p:extLst>
      <p:ext uri="{BB962C8B-B14F-4D97-AF65-F5344CB8AC3E}">
        <p14:creationId xmlns:p14="http://schemas.microsoft.com/office/powerpoint/2010/main" val="3660843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Multi-Rustic Map-Reduce</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23</a:t>
            </a:fld>
            <a:endParaRPr lang="en-US"/>
          </a:p>
        </p:txBody>
      </p:sp>
      <p:sp>
        <p:nvSpPr>
          <p:cNvPr id="7" name="Rectangle 6"/>
          <p:cNvSpPr/>
          <p:nvPr/>
        </p:nvSpPr>
        <p:spPr>
          <a:xfrm>
            <a:off x="2286000" y="2522650"/>
            <a:ext cx="4572000" cy="2062103"/>
          </a:xfrm>
          <a:prstGeom prst="rect">
            <a:avLst/>
          </a:prstGeom>
        </p:spPr>
        <p:txBody>
          <a:bodyPr>
            <a:spAutoFit/>
          </a:bodyPr>
          <a:lstStyle/>
          <a:p>
            <a:pPr algn="ctr"/>
            <a:r>
              <a:rPr lang="en-US" sz="3200" dirty="0" smtClean="0"/>
              <a:t>Alexander </a:t>
            </a:r>
            <a:r>
              <a:rPr lang="en-US" sz="3200" dirty="0" err="1"/>
              <a:t>Lamana</a:t>
            </a:r>
            <a:endParaRPr lang="en-US" sz="3200" dirty="0"/>
          </a:p>
          <a:p>
            <a:pPr algn="ctr"/>
            <a:r>
              <a:rPr lang="en-US" sz="3200" dirty="0" err="1" smtClean="0"/>
              <a:t>Jasdev</a:t>
            </a:r>
            <a:r>
              <a:rPr lang="en-US" sz="3200" dirty="0" smtClean="0"/>
              <a:t> Singh</a:t>
            </a:r>
          </a:p>
          <a:p>
            <a:pPr algn="ctr"/>
            <a:r>
              <a:rPr lang="en-US" sz="3200" dirty="0" err="1"/>
              <a:t>Nishant</a:t>
            </a:r>
            <a:r>
              <a:rPr lang="en-US" sz="3200" dirty="0"/>
              <a:t> </a:t>
            </a:r>
            <a:r>
              <a:rPr lang="en-US" sz="3200" dirty="0" err="1" smtClean="0"/>
              <a:t>Shukla</a:t>
            </a:r>
            <a:endParaRPr lang="en-US" sz="3200" dirty="0"/>
          </a:p>
          <a:p>
            <a:pPr algn="ctr"/>
            <a:r>
              <a:rPr lang="en-US" sz="3200" dirty="0"/>
              <a:t>William </a:t>
            </a:r>
            <a:r>
              <a:rPr lang="en-US" sz="3200" dirty="0" smtClean="0"/>
              <a:t>Thomason</a:t>
            </a:r>
            <a:endParaRPr lang="en-US" sz="3200" dirty="0"/>
          </a:p>
        </p:txBody>
      </p:sp>
    </p:spTree>
    <p:extLst>
      <p:ext uri="{BB962C8B-B14F-4D97-AF65-F5344CB8AC3E}">
        <p14:creationId xmlns:p14="http://schemas.microsoft.com/office/powerpoint/2010/main" val="1288285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0621"/>
            <a:ext cx="8229600" cy="1143000"/>
          </a:xfrm>
        </p:spPr>
        <p:txBody>
          <a:bodyPr/>
          <a:lstStyle/>
          <a:p>
            <a:r>
              <a:rPr lang="en-US" dirty="0" smtClean="0"/>
              <a:t>Problem Set 3: </a:t>
            </a:r>
            <a:r>
              <a:rPr lang="en-US" b="1" dirty="0" err="1"/>
              <a:t>Z</a:t>
            </a:r>
            <a:r>
              <a:rPr lang="en-US" b="1" dirty="0" err="1" smtClean="0"/>
              <a:t>htta</a:t>
            </a:r>
            <a:r>
              <a:rPr lang="en-US" dirty="0" smtClean="0"/>
              <a:t> web server</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24</a:t>
            </a:fld>
            <a:endParaRPr lang="en-US"/>
          </a:p>
        </p:txBody>
      </p:sp>
    </p:spTree>
    <p:extLst>
      <p:ext uri="{BB962C8B-B14F-4D97-AF65-F5344CB8AC3E}">
        <p14:creationId xmlns:p14="http://schemas.microsoft.com/office/powerpoint/2010/main" val="273994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4460" y="274638"/>
            <a:ext cx="3062340" cy="1595644"/>
          </a:xfrm>
        </p:spPr>
        <p:txBody>
          <a:bodyPr>
            <a:normAutofit/>
          </a:bodyPr>
          <a:lstStyle/>
          <a:p>
            <a:r>
              <a:rPr lang="en-US" dirty="0" smtClean="0"/>
              <a:t>Yesterday’s Top Story</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25</a:t>
            </a:fld>
            <a:endParaRPr lang="en-US"/>
          </a:p>
        </p:txBody>
      </p:sp>
      <p:pic>
        <p:nvPicPr>
          <p:cNvPr id="8" name="Picture 7" descr="Screen Shot 2013-10-08 at 8.47.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464" y="362887"/>
            <a:ext cx="5063125" cy="4615471"/>
          </a:xfrm>
          <a:prstGeom prst="rect">
            <a:avLst/>
          </a:prstGeom>
          <a:ln>
            <a:noFill/>
          </a:ln>
          <a:effectLst>
            <a:outerShdw blurRad="292100" dist="139700" dir="2700000" algn="tl" rotWithShape="0">
              <a:srgbClr val="333333">
                <a:alpha val="65000"/>
              </a:srgbClr>
            </a:outerShdw>
          </a:effectLst>
        </p:spPr>
      </p:pic>
      <p:pic>
        <p:nvPicPr>
          <p:cNvPr id="9" name="Picture 8" descr="Screen Shot 2013-10-08 at 8.48.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306" y="1870282"/>
            <a:ext cx="6030594" cy="44860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022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F2E235-FEC4-BC4D-A365-018D9779F81B}" type="datetime3">
              <a:rPr lang="en-US" smtClean="0"/>
              <a:pPr/>
              <a:t>8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26</a:t>
            </a:fld>
            <a:endParaRPr lang="en-US"/>
          </a:p>
        </p:txBody>
      </p:sp>
      <p:sp>
        <p:nvSpPr>
          <p:cNvPr id="6" name="Rectangle 5"/>
          <p:cNvSpPr/>
          <p:nvPr/>
        </p:nvSpPr>
        <p:spPr>
          <a:xfrm>
            <a:off x="638634" y="546290"/>
            <a:ext cx="7015621" cy="39703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smtClean="0"/>
              <a:t>“In </a:t>
            </a:r>
            <a:r>
              <a:rPr lang="en-US" sz="2800" dirty="0"/>
              <a:t>some cases, the Web site does not recognize users who established accounts before Oct. 1, when the online marketplaces opened for consumers to shop for insurance. Other users are prevented from establishing accounts. Some who successfully established a marketplace account received an e-mail asking them to verify their e-mail addresses, but the link provided did not work</a:t>
            </a:r>
            <a:r>
              <a:rPr lang="en-US" sz="2800" dirty="0" smtClean="0"/>
              <a:t>.” (NYT article)</a:t>
            </a:r>
            <a:endParaRPr lang="en-US" sz="2800" dirty="0"/>
          </a:p>
        </p:txBody>
      </p:sp>
      <p:sp>
        <p:nvSpPr>
          <p:cNvPr id="7" name="TextBox 6"/>
          <p:cNvSpPr txBox="1"/>
          <p:nvPr/>
        </p:nvSpPr>
        <p:spPr>
          <a:xfrm>
            <a:off x="3876230" y="4962545"/>
            <a:ext cx="4587190" cy="95410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dirty="0" smtClean="0"/>
              <a:t>Race condition, deadlock, or general crappiness?</a:t>
            </a:r>
            <a:endParaRPr lang="en-US" sz="2800" dirty="0"/>
          </a:p>
        </p:txBody>
      </p:sp>
    </p:spTree>
    <p:extLst>
      <p:ext uri="{BB962C8B-B14F-4D97-AF65-F5344CB8AC3E}">
        <p14:creationId xmlns:p14="http://schemas.microsoft.com/office/powerpoint/2010/main" val="900332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8 October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27</a:t>
            </a:fld>
            <a:endParaRPr lang="en-US"/>
          </a:p>
        </p:txBody>
      </p:sp>
      <p:sp>
        <p:nvSpPr>
          <p:cNvPr id="5" name="Rectangle 4"/>
          <p:cNvSpPr/>
          <p:nvPr/>
        </p:nvSpPr>
        <p:spPr>
          <a:xfrm>
            <a:off x="838199" y="528444"/>
            <a:ext cx="7008829" cy="526297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smtClean="0"/>
              <a:t>“But </a:t>
            </a:r>
            <a:r>
              <a:rPr lang="en-US" sz="2400" dirty="0"/>
              <a:t>because of the initial failures, other parts of the complex system have yet to be proved under the intense strain of real-world conditions. And outside experts said that White House officials should have spent more time tending to the computer code and technology of the Web site, rather than recruiting Hollywood celebrities to promote it</a:t>
            </a:r>
            <a:r>
              <a:rPr lang="en-US" sz="2400" dirty="0" smtClean="0"/>
              <a:t>.”</a:t>
            </a:r>
          </a:p>
          <a:p>
            <a:r>
              <a:rPr lang="en-US" sz="2400" dirty="0" smtClean="0"/>
              <a:t>…</a:t>
            </a:r>
          </a:p>
          <a:p>
            <a:r>
              <a:rPr lang="en-US" sz="2400" dirty="0"/>
              <a:t>Those comments echoed similar criticism on sites across the Internet, where Web designers and developers speculated about the reasons for the ongoing problems at the Web site, </a:t>
            </a:r>
            <a:r>
              <a:rPr lang="en-US" sz="2400" dirty="0" err="1"/>
              <a:t>healthcare.gov</a:t>
            </a:r>
            <a:r>
              <a:rPr lang="en-US" sz="2400" dirty="0"/>
              <a:t>. One discussion on the popular Web site </a:t>
            </a:r>
            <a:r>
              <a:rPr lang="en-US" sz="2400" dirty="0" err="1"/>
              <a:t>reddit.com</a:t>
            </a:r>
            <a:r>
              <a:rPr lang="en-US" sz="2400" dirty="0"/>
              <a:t> was titled “</a:t>
            </a:r>
            <a:r>
              <a:rPr lang="en-US" sz="2400" dirty="0">
                <a:hlinkClick r:id="rId2"/>
              </a:rPr>
              <a:t>How not to optimize a website</a:t>
            </a:r>
            <a:r>
              <a:rPr lang="en-US" sz="2400" dirty="0"/>
              <a:t>.</a:t>
            </a:r>
            <a:r>
              <a:rPr lang="en-US" sz="2400" dirty="0" smtClean="0"/>
              <a:t>”</a:t>
            </a:r>
            <a:endParaRPr lang="en-US" sz="2400" dirty="0"/>
          </a:p>
        </p:txBody>
      </p:sp>
    </p:spTree>
    <p:extLst>
      <p:ext uri="{BB962C8B-B14F-4D97-AF65-F5344CB8AC3E}">
        <p14:creationId xmlns:p14="http://schemas.microsoft.com/office/powerpoint/2010/main" val="2771370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8 October 2013</a:t>
            </a:fld>
            <a:endParaRPr lang="en-US" dirty="0"/>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28</a:t>
            </a:fld>
            <a:endParaRPr lang="en-US"/>
          </a:p>
        </p:txBody>
      </p:sp>
      <p:sp>
        <p:nvSpPr>
          <p:cNvPr id="5" name="Rectangle 4"/>
          <p:cNvSpPr/>
          <p:nvPr/>
        </p:nvSpPr>
        <p:spPr>
          <a:xfrm>
            <a:off x="533400" y="304800"/>
            <a:ext cx="8153400" cy="563231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a:t>White House officials declined to identify the private contractors who had built the account creation function, citing a decision to keep that information private. They said the contractors had moved that part of the new system to beefed-up hardware and were busy rewriting the software code to make it more robust and </a:t>
            </a:r>
            <a:r>
              <a:rPr lang="en-US" sz="2400" dirty="0" smtClean="0"/>
              <a:t>efficient. In </a:t>
            </a:r>
            <a:r>
              <a:rPr lang="en-US" sz="2400" dirty="0"/>
              <a:t>the past week, wait times have dropped by half, officials said.</a:t>
            </a:r>
          </a:p>
          <a:p>
            <a:endParaRPr lang="en-US" sz="2400" dirty="0"/>
          </a:p>
          <a:p>
            <a:r>
              <a:rPr lang="en-US" sz="2400" dirty="0"/>
              <a:t>Officials said they had also added staff members at call centers to provide customers an alternative to the online system. The </a:t>
            </a:r>
            <a:r>
              <a:rPr lang="en-US" sz="2400" b="1" dirty="0" smtClean="0"/>
              <a:t>Web site currently says that people “in a hurry” can apply faster at a government call center </a:t>
            </a:r>
            <a:r>
              <a:rPr lang="en-US" sz="2400" dirty="0" smtClean="0"/>
              <a:t>using </a:t>
            </a:r>
            <a:r>
              <a:rPr lang="en-US" sz="2400" dirty="0"/>
              <a:t>a toll-free telephone number, (800) 318-2596. But an operator at the call center said Monday that </a:t>
            </a:r>
            <a:r>
              <a:rPr lang="en-US" sz="2400" b="1" dirty="0"/>
              <a:t>he could not help because he, too, was “experiencing technical difficulties with the Web site.”</a:t>
            </a:r>
          </a:p>
        </p:txBody>
      </p:sp>
    </p:spTree>
    <p:extLst>
      <p:ext uri="{BB962C8B-B14F-4D97-AF65-F5344CB8AC3E}">
        <p14:creationId xmlns:p14="http://schemas.microsoft.com/office/powerpoint/2010/main" val="870122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5260"/>
            <a:ext cx="8229600" cy="1143000"/>
          </a:xfrm>
        </p:spPr>
        <p:txBody>
          <a:bodyPr>
            <a:normAutofit fontScale="90000"/>
          </a:bodyPr>
          <a:lstStyle/>
          <a:p>
            <a:r>
              <a:rPr lang="en-US" dirty="0" smtClean="0"/>
              <a:t>When you create a new repo, what should the </a:t>
            </a:r>
            <a:r>
              <a:rPr lang="en-US" b="1" dirty="0" smtClean="0"/>
              <a:t>second file</a:t>
            </a:r>
            <a:r>
              <a:rPr lang="en-US" dirty="0" smtClean="0"/>
              <a:t> you add be?</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a:t>
            </a:fld>
            <a:endParaRPr lang="en-US"/>
          </a:p>
        </p:txBody>
      </p:sp>
    </p:spTree>
    <p:extLst>
      <p:ext uri="{BB962C8B-B14F-4D97-AF65-F5344CB8AC3E}">
        <p14:creationId xmlns:p14="http://schemas.microsoft.com/office/powerpoint/2010/main" val="3518428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2683"/>
            <a:ext cx="8229600" cy="1143000"/>
          </a:xfrm>
        </p:spPr>
        <p:txBody>
          <a:bodyPr/>
          <a:lstStyle/>
          <a:p>
            <a:r>
              <a:rPr lang="en-US" dirty="0" smtClean="0"/>
              <a:t>Ouch…what was today’s top story?</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8 October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29</a:t>
            </a:fld>
            <a:endParaRPr lang="en-US"/>
          </a:p>
        </p:txBody>
      </p:sp>
    </p:spTree>
    <p:extLst>
      <p:ext uri="{BB962C8B-B14F-4D97-AF65-F5344CB8AC3E}">
        <p14:creationId xmlns:p14="http://schemas.microsoft.com/office/powerpoint/2010/main" val="2424044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8 October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30</a:t>
            </a:fld>
            <a:endParaRPr lang="en-US"/>
          </a:p>
        </p:txBody>
      </p:sp>
      <p:pic>
        <p:nvPicPr>
          <p:cNvPr id="6" name="Picture 5" descr="Screen Shot 2013-10-08 at 8.44.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367838"/>
            <a:ext cx="8220759" cy="5313614"/>
          </a:xfrm>
          <a:prstGeom prst="rect">
            <a:avLst/>
          </a:prstGeom>
        </p:spPr>
      </p:pic>
    </p:spTree>
    <p:extLst>
      <p:ext uri="{BB962C8B-B14F-4D97-AF65-F5344CB8AC3E}">
        <p14:creationId xmlns:p14="http://schemas.microsoft.com/office/powerpoint/2010/main" val="1649190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Mutual Exclusion</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31</a:t>
            </a:fld>
            <a:endParaRPr lang="en-US"/>
          </a:p>
        </p:txBody>
      </p:sp>
    </p:spTree>
    <p:extLst>
      <p:ext uri="{BB962C8B-B14F-4D97-AF65-F5344CB8AC3E}">
        <p14:creationId xmlns:p14="http://schemas.microsoft.com/office/powerpoint/2010/main" val="1154683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Dining Philosophers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32</a:t>
            </a:fld>
            <a:endParaRPr lang="en-US"/>
          </a:p>
        </p:txBody>
      </p:sp>
    </p:spTree>
    <p:extLst>
      <p:ext uri="{BB962C8B-B14F-4D97-AF65-F5344CB8AC3E}">
        <p14:creationId xmlns:p14="http://schemas.microsoft.com/office/powerpoint/2010/main" val="3224249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Makefiles</a:t>
            </a:r>
            <a:endParaRPr lang="en-US" dirty="0"/>
          </a:p>
        </p:txBody>
      </p:sp>
      <p:sp>
        <p:nvSpPr>
          <p:cNvPr id="3" name="Content Placeholder 2"/>
          <p:cNvSpPr>
            <a:spLocks noGrp="1"/>
          </p:cNvSpPr>
          <p:nvPr>
            <p:ph idx="1"/>
          </p:nvPr>
        </p:nvSpPr>
        <p:spPr/>
        <p:txBody>
          <a:bodyPr/>
          <a:lstStyle/>
          <a:p>
            <a:r>
              <a:rPr lang="en-US" dirty="0" smtClean="0"/>
              <a:t>Someone should be able to clone your repo and build it by doing: </a:t>
            </a:r>
            <a:r>
              <a:rPr lang="en-US" dirty="0" smtClean="0">
                <a:solidFill>
                  <a:srgbClr val="008000"/>
                </a:solidFill>
              </a:rPr>
              <a:t>gash&gt; </a:t>
            </a:r>
            <a:r>
              <a:rPr lang="en-US" b="1" dirty="0" smtClean="0">
                <a:solidFill>
                  <a:srgbClr val="008000"/>
                </a:solidFill>
              </a:rPr>
              <a:t>make</a:t>
            </a:r>
          </a:p>
          <a:p>
            <a:r>
              <a:rPr lang="en-US" dirty="0" smtClean="0"/>
              <a:t>Even if no one else ever clones your repo, you will be very happy to have this if you come back to it a few weeks later</a:t>
            </a:r>
            <a:endParaRPr lang="en-US" dirty="0"/>
          </a:p>
          <a:p>
            <a:pPr marL="457200" lvl="1" indent="0">
              <a:buNone/>
            </a:pPr>
            <a:endParaRPr lang="en-US" b="1"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a:t>
            </a:fld>
            <a:endParaRPr lang="en-US"/>
          </a:p>
        </p:txBody>
      </p:sp>
      <p:sp>
        <p:nvSpPr>
          <p:cNvPr id="8" name="TextBox 7"/>
          <p:cNvSpPr txBox="1"/>
          <p:nvPr/>
        </p:nvSpPr>
        <p:spPr>
          <a:xfrm>
            <a:off x="615460" y="5342662"/>
            <a:ext cx="7767651"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smtClean="0"/>
              <a:t>The only excuse for not having a </a:t>
            </a:r>
            <a:r>
              <a:rPr lang="en-US" dirty="0" err="1" smtClean="0"/>
              <a:t>Makefile</a:t>
            </a:r>
            <a:r>
              <a:rPr lang="en-US" dirty="0" smtClean="0"/>
              <a:t> is if you use configure to create a platform-specific one (like rust does): </a:t>
            </a:r>
            <a:r>
              <a:rPr lang="en-US" b="1" dirty="0" smtClean="0"/>
              <a:t>./configure; make &amp;&amp; make install</a:t>
            </a:r>
            <a:endParaRPr lang="en-US" b="1" dirty="0"/>
          </a:p>
        </p:txBody>
      </p:sp>
    </p:spTree>
    <p:extLst>
      <p:ext uri="{BB962C8B-B14F-4D97-AF65-F5344CB8AC3E}">
        <p14:creationId xmlns:p14="http://schemas.microsoft.com/office/powerpoint/2010/main" val="42477727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a:t>
            </a:r>
            <a:r>
              <a:rPr lang="en-US" dirty="0" err="1" smtClean="0"/>
              <a:t>Makefiles</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a:t>
            </a:fld>
            <a:endParaRPr lang="en-US"/>
          </a:p>
        </p:txBody>
      </p:sp>
      <p:sp>
        <p:nvSpPr>
          <p:cNvPr id="7" name="Rectangle 6"/>
          <p:cNvSpPr/>
          <p:nvPr/>
        </p:nvSpPr>
        <p:spPr>
          <a:xfrm>
            <a:off x="2286000" y="1417638"/>
            <a:ext cx="4572000" cy="1815882"/>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r>
              <a:rPr lang="en-US" sz="2800" dirty="0" smtClean="0"/>
              <a:t># cs4414 Problem Set 3</a:t>
            </a:r>
          </a:p>
          <a:p>
            <a:r>
              <a:rPr lang="en-US" sz="2800" dirty="0" smtClean="0"/>
              <a:t>all</a:t>
            </a:r>
            <a:r>
              <a:rPr lang="en-US" sz="2800" dirty="0"/>
              <a:t>: </a:t>
            </a:r>
            <a:r>
              <a:rPr lang="en-US" sz="2800" dirty="0" err="1" smtClean="0"/>
              <a:t>zhtta</a:t>
            </a:r>
            <a:endParaRPr lang="en-US" sz="2800" dirty="0"/>
          </a:p>
          <a:p>
            <a:r>
              <a:rPr lang="en-US" sz="2800" dirty="0" err="1"/>
              <a:t>zhtta</a:t>
            </a:r>
            <a:r>
              <a:rPr lang="en-US" sz="2800" dirty="0"/>
              <a:t>: </a:t>
            </a:r>
          </a:p>
          <a:p>
            <a:r>
              <a:rPr lang="en-US" sz="2800" dirty="0"/>
              <a:t>	</a:t>
            </a:r>
            <a:r>
              <a:rPr lang="en-US" sz="2800" dirty="0" err="1"/>
              <a:t>rustc</a:t>
            </a:r>
            <a:r>
              <a:rPr lang="en-US" sz="2800" dirty="0"/>
              <a:t> </a:t>
            </a:r>
            <a:r>
              <a:rPr lang="en-US" sz="2800" dirty="0" err="1"/>
              <a:t>zhtta.rs</a:t>
            </a:r>
            <a:endParaRPr lang="en-US" sz="2800" dirty="0"/>
          </a:p>
        </p:txBody>
      </p:sp>
      <p:sp>
        <p:nvSpPr>
          <p:cNvPr id="8" name="TextBox 7"/>
          <p:cNvSpPr txBox="1"/>
          <p:nvPr/>
        </p:nvSpPr>
        <p:spPr>
          <a:xfrm>
            <a:off x="1219200" y="3402898"/>
            <a:ext cx="6754373"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Beware: awkward, quirky syntax: </a:t>
            </a:r>
          </a:p>
          <a:p>
            <a:r>
              <a:rPr lang="en-US" sz="2400" dirty="0"/>
              <a:t>	</a:t>
            </a:r>
            <a:r>
              <a:rPr lang="en-US" sz="2400" dirty="0" smtClean="0"/>
              <a:t>&lt;space&gt;&lt;space&gt;&lt;space&gt;&lt;space&gt;&lt;space&gt; ≠ &lt;tab&gt;</a:t>
            </a:r>
            <a:endParaRPr lang="en-US" sz="2400" dirty="0"/>
          </a:p>
        </p:txBody>
      </p:sp>
      <p:sp>
        <p:nvSpPr>
          <p:cNvPr id="9" name="Rectangle 8"/>
          <p:cNvSpPr/>
          <p:nvPr/>
        </p:nvSpPr>
        <p:spPr>
          <a:xfrm>
            <a:off x="457200" y="4494759"/>
            <a:ext cx="7004281" cy="156966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400" dirty="0" smtClean="0"/>
              <a:t># </a:t>
            </a:r>
            <a:r>
              <a:rPr lang="en-US" sz="2400" dirty="0"/>
              <a:t>Suffix rules, putting all outputs into $(</a:t>
            </a:r>
            <a:r>
              <a:rPr lang="en-US" sz="2400" dirty="0" err="1"/>
              <a:t>obj</a:t>
            </a:r>
            <a:r>
              <a:rPr lang="en-US" sz="2400" dirty="0"/>
              <a:t>).</a:t>
            </a:r>
          </a:p>
          <a:p>
            <a:r>
              <a:rPr lang="en-US" sz="2400" dirty="0"/>
              <a:t>$(</a:t>
            </a:r>
            <a:r>
              <a:rPr lang="en-US" sz="2400" dirty="0" err="1"/>
              <a:t>obj</a:t>
            </a:r>
            <a:r>
              <a:rPr lang="en-US" sz="2400" dirty="0"/>
              <a:t>).$(TOOLSET)/%.o: $(</a:t>
            </a:r>
            <a:r>
              <a:rPr lang="en-US" sz="2400" dirty="0" err="1"/>
              <a:t>srcdir</a:t>
            </a:r>
            <a:r>
              <a:rPr lang="en-US" sz="2400" dirty="0"/>
              <a:t>)/%.c FORCE_DO_CMD</a:t>
            </a:r>
          </a:p>
          <a:p>
            <a:r>
              <a:rPr lang="en-US" sz="2400" dirty="0"/>
              <a:t>	@$(call do_cmd,cc,1</a:t>
            </a:r>
            <a:r>
              <a:rPr lang="en-US" sz="2400" dirty="0" smtClean="0"/>
              <a:t>)</a:t>
            </a:r>
          </a:p>
          <a:p>
            <a:r>
              <a:rPr lang="en-US" sz="2400" dirty="0" smtClean="0"/>
              <a:t>…</a:t>
            </a:r>
            <a:endParaRPr lang="en-US" sz="2400" dirty="0"/>
          </a:p>
        </p:txBody>
      </p:sp>
      <p:sp>
        <p:nvSpPr>
          <p:cNvPr id="10" name="TextBox 9"/>
          <p:cNvSpPr txBox="1"/>
          <p:nvPr/>
        </p:nvSpPr>
        <p:spPr>
          <a:xfrm>
            <a:off x="3810000" y="5480040"/>
            <a:ext cx="5173211"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000" dirty="0" smtClean="0"/>
              <a:t>Complex projects have complex </a:t>
            </a:r>
            <a:r>
              <a:rPr lang="en-US" sz="2000" dirty="0" err="1" smtClean="0"/>
              <a:t>Makefiles</a:t>
            </a:r>
            <a:r>
              <a:rPr lang="en-US" sz="2000" dirty="0" smtClean="0"/>
              <a:t>:</a:t>
            </a:r>
          </a:p>
          <a:p>
            <a:r>
              <a:rPr lang="en-US" sz="2000" dirty="0" smtClean="0"/>
              <a:t>but to build them, all you need to know is </a:t>
            </a:r>
            <a:r>
              <a:rPr lang="en-US" sz="2000" b="1" dirty="0" smtClean="0"/>
              <a:t>make</a:t>
            </a:r>
            <a:endParaRPr lang="en-US" sz="2000" b="1" dirty="0"/>
          </a:p>
        </p:txBody>
      </p:sp>
    </p:spTree>
    <p:extLst>
      <p:ext uri="{BB962C8B-B14F-4D97-AF65-F5344CB8AC3E}">
        <p14:creationId xmlns:p14="http://schemas.microsoft.com/office/powerpoint/2010/main" val="2457599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5260"/>
            <a:ext cx="8229600" cy="1143000"/>
          </a:xfrm>
        </p:spPr>
        <p:txBody>
          <a:bodyPr>
            <a:normAutofit fontScale="90000"/>
          </a:bodyPr>
          <a:lstStyle/>
          <a:p>
            <a:r>
              <a:rPr lang="en-US" dirty="0" smtClean="0"/>
              <a:t>When you create a new repo, what should the </a:t>
            </a:r>
            <a:r>
              <a:rPr lang="en-US" b="1" dirty="0" smtClean="0"/>
              <a:t>third file</a:t>
            </a:r>
            <a:r>
              <a:rPr lang="en-US" dirty="0" smtClean="0"/>
              <a:t> you add be?</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5</a:t>
            </a:fld>
            <a:endParaRPr lang="en-US"/>
          </a:p>
        </p:txBody>
      </p:sp>
      <p:sp>
        <p:nvSpPr>
          <p:cNvPr id="3" name="TextBox 2"/>
          <p:cNvSpPr txBox="1"/>
          <p:nvPr/>
        </p:nvSpPr>
        <p:spPr>
          <a:xfrm>
            <a:off x="3254475" y="4422685"/>
            <a:ext cx="2339453" cy="707886"/>
          </a:xfrm>
          <a:prstGeom prst="rect">
            <a:avLst/>
          </a:prstGeom>
          <a:noFill/>
        </p:spPr>
        <p:txBody>
          <a:bodyPr wrap="none" rtlCol="0">
            <a:spAutoFit/>
          </a:bodyPr>
          <a:lstStyle/>
          <a:p>
            <a:r>
              <a:rPr lang="en-US" sz="4000" b="1" dirty="0" smtClean="0">
                <a:latin typeface="Courier New"/>
                <a:cs typeface="Courier New"/>
              </a:rPr>
              <a:t>LICENSE</a:t>
            </a:r>
            <a:endParaRPr lang="en-US" sz="4000" b="1" dirty="0">
              <a:latin typeface="Courier New"/>
              <a:cs typeface="Courier New"/>
            </a:endParaRPr>
          </a:p>
        </p:txBody>
      </p:sp>
    </p:spTree>
    <p:extLst>
      <p:ext uri="{BB962C8B-B14F-4D97-AF65-F5344CB8AC3E}">
        <p14:creationId xmlns:p14="http://schemas.microsoft.com/office/powerpoint/2010/main" val="19316694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6</a:t>
            </a:fld>
            <a:endParaRPr lang="en-US"/>
          </a:p>
        </p:txBody>
      </p:sp>
      <p:sp>
        <p:nvSpPr>
          <p:cNvPr id="7" name="Rectangle 6"/>
          <p:cNvSpPr/>
          <p:nvPr/>
        </p:nvSpPr>
        <p:spPr>
          <a:xfrm>
            <a:off x="210660" y="413407"/>
            <a:ext cx="8000999" cy="507831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dirty="0"/>
              <a:t>Permission is hereby granted, free of charge, to </a:t>
            </a:r>
            <a:r>
              <a:rPr lang="en-US" dirty="0" smtClean="0"/>
              <a:t>any person </a:t>
            </a:r>
            <a:r>
              <a:rPr lang="en-US" dirty="0"/>
              <a:t>obtaining a copy of this software and </a:t>
            </a:r>
            <a:r>
              <a:rPr lang="en-US" dirty="0" smtClean="0"/>
              <a:t>associated documentation </a:t>
            </a:r>
            <a:r>
              <a:rPr lang="en-US" dirty="0"/>
              <a:t>files (the "Software"), to deal in </a:t>
            </a:r>
            <a:r>
              <a:rPr lang="en-US" dirty="0" smtClean="0"/>
              <a:t>the Software </a:t>
            </a:r>
            <a:r>
              <a:rPr lang="en-US" dirty="0"/>
              <a:t>without restriction, including </a:t>
            </a:r>
            <a:r>
              <a:rPr lang="en-US" dirty="0" smtClean="0"/>
              <a:t>without limitation </a:t>
            </a:r>
            <a:r>
              <a:rPr lang="en-US" dirty="0"/>
              <a:t>the rights to use, copy, modify, merge</a:t>
            </a:r>
            <a:r>
              <a:rPr lang="en-US" dirty="0" smtClean="0"/>
              <a:t>, publish</a:t>
            </a:r>
            <a:r>
              <a:rPr lang="en-US" dirty="0"/>
              <a:t>, distribute, sublicense, and/or sell copies </a:t>
            </a:r>
            <a:r>
              <a:rPr lang="en-US" dirty="0" smtClean="0"/>
              <a:t>of the </a:t>
            </a:r>
            <a:r>
              <a:rPr lang="en-US" dirty="0"/>
              <a:t>Software, and to permit persons to whom the </a:t>
            </a:r>
            <a:r>
              <a:rPr lang="en-US" dirty="0" smtClean="0"/>
              <a:t>Software is </a:t>
            </a:r>
            <a:r>
              <a:rPr lang="en-US" dirty="0"/>
              <a:t>furnished to do so, subject to the </a:t>
            </a:r>
            <a:r>
              <a:rPr lang="en-US" dirty="0" smtClean="0"/>
              <a:t>following conditions</a:t>
            </a:r>
            <a:r>
              <a:rPr lang="en-US" dirty="0"/>
              <a:t>:</a:t>
            </a:r>
          </a:p>
          <a:p>
            <a:endParaRPr lang="en-US" dirty="0"/>
          </a:p>
          <a:p>
            <a:r>
              <a:rPr lang="en-US" dirty="0"/>
              <a:t>The above copyright notice and this permission </a:t>
            </a:r>
            <a:r>
              <a:rPr lang="en-US" dirty="0" smtClean="0"/>
              <a:t>notice shall </a:t>
            </a:r>
            <a:r>
              <a:rPr lang="en-US" dirty="0"/>
              <a:t>be included in all copies or substantial </a:t>
            </a:r>
            <a:r>
              <a:rPr lang="en-US" dirty="0" smtClean="0"/>
              <a:t>portions of </a:t>
            </a:r>
            <a:r>
              <a:rPr lang="en-US" dirty="0"/>
              <a:t>the Software.</a:t>
            </a:r>
          </a:p>
          <a:p>
            <a:endParaRPr lang="en-US" dirty="0"/>
          </a:p>
          <a:p>
            <a:r>
              <a:rPr lang="en-US" dirty="0"/>
              <a:t>THE SOFTWARE IS PROVIDED "AS IS", WITHOUT WARRANTY </a:t>
            </a:r>
            <a:r>
              <a:rPr lang="en-US" dirty="0" smtClean="0"/>
              <a:t>OF ANY </a:t>
            </a:r>
            <a:r>
              <a:rPr lang="en-US" dirty="0"/>
              <a:t>KIND, EXPRESS OR IMPLIED, INCLUDING BUT NOT </a:t>
            </a:r>
            <a:r>
              <a:rPr lang="en-US" dirty="0" smtClean="0"/>
              <a:t>LIMITED TO </a:t>
            </a:r>
            <a:r>
              <a:rPr lang="en-US" dirty="0"/>
              <a:t>THE WARRANTIES OF MERCHANTABILITY, FITNESS FOR </a:t>
            </a:r>
            <a:r>
              <a:rPr lang="en-US" dirty="0" smtClean="0"/>
              <a:t>A PARTICULAR </a:t>
            </a:r>
            <a:r>
              <a:rPr lang="en-US" dirty="0"/>
              <a:t>PURPOSE AND NONINFRINGEMENT. IN NO </a:t>
            </a:r>
            <a:r>
              <a:rPr lang="en-US" dirty="0" smtClean="0"/>
              <a:t>EVENT SHALL </a:t>
            </a:r>
            <a:r>
              <a:rPr lang="en-US" dirty="0"/>
              <a:t>THE AUTHORS OR COPYRIGHT HOLDERS BE LIABLE FOR </a:t>
            </a:r>
            <a:r>
              <a:rPr lang="en-US" dirty="0" smtClean="0"/>
              <a:t>ANY CLAIM</a:t>
            </a:r>
            <a:r>
              <a:rPr lang="en-US" dirty="0"/>
              <a:t>, DAMAGES OR OTHER LIABILITY, WHETHER IN AN </a:t>
            </a:r>
            <a:r>
              <a:rPr lang="en-US" dirty="0" smtClean="0"/>
              <a:t>ACTION OF </a:t>
            </a:r>
            <a:r>
              <a:rPr lang="en-US" dirty="0"/>
              <a:t>CONTRACT, TORT OR OTHERWISE, ARISING FROM, OUT OF </a:t>
            </a:r>
            <a:r>
              <a:rPr lang="en-US" dirty="0" smtClean="0"/>
              <a:t>OR IN </a:t>
            </a:r>
            <a:r>
              <a:rPr lang="en-US" dirty="0"/>
              <a:t>CONNECTION WITH THE SOFTWARE OR THE USE OR </a:t>
            </a:r>
            <a:r>
              <a:rPr lang="en-US" dirty="0" smtClean="0"/>
              <a:t>OTHER DEALINGS </a:t>
            </a:r>
            <a:r>
              <a:rPr lang="en-US" dirty="0"/>
              <a:t>IN THE SOFTWARE.</a:t>
            </a:r>
          </a:p>
        </p:txBody>
      </p:sp>
      <p:sp>
        <p:nvSpPr>
          <p:cNvPr id="8" name="TextBox 7"/>
          <p:cNvSpPr txBox="1"/>
          <p:nvPr/>
        </p:nvSpPr>
        <p:spPr>
          <a:xfrm>
            <a:off x="152400" y="5410200"/>
            <a:ext cx="8534400"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400" dirty="0" smtClean="0"/>
              <a:t>This is the MIT License, taken from the Rust repo.  Rust license is a more complicated (parts are MIT, parts are Apache).</a:t>
            </a:r>
            <a:endParaRPr lang="en-US" sz="2400" dirty="0"/>
          </a:p>
        </p:txBody>
      </p:sp>
      <p:sp>
        <p:nvSpPr>
          <p:cNvPr id="9" name="TextBox 8"/>
          <p:cNvSpPr txBox="1"/>
          <p:nvPr/>
        </p:nvSpPr>
        <p:spPr>
          <a:xfrm rot="5400000">
            <a:off x="7043648" y="1309940"/>
            <a:ext cx="3004849"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smtClean="0"/>
              <a:t>Include this part because you want others to contribute to and benefit from your code.</a:t>
            </a:r>
            <a:endParaRPr lang="en-US" dirty="0"/>
          </a:p>
        </p:txBody>
      </p:sp>
      <p:sp>
        <p:nvSpPr>
          <p:cNvPr id="10" name="TextBox 9"/>
          <p:cNvSpPr txBox="1"/>
          <p:nvPr/>
        </p:nvSpPr>
        <p:spPr>
          <a:xfrm>
            <a:off x="747169" y="3489594"/>
            <a:ext cx="6886402"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Include this part because you want to be protected if the government decides to use your </a:t>
            </a:r>
            <a:r>
              <a:rPr lang="en-US" sz="2400" dirty="0" err="1" smtClean="0"/>
              <a:t>zhtta</a:t>
            </a:r>
            <a:r>
              <a:rPr lang="en-US" sz="2400" dirty="0" smtClean="0"/>
              <a:t> to run </a:t>
            </a:r>
            <a:r>
              <a:rPr lang="en-US" sz="2400" dirty="0" err="1" smtClean="0"/>
              <a:t>healthcare.gov</a:t>
            </a:r>
            <a:r>
              <a:rPr lang="en-US" sz="2400" dirty="0" smtClean="0"/>
              <a:t> (but keep the ALLCAPS to ensure no one wastes time reading it). </a:t>
            </a:r>
            <a:endParaRPr lang="en-US" sz="2400" dirty="0"/>
          </a:p>
        </p:txBody>
      </p:sp>
    </p:spTree>
    <p:extLst>
      <p:ext uri="{BB962C8B-B14F-4D97-AF65-F5344CB8AC3E}">
        <p14:creationId xmlns:p14="http://schemas.microsoft.com/office/powerpoint/2010/main" val="3176155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7</a:t>
            </a:fld>
            <a:endParaRPr lang="en-US" dirty="0"/>
          </a:p>
        </p:txBody>
      </p:sp>
      <p:sp>
        <p:nvSpPr>
          <p:cNvPr id="7" name="Rectangle 6"/>
          <p:cNvSpPr/>
          <p:nvPr/>
        </p:nvSpPr>
        <p:spPr>
          <a:xfrm>
            <a:off x="6429573" y="519430"/>
            <a:ext cx="2415344" cy="470898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sz="2000" dirty="0"/>
              <a:t>This work is licensed under a Creative Commons Attribution-</a:t>
            </a:r>
            <a:r>
              <a:rPr lang="en-US" sz="2000" dirty="0" err="1"/>
              <a:t>NonCommercial</a:t>
            </a:r>
            <a:r>
              <a:rPr lang="en-US" sz="2000" dirty="0"/>
              <a:t> 2.5 License. </a:t>
            </a:r>
          </a:p>
          <a:p>
            <a:endParaRPr lang="en-US" sz="2000" dirty="0"/>
          </a:p>
          <a:p>
            <a:r>
              <a:rPr lang="en-US" sz="2000" dirty="0"/>
              <a:t>This means that you are free to copy and reuse any of my drawings (</a:t>
            </a:r>
            <a:r>
              <a:rPr lang="en-US" sz="2000" dirty="0" err="1"/>
              <a:t>noncommercially</a:t>
            </a:r>
            <a:r>
              <a:rPr lang="en-US" sz="2000" dirty="0"/>
              <a:t>) as long as you tell people where they're from.</a:t>
            </a:r>
          </a:p>
        </p:txBody>
      </p:sp>
      <p:pic>
        <p:nvPicPr>
          <p:cNvPr id="8" name="Picture 7"/>
          <p:cNvPicPr>
            <a:picLocks noChangeAspect="1"/>
          </p:cNvPicPr>
          <p:nvPr/>
        </p:nvPicPr>
        <p:blipFill rotWithShape="1">
          <a:blip r:embed="rId2"/>
          <a:srcRect r="47635"/>
          <a:stretch/>
        </p:blipFill>
        <p:spPr>
          <a:xfrm>
            <a:off x="396102" y="133862"/>
            <a:ext cx="5950357" cy="2979002"/>
          </a:xfrm>
          <a:prstGeom prst="rect">
            <a:avLst/>
          </a:prstGeom>
        </p:spPr>
      </p:pic>
      <p:pic>
        <p:nvPicPr>
          <p:cNvPr id="10" name="Picture 9"/>
          <p:cNvPicPr>
            <a:picLocks noChangeAspect="1"/>
          </p:cNvPicPr>
          <p:nvPr/>
        </p:nvPicPr>
        <p:blipFill rotWithShape="1">
          <a:blip r:embed="rId2"/>
          <a:srcRect l="52420"/>
          <a:stretch/>
        </p:blipFill>
        <p:spPr>
          <a:xfrm>
            <a:off x="339402" y="3112864"/>
            <a:ext cx="5967263" cy="3287936"/>
          </a:xfrm>
          <a:prstGeom prst="rect">
            <a:avLst/>
          </a:prstGeom>
        </p:spPr>
      </p:pic>
      <p:sp>
        <p:nvSpPr>
          <p:cNvPr id="11" name="TextBox 10"/>
          <p:cNvSpPr txBox="1"/>
          <p:nvPr/>
        </p:nvSpPr>
        <p:spPr>
          <a:xfrm>
            <a:off x="6429573" y="5552681"/>
            <a:ext cx="2601944"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dirty="0" smtClean="0"/>
              <a:t>(Its from </a:t>
            </a:r>
            <a:r>
              <a:rPr lang="en-US" sz="2400" dirty="0" err="1" smtClean="0">
                <a:hlinkClick r:id="rId3"/>
              </a:rPr>
              <a:t>xkcd.com</a:t>
            </a:r>
            <a:r>
              <a:rPr lang="en-US" sz="2400" dirty="0" smtClean="0"/>
              <a:t>)</a:t>
            </a:r>
            <a:endParaRPr lang="en-US" sz="2400" dirty="0"/>
          </a:p>
        </p:txBody>
      </p:sp>
    </p:spTree>
    <p:extLst>
      <p:ext uri="{BB962C8B-B14F-4D97-AF65-F5344CB8AC3E}">
        <p14:creationId xmlns:p14="http://schemas.microsoft.com/office/powerpoint/2010/main" val="3864175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File?</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4400" dirty="0" smtClean="0"/>
              <a:t>?</a:t>
            </a:r>
          </a:p>
          <a:p>
            <a:pPr marL="514350" indent="-514350">
              <a:buFont typeface="+mj-lt"/>
              <a:buAutoNum type="arabicPeriod"/>
            </a:pPr>
            <a:r>
              <a:rPr lang="en-US" sz="4400" dirty="0" err="1" smtClean="0"/>
              <a:t>Makefile</a:t>
            </a:r>
            <a:endParaRPr lang="en-US" sz="4400" dirty="0" smtClean="0"/>
          </a:p>
          <a:p>
            <a:pPr marL="514350" indent="-514350">
              <a:buFont typeface="+mj-lt"/>
              <a:buAutoNum type="arabicPeriod"/>
            </a:pPr>
            <a:r>
              <a:rPr lang="en-US" sz="4400" dirty="0" smtClean="0"/>
              <a:t>LICENSE</a:t>
            </a:r>
            <a:endParaRPr lang="en-US" sz="4400" dirty="0"/>
          </a:p>
        </p:txBody>
      </p:sp>
      <p:sp>
        <p:nvSpPr>
          <p:cNvPr id="4" name="Date Placeholder 3"/>
          <p:cNvSpPr>
            <a:spLocks noGrp="1"/>
          </p:cNvSpPr>
          <p:nvPr>
            <p:ph type="dt" sz="half" idx="10"/>
          </p:nvPr>
        </p:nvSpPr>
        <p:spPr/>
        <p:txBody>
          <a:bodyPr/>
          <a:lstStyle/>
          <a:p>
            <a:fld id="{E48EC9F4-81CA-FE4E-B09D-7AC5A00CB4BD}" type="datetime3">
              <a:rPr lang="en-US" smtClean="0"/>
              <a:pPr/>
              <a:t>8 October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8</a:t>
            </a:fld>
            <a:endParaRPr lang="en-US"/>
          </a:p>
        </p:txBody>
      </p:sp>
      <p:sp>
        <p:nvSpPr>
          <p:cNvPr id="7" name="TextBox 6"/>
          <p:cNvSpPr txBox="1"/>
          <p:nvPr/>
        </p:nvSpPr>
        <p:spPr>
          <a:xfrm>
            <a:off x="914400" y="5181600"/>
            <a:ext cx="7444466" cy="58477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3200" dirty="0" smtClean="0"/>
              <a:t>Can we start writing some code please!?!??</a:t>
            </a:r>
            <a:endParaRPr lang="en-US" sz="3200" dirty="0"/>
          </a:p>
        </p:txBody>
      </p:sp>
      <p:sp>
        <p:nvSpPr>
          <p:cNvPr id="8" name="TextBox 7"/>
          <p:cNvSpPr txBox="1"/>
          <p:nvPr/>
        </p:nvSpPr>
        <p:spPr>
          <a:xfrm>
            <a:off x="3220456" y="3187470"/>
            <a:ext cx="5352310"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000" dirty="0" smtClean="0"/>
              <a:t>(Note: you are not required to use a permissive LICENSE for code you write for this class, but anything you derive from our starting code must follow the LICENSE provided there.)</a:t>
            </a:r>
            <a:endParaRPr lang="en-US" sz="2000" dirty="0"/>
          </a:p>
        </p:txBody>
      </p:sp>
    </p:spTree>
    <p:extLst>
      <p:ext uri="{BB962C8B-B14F-4D97-AF65-F5344CB8AC3E}">
        <p14:creationId xmlns:p14="http://schemas.microsoft.com/office/powerpoint/2010/main" val="291557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39058</TotalTime>
  <Words>1930</Words>
  <Application>Microsoft Macintosh PowerPoint</Application>
  <PresentationFormat>On-screen Show (4:3)</PresentationFormat>
  <Paragraphs>297</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Class 12:  Synchronization</vt:lpstr>
      <vt:lpstr>Plan for Today</vt:lpstr>
      <vt:lpstr>When you create a new repo, what should the second file you add be?</vt:lpstr>
      <vt:lpstr>Makefiles</vt:lpstr>
      <vt:lpstr>Making Makefiles</vt:lpstr>
      <vt:lpstr>When you create a new repo, what should the third file you add be?</vt:lpstr>
      <vt:lpstr>PowerPoint Presentation</vt:lpstr>
      <vt:lpstr>PowerPoint Presentation</vt:lpstr>
      <vt:lpstr>First File?</vt:lpstr>
      <vt:lpstr>First File: README.md</vt:lpstr>
      <vt:lpstr>Synchronization</vt:lpstr>
      <vt:lpstr>Scheduling Meetings</vt:lpstr>
      <vt:lpstr>Partial Ordering of Events</vt:lpstr>
      <vt:lpstr>PowerPoint Presentation</vt:lpstr>
      <vt:lpstr>Race Condition</vt:lpstr>
      <vt:lpstr>PowerPoint Presentation</vt:lpstr>
      <vt:lpstr>PowerPoint Presentation</vt:lpstr>
      <vt:lpstr>Preventing Data Races</vt:lpstr>
      <vt:lpstr>PowerPoint Presentation</vt:lpstr>
      <vt:lpstr>PowerPoint Presentation</vt:lpstr>
      <vt:lpstr>Deadlock</vt:lpstr>
      <vt:lpstr>Why are threads hard?</vt:lpstr>
      <vt:lpstr>Safe Rust Code</vt:lpstr>
      <vt:lpstr>Multi-Rustic Map-Reduce</vt:lpstr>
      <vt:lpstr>Problem Set 3: Zhtta web server</vt:lpstr>
      <vt:lpstr>Yesterday’s Top Story</vt:lpstr>
      <vt:lpstr>PowerPoint Presentation</vt:lpstr>
      <vt:lpstr>PowerPoint Presentation</vt:lpstr>
      <vt:lpstr>PowerPoint Presentation</vt:lpstr>
      <vt:lpstr>Ouch…what was today’s top story?</vt:lpstr>
      <vt:lpstr>PowerPoint Presentation</vt:lpstr>
      <vt:lpstr>Mutual Exclusion</vt:lpstr>
      <vt:lpstr>Dining Philosophers</vt:lpstr>
    </vt:vector>
  </TitlesOfParts>
  <Company>Udacity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David Evans</cp:lastModifiedBy>
  <cp:revision>370</cp:revision>
  <cp:lastPrinted>2013-10-03T14:19:11Z</cp:lastPrinted>
  <dcterms:created xsi:type="dcterms:W3CDTF">2013-08-26T17:24:32Z</dcterms:created>
  <dcterms:modified xsi:type="dcterms:W3CDTF">2013-10-08T13:03:45Z</dcterms:modified>
</cp:coreProperties>
</file>