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66"/>
  </p:notesMasterIdLst>
  <p:handoutMasterIdLst>
    <p:handoutMasterId r:id="rId67"/>
  </p:handoutMasterIdLst>
  <p:sldIdLst>
    <p:sldId id="305" r:id="rId2"/>
    <p:sldId id="643" r:id="rId3"/>
    <p:sldId id="628" r:id="rId4"/>
    <p:sldId id="629" r:id="rId5"/>
    <p:sldId id="630" r:id="rId6"/>
    <p:sldId id="631" r:id="rId7"/>
    <p:sldId id="632" r:id="rId8"/>
    <p:sldId id="633" r:id="rId9"/>
    <p:sldId id="634" r:id="rId10"/>
    <p:sldId id="635" r:id="rId11"/>
    <p:sldId id="644" r:id="rId12"/>
    <p:sldId id="637" r:id="rId13"/>
    <p:sldId id="638" r:id="rId14"/>
    <p:sldId id="639" r:id="rId15"/>
    <p:sldId id="640" r:id="rId16"/>
    <p:sldId id="684" r:id="rId17"/>
    <p:sldId id="685" r:id="rId18"/>
    <p:sldId id="686" r:id="rId19"/>
    <p:sldId id="641" r:id="rId20"/>
    <p:sldId id="683" r:id="rId21"/>
    <p:sldId id="646" r:id="rId22"/>
    <p:sldId id="642" r:id="rId23"/>
    <p:sldId id="693" r:id="rId24"/>
    <p:sldId id="688" r:id="rId25"/>
    <p:sldId id="689" r:id="rId26"/>
    <p:sldId id="690" r:id="rId27"/>
    <p:sldId id="691" r:id="rId28"/>
    <p:sldId id="692" r:id="rId29"/>
    <p:sldId id="687" r:id="rId30"/>
    <p:sldId id="647" r:id="rId31"/>
    <p:sldId id="648" r:id="rId32"/>
    <p:sldId id="649" r:id="rId33"/>
    <p:sldId id="702" r:id="rId34"/>
    <p:sldId id="703" r:id="rId35"/>
    <p:sldId id="704" r:id="rId36"/>
    <p:sldId id="650" r:id="rId37"/>
    <p:sldId id="651" r:id="rId38"/>
    <p:sldId id="653" r:id="rId39"/>
    <p:sldId id="652" r:id="rId40"/>
    <p:sldId id="681" r:id="rId41"/>
    <p:sldId id="694" r:id="rId42"/>
    <p:sldId id="682" r:id="rId43"/>
    <p:sldId id="654" r:id="rId44"/>
    <p:sldId id="655" r:id="rId45"/>
    <p:sldId id="656" r:id="rId46"/>
    <p:sldId id="657" r:id="rId47"/>
    <p:sldId id="695" r:id="rId48"/>
    <p:sldId id="658" r:id="rId49"/>
    <p:sldId id="659" r:id="rId50"/>
    <p:sldId id="660" r:id="rId51"/>
    <p:sldId id="677" r:id="rId52"/>
    <p:sldId id="678" r:id="rId53"/>
    <p:sldId id="663" r:id="rId54"/>
    <p:sldId id="664" r:id="rId55"/>
    <p:sldId id="665" r:id="rId56"/>
    <p:sldId id="667" r:id="rId57"/>
    <p:sldId id="668" r:id="rId58"/>
    <p:sldId id="669" r:id="rId59"/>
    <p:sldId id="672" r:id="rId60"/>
    <p:sldId id="673" r:id="rId61"/>
    <p:sldId id="674" r:id="rId62"/>
    <p:sldId id="697" r:id="rId63"/>
    <p:sldId id="705" r:id="rId64"/>
    <p:sldId id="680" r:id="rId6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39" d="100"/>
          <a:sy n="139" d="100"/>
        </p:scale>
        <p:origin x="-480" y="-112"/>
      </p:cViewPr>
      <p:guideLst>
        <p:guide orient="horz" pos="1620"/>
        <p:guide pos="2880"/>
      </p:guideLst>
    </p:cSldViewPr>
  </p:slideViewPr>
  <p:notesTextViewPr>
    <p:cViewPr>
      <p:scale>
        <a:sx n="100" d="100"/>
        <a:sy n="100" d="100"/>
      </p:scale>
      <p:origin x="0" y="0"/>
    </p:cViewPr>
  </p:notesTextViewPr>
  <p:sorterViewPr>
    <p:cViewPr>
      <p:scale>
        <a:sx n="98" d="100"/>
        <a:sy n="98" d="100"/>
      </p:scale>
      <p:origin x="0" y="71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3/3/14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3/3/14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http://</a:t>
            </a:r>
            <a:r>
              <a:rPr lang="en-US" dirty="0" err="1" smtClean="0"/>
              <a:t>www.linuxjournal.com</a:t>
            </a:r>
            <a:r>
              <a:rPr lang="en-US" dirty="0" smtClean="0"/>
              <a:t>/article/3910</a:t>
            </a:r>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pPr/>
              <a:t>3</a:t>
            </a:fld>
            <a:endParaRPr lang="en-US"/>
          </a:p>
        </p:txBody>
      </p:sp>
    </p:spTree>
    <p:extLst>
      <p:ext uri="{BB962C8B-B14F-4D97-AF65-F5344CB8AC3E}">
        <p14:creationId xmlns:p14="http://schemas.microsoft.com/office/powerpoint/2010/main" val="1993189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17 October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17 October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17 October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17 October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17 October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17 October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128.143.136.170:4414/leaderboard.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lxr.free-electrons.com/source/kernel/sched/fair.c" TargetMode="Externa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microsoft.com/office/2007/relationships/hdphoto" Target="../media/hdphoto1.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jpeg"/><Relationship Id="rId5" Type="http://schemas.microsoft.com/office/2007/relationships/hdphoto" Target="../media/hdphoto2.wdp"/><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hyperlink" Target="http://www.trendmicro.com/cloud-content/us/pdfs/security-intelligence/white-papers/wp-russian-underground-101.pdf" TargetMode="External"/><Relationship Id="rId5" Type="http://schemas.openxmlformats.org/officeDocument/2006/relationships/image" Target="../media/image35.png"/><Relationship Id="rId6" Type="http://schemas.openxmlformats.org/officeDocument/2006/relationships/hyperlink" Target="http://threatpost.com/how-much-does-botnet-cost-022813/77573" TargetMode="External"/><Relationship Id="rId7" Type="http://schemas.openxmlformats.org/officeDocument/2006/relationships/image" Target="../media/image36.png"/><Relationship Id="rId8" Type="http://schemas.microsoft.com/office/2007/relationships/hdphoto" Target="../media/hdphoto3.wdp"/><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hyperlink" Target="http://siliconangle.com/blog/2013/03/29/bitcoin-under-attack-dwolla-mt-gox-both-hit-with-ddos-attacks-overnight/"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s://blog.linode.com/2013/03/07/linode-nextgen-the-network/" TargetMode="External"/><Relationship Id="rId3"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43.jpeg"/><Relationship Id="rId4" Type="http://schemas.microsoft.com/office/2007/relationships/hdphoto" Target="../media/hdphoto4.wdp"/><Relationship Id="rId5" Type="http://schemas.openxmlformats.org/officeDocument/2006/relationships/image" Target="../media/image44.png"/><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1467" t="4103" r="1195" b="495"/>
          <a:stretch/>
        </p:blipFill>
        <p:spPr>
          <a:xfrm flipH="1">
            <a:off x="-2" y="-831177"/>
            <a:ext cx="9144001" cy="5974679"/>
          </a:xfrm>
          <a:prstGeom prst="rect">
            <a:avLst/>
          </a:prstGeom>
        </p:spPr>
      </p:pic>
      <p:sp>
        <p:nvSpPr>
          <p:cNvPr id="3" name="Subtitle 2"/>
          <p:cNvSpPr>
            <a:spLocks noGrp="1"/>
          </p:cNvSpPr>
          <p:nvPr>
            <p:ph type="subTitle" idx="1"/>
          </p:nvPr>
        </p:nvSpPr>
        <p:spPr>
          <a:xfrm>
            <a:off x="4595620" y="4316846"/>
            <a:ext cx="3794500" cy="858189"/>
          </a:xfrm>
        </p:spPr>
        <p:txBody>
          <a:bodyPr>
            <a:normAutofit lnSpcReduction="10000"/>
          </a:bodyPr>
          <a:lstStyle/>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cs4414 Fall 2013</a:t>
            </a:r>
          </a:p>
          <a:p>
            <a:pPr algn="l">
              <a:lnSpc>
                <a:spcPct val="70000"/>
              </a:lnSpc>
            </a:pPr>
            <a:r>
              <a:rPr lang="en-US" b="1" dirty="0" smtClean="0">
                <a:ln w="10541" cmpd="sng">
                  <a:solidFill>
                    <a:srgbClr val="7D7D7D">
                      <a:tint val="100000"/>
                      <a:shade val="100000"/>
                      <a:satMod val="110000"/>
                    </a:srgbClr>
                  </a:solidFill>
                  <a:prstDash val="solid"/>
                </a:ln>
                <a:solidFill>
                  <a:schemeClr val="bg1">
                    <a:lumMod val="75000"/>
                  </a:schemeClr>
                </a:solidFill>
              </a:rPr>
              <a:t>David Evans</a:t>
            </a:r>
            <a:endParaRPr lang="en-US" b="1" dirty="0">
              <a:ln w="10541" cmpd="sng">
                <a:solidFill>
                  <a:srgbClr val="7D7D7D">
                    <a:tint val="100000"/>
                    <a:shade val="100000"/>
                    <a:satMod val="110000"/>
                  </a:srgbClr>
                </a:solidFill>
                <a:prstDash val="solid"/>
              </a:ln>
              <a:solidFill>
                <a:schemeClr val="bg1">
                  <a:lumMod val="75000"/>
                </a:schemeClr>
              </a:solidFill>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272237" y="3829598"/>
            <a:ext cx="3653038" cy="1268287"/>
          </a:xfrm>
        </p:spPr>
        <p:txBody>
          <a:bodyPr>
            <a:noAutofit/>
          </a:bodyPr>
          <a:lstStyle/>
          <a:p>
            <a:pPr algn="l"/>
            <a:r>
              <a:rPr lang="en-US" sz="3600" b="1" dirty="0" smtClean="0">
                <a:ln w="10541" cmpd="sng">
                  <a:solidFill>
                    <a:srgbClr val="7D7D7D">
                      <a:tint val="100000"/>
                      <a:shade val="100000"/>
                      <a:satMod val="110000"/>
                    </a:srgbClr>
                  </a:solidFill>
                  <a:prstDash val="solid"/>
                </a:ln>
                <a:solidFill>
                  <a:srgbClr val="FCD5B5"/>
                </a:solidFill>
              </a:rPr>
              <a:t>Class </a:t>
            </a:r>
            <a:r>
              <a:rPr lang="en-US" sz="3600" b="1" dirty="0" smtClean="0">
                <a:ln w="10541" cmpd="sng">
                  <a:solidFill>
                    <a:srgbClr val="7D7D7D">
                      <a:tint val="100000"/>
                      <a:shade val="100000"/>
                      <a:satMod val="110000"/>
                    </a:srgbClr>
                  </a:solidFill>
                  <a:prstDash val="solid"/>
                </a:ln>
                <a:solidFill>
                  <a:srgbClr val="FCD5B5"/>
                </a:solidFill>
              </a:rPr>
              <a:t>12</a:t>
            </a:r>
            <a:endParaRPr lang="en-US" sz="3600" b="1" dirty="0">
              <a:ln w="10541" cmpd="sng">
                <a:solidFill>
                  <a:srgbClr val="7D7D7D">
                    <a:tint val="100000"/>
                    <a:shade val="100000"/>
                    <a:satMod val="110000"/>
                  </a:srgbClr>
                </a:solidFill>
                <a:prstDash val="solid"/>
              </a:ln>
              <a:solidFill>
                <a:srgbClr val="FCD5B5"/>
              </a:solidFill>
            </a:endParaRPr>
          </a:p>
        </p:txBody>
      </p:sp>
      <p:sp>
        <p:nvSpPr>
          <p:cNvPr id="15" name="Rectangle 14"/>
          <p:cNvSpPr/>
          <p:nvPr/>
        </p:nvSpPr>
        <p:spPr>
          <a:xfrm>
            <a:off x="4464022" y="409756"/>
            <a:ext cx="4358509" cy="707886"/>
          </a:xfrm>
          <a:prstGeom prst="rect">
            <a:avLst/>
          </a:prstGeom>
        </p:spPr>
        <p:txBody>
          <a:bodyPr wrap="squar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r"/>
            <a:endParaRPr lang="en-US" sz="4000" b="1" dirty="0">
              <a:ln>
                <a:prstDash val="solid"/>
              </a:ln>
              <a:solidFill>
                <a:schemeClr val="accent6">
                  <a:lumMod val="40000"/>
                  <a:lumOff val="60000"/>
                </a:schemeClr>
              </a:solidFill>
              <a:effectLst>
                <a:outerShdw blurRad="88000" dist="50800" dir="5040000" algn="tl">
                  <a:schemeClr val="accent4">
                    <a:tint val="80000"/>
                    <a:satMod val="250000"/>
                    <a:alpha val="45000"/>
                  </a:schemeClr>
                </a:outerShdw>
              </a:effectLst>
            </a:endParaRPr>
          </a:p>
        </p:txBody>
      </p:sp>
      <p:sp>
        <p:nvSpPr>
          <p:cNvPr id="4" name="TextBox 3"/>
          <p:cNvSpPr txBox="1"/>
          <p:nvPr/>
        </p:nvSpPr>
        <p:spPr>
          <a:xfrm>
            <a:off x="803055" y="394367"/>
            <a:ext cx="4519475" cy="1446550"/>
          </a:xfrm>
          <a:prstGeom prst="rect">
            <a:avLst/>
          </a:prstGeom>
          <a:noFill/>
        </p:spPr>
        <p:txBody>
          <a:bodyPr wrap="square" rtlCol="0">
            <a:spAutoFit/>
          </a:bodyPr>
          <a:lstStyle/>
          <a:p>
            <a:r>
              <a:rPr lang="en-US" sz="4400" dirty="0" smtClean="0">
                <a:solidFill>
                  <a:srgbClr val="000090"/>
                </a:solidFill>
              </a:rPr>
              <a:t>Scheduling in Linux and Web Servers</a:t>
            </a:r>
            <a:endParaRPr lang="en-US" sz="4400" dirty="0">
              <a:solidFill>
                <a:srgbClr val="000090"/>
              </a:solidFill>
            </a:endParaRPr>
          </a:p>
        </p:txBody>
      </p:sp>
    </p:spTree>
    <p:extLst>
      <p:ext uri="{BB962C8B-B14F-4D97-AF65-F5344CB8AC3E}">
        <p14:creationId xmlns:p14="http://schemas.microsoft.com/office/powerpoint/2010/main" val="34784291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Linux 2.6 Scheduler (2003-2007)</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b="1" dirty="0" smtClean="0"/>
              <a:t>140 different queues</a:t>
            </a:r>
            <a:r>
              <a:rPr lang="en-US" dirty="0" smtClean="0"/>
              <a:t> (for each processor)</a:t>
            </a:r>
          </a:p>
          <a:p>
            <a:pPr marL="457200" lvl="1" indent="0">
              <a:buNone/>
            </a:pPr>
            <a:r>
              <a:rPr lang="en-US" dirty="0" smtClean="0"/>
              <a:t>0-99 for “real time” processes</a:t>
            </a:r>
          </a:p>
          <a:p>
            <a:pPr marL="457200" lvl="1" indent="0">
              <a:buNone/>
            </a:pPr>
            <a:r>
              <a:rPr lang="en-US" dirty="0" smtClean="0"/>
              <a:t>100-139 for “normal” processes</a:t>
            </a:r>
          </a:p>
          <a:p>
            <a:pPr marL="0" indent="0">
              <a:buNone/>
            </a:pPr>
            <a:r>
              <a:rPr lang="en-US" b="1" dirty="0" smtClean="0"/>
              <a:t>Bit vector </a:t>
            </a:r>
            <a:r>
              <a:rPr lang="en-US" dirty="0" smtClean="0"/>
              <a:t>keeps track of which queues have ready </a:t>
            </a:r>
            <a:r>
              <a:rPr lang="en-US" dirty="0" smtClean="0"/>
              <a:t>	to </a:t>
            </a:r>
            <a:r>
              <a:rPr lang="en-US" dirty="0" smtClean="0"/>
              <a:t>run process</a:t>
            </a:r>
          </a:p>
          <a:p>
            <a:pPr marL="0" indent="0">
              <a:buNone/>
            </a:pPr>
            <a:r>
              <a:rPr lang="en-US" dirty="0" smtClean="0"/>
              <a:t>Scheduler picks</a:t>
            </a:r>
            <a:r>
              <a:rPr lang="en-US" b="1" dirty="0" smtClean="0"/>
              <a:t> first process from highest priority </a:t>
            </a:r>
            <a:r>
              <a:rPr lang="en-US" b="1" dirty="0" smtClean="0"/>
              <a:t>	queue </a:t>
            </a:r>
            <a:r>
              <a:rPr lang="en-US" b="1" dirty="0" smtClean="0"/>
              <a:t>with a ready process</a:t>
            </a:r>
          </a:p>
          <a:p>
            <a:pPr marL="457200" lvl="1" indent="0">
              <a:buNone/>
            </a:pPr>
            <a:r>
              <a:rPr lang="en-US" dirty="0" smtClean="0"/>
              <a:t>Given time </a:t>
            </a:r>
            <a:r>
              <a:rPr lang="en-US" dirty="0" smtClean="0"/>
              <a:t>quantum that </a:t>
            </a:r>
            <a:r>
              <a:rPr lang="en-US" b="1" dirty="0" smtClean="0"/>
              <a:t>scales with priority</a:t>
            </a:r>
          </a:p>
          <a:p>
            <a:pPr marL="457200" lvl="1" indent="0">
              <a:buNone/>
            </a:pPr>
            <a:endParaRPr lang="en-US" dirty="0" smtClean="0"/>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Tree>
    <p:extLst>
      <p:ext uri="{BB962C8B-B14F-4D97-AF65-F5344CB8AC3E}">
        <p14:creationId xmlns:p14="http://schemas.microsoft.com/office/powerpoint/2010/main" val="29929967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5"/>
            <a:ext cx="4193608" cy="1191811"/>
          </a:xfrm>
        </p:spPr>
        <p:txBody>
          <a:bodyPr>
            <a:normAutofit fontScale="90000"/>
          </a:bodyPr>
          <a:lstStyle/>
          <a:p>
            <a:r>
              <a:rPr lang="en-US" dirty="0" smtClean="0"/>
              <a:t>Linux 2.6 Scheduler (2003-2007)</a:t>
            </a:r>
            <a:endParaRPr lang="en-US" dirty="0"/>
          </a:p>
        </p:txBody>
      </p:sp>
      <p:sp>
        <p:nvSpPr>
          <p:cNvPr id="3" name="Content Placeholder 2"/>
          <p:cNvSpPr>
            <a:spLocks noGrp="1"/>
          </p:cNvSpPr>
          <p:nvPr>
            <p:ph idx="1"/>
          </p:nvPr>
        </p:nvSpPr>
        <p:spPr>
          <a:xfrm>
            <a:off x="374976" y="1726681"/>
            <a:ext cx="4613917" cy="2867942"/>
          </a:xfrm>
        </p:spPr>
        <p:txBody>
          <a:bodyPr>
            <a:noAutofit/>
          </a:bodyPr>
          <a:lstStyle/>
          <a:p>
            <a:pPr marL="0" indent="0">
              <a:buNone/>
            </a:pPr>
            <a:r>
              <a:rPr lang="en-US" sz="2800" b="1" dirty="0" smtClean="0"/>
              <a:t>140 different queues</a:t>
            </a:r>
            <a:r>
              <a:rPr lang="en-US" sz="2800" dirty="0" smtClean="0"/>
              <a:t> (for each processor</a:t>
            </a:r>
            <a:r>
              <a:rPr lang="en-US" sz="2800" dirty="0" smtClean="0"/>
              <a:t>) </a:t>
            </a:r>
            <a:endParaRPr lang="en-US" sz="2800" dirty="0" smtClean="0"/>
          </a:p>
          <a:p>
            <a:pPr marL="457200" lvl="1" indent="0">
              <a:buNone/>
            </a:pPr>
            <a:r>
              <a:rPr lang="en-US" sz="2400" dirty="0" smtClean="0"/>
              <a:t>0-99 for “real time” processes</a:t>
            </a:r>
          </a:p>
          <a:p>
            <a:pPr marL="457200" lvl="1" indent="0">
              <a:buNone/>
            </a:pPr>
            <a:r>
              <a:rPr lang="en-US" sz="2400" dirty="0" smtClean="0"/>
              <a:t>100-139 for “normal” processes</a:t>
            </a:r>
          </a:p>
          <a:p>
            <a:pPr marL="0" indent="0">
              <a:buNone/>
            </a:pPr>
            <a:r>
              <a:rPr lang="en-US" sz="2800" b="1" dirty="0" smtClean="0"/>
              <a:t>Bit vector </a:t>
            </a:r>
            <a:r>
              <a:rPr lang="en-US" sz="2800" dirty="0" smtClean="0"/>
              <a:t>of ready-to-run</a:t>
            </a:r>
          </a:p>
        </p:txBody>
      </p:sp>
      <p:sp>
        <p:nvSpPr>
          <p:cNvPr id="6" name="Slide Number Placeholder 5"/>
          <p:cNvSpPr>
            <a:spLocks noGrp="1"/>
          </p:cNvSpPr>
          <p:nvPr>
            <p:ph type="sldNum" sz="quarter" idx="12"/>
          </p:nvPr>
        </p:nvSpPr>
        <p:spPr/>
        <p:txBody>
          <a:bodyPr/>
          <a:lstStyle/>
          <a:p>
            <a:fld id="{6507B5A5-F0C2-644D-AEA7-E773B6B78F38}" type="slidenum">
              <a:rPr lang="en-US" smtClean="0"/>
              <a:pPr/>
              <a:t>10</a:t>
            </a:fld>
            <a:endParaRPr lang="en-US"/>
          </a:p>
        </p:txBody>
      </p:sp>
      <p:sp>
        <p:nvSpPr>
          <p:cNvPr id="5" name="Rectangle 4"/>
          <p:cNvSpPr/>
          <p:nvPr/>
        </p:nvSpPr>
        <p:spPr>
          <a:xfrm>
            <a:off x="4787866" y="489192"/>
            <a:ext cx="4248774" cy="3785652"/>
          </a:xfrm>
          <a:prstGeom prst="rect">
            <a:avLst/>
          </a:prstGeom>
          <a:solidFill>
            <a:schemeClr val="bg2">
              <a:lumMod val="90000"/>
            </a:schemeClr>
          </a:solidFill>
        </p:spPr>
        <p:txBody>
          <a:bodyPr wrap="square">
            <a:spAutoFit/>
          </a:bodyPr>
          <a:lstStyle/>
          <a:p>
            <a:r>
              <a:rPr lang="en-US" sz="2400" dirty="0" err="1">
                <a:cs typeface="Courier New"/>
              </a:rPr>
              <a:t>struct</a:t>
            </a:r>
            <a:r>
              <a:rPr lang="en-US" sz="2400" dirty="0">
                <a:cs typeface="Courier New"/>
              </a:rPr>
              <a:t> </a:t>
            </a:r>
            <a:r>
              <a:rPr lang="en-US" sz="2400" dirty="0" err="1" smtClean="0">
                <a:cs typeface="Courier New"/>
              </a:rPr>
              <a:t>runqueue</a:t>
            </a:r>
            <a:r>
              <a:rPr lang="en-US" sz="2400" dirty="0" smtClean="0">
                <a:cs typeface="Courier New"/>
              </a:rPr>
              <a:t> {</a:t>
            </a:r>
            <a:endParaRPr lang="en-US" sz="2400" dirty="0">
              <a:cs typeface="Courier New"/>
            </a:endParaRPr>
          </a:p>
          <a:p>
            <a:r>
              <a:rPr lang="en-US" sz="2400" dirty="0" smtClean="0">
                <a:cs typeface="Courier New"/>
              </a:rPr>
              <a:t>   </a:t>
            </a:r>
            <a:r>
              <a:rPr lang="en-US" sz="2400" dirty="0" err="1" smtClean="0">
                <a:cs typeface="Courier New"/>
              </a:rPr>
              <a:t>struct</a:t>
            </a:r>
            <a:r>
              <a:rPr lang="en-US" sz="2400" dirty="0" smtClean="0">
                <a:cs typeface="Courier New"/>
              </a:rPr>
              <a:t> </a:t>
            </a:r>
            <a:r>
              <a:rPr lang="en-US" sz="2400" dirty="0" err="1">
                <a:cs typeface="Courier New"/>
              </a:rPr>
              <a:t>prioarray</a:t>
            </a:r>
            <a:r>
              <a:rPr lang="en-US" sz="2400" dirty="0">
                <a:cs typeface="Courier New"/>
              </a:rPr>
              <a:t> *active;</a:t>
            </a:r>
          </a:p>
          <a:p>
            <a:r>
              <a:rPr lang="en-US" sz="2400" dirty="0" smtClean="0">
                <a:cs typeface="Courier New"/>
              </a:rPr>
              <a:t>   </a:t>
            </a:r>
            <a:r>
              <a:rPr lang="en-US" sz="2400" dirty="0" err="1" smtClean="0">
                <a:cs typeface="Courier New"/>
              </a:rPr>
              <a:t>struct</a:t>
            </a:r>
            <a:r>
              <a:rPr lang="en-US" sz="2400" dirty="0" smtClean="0">
                <a:cs typeface="Courier New"/>
              </a:rPr>
              <a:t> </a:t>
            </a:r>
            <a:r>
              <a:rPr lang="en-US" sz="2400" dirty="0" err="1">
                <a:cs typeface="Courier New"/>
              </a:rPr>
              <a:t>prioarray</a:t>
            </a:r>
            <a:r>
              <a:rPr lang="en-US" sz="2400" dirty="0">
                <a:cs typeface="Courier New"/>
              </a:rPr>
              <a:t> *expired;</a:t>
            </a:r>
          </a:p>
          <a:p>
            <a:r>
              <a:rPr lang="en-US" sz="2400" dirty="0" smtClean="0">
                <a:cs typeface="Courier New"/>
              </a:rPr>
              <a:t>   </a:t>
            </a:r>
            <a:r>
              <a:rPr lang="en-US" sz="2400" dirty="0" err="1" smtClean="0">
                <a:cs typeface="Courier New"/>
              </a:rPr>
              <a:t>struct</a:t>
            </a:r>
            <a:r>
              <a:rPr lang="en-US" sz="2400" dirty="0" smtClean="0">
                <a:cs typeface="Courier New"/>
              </a:rPr>
              <a:t> </a:t>
            </a:r>
            <a:r>
              <a:rPr lang="en-US" sz="2400" dirty="0" err="1">
                <a:cs typeface="Courier New"/>
              </a:rPr>
              <a:t>prioarray</a:t>
            </a:r>
            <a:r>
              <a:rPr lang="en-US" sz="2400" dirty="0">
                <a:cs typeface="Courier New"/>
              </a:rPr>
              <a:t> arrays[2];</a:t>
            </a:r>
          </a:p>
          <a:p>
            <a:r>
              <a:rPr lang="en-US" sz="2400" dirty="0" smtClean="0">
                <a:cs typeface="Courier New"/>
              </a:rPr>
              <a:t>}</a:t>
            </a:r>
            <a:r>
              <a:rPr lang="en-US" sz="2400" dirty="0" smtClean="0">
                <a:cs typeface="Courier New"/>
              </a:rPr>
              <a:t>;</a:t>
            </a:r>
            <a:endParaRPr lang="en-US" sz="2400" dirty="0">
              <a:cs typeface="Courier New"/>
            </a:endParaRPr>
          </a:p>
          <a:p>
            <a:r>
              <a:rPr lang="en-US" sz="2400" dirty="0" err="1">
                <a:cs typeface="Courier New"/>
              </a:rPr>
              <a:t>struct</a:t>
            </a:r>
            <a:r>
              <a:rPr lang="en-US" sz="2400" dirty="0">
                <a:cs typeface="Courier New"/>
              </a:rPr>
              <a:t> </a:t>
            </a:r>
            <a:r>
              <a:rPr lang="en-US" sz="2400" dirty="0" err="1" smtClean="0">
                <a:cs typeface="Courier New"/>
              </a:rPr>
              <a:t>prioarray</a:t>
            </a:r>
            <a:r>
              <a:rPr lang="en-US" sz="2400" dirty="0">
                <a:cs typeface="Courier New"/>
              </a:rPr>
              <a:t> </a:t>
            </a:r>
            <a:r>
              <a:rPr lang="en-US" sz="2400" dirty="0" smtClean="0">
                <a:cs typeface="Courier New"/>
              </a:rPr>
              <a:t>{</a:t>
            </a:r>
            <a:endParaRPr lang="en-US" sz="2400" dirty="0">
              <a:cs typeface="Courier New"/>
            </a:endParaRPr>
          </a:p>
          <a:p>
            <a:r>
              <a:rPr lang="en-US" sz="2400" dirty="0" smtClean="0">
                <a:cs typeface="Courier New"/>
              </a:rPr>
              <a:t>   </a:t>
            </a:r>
            <a:r>
              <a:rPr lang="en-US" sz="2400" dirty="0" err="1" smtClean="0">
                <a:cs typeface="Courier New"/>
              </a:rPr>
              <a:t>int</a:t>
            </a:r>
            <a:r>
              <a:rPr lang="en-US" sz="2400" dirty="0" smtClean="0">
                <a:cs typeface="Courier New"/>
              </a:rPr>
              <a:t> </a:t>
            </a:r>
            <a:r>
              <a:rPr lang="en-US" sz="2400" dirty="0" err="1">
                <a:cs typeface="Courier New"/>
              </a:rPr>
              <a:t>nr_active</a:t>
            </a:r>
            <a:r>
              <a:rPr lang="en-US" sz="2400" dirty="0">
                <a:cs typeface="Courier New"/>
              </a:rPr>
              <a:t>; /* # Runnable *</a:t>
            </a:r>
            <a:r>
              <a:rPr lang="en-US" sz="2400" dirty="0" smtClean="0">
                <a:cs typeface="Courier New"/>
              </a:rPr>
              <a:t>/</a:t>
            </a:r>
            <a:endParaRPr lang="en-US" sz="2400" dirty="0">
              <a:cs typeface="Courier New"/>
            </a:endParaRPr>
          </a:p>
          <a:p>
            <a:r>
              <a:rPr lang="en-US" sz="2400" dirty="0" smtClean="0">
                <a:cs typeface="Courier New"/>
              </a:rPr>
              <a:t>   unsigned </a:t>
            </a:r>
            <a:r>
              <a:rPr lang="en-US" sz="2400" dirty="0">
                <a:cs typeface="Courier New"/>
              </a:rPr>
              <a:t>long bitmap[5]</a:t>
            </a:r>
            <a:r>
              <a:rPr lang="en-US" sz="2400" dirty="0" smtClean="0">
                <a:cs typeface="Courier New"/>
              </a:rPr>
              <a:t>;</a:t>
            </a:r>
            <a:endParaRPr lang="en-US" sz="2400" dirty="0">
              <a:cs typeface="Courier New"/>
            </a:endParaRPr>
          </a:p>
          <a:p>
            <a:r>
              <a:rPr lang="en-US" sz="2400" dirty="0" smtClean="0">
                <a:cs typeface="Courier New"/>
              </a:rPr>
              <a:t>   </a:t>
            </a:r>
            <a:r>
              <a:rPr lang="en-US" sz="2400" dirty="0" err="1" smtClean="0">
                <a:cs typeface="Courier New"/>
              </a:rPr>
              <a:t>struct</a:t>
            </a:r>
            <a:r>
              <a:rPr lang="en-US" sz="2400" dirty="0" smtClean="0">
                <a:cs typeface="Courier New"/>
              </a:rPr>
              <a:t> </a:t>
            </a:r>
            <a:r>
              <a:rPr lang="en-US" sz="2400" dirty="0" err="1">
                <a:cs typeface="Courier New"/>
              </a:rPr>
              <a:t>list_head</a:t>
            </a:r>
            <a:r>
              <a:rPr lang="en-US" sz="2400" dirty="0">
                <a:cs typeface="Courier New"/>
              </a:rPr>
              <a:t> queue[140]</a:t>
            </a:r>
            <a:r>
              <a:rPr lang="en-US" sz="2400" dirty="0" smtClean="0">
                <a:cs typeface="Courier New"/>
              </a:rPr>
              <a:t>;</a:t>
            </a:r>
            <a:endParaRPr lang="en-US" sz="2400" dirty="0">
              <a:cs typeface="Courier New"/>
            </a:endParaRPr>
          </a:p>
          <a:p>
            <a:r>
              <a:rPr lang="en-US" sz="2400" dirty="0">
                <a:cs typeface="Courier New"/>
              </a:rPr>
              <a:t>};</a:t>
            </a:r>
          </a:p>
        </p:txBody>
      </p:sp>
      <p:sp>
        <p:nvSpPr>
          <p:cNvPr id="4" name="Rectangle 3"/>
          <p:cNvSpPr/>
          <p:nvPr/>
        </p:nvSpPr>
        <p:spPr>
          <a:xfrm>
            <a:off x="228600" y="4324350"/>
            <a:ext cx="8799074" cy="415498"/>
          </a:xfrm>
          <a:prstGeom prst="rect">
            <a:avLst/>
          </a:prstGeom>
          <a:solidFill>
            <a:schemeClr val="accent4">
              <a:lumMod val="40000"/>
              <a:lumOff val="60000"/>
            </a:schemeClr>
          </a:solidFill>
        </p:spPr>
        <p:txBody>
          <a:bodyPr wrap="square">
            <a:spAutoFit/>
          </a:bodyPr>
          <a:lstStyle/>
          <a:p>
            <a:r>
              <a:rPr lang="en-US" sz="2100" dirty="0"/>
              <a:t>Scheduler picks</a:t>
            </a:r>
            <a:r>
              <a:rPr lang="en-US" sz="2100" b="1" dirty="0"/>
              <a:t> first process from </a:t>
            </a:r>
            <a:r>
              <a:rPr lang="en-US" sz="2100" b="1" dirty="0" smtClean="0"/>
              <a:t>highest-priority queue </a:t>
            </a:r>
            <a:r>
              <a:rPr lang="en-US" sz="2100" b="1" dirty="0"/>
              <a:t>with a ready </a:t>
            </a:r>
            <a:r>
              <a:rPr lang="en-US" sz="2100" b="1" dirty="0" smtClean="0"/>
              <a:t>process</a:t>
            </a:r>
            <a:endParaRPr lang="en-US" sz="2100" dirty="0"/>
          </a:p>
        </p:txBody>
      </p:sp>
    </p:spTree>
    <p:extLst>
      <p:ext uri="{BB962C8B-B14F-4D97-AF65-F5344CB8AC3E}">
        <p14:creationId xmlns:p14="http://schemas.microsoft.com/office/powerpoint/2010/main" val="425277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0"/>
            <a:ext cx="8229600" cy="1347706"/>
          </a:xfrm>
        </p:spPr>
        <p:txBody>
          <a:bodyPr>
            <a:normAutofit fontScale="90000"/>
          </a:bodyPr>
          <a:lstStyle/>
          <a:p>
            <a:r>
              <a:rPr lang="en-US" dirty="0" smtClean="0"/>
              <a:t>What is the running time of the </a:t>
            </a:r>
            <a:br>
              <a:rPr lang="en-US" dirty="0" smtClean="0"/>
            </a:br>
            <a:r>
              <a:rPr lang="en-US" dirty="0" smtClean="0"/>
              <a:t>Linux 2.6 Scheduler?</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11</a:t>
            </a:fld>
            <a:endParaRPr lang="en-US"/>
          </a:p>
        </p:txBody>
      </p:sp>
    </p:spTree>
    <p:extLst>
      <p:ext uri="{BB962C8B-B14F-4D97-AF65-F5344CB8AC3E}">
        <p14:creationId xmlns:p14="http://schemas.microsoft.com/office/powerpoint/2010/main" val="1961864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12</a:t>
            </a:fld>
            <a:endParaRPr lang="en-US"/>
          </a:p>
        </p:txBody>
      </p:sp>
      <p:pic>
        <p:nvPicPr>
          <p:cNvPr id="7" name="Picture 6" descr="Screen Shot 2013-10-03 at 8.51.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94" y="673370"/>
            <a:ext cx="8552875" cy="351999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4191000" y="4400550"/>
            <a:ext cx="4492936" cy="369332"/>
          </a:xfrm>
          <a:prstGeom prst="rect">
            <a:avLst/>
          </a:prstGeom>
          <a:noFill/>
        </p:spPr>
        <p:txBody>
          <a:bodyPr wrap="none" rtlCol="0">
            <a:spAutoFit/>
          </a:bodyPr>
          <a:lstStyle/>
          <a:p>
            <a:r>
              <a:rPr lang="en-US" dirty="0" smtClean="0"/>
              <a:t>(Sadly, O(1) scheduler has no Facebook page.)</a:t>
            </a:r>
            <a:endParaRPr lang="en-US" dirty="0"/>
          </a:p>
        </p:txBody>
      </p:sp>
    </p:spTree>
    <p:extLst>
      <p:ext uri="{BB962C8B-B14F-4D97-AF65-F5344CB8AC3E}">
        <p14:creationId xmlns:p14="http://schemas.microsoft.com/office/powerpoint/2010/main" val="166853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Linux V2.6.23+ Scheduler</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13</a:t>
            </a:fld>
            <a:endParaRPr lang="en-US"/>
          </a:p>
        </p:txBody>
      </p:sp>
      <p:pic>
        <p:nvPicPr>
          <p:cNvPr id="10" name="Picture 9" descr="Screen Shot 2013-10-03 at 8.57.19 AM.png"/>
          <p:cNvPicPr>
            <a:picLocks noChangeAspect="1"/>
          </p:cNvPicPr>
          <p:nvPr/>
        </p:nvPicPr>
        <p:blipFill rotWithShape="1">
          <a:blip r:embed="rId2">
            <a:extLst>
              <a:ext uri="{28A0092B-C50C-407E-A947-70E740481C1C}">
                <a14:useLocalDpi xmlns:a14="http://schemas.microsoft.com/office/drawing/2010/main" val="0"/>
              </a:ext>
            </a:extLst>
          </a:blip>
          <a:srcRect r="22865"/>
          <a:stretch/>
        </p:blipFill>
        <p:spPr>
          <a:xfrm>
            <a:off x="857330" y="1174971"/>
            <a:ext cx="6555466" cy="3384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828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pic>
        <p:nvPicPr>
          <p:cNvPr id="8" name="Picture 7" descr="Screen Shot 2013-10-03 at 8.59.3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543" y="693989"/>
            <a:ext cx="7985985" cy="1160917"/>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41634" y="4065478"/>
            <a:ext cx="8245166"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This is exactly stride scheduling (but with different terminology)!</a:t>
            </a:r>
            <a:endParaRPr lang="en-US" sz="2400" dirty="0"/>
          </a:p>
        </p:txBody>
      </p:sp>
      <p:sp>
        <p:nvSpPr>
          <p:cNvPr id="10" name="Rectangle 9"/>
          <p:cNvSpPr/>
          <p:nvPr/>
        </p:nvSpPr>
        <p:spPr>
          <a:xfrm>
            <a:off x="2590809" y="2161727"/>
            <a:ext cx="4134465" cy="400110"/>
          </a:xfrm>
          <a:prstGeom prst="rect">
            <a:avLst/>
          </a:prstGeom>
        </p:spPr>
        <p:txBody>
          <a:bodyPr wrap="none">
            <a:spAutoFit/>
          </a:bodyPr>
          <a:lstStyle/>
          <a:p>
            <a:r>
              <a:rPr lang="en-US" sz="2000" dirty="0"/>
              <a:t>Rotating Staircase Deadline Scheduler</a:t>
            </a:r>
          </a:p>
        </p:txBody>
      </p:sp>
      <p:cxnSp>
        <p:nvCxnSpPr>
          <p:cNvPr id="12" name="Straight Arrow Connector 11"/>
          <p:cNvCxnSpPr/>
          <p:nvPr/>
        </p:nvCxnSpPr>
        <p:spPr>
          <a:xfrm flipH="1" flipV="1">
            <a:off x="2472041" y="1795232"/>
            <a:ext cx="306170" cy="3664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7462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6507B5A5-F0C2-644D-AEA7-E773B6B78F38}" type="slidenum">
              <a:rPr lang="en-US" smtClean="0"/>
              <a:t>15</a:t>
            </a:fld>
            <a:endParaRPr lang="en-US"/>
          </a:p>
        </p:txBody>
      </p:sp>
      <p:pic>
        <p:nvPicPr>
          <p:cNvPr id="5" name="Picture 4" descr="Screen Shot 2014-03-04 at 10.35.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34" y="205981"/>
            <a:ext cx="8275904" cy="4106156"/>
          </a:xfrm>
          <a:prstGeom prst="rect">
            <a:avLst/>
          </a:prstGeom>
          <a:ln>
            <a:noFill/>
          </a:ln>
          <a:effectLst>
            <a:outerShdw blurRad="292100" dist="139700" dir="2700000" algn="tl" rotWithShape="0">
              <a:srgbClr val="333333">
                <a:alpha val="65000"/>
              </a:srgbClr>
            </a:outerShdw>
          </a:effectLst>
        </p:spPr>
      </p:pic>
      <p:pic>
        <p:nvPicPr>
          <p:cNvPr id="6" name="Picture 5" descr="Screen Shot 2014-03-04 at 10.37.0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395" y="3226793"/>
            <a:ext cx="7129546" cy="1377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8935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a:p>
        </p:txBody>
      </p:sp>
      <p:pic>
        <p:nvPicPr>
          <p:cNvPr id="3" name="Picture 2" descr="Screen Shot 2014-03-04 at 10.38.3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99" y="212789"/>
            <a:ext cx="8423617" cy="44647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1336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17</a:t>
            </a:fld>
            <a:endParaRPr lang="en-US"/>
          </a:p>
        </p:txBody>
      </p:sp>
      <p:pic>
        <p:nvPicPr>
          <p:cNvPr id="4" name="Picture 3" descr="Screen Shot 2014-03-04 at 10.42.3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972" y="146179"/>
            <a:ext cx="5707419" cy="48272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092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18</a:t>
            </a:fld>
            <a:endParaRPr lang="en-US"/>
          </a:p>
        </p:txBody>
      </p:sp>
      <p:sp>
        <p:nvSpPr>
          <p:cNvPr id="5" name="Title 1"/>
          <p:cNvSpPr txBox="1">
            <a:spLocks/>
          </p:cNvSpPr>
          <p:nvPr/>
        </p:nvSpPr>
        <p:spPr>
          <a:xfrm>
            <a:off x="457200" y="401603"/>
            <a:ext cx="8229600" cy="11890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What is the running time of the </a:t>
            </a:r>
            <a:br>
              <a:rPr lang="en-US" sz="3600" dirty="0" smtClean="0"/>
            </a:br>
            <a:r>
              <a:rPr lang="en-US" sz="3600" dirty="0" smtClean="0"/>
              <a:t>Linux 2.6.23+ Scheduler?</a:t>
            </a:r>
            <a:endParaRPr lang="en-US" sz="3600" dirty="0"/>
          </a:p>
        </p:txBody>
      </p:sp>
    </p:spTree>
    <p:extLst>
      <p:ext uri="{BB962C8B-B14F-4D97-AF65-F5344CB8AC3E}">
        <p14:creationId xmlns:p14="http://schemas.microsoft.com/office/powerpoint/2010/main" val="147798438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3" name="Content Placeholder 2"/>
          <p:cNvSpPr>
            <a:spLocks noGrp="1"/>
          </p:cNvSpPr>
          <p:nvPr>
            <p:ph idx="1"/>
          </p:nvPr>
        </p:nvSpPr>
        <p:spPr/>
        <p:txBody>
          <a:bodyPr/>
          <a:lstStyle/>
          <a:p>
            <a:pPr marL="0" indent="0">
              <a:buNone/>
            </a:pPr>
            <a:r>
              <a:rPr lang="en-US" b="1" dirty="0" smtClean="0"/>
              <a:t>Scheduling in Linux</a:t>
            </a:r>
            <a:r>
              <a:rPr lang="en-US" dirty="0" smtClean="0"/>
              <a:t> (2002-today)</a:t>
            </a:r>
          </a:p>
          <a:p>
            <a:pPr marL="0" indent="0">
              <a:buNone/>
            </a:pPr>
            <a:r>
              <a:rPr lang="en-US" b="1" dirty="0" smtClean="0"/>
              <a:t>Scheduling Web Services</a:t>
            </a:r>
          </a:p>
          <a:p>
            <a:pPr marL="0" indent="0">
              <a:buNone/>
            </a:pP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1</a:t>
            </a:fld>
            <a:endParaRPr lang="en-US"/>
          </a:p>
        </p:txBody>
      </p:sp>
      <p:sp>
        <p:nvSpPr>
          <p:cNvPr id="5" name="TextBox 4"/>
          <p:cNvSpPr txBox="1"/>
          <p:nvPr/>
        </p:nvSpPr>
        <p:spPr>
          <a:xfrm>
            <a:off x="2914754" y="2685947"/>
            <a:ext cx="5692443" cy="163121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2000" dirty="0" smtClean="0"/>
              <a:t>Submitting PS3:</a:t>
            </a:r>
          </a:p>
          <a:p>
            <a:pPr marL="285750" indent="-285750">
              <a:buFontTx/>
              <a:buChar char="-"/>
            </a:pPr>
            <a:r>
              <a:rPr lang="en-US" sz="2000" dirty="0" smtClean="0"/>
              <a:t>Schedule demo (sign up soon!)</a:t>
            </a:r>
          </a:p>
          <a:p>
            <a:pPr marL="285750" indent="-285750">
              <a:buFontTx/>
              <a:buChar char="-"/>
            </a:pPr>
            <a:r>
              <a:rPr lang="en-US" sz="2000" dirty="0" smtClean="0"/>
              <a:t>Web submission form (</a:t>
            </a:r>
            <a:r>
              <a:rPr lang="en-US" sz="2000" b="1" dirty="0" smtClean="0"/>
              <a:t>11:59pm tomorrow</a:t>
            </a:r>
            <a:r>
              <a:rPr lang="en-US" sz="2000" dirty="0" smtClean="0"/>
              <a:t>)</a:t>
            </a:r>
          </a:p>
          <a:p>
            <a:pPr marL="285750" indent="-285750">
              <a:buFontTx/>
              <a:buChar char="-"/>
            </a:pPr>
            <a:r>
              <a:rPr lang="en-US" sz="2000" dirty="0" smtClean="0"/>
              <a:t>Benchmark submission</a:t>
            </a:r>
          </a:p>
          <a:p>
            <a:pPr marL="285750" indent="-285750">
              <a:buFontTx/>
              <a:buChar char="-"/>
            </a:pPr>
            <a:r>
              <a:rPr lang="en-US" sz="2000" dirty="0" smtClean="0"/>
              <a:t>Post-demo assessment (teammate evaluation)</a:t>
            </a:r>
            <a:endParaRPr lang="en-US" sz="2000" dirty="0"/>
          </a:p>
        </p:txBody>
      </p:sp>
      <p:sp>
        <p:nvSpPr>
          <p:cNvPr id="6" name="Rectangle 5"/>
          <p:cNvSpPr/>
          <p:nvPr/>
        </p:nvSpPr>
        <p:spPr>
          <a:xfrm>
            <a:off x="712698" y="4239159"/>
            <a:ext cx="1863978"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r>
              <a:rPr lang="en-US" dirty="0" smtClean="0">
                <a:hlinkClick r:id="rId2"/>
              </a:rPr>
              <a:t>leaderboard.html</a:t>
            </a:r>
            <a:endParaRPr lang="en-US" dirty="0"/>
          </a:p>
        </p:txBody>
      </p:sp>
    </p:spTree>
    <p:extLst>
      <p:ext uri="{BB962C8B-B14F-4D97-AF65-F5344CB8AC3E}">
        <p14:creationId xmlns:p14="http://schemas.microsoft.com/office/powerpoint/2010/main" val="1974099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19</a:t>
            </a:fld>
            <a:endParaRPr lang="en-US"/>
          </a:p>
        </p:txBody>
      </p:sp>
      <p:sp>
        <p:nvSpPr>
          <p:cNvPr id="3" name="Rectangle 2"/>
          <p:cNvSpPr/>
          <p:nvPr/>
        </p:nvSpPr>
        <p:spPr>
          <a:xfrm rot="16200000">
            <a:off x="233868" y="2386976"/>
            <a:ext cx="2549684" cy="369332"/>
          </a:xfrm>
          <a:prstGeom prst="rect">
            <a:avLst/>
          </a:prstGeom>
        </p:spPr>
        <p:txBody>
          <a:bodyPr wrap="none">
            <a:spAutoFit/>
          </a:bodyPr>
          <a:lstStyle/>
          <a:p>
            <a:r>
              <a:rPr lang="en-US" dirty="0">
                <a:hlinkClick r:id="rId2"/>
              </a:rPr>
              <a:t>Linux/kernel/</a:t>
            </a:r>
            <a:r>
              <a:rPr lang="en-US" dirty="0" err="1">
                <a:hlinkClick r:id="rId2"/>
              </a:rPr>
              <a:t>sched</a:t>
            </a:r>
            <a:r>
              <a:rPr lang="en-US" dirty="0">
                <a:hlinkClick r:id="rId2"/>
              </a:rPr>
              <a:t>/</a:t>
            </a:r>
            <a:r>
              <a:rPr lang="en-US" dirty="0" err="1">
                <a:hlinkClick r:id="rId2"/>
              </a:rPr>
              <a:t>fair.c</a:t>
            </a:r>
            <a:endParaRPr lang="en-US" dirty="0"/>
          </a:p>
        </p:txBody>
      </p:sp>
      <p:pic>
        <p:nvPicPr>
          <p:cNvPr id="4" name="Picture 3" descr="Screen Shot 2014-03-04 at 10.31.37 AM.png"/>
          <p:cNvPicPr>
            <a:picLocks noChangeAspect="1"/>
          </p:cNvPicPr>
          <p:nvPr/>
        </p:nvPicPr>
        <p:blipFill rotWithShape="1">
          <a:blip r:embed="rId3">
            <a:extLst>
              <a:ext uri="{28A0092B-C50C-407E-A947-70E740481C1C}">
                <a14:useLocalDpi xmlns:a14="http://schemas.microsoft.com/office/drawing/2010/main" val="0"/>
              </a:ext>
            </a:extLst>
          </a:blip>
          <a:srcRect l="-3892" t="28685" r="21959" b="-11252"/>
          <a:stretch/>
        </p:blipFill>
        <p:spPr>
          <a:xfrm>
            <a:off x="1693378" y="1296800"/>
            <a:ext cx="5829500" cy="2549685"/>
          </a:xfrm>
          <a:prstGeom prst="ellipse">
            <a:avLst/>
          </a:prstGeom>
          <a:ln>
            <a:noFill/>
          </a:ln>
          <a:effectLst>
            <a:softEdge rad="112500"/>
          </a:effectLst>
        </p:spPr>
      </p:pic>
    </p:spTree>
    <p:extLst>
      <p:ext uri="{BB962C8B-B14F-4D97-AF65-F5344CB8AC3E}">
        <p14:creationId xmlns:p14="http://schemas.microsoft.com/office/powerpoint/2010/main" val="3361104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20</a:t>
            </a:fld>
            <a:endParaRPr lang="en-US"/>
          </a:p>
        </p:txBody>
      </p:sp>
      <p:sp>
        <p:nvSpPr>
          <p:cNvPr id="5" name="Title 1"/>
          <p:cNvSpPr txBox="1">
            <a:spLocks/>
          </p:cNvSpPr>
          <p:nvPr/>
        </p:nvSpPr>
        <p:spPr>
          <a:xfrm>
            <a:off x="457200" y="401603"/>
            <a:ext cx="8229600" cy="1189081"/>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smtClean="0"/>
              <a:t>What is the running time of the </a:t>
            </a:r>
            <a:br>
              <a:rPr lang="en-US" sz="3600" dirty="0" smtClean="0"/>
            </a:br>
            <a:r>
              <a:rPr lang="en-US" sz="3600" dirty="0" smtClean="0"/>
              <a:t>Linux 2.6.23+ Scheduler?</a:t>
            </a:r>
            <a:endParaRPr lang="en-US" sz="3600" dirty="0"/>
          </a:p>
        </p:txBody>
      </p:sp>
      <p:sp>
        <p:nvSpPr>
          <p:cNvPr id="6" name="TextBox 5"/>
          <p:cNvSpPr txBox="1"/>
          <p:nvPr/>
        </p:nvSpPr>
        <p:spPr>
          <a:xfrm>
            <a:off x="547776" y="3596073"/>
            <a:ext cx="7885091" cy="83099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dirty="0" smtClean="0"/>
              <a:t>Not called the </a:t>
            </a:r>
            <a:r>
              <a:rPr lang="en-US" sz="2400" dirty="0" err="1" smtClean="0">
                <a:latin typeface="Cambria"/>
                <a:cs typeface="Cambria"/>
              </a:rPr>
              <a:t>θ</a:t>
            </a:r>
            <a:r>
              <a:rPr lang="en-US" sz="2400" dirty="0" smtClean="0">
                <a:latin typeface="Cambria"/>
                <a:cs typeface="Cambria"/>
              </a:rPr>
              <a:t>(log </a:t>
            </a:r>
            <a:r>
              <a:rPr lang="en-US" sz="2400" i="1" dirty="0" smtClean="0">
                <a:latin typeface="Cambria"/>
                <a:cs typeface="Cambria"/>
              </a:rPr>
              <a:t>N</a:t>
            </a:r>
            <a:r>
              <a:rPr lang="en-US" sz="2400" dirty="0" smtClean="0">
                <a:latin typeface="Cambria"/>
                <a:cs typeface="Cambria"/>
              </a:rPr>
              <a:t>)</a:t>
            </a:r>
            <a:r>
              <a:rPr lang="en-US" sz="2400" dirty="0" smtClean="0"/>
              <a:t> scheduler – by Linux 2.6.23 marketing</a:t>
            </a:r>
          </a:p>
          <a:p>
            <a:r>
              <a:rPr lang="en-US" sz="2400" dirty="0" smtClean="0"/>
              <a:t>matters: “</a:t>
            </a:r>
            <a:r>
              <a:rPr lang="en-US" sz="2400" i="1" dirty="0" smtClean="0"/>
              <a:t>Completely Fair Scheduler</a:t>
            </a:r>
            <a:r>
              <a:rPr lang="en-US" sz="2400" dirty="0" smtClean="0"/>
              <a:t>”</a:t>
            </a:r>
            <a:endParaRPr lang="en-US" sz="2400" dirty="0"/>
          </a:p>
        </p:txBody>
      </p:sp>
    </p:spTree>
    <p:extLst>
      <p:ext uri="{BB962C8B-B14F-4D97-AF65-F5344CB8AC3E}">
        <p14:creationId xmlns:p14="http://schemas.microsoft.com/office/powerpoint/2010/main" val="32588479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21</a:t>
            </a:fld>
            <a:endParaRPr lang="en-US"/>
          </a:p>
        </p:txBody>
      </p:sp>
      <p:pic>
        <p:nvPicPr>
          <p:cNvPr id="5" name="Picture 4" descr="Screen Shot 2013-10-03 at 9.04.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1" y="397261"/>
            <a:ext cx="7590418" cy="29282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2137752" y="3549929"/>
            <a:ext cx="4867438" cy="584776"/>
          </a:xfrm>
          <a:prstGeom prst="rect">
            <a:avLst/>
          </a:prstGeom>
          <a:noFill/>
        </p:spPr>
        <p:txBody>
          <a:bodyPr wrap="none" rtlCol="0">
            <a:spAutoFit/>
          </a:bodyPr>
          <a:lstStyle/>
          <a:p>
            <a:r>
              <a:rPr lang="en-US" sz="3200" dirty="0" smtClean="0"/>
              <a:t>(In practice) What is </a:t>
            </a:r>
            <a:r>
              <a:rPr lang="en-US" sz="3200" dirty="0" smtClean="0">
                <a:latin typeface="Cambria"/>
                <a:cs typeface="Cambria"/>
              </a:rPr>
              <a:t>log</a:t>
            </a:r>
            <a:r>
              <a:rPr lang="en-US" sz="3200" baseline="-25000" dirty="0" smtClean="0">
                <a:latin typeface="Cambria"/>
                <a:cs typeface="Cambria"/>
              </a:rPr>
              <a:t>2</a:t>
            </a:r>
            <a:r>
              <a:rPr lang="en-US" sz="3200" dirty="0" smtClean="0">
                <a:latin typeface="Cambria"/>
                <a:cs typeface="Cambria"/>
              </a:rPr>
              <a:t> </a:t>
            </a:r>
            <a:r>
              <a:rPr lang="en-US" sz="3200" i="1" dirty="0" smtClean="0">
                <a:latin typeface="Cambria"/>
                <a:cs typeface="Cambria"/>
              </a:rPr>
              <a:t>N</a:t>
            </a:r>
            <a:r>
              <a:rPr lang="en-US" sz="3200" dirty="0" smtClean="0"/>
              <a:t>?</a:t>
            </a:r>
            <a:endParaRPr lang="en-US" sz="3200" dirty="0"/>
          </a:p>
        </p:txBody>
      </p:sp>
    </p:spTree>
    <p:extLst>
      <p:ext uri="{BB962C8B-B14F-4D97-AF65-F5344CB8AC3E}">
        <p14:creationId xmlns:p14="http://schemas.microsoft.com/office/powerpoint/2010/main" val="39276185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84"/>
            <a:ext cx="8229600" cy="2973307"/>
          </a:xfrm>
        </p:spPr>
        <p:txBody>
          <a:bodyPr>
            <a:normAutofit/>
          </a:bodyPr>
          <a:lstStyle/>
          <a:p>
            <a:r>
              <a:rPr lang="en-US" dirty="0" smtClean="0"/>
              <a:t>What </a:t>
            </a:r>
            <a:r>
              <a:rPr lang="en-US" b="1" dirty="0" smtClean="0"/>
              <a:t>resources</a:t>
            </a:r>
            <a:r>
              <a:rPr lang="en-US" dirty="0" smtClean="0"/>
              <a:t> should scheduler be maximizing utility of?</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22</a:t>
            </a:fld>
            <a:endParaRPr lang="en-US"/>
          </a:p>
        </p:txBody>
      </p:sp>
    </p:spTree>
    <p:extLst>
      <p:ext uri="{BB962C8B-B14F-4D97-AF65-F5344CB8AC3E}">
        <p14:creationId xmlns:p14="http://schemas.microsoft.com/office/powerpoint/2010/main" val="418246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Resource: </a:t>
            </a:r>
            <a:r>
              <a:rPr lang="en-US" b="1" dirty="0" smtClean="0"/>
              <a:t>Energy</a:t>
            </a:r>
            <a:r>
              <a:rPr lang="en-US" dirty="0" smtClean="0"/>
              <a:t>!</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23</a:t>
            </a:fld>
            <a:endParaRPr lang="en-US"/>
          </a:p>
        </p:txBody>
      </p:sp>
      <p:pic>
        <p:nvPicPr>
          <p:cNvPr id="4" name="Picture 3"/>
          <p:cNvPicPr>
            <a:picLocks noChangeAspect="1"/>
          </p:cNvPicPr>
          <p:nvPr/>
        </p:nvPicPr>
        <p:blipFill>
          <a:blip r:embed="rId2"/>
          <a:stretch>
            <a:fillRect/>
          </a:stretch>
        </p:blipFill>
        <p:spPr>
          <a:xfrm>
            <a:off x="703561" y="1182148"/>
            <a:ext cx="7773428" cy="2915036"/>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266014" y="4397932"/>
            <a:ext cx="6328045" cy="369332"/>
          </a:xfrm>
          <a:prstGeom prst="rect">
            <a:avLst/>
          </a:prstGeom>
        </p:spPr>
        <p:txBody>
          <a:bodyPr wrap="square">
            <a:spAutoFit/>
          </a:bodyPr>
          <a:lstStyle/>
          <a:p>
            <a:r>
              <a:rPr lang="en-US" dirty="0" smtClean="0"/>
              <a:t>Image from http</a:t>
            </a:r>
            <a:r>
              <a:rPr lang="en-US" dirty="0"/>
              <a:t>://</a:t>
            </a:r>
            <a:r>
              <a:rPr lang="en-US" dirty="0" err="1"/>
              <a:t>arstechnica.com</a:t>
            </a:r>
            <a:r>
              <a:rPr lang="en-US" dirty="0"/>
              <a:t>/apple/2013/10/os-x-10-9/12</a:t>
            </a:r>
            <a:r>
              <a:rPr lang="en-US" dirty="0" smtClean="0"/>
              <a:t>/</a:t>
            </a:r>
            <a:endParaRPr lang="en-US" dirty="0"/>
          </a:p>
        </p:txBody>
      </p:sp>
    </p:spTree>
    <p:extLst>
      <p:ext uri="{BB962C8B-B14F-4D97-AF65-F5344CB8AC3E}">
        <p14:creationId xmlns:p14="http://schemas.microsoft.com/office/powerpoint/2010/main" val="4161360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
            <a:ext cx="9144000" cy="4386263"/>
          </a:xfrm>
          <a:prstGeom prst="rect">
            <a:avLst/>
          </a:prstGeom>
        </p:spPr>
      </p:pic>
      <p:sp>
        <p:nvSpPr>
          <p:cNvPr id="2" name="Slide Number Placeholder 1"/>
          <p:cNvSpPr>
            <a:spLocks noGrp="1"/>
          </p:cNvSpPr>
          <p:nvPr>
            <p:ph type="sldNum" sz="quarter" idx="12"/>
          </p:nvPr>
        </p:nvSpPr>
        <p:spPr/>
        <p:txBody>
          <a:bodyPr/>
          <a:lstStyle/>
          <a:p>
            <a:fld id="{6507B5A5-F0C2-644D-AEA7-E773B6B78F38}" type="slidenum">
              <a:rPr lang="en-US" smtClean="0"/>
              <a:t>24</a:t>
            </a:fld>
            <a:endParaRPr lang="en-US"/>
          </a:p>
        </p:txBody>
      </p:sp>
      <p:sp>
        <p:nvSpPr>
          <p:cNvPr id="4" name="Rectangle 3"/>
          <p:cNvSpPr/>
          <p:nvPr/>
        </p:nvSpPr>
        <p:spPr>
          <a:xfrm>
            <a:off x="2266014" y="4397932"/>
            <a:ext cx="6328045" cy="369332"/>
          </a:xfrm>
          <a:prstGeom prst="rect">
            <a:avLst/>
          </a:prstGeom>
        </p:spPr>
        <p:txBody>
          <a:bodyPr wrap="square">
            <a:spAutoFit/>
          </a:bodyPr>
          <a:lstStyle/>
          <a:p>
            <a:r>
              <a:rPr lang="en-US" dirty="0" smtClean="0"/>
              <a:t>Image from http</a:t>
            </a:r>
            <a:r>
              <a:rPr lang="en-US" dirty="0"/>
              <a:t>://</a:t>
            </a:r>
            <a:r>
              <a:rPr lang="en-US" dirty="0" err="1"/>
              <a:t>arstechnica.com</a:t>
            </a:r>
            <a:r>
              <a:rPr lang="en-US" dirty="0"/>
              <a:t>/apple/2013/10/os-x-10-9/12</a:t>
            </a:r>
            <a:r>
              <a:rPr lang="en-US" dirty="0" smtClean="0"/>
              <a:t>/</a:t>
            </a:r>
            <a:endParaRPr lang="en-US" dirty="0"/>
          </a:p>
        </p:txBody>
      </p:sp>
    </p:spTree>
    <p:extLst>
      <p:ext uri="{BB962C8B-B14F-4D97-AF65-F5344CB8AC3E}">
        <p14:creationId xmlns:p14="http://schemas.microsoft.com/office/powerpoint/2010/main" val="10496938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6"/>
            <a:ext cx="9144000" cy="4386263"/>
          </a:xfrm>
          <a:prstGeom prst="rect">
            <a:avLst/>
          </a:prstGeom>
        </p:spPr>
      </p:pic>
      <p:pic>
        <p:nvPicPr>
          <p:cNvPr id="5" name="Picture 4"/>
          <p:cNvPicPr>
            <a:picLocks noChangeAspect="1"/>
          </p:cNvPicPr>
          <p:nvPr/>
        </p:nvPicPr>
        <p:blipFill>
          <a:blip r:embed="rId3"/>
          <a:stretch>
            <a:fillRect/>
          </a:stretch>
        </p:blipFill>
        <p:spPr>
          <a:xfrm>
            <a:off x="0" y="6"/>
            <a:ext cx="9144000" cy="4386263"/>
          </a:xfrm>
          <a:prstGeom prst="rect">
            <a:avLst/>
          </a:prstGeom>
        </p:spPr>
      </p:pic>
      <p:sp>
        <p:nvSpPr>
          <p:cNvPr id="2" name="Slide Number Placeholder 1"/>
          <p:cNvSpPr>
            <a:spLocks noGrp="1"/>
          </p:cNvSpPr>
          <p:nvPr>
            <p:ph type="sldNum" sz="quarter" idx="12"/>
          </p:nvPr>
        </p:nvSpPr>
        <p:spPr/>
        <p:txBody>
          <a:bodyPr/>
          <a:lstStyle/>
          <a:p>
            <a:fld id="{6507B5A5-F0C2-644D-AEA7-E773B6B78F38}" type="slidenum">
              <a:rPr lang="en-US" smtClean="0"/>
              <a:t>25</a:t>
            </a:fld>
            <a:endParaRPr lang="en-US"/>
          </a:p>
        </p:txBody>
      </p:sp>
      <p:sp>
        <p:nvSpPr>
          <p:cNvPr id="4" name="Rectangle 3"/>
          <p:cNvSpPr/>
          <p:nvPr/>
        </p:nvSpPr>
        <p:spPr>
          <a:xfrm>
            <a:off x="2266014" y="4397932"/>
            <a:ext cx="6328045" cy="369332"/>
          </a:xfrm>
          <a:prstGeom prst="rect">
            <a:avLst/>
          </a:prstGeom>
        </p:spPr>
        <p:txBody>
          <a:bodyPr wrap="square">
            <a:spAutoFit/>
          </a:bodyPr>
          <a:lstStyle/>
          <a:p>
            <a:r>
              <a:rPr lang="en-US" dirty="0" smtClean="0"/>
              <a:t>Image from http</a:t>
            </a:r>
            <a:r>
              <a:rPr lang="en-US" dirty="0"/>
              <a:t>://</a:t>
            </a:r>
            <a:r>
              <a:rPr lang="en-US" dirty="0" err="1"/>
              <a:t>arstechnica.com</a:t>
            </a:r>
            <a:r>
              <a:rPr lang="en-US" dirty="0"/>
              <a:t>/apple/2013/10/os-x-10-9/12</a:t>
            </a:r>
            <a:r>
              <a:rPr lang="en-US" dirty="0" smtClean="0"/>
              <a:t>/</a:t>
            </a:r>
            <a:endParaRPr lang="en-US" dirty="0"/>
          </a:p>
        </p:txBody>
      </p:sp>
    </p:spTree>
    <p:extLst>
      <p:ext uri="{BB962C8B-B14F-4D97-AF65-F5344CB8AC3E}">
        <p14:creationId xmlns:p14="http://schemas.microsoft.com/office/powerpoint/2010/main" val="20504778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26</a:t>
            </a:fld>
            <a:endParaRPr lang="en-US"/>
          </a:p>
        </p:txBody>
      </p:sp>
      <p:pic>
        <p:nvPicPr>
          <p:cNvPr id="3" name="Picture 2"/>
          <p:cNvPicPr>
            <a:picLocks noChangeAspect="1"/>
          </p:cNvPicPr>
          <p:nvPr/>
        </p:nvPicPr>
        <p:blipFill>
          <a:blip r:embed="rId2"/>
          <a:stretch>
            <a:fillRect/>
          </a:stretch>
        </p:blipFill>
        <p:spPr>
          <a:xfrm>
            <a:off x="0" y="6"/>
            <a:ext cx="9144000" cy="4386263"/>
          </a:xfrm>
          <a:prstGeom prst="rect">
            <a:avLst/>
          </a:prstGeom>
        </p:spPr>
      </p:pic>
      <p:sp>
        <p:nvSpPr>
          <p:cNvPr id="4" name="Rectangle 3"/>
          <p:cNvSpPr/>
          <p:nvPr/>
        </p:nvSpPr>
        <p:spPr>
          <a:xfrm>
            <a:off x="2266014" y="4397932"/>
            <a:ext cx="6328045" cy="369332"/>
          </a:xfrm>
          <a:prstGeom prst="rect">
            <a:avLst/>
          </a:prstGeom>
        </p:spPr>
        <p:txBody>
          <a:bodyPr wrap="square">
            <a:spAutoFit/>
          </a:bodyPr>
          <a:lstStyle/>
          <a:p>
            <a:r>
              <a:rPr lang="en-US" dirty="0" smtClean="0"/>
              <a:t>Image from http</a:t>
            </a:r>
            <a:r>
              <a:rPr lang="en-US" dirty="0"/>
              <a:t>://</a:t>
            </a:r>
            <a:r>
              <a:rPr lang="en-US" dirty="0" err="1"/>
              <a:t>arstechnica.com</a:t>
            </a:r>
            <a:r>
              <a:rPr lang="en-US" dirty="0"/>
              <a:t>/apple/2013/10/os-x-10-9/12</a:t>
            </a:r>
            <a:r>
              <a:rPr lang="en-US" dirty="0" smtClean="0"/>
              <a:t>/</a:t>
            </a:r>
            <a:endParaRPr lang="en-US" dirty="0"/>
          </a:p>
        </p:txBody>
      </p:sp>
    </p:spTree>
    <p:extLst>
      <p:ext uri="{BB962C8B-B14F-4D97-AF65-F5344CB8AC3E}">
        <p14:creationId xmlns:p14="http://schemas.microsoft.com/office/powerpoint/2010/main" val="119771329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208" y="205979"/>
            <a:ext cx="4675592" cy="857250"/>
          </a:xfrm>
        </p:spPr>
        <p:txBody>
          <a:bodyPr/>
          <a:lstStyle/>
          <a:p>
            <a:r>
              <a:rPr lang="en-US" dirty="0" smtClean="0"/>
              <a:t>Timer Coalescing</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27</a:t>
            </a:fld>
            <a:endParaRPr lang="en-US"/>
          </a:p>
        </p:txBody>
      </p:sp>
      <p:sp>
        <p:nvSpPr>
          <p:cNvPr id="5" name="Rectangle 4"/>
          <p:cNvSpPr/>
          <p:nvPr/>
        </p:nvSpPr>
        <p:spPr>
          <a:xfrm>
            <a:off x="457200" y="4671776"/>
            <a:ext cx="8528638" cy="369332"/>
          </a:xfrm>
          <a:prstGeom prst="rect">
            <a:avLst/>
          </a:prstGeom>
        </p:spPr>
        <p:txBody>
          <a:bodyPr wrap="square">
            <a:spAutoFit/>
          </a:bodyPr>
          <a:lstStyle/>
          <a:p>
            <a:r>
              <a:rPr lang="en-US" dirty="0" smtClean="0"/>
              <a:t>Images from </a:t>
            </a:r>
            <a:r>
              <a:rPr lang="en-US" sz="1400" dirty="0" smtClean="0"/>
              <a:t>http</a:t>
            </a:r>
            <a:r>
              <a:rPr lang="en-US" sz="1400" dirty="0"/>
              <a:t>://</a:t>
            </a:r>
            <a:r>
              <a:rPr lang="en-US" sz="1400" dirty="0" err="1"/>
              <a:t>arstechnica.com</a:t>
            </a:r>
            <a:r>
              <a:rPr lang="en-US" sz="1400" dirty="0"/>
              <a:t>/apple/2013/06/how-</a:t>
            </a:r>
            <a:r>
              <a:rPr lang="en-US" sz="1400" dirty="0" err="1"/>
              <a:t>os</a:t>
            </a:r>
            <a:r>
              <a:rPr lang="en-US" sz="1400" dirty="0"/>
              <a:t>-x-mavericks-works-its-power-saving-magic/</a:t>
            </a:r>
          </a:p>
        </p:txBody>
      </p:sp>
      <p:pic>
        <p:nvPicPr>
          <p:cNvPr id="6" name="Picture 5"/>
          <p:cNvPicPr>
            <a:picLocks noChangeAspect="1"/>
          </p:cNvPicPr>
          <p:nvPr/>
        </p:nvPicPr>
        <p:blipFill rotWithShape="1">
          <a:blip r:embed="rId2"/>
          <a:srcRect b="11252"/>
          <a:stretch/>
        </p:blipFill>
        <p:spPr>
          <a:xfrm>
            <a:off x="3207938" y="1699275"/>
            <a:ext cx="5777900" cy="297250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3"/>
          <a:srcRect b="11242"/>
          <a:stretch/>
        </p:blipFill>
        <p:spPr>
          <a:xfrm>
            <a:off x="204878" y="205985"/>
            <a:ext cx="4038699" cy="2077991"/>
          </a:xfrm>
          <a:prstGeom prst="rect">
            <a:avLst/>
          </a:prstGeom>
          <a:ln>
            <a:noFill/>
          </a:ln>
          <a:effectLst>
            <a:outerShdw blurRad="292100" dist="139700" dir="2700000" algn="tl" rotWithShape="0">
              <a:srgbClr val="333333">
                <a:alpha val="65000"/>
              </a:srgbClr>
            </a:outerShdw>
          </a:effectLst>
        </p:spPr>
      </p:pic>
      <p:sp>
        <p:nvSpPr>
          <p:cNvPr id="7" name="Bent Arrow 6"/>
          <p:cNvSpPr/>
          <p:nvPr/>
        </p:nvSpPr>
        <p:spPr>
          <a:xfrm rot="10800000" flipH="1">
            <a:off x="2558402" y="2375329"/>
            <a:ext cx="649537" cy="849636"/>
          </a:xfrm>
          <a:prstGeom prst="bentArrow">
            <a:avLst/>
          </a:prstGeom>
          <a:solidFill>
            <a:srgbClr val="604A7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92860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OS Schedulers Recap</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b="1" dirty="0" smtClean="0"/>
              <a:t>Use Resources Well</a:t>
            </a:r>
          </a:p>
          <a:p>
            <a:pPr marL="0" indent="0">
              <a:buNone/>
            </a:pPr>
            <a:r>
              <a:rPr lang="en-US" dirty="0">
                <a:solidFill>
                  <a:srgbClr val="0000FF"/>
                </a:solidFill>
              </a:rPr>
              <a:t>	</a:t>
            </a:r>
            <a:r>
              <a:rPr lang="en-US" b="1" dirty="0" smtClean="0">
                <a:solidFill>
                  <a:srgbClr val="0000FF"/>
                </a:solidFill>
              </a:rPr>
              <a:t>Limit unnecessary switching, </a:t>
            </a:r>
            <a:r>
              <a:rPr lang="en-US" b="1" dirty="0" smtClean="0">
                <a:solidFill>
                  <a:srgbClr val="008000"/>
                </a:solidFill>
              </a:rPr>
              <a:t>Save Energy</a:t>
            </a:r>
            <a:r>
              <a:rPr lang="en-US" dirty="0" smtClean="0">
                <a:solidFill>
                  <a:srgbClr val="0000FF"/>
                </a:solidFill>
              </a:rPr>
              <a:t> </a:t>
            </a:r>
          </a:p>
          <a:p>
            <a:pPr marL="0" indent="0">
              <a:buNone/>
            </a:pPr>
            <a:r>
              <a:rPr lang="en-US" dirty="0"/>
              <a:t>	</a:t>
            </a:r>
            <a:r>
              <a:rPr lang="en-US" dirty="0" smtClean="0">
                <a:solidFill>
                  <a:schemeClr val="bg1">
                    <a:lumMod val="50000"/>
                  </a:schemeClr>
                </a:solidFill>
              </a:rPr>
              <a:t>Low cost of scheduler itself</a:t>
            </a:r>
          </a:p>
          <a:p>
            <a:pPr marL="0" indent="0">
              <a:buNone/>
            </a:pPr>
            <a:r>
              <a:rPr lang="en-US" b="1" dirty="0" smtClean="0"/>
              <a:t>Make good decisions</a:t>
            </a:r>
          </a:p>
          <a:p>
            <a:pPr marL="0" indent="0">
              <a:buNone/>
            </a:pPr>
            <a:r>
              <a:rPr lang="en-US" dirty="0"/>
              <a:t>	</a:t>
            </a:r>
            <a:r>
              <a:rPr lang="en-US" dirty="0" smtClean="0"/>
              <a:t>Locally: pick the most important process</a:t>
            </a:r>
          </a:p>
          <a:p>
            <a:pPr marL="0" indent="0">
              <a:buNone/>
            </a:pPr>
            <a:r>
              <a:rPr lang="en-US" dirty="0"/>
              <a:t>	</a:t>
            </a:r>
            <a:r>
              <a:rPr lang="en-US" dirty="0" smtClean="0"/>
              <a:t>Globally: provide good system performance</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28</a:t>
            </a:fld>
            <a:endParaRPr lang="en-US"/>
          </a:p>
        </p:txBody>
      </p:sp>
    </p:spTree>
    <p:extLst>
      <p:ext uri="{BB962C8B-B14F-4D97-AF65-F5344CB8AC3E}">
        <p14:creationId xmlns:p14="http://schemas.microsoft.com/office/powerpoint/2010/main" val="21461000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9412" b="15852"/>
          <a:stretch/>
        </p:blipFill>
        <p:spPr>
          <a:xfrm>
            <a:off x="-1" y="0"/>
            <a:ext cx="9176347" cy="5143500"/>
          </a:xfrm>
          <a:prstGeom prst="rect">
            <a:avLst/>
          </a:prstGeom>
        </p:spPr>
      </p:pic>
      <p:sp>
        <p:nvSpPr>
          <p:cNvPr id="2" name="Title 1"/>
          <p:cNvSpPr>
            <a:spLocks noGrp="1"/>
          </p:cNvSpPr>
          <p:nvPr>
            <p:ph type="title"/>
          </p:nvPr>
        </p:nvSpPr>
        <p:spPr>
          <a:xfrm>
            <a:off x="1772890" y="299306"/>
            <a:ext cx="3934854" cy="1277409"/>
          </a:xfrm>
          <a:solidFill>
            <a:schemeClr val="accent4">
              <a:lumMod val="60000"/>
              <a:lumOff val="40000"/>
              <a:alpha val="73000"/>
            </a:schemeClr>
          </a:solidFill>
        </p:spPr>
        <p:txBody>
          <a:bodyPr>
            <a:normAutofit fontScale="90000"/>
          </a:bodyPr>
          <a:lstStyle/>
          <a:p>
            <a:r>
              <a:rPr lang="en-US" dirty="0" smtClean="0"/>
              <a:t>Scheduling</a:t>
            </a:r>
            <a:br>
              <a:rPr lang="en-US" dirty="0" smtClean="0"/>
            </a:br>
            <a:r>
              <a:rPr lang="en-US" dirty="0" smtClean="0"/>
              <a:t>in Linux</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a:t>
            </a:fld>
            <a:endParaRPr lang="en-US"/>
          </a:p>
        </p:txBody>
      </p:sp>
    </p:spTree>
    <p:extLst>
      <p:ext uri="{BB962C8B-B14F-4D97-AF65-F5344CB8AC3E}">
        <p14:creationId xmlns:p14="http://schemas.microsoft.com/office/powerpoint/2010/main" val="30433580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0865.JPG"/>
          <p:cNvPicPr>
            <a:picLocks noChangeAspect="1"/>
          </p:cNvPicPr>
          <p:nvPr/>
        </p:nvPicPr>
        <p:blipFill rotWithShape="1">
          <a:blip r:embed="rId2">
            <a:extLst>
              <a:ext uri="{28A0092B-C50C-407E-A947-70E740481C1C}">
                <a14:useLocalDpi xmlns:a14="http://schemas.microsoft.com/office/drawing/2010/main" val="0"/>
              </a:ext>
            </a:extLst>
          </a:blip>
          <a:srcRect t="6154" b="9713"/>
          <a:stretch/>
        </p:blipFill>
        <p:spPr>
          <a:xfrm>
            <a:off x="0" y="0"/>
            <a:ext cx="9170352" cy="5143500"/>
          </a:xfrm>
          <a:prstGeom prst="rect">
            <a:avLst/>
          </a:prstGeom>
        </p:spPr>
      </p:pic>
      <p:sp>
        <p:nvSpPr>
          <p:cNvPr id="2" name="Title 1"/>
          <p:cNvSpPr>
            <a:spLocks noGrp="1"/>
          </p:cNvSpPr>
          <p:nvPr>
            <p:ph type="title"/>
          </p:nvPr>
        </p:nvSpPr>
        <p:spPr>
          <a:xfrm>
            <a:off x="2238615" y="3384504"/>
            <a:ext cx="6448199" cy="857250"/>
          </a:xfrm>
        </p:spPr>
        <p:txBody>
          <a:bodyPr/>
          <a:lstStyle/>
          <a:p>
            <a:r>
              <a:rPr lang="en-US" dirty="0" smtClean="0"/>
              <a:t>Scheduling Web Servers</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29</a:t>
            </a:fld>
            <a:endParaRPr lang="en-US"/>
          </a:p>
        </p:txBody>
      </p:sp>
    </p:spTree>
    <p:extLst>
      <p:ext uri="{BB962C8B-B14F-4D97-AF65-F5344CB8AC3E}">
        <p14:creationId xmlns:p14="http://schemas.microsoft.com/office/powerpoint/2010/main" val="1836636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Server Overload!</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30</a:t>
            </a:fld>
            <a:endParaRPr lang="en-US"/>
          </a:p>
        </p:txBody>
      </p:sp>
      <p:sp>
        <p:nvSpPr>
          <p:cNvPr id="7" name="Rectangle 6"/>
          <p:cNvSpPr/>
          <p:nvPr/>
        </p:nvSpPr>
        <p:spPr>
          <a:xfrm>
            <a:off x="4477609" y="1561827"/>
            <a:ext cx="2199890" cy="20412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healthcare.gov</a:t>
            </a:r>
            <a:endParaRPr lang="en-US" sz="2400" dirty="0"/>
          </a:p>
        </p:txBody>
      </p:sp>
      <p:cxnSp>
        <p:nvCxnSpPr>
          <p:cNvPr id="11" name="Straight Arrow Connector 10"/>
          <p:cNvCxnSpPr/>
          <p:nvPr/>
        </p:nvCxnSpPr>
        <p:spPr>
          <a:xfrm>
            <a:off x="2369986" y="1561828"/>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369986" y="1859508"/>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369986" y="2259256"/>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69986" y="2616468"/>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2369986" y="3012048"/>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369986" y="3261823"/>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81523" y="3968790"/>
            <a:ext cx="7988785" cy="461665"/>
          </a:xfrm>
          <a:prstGeom prst="rect">
            <a:avLst/>
          </a:prstGeom>
          <a:noFill/>
        </p:spPr>
        <p:txBody>
          <a:bodyPr wrap="none" rtlCol="0">
            <a:spAutoFit/>
          </a:bodyPr>
          <a:lstStyle/>
          <a:p>
            <a:r>
              <a:rPr lang="en-US" sz="2400" b="1" dirty="0" smtClean="0">
                <a:solidFill>
                  <a:srgbClr val="FF0000"/>
                </a:solidFill>
              </a:rPr>
              <a:t>Rate of incoming requests</a:t>
            </a:r>
            <a:r>
              <a:rPr lang="en-US" sz="2400" dirty="0" smtClean="0"/>
              <a:t> </a:t>
            </a:r>
            <a:r>
              <a:rPr lang="en-US" sz="2400" b="1" dirty="0" smtClean="0"/>
              <a:t>&gt;</a:t>
            </a:r>
            <a:r>
              <a:rPr lang="en-US" sz="2400" dirty="0" smtClean="0"/>
              <a:t> </a:t>
            </a:r>
            <a:r>
              <a:rPr lang="en-US" sz="2400" b="1" dirty="0" smtClean="0">
                <a:solidFill>
                  <a:schemeClr val="accent6">
                    <a:lumMod val="75000"/>
                  </a:schemeClr>
                </a:solidFill>
              </a:rPr>
              <a:t>Rate server can process requests</a:t>
            </a:r>
            <a:endParaRPr lang="en-US" sz="2400" b="1" dirty="0">
              <a:solidFill>
                <a:schemeClr val="accent6">
                  <a:lumMod val="75000"/>
                </a:schemeClr>
              </a:solidFill>
            </a:endParaRPr>
          </a:p>
        </p:txBody>
      </p:sp>
    </p:spTree>
    <p:extLst>
      <p:ext uri="{BB962C8B-B14F-4D97-AF65-F5344CB8AC3E}">
        <p14:creationId xmlns:p14="http://schemas.microsoft.com/office/powerpoint/2010/main" val="41585081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31</a:t>
            </a:fld>
            <a:endParaRPr lang="en-US"/>
          </a:p>
        </p:txBody>
      </p:sp>
    </p:spTree>
    <p:extLst>
      <p:ext uri="{BB962C8B-B14F-4D97-AF65-F5344CB8AC3E}">
        <p14:creationId xmlns:p14="http://schemas.microsoft.com/office/powerpoint/2010/main" val="34565045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270"/>
            <a:ext cx="8229600" cy="1928819"/>
          </a:xfrm>
        </p:spPr>
        <p:txBody>
          <a:bodyPr>
            <a:normAutofit/>
          </a:bodyPr>
          <a:lstStyle/>
          <a:p>
            <a:r>
              <a:rPr lang="en-US" dirty="0" smtClean="0"/>
              <a:t>Strategy </a:t>
            </a:r>
            <a:r>
              <a:rPr lang="en-US" dirty="0" smtClean="0"/>
              <a:t>0:</a:t>
            </a:r>
            <a:r>
              <a:rPr lang="en-US" dirty="0" smtClean="0"/>
              <a:t/>
            </a:r>
            <a:br>
              <a:rPr lang="en-US" dirty="0" smtClean="0"/>
            </a:br>
            <a:r>
              <a:rPr lang="en-US" b="1" dirty="0" smtClean="0"/>
              <a:t>Measure</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32</a:t>
            </a:fld>
            <a:endParaRPr lang="en-US"/>
          </a:p>
        </p:txBody>
      </p:sp>
    </p:spTree>
    <p:extLst>
      <p:ext uri="{BB962C8B-B14F-4D97-AF65-F5344CB8AC3E}">
        <p14:creationId xmlns:p14="http://schemas.microsoft.com/office/powerpoint/2010/main" val="119493779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07B5A5-F0C2-644D-AEA7-E773B6B78F38}" type="slidenum">
              <a:rPr lang="en-US" smtClean="0"/>
              <a:t>33</a:t>
            </a:fld>
            <a:endParaRPr lang="en-US"/>
          </a:p>
        </p:txBody>
      </p:sp>
      <p:sp>
        <p:nvSpPr>
          <p:cNvPr id="4" name="Rectangle 3"/>
          <p:cNvSpPr/>
          <p:nvPr/>
        </p:nvSpPr>
        <p:spPr>
          <a:xfrm>
            <a:off x="457200" y="195815"/>
            <a:ext cx="4572000" cy="4524316"/>
          </a:xfrm>
          <a:prstGeom prst="rect">
            <a:avLst/>
          </a:prstGeom>
        </p:spPr>
        <p:txBody>
          <a:bodyPr>
            <a:spAutoFit/>
          </a:bodyPr>
          <a:lstStyle/>
          <a:p>
            <a:r>
              <a:rPr lang="en-US" dirty="0" smtClean="0"/>
              <a:t>“When </a:t>
            </a:r>
            <a:r>
              <a:rPr lang="en-US" dirty="0"/>
              <a:t>the meetings ended at a CMS outpost in Herndon, Va., at about 7:00 p.m., the rescue squad already on the scene realized they had more work to do. One of the things that shocked Burt and </a:t>
            </a:r>
            <a:r>
              <a:rPr lang="en-US" dirty="0" smtClean="0"/>
              <a:t>Park’s </a:t>
            </a:r>
            <a:r>
              <a:rPr lang="en-US" dirty="0"/>
              <a:t>team </a:t>
            </a:r>
            <a:r>
              <a:rPr lang="en-US" dirty="0" smtClean="0"/>
              <a:t>most—“among </a:t>
            </a:r>
            <a:r>
              <a:rPr lang="en-US" dirty="0"/>
              <a:t>many jaw-dropping aspects of what we found</a:t>
            </a:r>
            <a:r>
              <a:rPr lang="en-US" dirty="0" smtClean="0"/>
              <a:t>,” </a:t>
            </a:r>
            <a:r>
              <a:rPr lang="en-US" dirty="0"/>
              <a:t>as one put </a:t>
            </a:r>
            <a:r>
              <a:rPr lang="en-US" dirty="0" smtClean="0"/>
              <a:t>it</a:t>
            </a:r>
            <a:r>
              <a:rPr lang="en-US" dirty="0"/>
              <a:t>—</a:t>
            </a:r>
            <a:r>
              <a:rPr lang="en-US" dirty="0" smtClean="0"/>
              <a:t>was that </a:t>
            </a:r>
            <a:r>
              <a:rPr lang="en-US" dirty="0"/>
              <a:t>the people running </a:t>
            </a:r>
            <a:r>
              <a:rPr lang="en-US" dirty="0" err="1"/>
              <a:t>HealthCare.gov</a:t>
            </a:r>
            <a:r>
              <a:rPr lang="en-US" dirty="0"/>
              <a:t> had no </a:t>
            </a:r>
            <a:r>
              <a:rPr lang="en-US" dirty="0" smtClean="0"/>
              <a:t>“dashboard,” </a:t>
            </a:r>
            <a:r>
              <a:rPr lang="en-US" dirty="0"/>
              <a:t>no quick way for engineers to measure what was going on at the website, such as how many people were using it, what the response times were for various click-</a:t>
            </a:r>
            <a:r>
              <a:rPr lang="en-US" dirty="0" err="1"/>
              <a:t>throughs</a:t>
            </a:r>
            <a:r>
              <a:rPr lang="en-US" dirty="0"/>
              <a:t> and where traffic was getting tied up. So late into the night of Oct. 18, Burt and the others spent about five hours coding and putting up a dashboard</a:t>
            </a:r>
            <a:r>
              <a:rPr lang="en-US" dirty="0" smtClean="0"/>
              <a:t>.”</a:t>
            </a:r>
            <a:endParaRPr lang="en-US" dirty="0"/>
          </a:p>
        </p:txBody>
      </p:sp>
      <p:pic>
        <p:nvPicPr>
          <p:cNvPr id="5" name="Picture 4"/>
          <p:cNvPicPr>
            <a:picLocks noChangeAspect="1"/>
          </p:cNvPicPr>
          <p:nvPr/>
        </p:nvPicPr>
        <p:blipFill>
          <a:blip r:embed="rId2"/>
          <a:stretch>
            <a:fillRect/>
          </a:stretch>
        </p:blipFill>
        <p:spPr>
          <a:xfrm>
            <a:off x="5452136" y="549380"/>
            <a:ext cx="2867213" cy="3808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3137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Developer Benchmarks</a:t>
            </a:r>
            <a:endParaRPr lang="en-US" dirty="0"/>
          </a:p>
        </p:txBody>
      </p:sp>
      <p:sp>
        <p:nvSpPr>
          <p:cNvPr id="3" name="Content Placeholder 2"/>
          <p:cNvSpPr>
            <a:spLocks noGrp="1"/>
          </p:cNvSpPr>
          <p:nvPr>
            <p:ph idx="1"/>
          </p:nvPr>
        </p:nvSpPr>
        <p:spPr/>
        <p:txBody>
          <a:bodyPr>
            <a:normAutofit/>
          </a:bodyPr>
          <a:lstStyle/>
          <a:p>
            <a:r>
              <a:rPr lang="en-US" b="1" dirty="0" smtClean="0"/>
              <a:t>Find bottlenecks</a:t>
            </a:r>
            <a:r>
              <a:rPr lang="en-US" dirty="0" smtClean="0"/>
              <a:t>: know what to spend time optimizing	</a:t>
            </a:r>
          </a:p>
          <a:p>
            <a:r>
              <a:rPr lang="en-US" b="1" dirty="0"/>
              <a:t>M</a:t>
            </a:r>
            <a:r>
              <a:rPr lang="en-US" b="1" dirty="0" smtClean="0"/>
              <a:t>easure impact of </a:t>
            </a:r>
            <a:r>
              <a:rPr lang="en-US" b="1" dirty="0" smtClean="0"/>
              <a:t>changes</a:t>
            </a:r>
            <a:endParaRPr lang="en-US" dirty="0" smtClean="0"/>
          </a:p>
          <a:p>
            <a:r>
              <a:rPr lang="en-US" b="1" dirty="0" smtClean="0"/>
              <a:t>Predict what resources you will need</a:t>
            </a:r>
            <a:r>
              <a:rPr lang="en-US" dirty="0" smtClean="0"/>
              <a:t> to scale </a:t>
            </a:r>
            <a:r>
              <a:rPr lang="en-US" dirty="0" smtClean="0"/>
              <a:t>service</a:t>
            </a:r>
            <a:endParaRPr lang="en-US" dirty="0" smtClean="0"/>
          </a:p>
          <a:p>
            <a:pPr lvl="1"/>
            <a:endParaRPr lang="en-US" dirty="0" smtClean="0"/>
          </a:p>
          <a:p>
            <a:pPr lvl="1"/>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
        <p:nvSpPr>
          <p:cNvPr id="7" name="TextBox 6"/>
          <p:cNvSpPr txBox="1"/>
          <p:nvPr/>
        </p:nvSpPr>
        <p:spPr>
          <a:xfrm>
            <a:off x="786318" y="4132962"/>
            <a:ext cx="7484533" cy="46166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lvl="1" algn="ctr"/>
            <a:r>
              <a:rPr lang="en-US" sz="2400" dirty="0"/>
              <a:t>Goal is a benchmark that represents </a:t>
            </a:r>
            <a:r>
              <a:rPr lang="en-US" sz="2400" dirty="0" smtClean="0"/>
              <a:t>the actual </a:t>
            </a:r>
            <a:r>
              <a:rPr lang="en-US" sz="2400" dirty="0" smtClean="0"/>
              <a:t>usage</a:t>
            </a:r>
            <a:endParaRPr lang="en-US" sz="2400" dirty="0"/>
          </a:p>
        </p:txBody>
      </p:sp>
    </p:spTree>
    <p:extLst>
      <p:ext uri="{BB962C8B-B14F-4D97-AF65-F5344CB8AC3E}">
        <p14:creationId xmlns:p14="http://schemas.microsoft.com/office/powerpoint/2010/main" val="292209510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lumMod val="90000"/>
              </a:schemeClr>
            </a:gs>
            <a:gs pos="100000">
              <a:schemeClr val="accent6">
                <a:lumMod val="75000"/>
              </a:schemeClr>
            </a:gs>
          </a:gsLst>
          <a:lin ang="324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6768"/>
            <a:ext cx="8229600" cy="2520328"/>
          </a:xfrm>
        </p:spPr>
        <p:txBody>
          <a:bodyPr>
            <a:normAutofit/>
          </a:bodyPr>
          <a:lstStyle/>
          <a:p>
            <a:r>
              <a:rPr lang="en-US" b="1" dirty="0" smtClean="0"/>
              <a:t>Strategy 1:</a:t>
            </a:r>
            <a:r>
              <a:rPr lang="en-US" dirty="0" smtClean="0"/>
              <a:t/>
            </a:r>
            <a:br>
              <a:rPr lang="en-US" dirty="0" smtClean="0"/>
            </a:br>
            <a:r>
              <a:rPr lang="en-US" b="1" dirty="0" smtClean="0"/>
              <a:t>Shrink</a:t>
            </a:r>
            <a:r>
              <a:rPr lang="en-US" dirty="0" smtClean="0"/>
              <a:t> and </a:t>
            </a:r>
            <a:r>
              <a:rPr lang="en-US" b="1" dirty="0" smtClean="0"/>
              <a:t>Simplify</a:t>
            </a:r>
            <a:r>
              <a:rPr lang="en-US" dirty="0" smtClean="0"/>
              <a:t> Your Content</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35</a:t>
            </a:fld>
            <a:endParaRPr lang="en-US"/>
          </a:p>
        </p:txBody>
      </p:sp>
    </p:spTree>
    <p:extLst>
      <p:ext uri="{BB962C8B-B14F-4D97-AF65-F5344CB8AC3E}">
        <p14:creationId xmlns:p14="http://schemas.microsoft.com/office/powerpoint/2010/main" val="145172867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36</a:t>
            </a:fld>
            <a:endParaRPr lang="en-US"/>
          </a:p>
        </p:txBody>
      </p:sp>
      <p:pic>
        <p:nvPicPr>
          <p:cNvPr id="5" name="Picture 4"/>
          <p:cNvPicPr>
            <a:picLocks noChangeAspect="1"/>
          </p:cNvPicPr>
          <p:nvPr/>
        </p:nvPicPr>
        <p:blipFill rotWithShape="1">
          <a:blip r:embed="rId2"/>
          <a:srcRect r="39571"/>
          <a:stretch/>
        </p:blipFill>
        <p:spPr>
          <a:xfrm>
            <a:off x="4773196" y="150844"/>
            <a:ext cx="4144667" cy="64075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r="39286"/>
          <a:stretch/>
        </p:blipFill>
        <p:spPr>
          <a:xfrm>
            <a:off x="291184" y="150850"/>
            <a:ext cx="4164215" cy="175860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1348663" y="3771906"/>
            <a:ext cx="2484274"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5 September 2001</a:t>
            </a:r>
            <a:endParaRPr lang="en-US" sz="2400" dirty="0"/>
          </a:p>
        </p:txBody>
      </p:sp>
      <p:sp>
        <p:nvSpPr>
          <p:cNvPr id="8" name="TextBox 7"/>
          <p:cNvSpPr txBox="1"/>
          <p:nvPr/>
        </p:nvSpPr>
        <p:spPr>
          <a:xfrm>
            <a:off x="5715000" y="3771906"/>
            <a:ext cx="264026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11 September 2001</a:t>
            </a:r>
            <a:endParaRPr lang="en-US" sz="2400" dirty="0"/>
          </a:p>
        </p:txBody>
      </p:sp>
      <p:sp>
        <p:nvSpPr>
          <p:cNvPr id="9" name="TextBox 8"/>
          <p:cNvSpPr txBox="1"/>
          <p:nvPr/>
        </p:nvSpPr>
        <p:spPr>
          <a:xfrm>
            <a:off x="1168608" y="4380160"/>
            <a:ext cx="7186658" cy="400110"/>
          </a:xfrm>
          <a:prstGeom prst="rect">
            <a:avLst/>
          </a:prstGeom>
          <a:solidFill>
            <a:schemeClr val="bg1">
              <a:lumMod val="95000"/>
              <a:alpha val="76000"/>
            </a:schemeClr>
          </a:solidFill>
        </p:spPr>
        <p:txBody>
          <a:bodyPr wrap="none" rtlCol="0">
            <a:spAutoFit/>
          </a:bodyPr>
          <a:lstStyle/>
          <a:p>
            <a:r>
              <a:rPr lang="en-US" sz="2000" dirty="0" err="1" smtClean="0"/>
              <a:t>archive.org</a:t>
            </a:r>
            <a:r>
              <a:rPr lang="en-US" sz="2000" dirty="0" smtClean="0"/>
              <a:t> captures of New York Times (http://</a:t>
            </a:r>
            <a:r>
              <a:rPr lang="en-US" sz="2000" dirty="0" err="1" smtClean="0"/>
              <a:t>www.nytimes.com</a:t>
            </a:r>
            <a:r>
              <a:rPr lang="en-US" sz="2000" dirty="0" smtClean="0"/>
              <a:t>)</a:t>
            </a:r>
            <a:endParaRPr lang="en-US" sz="2000" dirty="0"/>
          </a:p>
        </p:txBody>
      </p:sp>
    </p:spTree>
    <p:extLst>
      <p:ext uri="{BB962C8B-B14F-4D97-AF65-F5344CB8AC3E}">
        <p14:creationId xmlns:p14="http://schemas.microsoft.com/office/powerpoint/2010/main" val="3428310058"/>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37</a:t>
            </a:fld>
            <a:endParaRPr lang="en-US"/>
          </a:p>
        </p:txBody>
      </p:sp>
      <p:pic>
        <p:nvPicPr>
          <p:cNvPr id="5" name="Picture 4" descr="Screen Shot 2013-10-16 at 4.32.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36" y="158985"/>
            <a:ext cx="8305734" cy="48821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450336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38</a:t>
            </a:fld>
            <a:endParaRPr lang="en-US"/>
          </a:p>
        </p:txBody>
      </p:sp>
      <p:pic>
        <p:nvPicPr>
          <p:cNvPr id="5" name="Picture 4"/>
          <p:cNvPicPr>
            <a:picLocks noChangeAspect="1"/>
          </p:cNvPicPr>
          <p:nvPr/>
        </p:nvPicPr>
        <p:blipFill rotWithShape="1">
          <a:blip r:embed="rId2"/>
          <a:srcRect r="39571"/>
          <a:stretch/>
        </p:blipFill>
        <p:spPr>
          <a:xfrm>
            <a:off x="3768103" y="216013"/>
            <a:ext cx="1096684" cy="1695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3"/>
          <a:srcRect r="39286"/>
          <a:stretch/>
        </p:blipFill>
        <p:spPr>
          <a:xfrm>
            <a:off x="906068" y="216015"/>
            <a:ext cx="1101856" cy="4653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rot="5400000">
            <a:off x="1279469" y="1997054"/>
            <a:ext cx="2484274"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5 September 2001</a:t>
            </a:r>
            <a:endParaRPr lang="en-US" sz="2400" dirty="0"/>
          </a:p>
        </p:txBody>
      </p:sp>
      <p:sp>
        <p:nvSpPr>
          <p:cNvPr id="8" name="TextBox 7"/>
          <p:cNvSpPr txBox="1"/>
          <p:nvPr/>
        </p:nvSpPr>
        <p:spPr>
          <a:xfrm rot="5400000">
            <a:off x="4033079" y="1997054"/>
            <a:ext cx="2640266" cy="461665"/>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dirty="0" smtClean="0"/>
              <a:t>11 September 2001</a:t>
            </a:r>
            <a:endParaRPr lang="en-US" sz="2400" dirty="0"/>
          </a:p>
        </p:txBody>
      </p:sp>
    </p:spTree>
    <p:extLst>
      <p:ext uri="{BB962C8B-B14F-4D97-AF65-F5344CB8AC3E}">
        <p14:creationId xmlns:p14="http://schemas.microsoft.com/office/powerpoint/2010/main" val="227970107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Linux Scheduler before V2.6 (2002)</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b="1" dirty="0" smtClean="0"/>
              <a:t>Three types of processes:</a:t>
            </a:r>
          </a:p>
          <a:p>
            <a:pPr marL="0" indent="0">
              <a:buNone/>
            </a:pPr>
            <a:r>
              <a:rPr lang="en-US" dirty="0" smtClean="0"/>
              <a:t>	</a:t>
            </a:r>
            <a:r>
              <a:rPr lang="en-US" dirty="0" smtClean="0">
                <a:latin typeface="Courier New"/>
                <a:cs typeface="Courier New"/>
              </a:rPr>
              <a:t>#</a:t>
            </a:r>
            <a:r>
              <a:rPr lang="en-US" dirty="0">
                <a:latin typeface="Courier New"/>
                <a:cs typeface="Courier New"/>
              </a:rPr>
              <a:t>define SCHED_OTHER  0</a:t>
            </a:r>
          </a:p>
          <a:p>
            <a:pPr marL="0" indent="0">
              <a:buNone/>
            </a:pPr>
            <a:r>
              <a:rPr lang="en-US" dirty="0" smtClean="0">
                <a:latin typeface="Courier New"/>
                <a:cs typeface="Courier New"/>
              </a:rPr>
              <a:t>	#</a:t>
            </a:r>
            <a:r>
              <a:rPr lang="en-US" dirty="0">
                <a:latin typeface="Courier New"/>
                <a:cs typeface="Courier New"/>
              </a:rPr>
              <a:t>define SCHED_FIFO   1</a:t>
            </a:r>
          </a:p>
          <a:p>
            <a:pPr marL="0" indent="0">
              <a:buNone/>
            </a:pPr>
            <a:r>
              <a:rPr lang="en-US" dirty="0" smtClean="0">
                <a:latin typeface="Courier New"/>
                <a:cs typeface="Courier New"/>
              </a:rPr>
              <a:t>	#</a:t>
            </a:r>
            <a:r>
              <a:rPr lang="en-US" dirty="0">
                <a:latin typeface="Courier New"/>
                <a:cs typeface="Courier New"/>
              </a:rPr>
              <a:t>define SCHED_RR     </a:t>
            </a:r>
            <a:r>
              <a:rPr lang="en-US" dirty="0" smtClean="0">
                <a:latin typeface="Courier New"/>
                <a:cs typeface="Courier New"/>
              </a:rPr>
              <a:t>2</a:t>
            </a:r>
            <a:endParaRPr lang="en-US" dirty="0" smtClean="0"/>
          </a:p>
          <a:p>
            <a:pPr marL="0" indent="0">
              <a:buNone/>
            </a:pPr>
            <a:r>
              <a:rPr lang="en-US" b="1" dirty="0" smtClean="0"/>
              <a:t>Not (fully) pre-emptive</a:t>
            </a:r>
            <a:r>
              <a:rPr lang="en-US" dirty="0" smtClean="0"/>
              <a:t>: </a:t>
            </a:r>
          </a:p>
          <a:p>
            <a:pPr marL="0" indent="0">
              <a:buNone/>
            </a:pPr>
            <a:r>
              <a:rPr lang="en-US" dirty="0"/>
              <a:t>	</a:t>
            </a:r>
            <a:r>
              <a:rPr lang="en-US" dirty="0" smtClean="0"/>
              <a:t>only user-level processes could be pre-empted</a:t>
            </a:r>
          </a:p>
          <a:p>
            <a:pPr marL="0" indent="0">
              <a:buNone/>
            </a:pPr>
            <a:r>
              <a:rPr lang="en-US" dirty="0" smtClean="0"/>
              <a:t>Select next process according to “goodness” function</a:t>
            </a:r>
          </a:p>
          <a:p>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a:t>
            </a:fld>
            <a:endParaRPr lang="en-US"/>
          </a:p>
        </p:txBody>
      </p:sp>
      <p:sp>
        <p:nvSpPr>
          <p:cNvPr id="8" name="TextBox 7"/>
          <p:cNvSpPr txBox="1"/>
          <p:nvPr/>
        </p:nvSpPr>
        <p:spPr>
          <a:xfrm>
            <a:off x="5927700" y="1773918"/>
            <a:ext cx="2553604" cy="400110"/>
          </a:xfrm>
          <a:prstGeom prst="rect">
            <a:avLst/>
          </a:prstGeom>
          <a:noFill/>
        </p:spPr>
        <p:txBody>
          <a:bodyPr wrap="none" rtlCol="0">
            <a:spAutoFit/>
          </a:bodyPr>
          <a:lstStyle/>
          <a:p>
            <a:r>
              <a:rPr lang="en-US" sz="2000" dirty="0" smtClean="0"/>
              <a:t>Normal user processes</a:t>
            </a:r>
            <a:endParaRPr lang="en-US" sz="2000" dirty="0"/>
          </a:p>
        </p:txBody>
      </p:sp>
      <p:sp>
        <p:nvSpPr>
          <p:cNvPr id="9" name="TextBox 8"/>
          <p:cNvSpPr txBox="1"/>
          <p:nvPr/>
        </p:nvSpPr>
        <p:spPr>
          <a:xfrm>
            <a:off x="5927716" y="2148396"/>
            <a:ext cx="2253917" cy="400110"/>
          </a:xfrm>
          <a:prstGeom prst="rect">
            <a:avLst/>
          </a:prstGeom>
          <a:noFill/>
        </p:spPr>
        <p:txBody>
          <a:bodyPr wrap="none" rtlCol="0">
            <a:spAutoFit/>
          </a:bodyPr>
          <a:lstStyle/>
          <a:p>
            <a:r>
              <a:rPr lang="en-US" sz="2000" dirty="0" smtClean="0"/>
              <a:t>Non-</a:t>
            </a:r>
            <a:r>
              <a:rPr lang="en-US" sz="2000" dirty="0" smtClean="0"/>
              <a:t>pre-</a:t>
            </a:r>
            <a:r>
              <a:rPr lang="en-US" sz="2000" dirty="0" err="1" smtClean="0"/>
              <a:t>ementable</a:t>
            </a:r>
            <a:endParaRPr lang="en-US" sz="2000" dirty="0"/>
          </a:p>
        </p:txBody>
      </p:sp>
      <p:sp>
        <p:nvSpPr>
          <p:cNvPr id="10" name="TextBox 9"/>
          <p:cNvSpPr txBox="1"/>
          <p:nvPr/>
        </p:nvSpPr>
        <p:spPr>
          <a:xfrm>
            <a:off x="5927703" y="2548640"/>
            <a:ext cx="2505639" cy="400110"/>
          </a:xfrm>
          <a:prstGeom prst="rect">
            <a:avLst/>
          </a:prstGeom>
          <a:noFill/>
        </p:spPr>
        <p:txBody>
          <a:bodyPr wrap="none" rtlCol="0">
            <a:spAutoFit/>
          </a:bodyPr>
          <a:lstStyle/>
          <a:p>
            <a:r>
              <a:rPr lang="en-US" sz="2000" dirty="0" smtClean="0"/>
              <a:t>Real-time round-robin</a:t>
            </a:r>
            <a:endParaRPr lang="en-US" sz="2000" dirty="0"/>
          </a:p>
        </p:txBody>
      </p:sp>
    </p:spTree>
    <p:extLst>
      <p:ext uri="{BB962C8B-B14F-4D97-AF65-F5344CB8AC3E}">
        <p14:creationId xmlns:p14="http://schemas.microsoft.com/office/powerpoint/2010/main" val="111164307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46768"/>
            <a:ext cx="8229600" cy="2520328"/>
          </a:xfrm>
        </p:spPr>
        <p:txBody>
          <a:bodyPr>
            <a:normAutofit/>
          </a:bodyPr>
          <a:lstStyle/>
          <a:p>
            <a:r>
              <a:rPr lang="en-US" b="1" dirty="0" smtClean="0"/>
              <a:t>Strategy </a:t>
            </a:r>
            <a:r>
              <a:rPr lang="en-US" b="1" dirty="0"/>
              <a:t>2</a:t>
            </a:r>
            <a:r>
              <a:rPr lang="en-US" b="1" dirty="0" smtClean="0"/>
              <a:t>:</a:t>
            </a:r>
            <a:r>
              <a:rPr lang="en-US" dirty="0" smtClean="0"/>
              <a:t/>
            </a:r>
            <a:br>
              <a:rPr lang="en-US" dirty="0" smtClean="0"/>
            </a:br>
            <a:r>
              <a:rPr lang="en-US" b="1" dirty="0" smtClean="0"/>
              <a:t>Cache </a:t>
            </a:r>
            <a:r>
              <a:rPr lang="en-US" dirty="0" smtClean="0"/>
              <a:t>to </a:t>
            </a:r>
            <a:r>
              <a:rPr lang="en-US" dirty="0"/>
              <a:t>S</a:t>
            </a:r>
            <a:r>
              <a:rPr lang="en-US" dirty="0" smtClean="0"/>
              <a:t>ave Effort</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39</a:t>
            </a:fld>
            <a:endParaRPr lang="en-US"/>
          </a:p>
        </p:txBody>
      </p:sp>
    </p:spTree>
    <p:extLst>
      <p:ext uri="{BB962C8B-B14F-4D97-AF65-F5344CB8AC3E}">
        <p14:creationId xmlns:p14="http://schemas.microsoft.com/office/powerpoint/2010/main" val="64891351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rot="16200000">
            <a:off x="-1754087" y="1835390"/>
            <a:ext cx="4968395" cy="1297614"/>
          </a:xfrm>
        </p:spPr>
        <p:txBody>
          <a:bodyPr>
            <a:normAutofit/>
          </a:bodyPr>
          <a:lstStyle/>
          <a:p>
            <a:r>
              <a:rPr lang="en-US" sz="3600" dirty="0" err="1" smtClean="0"/>
              <a:t>Norvig</a:t>
            </a:r>
            <a:r>
              <a:rPr lang="en-US" sz="3600" dirty="0" smtClean="0"/>
              <a:t> </a:t>
            </a:r>
            <a:r>
              <a:rPr lang="en-US" sz="3600" dirty="0" smtClean="0"/>
              <a:t>Numbers</a:t>
            </a:r>
            <a:r>
              <a:rPr lang="en-US" sz="3600" dirty="0"/>
              <a:t> </a:t>
            </a:r>
            <a:r>
              <a:rPr lang="en-US" sz="3600" dirty="0" smtClean="0"/>
              <a:t>(2001)</a:t>
            </a:r>
            <a:endParaRPr lang="en-US" sz="3600"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40</a:t>
            </a:fld>
            <a:endParaRPr lang="en-US"/>
          </a:p>
        </p:txBody>
      </p:sp>
      <p:pic>
        <p:nvPicPr>
          <p:cNvPr id="5" name="Picture 4" descr="Screen Shot 2013-10-16 at 8.33.21 PM.png"/>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168108" y="299530"/>
            <a:ext cx="7596353" cy="4313978"/>
          </a:xfrm>
          <a:prstGeom prst="rect">
            <a:avLst/>
          </a:prstGeom>
        </p:spPr>
      </p:pic>
    </p:spTree>
    <p:extLst>
      <p:ext uri="{BB962C8B-B14F-4D97-AF65-F5344CB8AC3E}">
        <p14:creationId xmlns:p14="http://schemas.microsoft.com/office/powerpoint/2010/main" val="2085983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07B5A5-F0C2-644D-AEA7-E773B6B78F38}" type="slidenum">
              <a:rPr lang="en-US" smtClean="0"/>
              <a:t>41</a:t>
            </a:fld>
            <a:endParaRPr lang="en-US"/>
          </a:p>
        </p:txBody>
      </p:sp>
      <p:sp>
        <p:nvSpPr>
          <p:cNvPr id="4" name="TextBox 3"/>
          <p:cNvSpPr txBox="1"/>
          <p:nvPr/>
        </p:nvSpPr>
        <p:spPr>
          <a:xfrm>
            <a:off x="457200" y="215318"/>
            <a:ext cx="5416250" cy="4524316"/>
          </a:xfrm>
          <a:prstGeom prst="rect">
            <a:avLst/>
          </a:prstGeom>
          <a:noFill/>
        </p:spPr>
        <p:txBody>
          <a:bodyPr wrap="square" rtlCol="0">
            <a:spAutoFit/>
          </a:bodyPr>
          <a:lstStyle/>
          <a:p>
            <a:r>
              <a:rPr lang="en-US" dirty="0" smtClean="0"/>
              <a:t>“Looking </a:t>
            </a:r>
            <a:r>
              <a:rPr lang="en-US" dirty="0"/>
              <a:t>over the dashboard that Park, Burt and the others had rigged up the prior Friday night, Abbott and the group discovered what they thought was the lowest-hanging fruit--a quick fix to an obvious mistake that could improve things immediately. HealthCare.gov had been constructed so that every time a user had to get information from the website's vast database, the website had to make what's called a query into that database. </a:t>
            </a:r>
            <a:r>
              <a:rPr lang="en-US" dirty="0" smtClean="0"/>
              <a:t>… The </a:t>
            </a:r>
            <a:r>
              <a:rPr lang="en-US" dirty="0"/>
              <a:t>team began almost immediately to cache the data. The result was encouraging: the site's overall response time--the time it took a page to load--dropped on the evening of Oct. 22 from eight seconds to two. That was still terrible, of course, but it represented such an improvement that it cheered the engineers. They could see that HealthCare.gov could be saved instead of scrapped</a:t>
            </a:r>
            <a:r>
              <a:rPr lang="en-US" dirty="0" smtClean="0"/>
              <a:t>.”</a:t>
            </a:r>
            <a:endParaRPr lang="en-US" dirty="0"/>
          </a:p>
        </p:txBody>
      </p:sp>
      <p:pic>
        <p:nvPicPr>
          <p:cNvPr id="5" name="Picture 4"/>
          <p:cNvPicPr>
            <a:picLocks noChangeAspect="1"/>
          </p:cNvPicPr>
          <p:nvPr/>
        </p:nvPicPr>
        <p:blipFill>
          <a:blip r:embed="rId2"/>
          <a:stretch>
            <a:fillRect/>
          </a:stretch>
        </p:blipFill>
        <p:spPr>
          <a:xfrm>
            <a:off x="5890716" y="476293"/>
            <a:ext cx="2867213" cy="3808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94408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270"/>
            <a:ext cx="8229600" cy="1928819"/>
          </a:xfrm>
        </p:spPr>
        <p:txBody>
          <a:bodyPr>
            <a:normAutofit/>
          </a:bodyPr>
          <a:lstStyle/>
          <a:p>
            <a:r>
              <a:rPr lang="en-US" b="1" dirty="0" smtClean="0"/>
              <a:t>Strategy </a:t>
            </a:r>
            <a:r>
              <a:rPr lang="en-US" b="1" dirty="0" smtClean="0"/>
              <a:t>3:</a:t>
            </a:r>
            <a:r>
              <a:rPr lang="en-US" b="1" dirty="0" smtClean="0"/>
              <a:t/>
            </a:r>
            <a:br>
              <a:rPr lang="en-US" b="1" dirty="0" smtClean="0"/>
            </a:br>
            <a:r>
              <a:rPr lang="en-US" dirty="0" smtClean="0"/>
              <a:t>Buy </a:t>
            </a:r>
            <a:r>
              <a:rPr lang="en-US" dirty="0" smtClean="0"/>
              <a:t>(or Rent</a:t>
            </a:r>
            <a:r>
              <a:rPr lang="en-US" dirty="0" smtClean="0"/>
              <a:t>) More Servers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42</a:t>
            </a:fld>
            <a:endParaRPr lang="en-US"/>
          </a:p>
        </p:txBody>
      </p:sp>
    </p:spTree>
    <p:extLst>
      <p:ext uri="{BB962C8B-B14F-4D97-AF65-F5344CB8AC3E}">
        <p14:creationId xmlns:p14="http://schemas.microsoft.com/office/powerpoint/2010/main" val="371535317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43</a:t>
            </a:fld>
            <a:endParaRPr lang="en-US"/>
          </a:p>
        </p:txBody>
      </p:sp>
      <p:pic>
        <p:nvPicPr>
          <p:cNvPr id="5" name="Picture 4"/>
          <p:cNvPicPr>
            <a:picLocks noChangeAspect="1"/>
          </p:cNvPicPr>
          <p:nvPr/>
        </p:nvPicPr>
        <p:blipFill>
          <a:blip r:embed="rId2"/>
          <a:stretch>
            <a:fillRect/>
          </a:stretch>
        </p:blipFill>
        <p:spPr>
          <a:xfrm>
            <a:off x="209993" y="608512"/>
            <a:ext cx="1625600" cy="1625600"/>
          </a:xfrm>
          <a:prstGeom prst="rect">
            <a:avLst/>
          </a:prstGeom>
        </p:spPr>
      </p:pic>
      <p:sp>
        <p:nvSpPr>
          <p:cNvPr id="6" name="TextBox 5"/>
          <p:cNvSpPr txBox="1"/>
          <p:nvPr/>
        </p:nvSpPr>
        <p:spPr>
          <a:xfrm>
            <a:off x="117660" y="2260604"/>
            <a:ext cx="1717945" cy="2246769"/>
          </a:xfrm>
          <a:prstGeom prst="rect">
            <a:avLst/>
          </a:prstGeom>
          <a:noFill/>
        </p:spPr>
        <p:txBody>
          <a:bodyPr wrap="square" rtlCol="0">
            <a:spAutoFit/>
          </a:bodyPr>
          <a:lstStyle/>
          <a:p>
            <a:pPr algn="r"/>
            <a:r>
              <a:rPr lang="en-US" sz="2800" b="1" dirty="0" smtClean="0"/>
              <a:t>Amazon’s Elastic Compute Cloud </a:t>
            </a:r>
            <a:endParaRPr lang="en-US" sz="2800" b="1" dirty="0" smtClean="0"/>
          </a:p>
          <a:p>
            <a:pPr algn="r"/>
            <a:r>
              <a:rPr lang="en-US" sz="2800" b="1" dirty="0" smtClean="0"/>
              <a:t>(</a:t>
            </a:r>
            <a:r>
              <a:rPr lang="en-US" sz="2800" b="1" dirty="0" smtClean="0"/>
              <a:t>EC2)</a:t>
            </a:r>
            <a:endParaRPr lang="en-US" sz="2800" b="1" dirty="0"/>
          </a:p>
        </p:txBody>
      </p:sp>
      <p:pic>
        <p:nvPicPr>
          <p:cNvPr id="7" name="Picture 6" descr="Screen Shot 2014-03-03 at 3.53.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290" y="164114"/>
            <a:ext cx="6892537" cy="4805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73837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44</a:t>
            </a:fld>
            <a:endParaRPr lang="en-US"/>
          </a:p>
        </p:txBody>
      </p:sp>
      <p:pic>
        <p:nvPicPr>
          <p:cNvPr id="10" name="Picture 9" descr="Screen Shot 2014-03-03 at 3.53.24 PM.png"/>
          <p:cNvPicPr>
            <a:picLocks noChangeAspect="1"/>
          </p:cNvPicPr>
          <p:nvPr/>
        </p:nvPicPr>
        <p:blipFill rotWithShape="1">
          <a:blip r:embed="rId2">
            <a:extLst>
              <a:ext uri="{28A0092B-C50C-407E-A947-70E740481C1C}">
                <a14:useLocalDpi xmlns:a14="http://schemas.microsoft.com/office/drawing/2010/main" val="0"/>
              </a:ext>
            </a:extLst>
          </a:blip>
          <a:srcRect t="20158" b="44291"/>
          <a:stretch/>
        </p:blipFill>
        <p:spPr>
          <a:xfrm>
            <a:off x="106843" y="6"/>
            <a:ext cx="8418532" cy="2086799"/>
          </a:xfrm>
          <a:prstGeom prst="rect">
            <a:avLst/>
          </a:prstGeom>
          <a:ln>
            <a:noFill/>
          </a:ln>
          <a:effectLst>
            <a:outerShdw blurRad="292100" dist="139700" dir="2700000" algn="tl" rotWithShape="0">
              <a:srgbClr val="333333">
                <a:alpha val="65000"/>
              </a:srgbClr>
            </a:outerShdw>
          </a:effectLst>
        </p:spPr>
      </p:pic>
      <p:pic>
        <p:nvPicPr>
          <p:cNvPr id="11" name="Picture 10" descr="Screen Shot 2014-03-03 at 3.58.21 PM.png"/>
          <p:cNvPicPr>
            <a:picLocks noChangeAspect="1"/>
          </p:cNvPicPr>
          <p:nvPr/>
        </p:nvPicPr>
        <p:blipFill rotWithShape="1">
          <a:blip r:embed="rId3">
            <a:extLst>
              <a:ext uri="{28A0092B-C50C-407E-A947-70E740481C1C}">
                <a14:useLocalDpi xmlns:a14="http://schemas.microsoft.com/office/drawing/2010/main" val="0"/>
              </a:ext>
            </a:extLst>
          </a:blip>
          <a:srcRect t="35948" b="24122"/>
          <a:stretch/>
        </p:blipFill>
        <p:spPr>
          <a:xfrm>
            <a:off x="504241" y="3576521"/>
            <a:ext cx="8351695" cy="1190749"/>
          </a:xfrm>
          <a:prstGeom prst="rect">
            <a:avLst/>
          </a:prstGeom>
          <a:ln>
            <a:noFill/>
          </a:ln>
          <a:effectLst>
            <a:outerShdw blurRad="292100" dist="139700" dir="2700000" algn="tl" rotWithShape="0">
              <a:srgbClr val="333333">
                <a:alpha val="65000"/>
              </a:srgbClr>
            </a:outerShdw>
          </a:effectLst>
        </p:spPr>
      </p:pic>
      <p:pic>
        <p:nvPicPr>
          <p:cNvPr id="13" name="Picture 12" descr="Screen Shot 2014-03-03 at 3.58.21 PM.png"/>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r="65191" b="82955"/>
          <a:stretch/>
        </p:blipFill>
        <p:spPr>
          <a:xfrm>
            <a:off x="5479883" y="3419538"/>
            <a:ext cx="3504922" cy="612815"/>
          </a:xfrm>
          <a:prstGeom prst="ellipse">
            <a:avLst/>
          </a:prstGeom>
          <a:ln>
            <a:noFill/>
          </a:ln>
          <a:effectLst>
            <a:softEdge rad="112500"/>
          </a:effectLst>
        </p:spPr>
      </p:pic>
      <p:pic>
        <p:nvPicPr>
          <p:cNvPr id="14" name="Picture 13" descr="Screen Shot 2014-03-03 at 3.57.05 PM.png"/>
          <p:cNvPicPr>
            <a:picLocks noChangeAspect="1"/>
          </p:cNvPicPr>
          <p:nvPr/>
        </p:nvPicPr>
        <p:blipFill rotWithShape="1">
          <a:blip r:embed="rId6">
            <a:extLst>
              <a:ext uri="{28A0092B-C50C-407E-A947-70E740481C1C}">
                <a14:useLocalDpi xmlns:a14="http://schemas.microsoft.com/office/drawing/2010/main" val="0"/>
              </a:ext>
            </a:extLst>
          </a:blip>
          <a:srcRect t="35155" b="28367"/>
          <a:stretch/>
        </p:blipFill>
        <p:spPr>
          <a:xfrm>
            <a:off x="175269" y="2204029"/>
            <a:ext cx="8624651" cy="1120691"/>
          </a:xfrm>
          <a:prstGeom prst="rect">
            <a:avLst/>
          </a:prstGeom>
          <a:ln>
            <a:noFill/>
          </a:ln>
          <a:effectLst>
            <a:outerShdw blurRad="292100" dist="139700" dir="2700000" algn="tl" rotWithShape="0">
              <a:srgbClr val="333333">
                <a:alpha val="65000"/>
              </a:srgbClr>
            </a:outerShdw>
          </a:effectLst>
        </p:spPr>
      </p:pic>
      <p:pic>
        <p:nvPicPr>
          <p:cNvPr id="5" name="Picture 4" descr="Screen Shot 2014-03-03 at 3.57.05 PM.png"/>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r="64689" b="84202"/>
          <a:stretch/>
        </p:blipFill>
        <p:spPr>
          <a:xfrm>
            <a:off x="5479893" y="2086800"/>
            <a:ext cx="3045491" cy="485374"/>
          </a:xfrm>
          <a:prstGeom prst="ellipse">
            <a:avLst/>
          </a:prstGeom>
          <a:ln>
            <a:noFill/>
          </a:ln>
          <a:effectLst>
            <a:softEdge rad="112500"/>
          </a:effectLst>
        </p:spPr>
      </p:pic>
    </p:spTree>
    <p:extLst>
      <p:ext uri="{BB962C8B-B14F-4D97-AF65-F5344CB8AC3E}">
        <p14:creationId xmlns:p14="http://schemas.microsoft.com/office/powerpoint/2010/main" val="165775912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45</a:t>
            </a:fld>
            <a:endParaRPr lang="en-US"/>
          </a:p>
        </p:txBody>
      </p:sp>
      <p:pic>
        <p:nvPicPr>
          <p:cNvPr id="5" name="Picture 4" descr="Screen Shot 2014-03-03 at 4.05.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56" y="706358"/>
            <a:ext cx="8923547" cy="3785747"/>
          </a:xfrm>
          <a:prstGeom prst="rect">
            <a:avLst/>
          </a:prstGeom>
          <a:ln>
            <a:noFill/>
          </a:ln>
          <a:effectLst>
            <a:outerShdw blurRad="292100" dist="139700" dir="2700000" algn="tl" rotWithShape="0">
              <a:srgbClr val="333333">
                <a:alpha val="65000"/>
              </a:srgbClr>
            </a:outerShdw>
          </a:effectLst>
        </p:spPr>
      </p:pic>
      <p:pic>
        <p:nvPicPr>
          <p:cNvPr id="7" name="Picture 6" descr="Screen Shot 2014-03-03 at 4.06.45 PM.png"/>
          <p:cNvPicPr>
            <a:picLocks noChangeAspect="1"/>
          </p:cNvPicPr>
          <p:nvPr/>
        </p:nvPicPr>
        <p:blipFill rotWithShape="1">
          <a:blip r:embed="rId3">
            <a:extLst>
              <a:ext uri="{28A0092B-C50C-407E-A947-70E740481C1C}">
                <a14:useLocalDpi xmlns:a14="http://schemas.microsoft.com/office/drawing/2010/main" val="0"/>
              </a:ext>
            </a:extLst>
          </a:blip>
          <a:srcRect t="48851" r="39244" b="14050"/>
          <a:stretch/>
        </p:blipFill>
        <p:spPr>
          <a:xfrm>
            <a:off x="4013323" y="85303"/>
            <a:ext cx="4874314" cy="10926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1952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46</a:t>
            </a:fld>
            <a:endParaRPr lang="en-US"/>
          </a:p>
        </p:txBody>
      </p:sp>
      <p:pic>
        <p:nvPicPr>
          <p:cNvPr id="4" name="Picture 3"/>
          <p:cNvPicPr>
            <a:picLocks noChangeAspect="1"/>
          </p:cNvPicPr>
          <p:nvPr/>
        </p:nvPicPr>
        <p:blipFill>
          <a:blip r:embed="rId2"/>
          <a:stretch>
            <a:fillRect/>
          </a:stretch>
        </p:blipFill>
        <p:spPr>
          <a:xfrm>
            <a:off x="5854159" y="549380"/>
            <a:ext cx="2867213" cy="3808614"/>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319801" y="360884"/>
            <a:ext cx="5488672" cy="4154983"/>
          </a:xfrm>
          <a:prstGeom prst="rect">
            <a:avLst/>
          </a:prstGeom>
        </p:spPr>
        <p:txBody>
          <a:bodyPr wrap="square">
            <a:spAutoFit/>
          </a:bodyPr>
          <a:lstStyle/>
          <a:p>
            <a:r>
              <a:rPr lang="en-US" sz="2400" b="1" dirty="0" smtClean="0"/>
              <a:t>“A </a:t>
            </a:r>
            <a:r>
              <a:rPr lang="en-US" sz="2400" b="1" dirty="0"/>
              <a:t>series of hardware upgrades had dramatically increased capacity; the system was now able to handle at least 50,000 simultaneous users and probably more. </a:t>
            </a:r>
            <a:r>
              <a:rPr lang="en-US" sz="2400" dirty="0"/>
              <a:t>There had been more than 400 bug fixes. Uptimes had gone from an abysmal 43% at the beginning of November to 95%. And Kim and her team had knocked the error rate from 6% down to 0.5%. (By the end of January it would be below 0.5% and still dropping.</a:t>
            </a:r>
            <a:r>
              <a:rPr lang="en-US" sz="2400" dirty="0" smtClean="0"/>
              <a:t>)”</a:t>
            </a:r>
            <a:endParaRPr lang="en-US" sz="2400" dirty="0"/>
          </a:p>
        </p:txBody>
      </p:sp>
    </p:spTree>
    <p:extLst>
      <p:ext uri="{BB962C8B-B14F-4D97-AF65-F5344CB8AC3E}">
        <p14:creationId xmlns:p14="http://schemas.microsoft.com/office/powerpoint/2010/main" val="747124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More Servers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47</a:t>
            </a:fld>
            <a:endParaRPr lang="en-US"/>
          </a:p>
        </p:txBody>
      </p:sp>
      <p:sp>
        <p:nvSpPr>
          <p:cNvPr id="7" name="Rectangle 6"/>
          <p:cNvSpPr/>
          <p:nvPr/>
        </p:nvSpPr>
        <p:spPr>
          <a:xfrm>
            <a:off x="2438487" y="1735050"/>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319527" y="1603309"/>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19527" y="1900989"/>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9527" y="2300738"/>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19527" y="2657950"/>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19527" y="3053529"/>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19527" y="3303304"/>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017567" y="1161052"/>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5017567" y="2315368"/>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5017567" y="3469685"/>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4110963" y="1594290"/>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4110963" y="2594071"/>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4110963" y="2670622"/>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2777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State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48</a:t>
            </a:fld>
            <a:endParaRPr lang="en-US"/>
          </a:p>
        </p:txBody>
      </p:sp>
      <p:sp>
        <p:nvSpPr>
          <p:cNvPr id="7" name="Rectangle 6"/>
          <p:cNvSpPr/>
          <p:nvPr/>
        </p:nvSpPr>
        <p:spPr>
          <a:xfrm>
            <a:off x="2429146" y="1735050"/>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310193" y="1603309"/>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10193" y="1900989"/>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10193" y="2300738"/>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10193" y="2657950"/>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10193" y="3053529"/>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10193" y="3303304"/>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008240" y="1161052"/>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5008240" y="2315368"/>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5008240" y="3469685"/>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4101625" y="1594290"/>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4101625" y="2594071"/>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4101625" y="2670622"/>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408824" y="2210992"/>
            <a:ext cx="1058839" cy="1152540"/>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6680705" y="1594815"/>
            <a:ext cx="728119" cy="119245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a:off x="6680705" y="2749126"/>
            <a:ext cx="728119" cy="3813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6680705" y="2787268"/>
            <a:ext cx="728119" cy="11161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675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4</a:t>
            </a:fld>
            <a:endParaRPr lang="en-US"/>
          </a:p>
        </p:txBody>
      </p:sp>
      <p:sp>
        <p:nvSpPr>
          <p:cNvPr id="5" name="Rectangle 4"/>
          <p:cNvSpPr/>
          <p:nvPr/>
        </p:nvSpPr>
        <p:spPr>
          <a:xfrm>
            <a:off x="317511" y="241999"/>
            <a:ext cx="5666258" cy="7632859"/>
          </a:xfrm>
          <a:prstGeom prst="rect">
            <a:avLst/>
          </a:prstGeom>
        </p:spPr>
        <p:txBody>
          <a:bodyPr wrap="square">
            <a:spAutoFit/>
          </a:bodyPr>
          <a:lstStyle/>
          <a:p>
            <a:r>
              <a:rPr lang="en-US" sz="1000" dirty="0">
                <a:cs typeface="Courier New"/>
              </a:rPr>
              <a:t>/* </a:t>
            </a:r>
            <a:r>
              <a:rPr lang="en-US" sz="1000" dirty="0" err="1">
                <a:cs typeface="Courier New"/>
              </a:rPr>
              <a:t>linux</a:t>
            </a:r>
            <a:r>
              <a:rPr lang="en-US" sz="1000" dirty="0">
                <a:cs typeface="Courier New"/>
              </a:rPr>
              <a:t>/kernel/</a:t>
            </a:r>
            <a:r>
              <a:rPr lang="en-US" sz="1000" dirty="0" err="1">
                <a:cs typeface="Courier New"/>
              </a:rPr>
              <a:t>sched.c</a:t>
            </a:r>
            <a:endParaRPr lang="en-US" sz="1000" dirty="0">
              <a:cs typeface="Courier New"/>
            </a:endParaRPr>
          </a:p>
          <a:p>
            <a:r>
              <a:rPr lang="en-US" sz="1000" dirty="0">
                <a:cs typeface="Courier New"/>
              </a:rPr>
              <a:t>* This is the function that decides how desirable a process is.</a:t>
            </a:r>
          </a:p>
          <a:p>
            <a:r>
              <a:rPr lang="en-US" sz="1000" dirty="0" smtClean="0">
                <a:cs typeface="Courier New"/>
              </a:rPr>
              <a:t>* You can weigh different processes against each other depending</a:t>
            </a:r>
          </a:p>
          <a:p>
            <a:r>
              <a:rPr lang="en-US" sz="1000" dirty="0" smtClean="0">
                <a:cs typeface="Courier New"/>
              </a:rPr>
              <a:t> * on what CPU they've run on lately </a:t>
            </a:r>
            <a:r>
              <a:rPr lang="en-US" sz="1000" dirty="0" err="1" smtClean="0">
                <a:cs typeface="Courier New"/>
              </a:rPr>
              <a:t>etc</a:t>
            </a:r>
            <a:r>
              <a:rPr lang="en-US" sz="1000" dirty="0" smtClean="0">
                <a:cs typeface="Courier New"/>
              </a:rPr>
              <a:t> to try to handle cache</a:t>
            </a:r>
          </a:p>
          <a:p>
            <a:r>
              <a:rPr lang="en-US" sz="1000" dirty="0" smtClean="0">
                <a:cs typeface="Courier New"/>
              </a:rPr>
              <a:t> * and TLB miss penalties.</a:t>
            </a:r>
          </a:p>
          <a:p>
            <a:r>
              <a:rPr lang="en-US" sz="1000" dirty="0" smtClean="0">
                <a:cs typeface="Courier New"/>
              </a:rPr>
              <a:t> *</a:t>
            </a:r>
          </a:p>
          <a:p>
            <a:r>
              <a:rPr lang="en-US" sz="1000" dirty="0" smtClean="0">
                <a:cs typeface="Courier New"/>
              </a:rPr>
              <a:t> * Return values:</a:t>
            </a:r>
          </a:p>
          <a:p>
            <a:r>
              <a:rPr lang="en-US" sz="1000" dirty="0" smtClean="0">
                <a:cs typeface="Courier New"/>
              </a:rPr>
              <a:t> </a:t>
            </a:r>
            <a:r>
              <a:rPr lang="en-US" sz="1000" dirty="0">
                <a:cs typeface="Courier New"/>
              </a:rPr>
              <a:t>*  -1000: never select this</a:t>
            </a:r>
          </a:p>
          <a:p>
            <a:r>
              <a:rPr lang="en-US" sz="1000" dirty="0">
                <a:cs typeface="Courier New"/>
              </a:rPr>
              <a:t> *      0: out of time, recalculate counters (but it might </a:t>
            </a:r>
            <a:r>
              <a:rPr lang="en-US" sz="1000" dirty="0" smtClean="0">
                <a:cs typeface="Courier New"/>
              </a:rPr>
              <a:t>still be selected</a:t>
            </a:r>
            <a:r>
              <a:rPr lang="en-US" sz="1000" dirty="0">
                <a:cs typeface="Courier New"/>
              </a:rPr>
              <a:t>)</a:t>
            </a:r>
          </a:p>
          <a:p>
            <a:r>
              <a:rPr lang="en-US" sz="1000" dirty="0">
                <a:cs typeface="Courier New"/>
              </a:rPr>
              <a:t> *    +</a:t>
            </a:r>
            <a:r>
              <a:rPr lang="en-US" sz="1000" dirty="0" err="1">
                <a:cs typeface="Courier New"/>
              </a:rPr>
              <a:t>ve</a:t>
            </a:r>
            <a:r>
              <a:rPr lang="en-US" sz="1000" dirty="0">
                <a:cs typeface="Courier New"/>
              </a:rPr>
              <a:t>: "goodness" value (the larger, the better)</a:t>
            </a:r>
          </a:p>
          <a:p>
            <a:r>
              <a:rPr lang="en-US" sz="1000" dirty="0">
                <a:cs typeface="Courier New"/>
              </a:rPr>
              <a:t> *  +1000: </a:t>
            </a:r>
            <a:r>
              <a:rPr lang="en-US" sz="1000" dirty="0" err="1">
                <a:cs typeface="Courier New"/>
              </a:rPr>
              <a:t>realtime</a:t>
            </a:r>
            <a:r>
              <a:rPr lang="en-US" sz="1000" dirty="0">
                <a:cs typeface="Courier New"/>
              </a:rPr>
              <a:t> process, select this.</a:t>
            </a:r>
          </a:p>
          <a:p>
            <a:r>
              <a:rPr lang="en-US" sz="1000" dirty="0">
                <a:cs typeface="Courier New"/>
              </a:rPr>
              <a:t> */</a:t>
            </a:r>
          </a:p>
          <a:p>
            <a:r>
              <a:rPr lang="en-US" sz="1000" dirty="0">
                <a:cs typeface="Courier New"/>
              </a:rPr>
              <a:t>static inline </a:t>
            </a:r>
            <a:r>
              <a:rPr lang="en-US" sz="1000" dirty="0" err="1">
                <a:cs typeface="Courier New"/>
              </a:rPr>
              <a:t>int</a:t>
            </a:r>
            <a:r>
              <a:rPr lang="en-US" sz="1000" dirty="0">
                <a:cs typeface="Courier New"/>
              </a:rPr>
              <a:t> goodness(</a:t>
            </a:r>
            <a:r>
              <a:rPr lang="en-US" sz="1000" dirty="0" err="1">
                <a:cs typeface="Courier New"/>
              </a:rPr>
              <a:t>struct</a:t>
            </a:r>
            <a:r>
              <a:rPr lang="en-US" sz="1000" dirty="0">
                <a:cs typeface="Courier New"/>
              </a:rPr>
              <a:t> </a:t>
            </a:r>
            <a:r>
              <a:rPr lang="en-US" sz="1000" dirty="0" err="1">
                <a:cs typeface="Courier New"/>
              </a:rPr>
              <a:t>task_struct</a:t>
            </a:r>
            <a:r>
              <a:rPr lang="en-US" sz="1000" dirty="0">
                <a:cs typeface="Courier New"/>
              </a:rPr>
              <a:t> * p, </a:t>
            </a:r>
            <a:r>
              <a:rPr lang="en-US" sz="1000" dirty="0" err="1">
                <a:cs typeface="Courier New"/>
              </a:rPr>
              <a:t>int</a:t>
            </a:r>
            <a:r>
              <a:rPr lang="en-US" sz="1000" dirty="0">
                <a:cs typeface="Courier New"/>
              </a:rPr>
              <a:t> </a:t>
            </a:r>
            <a:r>
              <a:rPr lang="en-US" sz="1000" dirty="0" err="1">
                <a:cs typeface="Courier New"/>
              </a:rPr>
              <a:t>this_cpu</a:t>
            </a:r>
            <a:r>
              <a:rPr lang="en-US" sz="1000" dirty="0">
                <a:cs typeface="Courier New"/>
              </a:rPr>
              <a:t>, </a:t>
            </a:r>
            <a:r>
              <a:rPr lang="en-US" sz="1000" dirty="0" err="1">
                <a:cs typeface="Courier New"/>
              </a:rPr>
              <a:t>struct</a:t>
            </a:r>
            <a:endParaRPr lang="en-US" sz="1000" dirty="0">
              <a:cs typeface="Courier New"/>
            </a:endParaRPr>
          </a:p>
          <a:p>
            <a:r>
              <a:rPr lang="en-US" sz="1000" dirty="0" err="1">
                <a:cs typeface="Courier New"/>
              </a:rPr>
              <a:t>mm_struct</a:t>
            </a:r>
            <a:r>
              <a:rPr lang="en-US" sz="1000" dirty="0">
                <a:cs typeface="Courier New"/>
              </a:rPr>
              <a:t> *</a:t>
            </a:r>
            <a:r>
              <a:rPr lang="en-US" sz="1000" dirty="0" err="1">
                <a:cs typeface="Courier New"/>
              </a:rPr>
              <a:t>this_mm</a:t>
            </a:r>
            <a:r>
              <a:rPr lang="en-US" sz="1000" dirty="0">
                <a:cs typeface="Courier New"/>
              </a:rPr>
              <a:t>)</a:t>
            </a:r>
          </a:p>
          <a:p>
            <a:r>
              <a:rPr lang="en-US" sz="1000" dirty="0">
                <a:cs typeface="Courier New"/>
              </a:rPr>
              <a:t>{</a:t>
            </a:r>
          </a:p>
          <a:p>
            <a:r>
              <a:rPr lang="en-US" sz="1000" dirty="0">
                <a:cs typeface="Courier New"/>
              </a:rPr>
              <a:t>   </a:t>
            </a:r>
            <a:r>
              <a:rPr lang="en-US" sz="1000" dirty="0" err="1">
                <a:cs typeface="Courier New"/>
              </a:rPr>
              <a:t>int</a:t>
            </a:r>
            <a:r>
              <a:rPr lang="en-US" sz="1000" dirty="0">
                <a:cs typeface="Courier New"/>
              </a:rPr>
              <a:t> weight;</a:t>
            </a:r>
          </a:p>
          <a:p>
            <a:r>
              <a:rPr lang="en-US" sz="1000" dirty="0">
                <a:cs typeface="Courier New"/>
              </a:rPr>
              <a:t>   /*</a:t>
            </a:r>
          </a:p>
          <a:p>
            <a:r>
              <a:rPr lang="en-US" sz="1000" dirty="0">
                <a:cs typeface="Courier New"/>
              </a:rPr>
              <a:t>    * </a:t>
            </a:r>
            <a:r>
              <a:rPr lang="en-US" sz="1000" dirty="0" err="1">
                <a:cs typeface="Courier New"/>
              </a:rPr>
              <a:t>Realtime</a:t>
            </a:r>
            <a:r>
              <a:rPr lang="en-US" sz="1000" dirty="0">
                <a:cs typeface="Courier New"/>
              </a:rPr>
              <a:t> process, select the first one on the</a:t>
            </a:r>
          </a:p>
          <a:p>
            <a:r>
              <a:rPr lang="en-US" sz="1000" dirty="0">
                <a:cs typeface="Courier New"/>
              </a:rPr>
              <a:t>    * </a:t>
            </a:r>
            <a:r>
              <a:rPr lang="en-US" sz="1000" dirty="0" err="1">
                <a:cs typeface="Courier New"/>
              </a:rPr>
              <a:t>runqueue</a:t>
            </a:r>
            <a:r>
              <a:rPr lang="en-US" sz="1000" dirty="0">
                <a:cs typeface="Courier New"/>
              </a:rPr>
              <a:t> (taking priorities within processes</a:t>
            </a:r>
          </a:p>
          <a:p>
            <a:r>
              <a:rPr lang="en-US" sz="1000" dirty="0">
                <a:cs typeface="Courier New"/>
              </a:rPr>
              <a:t>    * into account).</a:t>
            </a:r>
          </a:p>
          <a:p>
            <a:r>
              <a:rPr lang="en-US" sz="1000" dirty="0">
                <a:cs typeface="Courier New"/>
              </a:rPr>
              <a:t>    */</a:t>
            </a:r>
          </a:p>
          <a:p>
            <a:r>
              <a:rPr lang="en-US" sz="1000" dirty="0">
                <a:cs typeface="Courier New"/>
              </a:rPr>
              <a:t>   if (p-&gt;policy != SCHED_OTHER) {</a:t>
            </a:r>
          </a:p>
          <a:p>
            <a:r>
              <a:rPr lang="en-US" sz="1000" dirty="0">
                <a:cs typeface="Courier New"/>
              </a:rPr>
              <a:t>      weight = 1000 + p-&gt;</a:t>
            </a:r>
            <a:r>
              <a:rPr lang="en-US" sz="1000" dirty="0" err="1">
                <a:cs typeface="Courier New"/>
              </a:rPr>
              <a:t>rt_priority</a:t>
            </a:r>
            <a:r>
              <a:rPr lang="en-US" sz="1000" dirty="0">
                <a:cs typeface="Courier New"/>
              </a:rPr>
              <a:t>;</a:t>
            </a:r>
          </a:p>
          <a:p>
            <a:r>
              <a:rPr lang="en-US" sz="1000" dirty="0">
                <a:cs typeface="Courier New"/>
              </a:rPr>
              <a:t>      </a:t>
            </a:r>
            <a:r>
              <a:rPr lang="en-US" sz="1000" dirty="0" err="1">
                <a:cs typeface="Courier New"/>
              </a:rPr>
              <a:t>goto</a:t>
            </a:r>
            <a:r>
              <a:rPr lang="en-US" sz="1000" dirty="0">
                <a:cs typeface="Courier New"/>
              </a:rPr>
              <a:t> out;</a:t>
            </a:r>
          </a:p>
          <a:p>
            <a:r>
              <a:rPr lang="en-US" sz="1000" dirty="0">
                <a:cs typeface="Courier New"/>
              </a:rPr>
              <a:t>   }</a:t>
            </a:r>
          </a:p>
          <a:p>
            <a:r>
              <a:rPr lang="en-US" sz="1000" dirty="0">
                <a:cs typeface="Courier New"/>
              </a:rPr>
              <a:t>   /*</a:t>
            </a:r>
          </a:p>
          <a:p>
            <a:r>
              <a:rPr lang="en-US" sz="1000" dirty="0">
                <a:cs typeface="Courier New"/>
              </a:rPr>
              <a:t>    * Give the process a first-approximation goodness value</a:t>
            </a:r>
          </a:p>
          <a:p>
            <a:r>
              <a:rPr lang="en-US" sz="1000" dirty="0">
                <a:cs typeface="Courier New"/>
              </a:rPr>
              <a:t>    * according to the number of clock-ticks it has left.</a:t>
            </a:r>
          </a:p>
          <a:p>
            <a:r>
              <a:rPr lang="en-US" sz="1000" dirty="0">
                <a:cs typeface="Courier New"/>
              </a:rPr>
              <a:t>    *</a:t>
            </a:r>
          </a:p>
          <a:p>
            <a:r>
              <a:rPr lang="en-US" sz="1000" dirty="0">
                <a:cs typeface="Courier New"/>
              </a:rPr>
              <a:t>    * Don't do any other calculations if the time slice is</a:t>
            </a:r>
          </a:p>
          <a:p>
            <a:r>
              <a:rPr lang="en-US" sz="1000" dirty="0">
                <a:cs typeface="Courier New"/>
              </a:rPr>
              <a:t>    * over..</a:t>
            </a:r>
          </a:p>
          <a:p>
            <a:r>
              <a:rPr lang="en-US" sz="1000" dirty="0">
                <a:cs typeface="Courier New"/>
              </a:rPr>
              <a:t>    */</a:t>
            </a:r>
          </a:p>
          <a:p>
            <a:r>
              <a:rPr lang="en-US" sz="1000" dirty="0">
                <a:cs typeface="Courier New"/>
              </a:rPr>
              <a:t>   weight = p-&gt;counter;</a:t>
            </a:r>
          </a:p>
          <a:p>
            <a:r>
              <a:rPr lang="en-US" sz="1000" dirty="0">
                <a:cs typeface="Courier New"/>
              </a:rPr>
              <a:t>   if (!weight)</a:t>
            </a:r>
          </a:p>
          <a:p>
            <a:r>
              <a:rPr lang="en-US" sz="1000" dirty="0">
                <a:cs typeface="Courier New"/>
              </a:rPr>
              <a:t>      </a:t>
            </a:r>
            <a:r>
              <a:rPr lang="en-US" sz="1000" dirty="0" err="1">
                <a:cs typeface="Courier New"/>
              </a:rPr>
              <a:t>goto</a:t>
            </a:r>
            <a:r>
              <a:rPr lang="en-US" sz="1000" dirty="0">
                <a:cs typeface="Courier New"/>
              </a:rPr>
              <a:t> out;</a:t>
            </a:r>
          </a:p>
          <a:p>
            <a:endParaRPr lang="en-US" sz="1000" dirty="0">
              <a:cs typeface="Courier New"/>
            </a:endParaRPr>
          </a:p>
          <a:p>
            <a:r>
              <a:rPr lang="en-US" sz="1000" dirty="0">
                <a:cs typeface="Courier New"/>
              </a:rPr>
              <a:t>#</a:t>
            </a:r>
            <a:r>
              <a:rPr lang="en-US" sz="1000" dirty="0" err="1">
                <a:cs typeface="Courier New"/>
              </a:rPr>
              <a:t>ifdef</a:t>
            </a:r>
            <a:r>
              <a:rPr lang="en-US" sz="1000" dirty="0">
                <a:cs typeface="Courier New"/>
              </a:rPr>
              <a:t> __SMP__</a:t>
            </a:r>
          </a:p>
          <a:p>
            <a:r>
              <a:rPr lang="en-US" sz="1000" dirty="0">
                <a:cs typeface="Courier New"/>
              </a:rPr>
              <a:t>   /* Give a largish advantage to the same processor...  */</a:t>
            </a:r>
          </a:p>
          <a:p>
            <a:r>
              <a:rPr lang="en-US" sz="1000" dirty="0">
                <a:cs typeface="Courier New"/>
              </a:rPr>
              <a:t>   /* (this is equivalent to penalizing other processors) */</a:t>
            </a:r>
          </a:p>
          <a:p>
            <a:r>
              <a:rPr lang="en-US" sz="1000" dirty="0">
                <a:cs typeface="Courier New"/>
              </a:rPr>
              <a:t>   if (p-&gt;processor == </a:t>
            </a:r>
            <a:r>
              <a:rPr lang="en-US" sz="1000" dirty="0" err="1">
                <a:cs typeface="Courier New"/>
              </a:rPr>
              <a:t>this_cpu</a:t>
            </a:r>
            <a:r>
              <a:rPr lang="en-US" sz="1000" dirty="0">
                <a:cs typeface="Courier New"/>
              </a:rPr>
              <a:t>)</a:t>
            </a:r>
          </a:p>
          <a:p>
            <a:r>
              <a:rPr lang="en-US" sz="1000" dirty="0">
                <a:cs typeface="Courier New"/>
              </a:rPr>
              <a:t>      weight += PROC_CHANGE_PENALTY;</a:t>
            </a:r>
          </a:p>
          <a:p>
            <a:r>
              <a:rPr lang="en-US" sz="1000" dirty="0">
                <a:cs typeface="Courier New"/>
              </a:rPr>
              <a:t>#</a:t>
            </a:r>
            <a:r>
              <a:rPr lang="en-US" sz="1000" dirty="0" err="1">
                <a:cs typeface="Courier New"/>
              </a:rPr>
              <a:t>endif</a:t>
            </a:r>
            <a:endParaRPr lang="en-US" sz="1000" dirty="0">
              <a:cs typeface="Courier New"/>
            </a:endParaRPr>
          </a:p>
          <a:p>
            <a:r>
              <a:rPr lang="en-US" sz="1000" dirty="0">
                <a:cs typeface="Courier New"/>
              </a:rPr>
              <a:t>   /* .. and a slight advantage to the current MM */</a:t>
            </a:r>
          </a:p>
          <a:p>
            <a:r>
              <a:rPr lang="en-US" sz="1000" dirty="0">
                <a:cs typeface="Courier New"/>
              </a:rPr>
              <a:t>   if (p-&gt;mm == </a:t>
            </a:r>
            <a:r>
              <a:rPr lang="en-US" sz="1000" dirty="0" err="1">
                <a:cs typeface="Courier New"/>
              </a:rPr>
              <a:t>this_mm</a:t>
            </a:r>
            <a:r>
              <a:rPr lang="en-US" sz="1000" dirty="0">
                <a:cs typeface="Courier New"/>
              </a:rPr>
              <a:t>)</a:t>
            </a:r>
          </a:p>
          <a:p>
            <a:r>
              <a:rPr lang="en-US" sz="1000" dirty="0">
                <a:cs typeface="Courier New"/>
              </a:rPr>
              <a:t>      weight += 1;</a:t>
            </a:r>
          </a:p>
          <a:p>
            <a:r>
              <a:rPr lang="en-US" sz="1000" dirty="0">
                <a:cs typeface="Courier New"/>
              </a:rPr>
              <a:t>   weight += p-&gt;priority;</a:t>
            </a:r>
          </a:p>
          <a:p>
            <a:r>
              <a:rPr lang="en-US" sz="1000" dirty="0">
                <a:cs typeface="Courier New"/>
              </a:rPr>
              <a:t>out:</a:t>
            </a:r>
          </a:p>
          <a:p>
            <a:r>
              <a:rPr lang="en-US" sz="1000" dirty="0">
                <a:cs typeface="Courier New"/>
              </a:rPr>
              <a:t>   return weight;</a:t>
            </a:r>
          </a:p>
          <a:p>
            <a:r>
              <a:rPr lang="en-US" sz="1000" dirty="0">
                <a:cs typeface="Courier New"/>
              </a:rPr>
              <a:t>}</a:t>
            </a:r>
          </a:p>
        </p:txBody>
      </p:sp>
      <p:sp>
        <p:nvSpPr>
          <p:cNvPr id="7" name="Rectangle 6"/>
          <p:cNvSpPr/>
          <p:nvPr/>
        </p:nvSpPr>
        <p:spPr>
          <a:xfrm>
            <a:off x="1678617" y="524601"/>
            <a:ext cx="7008191" cy="4031873"/>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600" dirty="0">
                <a:latin typeface="+mj-lt"/>
                <a:cs typeface="Courier New"/>
              </a:rPr>
              <a:t>/* </a:t>
            </a:r>
            <a:r>
              <a:rPr lang="en-US" sz="1600" dirty="0" err="1">
                <a:latin typeface="+mj-lt"/>
                <a:cs typeface="Courier New"/>
              </a:rPr>
              <a:t>linux</a:t>
            </a:r>
            <a:r>
              <a:rPr lang="en-US" sz="1600" dirty="0">
                <a:latin typeface="+mj-lt"/>
                <a:cs typeface="Courier New"/>
              </a:rPr>
              <a:t>/kernel/</a:t>
            </a:r>
            <a:r>
              <a:rPr lang="en-US" sz="1600" dirty="0" err="1">
                <a:latin typeface="+mj-lt"/>
                <a:cs typeface="Courier New"/>
              </a:rPr>
              <a:t>sched.c</a:t>
            </a:r>
            <a:endParaRPr lang="en-US" sz="1600" dirty="0">
              <a:latin typeface="+mj-lt"/>
              <a:cs typeface="Courier New"/>
            </a:endParaRPr>
          </a:p>
          <a:p>
            <a:r>
              <a:rPr lang="en-US" sz="1600" dirty="0">
                <a:latin typeface="+mj-lt"/>
                <a:cs typeface="Courier New"/>
              </a:rPr>
              <a:t>* This is the function that decides how desirable a process is.</a:t>
            </a:r>
          </a:p>
          <a:p>
            <a:r>
              <a:rPr lang="en-US" sz="1600" dirty="0" smtClean="0">
                <a:latin typeface="+mj-lt"/>
                <a:cs typeface="Courier New"/>
              </a:rPr>
              <a:t>* You can weigh different processes against each other depending</a:t>
            </a:r>
          </a:p>
          <a:p>
            <a:r>
              <a:rPr lang="en-US" sz="1600" dirty="0" smtClean="0">
                <a:latin typeface="+mj-lt"/>
                <a:cs typeface="Courier New"/>
              </a:rPr>
              <a:t> * on what CPU they've run on lately </a:t>
            </a:r>
            <a:r>
              <a:rPr lang="en-US" sz="1600" dirty="0" err="1" smtClean="0">
                <a:latin typeface="+mj-lt"/>
                <a:cs typeface="Courier New"/>
              </a:rPr>
              <a:t>etc</a:t>
            </a:r>
            <a:r>
              <a:rPr lang="en-US" sz="1600" dirty="0" smtClean="0">
                <a:latin typeface="+mj-lt"/>
                <a:cs typeface="Courier New"/>
              </a:rPr>
              <a:t> to try to handle cache</a:t>
            </a:r>
          </a:p>
          <a:p>
            <a:r>
              <a:rPr lang="en-US" sz="1600" dirty="0" smtClean="0">
                <a:latin typeface="+mj-lt"/>
                <a:cs typeface="Courier New"/>
              </a:rPr>
              <a:t> * and TLB miss penalties.</a:t>
            </a:r>
          </a:p>
          <a:p>
            <a:r>
              <a:rPr lang="en-US" sz="1600" dirty="0" smtClean="0">
                <a:latin typeface="+mj-lt"/>
                <a:cs typeface="Courier New"/>
              </a:rPr>
              <a:t> *</a:t>
            </a:r>
          </a:p>
          <a:p>
            <a:r>
              <a:rPr lang="en-US" sz="1600" dirty="0" smtClean="0">
                <a:latin typeface="+mj-lt"/>
                <a:cs typeface="Courier New"/>
              </a:rPr>
              <a:t> * Return values:</a:t>
            </a:r>
          </a:p>
          <a:p>
            <a:r>
              <a:rPr lang="en-US" sz="1600" dirty="0" smtClean="0">
                <a:latin typeface="+mj-lt"/>
                <a:cs typeface="Courier New"/>
              </a:rPr>
              <a:t> </a:t>
            </a:r>
            <a:r>
              <a:rPr lang="en-US" sz="1600" dirty="0">
                <a:latin typeface="+mj-lt"/>
                <a:cs typeface="Courier New"/>
              </a:rPr>
              <a:t>*  -1000: never select this</a:t>
            </a:r>
          </a:p>
          <a:p>
            <a:r>
              <a:rPr lang="en-US" sz="1600" dirty="0">
                <a:latin typeface="+mj-lt"/>
                <a:cs typeface="Courier New"/>
              </a:rPr>
              <a:t> *      0: out of time, recalculate counters (but it might </a:t>
            </a:r>
            <a:r>
              <a:rPr lang="en-US" sz="1600" dirty="0" smtClean="0">
                <a:latin typeface="+mj-lt"/>
                <a:cs typeface="Courier New"/>
              </a:rPr>
              <a:t>still be</a:t>
            </a:r>
            <a:r>
              <a:rPr lang="en-US" sz="1600" dirty="0">
                <a:latin typeface="+mj-lt"/>
                <a:cs typeface="Courier New"/>
              </a:rPr>
              <a:t> </a:t>
            </a:r>
            <a:r>
              <a:rPr lang="en-US" sz="1600" dirty="0" smtClean="0">
                <a:latin typeface="+mj-lt"/>
                <a:cs typeface="Courier New"/>
              </a:rPr>
              <a:t>selected</a:t>
            </a:r>
            <a:r>
              <a:rPr lang="en-US" sz="1600" dirty="0">
                <a:latin typeface="+mj-lt"/>
                <a:cs typeface="Courier New"/>
              </a:rPr>
              <a:t>)</a:t>
            </a:r>
          </a:p>
          <a:p>
            <a:r>
              <a:rPr lang="en-US" sz="1600" dirty="0">
                <a:latin typeface="+mj-lt"/>
                <a:cs typeface="Courier New"/>
              </a:rPr>
              <a:t> *    +</a:t>
            </a:r>
            <a:r>
              <a:rPr lang="en-US" sz="1600" dirty="0" err="1">
                <a:latin typeface="+mj-lt"/>
                <a:cs typeface="Courier New"/>
              </a:rPr>
              <a:t>ve</a:t>
            </a:r>
            <a:r>
              <a:rPr lang="en-US" sz="1600" dirty="0">
                <a:latin typeface="+mj-lt"/>
                <a:cs typeface="Courier New"/>
              </a:rPr>
              <a:t>: "goodness" value (the larger, the better)</a:t>
            </a:r>
          </a:p>
          <a:p>
            <a:r>
              <a:rPr lang="en-US" sz="1600" dirty="0">
                <a:latin typeface="+mj-lt"/>
                <a:cs typeface="Courier New"/>
              </a:rPr>
              <a:t> *  +1000: </a:t>
            </a:r>
            <a:r>
              <a:rPr lang="en-US" sz="1600" dirty="0" err="1">
                <a:latin typeface="+mj-lt"/>
                <a:cs typeface="Courier New"/>
              </a:rPr>
              <a:t>realtime</a:t>
            </a:r>
            <a:r>
              <a:rPr lang="en-US" sz="1600" dirty="0">
                <a:latin typeface="+mj-lt"/>
                <a:cs typeface="Courier New"/>
              </a:rPr>
              <a:t> process, select this.</a:t>
            </a:r>
          </a:p>
          <a:p>
            <a:r>
              <a:rPr lang="en-US" sz="1600" dirty="0">
                <a:latin typeface="+mj-lt"/>
                <a:cs typeface="Courier New"/>
              </a:rPr>
              <a:t> */</a:t>
            </a:r>
          </a:p>
          <a:p>
            <a:r>
              <a:rPr lang="en-US" sz="1600" dirty="0">
                <a:latin typeface="+mj-lt"/>
                <a:cs typeface="Courier New"/>
              </a:rPr>
              <a:t>static inline </a:t>
            </a:r>
            <a:r>
              <a:rPr lang="en-US" sz="1600" dirty="0" err="1">
                <a:latin typeface="+mj-lt"/>
                <a:cs typeface="Courier New"/>
              </a:rPr>
              <a:t>int</a:t>
            </a:r>
            <a:r>
              <a:rPr lang="en-US" sz="1600" dirty="0">
                <a:latin typeface="+mj-lt"/>
                <a:cs typeface="Courier New"/>
              </a:rPr>
              <a:t> goodness(</a:t>
            </a:r>
            <a:r>
              <a:rPr lang="en-US" sz="1600" dirty="0" err="1">
                <a:latin typeface="+mj-lt"/>
                <a:cs typeface="Courier New"/>
              </a:rPr>
              <a:t>struct</a:t>
            </a:r>
            <a:r>
              <a:rPr lang="en-US" sz="1600" dirty="0">
                <a:latin typeface="+mj-lt"/>
                <a:cs typeface="Courier New"/>
              </a:rPr>
              <a:t> </a:t>
            </a:r>
            <a:r>
              <a:rPr lang="en-US" sz="1600" dirty="0" err="1">
                <a:latin typeface="+mj-lt"/>
                <a:cs typeface="Courier New"/>
              </a:rPr>
              <a:t>task_struct</a:t>
            </a:r>
            <a:r>
              <a:rPr lang="en-US" sz="1600" dirty="0">
                <a:latin typeface="+mj-lt"/>
                <a:cs typeface="Courier New"/>
              </a:rPr>
              <a:t> * p, </a:t>
            </a:r>
            <a:r>
              <a:rPr lang="en-US" sz="1600" dirty="0" err="1">
                <a:latin typeface="+mj-lt"/>
                <a:cs typeface="Courier New"/>
              </a:rPr>
              <a:t>int</a:t>
            </a:r>
            <a:r>
              <a:rPr lang="en-US" sz="1600" dirty="0">
                <a:latin typeface="+mj-lt"/>
                <a:cs typeface="Courier New"/>
              </a:rPr>
              <a:t> </a:t>
            </a:r>
            <a:r>
              <a:rPr lang="en-US" sz="1600" dirty="0" err="1">
                <a:latin typeface="+mj-lt"/>
                <a:cs typeface="Courier New"/>
              </a:rPr>
              <a:t>this_cpu</a:t>
            </a:r>
            <a:r>
              <a:rPr lang="en-US" sz="1600" dirty="0" smtClean="0">
                <a:latin typeface="+mj-lt"/>
                <a:cs typeface="Courier New"/>
              </a:rPr>
              <a:t>,</a:t>
            </a:r>
          </a:p>
          <a:p>
            <a:r>
              <a:rPr lang="en-US" sz="1600" dirty="0">
                <a:latin typeface="+mj-lt"/>
                <a:cs typeface="Courier New"/>
              </a:rPr>
              <a:t> </a:t>
            </a:r>
            <a:r>
              <a:rPr lang="en-US" sz="1600" dirty="0" smtClean="0">
                <a:latin typeface="+mj-lt"/>
                <a:cs typeface="Courier New"/>
              </a:rPr>
              <a:t>                          </a:t>
            </a:r>
            <a:r>
              <a:rPr lang="en-US" sz="1600" dirty="0" err="1" smtClean="0">
                <a:latin typeface="+mj-lt"/>
                <a:cs typeface="Courier New"/>
              </a:rPr>
              <a:t>struct</a:t>
            </a:r>
            <a:r>
              <a:rPr lang="en-US" sz="1600" dirty="0" smtClean="0">
                <a:latin typeface="+mj-lt"/>
                <a:cs typeface="Courier New"/>
              </a:rPr>
              <a:t> </a:t>
            </a:r>
            <a:r>
              <a:rPr lang="en-US" sz="1600" dirty="0" err="1" smtClean="0">
                <a:latin typeface="+mj-lt"/>
                <a:cs typeface="Courier New"/>
              </a:rPr>
              <a:t>mm_struct</a:t>
            </a:r>
            <a:r>
              <a:rPr lang="en-US" sz="1600" dirty="0" smtClean="0">
                <a:latin typeface="+mj-lt"/>
                <a:cs typeface="Courier New"/>
              </a:rPr>
              <a:t> </a:t>
            </a:r>
            <a:r>
              <a:rPr lang="en-US" sz="1600" dirty="0">
                <a:latin typeface="+mj-lt"/>
                <a:cs typeface="Courier New"/>
              </a:rPr>
              <a:t>*</a:t>
            </a:r>
            <a:r>
              <a:rPr lang="en-US" sz="1600" dirty="0" err="1">
                <a:latin typeface="+mj-lt"/>
                <a:cs typeface="Courier New"/>
              </a:rPr>
              <a:t>this_mm</a:t>
            </a:r>
            <a:r>
              <a:rPr lang="en-US" sz="1600" dirty="0">
                <a:latin typeface="+mj-lt"/>
                <a:cs typeface="Courier New"/>
              </a:rPr>
              <a:t>)</a:t>
            </a:r>
          </a:p>
          <a:p>
            <a:r>
              <a:rPr lang="en-US" sz="1600" dirty="0" smtClean="0">
                <a:latin typeface="+mj-lt"/>
                <a:cs typeface="Courier New"/>
              </a:rPr>
              <a:t>{</a:t>
            </a:r>
          </a:p>
          <a:p>
            <a:r>
              <a:rPr lang="en-US" sz="1600" dirty="0">
                <a:latin typeface="+mj-lt"/>
                <a:cs typeface="Courier New"/>
              </a:rPr>
              <a:t> </a:t>
            </a:r>
            <a:r>
              <a:rPr lang="en-US" sz="1600" dirty="0" smtClean="0">
                <a:latin typeface="+mj-lt"/>
                <a:cs typeface="Courier New"/>
              </a:rPr>
              <a:t>  …</a:t>
            </a:r>
          </a:p>
        </p:txBody>
      </p:sp>
    </p:spTree>
    <p:extLst>
      <p:ext uri="{BB962C8B-B14F-4D97-AF65-F5344CB8AC3E}">
        <p14:creationId xmlns:p14="http://schemas.microsoft.com/office/powerpoint/2010/main" val="16777028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Database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49</a:t>
            </a:fld>
            <a:endParaRPr lang="en-US"/>
          </a:p>
        </p:txBody>
      </p:sp>
      <p:sp>
        <p:nvSpPr>
          <p:cNvPr id="7" name="Rectangle 6"/>
          <p:cNvSpPr/>
          <p:nvPr/>
        </p:nvSpPr>
        <p:spPr>
          <a:xfrm>
            <a:off x="2254319" y="1735044"/>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35353" y="1603306"/>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35353" y="1900986"/>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35353" y="2300733"/>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35353" y="2657944"/>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5353" y="3053526"/>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5353" y="3303298"/>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33401" y="1161046"/>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33401" y="2315363"/>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33401" y="3469680"/>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26786" y="1594285"/>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3926786" y="2594066"/>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3926786" y="2670617"/>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460776" y="1929392"/>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6505868" y="1594810"/>
            <a:ext cx="954919" cy="7558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flipV="1">
            <a:off x="6505868" y="2350655"/>
            <a:ext cx="954919" cy="39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6505868" y="2350661"/>
            <a:ext cx="954919" cy="15527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Can 24"/>
          <p:cNvSpPr/>
          <p:nvPr/>
        </p:nvSpPr>
        <p:spPr>
          <a:xfrm>
            <a:off x="7460776" y="927597"/>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8" name="Straight Arrow Connector 27"/>
          <p:cNvCxnSpPr>
            <a:stCxn id="14" idx="3"/>
            <a:endCxn id="25" idx="2"/>
          </p:cNvCxnSpPr>
          <p:nvPr/>
        </p:nvCxnSpPr>
        <p:spPr>
          <a:xfrm flipV="1">
            <a:off x="6505868" y="1346255"/>
            <a:ext cx="954919" cy="2485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60776" y="2936407"/>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6" idx="3"/>
            <a:endCxn id="30" idx="2"/>
          </p:cNvCxnSpPr>
          <p:nvPr/>
        </p:nvCxnSpPr>
        <p:spPr>
          <a:xfrm flipV="1">
            <a:off x="6505868" y="3357670"/>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 idx="0"/>
            <a:endCxn id="25" idx="3"/>
          </p:cNvCxnSpPr>
          <p:nvPr/>
        </p:nvCxnSpPr>
        <p:spPr>
          <a:xfrm flipV="1">
            <a:off x="7990194" y="1764913"/>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 idx="3"/>
            <a:endCxn id="30" idx="0"/>
          </p:cNvCxnSpPr>
          <p:nvPr/>
        </p:nvCxnSpPr>
        <p:spPr>
          <a:xfrm>
            <a:off x="7990194" y="277192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9" name="Can 38"/>
          <p:cNvSpPr/>
          <p:nvPr/>
        </p:nvSpPr>
        <p:spPr>
          <a:xfrm>
            <a:off x="7460776" y="3943422"/>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49" name="Straight Arrow Connector 48"/>
          <p:cNvCxnSpPr>
            <a:stCxn id="14" idx="3"/>
            <a:endCxn id="39" idx="2"/>
          </p:cNvCxnSpPr>
          <p:nvPr/>
        </p:nvCxnSpPr>
        <p:spPr>
          <a:xfrm>
            <a:off x="6505868" y="1594810"/>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5" idx="3"/>
            <a:endCxn id="39" idx="2"/>
          </p:cNvCxnSpPr>
          <p:nvPr/>
        </p:nvCxnSpPr>
        <p:spPr>
          <a:xfrm>
            <a:off x="6505868" y="2749121"/>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7991642" y="379329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6264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Maintaining Consistency</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50</a:t>
            </a:fld>
            <a:endParaRPr lang="en-US"/>
          </a:p>
        </p:txBody>
      </p:sp>
      <p:sp>
        <p:nvSpPr>
          <p:cNvPr id="7" name="Rectangle 6"/>
          <p:cNvSpPr/>
          <p:nvPr/>
        </p:nvSpPr>
        <p:spPr>
          <a:xfrm>
            <a:off x="2254319" y="1735044"/>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35353" y="1603306"/>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35353" y="1900986"/>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35353" y="2300733"/>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35353" y="2657944"/>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5353" y="3053526"/>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5353" y="3303298"/>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33401" y="1161046"/>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33401" y="2315363"/>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33401" y="3469680"/>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26786" y="1594285"/>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3926786" y="2594066"/>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3926786" y="2670617"/>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460776" y="1929392"/>
            <a:ext cx="1058839" cy="842537"/>
          </a:xfrm>
          <a:prstGeom prst="can">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6505868" y="1594810"/>
            <a:ext cx="954919" cy="7558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flipV="1">
            <a:off x="6505868" y="2350655"/>
            <a:ext cx="954919" cy="39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6505868" y="2350661"/>
            <a:ext cx="954919" cy="15527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Can 24"/>
          <p:cNvSpPr/>
          <p:nvPr/>
        </p:nvSpPr>
        <p:spPr>
          <a:xfrm>
            <a:off x="7460776" y="927597"/>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8" name="Straight Arrow Connector 27"/>
          <p:cNvCxnSpPr>
            <a:stCxn id="14" idx="3"/>
            <a:endCxn id="25" idx="2"/>
          </p:cNvCxnSpPr>
          <p:nvPr/>
        </p:nvCxnSpPr>
        <p:spPr>
          <a:xfrm flipV="1">
            <a:off x="6505868" y="1346255"/>
            <a:ext cx="954919" cy="2485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60776" y="2936407"/>
            <a:ext cx="1058839" cy="842537"/>
          </a:xfrm>
          <a:prstGeom prst="can">
            <a:avLst/>
          </a:prstGeom>
          <a:solidFill>
            <a:schemeClr val="accent4">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6" idx="3"/>
            <a:endCxn id="30" idx="2"/>
          </p:cNvCxnSpPr>
          <p:nvPr/>
        </p:nvCxnSpPr>
        <p:spPr>
          <a:xfrm flipV="1">
            <a:off x="6505868" y="3357670"/>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 idx="0"/>
            <a:endCxn id="25" idx="3"/>
          </p:cNvCxnSpPr>
          <p:nvPr/>
        </p:nvCxnSpPr>
        <p:spPr>
          <a:xfrm flipV="1">
            <a:off x="7990194" y="1764913"/>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 idx="3"/>
            <a:endCxn id="30" idx="0"/>
          </p:cNvCxnSpPr>
          <p:nvPr/>
        </p:nvCxnSpPr>
        <p:spPr>
          <a:xfrm>
            <a:off x="7990194" y="277192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9" name="Can 38"/>
          <p:cNvSpPr/>
          <p:nvPr/>
        </p:nvSpPr>
        <p:spPr>
          <a:xfrm>
            <a:off x="7460776" y="3943422"/>
            <a:ext cx="1058839" cy="842537"/>
          </a:xfrm>
          <a:prstGeom prst="can">
            <a:avLst/>
          </a:prstGeom>
          <a:solidFill>
            <a:schemeClr val="accent3">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49" name="Straight Arrow Connector 48"/>
          <p:cNvCxnSpPr>
            <a:stCxn id="14" idx="3"/>
            <a:endCxn id="39" idx="2"/>
          </p:cNvCxnSpPr>
          <p:nvPr/>
        </p:nvCxnSpPr>
        <p:spPr>
          <a:xfrm>
            <a:off x="6505868" y="1594810"/>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5" idx="3"/>
            <a:endCxn id="39" idx="2"/>
          </p:cNvCxnSpPr>
          <p:nvPr/>
        </p:nvCxnSpPr>
        <p:spPr>
          <a:xfrm>
            <a:off x="6505868" y="2749121"/>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7991642" y="379329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7105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507B5A5-F0C2-644D-AEA7-E773B6B78F38}" type="slidenum">
              <a:rPr lang="en-US" smtClean="0"/>
              <a:pPr/>
              <a:t>51</a:t>
            </a:fld>
            <a:endParaRPr lang="en-US"/>
          </a:p>
        </p:txBody>
      </p:sp>
      <p:sp>
        <p:nvSpPr>
          <p:cNvPr id="7" name="Rectangle 6"/>
          <p:cNvSpPr/>
          <p:nvPr/>
        </p:nvSpPr>
        <p:spPr>
          <a:xfrm>
            <a:off x="2254319" y="1735044"/>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135353" y="1603306"/>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35353" y="1900986"/>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35353" y="2300733"/>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35353" y="2657944"/>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35353" y="3053526"/>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35353" y="3303298"/>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833401" y="1161046"/>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833401" y="2315363"/>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833401" y="3469680"/>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926786" y="1594285"/>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7" idx="3"/>
            <a:endCxn id="15" idx="1"/>
          </p:cNvCxnSpPr>
          <p:nvPr/>
        </p:nvCxnSpPr>
        <p:spPr>
          <a:xfrm>
            <a:off x="3926786" y="2594066"/>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6" idx="1"/>
          </p:cNvCxnSpPr>
          <p:nvPr/>
        </p:nvCxnSpPr>
        <p:spPr>
          <a:xfrm>
            <a:off x="3926786" y="2670617"/>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Can 2"/>
          <p:cNvSpPr/>
          <p:nvPr/>
        </p:nvSpPr>
        <p:spPr>
          <a:xfrm>
            <a:off x="7460776" y="1929392"/>
            <a:ext cx="1058839" cy="842537"/>
          </a:xfrm>
          <a:prstGeom prst="can">
            <a:avLst/>
          </a:prstGeom>
          <a:solidFill>
            <a:schemeClr val="accent5">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3" name="Straight Arrow Connector 22"/>
          <p:cNvCxnSpPr>
            <a:stCxn id="14" idx="3"/>
            <a:endCxn id="3" idx="2"/>
          </p:cNvCxnSpPr>
          <p:nvPr/>
        </p:nvCxnSpPr>
        <p:spPr>
          <a:xfrm>
            <a:off x="6505868" y="1594810"/>
            <a:ext cx="954919" cy="7558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5" idx="3"/>
            <a:endCxn id="3" idx="2"/>
          </p:cNvCxnSpPr>
          <p:nvPr/>
        </p:nvCxnSpPr>
        <p:spPr>
          <a:xfrm flipV="1">
            <a:off x="6505868" y="2350655"/>
            <a:ext cx="954919" cy="39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6" idx="3"/>
            <a:endCxn id="3" idx="2"/>
          </p:cNvCxnSpPr>
          <p:nvPr/>
        </p:nvCxnSpPr>
        <p:spPr>
          <a:xfrm flipV="1">
            <a:off x="6505868" y="2350661"/>
            <a:ext cx="954919" cy="15527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5" name="Can 24"/>
          <p:cNvSpPr/>
          <p:nvPr/>
        </p:nvSpPr>
        <p:spPr>
          <a:xfrm>
            <a:off x="7460776" y="927597"/>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8" name="Straight Arrow Connector 27"/>
          <p:cNvCxnSpPr>
            <a:stCxn id="14" idx="3"/>
            <a:endCxn id="25" idx="2"/>
          </p:cNvCxnSpPr>
          <p:nvPr/>
        </p:nvCxnSpPr>
        <p:spPr>
          <a:xfrm flipV="1">
            <a:off x="6505868" y="1346255"/>
            <a:ext cx="954919" cy="2485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460776" y="2936407"/>
            <a:ext cx="1058839" cy="842537"/>
          </a:xfrm>
          <a:prstGeom prst="can">
            <a:avLst/>
          </a:prstGeom>
          <a:solidFill>
            <a:schemeClr val="accent4">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6" idx="3"/>
            <a:endCxn id="30" idx="2"/>
          </p:cNvCxnSpPr>
          <p:nvPr/>
        </p:nvCxnSpPr>
        <p:spPr>
          <a:xfrm flipV="1">
            <a:off x="6505868" y="3357670"/>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3" idx="0"/>
            <a:endCxn id="25" idx="3"/>
          </p:cNvCxnSpPr>
          <p:nvPr/>
        </p:nvCxnSpPr>
        <p:spPr>
          <a:xfrm flipV="1">
            <a:off x="7990194" y="1764913"/>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 idx="3"/>
            <a:endCxn id="30" idx="0"/>
          </p:cNvCxnSpPr>
          <p:nvPr/>
        </p:nvCxnSpPr>
        <p:spPr>
          <a:xfrm>
            <a:off x="7990194" y="277192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9" name="Can 38"/>
          <p:cNvSpPr/>
          <p:nvPr/>
        </p:nvSpPr>
        <p:spPr>
          <a:xfrm>
            <a:off x="7460776" y="3943422"/>
            <a:ext cx="1058839" cy="842537"/>
          </a:xfrm>
          <a:prstGeom prst="can">
            <a:avLst/>
          </a:prstGeom>
          <a:solidFill>
            <a:schemeClr val="accent3">
              <a:lumMod val="75000"/>
            </a:schemeClr>
          </a:solidFill>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49" name="Straight Arrow Connector 48"/>
          <p:cNvCxnSpPr>
            <a:stCxn id="14" idx="3"/>
            <a:endCxn id="39" idx="2"/>
          </p:cNvCxnSpPr>
          <p:nvPr/>
        </p:nvCxnSpPr>
        <p:spPr>
          <a:xfrm>
            <a:off x="6505868" y="1594810"/>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a:stCxn id="15" idx="3"/>
            <a:endCxn id="39" idx="2"/>
          </p:cNvCxnSpPr>
          <p:nvPr/>
        </p:nvCxnSpPr>
        <p:spPr>
          <a:xfrm>
            <a:off x="6505868" y="2749121"/>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7991642" y="3793299"/>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904018" y="672785"/>
            <a:ext cx="7582163" cy="3970318"/>
          </a:xfrm>
          <a:prstGeom prst="rect">
            <a:avLst/>
          </a:prstGeom>
          <a:solidFill>
            <a:schemeClr val="accent6">
              <a:lumMod val="20000"/>
              <a:lumOff val="80000"/>
              <a:alpha val="87000"/>
            </a:schemeClr>
          </a:solidFill>
        </p:spPr>
        <p:txBody>
          <a:bodyPr wrap="square" rtlCol="0">
            <a:spAutoFit/>
          </a:bodyPr>
          <a:lstStyle/>
          <a:p>
            <a:pPr marL="342900" indent="-342900">
              <a:buAutoNum type="arabicPeriod"/>
            </a:pPr>
            <a:r>
              <a:rPr lang="en-US" sz="2800" b="1" dirty="0" smtClean="0"/>
              <a:t> Replication</a:t>
            </a:r>
          </a:p>
          <a:p>
            <a:pPr lvl="1"/>
            <a:r>
              <a:rPr lang="en-US" sz="2800" dirty="0" smtClean="0"/>
              <a:t>Reads are efficient</a:t>
            </a:r>
          </a:p>
          <a:p>
            <a:pPr lvl="1"/>
            <a:r>
              <a:rPr lang="en-US" sz="2800" dirty="0"/>
              <a:t>W</a:t>
            </a:r>
            <a:r>
              <a:rPr lang="en-US" sz="2800" dirty="0" smtClean="0"/>
              <a:t>rites are complex and risky</a:t>
            </a:r>
          </a:p>
          <a:p>
            <a:pPr marL="342900" indent="-342900">
              <a:buAutoNum type="arabicPeriod"/>
            </a:pPr>
            <a:r>
              <a:rPr lang="en-US" sz="2800" b="1" dirty="0" smtClean="0"/>
              <a:t> Vertical Partitioning</a:t>
            </a:r>
          </a:p>
          <a:p>
            <a:pPr lvl="1"/>
            <a:r>
              <a:rPr lang="en-US" sz="2800" dirty="0" smtClean="0"/>
              <a:t>Split database by </a:t>
            </a:r>
            <a:r>
              <a:rPr lang="en-US" sz="2800" b="1" dirty="0" smtClean="0"/>
              <a:t>columns</a:t>
            </a:r>
          </a:p>
          <a:p>
            <a:pPr marL="342900" indent="-342900">
              <a:buAutoNum type="arabicPeriod"/>
            </a:pPr>
            <a:r>
              <a:rPr lang="en-US" sz="2800" b="1" dirty="0" smtClean="0"/>
              <a:t> Horizontal Partitioning</a:t>
            </a:r>
            <a:r>
              <a:rPr lang="en-US" sz="2800" dirty="0" smtClean="0"/>
              <a:t> (“</a:t>
            </a:r>
            <a:r>
              <a:rPr lang="en-US" sz="2800" dirty="0" err="1" smtClean="0"/>
              <a:t>Sharding</a:t>
            </a:r>
            <a:r>
              <a:rPr lang="en-US" sz="2800" dirty="0" smtClean="0"/>
              <a:t>”)</a:t>
            </a:r>
          </a:p>
          <a:p>
            <a:pPr lvl="1"/>
            <a:r>
              <a:rPr lang="en-US" sz="2800" dirty="0" smtClean="0"/>
              <a:t>Split database by </a:t>
            </a:r>
            <a:r>
              <a:rPr lang="en-US" sz="2800" b="1" dirty="0" smtClean="0"/>
              <a:t>rows</a:t>
            </a:r>
          </a:p>
          <a:p>
            <a:pPr marL="514350" indent="-514350">
              <a:buFont typeface="+mj-lt"/>
              <a:buAutoNum type="arabicPeriod"/>
            </a:pPr>
            <a:r>
              <a:rPr lang="en-US" sz="2800" b="1" dirty="0" smtClean="0"/>
              <a:t>Give up on consistency and functionality</a:t>
            </a:r>
          </a:p>
          <a:p>
            <a:pPr lvl="1"/>
            <a:r>
              <a:rPr lang="en-US" sz="2800" dirty="0" smtClean="0"/>
              <a:t>“</a:t>
            </a:r>
            <a:r>
              <a:rPr lang="en-US" sz="2800" dirty="0" err="1" smtClean="0"/>
              <a:t>NoSQL</a:t>
            </a:r>
            <a:r>
              <a:rPr lang="en-US" sz="2800" dirty="0" smtClean="0"/>
              <a:t>” (e.g., Cassandra, </a:t>
            </a:r>
            <a:r>
              <a:rPr lang="en-US" sz="2800" dirty="0" err="1" smtClean="0"/>
              <a:t>MongoDB</a:t>
            </a:r>
            <a:r>
              <a:rPr lang="en-US" sz="2800" dirty="0" smtClean="0"/>
              <a:t>, </a:t>
            </a:r>
            <a:r>
              <a:rPr lang="en-US" sz="2800" dirty="0" err="1" smtClean="0"/>
              <a:t>BigTable</a:t>
            </a:r>
            <a:r>
              <a:rPr lang="en-US" sz="2800" dirty="0" smtClean="0"/>
              <a:t>)</a:t>
            </a:r>
            <a:endParaRPr lang="en-US" sz="2800" dirty="0"/>
          </a:p>
        </p:txBody>
      </p:sp>
    </p:spTree>
    <p:extLst>
      <p:ext uri="{BB962C8B-B14F-4D97-AF65-F5344CB8AC3E}">
        <p14:creationId xmlns:p14="http://schemas.microsoft.com/office/powerpoint/2010/main" val="3617174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Scalable Enough?</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52</a:t>
            </a:fld>
            <a:endParaRPr lang="en-US"/>
          </a:p>
        </p:txBody>
      </p:sp>
      <p:sp>
        <p:nvSpPr>
          <p:cNvPr id="7" name="Rectangle 6"/>
          <p:cNvSpPr/>
          <p:nvPr/>
        </p:nvSpPr>
        <p:spPr>
          <a:xfrm>
            <a:off x="2176101" y="1663869"/>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57136" y="1532128"/>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7136" y="1829808"/>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57136" y="2229556"/>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57136" y="2586769"/>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57136" y="2982348"/>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7136" y="3232123"/>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741072" y="1089864"/>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741072" y="2244187"/>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741072" y="3398503"/>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834457" y="1523107"/>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3848555" y="2522891"/>
            <a:ext cx="892504"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3834457" y="2599441"/>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7368456" y="1858216"/>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6413528" y="1523634"/>
            <a:ext cx="954919" cy="75585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6413528" y="2279478"/>
            <a:ext cx="954919" cy="3984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6413528" y="2279483"/>
            <a:ext cx="954919" cy="155278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7368456" y="856420"/>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6413528" y="1275078"/>
            <a:ext cx="954919" cy="2485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7368456" y="2865231"/>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6413528" y="3286495"/>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7897865" y="1693737"/>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7897865" y="2700750"/>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368456" y="3872245"/>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6413528" y="1523633"/>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6413528" y="2677944"/>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899313" y="3722122"/>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17322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Distributed Denial-of-Service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53</a:t>
            </a:fld>
            <a:endParaRPr lang="en-US"/>
          </a:p>
        </p:txBody>
      </p:sp>
      <p:sp>
        <p:nvSpPr>
          <p:cNvPr id="7" name="Rectangle 6"/>
          <p:cNvSpPr/>
          <p:nvPr/>
        </p:nvSpPr>
        <p:spPr>
          <a:xfrm>
            <a:off x="2190004" y="1729242"/>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Dispatcher</a:t>
            </a:r>
            <a:endParaRPr lang="en-US" dirty="0"/>
          </a:p>
        </p:txBody>
      </p:sp>
      <p:cxnSp>
        <p:nvCxnSpPr>
          <p:cNvPr id="8" name="Straight Arrow Connector 7"/>
          <p:cNvCxnSpPr/>
          <p:nvPr/>
        </p:nvCxnSpPr>
        <p:spPr>
          <a:xfrm>
            <a:off x="71039" y="1597501"/>
            <a:ext cx="2118965" cy="2976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71039" y="1895181"/>
            <a:ext cx="2118965" cy="2631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1039" y="2294929"/>
            <a:ext cx="2118965" cy="160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71039" y="2652141"/>
            <a:ext cx="2118965" cy="771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71039" y="3047721"/>
            <a:ext cx="2118965" cy="97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71039" y="3297496"/>
            <a:ext cx="2118965" cy="230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769086" y="1155243"/>
            <a:ext cx="1672467" cy="86752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Server 1</a:t>
            </a:r>
            <a:endParaRPr lang="en-US" dirty="0"/>
          </a:p>
        </p:txBody>
      </p:sp>
      <p:sp>
        <p:nvSpPr>
          <p:cNvPr id="15" name="Rectangle 14"/>
          <p:cNvSpPr/>
          <p:nvPr/>
        </p:nvSpPr>
        <p:spPr>
          <a:xfrm>
            <a:off x="4769086" y="2309560"/>
            <a:ext cx="1672467" cy="86752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Server 2</a:t>
            </a:r>
            <a:endParaRPr lang="en-US" dirty="0"/>
          </a:p>
        </p:txBody>
      </p:sp>
      <p:sp>
        <p:nvSpPr>
          <p:cNvPr id="16" name="Rectangle 15"/>
          <p:cNvSpPr/>
          <p:nvPr/>
        </p:nvSpPr>
        <p:spPr>
          <a:xfrm>
            <a:off x="4769086" y="3463876"/>
            <a:ext cx="1672467" cy="867527"/>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smtClean="0"/>
              <a:t>Server 3</a:t>
            </a:r>
            <a:endParaRPr lang="en-US" dirty="0"/>
          </a:p>
        </p:txBody>
      </p:sp>
      <p:cxnSp>
        <p:nvCxnSpPr>
          <p:cNvPr id="17" name="Straight Arrow Connector 16"/>
          <p:cNvCxnSpPr/>
          <p:nvPr/>
        </p:nvCxnSpPr>
        <p:spPr>
          <a:xfrm flipV="1">
            <a:off x="3862471" y="1588480"/>
            <a:ext cx="906615" cy="8664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7" idx="3"/>
            <a:endCxn id="15" idx="1"/>
          </p:cNvCxnSpPr>
          <p:nvPr/>
        </p:nvCxnSpPr>
        <p:spPr>
          <a:xfrm>
            <a:off x="3862471" y="2588263"/>
            <a:ext cx="906615" cy="1550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6" idx="1"/>
          </p:cNvCxnSpPr>
          <p:nvPr/>
        </p:nvCxnSpPr>
        <p:spPr>
          <a:xfrm>
            <a:off x="3862471" y="2664814"/>
            <a:ext cx="906615" cy="12328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Can 19"/>
          <p:cNvSpPr/>
          <p:nvPr/>
        </p:nvSpPr>
        <p:spPr>
          <a:xfrm>
            <a:off x="7396472" y="1965922"/>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1" name="Straight Arrow Connector 20"/>
          <p:cNvCxnSpPr>
            <a:stCxn id="14" idx="3"/>
            <a:endCxn id="20" idx="2"/>
          </p:cNvCxnSpPr>
          <p:nvPr/>
        </p:nvCxnSpPr>
        <p:spPr>
          <a:xfrm>
            <a:off x="6441553" y="1589001"/>
            <a:ext cx="954919" cy="79818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5" idx="3"/>
            <a:endCxn id="20" idx="2"/>
          </p:cNvCxnSpPr>
          <p:nvPr/>
        </p:nvCxnSpPr>
        <p:spPr>
          <a:xfrm flipV="1">
            <a:off x="6441553" y="2387186"/>
            <a:ext cx="954919" cy="356133"/>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6" idx="3"/>
            <a:endCxn id="20" idx="2"/>
          </p:cNvCxnSpPr>
          <p:nvPr/>
        </p:nvCxnSpPr>
        <p:spPr>
          <a:xfrm flipV="1">
            <a:off x="6441553" y="2387184"/>
            <a:ext cx="954919" cy="151045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4" name="Can 23"/>
          <p:cNvSpPr/>
          <p:nvPr/>
        </p:nvSpPr>
        <p:spPr>
          <a:xfrm>
            <a:off x="7396472" y="985287"/>
            <a:ext cx="1058839" cy="83731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5" name="Straight Arrow Connector 24"/>
          <p:cNvCxnSpPr>
            <a:stCxn id="14" idx="3"/>
            <a:endCxn id="24" idx="2"/>
          </p:cNvCxnSpPr>
          <p:nvPr/>
        </p:nvCxnSpPr>
        <p:spPr>
          <a:xfrm flipV="1">
            <a:off x="6441553" y="1403945"/>
            <a:ext cx="954919" cy="18505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26" name="Can 25"/>
          <p:cNvSpPr/>
          <p:nvPr/>
        </p:nvSpPr>
        <p:spPr>
          <a:xfrm>
            <a:off x="7396472" y="2930604"/>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27" name="Straight Arrow Connector 26"/>
          <p:cNvCxnSpPr>
            <a:stCxn id="16" idx="3"/>
            <a:endCxn id="26" idx="2"/>
          </p:cNvCxnSpPr>
          <p:nvPr/>
        </p:nvCxnSpPr>
        <p:spPr>
          <a:xfrm flipV="1">
            <a:off x="6441553" y="3351867"/>
            <a:ext cx="954919" cy="54576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0" idx="0"/>
            <a:endCxn id="24" idx="3"/>
          </p:cNvCxnSpPr>
          <p:nvPr/>
        </p:nvCxnSpPr>
        <p:spPr>
          <a:xfrm flipV="1">
            <a:off x="7925879" y="1822604"/>
            <a:ext cx="0" cy="34184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0" idx="3"/>
            <a:endCxn id="26" idx="0"/>
          </p:cNvCxnSpPr>
          <p:nvPr/>
        </p:nvCxnSpPr>
        <p:spPr>
          <a:xfrm>
            <a:off x="7925879" y="2808454"/>
            <a:ext cx="0" cy="32067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0" name="Can 29"/>
          <p:cNvSpPr/>
          <p:nvPr/>
        </p:nvSpPr>
        <p:spPr>
          <a:xfrm>
            <a:off x="7396472" y="3937618"/>
            <a:ext cx="1058839" cy="842537"/>
          </a:xfrm>
          <a:prstGeom prst="can">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Database</a:t>
            </a:r>
            <a:endParaRPr lang="en-US" dirty="0"/>
          </a:p>
        </p:txBody>
      </p:sp>
      <p:cxnSp>
        <p:nvCxnSpPr>
          <p:cNvPr id="31" name="Straight Arrow Connector 30"/>
          <p:cNvCxnSpPr>
            <a:stCxn id="14" idx="3"/>
            <a:endCxn id="30" idx="2"/>
          </p:cNvCxnSpPr>
          <p:nvPr/>
        </p:nvCxnSpPr>
        <p:spPr>
          <a:xfrm>
            <a:off x="6441553" y="1589006"/>
            <a:ext cx="954919" cy="276988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5" idx="3"/>
            <a:endCxn id="30" idx="2"/>
          </p:cNvCxnSpPr>
          <p:nvPr/>
        </p:nvCxnSpPr>
        <p:spPr>
          <a:xfrm>
            <a:off x="6441553" y="2743317"/>
            <a:ext cx="954919" cy="1615564"/>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7927327" y="3787495"/>
            <a:ext cx="0" cy="363011"/>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853426" y="4331397"/>
            <a:ext cx="838278" cy="369332"/>
          </a:xfrm>
          <a:prstGeom prst="rect">
            <a:avLst/>
          </a:prstGeom>
          <a:noFill/>
        </p:spPr>
        <p:txBody>
          <a:bodyPr wrap="none" rtlCol="0">
            <a:spAutoFit/>
          </a:bodyPr>
          <a:lstStyle/>
          <a:p>
            <a:r>
              <a:rPr lang="en-US" b="1" dirty="0" smtClean="0"/>
              <a:t>Botnet</a:t>
            </a:r>
            <a:endParaRPr lang="en-US" b="1" dirty="0"/>
          </a:p>
        </p:txBody>
      </p:sp>
      <p:cxnSp>
        <p:nvCxnSpPr>
          <p:cNvPr id="36" name="Straight Arrow Connector 35"/>
          <p:cNvCxnSpPr/>
          <p:nvPr/>
        </p:nvCxnSpPr>
        <p:spPr>
          <a:xfrm flipV="1">
            <a:off x="1130521" y="3351868"/>
            <a:ext cx="1059483" cy="97953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439473" y="3466172"/>
            <a:ext cx="750518" cy="89271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941192" y="3177086"/>
            <a:ext cx="1248805" cy="1067501"/>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747755" y="2870113"/>
            <a:ext cx="1442236" cy="137447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718355" y="2588262"/>
            <a:ext cx="1442236" cy="156223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878482" y="3941124"/>
            <a:ext cx="2272076" cy="461665"/>
          </a:xfrm>
          <a:prstGeom prst="rect">
            <a:avLst/>
          </a:prstGeom>
          <a:noFill/>
        </p:spPr>
        <p:txBody>
          <a:bodyPr wrap="none" rtlCol="0">
            <a:spAutoFit/>
          </a:bodyPr>
          <a:lstStyle/>
          <a:p>
            <a:r>
              <a:rPr lang="en-US" sz="2400" dirty="0" smtClean="0">
                <a:solidFill>
                  <a:schemeClr val="accent6"/>
                </a:solidFill>
              </a:rPr>
              <a:t>x 2000 machines</a:t>
            </a:r>
            <a:endParaRPr lang="en-US" sz="2400" dirty="0">
              <a:solidFill>
                <a:schemeClr val="accent6"/>
              </a:solidFill>
            </a:endParaRPr>
          </a:p>
        </p:txBody>
      </p:sp>
    </p:spTree>
    <p:extLst>
      <p:ext uri="{BB962C8B-B14F-4D97-AF65-F5344CB8AC3E}">
        <p14:creationId xmlns:p14="http://schemas.microsoft.com/office/powerpoint/2010/main" val="2056419053"/>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54</a:t>
            </a:fld>
            <a:endParaRPr lang="en-US"/>
          </a:p>
        </p:txBody>
      </p:sp>
      <p:pic>
        <p:nvPicPr>
          <p:cNvPr id="7" name="Picture 6" descr="Screen Shot 2013-10-16 at 6.37.3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081" y="260771"/>
            <a:ext cx="3768471" cy="2312289"/>
          </a:xfrm>
          <a:prstGeom prst="rect">
            <a:avLst/>
          </a:prstGeom>
          <a:ln>
            <a:noFill/>
          </a:ln>
          <a:effectLst>
            <a:outerShdw blurRad="292100" dist="139700" dir="2700000" algn="tl" rotWithShape="0">
              <a:srgbClr val="333333">
                <a:alpha val="65000"/>
              </a:srgbClr>
            </a:outerShdw>
          </a:effectLst>
        </p:spPr>
      </p:pic>
      <p:pic>
        <p:nvPicPr>
          <p:cNvPr id="8" name="Picture 7" descr="Screen Shot 2013-10-16 at 6.38.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071" y="2706045"/>
            <a:ext cx="3768470" cy="1870979"/>
          </a:xfrm>
          <a:prstGeom prst="rect">
            <a:avLst/>
          </a:prstGeom>
          <a:ln>
            <a:noFill/>
          </a:ln>
          <a:effectLst>
            <a:outerShdw blurRad="292100" dist="139700" dir="2700000" algn="tl" rotWithShape="0">
              <a:srgbClr val="333333">
                <a:alpha val="65000"/>
              </a:srgbClr>
            </a:outerShdw>
          </a:effectLst>
        </p:spPr>
      </p:pic>
      <p:pic>
        <p:nvPicPr>
          <p:cNvPr id="10" name="Picture 9" descr="Screen Shot 2013-10-16 at 6.41.00 PM.png">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0742" y="214074"/>
            <a:ext cx="3942607" cy="4221990"/>
          </a:xfrm>
          <a:prstGeom prst="rect">
            <a:avLst/>
          </a:prstGeom>
          <a:ln>
            <a:noFill/>
          </a:ln>
          <a:effectLst>
            <a:outerShdw blurRad="292100" dist="139700" dir="2700000" algn="tl" rotWithShape="0">
              <a:srgbClr val="333333">
                <a:alpha val="65000"/>
              </a:srgbClr>
            </a:outerShdw>
          </a:effectLst>
        </p:spPr>
      </p:pic>
      <p:pic>
        <p:nvPicPr>
          <p:cNvPr id="12" name="Picture 11" descr="Screen Shot 2013-10-16 at 7.04.25 PM.png">
            <a:hlinkClick r:id="rId6"/>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300000"/>
                    </a14:imgEffect>
                    <a14:imgEffect>
                      <a14:brightnessContrast contrast="-20000"/>
                    </a14:imgEffect>
                  </a14:imgLayer>
                </a14:imgProps>
              </a:ext>
              <a:ext uri="{28A0092B-C50C-407E-A947-70E740481C1C}">
                <a14:useLocalDpi xmlns:a14="http://schemas.microsoft.com/office/drawing/2010/main" val="0"/>
              </a:ext>
            </a:extLst>
          </a:blip>
          <a:srcRect l="4039" t="6374" r="2612" b="7753"/>
          <a:stretch/>
        </p:blipFill>
        <p:spPr>
          <a:xfrm>
            <a:off x="4440654" y="3392365"/>
            <a:ext cx="3395650" cy="1374905"/>
          </a:xfrm>
          <a:prstGeom prst="rect">
            <a:avLst/>
          </a:prstGeom>
        </p:spPr>
      </p:pic>
    </p:spTree>
    <p:extLst>
      <p:ext uri="{BB962C8B-B14F-4D97-AF65-F5344CB8AC3E}">
        <p14:creationId xmlns:p14="http://schemas.microsoft.com/office/powerpoint/2010/main" val="712199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3-10-16 at 7.07.32 P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3814" y="511240"/>
            <a:ext cx="4211066" cy="4256024"/>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55</a:t>
            </a:fld>
            <a:endParaRPr lang="en-US"/>
          </a:p>
        </p:txBody>
      </p:sp>
      <p:pic>
        <p:nvPicPr>
          <p:cNvPr id="6" name="Picture 5" descr="Screen Shot 2013-10-17 at 6.04.2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791" y="184795"/>
            <a:ext cx="3811016" cy="352602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431943" y="1725741"/>
            <a:ext cx="349399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Example DDOS Attacks</a:t>
            </a:r>
            <a:endParaRPr lang="en-US" sz="2800" dirty="0"/>
          </a:p>
        </p:txBody>
      </p:sp>
      <p:pic>
        <p:nvPicPr>
          <p:cNvPr id="8" name="Picture 7" descr="Screen Shot 2013-10-17 at 6.26.2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1294" y="3126900"/>
            <a:ext cx="4375658" cy="1951228"/>
          </a:xfrm>
          <a:prstGeom prst="rect">
            <a:avLst/>
          </a:prstGeom>
          <a:ln>
            <a:noFill/>
          </a:ln>
          <a:effectLst>
            <a:outerShdw blurRad="292100" dist="139700" dir="2700000" algn="tl" rotWithShape="0">
              <a:srgbClr val="333333">
                <a:alpha val="65000"/>
              </a:srgbClr>
            </a:outerShdw>
          </a:effectLst>
        </p:spPr>
      </p:pic>
      <p:pic>
        <p:nvPicPr>
          <p:cNvPr id="9" name="Picture 8" descr="Screen Shot 2013-10-17 at 6.31.06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236" y="3571097"/>
            <a:ext cx="3855720" cy="1348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5790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270"/>
            <a:ext cx="8229600" cy="1928819"/>
          </a:xfrm>
        </p:spPr>
        <p:txBody>
          <a:bodyPr>
            <a:normAutofit/>
          </a:bodyPr>
          <a:lstStyle/>
          <a:p>
            <a:r>
              <a:rPr lang="en-US" dirty="0" smtClean="0"/>
              <a:t>Strategy </a:t>
            </a:r>
            <a:r>
              <a:rPr lang="en-US" dirty="0" smtClean="0"/>
              <a:t>4:</a:t>
            </a:r>
            <a:r>
              <a:rPr lang="en-US" dirty="0" smtClean="0"/>
              <a:t/>
            </a:r>
            <a:br>
              <a:rPr lang="en-US" dirty="0" smtClean="0"/>
            </a:br>
            <a:r>
              <a:rPr lang="en-US" b="1" dirty="0" smtClean="0"/>
              <a:t>Smarter </a:t>
            </a:r>
            <a:r>
              <a:rPr lang="en-US" b="1" dirty="0" smtClean="0"/>
              <a:t>Scheduling</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56</a:t>
            </a:fld>
            <a:endParaRPr lang="en-US"/>
          </a:p>
        </p:txBody>
      </p:sp>
    </p:spTree>
    <p:extLst>
      <p:ext uri="{BB962C8B-B14F-4D97-AF65-F5344CB8AC3E}">
        <p14:creationId xmlns:p14="http://schemas.microsoft.com/office/powerpoint/2010/main" val="291393877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2445"/>
            <a:ext cx="8229600" cy="857250"/>
          </a:xfrm>
        </p:spPr>
        <p:txBody>
          <a:bodyPr/>
          <a:lstStyle/>
          <a:p>
            <a:r>
              <a:rPr lang="en-US" dirty="0" smtClean="0"/>
              <a:t>What should the server’s goal be?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57</a:t>
            </a:fld>
            <a:endParaRPr lang="en-US"/>
          </a:p>
        </p:txBody>
      </p:sp>
    </p:spTree>
    <p:extLst>
      <p:ext uri="{BB962C8B-B14F-4D97-AF65-F5344CB8AC3E}">
        <p14:creationId xmlns:p14="http://schemas.microsoft.com/office/powerpoint/2010/main" val="410906429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bottleneck resource?</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58</a:t>
            </a:fld>
            <a:endParaRPr lang="en-US"/>
          </a:p>
        </p:txBody>
      </p:sp>
      <p:sp>
        <p:nvSpPr>
          <p:cNvPr id="7" name="Rectangle 6"/>
          <p:cNvSpPr/>
          <p:nvPr/>
        </p:nvSpPr>
        <p:spPr>
          <a:xfrm>
            <a:off x="3548610" y="1681050"/>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err="1"/>
              <a:t>Z</a:t>
            </a:r>
            <a:r>
              <a:rPr lang="en-US" sz="3600" b="1" dirty="0" err="1" smtClean="0"/>
              <a:t>htta</a:t>
            </a:r>
            <a:endParaRPr lang="en-US" sz="3600" b="1" dirty="0"/>
          </a:p>
        </p:txBody>
      </p:sp>
      <p:cxnSp>
        <p:nvCxnSpPr>
          <p:cNvPr id="8" name="Straight Arrow Connector 7"/>
          <p:cNvCxnSpPr/>
          <p:nvPr/>
        </p:nvCxnSpPr>
        <p:spPr>
          <a:xfrm>
            <a:off x="1429632" y="1549312"/>
            <a:ext cx="2118965" cy="29768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1429632" y="1846992"/>
            <a:ext cx="2118965" cy="2631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1429632" y="2246740"/>
            <a:ext cx="2118965" cy="1600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429632" y="2603952"/>
            <a:ext cx="2118965" cy="771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29632" y="2999532"/>
            <a:ext cx="2118965" cy="977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429632" y="3249307"/>
            <a:ext cx="2118965" cy="23067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6019800" y="1996966"/>
            <a:ext cx="1317978" cy="1002571"/>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5221064" y="2540072"/>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4" idx="2"/>
          </p:cNvCxnSpPr>
          <p:nvPr/>
        </p:nvCxnSpPr>
        <p:spPr>
          <a:xfrm flipV="1">
            <a:off x="5221064" y="2498246"/>
            <a:ext cx="798736" cy="501285"/>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4275669" y="2868665"/>
            <a:ext cx="945397" cy="448113"/>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Cache</a:t>
            </a:r>
            <a:endParaRPr lang="en-US" dirty="0"/>
          </a:p>
        </p:txBody>
      </p:sp>
    </p:spTree>
    <p:extLst>
      <p:ext uri="{BB962C8B-B14F-4D97-AF65-F5344CB8AC3E}">
        <p14:creationId xmlns:p14="http://schemas.microsoft.com/office/powerpoint/2010/main" val="2426416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a:t>
            </a:fld>
            <a:endParaRPr lang="en-US"/>
          </a:p>
        </p:txBody>
      </p:sp>
      <p:sp>
        <p:nvSpPr>
          <p:cNvPr id="6" name="Rectangle 5"/>
          <p:cNvSpPr/>
          <p:nvPr/>
        </p:nvSpPr>
        <p:spPr>
          <a:xfrm>
            <a:off x="152414" y="130238"/>
            <a:ext cx="8731521" cy="483209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400" dirty="0" smtClean="0">
                <a:cs typeface="Gill Sans"/>
              </a:rPr>
              <a:t>static </a:t>
            </a:r>
            <a:r>
              <a:rPr lang="en-US" sz="1400" dirty="0">
                <a:cs typeface="Gill Sans"/>
              </a:rPr>
              <a:t>inline </a:t>
            </a:r>
            <a:r>
              <a:rPr lang="en-US" sz="1400" dirty="0" err="1">
                <a:cs typeface="Gill Sans"/>
              </a:rPr>
              <a:t>int</a:t>
            </a:r>
            <a:r>
              <a:rPr lang="en-US" sz="1400" dirty="0">
                <a:cs typeface="Gill Sans"/>
              </a:rPr>
              <a:t> goodness(</a:t>
            </a:r>
            <a:r>
              <a:rPr lang="en-US" sz="1400" dirty="0" err="1">
                <a:cs typeface="Gill Sans"/>
              </a:rPr>
              <a:t>struct</a:t>
            </a:r>
            <a:r>
              <a:rPr lang="en-US" sz="1400" dirty="0">
                <a:cs typeface="Gill Sans"/>
              </a:rPr>
              <a:t> </a:t>
            </a:r>
            <a:r>
              <a:rPr lang="en-US" sz="1400" dirty="0" err="1">
                <a:cs typeface="Gill Sans"/>
              </a:rPr>
              <a:t>task_struct</a:t>
            </a:r>
            <a:r>
              <a:rPr lang="en-US" sz="1400" dirty="0">
                <a:cs typeface="Gill Sans"/>
              </a:rPr>
              <a:t> * p, </a:t>
            </a:r>
            <a:r>
              <a:rPr lang="en-US" sz="1400" dirty="0" err="1">
                <a:cs typeface="Gill Sans"/>
              </a:rPr>
              <a:t>int</a:t>
            </a:r>
            <a:r>
              <a:rPr lang="en-US" sz="1400" dirty="0">
                <a:cs typeface="Gill Sans"/>
              </a:rPr>
              <a:t> </a:t>
            </a:r>
            <a:r>
              <a:rPr lang="en-US" sz="1400" dirty="0" err="1">
                <a:cs typeface="Gill Sans"/>
              </a:rPr>
              <a:t>this_cpu</a:t>
            </a:r>
            <a:r>
              <a:rPr lang="en-US" sz="1400" dirty="0">
                <a:cs typeface="Gill Sans"/>
              </a:rPr>
              <a:t>, </a:t>
            </a:r>
            <a:r>
              <a:rPr lang="en-US" sz="1400" dirty="0" err="1" smtClean="0">
                <a:cs typeface="Gill Sans"/>
              </a:rPr>
              <a:t>struct</a:t>
            </a:r>
            <a:r>
              <a:rPr lang="en-US" sz="1400" dirty="0" smtClean="0">
                <a:cs typeface="Gill Sans"/>
              </a:rPr>
              <a:t> </a:t>
            </a:r>
            <a:r>
              <a:rPr lang="en-US" sz="1400" dirty="0" err="1" smtClean="0">
                <a:cs typeface="Gill Sans"/>
              </a:rPr>
              <a:t>mm_struct</a:t>
            </a:r>
            <a:r>
              <a:rPr lang="en-US" sz="1400" dirty="0" smtClean="0">
                <a:cs typeface="Gill Sans"/>
              </a:rPr>
              <a:t> </a:t>
            </a:r>
            <a:r>
              <a:rPr lang="en-US" sz="1400" dirty="0">
                <a:cs typeface="Gill Sans"/>
              </a:rPr>
              <a:t>*</a:t>
            </a:r>
            <a:r>
              <a:rPr lang="en-US" sz="1400" dirty="0" err="1">
                <a:cs typeface="Gill Sans"/>
              </a:rPr>
              <a:t>this_mm</a:t>
            </a:r>
            <a:r>
              <a:rPr lang="en-US" sz="1400" dirty="0">
                <a:cs typeface="Gill Sans"/>
              </a:rPr>
              <a:t>)</a:t>
            </a:r>
          </a:p>
          <a:p>
            <a:r>
              <a:rPr lang="en-US" sz="1400" dirty="0">
                <a:cs typeface="Gill Sans"/>
              </a:rPr>
              <a:t>{</a:t>
            </a:r>
          </a:p>
          <a:p>
            <a:r>
              <a:rPr lang="en-US" sz="1400" dirty="0">
                <a:cs typeface="Gill Sans"/>
              </a:rPr>
              <a:t>   </a:t>
            </a:r>
            <a:r>
              <a:rPr lang="en-US" sz="1400" dirty="0" err="1">
                <a:cs typeface="Gill Sans"/>
              </a:rPr>
              <a:t>int</a:t>
            </a:r>
            <a:r>
              <a:rPr lang="en-US" sz="1400" dirty="0">
                <a:cs typeface="Gill Sans"/>
              </a:rPr>
              <a:t> weight;</a:t>
            </a:r>
          </a:p>
          <a:p>
            <a:r>
              <a:rPr lang="en-US" sz="1400" dirty="0">
                <a:cs typeface="Gill Sans"/>
              </a:rPr>
              <a:t>   /</a:t>
            </a:r>
            <a:r>
              <a:rPr lang="en-US" sz="1400" dirty="0" smtClean="0">
                <a:cs typeface="Gill Sans"/>
              </a:rPr>
              <a:t>* </a:t>
            </a:r>
            <a:r>
              <a:rPr lang="en-US" sz="1400" dirty="0" err="1" smtClean="0">
                <a:cs typeface="Gill Sans"/>
              </a:rPr>
              <a:t>Realtime</a:t>
            </a:r>
            <a:r>
              <a:rPr lang="en-US" sz="1400" dirty="0" smtClean="0">
                <a:cs typeface="Gill Sans"/>
              </a:rPr>
              <a:t> </a:t>
            </a:r>
            <a:r>
              <a:rPr lang="en-US" sz="1400" dirty="0">
                <a:cs typeface="Gill Sans"/>
              </a:rPr>
              <a:t>process, select the first one on </a:t>
            </a:r>
            <a:r>
              <a:rPr lang="en-US" sz="1400" dirty="0" smtClean="0">
                <a:cs typeface="Gill Sans"/>
              </a:rPr>
              <a:t>the </a:t>
            </a:r>
            <a:r>
              <a:rPr lang="en-US" sz="1400" dirty="0" err="1" smtClean="0">
                <a:cs typeface="Gill Sans"/>
              </a:rPr>
              <a:t>runqueue</a:t>
            </a:r>
            <a:r>
              <a:rPr lang="en-US" sz="1400" dirty="0" smtClean="0">
                <a:cs typeface="Gill Sans"/>
              </a:rPr>
              <a:t> </a:t>
            </a:r>
            <a:r>
              <a:rPr lang="en-US" sz="1400" dirty="0">
                <a:cs typeface="Gill Sans"/>
              </a:rPr>
              <a:t>(taking </a:t>
            </a:r>
            <a:r>
              <a:rPr lang="en-US" sz="1400" dirty="0" smtClean="0">
                <a:cs typeface="Gill Sans"/>
              </a:rPr>
              <a:t>priorities into </a:t>
            </a:r>
            <a:r>
              <a:rPr lang="en-US" sz="1400" dirty="0">
                <a:cs typeface="Gill Sans"/>
              </a:rPr>
              <a:t>account)</a:t>
            </a:r>
            <a:r>
              <a:rPr lang="en-US" sz="1400" dirty="0" smtClean="0">
                <a:cs typeface="Gill Sans"/>
              </a:rPr>
              <a:t>. *</a:t>
            </a:r>
            <a:r>
              <a:rPr lang="en-US" sz="1400" dirty="0">
                <a:cs typeface="Gill Sans"/>
              </a:rPr>
              <a:t>/</a:t>
            </a:r>
          </a:p>
          <a:p>
            <a:r>
              <a:rPr lang="en-US" sz="1400" dirty="0">
                <a:cs typeface="Gill Sans"/>
              </a:rPr>
              <a:t>   if (p-&gt;policy != SCHED_OTHER) {</a:t>
            </a:r>
          </a:p>
          <a:p>
            <a:r>
              <a:rPr lang="en-US" sz="1400" dirty="0">
                <a:cs typeface="Gill Sans"/>
              </a:rPr>
              <a:t>      weight = 1000 + p-&gt;</a:t>
            </a:r>
            <a:r>
              <a:rPr lang="en-US" sz="1400" dirty="0" err="1">
                <a:cs typeface="Gill Sans"/>
              </a:rPr>
              <a:t>rt_priority</a:t>
            </a:r>
            <a:r>
              <a:rPr lang="en-US" sz="1400" dirty="0">
                <a:cs typeface="Gill Sans"/>
              </a:rPr>
              <a:t>;</a:t>
            </a:r>
          </a:p>
          <a:p>
            <a:r>
              <a:rPr lang="en-US" sz="1400" dirty="0">
                <a:cs typeface="Gill Sans"/>
              </a:rPr>
              <a:t>      </a:t>
            </a:r>
            <a:r>
              <a:rPr lang="en-US" sz="1400" dirty="0" err="1">
                <a:cs typeface="Gill Sans"/>
              </a:rPr>
              <a:t>goto</a:t>
            </a:r>
            <a:r>
              <a:rPr lang="en-US" sz="1400" dirty="0">
                <a:cs typeface="Gill Sans"/>
              </a:rPr>
              <a:t> out;</a:t>
            </a:r>
          </a:p>
          <a:p>
            <a:r>
              <a:rPr lang="en-US" sz="1400" dirty="0">
                <a:cs typeface="Gill Sans"/>
              </a:rPr>
              <a:t>   }</a:t>
            </a:r>
          </a:p>
          <a:p>
            <a:r>
              <a:rPr lang="en-US" sz="1400" dirty="0">
                <a:cs typeface="Gill Sans"/>
              </a:rPr>
              <a:t>   /</a:t>
            </a:r>
            <a:r>
              <a:rPr lang="en-US" sz="1400" dirty="0" smtClean="0">
                <a:cs typeface="Gill Sans"/>
              </a:rPr>
              <a:t>* Give </a:t>
            </a:r>
            <a:r>
              <a:rPr lang="en-US" sz="1400" dirty="0">
                <a:cs typeface="Gill Sans"/>
              </a:rPr>
              <a:t>the process a first-approximation goodness </a:t>
            </a:r>
            <a:r>
              <a:rPr lang="en-US" sz="1400" dirty="0" smtClean="0">
                <a:cs typeface="Gill Sans"/>
              </a:rPr>
              <a:t>value according </a:t>
            </a:r>
            <a:r>
              <a:rPr lang="en-US" sz="1400" dirty="0">
                <a:cs typeface="Gill Sans"/>
              </a:rPr>
              <a:t>to the number of clock-ticks it has </a:t>
            </a:r>
            <a:r>
              <a:rPr lang="en-US" sz="1400" dirty="0" smtClean="0">
                <a:cs typeface="Gill Sans"/>
              </a:rPr>
              <a:t>left.  </a:t>
            </a:r>
            <a:endParaRPr lang="en-US" sz="1400" dirty="0" smtClean="0">
              <a:cs typeface="Gill Sans"/>
            </a:endParaRPr>
          </a:p>
          <a:p>
            <a:r>
              <a:rPr lang="en-US" sz="1400" dirty="0" smtClean="0">
                <a:cs typeface="Gill Sans"/>
              </a:rPr>
              <a:t>        Don't </a:t>
            </a:r>
            <a:r>
              <a:rPr lang="en-US" sz="1400" dirty="0">
                <a:cs typeface="Gill Sans"/>
              </a:rPr>
              <a:t>do any other calculations if the time slice </a:t>
            </a:r>
            <a:r>
              <a:rPr lang="en-US" sz="1400" dirty="0" smtClean="0">
                <a:cs typeface="Gill Sans"/>
              </a:rPr>
              <a:t>is over</a:t>
            </a:r>
            <a:r>
              <a:rPr lang="en-US" sz="1400" dirty="0">
                <a:cs typeface="Gill Sans"/>
              </a:rPr>
              <a:t>.</a:t>
            </a:r>
            <a:r>
              <a:rPr lang="en-US" sz="1400" dirty="0" smtClean="0">
                <a:cs typeface="Gill Sans"/>
              </a:rPr>
              <a:t>. *</a:t>
            </a:r>
            <a:r>
              <a:rPr lang="en-US" sz="1400" dirty="0">
                <a:cs typeface="Gill Sans"/>
              </a:rPr>
              <a:t>/</a:t>
            </a:r>
          </a:p>
          <a:p>
            <a:r>
              <a:rPr lang="en-US" sz="1400" dirty="0">
                <a:cs typeface="Gill Sans"/>
              </a:rPr>
              <a:t>   weight = p-&gt;counter;</a:t>
            </a:r>
          </a:p>
          <a:p>
            <a:r>
              <a:rPr lang="en-US" sz="1400" dirty="0">
                <a:cs typeface="Gill Sans"/>
              </a:rPr>
              <a:t>   if (!</a:t>
            </a:r>
            <a:r>
              <a:rPr lang="en-US" sz="1400" dirty="0" smtClean="0">
                <a:cs typeface="Gill Sans"/>
              </a:rPr>
              <a:t>weight) </a:t>
            </a:r>
            <a:r>
              <a:rPr lang="en-US" sz="1400" dirty="0" err="1" smtClean="0">
                <a:cs typeface="Gill Sans"/>
              </a:rPr>
              <a:t>goto</a:t>
            </a:r>
            <a:r>
              <a:rPr lang="en-US" sz="1400" dirty="0" smtClean="0">
                <a:cs typeface="Gill Sans"/>
              </a:rPr>
              <a:t> </a:t>
            </a:r>
            <a:r>
              <a:rPr lang="en-US" sz="1400" dirty="0">
                <a:cs typeface="Gill Sans"/>
              </a:rPr>
              <a:t>out</a:t>
            </a:r>
            <a:r>
              <a:rPr lang="en-US" sz="1400" dirty="0" smtClean="0">
                <a:cs typeface="Gill Sans"/>
              </a:rPr>
              <a:t>;</a:t>
            </a:r>
            <a:endParaRPr lang="en-US" sz="1400" dirty="0">
              <a:cs typeface="Gill Sans"/>
            </a:endParaRPr>
          </a:p>
          <a:p>
            <a:r>
              <a:rPr lang="en-US" sz="1400" dirty="0">
                <a:cs typeface="Gill Sans"/>
              </a:rPr>
              <a:t>#</a:t>
            </a:r>
            <a:r>
              <a:rPr lang="en-US" sz="1400" dirty="0" err="1">
                <a:cs typeface="Gill Sans"/>
              </a:rPr>
              <a:t>ifdef</a:t>
            </a:r>
            <a:r>
              <a:rPr lang="en-US" sz="1400" dirty="0">
                <a:cs typeface="Gill Sans"/>
              </a:rPr>
              <a:t> __SMP__</a:t>
            </a:r>
          </a:p>
          <a:p>
            <a:r>
              <a:rPr lang="en-US" sz="1400" dirty="0">
                <a:cs typeface="Gill Sans"/>
              </a:rPr>
              <a:t>   /* Give a largish advantage to the same processor...  </a:t>
            </a:r>
            <a:r>
              <a:rPr lang="en-US" sz="1400" dirty="0" smtClean="0">
                <a:cs typeface="Gill Sans"/>
              </a:rPr>
              <a:t>(equivalent </a:t>
            </a:r>
            <a:r>
              <a:rPr lang="en-US" sz="1400" dirty="0">
                <a:cs typeface="Gill Sans"/>
              </a:rPr>
              <a:t>to penalizing other processors) */</a:t>
            </a:r>
          </a:p>
          <a:p>
            <a:r>
              <a:rPr lang="en-US" sz="1400" dirty="0">
                <a:cs typeface="Gill Sans"/>
              </a:rPr>
              <a:t>   if (p-&gt;processor == </a:t>
            </a:r>
            <a:r>
              <a:rPr lang="en-US" sz="1400" dirty="0" err="1">
                <a:cs typeface="Gill Sans"/>
              </a:rPr>
              <a:t>this_cpu</a:t>
            </a:r>
            <a:r>
              <a:rPr lang="en-US" sz="1400" dirty="0" smtClean="0">
                <a:cs typeface="Gill Sans"/>
              </a:rPr>
              <a:t>) weight </a:t>
            </a:r>
            <a:r>
              <a:rPr lang="en-US" sz="1400" dirty="0">
                <a:cs typeface="Gill Sans"/>
              </a:rPr>
              <a:t>+= PROC_CHANGE_PENALTY;</a:t>
            </a:r>
          </a:p>
          <a:p>
            <a:r>
              <a:rPr lang="en-US" sz="1400" dirty="0">
                <a:cs typeface="Gill Sans"/>
              </a:rPr>
              <a:t>#</a:t>
            </a:r>
            <a:r>
              <a:rPr lang="en-US" sz="1400" dirty="0" err="1">
                <a:cs typeface="Gill Sans"/>
              </a:rPr>
              <a:t>endif</a:t>
            </a:r>
            <a:endParaRPr lang="en-US" sz="1400" dirty="0">
              <a:cs typeface="Gill Sans"/>
            </a:endParaRPr>
          </a:p>
          <a:p>
            <a:r>
              <a:rPr lang="en-US" sz="1400" dirty="0">
                <a:cs typeface="Gill Sans"/>
              </a:rPr>
              <a:t>   /* .. and a slight advantage to the current MM </a:t>
            </a:r>
            <a:r>
              <a:rPr lang="en-US" sz="1400" dirty="0" smtClean="0">
                <a:cs typeface="Gill Sans"/>
              </a:rPr>
              <a:t>(memory segment) *</a:t>
            </a:r>
            <a:r>
              <a:rPr lang="en-US" sz="1400" dirty="0">
                <a:cs typeface="Gill Sans"/>
              </a:rPr>
              <a:t>/</a:t>
            </a:r>
          </a:p>
          <a:p>
            <a:r>
              <a:rPr lang="en-US" sz="1400" dirty="0">
                <a:cs typeface="Gill Sans"/>
              </a:rPr>
              <a:t>   if (p-&gt;mm == </a:t>
            </a:r>
            <a:r>
              <a:rPr lang="en-US" sz="1400" dirty="0" err="1">
                <a:cs typeface="Gill Sans"/>
              </a:rPr>
              <a:t>this_mm</a:t>
            </a:r>
            <a:r>
              <a:rPr lang="en-US" sz="1400" dirty="0" smtClean="0">
                <a:cs typeface="Gill Sans"/>
              </a:rPr>
              <a:t>) weight </a:t>
            </a:r>
            <a:r>
              <a:rPr lang="en-US" sz="1400" dirty="0">
                <a:cs typeface="Gill Sans"/>
              </a:rPr>
              <a:t>+= 1;</a:t>
            </a:r>
          </a:p>
          <a:p>
            <a:r>
              <a:rPr lang="en-US" sz="1400" dirty="0">
                <a:cs typeface="Gill Sans"/>
              </a:rPr>
              <a:t>   weight += p-&gt;priority;</a:t>
            </a:r>
          </a:p>
          <a:p>
            <a:r>
              <a:rPr lang="en-US" sz="1400" dirty="0">
                <a:cs typeface="Gill Sans"/>
              </a:rPr>
              <a:t>out:</a:t>
            </a:r>
          </a:p>
          <a:p>
            <a:r>
              <a:rPr lang="en-US" sz="1400" dirty="0">
                <a:cs typeface="Gill Sans"/>
              </a:rPr>
              <a:t>   return weight;</a:t>
            </a:r>
          </a:p>
          <a:p>
            <a:r>
              <a:rPr lang="en-US" sz="1400" dirty="0">
                <a:cs typeface="Gill Sans"/>
              </a:rPr>
              <a:t>}</a:t>
            </a:r>
          </a:p>
        </p:txBody>
      </p:sp>
      <p:sp>
        <p:nvSpPr>
          <p:cNvPr id="2" name="TextBox 1"/>
          <p:cNvSpPr txBox="1"/>
          <p:nvPr/>
        </p:nvSpPr>
        <p:spPr>
          <a:xfrm>
            <a:off x="3651066" y="4165229"/>
            <a:ext cx="4719281" cy="646331"/>
          </a:xfrm>
          <a:prstGeom prst="rect">
            <a:avLst/>
          </a:prstGeom>
          <a:solidFill>
            <a:schemeClr val="bg2">
              <a:lumMod val="75000"/>
            </a:schemeClr>
          </a:solidFill>
        </p:spPr>
        <p:txBody>
          <a:bodyPr wrap="square" rtlCol="0">
            <a:spAutoFit/>
          </a:bodyPr>
          <a:lstStyle/>
          <a:p>
            <a:r>
              <a:rPr lang="en-US" dirty="0" smtClean="0"/>
              <a:t>This is the whole goodness function from V2.5 scheduler (only edited formatting to fit on slide).</a:t>
            </a:r>
            <a:endParaRPr lang="en-US" dirty="0"/>
          </a:p>
        </p:txBody>
      </p:sp>
    </p:spTree>
    <p:extLst>
      <p:ext uri="{BB962C8B-B14F-4D97-AF65-F5344CB8AC3E}">
        <p14:creationId xmlns:p14="http://schemas.microsoft.com/office/powerpoint/2010/main" val="258233959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5080000" y="1705882"/>
            <a:ext cx="3987800" cy="26946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Connecting to the Network</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59</a:t>
            </a:fld>
            <a:endParaRPr lang="en-US"/>
          </a:p>
        </p:txBody>
      </p:sp>
      <p:sp>
        <p:nvSpPr>
          <p:cNvPr id="7" name="Rectangle 6"/>
          <p:cNvSpPr/>
          <p:nvPr/>
        </p:nvSpPr>
        <p:spPr>
          <a:xfrm>
            <a:off x="5727180" y="2003565"/>
            <a:ext cx="1672467" cy="17180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err="1" smtClean="0"/>
              <a:t>zhtta</a:t>
            </a:r>
            <a:endParaRPr lang="en-US" dirty="0"/>
          </a:p>
        </p:txBody>
      </p:sp>
      <p:cxnSp>
        <p:nvCxnSpPr>
          <p:cNvPr id="8" name="Straight Arrow Connector 7"/>
          <p:cNvCxnSpPr/>
          <p:nvPr/>
        </p:nvCxnSpPr>
        <p:spPr>
          <a:xfrm>
            <a:off x="3608215" y="1871824"/>
            <a:ext cx="2118965" cy="29768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608215" y="2169504"/>
            <a:ext cx="2118965" cy="2631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608215" y="2569252"/>
            <a:ext cx="2118965" cy="1600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608215" y="2926465"/>
            <a:ext cx="2118965" cy="771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3608215" y="3322044"/>
            <a:ext cx="2118965" cy="977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3608215" y="3571819"/>
            <a:ext cx="2118965" cy="23067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4" name="Can 13"/>
          <p:cNvSpPr/>
          <p:nvPr/>
        </p:nvSpPr>
        <p:spPr>
          <a:xfrm>
            <a:off x="7817556" y="3156109"/>
            <a:ext cx="1176690" cy="595553"/>
          </a:xfrm>
          <a:prstGeom prst="can">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t>Disk (files)</a:t>
            </a:r>
            <a:endParaRPr lang="en-US" dirty="0"/>
          </a:p>
        </p:txBody>
      </p:sp>
      <p:cxnSp>
        <p:nvCxnSpPr>
          <p:cNvPr id="18" name="Straight Arrow Connector 17"/>
          <p:cNvCxnSpPr>
            <a:stCxn id="7" idx="3"/>
            <a:endCxn id="7" idx="3"/>
          </p:cNvCxnSpPr>
          <p:nvPr/>
        </p:nvCxnSpPr>
        <p:spPr>
          <a:xfrm>
            <a:off x="7399643" y="2862585"/>
            <a:ext cx="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3" idx="3"/>
            <a:endCxn id="14" idx="2"/>
          </p:cNvCxnSpPr>
          <p:nvPr/>
        </p:nvCxnSpPr>
        <p:spPr>
          <a:xfrm>
            <a:off x="7399653" y="3342914"/>
            <a:ext cx="417913" cy="110967"/>
          </a:xfrm>
          <a:prstGeom prst="straightConnector1">
            <a:avLst/>
          </a:prstGeom>
          <a:ln>
            <a:solidFill>
              <a:srgbClr val="F79646"/>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6454249" y="3046534"/>
            <a:ext cx="945397" cy="59276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Cache</a:t>
            </a:r>
            <a:endParaRPr lang="en-US" dirty="0"/>
          </a:p>
        </p:txBody>
      </p:sp>
      <p:sp>
        <p:nvSpPr>
          <p:cNvPr id="15" name="Rectangle 14"/>
          <p:cNvSpPr/>
          <p:nvPr/>
        </p:nvSpPr>
        <p:spPr>
          <a:xfrm>
            <a:off x="1573401" y="1567318"/>
            <a:ext cx="2034823" cy="254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smtClean="0"/>
              <a:t>ISP Router</a:t>
            </a:r>
            <a:endParaRPr lang="en-US" sz="4800" dirty="0"/>
          </a:p>
        </p:txBody>
      </p:sp>
      <p:cxnSp>
        <p:nvCxnSpPr>
          <p:cNvPr id="19" name="Straight Arrow Connector 18"/>
          <p:cNvCxnSpPr/>
          <p:nvPr/>
        </p:nvCxnSpPr>
        <p:spPr>
          <a:xfrm>
            <a:off x="-545577" y="1705885"/>
            <a:ext cx="2118965" cy="29768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545577" y="2003565"/>
            <a:ext cx="2118965" cy="26314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545577" y="2403312"/>
            <a:ext cx="2118965" cy="160037"/>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45577" y="2760523"/>
            <a:ext cx="2118965" cy="7715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545577" y="3156104"/>
            <a:ext cx="2118965" cy="9772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45577" y="3405877"/>
            <a:ext cx="2118965" cy="23067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22762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60</a:t>
            </a:fld>
            <a:endParaRPr lang="en-US"/>
          </a:p>
        </p:txBody>
      </p:sp>
      <p:pic>
        <p:nvPicPr>
          <p:cNvPr id="5" name="Picture 4">
            <a:hlinkClick r:id="rId2"/>
          </p:cNvPr>
          <p:cNvPicPr>
            <a:picLocks noChangeAspect="1"/>
          </p:cNvPicPr>
          <p:nvPr/>
        </p:nvPicPr>
        <p:blipFill>
          <a:blip r:embed="rId3"/>
          <a:stretch>
            <a:fillRect/>
          </a:stretch>
        </p:blipFill>
        <p:spPr>
          <a:xfrm>
            <a:off x="457200" y="158750"/>
            <a:ext cx="6400800" cy="4348065"/>
          </a:xfrm>
          <a:prstGeom prst="rect">
            <a:avLst/>
          </a:prstGeom>
        </p:spPr>
      </p:pic>
      <p:sp>
        <p:nvSpPr>
          <p:cNvPr id="6" name="TextBox 5"/>
          <p:cNvSpPr txBox="1"/>
          <p:nvPr/>
        </p:nvSpPr>
        <p:spPr>
          <a:xfrm>
            <a:off x="6934213" y="3657607"/>
            <a:ext cx="1984613" cy="1384995"/>
          </a:xfrm>
          <a:prstGeom prst="rect">
            <a:avLst/>
          </a:prstGeom>
          <a:noFill/>
        </p:spPr>
        <p:txBody>
          <a:bodyPr wrap="none" rtlCol="0">
            <a:spAutoFit/>
          </a:bodyPr>
          <a:lstStyle/>
          <a:p>
            <a:r>
              <a:rPr lang="en-US" sz="2800" b="1" dirty="0" smtClean="0"/>
              <a:t>Your server</a:t>
            </a:r>
          </a:p>
          <a:p>
            <a:r>
              <a:rPr lang="en-US" sz="2800" b="1" dirty="0" smtClean="0"/>
              <a:t>250 </a:t>
            </a:r>
            <a:r>
              <a:rPr lang="en-US" sz="2800" b="1" dirty="0" err="1" smtClean="0"/>
              <a:t>Mbits</a:t>
            </a:r>
            <a:r>
              <a:rPr lang="en-US" sz="2800" b="1" dirty="0" smtClean="0"/>
              <a:t>/s</a:t>
            </a:r>
          </a:p>
          <a:p>
            <a:r>
              <a:rPr lang="en-US" sz="2800" b="1" dirty="0" smtClean="0"/>
              <a:t>$20/month</a:t>
            </a:r>
            <a:endParaRPr lang="en-US" sz="2800" b="1" dirty="0"/>
          </a:p>
        </p:txBody>
      </p:sp>
      <p:cxnSp>
        <p:nvCxnSpPr>
          <p:cNvPr id="8" name="Straight Arrow Connector 7"/>
          <p:cNvCxnSpPr>
            <a:stCxn id="6" idx="1"/>
          </p:cNvCxnSpPr>
          <p:nvPr/>
        </p:nvCxnSpPr>
        <p:spPr>
          <a:xfrm flipH="1" flipV="1">
            <a:off x="6448790" y="4254506"/>
            <a:ext cx="485423" cy="955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6413" y="1200156"/>
            <a:ext cx="3555931" cy="830997"/>
          </a:xfrm>
          <a:prstGeom prst="rect">
            <a:avLst/>
          </a:prstGeom>
          <a:noFill/>
        </p:spPr>
        <p:txBody>
          <a:bodyPr wrap="none" rtlCol="0">
            <a:spAutoFit/>
          </a:bodyPr>
          <a:lstStyle/>
          <a:p>
            <a:r>
              <a:rPr lang="en-US" sz="2400" dirty="0" smtClean="0"/>
              <a:t>Cisco Nexus 7000 (~$100K)</a:t>
            </a:r>
          </a:p>
          <a:p>
            <a:r>
              <a:rPr lang="en-US" sz="2400" dirty="0" smtClean="0"/>
              <a:t> 48 Gb/s per slot x 10</a:t>
            </a:r>
            <a:endParaRPr lang="en-US" sz="2400" dirty="0"/>
          </a:p>
        </p:txBody>
      </p:sp>
      <p:sp>
        <p:nvSpPr>
          <p:cNvPr id="12" name="TextBox 11"/>
          <p:cNvSpPr txBox="1"/>
          <p:nvPr/>
        </p:nvSpPr>
        <p:spPr>
          <a:xfrm>
            <a:off x="5943600" y="2400306"/>
            <a:ext cx="2957060" cy="461665"/>
          </a:xfrm>
          <a:prstGeom prst="rect">
            <a:avLst/>
          </a:prstGeom>
          <a:noFill/>
        </p:spPr>
        <p:txBody>
          <a:bodyPr wrap="none" rtlCol="0">
            <a:spAutoFit/>
          </a:bodyPr>
          <a:lstStyle/>
          <a:p>
            <a:r>
              <a:rPr lang="en-US" sz="2400" dirty="0" smtClean="0"/>
              <a:t>10 Gb/s x 4 per switch</a:t>
            </a:r>
            <a:endParaRPr lang="en-US" sz="2400" dirty="0"/>
          </a:p>
        </p:txBody>
      </p:sp>
    </p:spTree>
    <p:extLst>
      <p:ext uri="{BB962C8B-B14F-4D97-AF65-F5344CB8AC3E}">
        <p14:creationId xmlns:p14="http://schemas.microsoft.com/office/powerpoint/2010/main" val="211794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61</a:t>
            </a:fld>
            <a:endParaRPr lang="en-US" dirty="0"/>
          </a:p>
        </p:txBody>
      </p:sp>
      <p:pic>
        <p:nvPicPr>
          <p:cNvPr id="10" name="Picture 9"/>
          <p:cNvPicPr>
            <a:picLocks noChangeAspect="1"/>
          </p:cNvPicPr>
          <p:nvPr/>
        </p:nvPicPr>
        <p:blipFill rotWithShape="1">
          <a:blip r:embed="rId2"/>
          <a:srcRect l="9663" t="3630" b="20680"/>
          <a:stretch/>
        </p:blipFill>
        <p:spPr>
          <a:xfrm>
            <a:off x="170898" y="1471702"/>
            <a:ext cx="2763920" cy="3480230"/>
          </a:xfrm>
          <a:prstGeom prst="rect">
            <a:avLst/>
          </a:prstGeom>
        </p:spPr>
      </p:pic>
      <p:pic>
        <p:nvPicPr>
          <p:cNvPr id="7" name="Picture 6" descr="Screen Shot 2013-10-22 at 7.31.45 AM.png"/>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38242" y="131233"/>
            <a:ext cx="4738624" cy="1631696"/>
          </a:xfrm>
          <a:prstGeom prst="rect">
            <a:avLst/>
          </a:prstGeom>
          <a:ln>
            <a:noFill/>
          </a:ln>
          <a:effectLst>
            <a:outerShdw blurRad="292100" dist="139700" dir="2700000" algn="tl" rotWithShape="0">
              <a:srgbClr val="333333">
                <a:alpha val="65000"/>
              </a:srgbClr>
            </a:outerShdw>
          </a:effectLst>
        </p:spPr>
      </p:pic>
      <p:pic>
        <p:nvPicPr>
          <p:cNvPr id="2" name="Picture 1" descr="Screen Shot 2014-03-04 at 11.49.5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4960" y="1555474"/>
            <a:ext cx="5727700" cy="2882900"/>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371607" y="4668434"/>
            <a:ext cx="184666" cy="369332"/>
          </a:xfrm>
          <a:prstGeom prst="rect">
            <a:avLst/>
          </a:prstGeom>
          <a:noFill/>
        </p:spPr>
        <p:txBody>
          <a:bodyPr wrap="none" rtlCol="0">
            <a:spAutoFit/>
          </a:bodyPr>
          <a:lstStyle/>
          <a:p>
            <a:endParaRPr lang="en-US" dirty="0"/>
          </a:p>
        </p:txBody>
      </p:sp>
      <p:sp>
        <p:nvSpPr>
          <p:cNvPr id="11" name="TextBox 10"/>
          <p:cNvSpPr txBox="1"/>
          <p:nvPr/>
        </p:nvSpPr>
        <p:spPr>
          <a:xfrm>
            <a:off x="3179727" y="4317335"/>
            <a:ext cx="5419573"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b="1" dirty="0" smtClean="0"/>
              <a:t>Shortest Remaining Processing Time-first</a:t>
            </a:r>
            <a:endParaRPr lang="en-US" sz="2400" b="1" dirty="0"/>
          </a:p>
        </p:txBody>
      </p:sp>
    </p:spTree>
    <p:extLst>
      <p:ext uri="{BB962C8B-B14F-4D97-AF65-F5344CB8AC3E}">
        <p14:creationId xmlns:p14="http://schemas.microsoft.com/office/powerpoint/2010/main" val="4256374126"/>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07B5A5-F0C2-644D-AEA7-E773B6B78F38}" type="slidenum">
              <a:rPr lang="en-US" smtClean="0"/>
              <a:t>62</a:t>
            </a:fld>
            <a:endParaRPr lang="en-US"/>
          </a:p>
        </p:txBody>
      </p:sp>
      <p:pic>
        <p:nvPicPr>
          <p:cNvPr id="4" name="Picture 3" descr="Screen Shot 2014-03-04 at 11.52.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957" y="330358"/>
            <a:ext cx="8272290" cy="2684482"/>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584778" y="3234101"/>
            <a:ext cx="4939423" cy="461665"/>
          </a:xfrm>
          <a:prstGeom prst="rect">
            <a:avLst/>
          </a:prstGeom>
          <a:noFill/>
        </p:spPr>
        <p:txBody>
          <a:bodyPr wrap="none" rtlCol="0">
            <a:spAutoFit/>
          </a:bodyPr>
          <a:lstStyle/>
          <a:p>
            <a:r>
              <a:rPr lang="en-US" sz="2400" i="1" dirty="0" smtClean="0"/>
              <a:t>How close to this can you get for PS3?</a:t>
            </a:r>
            <a:endParaRPr lang="en-US" sz="2400" i="1" dirty="0"/>
          </a:p>
        </p:txBody>
      </p:sp>
    </p:spTree>
    <p:extLst>
      <p:ext uri="{BB962C8B-B14F-4D97-AF65-F5344CB8AC3E}">
        <p14:creationId xmlns:p14="http://schemas.microsoft.com/office/powerpoint/2010/main" val="21134809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Charge</a:t>
            </a:r>
            <a:endParaRPr lang="en-US" dirty="0"/>
          </a:p>
        </p:txBody>
      </p:sp>
      <p:sp>
        <p:nvSpPr>
          <p:cNvPr id="3" name="Content Placeholder 2"/>
          <p:cNvSpPr>
            <a:spLocks noGrp="1"/>
          </p:cNvSpPr>
          <p:nvPr>
            <p:ph idx="1"/>
          </p:nvPr>
        </p:nvSpPr>
        <p:spPr>
          <a:xfrm>
            <a:off x="457200" y="1200151"/>
            <a:ext cx="8229600" cy="2516804"/>
          </a:xfrm>
        </p:spPr>
        <p:txBody>
          <a:bodyPr>
            <a:normAutofit fontScale="92500" lnSpcReduction="20000"/>
          </a:bodyPr>
          <a:lstStyle/>
          <a:p>
            <a:pPr marL="0" indent="0">
              <a:buNone/>
            </a:pPr>
            <a:r>
              <a:rPr lang="en-US" b="1" dirty="0" smtClean="0"/>
              <a:t>Measurement</a:t>
            </a:r>
            <a:r>
              <a:rPr lang="en-US" dirty="0" smtClean="0"/>
              <a:t> (“dashboard”) is essential for improving performance</a:t>
            </a:r>
          </a:p>
          <a:p>
            <a:pPr marL="457200" lvl="1" indent="0">
              <a:buNone/>
            </a:pPr>
            <a:r>
              <a:rPr lang="en-US" b="1" dirty="0" smtClean="0"/>
              <a:t>Important to measure the right things!</a:t>
            </a:r>
          </a:p>
          <a:p>
            <a:pPr marL="0" indent="0">
              <a:buNone/>
            </a:pPr>
            <a:r>
              <a:rPr lang="en-US" dirty="0" smtClean="0"/>
              <a:t>Scheduling policies:</a:t>
            </a:r>
          </a:p>
          <a:p>
            <a:pPr marL="457200" lvl="1" indent="0">
              <a:buNone/>
            </a:pPr>
            <a:r>
              <a:rPr lang="en-US" b="1" dirty="0" smtClean="0"/>
              <a:t>Avoid wasting resources</a:t>
            </a:r>
          </a:p>
          <a:p>
            <a:pPr marL="457200" lvl="1" indent="0">
              <a:buNone/>
            </a:pPr>
            <a:r>
              <a:rPr lang="en-US" b="1" dirty="0" smtClean="0"/>
              <a:t>Make trade-offs</a:t>
            </a:r>
            <a:r>
              <a:rPr lang="en-US" dirty="0" smtClean="0"/>
              <a:t> that align with system goals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63</a:t>
            </a:fld>
            <a:endParaRPr lang="en-US"/>
          </a:p>
        </p:txBody>
      </p:sp>
      <p:sp>
        <p:nvSpPr>
          <p:cNvPr id="5" name="Rectangle 4"/>
          <p:cNvSpPr/>
          <p:nvPr/>
        </p:nvSpPr>
        <p:spPr>
          <a:xfrm>
            <a:off x="388705" y="3811437"/>
            <a:ext cx="8382147" cy="9541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a:r>
              <a:rPr lang="en-US" sz="2800" dirty="0"/>
              <a:t>PS3 Due tomorrow (Wednesday) at 11:</a:t>
            </a:r>
            <a:r>
              <a:rPr lang="en-US" sz="2800" dirty="0" smtClean="0"/>
              <a:t>59pm</a:t>
            </a:r>
          </a:p>
          <a:p>
            <a:pPr algn="ctr"/>
            <a:r>
              <a:rPr lang="en-US" sz="2800" dirty="0" smtClean="0"/>
              <a:t>If you haven’t already scheduled your demo, do so now!</a:t>
            </a:r>
            <a:endParaRPr lang="en-US" sz="2800" dirty="0"/>
          </a:p>
        </p:txBody>
      </p:sp>
    </p:spTree>
    <p:extLst>
      <p:ext uri="{BB962C8B-B14F-4D97-AF65-F5344CB8AC3E}">
        <p14:creationId xmlns:p14="http://schemas.microsoft.com/office/powerpoint/2010/main" val="312663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0193"/>
            <a:ext cx="8229600" cy="1154849"/>
          </a:xfrm>
        </p:spPr>
        <p:txBody>
          <a:bodyPr>
            <a:normAutofit fontScale="90000"/>
          </a:bodyPr>
          <a:lstStyle/>
          <a:p>
            <a:r>
              <a:rPr lang="en-US" dirty="0" smtClean="0"/>
              <a:t>What is the running time of the </a:t>
            </a:r>
            <a:br>
              <a:rPr lang="en-US" dirty="0" smtClean="0"/>
            </a:br>
            <a:r>
              <a:rPr lang="en-US" dirty="0" smtClean="0"/>
              <a:t>Linux 2.2-2.5 Scheduler?</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a:p>
        </p:txBody>
      </p:sp>
    </p:spTree>
    <p:extLst>
      <p:ext uri="{BB962C8B-B14F-4D97-AF65-F5344CB8AC3E}">
        <p14:creationId xmlns:p14="http://schemas.microsoft.com/office/powerpoint/2010/main" val="4811344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der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6430" y="557290"/>
            <a:ext cx="5461790" cy="397221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69689" y="224463"/>
            <a:ext cx="3156755" cy="2086921"/>
          </a:xfrm>
        </p:spPr>
        <p:txBody>
          <a:bodyPr>
            <a:noAutofit/>
          </a:bodyPr>
          <a:lstStyle/>
          <a:p>
            <a:r>
              <a:rPr lang="en-US" sz="3200" dirty="0" smtClean="0"/>
              <a:t>What is the running time of the Linux 2.2-2.5 Scheduler?</a:t>
            </a:r>
            <a:endParaRPr lang="en-US" sz="3200"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7</a:t>
            </a:fld>
            <a:endParaRPr lang="en-US"/>
          </a:p>
        </p:txBody>
      </p:sp>
    </p:spTree>
    <p:extLst>
      <p:ext uri="{BB962C8B-B14F-4D97-AF65-F5344CB8AC3E}">
        <p14:creationId xmlns:p14="http://schemas.microsoft.com/office/powerpoint/2010/main" val="1548361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8</a:t>
            </a:fld>
            <a:endParaRPr lang="en-US"/>
          </a:p>
        </p:txBody>
      </p:sp>
      <p:pic>
        <p:nvPicPr>
          <p:cNvPr id="2" name="Picture 1" descr="Screen Shot 2014-03-03 at 3.19.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940" y="318504"/>
            <a:ext cx="8495263" cy="42673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68309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38953</TotalTime>
  <Words>2089</Words>
  <Application>Microsoft Macintosh PowerPoint</Application>
  <PresentationFormat>On-screen Show (16:9)</PresentationFormat>
  <Paragraphs>348</Paragraphs>
  <Slides>64</Slides>
  <Notes>1</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Class 12</vt:lpstr>
      <vt:lpstr>Plan for Today</vt:lpstr>
      <vt:lpstr>Scheduling in Linux</vt:lpstr>
      <vt:lpstr>Linux Scheduler before V2.6 (2002)</vt:lpstr>
      <vt:lpstr>PowerPoint Presentation</vt:lpstr>
      <vt:lpstr>PowerPoint Presentation</vt:lpstr>
      <vt:lpstr>What is the running time of the  Linux 2.2-2.5 Scheduler?</vt:lpstr>
      <vt:lpstr>What is the running time of the Linux 2.2-2.5 Scheduler?</vt:lpstr>
      <vt:lpstr>PowerPoint Presentation</vt:lpstr>
      <vt:lpstr>Linux 2.6 Scheduler (2003-2007)</vt:lpstr>
      <vt:lpstr>Linux 2.6 Scheduler (2003-2007)</vt:lpstr>
      <vt:lpstr>What is the running time of the  Linux 2.6 Scheduler?</vt:lpstr>
      <vt:lpstr>PowerPoint Presentation</vt:lpstr>
      <vt:lpstr>Linux V2.6.23+ Scheduler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resources should scheduler be maximizing utility of?</vt:lpstr>
      <vt:lpstr>Key Resource: Energy!</vt:lpstr>
      <vt:lpstr>PowerPoint Presentation</vt:lpstr>
      <vt:lpstr>PowerPoint Presentation</vt:lpstr>
      <vt:lpstr>PowerPoint Presentation</vt:lpstr>
      <vt:lpstr>Timer Coalescing</vt:lpstr>
      <vt:lpstr>OS Schedulers Recap</vt:lpstr>
      <vt:lpstr>Scheduling Web Servers</vt:lpstr>
      <vt:lpstr>Web Server Overload!</vt:lpstr>
      <vt:lpstr>Solutions</vt:lpstr>
      <vt:lpstr>Strategy 0: Measure</vt:lpstr>
      <vt:lpstr>PowerPoint Presentation</vt:lpstr>
      <vt:lpstr>Developer Benchmarks</vt:lpstr>
      <vt:lpstr>Strategy 1: Shrink and Simplify Your Content</vt:lpstr>
      <vt:lpstr>PowerPoint Presentation</vt:lpstr>
      <vt:lpstr>PowerPoint Presentation</vt:lpstr>
      <vt:lpstr>PowerPoint Presentation</vt:lpstr>
      <vt:lpstr>Strategy 2: Cache to Save Effort</vt:lpstr>
      <vt:lpstr>Norvig Numbers (2001)</vt:lpstr>
      <vt:lpstr>PowerPoint Presentation</vt:lpstr>
      <vt:lpstr>Strategy 3: Buy (or Rent) More Servers</vt:lpstr>
      <vt:lpstr>PowerPoint Presentation</vt:lpstr>
      <vt:lpstr>PowerPoint Presentation</vt:lpstr>
      <vt:lpstr>PowerPoint Presentation</vt:lpstr>
      <vt:lpstr>PowerPoint Presentation</vt:lpstr>
      <vt:lpstr>Using More Servers</vt:lpstr>
      <vt:lpstr>Sharing State</vt:lpstr>
      <vt:lpstr>Distributed Database</vt:lpstr>
      <vt:lpstr>Maintaining Consistency</vt:lpstr>
      <vt:lpstr>PowerPoint Presentation</vt:lpstr>
      <vt:lpstr>Scalable Enough?</vt:lpstr>
      <vt:lpstr>Distributed Denial-of-Service</vt:lpstr>
      <vt:lpstr>PowerPoint Presentation</vt:lpstr>
      <vt:lpstr>PowerPoint Presentation</vt:lpstr>
      <vt:lpstr>Strategy 4: Smarter Scheduling</vt:lpstr>
      <vt:lpstr>What should the server’s goal be?</vt:lpstr>
      <vt:lpstr>What is the bottleneck resource?</vt:lpstr>
      <vt:lpstr>Connecting to the Network</vt:lpstr>
      <vt:lpstr>PowerPoint Presentation</vt:lpstr>
      <vt:lpstr>PowerPoint Presentation</vt:lpstr>
      <vt:lpstr>PowerPoint Presentation</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David Evans</cp:lastModifiedBy>
  <cp:revision>346</cp:revision>
  <cp:lastPrinted>2014-02-18T16:56:09Z</cp:lastPrinted>
  <dcterms:created xsi:type="dcterms:W3CDTF">2013-08-26T17:24:32Z</dcterms:created>
  <dcterms:modified xsi:type="dcterms:W3CDTF">2014-03-04T17:19:55Z</dcterms:modified>
</cp:coreProperties>
</file>