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dp" ContentType="image/vnd.ms-photo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92"/>
  </p:notesMasterIdLst>
  <p:handoutMasterIdLst>
    <p:handoutMasterId r:id="rId93"/>
  </p:handoutMasterIdLst>
  <p:sldIdLst>
    <p:sldId id="257" r:id="rId2"/>
    <p:sldId id="286" r:id="rId3"/>
    <p:sldId id="287" r:id="rId4"/>
    <p:sldId id="288" r:id="rId5"/>
    <p:sldId id="258" r:id="rId6"/>
    <p:sldId id="259" r:id="rId7"/>
    <p:sldId id="289" r:id="rId8"/>
    <p:sldId id="354" r:id="rId9"/>
    <p:sldId id="290" r:id="rId10"/>
    <p:sldId id="291" r:id="rId11"/>
    <p:sldId id="292" r:id="rId12"/>
    <p:sldId id="355" r:id="rId13"/>
    <p:sldId id="293" r:id="rId14"/>
    <p:sldId id="294" r:id="rId15"/>
    <p:sldId id="295" r:id="rId16"/>
    <p:sldId id="296" r:id="rId17"/>
    <p:sldId id="297" r:id="rId18"/>
    <p:sldId id="356" r:id="rId19"/>
    <p:sldId id="298" r:id="rId20"/>
    <p:sldId id="299" r:id="rId21"/>
    <p:sldId id="300" r:id="rId22"/>
    <p:sldId id="357" r:id="rId23"/>
    <p:sldId id="358" r:id="rId24"/>
    <p:sldId id="360" r:id="rId25"/>
    <p:sldId id="301" r:id="rId26"/>
    <p:sldId id="361" r:id="rId27"/>
    <p:sldId id="362" r:id="rId28"/>
    <p:sldId id="359" r:id="rId29"/>
    <p:sldId id="363" r:id="rId30"/>
    <p:sldId id="364" r:id="rId31"/>
    <p:sldId id="365" r:id="rId32"/>
    <p:sldId id="367" r:id="rId33"/>
    <p:sldId id="366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68" r:id="rId47"/>
    <p:sldId id="314" r:id="rId48"/>
    <p:sldId id="315" r:id="rId49"/>
    <p:sldId id="316" r:id="rId50"/>
    <p:sldId id="317" r:id="rId51"/>
    <p:sldId id="369" r:id="rId52"/>
    <p:sldId id="370" r:id="rId53"/>
    <p:sldId id="318" r:id="rId54"/>
    <p:sldId id="319" r:id="rId55"/>
    <p:sldId id="320" r:id="rId56"/>
    <p:sldId id="321" r:id="rId57"/>
    <p:sldId id="322" r:id="rId58"/>
    <p:sldId id="323" r:id="rId59"/>
    <p:sldId id="324" r:id="rId60"/>
    <p:sldId id="325" r:id="rId61"/>
    <p:sldId id="326" r:id="rId62"/>
    <p:sldId id="327" r:id="rId63"/>
    <p:sldId id="328" r:id="rId64"/>
    <p:sldId id="329" r:id="rId65"/>
    <p:sldId id="330" r:id="rId66"/>
    <p:sldId id="371" r:id="rId67"/>
    <p:sldId id="331" r:id="rId68"/>
    <p:sldId id="372" r:id="rId69"/>
    <p:sldId id="332" r:id="rId70"/>
    <p:sldId id="333" r:id="rId71"/>
    <p:sldId id="334" r:id="rId72"/>
    <p:sldId id="335" r:id="rId73"/>
    <p:sldId id="336" r:id="rId74"/>
    <p:sldId id="337" r:id="rId75"/>
    <p:sldId id="338" r:id="rId76"/>
    <p:sldId id="339" r:id="rId77"/>
    <p:sldId id="340" r:id="rId78"/>
    <p:sldId id="341" r:id="rId79"/>
    <p:sldId id="342" r:id="rId80"/>
    <p:sldId id="343" r:id="rId81"/>
    <p:sldId id="344" r:id="rId82"/>
    <p:sldId id="345" r:id="rId83"/>
    <p:sldId id="346" r:id="rId84"/>
    <p:sldId id="347" r:id="rId85"/>
    <p:sldId id="348" r:id="rId86"/>
    <p:sldId id="349" r:id="rId87"/>
    <p:sldId id="350" r:id="rId88"/>
    <p:sldId id="351" r:id="rId89"/>
    <p:sldId id="352" r:id="rId90"/>
    <p:sldId id="353" r:id="rId9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66"/>
    <a:srgbClr val="66C9E3"/>
    <a:srgbClr val="A8D2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45" d="100"/>
          <a:sy n="145" d="100"/>
        </p:scale>
        <p:origin x="-576" y="-1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90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notesMaster" Target="notesMasters/notesMaster1.xml"/><Relationship Id="rId93" Type="http://schemas.openxmlformats.org/officeDocument/2006/relationships/handoutMaster" Target="handoutMasters/handoutMaster1.xml"/><Relationship Id="rId94" Type="http://schemas.openxmlformats.org/officeDocument/2006/relationships/printerSettings" Target="printerSettings/printerSettings1.bin"/><Relationship Id="rId95" Type="http://schemas.openxmlformats.org/officeDocument/2006/relationships/presProps" Target="presProps.xml"/><Relationship Id="rId96" Type="http://schemas.openxmlformats.org/officeDocument/2006/relationships/viewProps" Target="viewProps.xml"/><Relationship Id="rId97" Type="http://schemas.openxmlformats.org/officeDocument/2006/relationships/theme" Target="theme/theme1.xml"/><Relationship Id="rId9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77B07-26ED-A949-9D4B-44C207F8A4D1}" type="datetimeFigureOut">
              <a:rPr lang="en-US" smtClean="0"/>
              <a:t>3/27/14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EABA4-34FF-E546-B451-A8222159D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20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550EC-EE34-EF49-A4D8-147A804A9918}" type="datetimeFigureOut">
              <a:rPr lang="en-US" smtClean="0"/>
              <a:t>3/27/14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CA4EC-A822-3847-9594-6C0922482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29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7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5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7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5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1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2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6.png"/><Relationship Id="rId5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kingston.com/datasheets/KVR16N11_4.pdf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newegg.com/Product/Product.aspx?gclid=COLKkprosr0CFaMcOgod-SIASA&amp;Item=N82E16820239603&amp;nm_mc=KNC-GoogleAdwords&amp;cm_mmc=KNC-GoogleAdwords-_-pla-_-Desktop+Memory-_-N82E16820239603&amp;ef_id=Ur99TwAAAawVqiMW:20140327132503:s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microsoft.com/office/2007/relationships/hdphoto" Target="../media/hdphoto4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microsoft.com/office/2007/relationships/hdphoto" Target="../media/hdphoto5.wdp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23.png"/><Relationship Id="rId5" Type="http://schemas.microsoft.com/office/2007/relationships/hdphoto" Target="../media/hdphoto6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microsoft.com/office/2007/relationships/hdphoto" Target="../media/hdphoto7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orvalds/linux/blob/master/include/linux/fs.h" TargetMode="External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51.png"/><Relationship Id="rId5" Type="http://schemas.microsoft.com/office/2007/relationships/hdphoto" Target="../media/hdphoto8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open-zfs.org/" TargetMode="External"/><Relationship Id="rId3" Type="http://schemas.openxmlformats.org/officeDocument/2006/relationships/image" Target="../media/image5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microsoft.com/office/2007/relationships/hdphoto" Target="../media/hdphoto10.wdp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10484" t="3163" r="15016" b="2624"/>
          <a:stretch/>
        </p:blipFill>
        <p:spPr>
          <a:xfrm rot="5400000">
            <a:off x="1794846" y="-2205653"/>
            <a:ext cx="5143501" cy="955481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0729" y="4009654"/>
            <a:ext cx="2684707" cy="967937"/>
          </a:xfrm>
          <a:solidFill>
            <a:schemeClr val="tx1">
              <a:alpha val="25000"/>
            </a:schemeClr>
          </a:solidFill>
        </p:spPr>
        <p:txBody>
          <a:bodyPr>
            <a:normAutofit fontScale="70000" lnSpcReduction="20000"/>
          </a:bodyPr>
          <a:lstStyle/>
          <a:p>
            <a:pPr algn="l">
              <a:lnSpc>
                <a:spcPct val="9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cs4414 Spring 2014</a:t>
            </a:r>
          </a:p>
          <a:p>
            <a:pPr algn="l">
              <a:lnSpc>
                <a:spcPct val="9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University of Virginia</a:t>
            </a:r>
          </a:p>
          <a:p>
            <a:pPr algn="l">
              <a:lnSpc>
                <a:spcPct val="9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David Evans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80727" y="247653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6263" y="423302"/>
            <a:ext cx="4002892" cy="1445879"/>
          </a:xfrm>
          <a:noFill/>
        </p:spPr>
        <p:txBody>
          <a:bodyPr>
            <a:noAutofit/>
          </a:bodyPr>
          <a:lstStyle/>
          <a:p>
            <a:pPr algn="l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9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Class 16:</a:t>
            </a:r>
            <a:b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9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9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Storage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9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0170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 descr="Screen Shot 2013-11-19 at 10.10.44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"/>
          <a:stretch/>
        </p:blipFill>
        <p:spPr>
          <a:xfrm>
            <a:off x="156026" y="682488"/>
            <a:ext cx="8765620" cy="3516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1679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09754" y="205979"/>
            <a:ext cx="7177046" cy="857250"/>
          </a:xfrm>
        </p:spPr>
        <p:txBody>
          <a:bodyPr/>
          <a:lstStyle/>
          <a:p>
            <a:r>
              <a:rPr lang="en-US" dirty="0" smtClean="0"/>
              <a:t>Why Mercury?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3935" y="139867"/>
            <a:ext cx="2671637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Speed of Sound</a:t>
            </a:r>
          </a:p>
          <a:p>
            <a:pPr algn="ctr"/>
            <a:r>
              <a:rPr lang="en-US" dirty="0" smtClean="0"/>
              <a:t>Air		  343 m/s</a:t>
            </a:r>
          </a:p>
          <a:p>
            <a:r>
              <a:rPr lang="en-US" dirty="0" smtClean="0"/>
              <a:t>Mercury	1450 m/s (40° C)</a:t>
            </a:r>
          </a:p>
          <a:p>
            <a:r>
              <a:rPr lang="en-US" dirty="0" smtClean="0"/>
              <a:t>Water	1500 m/s (25° </a:t>
            </a:r>
            <a:r>
              <a:rPr lang="en-US" dirty="0"/>
              <a:t>C)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496" y="1574181"/>
            <a:ext cx="1587500" cy="1587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158" y="1483715"/>
            <a:ext cx="2702779" cy="1914525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>
            <a:off x="3634629" y="2203148"/>
            <a:ext cx="952530" cy="35721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Curved Connector 19"/>
          <p:cNvCxnSpPr>
            <a:stCxn id="18" idx="3"/>
            <a:endCxn id="17" idx="1"/>
          </p:cNvCxnSpPr>
          <p:nvPr/>
        </p:nvCxnSpPr>
        <p:spPr>
          <a:xfrm flipH="1" flipV="1">
            <a:off x="1977496" y="2367931"/>
            <a:ext cx="5312441" cy="73047"/>
          </a:xfrm>
          <a:prstGeom prst="curvedConnector5">
            <a:avLst>
              <a:gd name="adj1" fmla="val -20403"/>
              <a:gd name="adj2" fmla="val -3166413"/>
              <a:gd name="adj3" fmla="val 115687"/>
            </a:avLst>
          </a:prstGeom>
          <a:ln w="76200" cmpd="tri">
            <a:solidFill>
              <a:schemeClr val="accent5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918108" y="1662632"/>
            <a:ext cx="335024" cy="5405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519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207154">
            <a:off x="6956316" y="229719"/>
            <a:ext cx="2552700" cy="239077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09754" y="205979"/>
            <a:ext cx="7177046" cy="857250"/>
          </a:xfrm>
        </p:spPr>
        <p:txBody>
          <a:bodyPr/>
          <a:lstStyle/>
          <a:p>
            <a:r>
              <a:rPr lang="en-US" dirty="0" smtClean="0"/>
              <a:t>Why Mercury?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3935" y="139867"/>
            <a:ext cx="2671637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Speed of Sound</a:t>
            </a:r>
          </a:p>
          <a:p>
            <a:pPr algn="ctr"/>
            <a:r>
              <a:rPr lang="en-US" dirty="0" smtClean="0"/>
              <a:t>Air		  343 m/s</a:t>
            </a:r>
          </a:p>
          <a:p>
            <a:r>
              <a:rPr lang="en-US" dirty="0" smtClean="0"/>
              <a:t>Mercury	1450 m/s (40° C)</a:t>
            </a:r>
          </a:p>
          <a:p>
            <a:r>
              <a:rPr lang="en-US" dirty="0" smtClean="0"/>
              <a:t>Water	1500 m/s (25° </a:t>
            </a:r>
            <a:r>
              <a:rPr lang="en-US" dirty="0"/>
              <a:t>C)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496" y="1574181"/>
            <a:ext cx="1587500" cy="1587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7158" y="1483715"/>
            <a:ext cx="2702779" cy="1914525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>
            <a:off x="3634629" y="2203148"/>
            <a:ext cx="952530" cy="35721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Curved Connector 19"/>
          <p:cNvCxnSpPr>
            <a:stCxn id="18" idx="3"/>
            <a:endCxn id="17" idx="1"/>
          </p:cNvCxnSpPr>
          <p:nvPr/>
        </p:nvCxnSpPr>
        <p:spPr>
          <a:xfrm flipH="1" flipV="1">
            <a:off x="1977496" y="2367931"/>
            <a:ext cx="5312441" cy="73047"/>
          </a:xfrm>
          <a:prstGeom prst="curvedConnector5">
            <a:avLst>
              <a:gd name="adj1" fmla="val -20403"/>
              <a:gd name="adj2" fmla="val -3166413"/>
              <a:gd name="adj3" fmla="val 115687"/>
            </a:avLst>
          </a:prstGeom>
          <a:ln w="76200" cmpd="tri">
            <a:solidFill>
              <a:schemeClr val="accent5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918108" y="1662632"/>
            <a:ext cx="335024" cy="5405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Screen Shot 2013-11-20 at 9.53.2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99184"/>
            <a:ext cx="8370824" cy="1017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0149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533" y="205978"/>
            <a:ext cx="4157209" cy="311790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2270" y="-521969"/>
            <a:ext cx="5969831" cy="59698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90575" y="3512406"/>
            <a:ext cx="377158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MIT Project Whirlwind, 1951</a:t>
            </a:r>
          </a:p>
          <a:p>
            <a:pPr algn="ctr"/>
            <a:r>
              <a:rPr lang="en-US" sz="2400" dirty="0" smtClean="0"/>
              <a:t>2K 16-bit words</a:t>
            </a:r>
          </a:p>
          <a:p>
            <a:pPr algn="ctr"/>
            <a:r>
              <a:rPr lang="en-US" sz="2400" dirty="0" smtClean="0"/>
              <a:t>with “</a:t>
            </a:r>
            <a:r>
              <a:rPr lang="en-US" sz="2400" b="1" dirty="0" smtClean="0"/>
              <a:t>no waiting</a:t>
            </a:r>
            <a:r>
              <a:rPr lang="en-US" sz="2400" dirty="0" smtClean="0"/>
              <a:t>”! 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25" y="604344"/>
            <a:ext cx="3431627" cy="3284483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Magnetic Core Memory</a:t>
            </a:r>
            <a:endParaRPr lang="en-US" sz="48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56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SRAM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Isosceles Triangle 5"/>
          <p:cNvSpPr/>
          <p:nvPr/>
        </p:nvSpPr>
        <p:spPr>
          <a:xfrm rot="5400000">
            <a:off x="4097862" y="1067398"/>
            <a:ext cx="1318233" cy="132680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NOT</a:t>
            </a:r>
            <a:endParaRPr lang="en-US" dirty="0"/>
          </a:p>
        </p:txBody>
      </p:sp>
      <p:sp>
        <p:nvSpPr>
          <p:cNvPr id="7" name="Isosceles Triangle 6"/>
          <p:cNvSpPr/>
          <p:nvPr/>
        </p:nvSpPr>
        <p:spPr>
          <a:xfrm rot="16200000">
            <a:off x="4097862" y="2789175"/>
            <a:ext cx="1318233" cy="132680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NOT</a:t>
            </a:r>
            <a:endParaRPr lang="en-US" dirty="0"/>
          </a:p>
        </p:txBody>
      </p:sp>
      <p:cxnSp>
        <p:nvCxnSpPr>
          <p:cNvPr id="9" name="Elbow Connector 8"/>
          <p:cNvCxnSpPr>
            <a:stCxn id="6" idx="0"/>
            <a:endCxn id="7" idx="3"/>
          </p:cNvCxnSpPr>
          <p:nvPr/>
        </p:nvCxnSpPr>
        <p:spPr>
          <a:xfrm>
            <a:off x="5420381" y="1730801"/>
            <a:ext cx="12700" cy="1721777"/>
          </a:xfrm>
          <a:prstGeom prst="bentConnector3">
            <a:avLst>
              <a:gd name="adj1" fmla="val 15728732"/>
            </a:avLst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stCxn id="6" idx="3"/>
            <a:endCxn id="7" idx="0"/>
          </p:cNvCxnSpPr>
          <p:nvPr/>
        </p:nvCxnSpPr>
        <p:spPr>
          <a:xfrm rot="10800000" flipV="1">
            <a:off x="4093575" y="1730801"/>
            <a:ext cx="12700" cy="1721777"/>
          </a:xfrm>
          <a:prstGeom prst="bentConnector3">
            <a:avLst>
              <a:gd name="adj1" fmla="val 15014425"/>
            </a:avLst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406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686" y="113864"/>
            <a:ext cx="7738538" cy="4817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925" y="113864"/>
            <a:ext cx="2818524" cy="1300504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4000" dirty="0"/>
              <a:t>4</a:t>
            </a:r>
            <a:r>
              <a:rPr lang="en-US" sz="4000" dirty="0" smtClean="0"/>
              <a:t>-</a:t>
            </a:r>
            <a:r>
              <a:rPr lang="en-US" sz="4000" dirty="0" smtClean="0"/>
              <a:t>Transistor SRAM Bit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4357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62651" y="500007"/>
            <a:ext cx="22032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800" dirty="0" smtClean="0">
                <a:solidFill>
                  <a:srgbClr val="DBEEF4"/>
                </a:solidFill>
              </a:rPr>
              <a:t>Modern </a:t>
            </a:r>
          </a:p>
          <a:p>
            <a:pPr algn="r"/>
            <a:r>
              <a:rPr lang="en-US" sz="4800" dirty="0" smtClean="0">
                <a:solidFill>
                  <a:srgbClr val="DBEEF4"/>
                </a:solidFill>
              </a:rPr>
              <a:t>DRAM</a:t>
            </a:r>
            <a:endParaRPr lang="en-US" sz="4800" dirty="0">
              <a:solidFill>
                <a:srgbClr val="DBEEF4"/>
              </a:solidFill>
            </a:endParaRPr>
          </a:p>
        </p:txBody>
      </p:sp>
      <p:pic>
        <p:nvPicPr>
          <p:cNvPr id="13" name="Picture 12" descr="Screen Shot 2013-11-20 at 2.59.5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" r="4553" b="4336"/>
          <a:stretch/>
        </p:blipFill>
        <p:spPr>
          <a:xfrm>
            <a:off x="3634828" y="247441"/>
            <a:ext cx="5316485" cy="4519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450" b="81050" l="0" r="100000">
                        <a14:foregroundMark x1="35000" y1="61700" x2="35000" y2="61700"/>
                      </a14:backgroundRemoval>
                    </a14:imgEffect>
                  </a14:imgLayer>
                </a14:imgProps>
              </a:ext>
            </a:extLst>
          </a:blip>
          <a:srcRect t="15704" b="16553"/>
          <a:stretch/>
        </p:blipFill>
        <p:spPr>
          <a:xfrm>
            <a:off x="191633" y="1754357"/>
            <a:ext cx="3758508" cy="2546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6473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644" y="117675"/>
            <a:ext cx="2844800" cy="4427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47" y="117675"/>
            <a:ext cx="2861056" cy="44480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9163" y="4552211"/>
            <a:ext cx="1419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 seconds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773518" y="4551632"/>
            <a:ext cx="1575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30 seconds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8507" y="117675"/>
            <a:ext cx="2861056" cy="44480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25502" y="4551632"/>
            <a:ext cx="1426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 minutes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95597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644" y="117675"/>
            <a:ext cx="2844800" cy="4427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47" y="117675"/>
            <a:ext cx="2861056" cy="44480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9163" y="4552211"/>
            <a:ext cx="1419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 seconds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773518" y="4551632"/>
            <a:ext cx="1575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30 seconds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8507" y="117675"/>
            <a:ext cx="2861056" cy="44480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25502" y="4551632"/>
            <a:ext cx="1426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 minutes</a:t>
            </a:r>
            <a:endParaRPr lang="en-US" sz="2400" dirty="0"/>
          </a:p>
        </p:txBody>
      </p:sp>
      <p:pic>
        <p:nvPicPr>
          <p:cNvPr id="3" name="Picture 2" descr="Screen Shot 2014-03-27 at 7.00.32 AM.png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6" y="444499"/>
            <a:ext cx="8200038" cy="3356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748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 descr="Screen Shot 2013-11-19 at 9.42.30 A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597" y="877847"/>
            <a:ext cx="5707632" cy="3993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960865" y="554681"/>
            <a:ext cx="2896415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cycles (at 800MHz) to read a particular row = 13.75ns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5767719" y="1419182"/>
            <a:ext cx="1383436" cy="374228"/>
          </a:xfrm>
          <a:prstGeom prst="ellipse">
            <a:avLst/>
          </a:prstGeom>
          <a:noFill/>
          <a:ln w="28575" cmpd="sng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210854" y="3531273"/>
            <a:ext cx="94128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= 185° F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450" b="81050" l="0" r="100000">
                        <a14:foregroundMark x1="35000" y1="61700" x2="35000" y2="61700"/>
                      </a14:backgroundRemoval>
                    </a14:imgEffect>
                  </a14:imgLayer>
                </a14:imgProps>
              </a:ext>
            </a:extLst>
          </a:blip>
          <a:srcRect t="15704" b="16553"/>
          <a:stretch/>
        </p:blipFill>
        <p:spPr>
          <a:xfrm>
            <a:off x="80074" y="-310691"/>
            <a:ext cx="4270689" cy="2893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7135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2799065"/>
            <a:ext cx="8229600" cy="1795557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Storage</a:t>
            </a:r>
          </a:p>
          <a:p>
            <a:pPr marL="0" indent="0">
              <a:buNone/>
            </a:pPr>
            <a:r>
              <a:rPr lang="en-US" b="1" dirty="0" smtClean="0"/>
              <a:t>File Systems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22056" y="1313142"/>
            <a:ext cx="5195728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Exam 2 is due at 11:59pm </a:t>
            </a:r>
            <a:r>
              <a:rPr lang="en-US" sz="2800" b="1" dirty="0" smtClean="0"/>
              <a:t>tonight.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54037" y="2044362"/>
            <a:ext cx="5306010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PS4 is due 11:59pm Sunday, 6 April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044063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Systems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19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456965"/>
              </p:ext>
            </p:extLst>
          </p:nvPr>
        </p:nvGraphicFramePr>
        <p:xfrm>
          <a:off x="718886" y="1132801"/>
          <a:ext cx="7717804" cy="266901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929451"/>
                <a:gridCol w="1929451"/>
                <a:gridCol w="1929451"/>
                <a:gridCol w="1929451"/>
              </a:tblGrid>
              <a:tr h="52393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Device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Example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Time to Access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Cost per Bit</a:t>
                      </a:r>
                      <a:endParaRPr lang="en-US" sz="1400" dirty="0"/>
                    </a:p>
                  </a:txBody>
                  <a:tcPr marT="34290" marB="34290" anchor="b"/>
                </a:tc>
              </a:tr>
              <a:tr h="107253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Mercury (Gin) Delay Line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UNIVAC (1951)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220,000ns (average)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$ 0.38 (1968)</a:t>
                      </a:r>
                    </a:p>
                    <a:p>
                      <a:endParaRPr lang="en-US" sz="1400" dirty="0" smtClean="0"/>
                    </a:p>
                    <a:p>
                      <a:r>
                        <a:rPr lang="en-US" sz="1400" dirty="0" smtClean="0"/>
                        <a:t>(a</a:t>
                      </a:r>
                      <a:r>
                        <a:rPr lang="en-US" sz="1400" baseline="0" dirty="0" smtClean="0"/>
                        <a:t> bazillion n$)</a:t>
                      </a:r>
                      <a:endParaRPr lang="en-US" sz="1400" dirty="0" smtClean="0"/>
                    </a:p>
                  </a:txBody>
                  <a:tcPr marT="34290" marB="34290"/>
                </a:tc>
              </a:tr>
              <a:tr h="107253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DRAM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Kingston KVR16N11/4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4GB</a:t>
                      </a:r>
                      <a:r>
                        <a:rPr lang="en-US" sz="1400" baseline="0" dirty="0" smtClean="0"/>
                        <a:t> DDR3 (</a:t>
                      </a:r>
                      <a:r>
                        <a:rPr lang="en-US" sz="1400" baseline="0" dirty="0" smtClean="0">
                          <a:hlinkClick r:id="rId2"/>
                        </a:rPr>
                        <a:t>$40</a:t>
                      </a:r>
                      <a:r>
                        <a:rPr lang="en-US" sz="1400" baseline="0" dirty="0" smtClean="0"/>
                        <a:t>)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13.75ns</a:t>
                      </a:r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1.16 n$</a:t>
                      </a:r>
                      <a:endParaRPr lang="en-US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11230" y="4073975"/>
            <a:ext cx="605806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UNIVAC 1968 (Core memory): $823,500 for 131 K 16-bit words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798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3-27 at 9.27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745" y="1673017"/>
            <a:ext cx="5619531" cy="2624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100" b="85400" l="19100" r="84300">
                        <a14:foregroundMark x1="80500" y1="70200" x2="80500" y2="70200"/>
                        <a14:foregroundMark x1="62500" y1="65600" x2="62500" y2="65600"/>
                        <a14:foregroundMark x1="40400" y1="77500" x2="40400" y2="77500"/>
                        <a14:foregroundMark x1="63700" y1="67700" x2="63700" y2="67700"/>
                        <a14:foregroundMark x1="80000" y1="68800" x2="80000" y2="68800"/>
                      </a14:backgroundRemoval>
                    </a14:imgEffect>
                  </a14:imgLayer>
                </a14:imgProps>
              </a:ext>
            </a:extLst>
          </a:blip>
          <a:srcRect l="18561" t="19700" r="12643" b="12868"/>
          <a:stretch/>
        </p:blipFill>
        <p:spPr>
          <a:xfrm>
            <a:off x="0" y="1063229"/>
            <a:ext cx="3873063" cy="3796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Cheaper, More Persistent Storage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617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39610"/>
            <a:ext cx="9155142" cy="6000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9963" y="112227"/>
            <a:ext cx="2276837" cy="4362234"/>
          </a:xfrm>
        </p:spPr>
        <p:txBody>
          <a:bodyPr>
            <a:noAutofit/>
          </a:bodyPr>
          <a:lstStyle/>
          <a:p>
            <a:r>
              <a:rPr lang="en-US" sz="3200" dirty="0" smtClean="0"/>
              <a:t>Review: what is the </a:t>
            </a:r>
            <a:r>
              <a:rPr lang="en-US" sz="3200" b="1" dirty="0" smtClean="0"/>
              <a:t>bandwidth </a:t>
            </a:r>
            <a:r>
              <a:rPr lang="en-US" sz="3200" dirty="0" smtClean="0"/>
              <a:t>of a storage container on an ocean liner full of these?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530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 descr="Screen Shot 2014-03-27 at 9.32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753751"/>
            <a:ext cx="8801343" cy="1083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4-03-27 at 9.33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82" y="1988102"/>
            <a:ext cx="5702300" cy="2491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0078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 descr="Screen Shot 2014-03-27 at 9.32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753751"/>
            <a:ext cx="8801343" cy="1083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4-03-27 at 9.33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82" y="1988102"/>
            <a:ext cx="5702300" cy="2491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4721292" y="2344470"/>
            <a:ext cx="3849030" cy="13234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FFFF00"/>
                </a:solidFill>
              </a:rPr>
              <a:t>&gt;&gt;&gt; </a:t>
            </a:r>
            <a:r>
              <a:rPr lang="it-IT" sz="2000" dirty="0" err="1" smtClean="0">
                <a:solidFill>
                  <a:srgbClr val="FFFF00"/>
                </a:solidFill>
              </a:rPr>
              <a:t>drivevol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>
                <a:solidFill>
                  <a:srgbClr val="FFFF00"/>
                </a:solidFill>
              </a:rPr>
              <a:t>= 5.8 * 4 * </a:t>
            </a:r>
            <a:r>
              <a:rPr lang="it-IT" sz="2000" dirty="0" smtClean="0">
                <a:solidFill>
                  <a:srgbClr val="FFFF00"/>
                </a:solidFill>
              </a:rPr>
              <a:t>1</a:t>
            </a:r>
          </a:p>
          <a:p>
            <a:r>
              <a:rPr lang="fr-FR" sz="2000" dirty="0" smtClean="0">
                <a:solidFill>
                  <a:srgbClr val="FFFF00"/>
                </a:solidFill>
              </a:rPr>
              <a:t>&gt;&gt;&gt; container </a:t>
            </a:r>
            <a:r>
              <a:rPr lang="fr-FR" sz="2000" dirty="0">
                <a:solidFill>
                  <a:srgbClr val="FFFF00"/>
                </a:solidFill>
              </a:rPr>
              <a:t>= 232.5 * 92.5 * </a:t>
            </a:r>
            <a:r>
              <a:rPr lang="fr-FR" sz="2000" dirty="0" smtClean="0">
                <a:solidFill>
                  <a:srgbClr val="FFFF00"/>
                </a:solidFill>
              </a:rPr>
              <a:t>93.9</a:t>
            </a:r>
          </a:p>
          <a:p>
            <a:r>
              <a:rPr lang="fr-FR" sz="2000" dirty="0">
                <a:solidFill>
                  <a:srgbClr val="FFFF00"/>
                </a:solidFill>
              </a:rPr>
              <a:t>&gt;&gt;&gt; container / </a:t>
            </a:r>
            <a:r>
              <a:rPr lang="fr-FR" sz="2000" dirty="0" err="1">
                <a:solidFill>
                  <a:srgbClr val="FFFF00"/>
                </a:solidFill>
              </a:rPr>
              <a:t>drivevol</a:t>
            </a:r>
            <a:endParaRPr lang="fr-FR" sz="2000" dirty="0">
              <a:solidFill>
                <a:srgbClr val="FFFF00"/>
              </a:solidFill>
            </a:endParaRPr>
          </a:p>
          <a:p>
            <a:r>
              <a:rPr lang="fr-FR" sz="2000" dirty="0">
                <a:solidFill>
                  <a:srgbClr val="FFFF00"/>
                </a:solidFill>
              </a:rPr>
              <a:t>87044.69288793104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2762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2434408" cy="236258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How big is a </a:t>
            </a:r>
            <a:r>
              <a:rPr lang="en-US" b="1" dirty="0" smtClean="0">
                <a:solidFill>
                  <a:srgbClr val="FFFF00"/>
                </a:solidFill>
              </a:rPr>
              <a:t>TB</a:t>
            </a:r>
            <a:r>
              <a:rPr lang="en-US" dirty="0" smtClean="0">
                <a:solidFill>
                  <a:srgbClr val="FFFF00"/>
                </a:solidFill>
              </a:rPr>
              <a:t>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 descr="Screen Shot 2013-11-20 at 10.27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748" y="77420"/>
            <a:ext cx="4895484" cy="4895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0092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 descr="Screen Shot 2014-03-27 at 9.32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753751"/>
            <a:ext cx="8801343" cy="1083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4-03-27 at 9.33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82" y="1988102"/>
            <a:ext cx="5702300" cy="2491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509406" y="2220841"/>
            <a:ext cx="5177394" cy="22467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FFFF00"/>
                </a:solidFill>
              </a:rPr>
              <a:t>&gt;&gt;&gt; </a:t>
            </a:r>
            <a:r>
              <a:rPr lang="it-IT" sz="2000" dirty="0" err="1" smtClean="0">
                <a:solidFill>
                  <a:srgbClr val="FFFF00"/>
                </a:solidFill>
              </a:rPr>
              <a:t>drivevol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>
                <a:solidFill>
                  <a:srgbClr val="FFFF00"/>
                </a:solidFill>
              </a:rPr>
              <a:t>= 5.8 * 4 * </a:t>
            </a:r>
            <a:r>
              <a:rPr lang="it-IT" sz="2000" dirty="0" smtClean="0">
                <a:solidFill>
                  <a:srgbClr val="FFFF00"/>
                </a:solidFill>
              </a:rPr>
              <a:t>1</a:t>
            </a:r>
          </a:p>
          <a:p>
            <a:r>
              <a:rPr lang="fr-FR" sz="2000" dirty="0" smtClean="0">
                <a:solidFill>
                  <a:srgbClr val="FFFF00"/>
                </a:solidFill>
              </a:rPr>
              <a:t>&gt;&gt;&gt; container </a:t>
            </a:r>
            <a:r>
              <a:rPr lang="fr-FR" sz="2000" dirty="0">
                <a:solidFill>
                  <a:srgbClr val="FFFF00"/>
                </a:solidFill>
              </a:rPr>
              <a:t>= 232.5 * 92.5 * </a:t>
            </a:r>
            <a:r>
              <a:rPr lang="fr-FR" sz="2000" dirty="0" smtClean="0">
                <a:solidFill>
                  <a:srgbClr val="FFFF00"/>
                </a:solidFill>
              </a:rPr>
              <a:t>93.9</a:t>
            </a:r>
          </a:p>
          <a:p>
            <a:r>
              <a:rPr lang="fr-FR" sz="2000" dirty="0">
                <a:solidFill>
                  <a:srgbClr val="FFFF00"/>
                </a:solidFill>
              </a:rPr>
              <a:t>&gt;&gt;&gt; container / </a:t>
            </a:r>
            <a:r>
              <a:rPr lang="fr-FR" sz="2000" dirty="0" err="1">
                <a:solidFill>
                  <a:srgbClr val="FFFF00"/>
                </a:solidFill>
              </a:rPr>
              <a:t>drivevol</a:t>
            </a:r>
            <a:endParaRPr lang="fr-FR" sz="2000" dirty="0">
              <a:solidFill>
                <a:srgbClr val="FFFF00"/>
              </a:solidFill>
            </a:endParaRPr>
          </a:p>
          <a:p>
            <a:r>
              <a:rPr lang="fr-FR" sz="2000" dirty="0" smtClean="0">
                <a:solidFill>
                  <a:srgbClr val="FFFF00"/>
                </a:solidFill>
              </a:rPr>
              <a:t>87044.69288793104</a:t>
            </a:r>
          </a:p>
          <a:p>
            <a:r>
              <a:rPr lang="fr-FR" sz="2000" dirty="0" smtClean="0">
                <a:solidFill>
                  <a:srgbClr val="FFFF00"/>
                </a:solidFill>
              </a:rPr>
              <a:t>&gt;&gt;&gt; </a:t>
            </a:r>
            <a:r>
              <a:rPr lang="fr-FR" sz="2000" dirty="0" err="1" smtClean="0">
                <a:solidFill>
                  <a:srgbClr val="FFFF00"/>
                </a:solidFill>
              </a:rPr>
              <a:t>bpc</a:t>
            </a:r>
            <a:r>
              <a:rPr lang="fr-FR" sz="2000" dirty="0">
                <a:solidFill>
                  <a:srgbClr val="FFFF00"/>
                </a:solidFill>
              </a:rPr>
              <a:t> = _ * </a:t>
            </a:r>
            <a:r>
              <a:rPr lang="fr-FR" sz="2000" dirty="0" smtClean="0">
                <a:solidFill>
                  <a:srgbClr val="FFFF00"/>
                </a:solidFill>
              </a:rPr>
              <a:t>8 * 4 </a:t>
            </a:r>
            <a:r>
              <a:rPr lang="fr-FR" sz="2000" dirty="0">
                <a:solidFill>
                  <a:srgbClr val="FFFF00"/>
                </a:solidFill>
              </a:rPr>
              <a:t>* 1024 * 1024 * 1024 * </a:t>
            </a:r>
            <a:r>
              <a:rPr lang="fr-FR" sz="2000" dirty="0" smtClean="0">
                <a:solidFill>
                  <a:srgbClr val="FFFF00"/>
                </a:solidFill>
              </a:rPr>
              <a:t>1024</a:t>
            </a:r>
          </a:p>
          <a:p>
            <a:r>
              <a:rPr lang="fr-FR" sz="2000" dirty="0" smtClean="0">
                <a:solidFill>
                  <a:srgbClr val="FFFF00"/>
                </a:solidFill>
              </a:rPr>
              <a:t>&gt;&gt;&gt; </a:t>
            </a:r>
            <a:r>
              <a:rPr lang="fr-FR" sz="2000" dirty="0" err="1" smtClean="0">
                <a:solidFill>
                  <a:srgbClr val="FFFF00"/>
                </a:solidFill>
              </a:rPr>
              <a:t>bpc</a:t>
            </a:r>
            <a:endParaRPr lang="fr-FR" sz="2000" dirty="0" smtClean="0">
              <a:solidFill>
                <a:srgbClr val="FFFF00"/>
              </a:solidFill>
            </a:endParaRPr>
          </a:p>
          <a:p>
            <a:r>
              <a:rPr lang="fr-FR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3.0626128629270743e+18</a:t>
            </a:r>
            <a:endParaRPr lang="en-US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3131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26</a:t>
            </a:fld>
            <a:endParaRPr lang="en-US"/>
          </a:p>
        </p:txBody>
      </p:sp>
      <p:pic>
        <p:nvPicPr>
          <p:cNvPr id="4" name="Picture 3" descr="Screen Shot 2014-03-27 at 9.32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753751"/>
            <a:ext cx="8801343" cy="1083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4-03-27 at 9.33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82" y="1988102"/>
            <a:ext cx="5702300" cy="2491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509406" y="2220841"/>
            <a:ext cx="5177394" cy="22467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FFFF00"/>
                </a:solidFill>
              </a:rPr>
              <a:t>&gt;&gt;&gt; </a:t>
            </a:r>
            <a:r>
              <a:rPr lang="it-IT" sz="2000" dirty="0" err="1" smtClean="0">
                <a:solidFill>
                  <a:srgbClr val="FFFF00"/>
                </a:solidFill>
              </a:rPr>
              <a:t>drivevol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>
                <a:solidFill>
                  <a:srgbClr val="FFFF00"/>
                </a:solidFill>
              </a:rPr>
              <a:t>= 5.8 * 4 * </a:t>
            </a:r>
            <a:r>
              <a:rPr lang="it-IT" sz="2000" dirty="0" smtClean="0">
                <a:solidFill>
                  <a:srgbClr val="FFFF00"/>
                </a:solidFill>
              </a:rPr>
              <a:t>1</a:t>
            </a:r>
          </a:p>
          <a:p>
            <a:r>
              <a:rPr lang="fr-FR" sz="2000" dirty="0" smtClean="0">
                <a:solidFill>
                  <a:srgbClr val="FFFF00"/>
                </a:solidFill>
              </a:rPr>
              <a:t>&gt;&gt;&gt; container </a:t>
            </a:r>
            <a:r>
              <a:rPr lang="fr-FR" sz="2000" dirty="0">
                <a:solidFill>
                  <a:srgbClr val="FFFF00"/>
                </a:solidFill>
              </a:rPr>
              <a:t>= 232.5 * 92.5 * </a:t>
            </a:r>
            <a:r>
              <a:rPr lang="fr-FR" sz="2000" dirty="0" smtClean="0">
                <a:solidFill>
                  <a:srgbClr val="FFFF00"/>
                </a:solidFill>
              </a:rPr>
              <a:t>93.9</a:t>
            </a:r>
          </a:p>
          <a:p>
            <a:r>
              <a:rPr lang="fr-FR" sz="2000" dirty="0">
                <a:solidFill>
                  <a:srgbClr val="FFFF00"/>
                </a:solidFill>
              </a:rPr>
              <a:t>&gt;&gt;&gt; container / </a:t>
            </a:r>
            <a:r>
              <a:rPr lang="fr-FR" sz="2000" dirty="0" err="1">
                <a:solidFill>
                  <a:srgbClr val="FFFF00"/>
                </a:solidFill>
              </a:rPr>
              <a:t>drivevol</a:t>
            </a:r>
            <a:endParaRPr lang="fr-FR" sz="2000" dirty="0">
              <a:solidFill>
                <a:srgbClr val="FFFF00"/>
              </a:solidFill>
            </a:endParaRPr>
          </a:p>
          <a:p>
            <a:r>
              <a:rPr lang="fr-FR" sz="2000" dirty="0" smtClean="0">
                <a:solidFill>
                  <a:srgbClr val="FFFF00"/>
                </a:solidFill>
              </a:rPr>
              <a:t>87044.69288793104</a:t>
            </a:r>
          </a:p>
          <a:p>
            <a:r>
              <a:rPr lang="fr-FR" sz="2000" dirty="0" smtClean="0">
                <a:solidFill>
                  <a:srgbClr val="FFFF00"/>
                </a:solidFill>
              </a:rPr>
              <a:t>&gt;&gt;&gt; </a:t>
            </a:r>
            <a:r>
              <a:rPr lang="fr-FR" sz="2000" dirty="0" err="1" smtClean="0">
                <a:solidFill>
                  <a:srgbClr val="FFFF00"/>
                </a:solidFill>
              </a:rPr>
              <a:t>bpc</a:t>
            </a:r>
            <a:r>
              <a:rPr lang="fr-FR" sz="2000" dirty="0">
                <a:solidFill>
                  <a:srgbClr val="FFFF00"/>
                </a:solidFill>
              </a:rPr>
              <a:t> = _ * </a:t>
            </a:r>
            <a:r>
              <a:rPr lang="fr-FR" sz="2000" dirty="0" smtClean="0">
                <a:solidFill>
                  <a:srgbClr val="FFFF00"/>
                </a:solidFill>
              </a:rPr>
              <a:t>8 * 4 </a:t>
            </a:r>
            <a:r>
              <a:rPr lang="fr-FR" sz="2000" dirty="0">
                <a:solidFill>
                  <a:srgbClr val="FFFF00"/>
                </a:solidFill>
              </a:rPr>
              <a:t>* 1024 * 1024 * 1024 * </a:t>
            </a:r>
            <a:r>
              <a:rPr lang="fr-FR" sz="2000" dirty="0" smtClean="0">
                <a:solidFill>
                  <a:srgbClr val="FFFF00"/>
                </a:solidFill>
              </a:rPr>
              <a:t>1024</a:t>
            </a:r>
          </a:p>
          <a:p>
            <a:r>
              <a:rPr lang="fr-FR" sz="2000" dirty="0" smtClean="0">
                <a:solidFill>
                  <a:srgbClr val="FFFF00"/>
                </a:solidFill>
              </a:rPr>
              <a:t>&gt;&gt;&gt; </a:t>
            </a:r>
            <a:r>
              <a:rPr lang="fr-FR" sz="2000" dirty="0" err="1" smtClean="0">
                <a:solidFill>
                  <a:srgbClr val="FFFF00"/>
                </a:solidFill>
              </a:rPr>
              <a:t>bpc</a:t>
            </a:r>
            <a:endParaRPr lang="fr-FR" sz="2000" dirty="0" smtClean="0">
              <a:solidFill>
                <a:srgbClr val="FFFF00"/>
              </a:solidFill>
            </a:endParaRPr>
          </a:p>
          <a:p>
            <a:r>
              <a:rPr lang="fr-FR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3.0626128629270743e+18</a:t>
            </a:r>
            <a:endParaRPr lang="en-US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6" descr="Screen Shot 2014-03-27 at 9.47.1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27" y="612999"/>
            <a:ext cx="5856321" cy="1375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71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27</a:t>
            </a:fld>
            <a:endParaRPr lang="en-US"/>
          </a:p>
        </p:txBody>
      </p:sp>
      <p:pic>
        <p:nvPicPr>
          <p:cNvPr id="4" name="Picture 3" descr="Screen Shot 2014-03-27 at 9.37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3" y="119200"/>
            <a:ext cx="2710616" cy="4921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Shot 2014-03-27 at 9.48.5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861" y="304957"/>
            <a:ext cx="6647903" cy="4356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08657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 descr="Screen Shot 2014-03-27 at 9.50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566" y="383189"/>
            <a:ext cx="3340100" cy="698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9517" y="1541517"/>
            <a:ext cx="69181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Bandwidth of container ship full of 4TB drives: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6.9 ZB at 40km/h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0763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659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29</a:t>
            </a:fld>
            <a:endParaRPr lang="en-US"/>
          </a:p>
        </p:txBody>
      </p:sp>
      <p:pic>
        <p:nvPicPr>
          <p:cNvPr id="3" name="Picture 2" descr="Screen Shot 2014-03-27 at 9.50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566" y="383189"/>
            <a:ext cx="3340100" cy="698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9517" y="1541517"/>
            <a:ext cx="69181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Bandwidth of container ship full of 4TB drives: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6.9 ZB at 40km/h </a:t>
            </a:r>
            <a:endParaRPr lang="en-US" sz="2800" dirty="0"/>
          </a:p>
        </p:txBody>
      </p:sp>
      <p:pic>
        <p:nvPicPr>
          <p:cNvPr id="5" name="Picture 4" descr="Screen Shot 2014-03-27 at 9.54.3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00" y="2557464"/>
            <a:ext cx="5461000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91994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893379"/>
            <a:ext cx="9155677" cy="68667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3013"/>
            <a:ext cx="8073697" cy="2526712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rgbClr val="FFFF00"/>
                </a:solidFill>
              </a:rPr>
              <a:t>How does this compare to </a:t>
            </a:r>
            <a:r>
              <a:rPr lang="en-US" sz="5400" dirty="0" err="1" smtClean="0">
                <a:solidFill>
                  <a:srgbClr val="FFFF00"/>
                </a:solidFill>
              </a:rPr>
              <a:t>Gbit</a:t>
            </a:r>
            <a:r>
              <a:rPr lang="en-US" sz="5400" dirty="0" smtClean="0">
                <a:solidFill>
                  <a:srgbClr val="FFFF00"/>
                </a:solidFill>
              </a:rPr>
              <a:t> </a:t>
            </a:r>
            <a:r>
              <a:rPr lang="en-US" sz="5400" dirty="0" err="1" smtClean="0">
                <a:solidFill>
                  <a:srgbClr val="FFFF00"/>
                </a:solidFill>
              </a:rPr>
              <a:t>ethernet</a:t>
            </a:r>
            <a:r>
              <a:rPr lang="en-US" sz="5400" dirty="0" smtClean="0">
                <a:solidFill>
                  <a:srgbClr val="FFFF00"/>
                </a:solidFill>
              </a:rPr>
              <a:t>?</a:t>
            </a:r>
            <a:endParaRPr lang="en-US" sz="5400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624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919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71448" y="405430"/>
            <a:ext cx="6148552" cy="34163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/>
              <a:t>&gt;&gt;&gt; </a:t>
            </a:r>
            <a:r>
              <a:rPr lang="en-US" sz="2400" dirty="0" err="1"/>
              <a:t>gb</a:t>
            </a:r>
            <a:r>
              <a:rPr lang="en-US" sz="2400" dirty="0"/>
              <a:t> = 1024 * 1024 * 1024</a:t>
            </a:r>
          </a:p>
          <a:p>
            <a:r>
              <a:rPr lang="en-US" sz="2400" dirty="0"/>
              <a:t>&gt;&gt;&gt; </a:t>
            </a:r>
            <a:r>
              <a:rPr lang="en-US" sz="2400" dirty="0" err="1"/>
              <a:t>speedoflight</a:t>
            </a:r>
            <a:r>
              <a:rPr lang="en-US" sz="2400" dirty="0"/>
              <a:t> = 299792458 # </a:t>
            </a:r>
            <a:r>
              <a:rPr lang="en-US" sz="2400" dirty="0" err="1"/>
              <a:t>mps</a:t>
            </a:r>
            <a:endParaRPr lang="en-US" sz="2400" dirty="0"/>
          </a:p>
          <a:p>
            <a:r>
              <a:rPr lang="en-US" sz="2400" dirty="0"/>
              <a:t>&gt;&gt;&gt; </a:t>
            </a:r>
            <a:r>
              <a:rPr lang="en-US" sz="2400" dirty="0" err="1"/>
              <a:t>gbmps</a:t>
            </a:r>
            <a:r>
              <a:rPr lang="en-US" sz="2400" dirty="0"/>
              <a:t> = </a:t>
            </a:r>
            <a:r>
              <a:rPr lang="en-US" sz="2400" dirty="0" err="1"/>
              <a:t>gb</a:t>
            </a:r>
            <a:r>
              <a:rPr lang="en-US" sz="2400" dirty="0"/>
              <a:t> * </a:t>
            </a:r>
            <a:r>
              <a:rPr lang="en-US" sz="2400" dirty="0" err="1"/>
              <a:t>speedoflight</a:t>
            </a:r>
            <a:endParaRPr lang="en-US" sz="2400" dirty="0"/>
          </a:p>
          <a:p>
            <a:r>
              <a:rPr lang="en-US" sz="2400" dirty="0"/>
              <a:t>&gt;&gt;&gt; </a:t>
            </a:r>
            <a:r>
              <a:rPr lang="en-US" sz="2400" dirty="0" err="1"/>
              <a:t>gbmps</a:t>
            </a:r>
            <a:endParaRPr lang="en-US" sz="2400" dirty="0"/>
          </a:p>
          <a:p>
            <a:r>
              <a:rPr lang="en-US" sz="2400" dirty="0" smtClean="0"/>
              <a:t>321899700674363392</a:t>
            </a:r>
          </a:p>
          <a:p>
            <a:r>
              <a:rPr lang="fr-FR" sz="2400" dirty="0"/>
              <a:t>&gt;&gt;&gt; </a:t>
            </a:r>
            <a:r>
              <a:rPr lang="fr-FR" sz="2400" dirty="0" err="1"/>
              <a:t>ethernet_zbmps</a:t>
            </a:r>
            <a:r>
              <a:rPr lang="fr-FR" sz="2400" dirty="0"/>
              <a:t> </a:t>
            </a:r>
            <a:r>
              <a:rPr lang="fr-FR" sz="2400" dirty="0" smtClean="0"/>
              <a:t>= </a:t>
            </a:r>
            <a:r>
              <a:rPr lang="fr-FR" sz="2400" dirty="0" err="1" smtClean="0"/>
              <a:t>gbmps</a:t>
            </a:r>
            <a:r>
              <a:rPr lang="fr-FR" sz="2400" dirty="0" smtClean="0"/>
              <a:t> </a:t>
            </a:r>
            <a:r>
              <a:rPr lang="fr-FR" sz="2400" dirty="0"/>
              <a:t>/ (8 * 10**21</a:t>
            </a:r>
            <a:r>
              <a:rPr lang="fr-FR" sz="2400" dirty="0" smtClean="0"/>
              <a:t>)</a:t>
            </a:r>
          </a:p>
          <a:p>
            <a:r>
              <a:rPr lang="fr-FR" sz="2400" dirty="0" smtClean="0"/>
              <a:t>4.023746258429542e</a:t>
            </a:r>
            <a:r>
              <a:rPr lang="fr-FR" sz="2400" dirty="0"/>
              <a:t>-</a:t>
            </a:r>
            <a:r>
              <a:rPr lang="fr-FR" sz="2400" dirty="0" smtClean="0"/>
              <a:t>05</a:t>
            </a:r>
          </a:p>
          <a:p>
            <a:r>
              <a:rPr lang="fr-FR" sz="2400" dirty="0"/>
              <a:t>&gt;&gt;&gt; </a:t>
            </a:r>
            <a:r>
              <a:rPr lang="fr-FR" sz="2400" dirty="0" err="1" smtClean="0"/>
              <a:t>ship_zbmps</a:t>
            </a:r>
            <a:r>
              <a:rPr lang="fr-FR" sz="2400" dirty="0" smtClean="0"/>
              <a:t> </a:t>
            </a:r>
            <a:r>
              <a:rPr lang="fr-FR" sz="2400" dirty="0"/>
              <a:t>/ </a:t>
            </a:r>
            <a:r>
              <a:rPr lang="fr-FR" sz="2400" dirty="0" err="1" smtClean="0"/>
              <a:t>ethernet_zbmps</a:t>
            </a:r>
            <a:endParaRPr lang="fr-FR" sz="2400" dirty="0" smtClean="0"/>
          </a:p>
          <a:p>
            <a:r>
              <a:rPr lang="fr-FR" sz="2400" b="1" dirty="0">
                <a:solidFill>
                  <a:srgbClr val="0000FF"/>
                </a:solidFill>
              </a:rPr>
              <a:t>1902.8367261672238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44414" y="3976414"/>
            <a:ext cx="4818447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b="1" dirty="0" smtClean="0"/>
              <a:t>Moral: Latency Matters!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0208445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Systems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33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792117"/>
              </p:ext>
            </p:extLst>
          </p:nvPr>
        </p:nvGraphicFramePr>
        <p:xfrm>
          <a:off x="718886" y="991778"/>
          <a:ext cx="7717804" cy="3482828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929451"/>
                <a:gridCol w="1929451"/>
                <a:gridCol w="1929451"/>
                <a:gridCol w="1929451"/>
              </a:tblGrid>
              <a:tr h="52393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Device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Example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Time to Access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Cost per Bit</a:t>
                      </a:r>
                      <a:endParaRPr lang="en-US" sz="1400" dirty="0"/>
                    </a:p>
                  </a:txBody>
                  <a:tcPr marT="34290" marB="34290" anchor="b"/>
                </a:tc>
              </a:tr>
              <a:tr h="107253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Mercury (Gin) Delay Line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UNIVAC (1951)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220,000ns (average)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$ 0.38 (1968)</a:t>
                      </a:r>
                    </a:p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(a</a:t>
                      </a:r>
                      <a:r>
                        <a:rPr lang="en-US" sz="1400" baseline="0" dirty="0" smtClean="0"/>
                        <a:t> bazillion n$)</a:t>
                      </a:r>
                      <a:endParaRPr lang="en-US" sz="1400" dirty="0" smtClean="0"/>
                    </a:p>
                  </a:txBody>
                  <a:tcPr marT="34290" marB="34290" anchor="ctr"/>
                </a:tc>
              </a:tr>
              <a:tr h="81381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DRAM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Kingston KVR16N11/4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4GB</a:t>
                      </a:r>
                      <a:r>
                        <a:rPr lang="en-US" sz="1400" baseline="0" dirty="0" smtClean="0"/>
                        <a:t> DDR3 ($40)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13.75ns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1.16 n$</a:t>
                      </a:r>
                      <a:endParaRPr lang="en-US" sz="1400" dirty="0"/>
                    </a:p>
                  </a:txBody>
                  <a:tcPr marT="34290" marB="34290" anchor="ctr"/>
                </a:tc>
              </a:tr>
              <a:tr h="107253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Hard Drive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Seagate Desktop HDD 4 TB SATA 6Gb/s NCQ 64MB 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0.0046 n$</a:t>
                      </a:r>
                      <a:endParaRPr lang="en-US" sz="2100" b="1" dirty="0"/>
                    </a:p>
                  </a:txBody>
                  <a:tcPr marT="34290" marB="3429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6568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00" b="85400" l="19100" r="84300">
                        <a14:foregroundMark x1="80500" y1="70200" x2="80500" y2="70200"/>
                        <a14:foregroundMark x1="62500" y1="65600" x2="62500" y2="65600"/>
                        <a14:foregroundMark x1="40400" y1="77500" x2="40400" y2="77500"/>
                        <a14:foregroundMark x1="63700" y1="67700" x2="63700" y2="67700"/>
                        <a14:foregroundMark x1="80000" y1="68800" x2="80000" y2="68800"/>
                      </a14:backgroundRemoval>
                    </a14:imgEffect>
                  </a14:imgLayer>
                </a14:imgProps>
              </a:ext>
            </a:extLst>
          </a:blip>
          <a:srcRect l="18561" t="19700" r="12643" b="12868"/>
          <a:stretch/>
        </p:blipFill>
        <p:spPr>
          <a:xfrm>
            <a:off x="3398582" y="205978"/>
            <a:ext cx="5167111" cy="5064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414" y="205978"/>
            <a:ext cx="2540000" cy="2923923"/>
          </a:xfrm>
        </p:spPr>
        <p:txBody>
          <a:bodyPr/>
          <a:lstStyle/>
          <a:p>
            <a:r>
              <a:rPr lang="en-US" dirty="0" smtClean="0"/>
              <a:t>Accessing a Hard Drive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753380" y="1937392"/>
            <a:ext cx="1477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CFFCC"/>
                </a:solidFill>
              </a:rPr>
              <a:t>5900 rpm spindle</a:t>
            </a:r>
            <a:endParaRPr lang="en-US" sz="2000" dirty="0">
              <a:solidFill>
                <a:srgbClr val="CCFF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05924" y="554867"/>
            <a:ext cx="18928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“seek time”</a:t>
            </a:r>
          </a:p>
          <a:p>
            <a:r>
              <a:rPr lang="en-US" sz="2800" dirty="0" smtClean="0"/>
              <a:t>~ 0.1ms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870549" y="3349145"/>
            <a:ext cx="31651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rotate time:</a:t>
            </a:r>
          </a:p>
          <a:p>
            <a:r>
              <a:rPr lang="en-US" sz="2400" dirty="0" smtClean="0"/>
              <a:t>1/5900rpm ~ max 10ms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21576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2236" b="10180"/>
          <a:stretch/>
        </p:blipFill>
        <p:spPr>
          <a:xfrm>
            <a:off x="0" y="-780220"/>
            <a:ext cx="9144000" cy="5923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163" y="3705014"/>
            <a:ext cx="4688537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Passing the Drop Test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547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2236" b="10180"/>
          <a:stretch/>
        </p:blipFill>
        <p:spPr>
          <a:xfrm>
            <a:off x="0" y="-780220"/>
            <a:ext cx="9144000" cy="5923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163" y="3705014"/>
            <a:ext cx="4688537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Passing the Drop Test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9" name="Picture 8" descr="Screen Shot 2013-11-21 at 7.00.3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790" y="92525"/>
            <a:ext cx="5467350" cy="2171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Bent-Up Arrow 10"/>
          <p:cNvSpPr/>
          <p:nvPr/>
        </p:nvSpPr>
        <p:spPr>
          <a:xfrm rot="5400000">
            <a:off x="3787284" y="1054058"/>
            <a:ext cx="2127482" cy="3890655"/>
          </a:xfrm>
          <a:prstGeom prst="bentUpArrow">
            <a:avLst>
              <a:gd name="adj1" fmla="val 18320"/>
              <a:gd name="adj2" fmla="val 25000"/>
              <a:gd name="adj3" fmla="val 3274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100" b="85400" l="19100" r="84300">
                        <a14:foregroundMark x1="80500" y1="70200" x2="80500" y2="70200"/>
                        <a14:foregroundMark x1="62500" y1="65600" x2="62500" y2="65600"/>
                        <a14:foregroundMark x1="40400" y1="77500" x2="40400" y2="77500"/>
                        <a14:foregroundMark x1="63700" y1="67700" x2="63700" y2="67700"/>
                        <a14:foregroundMark x1="80000" y1="68800" x2="80000" y2="68800"/>
                      </a14:backgroundRemoval>
                    </a14:imgEffect>
                  </a14:imgLayer>
                </a14:imgProps>
              </a:ext>
            </a:extLst>
          </a:blip>
          <a:srcRect l="18561" t="19700" r="12643" b="12868"/>
          <a:stretch/>
        </p:blipFill>
        <p:spPr>
          <a:xfrm>
            <a:off x="6618140" y="2574054"/>
            <a:ext cx="2307617" cy="2261920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64765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Systems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37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739241"/>
              </p:ext>
            </p:extLst>
          </p:nvPr>
        </p:nvGraphicFramePr>
        <p:xfrm>
          <a:off x="718886" y="991778"/>
          <a:ext cx="7717804" cy="3482828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929451"/>
                <a:gridCol w="1929451"/>
                <a:gridCol w="1929451"/>
                <a:gridCol w="1929451"/>
              </a:tblGrid>
              <a:tr h="52393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Device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Example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Time to Access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Cost per Bit</a:t>
                      </a:r>
                      <a:endParaRPr lang="en-US" sz="1400" dirty="0"/>
                    </a:p>
                  </a:txBody>
                  <a:tcPr marT="34290" marB="34290" anchor="b"/>
                </a:tc>
              </a:tr>
              <a:tr h="107253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Mercury (Gin) Delay Line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UNIVAC (1951)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220,000ns (average)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$ 0.38 (1968)</a:t>
                      </a:r>
                    </a:p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(a</a:t>
                      </a:r>
                      <a:r>
                        <a:rPr lang="en-US" sz="1400" baseline="0" dirty="0" smtClean="0"/>
                        <a:t> bazillion n$)</a:t>
                      </a:r>
                      <a:endParaRPr lang="en-US" sz="1400" dirty="0" smtClean="0"/>
                    </a:p>
                  </a:txBody>
                  <a:tcPr marT="34290" marB="34290" anchor="ctr"/>
                </a:tc>
              </a:tr>
              <a:tr h="81381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DRAM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Kingston KVR16N11/4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4GB</a:t>
                      </a:r>
                      <a:r>
                        <a:rPr lang="en-US" sz="1400" baseline="0" dirty="0" smtClean="0"/>
                        <a:t> DDR3 ($40)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13.75ns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1.16 n$</a:t>
                      </a:r>
                      <a:endParaRPr lang="en-US" sz="1400" dirty="0"/>
                    </a:p>
                  </a:txBody>
                  <a:tcPr marT="34290" marB="34290" anchor="ctr"/>
                </a:tc>
              </a:tr>
              <a:tr h="107253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Hard Drive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Seagate Desktop HDD 4 TB SATA 6Gb/s NCQ 64MB 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5ms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500" baseline="0" dirty="0" smtClean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en-US" sz="1500" baseline="0" dirty="0" err="1" smtClean="0">
                          <a:solidFill>
                            <a:srgbClr val="FF0000"/>
                          </a:solidFill>
                        </a:rPr>
                        <a:t>ave</a:t>
                      </a:r>
                      <a:r>
                        <a:rPr lang="en-US" sz="1500" baseline="0" dirty="0" smtClean="0"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0.0046 n$</a:t>
                      </a:r>
                      <a:endParaRPr lang="en-US" sz="2100" b="1" dirty="0"/>
                    </a:p>
                  </a:txBody>
                  <a:tcPr marT="34290" marB="3429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2110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0001"/>
            <a:ext cx="8229600" cy="857250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Storage Abstractions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22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542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6" name="Picture 5" descr="Screen Shot 2013-11-20 at 10.34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42" y="128578"/>
            <a:ext cx="7267601" cy="4912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65518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3-11-20 at 10.38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793" y="101497"/>
            <a:ext cx="4870814" cy="4939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 Shot 2013-11-20 at 10.39.33 PM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74" r="12260"/>
          <a:stretch/>
        </p:blipFill>
        <p:spPr>
          <a:xfrm>
            <a:off x="383897" y="461278"/>
            <a:ext cx="2528786" cy="3867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21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“Modern?” Storage </a:t>
            </a:r>
            <a:r>
              <a:rPr lang="en-US" dirty="0" smtClean="0"/>
              <a:t>Abstractions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52529" y="1095378"/>
            <a:ext cx="2800890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Memory Location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50068" y="1095378"/>
            <a:ext cx="2535093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File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9153" y="4316953"/>
            <a:ext cx="3115657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What about: database, URI?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150287" y="4316953"/>
            <a:ext cx="2728556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Do we really need both?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84856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9084"/>
            <a:ext cx="9155914" cy="73247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9745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sz="6600" dirty="0" smtClean="0">
                <a:solidFill>
                  <a:srgbClr val="FFFF00"/>
                </a:solidFill>
              </a:rPr>
              <a:t>Unix File Abstraction</a:t>
            </a:r>
            <a:endParaRPr lang="en-US" sz="6600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186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are files?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27794" y="1207733"/>
            <a:ext cx="2982324" cy="102912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class16.</a:t>
            </a:r>
            <a:r>
              <a:rPr lang="en-US" sz="4000" dirty="0" smtClean="0"/>
              <a:t>pptx</a:t>
            </a:r>
            <a:endParaRPr lang="en-US" sz="4000" dirty="0"/>
          </a:p>
        </p:txBody>
      </p:sp>
      <p:sp>
        <p:nvSpPr>
          <p:cNvPr id="8" name="Rounded Rectangle 7"/>
          <p:cNvSpPr/>
          <p:nvPr/>
        </p:nvSpPr>
        <p:spPr>
          <a:xfrm>
            <a:off x="2838973" y="2374406"/>
            <a:ext cx="6100725" cy="7739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/Users/</a:t>
            </a:r>
            <a:r>
              <a:rPr lang="en-US" sz="4000" dirty="0" err="1" smtClean="0"/>
              <a:t>dave</a:t>
            </a:r>
            <a:r>
              <a:rPr lang="en-US" sz="4000" dirty="0" smtClean="0"/>
              <a:t>/OS/classes/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709423" y="3338316"/>
            <a:ext cx="397882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OS-provided random numbers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074572" y="3324423"/>
            <a:ext cx="1786676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434" y="3384410"/>
            <a:ext cx="1483396" cy="14833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43023" y="428104"/>
            <a:ext cx="178667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154" y="576224"/>
            <a:ext cx="1723493" cy="12630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84850" y="4115081"/>
            <a:ext cx="2803397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the list of current interrupts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647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b="1" i="1" dirty="0"/>
              <a:t>Everything</a:t>
            </a:r>
            <a:r>
              <a:rPr lang="en-US" dirty="0"/>
              <a:t> is a File”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27794" y="1207733"/>
            <a:ext cx="2982324" cy="102912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class16.pptx</a:t>
            </a:r>
            <a:endParaRPr lang="en-US" sz="4000" dirty="0"/>
          </a:p>
        </p:txBody>
      </p:sp>
      <p:sp>
        <p:nvSpPr>
          <p:cNvPr id="8" name="Rounded Rectangle 7"/>
          <p:cNvSpPr/>
          <p:nvPr/>
        </p:nvSpPr>
        <p:spPr>
          <a:xfrm>
            <a:off x="2698835" y="2470751"/>
            <a:ext cx="6100725" cy="7739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/Users/</a:t>
            </a:r>
            <a:r>
              <a:rPr lang="en-US" sz="4000" dirty="0" err="1" smtClean="0"/>
              <a:t>dave</a:t>
            </a:r>
            <a:r>
              <a:rPr lang="en-US" sz="4000" dirty="0" smtClean="0"/>
              <a:t>/OS/classes/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3454521"/>
            <a:ext cx="397882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OS-provided random numbers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584089" y="3454521"/>
            <a:ext cx="1786676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157" y="3513391"/>
            <a:ext cx="1451475" cy="10886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61225" y="1059613"/>
            <a:ext cx="178667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1" y="1207733"/>
            <a:ext cx="1729685" cy="9506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32632" y="1868663"/>
            <a:ext cx="1790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/</a:t>
            </a:r>
            <a:r>
              <a:rPr lang="en-US" sz="2400" b="1" dirty="0" err="1" smtClean="0"/>
              <a:t>mnt</a:t>
            </a:r>
            <a:r>
              <a:rPr lang="en-US" sz="2400" b="1" dirty="0" smtClean="0"/>
              <a:t>/</a:t>
            </a:r>
            <a:r>
              <a:rPr lang="en-US" sz="2400" b="1" dirty="0" err="1" smtClean="0"/>
              <a:t>cdrom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500485" y="3742273"/>
            <a:ext cx="1418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/</a:t>
            </a:r>
            <a:r>
              <a:rPr lang="en-US" sz="2400" b="1" dirty="0" err="1" smtClean="0"/>
              <a:t>dev</a:t>
            </a:r>
            <a:r>
              <a:rPr lang="en-US" sz="2400" b="1" dirty="0" smtClean="0"/>
              <a:t>/tty0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767555" y="4029697"/>
            <a:ext cx="1922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/</a:t>
            </a:r>
            <a:r>
              <a:rPr lang="en-US" sz="2400" b="1" dirty="0" err="1" smtClean="0"/>
              <a:t>dev</a:t>
            </a:r>
            <a:r>
              <a:rPr lang="en-US" sz="2400" b="1" dirty="0" smtClean="0"/>
              <a:t>/random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38324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45</a:t>
            </a:fld>
            <a:endParaRPr lang="en-US"/>
          </a:p>
        </p:txBody>
      </p:sp>
      <p:pic>
        <p:nvPicPr>
          <p:cNvPr id="4" name="Picture 3" descr="Screen Shot 2014-03-27 at 10.22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8" y="53993"/>
            <a:ext cx="9008794" cy="50369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09105" y="4359743"/>
            <a:ext cx="232103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Note: this is on Ubuntu, not Mac OS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9791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46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79894"/>
              </p:ext>
            </p:extLst>
          </p:nvPr>
        </p:nvGraphicFramePr>
        <p:xfrm>
          <a:off x="3231930" y="651988"/>
          <a:ext cx="5772531" cy="4389120"/>
        </p:xfrm>
        <a:graphic>
          <a:graphicData uri="http://schemas.openxmlformats.org/drawingml/2006/table">
            <a:tbl>
              <a:tblPr bandRow="1">
                <a:tableStyleId>{35758FB7-9AC5-4552-8A53-C91805E547FA}</a:tableStyleId>
              </a:tblPr>
              <a:tblGrid>
                <a:gridCol w="5772531"/>
              </a:tblGrid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Size of File (bytes)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Device ID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User ID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Group ID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File Mode (permission bits)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Link count (number of hard links to node)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…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1668780">
                <a:tc>
                  <a:txBody>
                    <a:bodyPr/>
                    <a:lstStyle/>
                    <a:p>
                      <a:pPr algn="ctr"/>
                      <a:endParaRPr lang="en-US" sz="2100" dirty="0" smtClean="0"/>
                    </a:p>
                    <a:p>
                      <a:pPr algn="ctr"/>
                      <a:endParaRPr lang="en-US" sz="2100" dirty="0" smtClean="0"/>
                    </a:p>
                    <a:p>
                      <a:pPr algn="ctr"/>
                      <a:r>
                        <a:rPr lang="en-US" sz="2100" b="1" dirty="0" err="1" smtClean="0"/>
                        <a:t>Diskmap</a:t>
                      </a:r>
                      <a:endParaRPr lang="en-US" sz="2100" b="1" dirty="0" smtClean="0"/>
                    </a:p>
                    <a:p>
                      <a:pPr algn="ctr"/>
                      <a:endParaRPr lang="en-US" sz="2100" dirty="0" smtClean="0"/>
                    </a:p>
                    <a:p>
                      <a:pPr algn="ctr"/>
                      <a:endParaRPr lang="en-US" sz="2100" dirty="0" smtClean="0"/>
                    </a:p>
                  </a:txBody>
                  <a:tcPr marT="34290" marB="34290">
                    <a:solidFill>
                      <a:srgbClr val="FFFF66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813" y="95411"/>
            <a:ext cx="3575196" cy="1269566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 err="1" smtClean="0"/>
              <a:t>inode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represents a 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534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5" name="Picture 4" descr="Screen Shot 2013-11-20 at 7.29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66" y="202005"/>
            <a:ext cx="5767682" cy="3653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079625" y="254261"/>
            <a:ext cx="1833968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include/linux/fs.h</a:t>
            </a:r>
            <a:endParaRPr lang="en-US" dirty="0"/>
          </a:p>
        </p:txBody>
      </p:sp>
      <p:pic>
        <p:nvPicPr>
          <p:cNvPr id="7" name="Picture 6" descr="Screen Shot 2013-11-20 at 7.31.1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642" y="3812327"/>
            <a:ext cx="7588951" cy="1228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311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48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982083"/>
              </p:ext>
            </p:extLst>
          </p:nvPr>
        </p:nvGraphicFramePr>
        <p:xfrm>
          <a:off x="4659340" y="301364"/>
          <a:ext cx="4027460" cy="2743200"/>
        </p:xfrm>
        <a:graphic>
          <a:graphicData uri="http://schemas.openxmlformats.org/drawingml/2006/table">
            <a:tbl>
              <a:tblPr bandRow="1">
                <a:tableStyleId>{35758FB7-9AC5-4552-8A53-C91805E547FA}</a:tableStyleId>
              </a:tblPr>
              <a:tblGrid>
                <a:gridCol w="4027460"/>
              </a:tblGrid>
              <a:tr h="2365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Size of File (bytes)</a:t>
                      </a:r>
                      <a:endParaRPr lang="en-US" sz="1200" dirty="0"/>
                    </a:p>
                  </a:txBody>
                  <a:tcPr marT="34290" marB="34290"/>
                </a:tc>
              </a:tr>
              <a:tr h="2365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Device ID</a:t>
                      </a:r>
                      <a:endParaRPr lang="en-US" sz="1200" dirty="0"/>
                    </a:p>
                  </a:txBody>
                  <a:tcPr marT="34290" marB="34290"/>
                </a:tc>
              </a:tr>
              <a:tr h="2365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User ID</a:t>
                      </a:r>
                      <a:endParaRPr lang="en-US" sz="1200" dirty="0"/>
                    </a:p>
                  </a:txBody>
                  <a:tcPr marT="34290" marB="34290"/>
                </a:tc>
              </a:tr>
              <a:tr h="2365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Group ID</a:t>
                      </a:r>
                      <a:endParaRPr lang="en-US" sz="1200" dirty="0"/>
                    </a:p>
                  </a:txBody>
                  <a:tcPr marT="34290" marB="34290"/>
                </a:tc>
              </a:tr>
              <a:tr h="2365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File Mode (permission bits)</a:t>
                      </a:r>
                      <a:endParaRPr lang="en-US" sz="1200" dirty="0"/>
                    </a:p>
                  </a:txBody>
                  <a:tcPr marT="34290" marB="34290"/>
                </a:tc>
              </a:tr>
              <a:tr h="2365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Link count (number of hard links to node)</a:t>
                      </a:r>
                      <a:endParaRPr lang="en-US" sz="1200" dirty="0"/>
                    </a:p>
                  </a:txBody>
                  <a:tcPr marT="34290" marB="34290"/>
                </a:tc>
              </a:tr>
              <a:tr h="2365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…</a:t>
                      </a:r>
                      <a:endParaRPr lang="en-US" sz="1200" dirty="0"/>
                    </a:p>
                  </a:txBody>
                  <a:tcPr marT="34290" marB="34290"/>
                </a:tc>
              </a:tr>
              <a:tr h="924580"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b="1" dirty="0" err="1" smtClean="0"/>
                        <a:t>Diskmap</a:t>
                      </a:r>
                      <a:endParaRPr lang="en-US" sz="1200" b="1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</a:txBody>
                  <a:tcPr marT="34290" marB="34290">
                    <a:solidFill>
                      <a:srgbClr val="FFFF66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84284" y="910052"/>
            <a:ext cx="9746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stat</a:t>
            </a:r>
            <a:endParaRPr lang="en-US" sz="4000" dirty="0"/>
          </a:p>
        </p:txBody>
      </p:sp>
      <p:pic>
        <p:nvPicPr>
          <p:cNvPr id="3" name="Picture 2" descr="Screen Shot 2014-03-27 at 11.14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7" y="2861742"/>
            <a:ext cx="8796471" cy="187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04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1961"/>
            <a:ext cx="8229600" cy="857250"/>
          </a:xfrm>
        </p:spPr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Why is storage complicated?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94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2" name="Picture 1" descr="Screen Shot 2014-03-27 at 11.17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72" y="239110"/>
            <a:ext cx="8632775" cy="209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199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2" name="Picture 1" descr="Screen Shot 2014-03-27 at 11.17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72" y="239110"/>
            <a:ext cx="8632775" cy="2099441"/>
          </a:xfrm>
          <a:prstGeom prst="rect">
            <a:avLst/>
          </a:prstGeom>
        </p:spPr>
      </p:pic>
      <p:pic>
        <p:nvPicPr>
          <p:cNvPr id="3" name="Picture 2" descr="Screen Shot 2014-03-27 at 11.19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79" y="2419130"/>
            <a:ext cx="8625768" cy="253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57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3" name="Picture 2" descr="Screen Shot 2014-03-27 at 11.19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79" y="229475"/>
            <a:ext cx="8625768" cy="2534661"/>
          </a:xfrm>
          <a:prstGeom prst="rect">
            <a:avLst/>
          </a:prstGeom>
        </p:spPr>
      </p:pic>
      <p:pic>
        <p:nvPicPr>
          <p:cNvPr id="5" name="Picture 4" descr="Screen Shot 2014-03-27 at 11.19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79" y="2860946"/>
            <a:ext cx="8746637" cy="190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848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81326" y="3997429"/>
            <a:ext cx="6255175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Removing a linked file like this is very confusing for PowerPoint…</a:t>
            </a:r>
            <a:endParaRPr lang="en-US" dirty="0"/>
          </a:p>
        </p:txBody>
      </p:sp>
      <p:pic>
        <p:nvPicPr>
          <p:cNvPr id="2" name="Picture 1" descr="Screen Shot 2014-03-27 at 11.21.27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" t="2988" r="6961" b="17120"/>
          <a:stretch/>
        </p:blipFill>
        <p:spPr>
          <a:xfrm>
            <a:off x="683172" y="621862"/>
            <a:ext cx="7637976" cy="2575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58619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53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434349"/>
              </p:ext>
            </p:extLst>
          </p:nvPr>
        </p:nvGraphicFramePr>
        <p:xfrm>
          <a:off x="4819347" y="117433"/>
          <a:ext cx="4027460" cy="2560320"/>
        </p:xfrm>
        <a:graphic>
          <a:graphicData uri="http://schemas.openxmlformats.org/drawingml/2006/table">
            <a:tbl>
              <a:tblPr bandRow="1">
                <a:tableStyleId>{35758FB7-9AC5-4552-8A53-C91805E547FA}</a:tableStyleId>
              </a:tblPr>
              <a:tblGrid>
                <a:gridCol w="402746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Size of File (bytes)</a:t>
                      </a:r>
                      <a:endParaRPr lang="en-US" sz="1100" dirty="0"/>
                    </a:p>
                  </a:txBody>
                  <a:tcPr marT="34290" marB="34290"/>
                </a:tc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Device ID</a:t>
                      </a:r>
                      <a:endParaRPr lang="en-US" sz="1100" dirty="0"/>
                    </a:p>
                  </a:txBody>
                  <a:tcPr marT="34290" marB="34290"/>
                </a:tc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User ID</a:t>
                      </a:r>
                      <a:endParaRPr lang="en-US" sz="1100" dirty="0"/>
                    </a:p>
                  </a:txBody>
                  <a:tcPr marT="34290" marB="34290"/>
                </a:tc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Group ID</a:t>
                      </a:r>
                      <a:endParaRPr lang="en-US" sz="1100" dirty="0"/>
                    </a:p>
                  </a:txBody>
                  <a:tcPr marT="34290" marB="34290"/>
                </a:tc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File Mode (permission bits)</a:t>
                      </a:r>
                      <a:endParaRPr lang="en-US" sz="1100" dirty="0"/>
                    </a:p>
                  </a:txBody>
                  <a:tcPr marT="34290" marB="34290"/>
                </a:tc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Link count (number of hard links to node)</a:t>
                      </a:r>
                      <a:endParaRPr lang="en-US" sz="1100" dirty="0"/>
                    </a:p>
                  </a:txBody>
                  <a:tcPr marT="34290" marB="34290"/>
                </a:tc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…</a:t>
                      </a:r>
                      <a:endParaRPr lang="en-US" sz="1100" dirty="0"/>
                    </a:p>
                  </a:txBody>
                  <a:tcPr marT="34290" marB="34290"/>
                </a:tc>
              </a:tr>
              <a:tr h="868680">
                <a:tc>
                  <a:txBody>
                    <a:bodyPr/>
                    <a:lstStyle/>
                    <a:p>
                      <a:pPr algn="ctr"/>
                      <a:endParaRPr lang="en-US" sz="1100" dirty="0" smtClean="0"/>
                    </a:p>
                    <a:p>
                      <a:pPr algn="ctr"/>
                      <a:endParaRPr lang="en-US" sz="1100" dirty="0" smtClean="0"/>
                    </a:p>
                    <a:p>
                      <a:pPr algn="ctr"/>
                      <a:r>
                        <a:rPr lang="en-US" sz="1100" b="1" dirty="0" err="1" smtClean="0"/>
                        <a:t>Diskmap</a:t>
                      </a:r>
                      <a:endParaRPr lang="en-US" sz="1100" b="1" dirty="0" smtClean="0"/>
                    </a:p>
                    <a:p>
                      <a:pPr algn="ctr"/>
                      <a:endParaRPr lang="en-US" sz="1100" dirty="0" smtClean="0"/>
                    </a:p>
                    <a:p>
                      <a:pPr algn="ctr"/>
                      <a:endParaRPr lang="en-US" sz="1100" dirty="0" smtClean="0"/>
                    </a:p>
                  </a:txBody>
                  <a:tcPr marT="34290" marB="34290">
                    <a:solidFill>
                      <a:srgbClr val="FFFF66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06552" y="86188"/>
            <a:ext cx="4359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Diskmap</a:t>
            </a:r>
            <a:endParaRPr lang="en-US" sz="3600" dirty="0" smtClean="0"/>
          </a:p>
          <a:p>
            <a:pPr algn="ctr"/>
            <a:r>
              <a:rPr lang="en-US" sz="2400" dirty="0" smtClean="0"/>
              <a:t>(Unix System 5)</a:t>
            </a:r>
            <a:endParaRPr lang="en-US" sz="2400" dirty="0" smtClean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591961"/>
              </p:ext>
            </p:extLst>
          </p:nvPr>
        </p:nvGraphicFramePr>
        <p:xfrm>
          <a:off x="684868" y="1152944"/>
          <a:ext cx="1685117" cy="3264376"/>
        </p:xfrm>
        <a:graphic>
          <a:graphicData uri="http://schemas.openxmlformats.org/drawingml/2006/table">
            <a:tbl>
              <a:tblPr bandRow="1">
                <a:tableStyleId>{D03447BB-5D67-496B-8E87-E561075AD55C}</a:tableStyleId>
              </a:tblPr>
              <a:tblGrid>
                <a:gridCol w="1685117"/>
              </a:tblGrid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2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…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9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12</a:t>
                      </a:r>
                      <a:endParaRPr lang="en-US" sz="21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821459" y="2849231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5618108" y="2852964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12" name="Curved Connector 11"/>
          <p:cNvCxnSpPr>
            <a:endCxn id="9" idx="0"/>
          </p:cNvCxnSpPr>
          <p:nvPr/>
        </p:nvCxnSpPr>
        <p:spPr>
          <a:xfrm>
            <a:off x="2369984" y="1292786"/>
            <a:ext cx="2296278" cy="1556446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>
            <a:endCxn id="10" idx="2"/>
          </p:cNvCxnSpPr>
          <p:nvPr/>
        </p:nvCxnSpPr>
        <p:spPr>
          <a:xfrm>
            <a:off x="2369985" y="1667013"/>
            <a:ext cx="4092927" cy="1993942"/>
          </a:xfrm>
          <a:prstGeom prst="curvedConnector4">
            <a:avLst>
              <a:gd name="adj1" fmla="val 20563"/>
              <a:gd name="adj2" fmla="val 13504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>
            <a:endCxn id="23" idx="1"/>
          </p:cNvCxnSpPr>
          <p:nvPr/>
        </p:nvCxnSpPr>
        <p:spPr>
          <a:xfrm>
            <a:off x="2369984" y="2951293"/>
            <a:ext cx="4409752" cy="1385420"/>
          </a:xfrm>
          <a:prstGeom prst="curvedConnector3">
            <a:avLst>
              <a:gd name="adj1" fmla="val 1528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779736" y="393271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57325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54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9086285"/>
              </p:ext>
            </p:extLst>
          </p:nvPr>
        </p:nvGraphicFramePr>
        <p:xfrm>
          <a:off x="684868" y="1100390"/>
          <a:ext cx="1685117" cy="3264376"/>
        </p:xfrm>
        <a:graphic>
          <a:graphicData uri="http://schemas.openxmlformats.org/drawingml/2006/table">
            <a:tbl>
              <a:tblPr bandRow="1">
                <a:tableStyleId>{D03447BB-5D67-496B-8E87-E561075AD55C}</a:tableStyleId>
              </a:tblPr>
              <a:tblGrid>
                <a:gridCol w="1685117"/>
              </a:tblGrid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2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…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9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12</a:t>
                      </a:r>
                      <a:endParaRPr lang="en-US" sz="21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821459" y="2849231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5618108" y="2852964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12" name="Curved Connector 11"/>
          <p:cNvCxnSpPr>
            <a:endCxn id="9" idx="0"/>
          </p:cNvCxnSpPr>
          <p:nvPr/>
        </p:nvCxnSpPr>
        <p:spPr>
          <a:xfrm>
            <a:off x="2369984" y="1292786"/>
            <a:ext cx="2296278" cy="1556446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>
            <a:endCxn id="10" idx="2"/>
          </p:cNvCxnSpPr>
          <p:nvPr/>
        </p:nvCxnSpPr>
        <p:spPr>
          <a:xfrm>
            <a:off x="2369985" y="1667013"/>
            <a:ext cx="4092927" cy="1993942"/>
          </a:xfrm>
          <a:prstGeom prst="curvedConnector4">
            <a:avLst>
              <a:gd name="adj1" fmla="val 20563"/>
              <a:gd name="adj2" fmla="val 13504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>
            <a:endCxn id="23" idx="1"/>
          </p:cNvCxnSpPr>
          <p:nvPr/>
        </p:nvCxnSpPr>
        <p:spPr>
          <a:xfrm>
            <a:off x="2369984" y="2951293"/>
            <a:ext cx="4409752" cy="1385420"/>
          </a:xfrm>
          <a:prstGeom prst="curvedConnector3">
            <a:avLst>
              <a:gd name="adj1" fmla="val 1528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779736" y="393271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14" name="Curved Connector 13"/>
          <p:cNvCxnSpPr>
            <a:stCxn id="21" idx="3"/>
            <a:endCxn id="18" idx="1"/>
          </p:cNvCxnSpPr>
          <p:nvPr/>
        </p:nvCxnSpPr>
        <p:spPr>
          <a:xfrm flipV="1">
            <a:off x="2369985" y="857496"/>
            <a:ext cx="2296277" cy="2502045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666262" y="324977"/>
            <a:ext cx="1689606" cy="106503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2211230" y="3317015"/>
            <a:ext cx="158755" cy="8505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666262" y="1390014"/>
            <a:ext cx="3086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bytes for each = 256 pointers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070903" y="156006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6917133" y="32497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7069533" y="43927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30" name="Curved Connector 29"/>
          <p:cNvCxnSpPr/>
          <p:nvPr/>
        </p:nvCxnSpPr>
        <p:spPr>
          <a:xfrm flipV="1">
            <a:off x="6355869" y="643923"/>
            <a:ext cx="561265" cy="79909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>
            <a:stCxn id="18" idx="3"/>
          </p:cNvCxnSpPr>
          <p:nvPr/>
        </p:nvCxnSpPr>
        <p:spPr>
          <a:xfrm flipV="1">
            <a:off x="6355868" y="843274"/>
            <a:ext cx="713666" cy="14222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06552" y="86188"/>
            <a:ext cx="4359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Diskmap</a:t>
            </a:r>
            <a:endParaRPr lang="en-US" sz="3600" dirty="0" smtClean="0"/>
          </a:p>
          <a:p>
            <a:pPr algn="ctr"/>
            <a:r>
              <a:rPr lang="en-US" sz="2400" dirty="0" smtClean="0"/>
              <a:t>(Unix System 5)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799219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6" grpId="0"/>
      <p:bldP spid="27" grpId="0" animBg="1"/>
      <p:bldP spid="28" grpId="0" animBg="1"/>
      <p:bldP spid="2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55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06063"/>
              </p:ext>
            </p:extLst>
          </p:nvPr>
        </p:nvGraphicFramePr>
        <p:xfrm>
          <a:off x="684868" y="1100390"/>
          <a:ext cx="1685117" cy="3264376"/>
        </p:xfrm>
        <a:graphic>
          <a:graphicData uri="http://schemas.openxmlformats.org/drawingml/2006/table">
            <a:tbl>
              <a:tblPr bandRow="1">
                <a:tableStyleId>{D03447BB-5D67-496B-8E87-E561075AD55C}</a:tableStyleId>
              </a:tblPr>
              <a:tblGrid>
                <a:gridCol w="1685117"/>
              </a:tblGrid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2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…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9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12</a:t>
                      </a:r>
                      <a:endParaRPr lang="en-US" sz="2100" dirty="0"/>
                    </a:p>
                  </a:txBody>
                  <a:tcPr marT="34290" marB="34290"/>
                </a:tc>
              </a:tr>
            </a:tbl>
          </a:graphicData>
        </a:graphic>
      </p:graphicFrame>
      <p:cxnSp>
        <p:nvCxnSpPr>
          <p:cNvPr id="14" name="Curved Connector 13"/>
          <p:cNvCxnSpPr>
            <a:stCxn id="21" idx="3"/>
            <a:endCxn id="18" idx="1"/>
          </p:cNvCxnSpPr>
          <p:nvPr/>
        </p:nvCxnSpPr>
        <p:spPr>
          <a:xfrm flipV="1">
            <a:off x="2369985" y="853413"/>
            <a:ext cx="2296277" cy="2506128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666262" y="324977"/>
            <a:ext cx="1689606" cy="105687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2211230" y="3317015"/>
            <a:ext cx="158755" cy="850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666262" y="1390014"/>
            <a:ext cx="3086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bytes for each = 256 pointers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070903" y="156006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6917133" y="32497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7069533" y="43927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30" name="Curved Connector 29"/>
          <p:cNvCxnSpPr/>
          <p:nvPr/>
        </p:nvCxnSpPr>
        <p:spPr>
          <a:xfrm flipV="1">
            <a:off x="6355869" y="643923"/>
            <a:ext cx="561265" cy="79909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>
            <a:stCxn id="18" idx="3"/>
          </p:cNvCxnSpPr>
          <p:nvPr/>
        </p:nvCxnSpPr>
        <p:spPr>
          <a:xfrm flipV="1">
            <a:off x="6355868" y="843273"/>
            <a:ext cx="713666" cy="10140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204870" y="3694970"/>
            <a:ext cx="158755" cy="850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Curved Connector 24"/>
          <p:cNvCxnSpPr>
            <a:stCxn id="24" idx="3"/>
            <a:endCxn id="31" idx="1"/>
          </p:cNvCxnSpPr>
          <p:nvPr/>
        </p:nvCxnSpPr>
        <p:spPr>
          <a:xfrm flipV="1">
            <a:off x="2363625" y="2511920"/>
            <a:ext cx="2137522" cy="1225576"/>
          </a:xfrm>
          <a:prstGeom prst="curvedConnector3">
            <a:avLst>
              <a:gd name="adj1" fmla="val 50000"/>
            </a:avLst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501147" y="1983484"/>
            <a:ext cx="1689606" cy="105687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Double</a:t>
            </a:r>
          </a:p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</a:t>
            </a:r>
            <a:endParaRPr lang="en-US" sz="2400" dirty="0"/>
          </a:p>
        </p:txBody>
      </p:sp>
      <p:cxnSp>
        <p:nvCxnSpPr>
          <p:cNvPr id="32" name="Curved Connector 31"/>
          <p:cNvCxnSpPr>
            <a:endCxn id="33" idx="1"/>
          </p:cNvCxnSpPr>
          <p:nvPr/>
        </p:nvCxnSpPr>
        <p:spPr>
          <a:xfrm>
            <a:off x="6190753" y="2092271"/>
            <a:ext cx="453590" cy="157716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644343" y="1766083"/>
            <a:ext cx="1689606" cy="96780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34" name="Curved Connector 33"/>
          <p:cNvCxnSpPr>
            <a:endCxn id="36" idx="1"/>
          </p:cNvCxnSpPr>
          <p:nvPr/>
        </p:nvCxnSpPr>
        <p:spPr>
          <a:xfrm>
            <a:off x="6190753" y="2249987"/>
            <a:ext cx="583310" cy="252387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774063" y="1973938"/>
            <a:ext cx="1689606" cy="105687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7" name="Rectangle 36"/>
          <p:cNvSpPr/>
          <p:nvPr/>
        </p:nvSpPr>
        <p:spPr>
          <a:xfrm>
            <a:off x="8912909" y="205384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8" name="Rectangle 37"/>
          <p:cNvSpPr/>
          <p:nvPr/>
        </p:nvSpPr>
        <p:spPr>
          <a:xfrm>
            <a:off x="8759139" y="2222818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9" name="Rectangle 38"/>
          <p:cNvSpPr/>
          <p:nvPr/>
        </p:nvSpPr>
        <p:spPr>
          <a:xfrm>
            <a:off x="8911539" y="2337118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40" name="Curved Connector 39"/>
          <p:cNvCxnSpPr/>
          <p:nvPr/>
        </p:nvCxnSpPr>
        <p:spPr>
          <a:xfrm flipV="1">
            <a:off x="8463669" y="2541764"/>
            <a:ext cx="295470" cy="79908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/>
          <p:cNvCxnSpPr/>
          <p:nvPr/>
        </p:nvCxnSpPr>
        <p:spPr>
          <a:xfrm>
            <a:off x="8469343" y="2706722"/>
            <a:ext cx="442197" cy="34392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06552" y="86188"/>
            <a:ext cx="4359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Diskmap</a:t>
            </a:r>
            <a:endParaRPr lang="en-US" sz="3600" dirty="0" smtClean="0"/>
          </a:p>
          <a:p>
            <a:pPr algn="ctr"/>
            <a:r>
              <a:rPr lang="en-US" sz="2400" dirty="0" smtClean="0"/>
              <a:t>(Unix System 5)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749479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56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618307"/>
              </p:ext>
            </p:extLst>
          </p:nvPr>
        </p:nvGraphicFramePr>
        <p:xfrm>
          <a:off x="684868" y="1100390"/>
          <a:ext cx="1685117" cy="3264376"/>
        </p:xfrm>
        <a:graphic>
          <a:graphicData uri="http://schemas.openxmlformats.org/drawingml/2006/table">
            <a:tbl>
              <a:tblPr bandRow="1">
                <a:tableStyleId>{D03447BB-5D67-496B-8E87-E561075AD55C}</a:tableStyleId>
              </a:tblPr>
              <a:tblGrid>
                <a:gridCol w="1685117"/>
              </a:tblGrid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2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…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9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12</a:t>
                      </a:r>
                      <a:endParaRPr lang="en-US" sz="2100" dirty="0"/>
                    </a:p>
                  </a:txBody>
                  <a:tcPr marT="34290" marB="34290"/>
                </a:tc>
              </a:tr>
            </a:tbl>
          </a:graphicData>
        </a:graphic>
      </p:graphicFrame>
      <p:cxnSp>
        <p:nvCxnSpPr>
          <p:cNvPr id="14" name="Curved Connector 13"/>
          <p:cNvCxnSpPr>
            <a:stCxn id="21" idx="3"/>
            <a:endCxn id="18" idx="1"/>
          </p:cNvCxnSpPr>
          <p:nvPr/>
        </p:nvCxnSpPr>
        <p:spPr>
          <a:xfrm flipV="1">
            <a:off x="2369985" y="848640"/>
            <a:ext cx="2296277" cy="2510901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666262" y="324977"/>
            <a:ext cx="1689606" cy="10473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2211230" y="3317015"/>
            <a:ext cx="158755" cy="850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666262" y="1390014"/>
            <a:ext cx="3086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bytes for each = 256 pointers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070903" y="156006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6917133" y="32497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7069533" y="43927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30" name="Curved Connector 29"/>
          <p:cNvCxnSpPr/>
          <p:nvPr/>
        </p:nvCxnSpPr>
        <p:spPr>
          <a:xfrm flipV="1">
            <a:off x="6355869" y="643923"/>
            <a:ext cx="561265" cy="79909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>
            <a:stCxn id="18" idx="3"/>
          </p:cNvCxnSpPr>
          <p:nvPr/>
        </p:nvCxnSpPr>
        <p:spPr>
          <a:xfrm flipV="1">
            <a:off x="6355868" y="843274"/>
            <a:ext cx="713666" cy="5366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204870" y="3694970"/>
            <a:ext cx="158755" cy="850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Curved Connector 24"/>
          <p:cNvCxnSpPr>
            <a:stCxn id="24" idx="3"/>
            <a:endCxn id="31" idx="1"/>
          </p:cNvCxnSpPr>
          <p:nvPr/>
        </p:nvCxnSpPr>
        <p:spPr>
          <a:xfrm flipV="1">
            <a:off x="2363625" y="2507147"/>
            <a:ext cx="2137522" cy="1230349"/>
          </a:xfrm>
          <a:prstGeom prst="curvedConnector3">
            <a:avLst>
              <a:gd name="adj1" fmla="val 50000"/>
            </a:avLst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501147" y="1983484"/>
            <a:ext cx="1689606" cy="10473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Double</a:t>
            </a:r>
          </a:p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</a:t>
            </a:r>
            <a:endParaRPr lang="en-US" sz="2400" dirty="0"/>
          </a:p>
        </p:txBody>
      </p:sp>
      <p:cxnSp>
        <p:nvCxnSpPr>
          <p:cNvPr id="32" name="Curved Connector 31"/>
          <p:cNvCxnSpPr>
            <a:endCxn id="33" idx="1"/>
          </p:cNvCxnSpPr>
          <p:nvPr/>
        </p:nvCxnSpPr>
        <p:spPr>
          <a:xfrm>
            <a:off x="6190753" y="2092271"/>
            <a:ext cx="453590" cy="157716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644343" y="1766083"/>
            <a:ext cx="1689606" cy="96780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34" name="Curved Connector 33"/>
          <p:cNvCxnSpPr>
            <a:endCxn id="36" idx="1"/>
          </p:cNvCxnSpPr>
          <p:nvPr/>
        </p:nvCxnSpPr>
        <p:spPr>
          <a:xfrm>
            <a:off x="6190753" y="2249987"/>
            <a:ext cx="583310" cy="247614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774063" y="1973938"/>
            <a:ext cx="1689606" cy="10473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7" name="Rectangle 36"/>
          <p:cNvSpPr/>
          <p:nvPr/>
        </p:nvSpPr>
        <p:spPr>
          <a:xfrm>
            <a:off x="8912909" y="205384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8" name="Rectangle 37"/>
          <p:cNvSpPr/>
          <p:nvPr/>
        </p:nvSpPr>
        <p:spPr>
          <a:xfrm>
            <a:off x="8759139" y="2222818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9" name="Rectangle 38"/>
          <p:cNvSpPr/>
          <p:nvPr/>
        </p:nvSpPr>
        <p:spPr>
          <a:xfrm>
            <a:off x="8911539" y="2337118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40" name="Curved Connector 39"/>
          <p:cNvCxnSpPr/>
          <p:nvPr/>
        </p:nvCxnSpPr>
        <p:spPr>
          <a:xfrm flipV="1">
            <a:off x="8463669" y="2541764"/>
            <a:ext cx="295470" cy="79908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/>
          <p:cNvCxnSpPr/>
          <p:nvPr/>
        </p:nvCxnSpPr>
        <p:spPr>
          <a:xfrm>
            <a:off x="8469343" y="2706722"/>
            <a:ext cx="442197" cy="34392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764760" y="3780022"/>
            <a:ext cx="4569189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How would you determine if your file system has this structure?</a:t>
            </a:r>
            <a:endParaRPr lang="en-US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306552" y="86188"/>
            <a:ext cx="4359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Diskmap</a:t>
            </a:r>
            <a:endParaRPr lang="en-US" sz="3600" dirty="0" smtClean="0"/>
          </a:p>
          <a:p>
            <a:pPr algn="ctr"/>
            <a:r>
              <a:rPr lang="en-US" sz="2400" dirty="0" smtClean="0"/>
              <a:t>(Unix System 5)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862038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57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881124"/>
              </p:ext>
            </p:extLst>
          </p:nvPr>
        </p:nvGraphicFramePr>
        <p:xfrm>
          <a:off x="684868" y="1100390"/>
          <a:ext cx="1685117" cy="3264376"/>
        </p:xfrm>
        <a:graphic>
          <a:graphicData uri="http://schemas.openxmlformats.org/drawingml/2006/table">
            <a:tbl>
              <a:tblPr bandRow="1">
                <a:tableStyleId>{D03447BB-5D67-496B-8E87-E561075AD55C}</a:tableStyleId>
              </a:tblPr>
              <a:tblGrid>
                <a:gridCol w="1685117"/>
              </a:tblGrid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2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…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9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12</a:t>
                      </a:r>
                      <a:endParaRPr lang="en-US" sz="2100" dirty="0"/>
                    </a:p>
                  </a:txBody>
                  <a:tcPr marT="34290" marB="34290"/>
                </a:tc>
              </a:tr>
            </a:tbl>
          </a:graphicData>
        </a:graphic>
      </p:graphicFrame>
      <p:cxnSp>
        <p:nvCxnSpPr>
          <p:cNvPr id="22" name="Curved Connector 21"/>
          <p:cNvCxnSpPr>
            <a:endCxn id="23" idx="1"/>
          </p:cNvCxnSpPr>
          <p:nvPr/>
        </p:nvCxnSpPr>
        <p:spPr>
          <a:xfrm>
            <a:off x="2369984" y="2951293"/>
            <a:ext cx="4409752" cy="1385420"/>
          </a:xfrm>
          <a:prstGeom prst="curvedConnector3">
            <a:avLst>
              <a:gd name="adj1" fmla="val 1528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779736" y="393271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14" name="Curved Connector 13"/>
          <p:cNvCxnSpPr>
            <a:stCxn id="21" idx="3"/>
            <a:endCxn id="18" idx="1"/>
          </p:cNvCxnSpPr>
          <p:nvPr/>
        </p:nvCxnSpPr>
        <p:spPr>
          <a:xfrm flipV="1">
            <a:off x="2369985" y="870754"/>
            <a:ext cx="2296277" cy="2488787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666262" y="289941"/>
            <a:ext cx="1689606" cy="11616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2211230" y="3317015"/>
            <a:ext cx="158755" cy="850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666262" y="1390014"/>
            <a:ext cx="3086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bytes for each = 256 pointers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070903" y="156006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6917133" y="32497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7069533" y="43927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30" name="Curved Connector 29"/>
          <p:cNvCxnSpPr/>
          <p:nvPr/>
        </p:nvCxnSpPr>
        <p:spPr>
          <a:xfrm flipV="1">
            <a:off x="6355869" y="643923"/>
            <a:ext cx="561265" cy="79909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>
            <a:stCxn id="18" idx="3"/>
          </p:cNvCxnSpPr>
          <p:nvPr/>
        </p:nvCxnSpPr>
        <p:spPr>
          <a:xfrm flipV="1">
            <a:off x="6355868" y="808238"/>
            <a:ext cx="713666" cy="62516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204870" y="3694970"/>
            <a:ext cx="158755" cy="850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Curved Connector 24"/>
          <p:cNvCxnSpPr>
            <a:stCxn id="24" idx="3"/>
            <a:endCxn id="31" idx="1"/>
          </p:cNvCxnSpPr>
          <p:nvPr/>
        </p:nvCxnSpPr>
        <p:spPr>
          <a:xfrm flipV="1">
            <a:off x="2363625" y="2564297"/>
            <a:ext cx="2137522" cy="1173199"/>
          </a:xfrm>
          <a:prstGeom prst="curvedConnector3">
            <a:avLst>
              <a:gd name="adj1" fmla="val 50000"/>
            </a:avLst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501147" y="1983484"/>
            <a:ext cx="1689606" cy="11616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Double</a:t>
            </a:r>
          </a:p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</a:t>
            </a:r>
            <a:endParaRPr lang="en-US" sz="2400" dirty="0"/>
          </a:p>
        </p:txBody>
      </p:sp>
      <p:cxnSp>
        <p:nvCxnSpPr>
          <p:cNvPr id="32" name="Curved Connector 31"/>
          <p:cNvCxnSpPr>
            <a:endCxn id="33" idx="1"/>
          </p:cNvCxnSpPr>
          <p:nvPr/>
        </p:nvCxnSpPr>
        <p:spPr>
          <a:xfrm>
            <a:off x="6190753" y="2092271"/>
            <a:ext cx="453590" cy="157716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644343" y="1766083"/>
            <a:ext cx="1689606" cy="96780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34" name="Curved Connector 33"/>
          <p:cNvCxnSpPr>
            <a:endCxn id="36" idx="1"/>
          </p:cNvCxnSpPr>
          <p:nvPr/>
        </p:nvCxnSpPr>
        <p:spPr>
          <a:xfrm>
            <a:off x="6190753" y="2249987"/>
            <a:ext cx="583310" cy="304764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774063" y="1973938"/>
            <a:ext cx="1689606" cy="11616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Indirect</a:t>
            </a:r>
          </a:p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7" name="Rectangle 36"/>
          <p:cNvSpPr/>
          <p:nvPr/>
        </p:nvSpPr>
        <p:spPr>
          <a:xfrm>
            <a:off x="8912909" y="205384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8" name="Rectangle 37"/>
          <p:cNvSpPr/>
          <p:nvPr/>
        </p:nvSpPr>
        <p:spPr>
          <a:xfrm>
            <a:off x="8759139" y="2222818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sp>
        <p:nvSpPr>
          <p:cNvPr id="39" name="Rectangle 38"/>
          <p:cNvSpPr/>
          <p:nvPr/>
        </p:nvSpPr>
        <p:spPr>
          <a:xfrm>
            <a:off x="8911539" y="2337118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40" name="Curved Connector 39"/>
          <p:cNvCxnSpPr/>
          <p:nvPr/>
        </p:nvCxnSpPr>
        <p:spPr>
          <a:xfrm flipV="1">
            <a:off x="8463669" y="2541764"/>
            <a:ext cx="295470" cy="79908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/>
          <p:cNvCxnSpPr/>
          <p:nvPr/>
        </p:nvCxnSpPr>
        <p:spPr>
          <a:xfrm>
            <a:off x="8469343" y="2706722"/>
            <a:ext cx="442197" cy="34392"/>
          </a:xfrm>
          <a:prstGeom prst="curvedConnector3">
            <a:avLst>
              <a:gd name="adj1" fmla="val 50000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06552" y="86188"/>
            <a:ext cx="4359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Diskmap</a:t>
            </a:r>
            <a:endParaRPr lang="en-US" sz="3600" dirty="0" smtClean="0"/>
          </a:p>
          <a:p>
            <a:pPr algn="ctr"/>
            <a:r>
              <a:rPr lang="en-US" sz="2400" dirty="0" smtClean="0"/>
              <a:t>(Unix System 5)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951193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5"/>
            <a:ext cx="8229600" cy="857250"/>
          </a:xfrm>
        </p:spPr>
        <p:txBody>
          <a:bodyPr/>
          <a:lstStyle/>
          <a:p>
            <a:r>
              <a:rPr lang="en-US" dirty="0" smtClean="0"/>
              <a:t>Directories are Files Too!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58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177745"/>
              </p:ext>
            </p:extLst>
          </p:nvPr>
        </p:nvGraphicFramePr>
        <p:xfrm>
          <a:off x="326487" y="833589"/>
          <a:ext cx="5261514" cy="4114800"/>
        </p:xfrm>
        <a:graphic>
          <a:graphicData uri="http://schemas.openxmlformats.org/drawingml/2006/table">
            <a:tbl>
              <a:tblPr firstRow="1" bandRow="1">
                <a:tableStyleId>{AF606853-7671-496A-8E4F-DF71F8EC918B}</a:tableStyleId>
              </a:tblPr>
              <a:tblGrid>
                <a:gridCol w="2630757"/>
                <a:gridCol w="2630757"/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Filename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Inode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.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494211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..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494205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80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DS_Store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494212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class0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6565946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class1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6565826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class10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1467012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class11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2252968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class16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5649155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class2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494218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7143735" y="1063229"/>
            <a:ext cx="1364426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4400" dirty="0" err="1"/>
              <a:t>ls</a:t>
            </a:r>
            <a:r>
              <a:rPr lang="en-US" sz="4400" dirty="0"/>
              <a:t> -</a:t>
            </a:r>
            <a:r>
              <a:rPr lang="en-US" sz="4400" dirty="0" err="1"/>
              <a:t>ali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44194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342" y="785814"/>
            <a:ext cx="5588000" cy="3981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456" y="2884097"/>
            <a:ext cx="2711743" cy="1539117"/>
          </a:xfrm>
        </p:spPr>
        <p:txBody>
          <a:bodyPr>
            <a:normAutofit/>
          </a:bodyPr>
          <a:lstStyle/>
          <a:p>
            <a:r>
              <a:rPr lang="en-US" dirty="0" smtClean="0"/>
              <a:t>Delay Lines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6" y="57652"/>
            <a:ext cx="3239156" cy="226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901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61424" y="67479"/>
            <a:ext cx="7359424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&gt; </a:t>
            </a:r>
            <a:r>
              <a:rPr lang="en-US" b="1" dirty="0"/>
              <a:t>brew install tree</a:t>
            </a:r>
            <a:r>
              <a:rPr lang="en-US" dirty="0"/>
              <a:t>  # needed on </a:t>
            </a:r>
            <a:r>
              <a:rPr lang="en-US" dirty="0" err="1"/>
              <a:t>MacOS</a:t>
            </a:r>
            <a:r>
              <a:rPr lang="en-US" dirty="0"/>
              <a:t> X, but </a:t>
            </a:r>
            <a:r>
              <a:rPr lang="en-US" dirty="0" err="1"/>
              <a:t>builtin</a:t>
            </a:r>
            <a:r>
              <a:rPr lang="en-US" dirty="0"/>
              <a:t> to most </a:t>
            </a:r>
            <a:r>
              <a:rPr lang="en-US" dirty="0" err="1"/>
              <a:t>Unixes</a:t>
            </a:r>
            <a:endParaRPr lang="en-US" dirty="0"/>
          </a:p>
        </p:txBody>
      </p:sp>
      <p:pic>
        <p:nvPicPr>
          <p:cNvPr id="8" name="Picture 7" descr="Screen Shot 2013-11-21 at 10.16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48" y="563116"/>
            <a:ext cx="6795418" cy="4387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6553200" y="3853793"/>
            <a:ext cx="2269371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(from last year’s class)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577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8971"/>
            <a:ext cx="8229600" cy="857250"/>
          </a:xfrm>
        </p:spPr>
        <p:txBody>
          <a:bodyPr/>
          <a:lstStyle/>
          <a:p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How </a:t>
            </a:r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do you create </a:t>
            </a:r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 new file?</a:t>
            </a:r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662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a Free Block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61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16537"/>
              </p:ext>
            </p:extLst>
          </p:nvPr>
        </p:nvGraphicFramePr>
        <p:xfrm>
          <a:off x="597268" y="1217448"/>
          <a:ext cx="3987064" cy="3451891"/>
        </p:xfrm>
        <a:graphic>
          <a:graphicData uri="http://schemas.openxmlformats.org/drawingml/2006/table">
            <a:tbl>
              <a:tblPr bandRow="1">
                <a:tableStyleId>{8FD4443E-F989-4FC4-A0C8-D5A2AF1F390B}</a:tableStyleId>
              </a:tblPr>
              <a:tblGrid>
                <a:gridCol w="3987064"/>
              </a:tblGrid>
              <a:tr h="111174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Data</a:t>
                      </a:r>
                      <a:endParaRPr lang="en-US" sz="2100" dirty="0"/>
                    </a:p>
                  </a:txBody>
                  <a:tcPr marT="34290" marB="34290" anchor="ctr"/>
                </a:tc>
              </a:tr>
              <a:tr h="118386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I-List (</a:t>
                      </a:r>
                      <a:r>
                        <a:rPr lang="en-US" sz="2100" dirty="0" err="1" smtClean="0"/>
                        <a:t>inodes</a:t>
                      </a:r>
                      <a:r>
                        <a:rPr lang="en-US" sz="2100" dirty="0" smtClean="0"/>
                        <a:t>)</a:t>
                      </a:r>
                      <a:endParaRPr lang="en-US" sz="2100" dirty="0"/>
                    </a:p>
                  </a:txBody>
                  <a:tcPr marT="34290" marB="34290" anchor="ctr"/>
                </a:tc>
              </a:tr>
              <a:tr h="488754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Superblock</a:t>
                      </a:r>
                      <a:endParaRPr lang="en-US" sz="2100" dirty="0"/>
                    </a:p>
                  </a:txBody>
                  <a:tcPr marT="34290" marB="34290" anchor="ctr"/>
                </a:tc>
              </a:tr>
              <a:tr h="66753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Boot block</a:t>
                      </a:r>
                      <a:endParaRPr lang="en-US" sz="2100" dirty="0"/>
                    </a:p>
                  </a:txBody>
                  <a:tcPr marT="0" marB="0"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777954" y="4438506"/>
            <a:ext cx="1775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Not to scale!</a:t>
            </a:r>
            <a:endParaRPr lang="en-US" sz="24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995549"/>
              </p:ext>
            </p:extLst>
          </p:nvPr>
        </p:nvGraphicFramePr>
        <p:xfrm>
          <a:off x="5460629" y="1749251"/>
          <a:ext cx="1043247" cy="17145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43247"/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98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99</a:t>
                      </a:r>
                      <a:endParaRPr lang="en-US" sz="1800" dirty="0"/>
                    </a:p>
                  </a:txBody>
                  <a:tcPr marT="34290" marB="34290"/>
                </a:tc>
              </a:tr>
            </a:tbl>
          </a:graphicData>
        </a:graphic>
      </p:graphicFrame>
      <p:cxnSp>
        <p:nvCxnSpPr>
          <p:cNvPr id="11" name="Curved Connector 10"/>
          <p:cNvCxnSpPr>
            <a:stCxn id="14" idx="3"/>
            <a:endCxn id="9" idx="1"/>
          </p:cNvCxnSpPr>
          <p:nvPr/>
        </p:nvCxnSpPr>
        <p:spPr>
          <a:xfrm flipV="1">
            <a:off x="4572992" y="2606502"/>
            <a:ext cx="887636" cy="1079521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399780" y="3668204"/>
            <a:ext cx="173213" cy="3563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007044" y="3828614"/>
            <a:ext cx="2242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List of free disk blocks</a:t>
            </a:r>
            <a:endParaRPr lang="en-US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202643"/>
              </p:ext>
            </p:extLst>
          </p:nvPr>
        </p:nvGraphicFramePr>
        <p:xfrm>
          <a:off x="7391512" y="2084686"/>
          <a:ext cx="1043247" cy="17145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43247"/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98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99</a:t>
                      </a:r>
                      <a:endParaRPr lang="en-US" sz="1800" dirty="0"/>
                    </a:p>
                  </a:txBody>
                  <a:tcPr marT="34290" marB="34290"/>
                </a:tc>
              </a:tr>
            </a:tbl>
          </a:graphicData>
        </a:graphic>
      </p:graphicFrame>
      <p:cxnSp>
        <p:nvCxnSpPr>
          <p:cNvPr id="20" name="Curved Connector 19"/>
          <p:cNvCxnSpPr/>
          <p:nvPr/>
        </p:nvCxnSpPr>
        <p:spPr>
          <a:xfrm flipV="1">
            <a:off x="6503875" y="2189546"/>
            <a:ext cx="887636" cy="1079521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 flipV="1">
            <a:off x="8434758" y="2610594"/>
            <a:ext cx="887636" cy="1079521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646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a Free </a:t>
            </a:r>
            <a:r>
              <a:rPr lang="en-US" dirty="0" err="1" smtClean="0"/>
              <a:t>inode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62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174702"/>
              </p:ext>
            </p:extLst>
          </p:nvPr>
        </p:nvGraphicFramePr>
        <p:xfrm>
          <a:off x="597268" y="1199932"/>
          <a:ext cx="3987064" cy="3469407"/>
        </p:xfrm>
        <a:graphic>
          <a:graphicData uri="http://schemas.openxmlformats.org/drawingml/2006/table">
            <a:tbl>
              <a:tblPr bandRow="1">
                <a:tableStyleId>{8FD4443E-F989-4FC4-A0C8-D5A2AF1F390B}</a:tableStyleId>
              </a:tblPr>
              <a:tblGrid>
                <a:gridCol w="3987064"/>
              </a:tblGrid>
              <a:tr h="1117382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Data</a:t>
                      </a:r>
                      <a:endParaRPr lang="en-US" sz="2100" dirty="0"/>
                    </a:p>
                  </a:txBody>
                  <a:tcPr marT="34290" marB="34290" anchor="ctr"/>
                </a:tc>
              </a:tr>
              <a:tr h="118986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I-List (</a:t>
                      </a:r>
                      <a:r>
                        <a:rPr lang="en-US" sz="2100" dirty="0" err="1" smtClean="0"/>
                        <a:t>inodes</a:t>
                      </a:r>
                      <a:r>
                        <a:rPr lang="en-US" sz="2100" dirty="0" smtClean="0"/>
                        <a:t>)</a:t>
                      </a:r>
                      <a:endParaRPr lang="en-US" sz="2100" dirty="0"/>
                    </a:p>
                  </a:txBody>
                  <a:tcPr marT="34290" marB="34290" anchor="ctr"/>
                </a:tc>
              </a:tr>
              <a:tr h="491234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Superblock</a:t>
                      </a:r>
                      <a:endParaRPr lang="en-US" sz="2100" dirty="0"/>
                    </a:p>
                  </a:txBody>
                  <a:tcPr marT="34290" marB="34290" anchor="ctr"/>
                </a:tc>
              </a:tr>
              <a:tr h="670924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Boot block</a:t>
                      </a:r>
                      <a:endParaRPr lang="en-US" sz="2100" dirty="0"/>
                    </a:p>
                  </a:txBody>
                  <a:tcPr marT="0" marB="0"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728629" y="4323090"/>
            <a:ext cx="1775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Not to scale!</a:t>
            </a:r>
            <a:endParaRPr lang="en-US" sz="24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8341829"/>
              </p:ext>
            </p:extLst>
          </p:nvPr>
        </p:nvGraphicFramePr>
        <p:xfrm>
          <a:off x="5460628" y="1749251"/>
          <a:ext cx="2409080" cy="171450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1204540"/>
                <a:gridCol w="1204540"/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 marT="34290" marB="34290"/>
                </a:tc>
              </a:tr>
            </a:tbl>
          </a:graphicData>
        </a:graphic>
      </p:graphicFrame>
      <p:cxnSp>
        <p:nvCxnSpPr>
          <p:cNvPr id="11" name="Curved Connector 10"/>
          <p:cNvCxnSpPr>
            <a:stCxn id="6" idx="3"/>
            <a:endCxn id="9" idx="1"/>
          </p:cNvCxnSpPr>
          <p:nvPr/>
        </p:nvCxnSpPr>
        <p:spPr>
          <a:xfrm flipV="1">
            <a:off x="4584332" y="2606501"/>
            <a:ext cx="876296" cy="328134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399780" y="3668204"/>
            <a:ext cx="173213" cy="3563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00782" y="3546655"/>
            <a:ext cx="3934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Superblock keeps a cache of free </a:t>
            </a:r>
            <a:r>
              <a:rPr lang="en-US" dirty="0" err="1" smtClean="0"/>
              <a:t>inodes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04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547"/>
            <a:ext cx="8229600" cy="857250"/>
          </a:xfrm>
        </p:spPr>
        <p:txBody>
          <a:bodyPr/>
          <a:lstStyle/>
          <a:p>
            <a:r>
              <a:rPr lang="en-US" dirty="0" smtClean="0">
                <a:solidFill>
                  <a:srgbClr val="EBF1DE"/>
                </a:solidFill>
              </a:rPr>
              <a:t>Modern File Systems</a:t>
            </a:r>
            <a:endParaRPr lang="en-US" dirty="0">
              <a:solidFill>
                <a:srgbClr val="EBF1D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00" b="85400" l="19100" r="84300">
                        <a14:foregroundMark x1="80500" y1="70200" x2="80500" y2="70200"/>
                        <a14:foregroundMark x1="62500" y1="65600" x2="62500" y2="65600"/>
                        <a14:foregroundMark x1="40400" y1="77500" x2="40400" y2="77500"/>
                        <a14:foregroundMark x1="63700" y1="67700" x2="63700" y2="67700"/>
                        <a14:foregroundMark x1="80000" y1="68800" x2="80000" y2="68800"/>
                      </a14:backgroundRemoval>
                    </a14:imgEffect>
                  </a14:imgLayer>
                </a14:imgProps>
              </a:ext>
            </a:extLst>
          </a:blip>
          <a:srcRect l="18561" t="19700" r="12643" b="12868"/>
          <a:stretch/>
        </p:blipFill>
        <p:spPr>
          <a:xfrm>
            <a:off x="5735568" y="1263823"/>
            <a:ext cx="2669943" cy="2617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83752" y="4174617"/>
            <a:ext cx="33265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EBF1DE"/>
                </a:solidFill>
              </a:rPr>
              <a:t>IBM 350 Disk Storage (1956)</a:t>
            </a:r>
          </a:p>
          <a:p>
            <a:pPr algn="ctr"/>
            <a:r>
              <a:rPr lang="en-US" sz="2000" dirty="0" smtClean="0">
                <a:solidFill>
                  <a:srgbClr val="EBF1DE"/>
                </a:solidFill>
              </a:rPr>
              <a:t>118,000 in</a:t>
            </a:r>
            <a:r>
              <a:rPr lang="en-US" sz="2000" baseline="30000" dirty="0" smtClean="0">
                <a:solidFill>
                  <a:srgbClr val="EBF1DE"/>
                </a:solidFill>
              </a:rPr>
              <a:t>3</a:t>
            </a:r>
            <a:r>
              <a:rPr lang="en-US" sz="2000" dirty="0" smtClean="0">
                <a:solidFill>
                  <a:srgbClr val="EBF1DE"/>
                </a:solidFill>
              </a:rPr>
              <a:t>, 5MB, 600ms seek </a:t>
            </a:r>
            <a:endParaRPr lang="en-US" sz="2000" dirty="0">
              <a:solidFill>
                <a:srgbClr val="EBF1D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055" y="946029"/>
            <a:ext cx="3981925" cy="32285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61200" y="4120933"/>
            <a:ext cx="33662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EBF1DE"/>
                </a:solidFill>
              </a:rPr>
              <a:t>Seagate HDD (2013)</a:t>
            </a:r>
          </a:p>
          <a:p>
            <a:pPr algn="ctr"/>
            <a:r>
              <a:rPr lang="en-US" sz="2000" dirty="0" smtClean="0">
                <a:solidFill>
                  <a:srgbClr val="EBF1DE"/>
                </a:solidFill>
              </a:rPr>
              <a:t>23 in</a:t>
            </a:r>
            <a:r>
              <a:rPr lang="en-US" sz="2000" baseline="30000" dirty="0" smtClean="0">
                <a:solidFill>
                  <a:srgbClr val="EBF1DE"/>
                </a:solidFill>
              </a:rPr>
              <a:t>3</a:t>
            </a:r>
            <a:r>
              <a:rPr lang="en-US" sz="2000" dirty="0" smtClean="0">
                <a:solidFill>
                  <a:srgbClr val="EBF1DE"/>
                </a:solidFill>
              </a:rPr>
              <a:t>, 4TB (4M MB), 5ms seek </a:t>
            </a:r>
            <a:endParaRPr lang="en-US" sz="2000" dirty="0">
              <a:solidFill>
                <a:srgbClr val="EBF1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1535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5076"/>
            <a:ext cx="8229600" cy="13249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should a modern file system do that Unix S5FS </a:t>
            </a:r>
            <a:r>
              <a:rPr lang="en-US" dirty="0" err="1" smtClean="0"/>
              <a:t>doesn</a:t>
            </a:r>
            <a:r>
              <a:rPr lang="fr-FR" dirty="0" smtClean="0"/>
              <a:t>’</a:t>
            </a:r>
            <a:r>
              <a:rPr lang="en-US" dirty="0" smtClean="0"/>
              <a:t>t?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249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587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Handling Failures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31901" y="1063229"/>
            <a:ext cx="14655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ZFS</a:t>
            </a:r>
            <a:endParaRPr lang="en-US" sz="7200" dirty="0"/>
          </a:p>
        </p:txBody>
      </p:sp>
      <p:sp>
        <p:nvSpPr>
          <p:cNvPr id="7" name="TextBox 6"/>
          <p:cNvSpPr txBox="1"/>
          <p:nvPr/>
        </p:nvSpPr>
        <p:spPr>
          <a:xfrm>
            <a:off x="623674" y="2037661"/>
            <a:ext cx="27625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Developed for Solaris, 2005</a:t>
            </a:r>
          </a:p>
          <a:p>
            <a:r>
              <a:rPr lang="en-US" dirty="0" smtClean="0"/>
              <a:t>Now open source:</a:t>
            </a:r>
          </a:p>
          <a:p>
            <a:r>
              <a:rPr lang="en-US" dirty="0">
                <a:hlinkClick r:id="rId2"/>
              </a:rPr>
              <a:t>http://open-</a:t>
            </a:r>
            <a:r>
              <a:rPr lang="en-US" dirty="0" err="1">
                <a:hlinkClick r:id="rId2"/>
              </a:rPr>
              <a:t>zfs.org</a:t>
            </a:r>
            <a:r>
              <a:rPr lang="en-US" dirty="0">
                <a:hlinkClick r:id="rId2"/>
              </a:rPr>
              <a:t>/</a:t>
            </a:r>
            <a:endParaRPr lang="en-US" dirty="0" smtClean="0"/>
          </a:p>
        </p:txBody>
      </p:sp>
      <p:pic>
        <p:nvPicPr>
          <p:cNvPr id="3" name="Picture 2" descr="Screen Shot 2014-03-27 at 11.42.2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200" y="624593"/>
            <a:ext cx="26416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029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67</a:t>
            </a:fld>
            <a:endParaRPr lang="en-US"/>
          </a:p>
        </p:txBody>
      </p:sp>
      <p:pic>
        <p:nvPicPr>
          <p:cNvPr id="4" name="Picture 3" descr="Screen Shot 2014-03-27 at 11.42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0" y="147181"/>
            <a:ext cx="6627408" cy="2362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414027" y="1864128"/>
            <a:ext cx="7133269" cy="26776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/>
              <a:t>“</a:t>
            </a:r>
            <a:r>
              <a:rPr lang="en-US" sz="2400" dirty="0" err="1" smtClean="0"/>
              <a:t>MacZFS</a:t>
            </a:r>
            <a:r>
              <a:rPr lang="en-US" sz="2400" dirty="0" smtClean="0"/>
              <a:t> </a:t>
            </a:r>
            <a:r>
              <a:rPr lang="en-US" sz="2400" dirty="0"/>
              <a:t>is free data storage and protection software for all Mac OS users. </a:t>
            </a:r>
            <a:r>
              <a:rPr lang="en-US" sz="2400" b="1" dirty="0" smtClean="0"/>
              <a:t>It’s </a:t>
            </a:r>
            <a:r>
              <a:rPr lang="en-US" sz="2400" b="1" dirty="0"/>
              <a:t>for people who have Mac OS, who have any data, and who really like their data.</a:t>
            </a:r>
            <a:r>
              <a:rPr lang="en-US" sz="2400" dirty="0"/>
              <a:t> Whether on a single-drive laptop or on a massive server, </a:t>
            </a:r>
            <a:r>
              <a:rPr lang="en-US" sz="2400" dirty="0" smtClean="0"/>
              <a:t>it’ll </a:t>
            </a:r>
            <a:r>
              <a:rPr lang="en-US" sz="2400" dirty="0"/>
              <a:t>store your petabytes with ragingly redundant RAID reliability, and </a:t>
            </a:r>
            <a:r>
              <a:rPr lang="en-US" sz="2400" dirty="0" smtClean="0"/>
              <a:t>it’ll </a:t>
            </a:r>
            <a:r>
              <a:rPr lang="en-US" sz="2400" dirty="0"/>
              <a:t>keep the bit-rotted bleeps and </a:t>
            </a:r>
            <a:r>
              <a:rPr lang="en-US" sz="2400" dirty="0" err="1"/>
              <a:t>bloops</a:t>
            </a:r>
            <a:r>
              <a:rPr lang="en-US" sz="2400" dirty="0"/>
              <a:t> out of your iTunes library</a:t>
            </a:r>
            <a:r>
              <a:rPr lang="en-US" sz="2400" dirty="0" smtClean="0"/>
              <a:t>.”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229031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4985826" cy="857250"/>
          </a:xfrm>
        </p:spPr>
        <p:txBody>
          <a:bodyPr/>
          <a:lstStyle/>
          <a:p>
            <a:r>
              <a:rPr lang="en-US" dirty="0" smtClean="0"/>
              <a:t>Block Checksums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68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811904"/>
              </p:ext>
            </p:extLst>
          </p:nvPr>
        </p:nvGraphicFramePr>
        <p:xfrm>
          <a:off x="684868" y="1100390"/>
          <a:ext cx="1685117" cy="3264376"/>
        </p:xfrm>
        <a:graphic>
          <a:graphicData uri="http://schemas.openxmlformats.org/drawingml/2006/table">
            <a:tbl>
              <a:tblPr bandRow="1">
                <a:tableStyleId>{D03447BB-5D67-496B-8E87-E561075AD55C}</a:tableStyleId>
              </a:tblPr>
              <a:tblGrid>
                <a:gridCol w="1685117"/>
              </a:tblGrid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2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…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9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10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11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12</a:t>
                      </a:r>
                      <a:endParaRPr lang="en-US" sz="21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3492609" y="2738676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Disk Block (1K bytes)</a:t>
            </a:r>
            <a:endParaRPr lang="en-US" sz="2400" dirty="0"/>
          </a:p>
        </p:txBody>
      </p:sp>
      <p:cxnSp>
        <p:nvCxnSpPr>
          <p:cNvPr id="10" name="Curved Connector 9"/>
          <p:cNvCxnSpPr>
            <a:endCxn id="8" idx="1"/>
          </p:cNvCxnSpPr>
          <p:nvPr/>
        </p:nvCxnSpPr>
        <p:spPr>
          <a:xfrm>
            <a:off x="2369985" y="2154236"/>
            <a:ext cx="1122625" cy="988436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90801" y="4252584"/>
            <a:ext cx="9583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S5FS</a:t>
            </a:r>
            <a:endParaRPr lang="en-US" sz="3200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2953355"/>
              </p:ext>
            </p:extLst>
          </p:nvPr>
        </p:nvGraphicFramePr>
        <p:xfrm>
          <a:off x="5947101" y="447993"/>
          <a:ext cx="2875780" cy="2340848"/>
        </p:xfrm>
        <a:graphic>
          <a:graphicData uri="http://schemas.openxmlformats.org/drawingml/2006/table">
            <a:tbl>
              <a:tblPr firstRow="1" bandRow="1">
                <a:tableStyleId>{D03447BB-5D67-496B-8E87-E561075AD55C}</a:tableStyleId>
              </a:tblPr>
              <a:tblGrid>
                <a:gridCol w="1182749"/>
                <a:gridCol w="1693031"/>
              </a:tblGrid>
              <a:tr h="70866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Block</a:t>
                      </a:r>
                      <a:endParaRPr lang="en-US" sz="21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Checksum</a:t>
                      </a:r>
                    </a:p>
                    <a:p>
                      <a:pPr algn="ctr"/>
                      <a:r>
                        <a:rPr lang="en-US" sz="2100" dirty="0" smtClean="0"/>
                        <a:t>(SHA-256)</a:t>
                      </a:r>
                      <a:endParaRPr lang="en-US" sz="2100" dirty="0"/>
                    </a:p>
                  </a:txBody>
                  <a:tcPr marT="34290" marB="34290" anchor="b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0</a:t>
                      </a:r>
                      <a:endParaRPr lang="en-US" sz="2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40a3dc…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1</a:t>
                      </a:r>
                      <a:endParaRPr lang="en-US" sz="2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2c5829d…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2</a:t>
                      </a:r>
                      <a:endParaRPr lang="en-US" sz="2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955d253…</a:t>
                      </a:r>
                      <a:endParaRPr lang="en-US" sz="2100" dirty="0"/>
                    </a:p>
                  </a:txBody>
                  <a:tcPr marT="34290" marB="34290"/>
                </a:tc>
              </a:tr>
              <a:tr h="408047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…</a:t>
                      </a:r>
                      <a:endParaRPr lang="en-US" sz="2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…</a:t>
                      </a:r>
                      <a:endParaRPr lang="en-US" sz="2100" dirty="0"/>
                    </a:p>
                  </a:txBody>
                  <a:tcPr marT="34290" marB="34290"/>
                </a:tc>
              </a:tr>
            </a:tbl>
          </a:graphicData>
        </a:graphic>
      </p:graphicFrame>
      <p:cxnSp>
        <p:nvCxnSpPr>
          <p:cNvPr id="16" name="Curved Connector 15"/>
          <p:cNvCxnSpPr>
            <a:endCxn id="8" idx="3"/>
          </p:cNvCxnSpPr>
          <p:nvPr/>
        </p:nvCxnSpPr>
        <p:spPr>
          <a:xfrm rot="5400000">
            <a:off x="5057679" y="2253250"/>
            <a:ext cx="1013958" cy="764886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100897" y="3176704"/>
            <a:ext cx="7631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ZFS</a:t>
            </a:r>
            <a:endParaRPr lang="en-US" sz="3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153889" y="4133511"/>
            <a:ext cx="4532912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How do you check the checksums?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5617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Mercury Delay Lines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496" y="1574181"/>
            <a:ext cx="1587500" cy="1587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158" y="1483715"/>
            <a:ext cx="2702779" cy="1914525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3634629" y="2203148"/>
            <a:ext cx="952530" cy="35721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urved Connector 10"/>
          <p:cNvCxnSpPr>
            <a:stCxn id="8" idx="3"/>
            <a:endCxn id="7" idx="1"/>
          </p:cNvCxnSpPr>
          <p:nvPr/>
        </p:nvCxnSpPr>
        <p:spPr>
          <a:xfrm flipH="1" flipV="1">
            <a:off x="1977496" y="2367931"/>
            <a:ext cx="5312441" cy="73047"/>
          </a:xfrm>
          <a:prstGeom prst="curvedConnector5">
            <a:avLst>
              <a:gd name="adj1" fmla="val -20403"/>
              <a:gd name="adj2" fmla="val -3166413"/>
              <a:gd name="adj3" fmla="val 115687"/>
            </a:avLst>
          </a:prstGeom>
          <a:ln w="76200" cmpd="tri">
            <a:solidFill>
              <a:schemeClr val="accent5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23" idx="2"/>
          </p:cNvCxnSpPr>
          <p:nvPr/>
        </p:nvCxnSpPr>
        <p:spPr>
          <a:xfrm flipV="1">
            <a:off x="3918108" y="1662632"/>
            <a:ext cx="335024" cy="5405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909465" y="1139412"/>
            <a:ext cx="687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0/1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740668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Hashing the Hashes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5115" y="354666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Block 1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2647121" y="3524896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Block 2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4615679" y="3524896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Block 3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6457685" y="3503125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Block 4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805115" y="2840164"/>
            <a:ext cx="1689606" cy="4071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Hash(B1)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2647121" y="2834828"/>
            <a:ext cx="1689606" cy="4071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Hash(B2)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4615679" y="2815652"/>
            <a:ext cx="1689606" cy="4071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Hash(</a:t>
            </a:r>
            <a:r>
              <a:rPr lang="en-US" sz="2400" dirty="0" smtClean="0"/>
              <a:t>B3)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6457685" y="2834828"/>
            <a:ext cx="1689606" cy="4071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Hash(</a:t>
            </a:r>
            <a:r>
              <a:rPr lang="en-US" sz="2400" dirty="0" smtClean="0"/>
              <a:t>B4)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805115" y="1763740"/>
            <a:ext cx="1689606" cy="4071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437843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Merkle</a:t>
            </a:r>
            <a:r>
              <a:rPr lang="en-US" dirty="0" smtClean="0"/>
              <a:t> Tree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448" y="117839"/>
            <a:ext cx="1776434" cy="22470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40658" y="1962912"/>
            <a:ext cx="1613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Ralph </a:t>
            </a:r>
            <a:r>
              <a:rPr lang="en-US" dirty="0" err="1" smtClean="0"/>
              <a:t>Merkle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05115" y="3546667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Block 1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2647121" y="3524896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Block 2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4615679" y="3524896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Block 3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6457685" y="3503125"/>
            <a:ext cx="1689606" cy="807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Block 4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805115" y="2840164"/>
            <a:ext cx="1689606" cy="4071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Hash(B1)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2647121" y="2834828"/>
            <a:ext cx="1689606" cy="4071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Hash(B2)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4615679" y="2815652"/>
            <a:ext cx="1689606" cy="4071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Hash(</a:t>
            </a:r>
            <a:r>
              <a:rPr lang="en-US" sz="2400" dirty="0" smtClean="0"/>
              <a:t>B3)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6457685" y="2834828"/>
            <a:ext cx="1689606" cy="4071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Hash(</a:t>
            </a:r>
            <a:r>
              <a:rPr lang="en-US" sz="2400" dirty="0" smtClean="0"/>
              <a:t>B4)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1649918" y="1967302"/>
            <a:ext cx="1689606" cy="4071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5530705" y="1930113"/>
            <a:ext cx="1689606" cy="4071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8" name="Rectangle 17"/>
          <p:cNvSpPr/>
          <p:nvPr/>
        </p:nvSpPr>
        <p:spPr>
          <a:xfrm>
            <a:off x="3491924" y="1074907"/>
            <a:ext cx="1689606" cy="4071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374247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Recovery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00205" y="4060209"/>
            <a:ext cx="1639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copies = 2</a:t>
            </a:r>
            <a:endParaRPr lang="en-US" sz="2800" dirty="0"/>
          </a:p>
        </p:txBody>
      </p:sp>
      <p:sp>
        <p:nvSpPr>
          <p:cNvPr id="7" name="Oval 6"/>
          <p:cNvSpPr/>
          <p:nvPr/>
        </p:nvSpPr>
        <p:spPr>
          <a:xfrm>
            <a:off x="967485" y="1602704"/>
            <a:ext cx="2581823" cy="188441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One Copy</a:t>
            </a:r>
            <a:endParaRPr lang="en-US" sz="3600" dirty="0"/>
          </a:p>
        </p:txBody>
      </p:sp>
      <p:sp>
        <p:nvSpPr>
          <p:cNvPr id="8" name="Oval 7"/>
          <p:cNvSpPr/>
          <p:nvPr/>
        </p:nvSpPr>
        <p:spPr>
          <a:xfrm>
            <a:off x="6253776" y="399743"/>
            <a:ext cx="2403601" cy="1743560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Copy 1</a:t>
            </a:r>
            <a:endParaRPr lang="en-US" sz="3200" dirty="0"/>
          </a:p>
        </p:txBody>
      </p:sp>
      <p:sp>
        <p:nvSpPr>
          <p:cNvPr id="9" name="Oval 8"/>
          <p:cNvSpPr/>
          <p:nvPr/>
        </p:nvSpPr>
        <p:spPr>
          <a:xfrm>
            <a:off x="6253776" y="2311877"/>
            <a:ext cx="2433025" cy="174833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Copy 2</a:t>
            </a:r>
            <a:endParaRPr lang="en-US" sz="3200" dirty="0"/>
          </a:p>
        </p:txBody>
      </p:sp>
      <p:sp>
        <p:nvSpPr>
          <p:cNvPr id="10" name="Right Arrow 9"/>
          <p:cNvSpPr/>
          <p:nvPr/>
        </p:nvSpPr>
        <p:spPr>
          <a:xfrm>
            <a:off x="4207006" y="1990209"/>
            <a:ext cx="1678267" cy="62938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4304" y="3725263"/>
            <a:ext cx="4014231" cy="12003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Keep 2 copies of every block: if checksum fails for first copy read, try reading second copy.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164509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54393" y="4060209"/>
            <a:ext cx="1639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copies = 3</a:t>
            </a:r>
            <a:endParaRPr lang="en-US" sz="2800" dirty="0"/>
          </a:p>
        </p:txBody>
      </p:sp>
      <p:sp>
        <p:nvSpPr>
          <p:cNvPr id="7" name="Oval 6"/>
          <p:cNvSpPr/>
          <p:nvPr/>
        </p:nvSpPr>
        <p:spPr>
          <a:xfrm>
            <a:off x="967485" y="1602704"/>
            <a:ext cx="2581823" cy="188441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One Copy</a:t>
            </a:r>
            <a:endParaRPr lang="en-US" sz="3600" dirty="0"/>
          </a:p>
        </p:txBody>
      </p:sp>
      <p:sp>
        <p:nvSpPr>
          <p:cNvPr id="8" name="Oval 7"/>
          <p:cNvSpPr/>
          <p:nvPr/>
        </p:nvSpPr>
        <p:spPr>
          <a:xfrm>
            <a:off x="6253776" y="272168"/>
            <a:ext cx="2403601" cy="1743560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Copy 1</a:t>
            </a:r>
            <a:endParaRPr lang="en-US" sz="3200" dirty="0"/>
          </a:p>
        </p:txBody>
      </p:sp>
      <p:sp>
        <p:nvSpPr>
          <p:cNvPr id="9" name="Oval 8"/>
          <p:cNvSpPr/>
          <p:nvPr/>
        </p:nvSpPr>
        <p:spPr>
          <a:xfrm>
            <a:off x="6253776" y="1673993"/>
            <a:ext cx="2433025" cy="174833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Copy 2</a:t>
            </a:r>
            <a:endParaRPr lang="en-US" sz="3200" dirty="0"/>
          </a:p>
        </p:txBody>
      </p:sp>
      <p:sp>
        <p:nvSpPr>
          <p:cNvPr id="10" name="Right Arrow 9"/>
          <p:cNvSpPr/>
          <p:nvPr/>
        </p:nvSpPr>
        <p:spPr>
          <a:xfrm>
            <a:off x="4207006" y="1990209"/>
            <a:ext cx="1678267" cy="62938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59758" y="399744"/>
            <a:ext cx="4014231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For the truly paranoid…</a:t>
            </a:r>
            <a:endParaRPr lang="en-US" sz="2400" dirty="0"/>
          </a:p>
        </p:txBody>
      </p:sp>
      <p:sp>
        <p:nvSpPr>
          <p:cNvPr id="13" name="Oval 12"/>
          <p:cNvSpPr/>
          <p:nvPr/>
        </p:nvSpPr>
        <p:spPr>
          <a:xfrm>
            <a:off x="6253776" y="3018931"/>
            <a:ext cx="2433025" cy="174833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Copy 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275925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0733"/>
            <a:ext cx="8229600" cy="857250"/>
          </a:xfrm>
        </p:spPr>
        <p:txBody>
          <a:bodyPr/>
          <a:lstStyle/>
          <a:p>
            <a:r>
              <a:rPr lang="en-US" dirty="0" smtClean="0"/>
              <a:t>RAID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214485"/>
            <a:ext cx="4581212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For the fairly paranoid but cheap…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414558" y="-35362"/>
            <a:ext cx="25287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</a:t>
            </a:r>
            <a:r>
              <a:rPr lang="en-US" sz="2800" dirty="0" smtClean="0"/>
              <a:t>edundant </a:t>
            </a:r>
            <a:r>
              <a:rPr lang="en-US" sz="2800" b="1" dirty="0" smtClean="0"/>
              <a:t>A</a:t>
            </a:r>
            <a:r>
              <a:rPr lang="en-US" sz="2800" dirty="0" smtClean="0"/>
              <a:t>rrays of </a:t>
            </a:r>
            <a:r>
              <a:rPr lang="en-US" sz="2800" b="1" dirty="0" smtClean="0"/>
              <a:t>I</a:t>
            </a:r>
            <a:r>
              <a:rPr lang="en-US" sz="2800" dirty="0" smtClean="0"/>
              <a:t>nexpensive </a:t>
            </a:r>
            <a:r>
              <a:rPr lang="en-US" sz="2800" b="1" dirty="0" smtClean="0"/>
              <a:t>D</a:t>
            </a:r>
            <a:r>
              <a:rPr lang="en-US" sz="2800" dirty="0" smtClean="0"/>
              <a:t>isks</a:t>
            </a:r>
            <a:endParaRPr lang="en-US" sz="2800" dirty="0"/>
          </a:p>
        </p:txBody>
      </p:sp>
      <p:pic>
        <p:nvPicPr>
          <p:cNvPr id="8" name="Picture 7" descr="Screen Shot 2013-11-21 at 5.57.01 AM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64" y="1780520"/>
            <a:ext cx="8553957" cy="2404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930231" y="1780520"/>
            <a:ext cx="2013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ACM SIGMOD 1988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r="26444"/>
          <a:stretch/>
        </p:blipFill>
        <p:spPr>
          <a:xfrm>
            <a:off x="238669" y="2840102"/>
            <a:ext cx="2139496" cy="1939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5970" y="2609227"/>
            <a:ext cx="1688783" cy="236429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136326" y="4540137"/>
            <a:ext cx="1678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whitehouse.gov</a:t>
            </a:r>
            <a:r>
              <a:rPr lang="en-US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29375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483" y="700300"/>
            <a:ext cx="2229933" cy="3169043"/>
          </a:xfrm>
        </p:spPr>
        <p:txBody>
          <a:bodyPr/>
          <a:lstStyle/>
          <a:p>
            <a:r>
              <a:rPr lang="en-US" dirty="0" smtClean="0"/>
              <a:t>Case for RAID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7" name="Picture 6" descr="Screen Shot 2013-11-21 at 6.07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416" y="126585"/>
            <a:ext cx="6486644" cy="4535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48631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5" name="Picture 4" descr="Screen Shot 2013-11-21 at 6.07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51" y="228718"/>
            <a:ext cx="5796291" cy="4450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574261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878" y="887801"/>
            <a:ext cx="3504586" cy="2269025"/>
          </a:xfrm>
        </p:spPr>
        <p:txBody>
          <a:bodyPr/>
          <a:lstStyle/>
          <a:p>
            <a:r>
              <a:rPr lang="en-US" dirty="0" smtClean="0"/>
              <a:t>Redundancy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76</a:t>
            </a:fld>
            <a:endParaRPr lang="en-US"/>
          </a:p>
        </p:txBody>
      </p:sp>
      <p:pic>
        <p:nvPicPr>
          <p:cNvPr id="6" name="Picture 5" descr="Screen Shot 2013-11-21 at 6.10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08" y="205978"/>
            <a:ext cx="3284982" cy="4766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12380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471" y="280206"/>
            <a:ext cx="5706555" cy="422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562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Improving Performance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67173" y="1867798"/>
            <a:ext cx="3360762" cy="9423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Cache (64MB DRAM)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4237779" y="3027926"/>
            <a:ext cx="4036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Adaptive Replacement Cache</a:t>
            </a:r>
            <a:endParaRPr lang="en-US" sz="24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00" b="85400" l="19100" r="84300">
                        <a14:foregroundMark x1="80500" y1="70200" x2="80500" y2="70200"/>
                        <a14:foregroundMark x1="62500" y1="65600" x2="62500" y2="65600"/>
                        <a14:foregroundMark x1="40400" y1="77500" x2="40400" y2="77500"/>
                        <a14:foregroundMark x1="63700" y1="67700" x2="63700" y2="67700"/>
                        <a14:foregroundMark x1="80000" y1="68800" x2="80000" y2="68800"/>
                      </a14:backgroundRemoval>
                    </a14:imgEffect>
                  </a14:imgLayer>
                </a14:imgProps>
              </a:ext>
            </a:extLst>
          </a:blip>
          <a:srcRect l="18561" t="19700" r="12643" b="12868"/>
          <a:stretch/>
        </p:blipFill>
        <p:spPr>
          <a:xfrm>
            <a:off x="457200" y="1063229"/>
            <a:ext cx="3873063" cy="3796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4053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r="18246"/>
          <a:stretch/>
        </p:blipFill>
        <p:spPr bwMode="auto">
          <a:xfrm rot="5400000">
            <a:off x="2012355" y="-1737050"/>
            <a:ext cx="5163691" cy="8637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285994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Adaptive Replacement Cache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79</a:t>
            </a:fld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876862"/>
              </p:ext>
            </p:extLst>
          </p:nvPr>
        </p:nvGraphicFramePr>
        <p:xfrm>
          <a:off x="848358" y="1844213"/>
          <a:ext cx="3201808" cy="2819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</a:tblGrid>
              <a:tr h="27813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59328" y="2205457"/>
            <a:ext cx="2758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T1: Recent Cache Entries</a:t>
            </a:r>
            <a:endParaRPr lang="en-US" sz="2000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151663"/>
              </p:ext>
            </p:extLst>
          </p:nvPr>
        </p:nvGraphicFramePr>
        <p:xfrm>
          <a:off x="4059206" y="1844213"/>
          <a:ext cx="4002260" cy="28193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</a:tblGrid>
              <a:tr h="27813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849489" y="1146368"/>
            <a:ext cx="1624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Accessed Again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985796" y="2233733"/>
            <a:ext cx="3016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T2: Frequently-Used Blocks</a:t>
            </a:r>
            <a:endParaRPr lang="en-US" sz="2000" dirty="0"/>
          </a:p>
        </p:txBody>
      </p:sp>
      <p:sp>
        <p:nvSpPr>
          <p:cNvPr id="16" name="Curved Right Arrow 15"/>
          <p:cNvSpPr/>
          <p:nvPr/>
        </p:nvSpPr>
        <p:spPr>
          <a:xfrm rot="16200000" flipH="1">
            <a:off x="3895937" y="939155"/>
            <a:ext cx="326538" cy="1483579"/>
          </a:xfrm>
          <a:prstGeom prst="curved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Left-Right Arrow 16"/>
          <p:cNvSpPr/>
          <p:nvPr/>
        </p:nvSpPr>
        <p:spPr>
          <a:xfrm>
            <a:off x="3725992" y="2260843"/>
            <a:ext cx="882620" cy="249890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317417" y="2607401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Size of T1 adapts</a:t>
            </a:r>
            <a:endParaRPr lang="en-US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002482"/>
              </p:ext>
            </p:extLst>
          </p:nvPr>
        </p:nvGraphicFramePr>
        <p:xfrm>
          <a:off x="959328" y="3204808"/>
          <a:ext cx="3201808" cy="28193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</a:tblGrid>
              <a:tr h="27813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319744" y="3522886"/>
            <a:ext cx="2841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</a:t>
            </a:r>
            <a:r>
              <a:rPr lang="en-US" sz="2000" dirty="0" smtClean="0"/>
              <a:t>1: Evicted from T1 (LRU)</a:t>
            </a:r>
            <a:endParaRPr lang="en-US" sz="2000" dirty="0"/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061721"/>
              </p:ext>
            </p:extLst>
          </p:nvPr>
        </p:nvGraphicFramePr>
        <p:xfrm>
          <a:off x="4690114" y="3204808"/>
          <a:ext cx="3201808" cy="28193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</a:tblGrid>
              <a:tr h="27813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800997" y="3565096"/>
            <a:ext cx="2841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</a:t>
            </a:r>
            <a:r>
              <a:rPr lang="en-US" sz="2000" dirty="0"/>
              <a:t>2</a:t>
            </a:r>
            <a:r>
              <a:rPr lang="en-US" sz="2000" dirty="0" smtClean="0"/>
              <a:t>: Evicted from T2 (LRU)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2134839" y="4154317"/>
            <a:ext cx="6510466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How should relative size of T1 and T2 be adjusted?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-354681" y="1813824"/>
            <a:ext cx="1623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Blocks in Cache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-323262" y="3421915"/>
            <a:ext cx="1636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“Ghost” Entries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137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Adaptive Replacement Cache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80</a:t>
            </a:fld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292215"/>
              </p:ext>
            </p:extLst>
          </p:nvPr>
        </p:nvGraphicFramePr>
        <p:xfrm>
          <a:off x="848358" y="1844213"/>
          <a:ext cx="3201808" cy="2819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</a:tblGrid>
              <a:tr h="27813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59328" y="2205457"/>
            <a:ext cx="2758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T1: Recent Cache Entries</a:t>
            </a:r>
            <a:endParaRPr lang="en-US" sz="2000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621206"/>
              </p:ext>
            </p:extLst>
          </p:nvPr>
        </p:nvGraphicFramePr>
        <p:xfrm>
          <a:off x="4059206" y="1844213"/>
          <a:ext cx="4002260" cy="28193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</a:tblGrid>
              <a:tr h="27813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849489" y="1146368"/>
            <a:ext cx="1624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Accessed Again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985796" y="2233733"/>
            <a:ext cx="3016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T2: Frequently-Used Blocks</a:t>
            </a:r>
            <a:endParaRPr lang="en-US" sz="2000" dirty="0"/>
          </a:p>
        </p:txBody>
      </p:sp>
      <p:sp>
        <p:nvSpPr>
          <p:cNvPr id="16" name="Curved Right Arrow 15"/>
          <p:cNvSpPr/>
          <p:nvPr/>
        </p:nvSpPr>
        <p:spPr>
          <a:xfrm rot="16200000" flipH="1">
            <a:off x="3895937" y="939155"/>
            <a:ext cx="326538" cy="1483579"/>
          </a:xfrm>
          <a:prstGeom prst="curved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Left-Right Arrow 16"/>
          <p:cNvSpPr/>
          <p:nvPr/>
        </p:nvSpPr>
        <p:spPr>
          <a:xfrm>
            <a:off x="3725992" y="2260843"/>
            <a:ext cx="882620" cy="249890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317417" y="2607401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Size of T1 adapts</a:t>
            </a:r>
            <a:endParaRPr lang="en-US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236704"/>
              </p:ext>
            </p:extLst>
          </p:nvPr>
        </p:nvGraphicFramePr>
        <p:xfrm>
          <a:off x="959328" y="3204808"/>
          <a:ext cx="3201808" cy="28193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</a:tblGrid>
              <a:tr h="27813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319744" y="3522886"/>
            <a:ext cx="2841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</a:t>
            </a:r>
            <a:r>
              <a:rPr lang="en-US" sz="2000" dirty="0" smtClean="0"/>
              <a:t>1: Evicted from T1 (LRU)</a:t>
            </a:r>
            <a:endParaRPr lang="en-US" sz="2000" dirty="0"/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273635"/>
              </p:ext>
            </p:extLst>
          </p:nvPr>
        </p:nvGraphicFramePr>
        <p:xfrm>
          <a:off x="4690114" y="3204808"/>
          <a:ext cx="3201808" cy="28193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  <a:gridCol w="400226"/>
              </a:tblGrid>
              <a:tr h="27813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800997" y="3565096"/>
            <a:ext cx="2841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</a:t>
            </a:r>
            <a:r>
              <a:rPr lang="en-US" sz="2000" dirty="0"/>
              <a:t>2</a:t>
            </a:r>
            <a:r>
              <a:rPr lang="en-US" sz="2000" dirty="0" smtClean="0"/>
              <a:t>: Evicted from T2 (LRU)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-354681" y="1813824"/>
            <a:ext cx="1623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Blocks in Cache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-323262" y="3421915"/>
            <a:ext cx="1636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“Ghost” Entries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91017" y="4067262"/>
            <a:ext cx="6565369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Hit in B1: should increase size of T1, drop entry from T2 to B2</a:t>
            </a:r>
          </a:p>
          <a:p>
            <a:r>
              <a:rPr lang="en-US" sz="2000" dirty="0" smtClean="0"/>
              <a:t>Hit in B2: should increase size of T2, drop entry from T1 to B1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36608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81</a:t>
            </a:fld>
            <a:endParaRPr lang="en-US"/>
          </a:p>
        </p:txBody>
      </p:sp>
      <p:pic>
        <p:nvPicPr>
          <p:cNvPr id="6" name="Picture 5" descr="Screen Shot 2013-11-21 at 9.49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27" y="151988"/>
            <a:ext cx="8972550" cy="311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2769" y="2277334"/>
            <a:ext cx="4724400" cy="2763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683931" y="4528346"/>
            <a:ext cx="4002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IBM </a:t>
            </a:r>
            <a:r>
              <a:rPr lang="en-US" sz="2400" dirty="0" err="1" smtClean="0">
                <a:solidFill>
                  <a:schemeClr val="bg1"/>
                </a:solidFill>
              </a:rPr>
              <a:t>Almaden</a:t>
            </a:r>
            <a:r>
              <a:rPr lang="en-US" sz="2400" dirty="0" smtClean="0">
                <a:solidFill>
                  <a:schemeClr val="bg1"/>
                </a:solidFill>
              </a:rPr>
              <a:t> Research Center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747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4084" y="205978"/>
            <a:ext cx="4552715" cy="25383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Do you actually have a disk like this on your </a:t>
            </a:r>
            <a:r>
              <a:rPr lang="en-US" dirty="0" smtClean="0"/>
              <a:t>EC2 node/main </a:t>
            </a:r>
            <a:r>
              <a:rPr lang="en-US" dirty="0" smtClean="0"/>
              <a:t>computing device?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00" b="85400" l="19100" r="84300">
                        <a14:foregroundMark x1="80500" y1="70200" x2="80500" y2="70200"/>
                        <a14:foregroundMark x1="62500" y1="65600" x2="62500" y2="65600"/>
                        <a14:foregroundMark x1="40400" y1="77500" x2="40400" y2="77500"/>
                        <a14:foregroundMark x1="63700" y1="67700" x2="63700" y2="67700"/>
                        <a14:foregroundMark x1="80000" y1="68800" x2="80000" y2="68800"/>
                      </a14:backgroundRemoval>
                    </a14:imgEffect>
                  </a14:imgLayer>
                </a14:imgProps>
              </a:ext>
            </a:extLst>
          </a:blip>
          <a:srcRect l="18561" t="19700" r="12643" b="12868"/>
          <a:stretch/>
        </p:blipFill>
        <p:spPr>
          <a:xfrm>
            <a:off x="457200" y="1063229"/>
            <a:ext cx="3873063" cy="3796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3269153" y="3555404"/>
            <a:ext cx="3360762" cy="72303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Cache (64MB DRAM)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29466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Flash Memory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792" y="1197051"/>
            <a:ext cx="3238500" cy="27073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7403" y="3904437"/>
            <a:ext cx="2238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Solid State Drive</a:t>
            </a:r>
            <a:endParaRPr lang="en-US" sz="2400" dirty="0"/>
          </a:p>
        </p:txBody>
      </p:sp>
      <p:pic>
        <p:nvPicPr>
          <p:cNvPr id="9" name="Picture 8" descr="Screen Shot 2013-11-21 at 10.18.0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767" y="3422011"/>
            <a:ext cx="3073400" cy="828675"/>
          </a:xfrm>
          <a:prstGeom prst="rect">
            <a:avLst/>
          </a:prstGeom>
        </p:spPr>
      </p:pic>
      <p:pic>
        <p:nvPicPr>
          <p:cNvPr id="11" name="Picture 10" descr="Screen Shot 2013-11-21 at 10.18.0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767" y="1137392"/>
            <a:ext cx="2787396" cy="234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99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Systems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84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706360"/>
              </p:ext>
            </p:extLst>
          </p:nvPr>
        </p:nvGraphicFramePr>
        <p:xfrm>
          <a:off x="457200" y="991779"/>
          <a:ext cx="8229600" cy="3416507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8238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Device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Example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Time to Access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Cost per Bit</a:t>
                      </a:r>
                      <a:endParaRPr lang="en-US" sz="1400" dirty="0"/>
                    </a:p>
                  </a:txBody>
                  <a:tcPr marT="34290" marB="34290" anchor="b"/>
                </a:tc>
              </a:tr>
              <a:tr h="78277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Mercury (Gin) Delay Line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UNIVAC (1951)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220,000ns (average)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$ 0.38 (1968)</a:t>
                      </a:r>
                    </a:p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(a</a:t>
                      </a:r>
                      <a:r>
                        <a:rPr lang="en-US" sz="1400" baseline="0" dirty="0" smtClean="0"/>
                        <a:t> bazillion n$)</a:t>
                      </a:r>
                      <a:endParaRPr lang="en-US" sz="1400" dirty="0" smtClean="0"/>
                    </a:p>
                  </a:txBody>
                  <a:tcPr marT="34290" marB="34290" anchor="ctr"/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DRAM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Kingston KVR16N11/4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4GB</a:t>
                      </a:r>
                      <a:r>
                        <a:rPr lang="en-US" sz="1400" baseline="0" dirty="0" smtClean="0"/>
                        <a:t> DDR3 ($40)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13.75ns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1.16 n$</a:t>
                      </a:r>
                      <a:endParaRPr lang="en-US" sz="1400" dirty="0"/>
                    </a:p>
                  </a:txBody>
                  <a:tcPr marT="34290" marB="34290" anchor="ctr"/>
                </a:tc>
              </a:tr>
              <a:tr h="78277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Hard Drive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Seagate Desktop HDD 4 TB SATA 6Gb/s NCQ 64MB 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800000"/>
                          </a:solidFill>
                        </a:rPr>
                        <a:t>5,000,000ns</a:t>
                      </a:r>
                      <a:endParaRPr lang="en-US" sz="1800" b="1" dirty="0">
                        <a:solidFill>
                          <a:srgbClr val="800000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0.0046 n$</a:t>
                      </a:r>
                      <a:endParaRPr lang="en-US" sz="2100" b="1" dirty="0"/>
                    </a:p>
                  </a:txBody>
                  <a:tcPr marT="34290" marB="34290" anchor="ctr"/>
                </a:tc>
              </a:tr>
              <a:tr h="78277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SSD</a:t>
                      </a:r>
                      <a:endParaRPr lang="en-US" sz="18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Samsung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500GB ($300)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80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800000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0.075</a:t>
                      </a:r>
                      <a:r>
                        <a:rPr lang="en-US" sz="2100" b="1" baseline="0" dirty="0" smtClean="0"/>
                        <a:t> n$</a:t>
                      </a:r>
                      <a:endParaRPr lang="en-US" sz="2100" b="1" dirty="0"/>
                    </a:p>
                  </a:txBody>
                  <a:tcPr marT="34290" marB="3429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3571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06" y="128596"/>
            <a:ext cx="5120640" cy="4206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323" y="1524406"/>
            <a:ext cx="4196080" cy="3446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4981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822" y="232981"/>
            <a:ext cx="5765237" cy="4735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1141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034" y="78742"/>
            <a:ext cx="6800850" cy="4952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4743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Storage </a:t>
            </a:r>
            <a:r>
              <a:rPr lang="en-US" dirty="0" smtClean="0"/>
              <a:t>Systems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88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84313"/>
              </p:ext>
            </p:extLst>
          </p:nvPr>
        </p:nvGraphicFramePr>
        <p:xfrm>
          <a:off x="457200" y="1094055"/>
          <a:ext cx="8229600" cy="3416507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8238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Device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Example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Time to Access</a:t>
                      </a:r>
                      <a:endParaRPr lang="en-US" sz="1400" dirty="0"/>
                    </a:p>
                  </a:txBody>
                  <a:tcPr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Cost per Bit</a:t>
                      </a:r>
                      <a:endParaRPr lang="en-US" sz="1400" dirty="0"/>
                    </a:p>
                  </a:txBody>
                  <a:tcPr marT="34290" marB="34290" anchor="b"/>
                </a:tc>
              </a:tr>
              <a:tr h="78277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Mercury (Gin) Delay Line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UNIVAC (1951)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220,000ns (average)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$ 0.38 (1968)</a:t>
                      </a:r>
                    </a:p>
                    <a:p>
                      <a:pPr algn="ctr"/>
                      <a:endParaRPr lang="en-US" sz="14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(a</a:t>
                      </a:r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bazillion n$)</a:t>
                      </a:r>
                      <a:endParaRPr lang="en-US" sz="14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T="34290" marB="34290" anchor="ctr"/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DRAM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Kingston KVR16N11/4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4GB</a:t>
                      </a:r>
                      <a:r>
                        <a:rPr lang="en-US" sz="1400" baseline="0" dirty="0" smtClean="0"/>
                        <a:t> DDR3 ($40)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13.75ns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1.16 n$</a:t>
                      </a:r>
                      <a:endParaRPr lang="en-US" sz="1400" dirty="0"/>
                    </a:p>
                  </a:txBody>
                  <a:tcPr marT="34290" marB="34290" anchor="ctr"/>
                </a:tc>
              </a:tr>
              <a:tr h="78277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SSD</a:t>
                      </a:r>
                      <a:endParaRPr lang="en-US" sz="1800" b="1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Samsung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500GB ($300)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~10,000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</a:rPr>
                        <a:t> ns</a:t>
                      </a:r>
                    </a:p>
                    <a:p>
                      <a:pPr algn="ctr"/>
                      <a:r>
                        <a:rPr lang="en-US" sz="1500" b="0" baseline="0" dirty="0" smtClean="0">
                          <a:solidFill>
                            <a:schemeClr val="tx1"/>
                          </a:solidFill>
                        </a:rPr>
                        <a:t>(for random read)</a:t>
                      </a: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0.075</a:t>
                      </a:r>
                      <a:r>
                        <a:rPr lang="en-US" sz="2100" b="1" baseline="0" dirty="0" smtClean="0"/>
                        <a:t> n$</a:t>
                      </a:r>
                      <a:endParaRPr lang="en-US" sz="2100" b="1" dirty="0"/>
                    </a:p>
                  </a:txBody>
                  <a:tcPr marT="34290" marB="34290" anchor="ctr"/>
                </a:tc>
              </a:tr>
              <a:tr h="78277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Disk Drive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Seagate Desktop HDD 4 TB SATA 6Gb/s NCQ 64MB 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800000"/>
                          </a:solidFill>
                        </a:rPr>
                        <a:t>5,000,000ns</a:t>
                      </a:r>
                      <a:endParaRPr lang="en-US" sz="1800" b="1" dirty="0">
                        <a:solidFill>
                          <a:srgbClr val="800000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0.0046 n$</a:t>
                      </a:r>
                      <a:endParaRPr lang="en-US" sz="2100" b="1" dirty="0"/>
                    </a:p>
                  </a:txBody>
                  <a:tcPr marT="34290" marB="34290"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 rot="16200000">
            <a:off x="-843170" y="3140882"/>
            <a:ext cx="2600742" cy="46166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Modern Hard Drive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82974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 descr="Screen Shot 2013-11-19 at 10.09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58" y="941860"/>
            <a:ext cx="4768688" cy="2721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5374" y="84845"/>
            <a:ext cx="3178276" cy="489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6397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61943" y="147981"/>
            <a:ext cx="5033549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b="1" dirty="0" smtClean="0"/>
              <a:t>Exam 2: Due at 11:59pm Tonight</a:t>
            </a:r>
            <a:endParaRPr lang="en-US" sz="2800" b="1" dirty="0"/>
          </a:p>
        </p:txBody>
      </p:sp>
      <p:pic>
        <p:nvPicPr>
          <p:cNvPr id="9" name="Picture 8" descr="Screen Shot 2013-11-20 at 4.08.5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0"/>
          <a:stretch/>
        </p:blipFill>
        <p:spPr>
          <a:xfrm>
            <a:off x="4224670" y="758297"/>
            <a:ext cx="4814722" cy="2853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222" y="425170"/>
            <a:ext cx="3947595" cy="2920623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Storage systems should be designed around </a:t>
            </a:r>
            <a:r>
              <a:rPr lang="en-US" b="1" dirty="0" smtClean="0"/>
              <a:t>hardware capabilities</a:t>
            </a:r>
            <a:r>
              <a:rPr lang="en-US" dirty="0" smtClean="0"/>
              <a:t> and </a:t>
            </a:r>
            <a:r>
              <a:rPr lang="en-US" b="1" dirty="0" smtClean="0"/>
              <a:t>workload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Today’s </a:t>
            </a:r>
            <a:r>
              <a:rPr lang="en-US" dirty="0" err="1" smtClean="0"/>
              <a:t>filesystems</a:t>
            </a:r>
            <a:r>
              <a:rPr lang="en-US" dirty="0" smtClean="0"/>
              <a:t> mostly designed </a:t>
            </a:r>
            <a:r>
              <a:rPr lang="en-US" dirty="0" smtClean="0"/>
              <a:t>around 1990s disks and 1960s </a:t>
            </a:r>
            <a:r>
              <a:rPr lang="en-US" dirty="0" smtClean="0"/>
              <a:t>workloads</a:t>
            </a:r>
            <a:r>
              <a:rPr lang="en-US" dirty="0"/>
              <a:t> </a:t>
            </a:r>
            <a:r>
              <a:rPr lang="en-US" dirty="0" smtClean="0"/>
              <a:t>with </a:t>
            </a:r>
            <a:r>
              <a:rPr lang="en-US" dirty="0" smtClean="0"/>
              <a:t>lots of clever hacks to make them work okay on today’s hardware and </a:t>
            </a:r>
            <a:r>
              <a:rPr lang="en-US" dirty="0" smtClean="0"/>
              <a:t>workload.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89</a:t>
            </a:fld>
            <a:endParaRPr lang="en-US"/>
          </a:p>
        </p:txBody>
      </p:sp>
      <p:pic>
        <p:nvPicPr>
          <p:cNvPr id="7" name="Picture 6" descr="Screen Shot 2013-11-20 at 4.10.1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" r="3547" b="58530"/>
          <a:stretch/>
        </p:blipFill>
        <p:spPr>
          <a:xfrm>
            <a:off x="289813" y="3692596"/>
            <a:ext cx="6637116" cy="1074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287554" y="3969949"/>
            <a:ext cx="139924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More from Wilkes </a:t>
            </a:r>
            <a:r>
              <a:rPr lang="en-US" dirty="0" smtClean="0"/>
              <a:t>1967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116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49728</TotalTime>
  <Words>2079</Words>
  <Application>Microsoft Macintosh PowerPoint</Application>
  <PresentationFormat>On-screen Show (16:9)</PresentationFormat>
  <Paragraphs>618</Paragraphs>
  <Slides>90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1" baseType="lpstr">
      <vt:lpstr>Office Theme</vt:lpstr>
      <vt:lpstr>Class 16: Storage</vt:lpstr>
      <vt:lpstr>Plan for Today</vt:lpstr>
      <vt:lpstr>PowerPoint Presentation</vt:lpstr>
      <vt:lpstr>PowerPoint Presentation</vt:lpstr>
      <vt:lpstr>Why is storage complicated?</vt:lpstr>
      <vt:lpstr>Delay Lines</vt:lpstr>
      <vt:lpstr>Mercury Delay Lines</vt:lpstr>
      <vt:lpstr>PowerPoint Presentation</vt:lpstr>
      <vt:lpstr>PowerPoint Presentation</vt:lpstr>
      <vt:lpstr>PowerPoint Presentation</vt:lpstr>
      <vt:lpstr>Why Mercury?</vt:lpstr>
      <vt:lpstr>Why Mercury?</vt:lpstr>
      <vt:lpstr>Magnetic Core Memory</vt:lpstr>
      <vt:lpstr>SRAM</vt:lpstr>
      <vt:lpstr>4-Transistor SRAM Bit</vt:lpstr>
      <vt:lpstr>PowerPoint Presentation</vt:lpstr>
      <vt:lpstr>PowerPoint Presentation</vt:lpstr>
      <vt:lpstr>PowerPoint Presentation</vt:lpstr>
      <vt:lpstr>PowerPoint Presentation</vt:lpstr>
      <vt:lpstr>Storage Systems</vt:lpstr>
      <vt:lpstr>Cheaper, More Persistent Storage</vt:lpstr>
      <vt:lpstr>Review: what is the bandwidth of a storage container on an ocean liner full of these?</vt:lpstr>
      <vt:lpstr>PowerPoint Presentation</vt:lpstr>
      <vt:lpstr>PowerPoint Presentation</vt:lpstr>
      <vt:lpstr>How big is a TB?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does this compare to Gbit ethernet?</vt:lpstr>
      <vt:lpstr>PowerPoint Presentation</vt:lpstr>
      <vt:lpstr>PowerPoint Presentation</vt:lpstr>
      <vt:lpstr>Storage Systems</vt:lpstr>
      <vt:lpstr>Accessing a Hard Drive</vt:lpstr>
      <vt:lpstr>Passing the Drop Test</vt:lpstr>
      <vt:lpstr>Passing the Drop Test</vt:lpstr>
      <vt:lpstr>Storage Systems</vt:lpstr>
      <vt:lpstr>Storage Abstractions</vt:lpstr>
      <vt:lpstr>PowerPoint Presentation</vt:lpstr>
      <vt:lpstr>PowerPoint Presentation</vt:lpstr>
      <vt:lpstr>“Modern?” Storage Abstractions</vt:lpstr>
      <vt:lpstr>Unix File Abstraction</vt:lpstr>
      <vt:lpstr>Which are files?</vt:lpstr>
      <vt:lpstr>“Everything is a File”</vt:lpstr>
      <vt:lpstr>PowerPoint Presentation</vt:lpstr>
      <vt:lpstr>inode represents a file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Directories are Files Too!</vt:lpstr>
      <vt:lpstr>PowerPoint Presentation</vt:lpstr>
      <vt:lpstr>How do you create a new file?</vt:lpstr>
      <vt:lpstr>Finding a Free Block</vt:lpstr>
      <vt:lpstr>Finding a Free inode</vt:lpstr>
      <vt:lpstr>Modern File Systems</vt:lpstr>
      <vt:lpstr>What should a modern file system do that Unix S5FS doesn’t?</vt:lpstr>
      <vt:lpstr>PowerPoint Presentation</vt:lpstr>
      <vt:lpstr>Handling Failures</vt:lpstr>
      <vt:lpstr>PowerPoint Presentation</vt:lpstr>
      <vt:lpstr>Block Checksums </vt:lpstr>
      <vt:lpstr>Hashing the Hashes</vt:lpstr>
      <vt:lpstr>Merkle Tree</vt:lpstr>
      <vt:lpstr>Recovery</vt:lpstr>
      <vt:lpstr>PowerPoint Presentation</vt:lpstr>
      <vt:lpstr>RAID</vt:lpstr>
      <vt:lpstr>Case for RAID</vt:lpstr>
      <vt:lpstr>PowerPoint Presentation</vt:lpstr>
      <vt:lpstr>Redundancy</vt:lpstr>
      <vt:lpstr>PowerPoint Presentation</vt:lpstr>
      <vt:lpstr>Improving Performance</vt:lpstr>
      <vt:lpstr>Adaptive Replacement Cache</vt:lpstr>
      <vt:lpstr>Adaptive Replacement Cache</vt:lpstr>
      <vt:lpstr>PowerPoint Presentation</vt:lpstr>
      <vt:lpstr>Do you actually have a disk like this on your EC2 node/main computing device?</vt:lpstr>
      <vt:lpstr>Flash Memory</vt:lpstr>
      <vt:lpstr>Storage Systems</vt:lpstr>
      <vt:lpstr>PowerPoint Presentation</vt:lpstr>
      <vt:lpstr>PowerPoint Presentation</vt:lpstr>
      <vt:lpstr>PowerPoint Presentation</vt:lpstr>
      <vt:lpstr>Summary: Storage Systems</vt:lpstr>
      <vt:lpstr>PowerPoint Presentation</vt:lpstr>
    </vt:vector>
  </TitlesOfParts>
  <Company>University of Virginia</Company>
  <LinksUpToDate>false</LinksUpToDate>
  <SharedDoc>false</SharedDoc>
  <HyperlinkBase>http://rust-class.org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Operating Systems: Shell</dc:title>
  <dc:creator>David Evans</dc:creator>
  <cp:lastModifiedBy>David Evans</cp:lastModifiedBy>
  <cp:revision>427</cp:revision>
  <cp:lastPrinted>2014-02-18T16:56:09Z</cp:lastPrinted>
  <dcterms:created xsi:type="dcterms:W3CDTF">2013-08-26T17:24:32Z</dcterms:created>
  <dcterms:modified xsi:type="dcterms:W3CDTF">2014-03-27T15:58:24Z</dcterms:modified>
</cp:coreProperties>
</file>