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7" r:id="rId2"/>
    <p:sldId id="286" r:id="rId3"/>
    <p:sldId id="287" r:id="rId4"/>
    <p:sldId id="288" r:id="rId5"/>
    <p:sldId id="258" r:id="rId6"/>
    <p:sldId id="259" r:id="rId7"/>
    <p:sldId id="289" r:id="rId8"/>
    <p:sldId id="354" r:id="rId9"/>
    <p:sldId id="290" r:id="rId10"/>
    <p:sldId id="291" r:id="rId11"/>
    <p:sldId id="292" r:id="rId12"/>
    <p:sldId id="355" r:id="rId13"/>
    <p:sldId id="293" r:id="rId14"/>
    <p:sldId id="294" r:id="rId15"/>
    <p:sldId id="295" r:id="rId16"/>
    <p:sldId id="296" r:id="rId17"/>
    <p:sldId id="297" r:id="rId18"/>
    <p:sldId id="356" r:id="rId19"/>
    <p:sldId id="298" r:id="rId20"/>
    <p:sldId id="299" r:id="rId21"/>
    <p:sldId id="300" r:id="rId22"/>
    <p:sldId id="357" r:id="rId23"/>
    <p:sldId id="358" r:id="rId24"/>
    <p:sldId id="360" r:id="rId25"/>
    <p:sldId id="301" r:id="rId26"/>
    <p:sldId id="361" r:id="rId27"/>
    <p:sldId id="362" r:id="rId28"/>
    <p:sldId id="359" r:id="rId29"/>
    <p:sldId id="363" r:id="rId30"/>
    <p:sldId id="364" r:id="rId31"/>
    <p:sldId id="365" r:id="rId32"/>
    <p:sldId id="367" r:id="rId33"/>
    <p:sldId id="366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68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57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3/27/14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3/27/14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kingston.com/datasheets/KVR16N11_4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newegg.com/Product/Product.aspx?gclid=COLKkprosr0CFaMcOgod-SIASA&amp;Item=N82E16820239603&amp;nm_mc=KNC-GoogleAdwords&amp;cm_mmc=KNC-GoogleAdwords-_-pla-_-Desktop+Memory-_-N82E16820239603&amp;ef_id=Ur99TwAAAawVqiMW:20140327132503: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3.png"/><Relationship Id="rId5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orvalds/linux/blob/master/include/linux/fs.h" TargetMode="External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open-zfs.org/" TargetMode="External"/><Relationship Id="rId3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0484" t="3163" r="15016" b="2624"/>
          <a:stretch/>
        </p:blipFill>
        <p:spPr>
          <a:xfrm rot="5400000">
            <a:off x="1794846" y="-2205653"/>
            <a:ext cx="5143501" cy="955481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729" y="4009654"/>
            <a:ext cx="2684707" cy="967937"/>
          </a:xfrm>
          <a:solidFill>
            <a:schemeClr val="tx1">
              <a:alpha val="25000"/>
            </a:schemeClr>
          </a:solidFill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63" y="423302"/>
            <a:ext cx="4002892" cy="1445879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16: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Storage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9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Screen Shot 2013-11-19 at 10.10.4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/>
          <a:stretch/>
        </p:blipFill>
        <p:spPr>
          <a:xfrm>
            <a:off x="156026" y="682488"/>
            <a:ext cx="8765620" cy="351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67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9754" y="205979"/>
            <a:ext cx="7177046" cy="857250"/>
          </a:xfrm>
        </p:spPr>
        <p:txBody>
          <a:bodyPr/>
          <a:lstStyle/>
          <a:p>
            <a:r>
              <a:rPr lang="en-US" dirty="0" smtClean="0"/>
              <a:t>Why Mercury?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935" y="139867"/>
            <a:ext cx="26716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Speed of Sound</a:t>
            </a:r>
          </a:p>
          <a:p>
            <a:pPr algn="ctr"/>
            <a:r>
              <a:rPr lang="en-US" dirty="0" smtClean="0"/>
              <a:t>Air		  343 m/s</a:t>
            </a:r>
          </a:p>
          <a:p>
            <a:r>
              <a:rPr lang="en-US" dirty="0" smtClean="0"/>
              <a:t>Mercury	1450 m/s (40° C)</a:t>
            </a:r>
          </a:p>
          <a:p>
            <a:r>
              <a:rPr lang="en-US" dirty="0" smtClean="0"/>
              <a:t>Water	1500 m/s (25° </a:t>
            </a:r>
            <a:r>
              <a:rPr lang="en-US" dirty="0"/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/>
          <p:cNvCxnSpPr>
            <a:stCxn id="18" idx="3"/>
            <a:endCxn id="1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51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07154">
            <a:off x="6956316" y="229719"/>
            <a:ext cx="2552700" cy="23907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9754" y="205979"/>
            <a:ext cx="7177046" cy="857250"/>
          </a:xfrm>
        </p:spPr>
        <p:txBody>
          <a:bodyPr/>
          <a:lstStyle/>
          <a:p>
            <a:r>
              <a:rPr lang="en-US" dirty="0" smtClean="0"/>
              <a:t>Why Mercury?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935" y="139867"/>
            <a:ext cx="26716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Speed of Sound</a:t>
            </a:r>
          </a:p>
          <a:p>
            <a:pPr algn="ctr"/>
            <a:r>
              <a:rPr lang="en-US" dirty="0" smtClean="0"/>
              <a:t>Air		  343 m/s</a:t>
            </a:r>
          </a:p>
          <a:p>
            <a:r>
              <a:rPr lang="en-US" dirty="0" smtClean="0"/>
              <a:t>Mercury	1450 m/s (40° C)</a:t>
            </a:r>
          </a:p>
          <a:p>
            <a:r>
              <a:rPr lang="en-US" dirty="0" smtClean="0"/>
              <a:t>Water	1500 m/s (25° </a:t>
            </a:r>
            <a:r>
              <a:rPr lang="en-US" dirty="0"/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/>
          <p:cNvCxnSpPr>
            <a:stCxn id="18" idx="3"/>
            <a:endCxn id="1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3-11-20 at 9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9184"/>
            <a:ext cx="8370824" cy="101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14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33" y="205978"/>
            <a:ext cx="4157209" cy="31179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270" y="-521969"/>
            <a:ext cx="5969831" cy="5969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0575" y="3512406"/>
            <a:ext cx="37715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MIT Project Whirlwind, 1951</a:t>
            </a:r>
          </a:p>
          <a:p>
            <a:pPr algn="ctr"/>
            <a:r>
              <a:rPr lang="en-US" sz="2400" dirty="0" smtClean="0"/>
              <a:t>2K 16-bit words</a:t>
            </a:r>
          </a:p>
          <a:p>
            <a:pPr algn="ctr"/>
            <a:r>
              <a:rPr lang="en-US" sz="2400" dirty="0" smtClean="0"/>
              <a:t>with “</a:t>
            </a:r>
            <a:r>
              <a:rPr lang="en-US" sz="2400" b="1" dirty="0" smtClean="0"/>
              <a:t>no waiting</a:t>
            </a:r>
            <a:r>
              <a:rPr lang="en-US" sz="2400" dirty="0" smtClean="0"/>
              <a:t>”!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25" y="604344"/>
            <a:ext cx="3431627" cy="328448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Magnetic Core Memory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4097862" y="1067398"/>
            <a:ext cx="1318233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sp>
        <p:nvSpPr>
          <p:cNvPr id="7" name="Isosceles Triangle 6"/>
          <p:cNvSpPr/>
          <p:nvPr/>
        </p:nvSpPr>
        <p:spPr>
          <a:xfrm rot="16200000">
            <a:off x="4097862" y="2789175"/>
            <a:ext cx="1318233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cxnSp>
        <p:nvCxnSpPr>
          <p:cNvPr id="9" name="Elbow Connector 8"/>
          <p:cNvCxnSpPr>
            <a:stCxn id="6" idx="0"/>
            <a:endCxn id="7" idx="3"/>
          </p:cNvCxnSpPr>
          <p:nvPr/>
        </p:nvCxnSpPr>
        <p:spPr>
          <a:xfrm>
            <a:off x="5420381" y="1730801"/>
            <a:ext cx="12700" cy="1721777"/>
          </a:xfrm>
          <a:prstGeom prst="bentConnector3">
            <a:avLst>
              <a:gd name="adj1" fmla="val 15728732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3"/>
            <a:endCxn id="7" idx="0"/>
          </p:cNvCxnSpPr>
          <p:nvPr/>
        </p:nvCxnSpPr>
        <p:spPr>
          <a:xfrm rot="10800000" flipV="1">
            <a:off x="4093575" y="1730801"/>
            <a:ext cx="12700" cy="1721777"/>
          </a:xfrm>
          <a:prstGeom prst="bentConnector3">
            <a:avLst>
              <a:gd name="adj1" fmla="val 15014425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40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686" y="113864"/>
            <a:ext cx="7738538" cy="481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25" y="113864"/>
            <a:ext cx="2818524" cy="130050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4</a:t>
            </a:r>
            <a:r>
              <a:rPr lang="en-US" sz="4000" dirty="0" smtClean="0"/>
              <a:t>-</a:t>
            </a:r>
            <a:r>
              <a:rPr lang="en-US" sz="4000" dirty="0" smtClean="0"/>
              <a:t>Transistor SRAM Bit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4357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2651" y="500007"/>
            <a:ext cx="2203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DBEEF4"/>
                </a:solidFill>
              </a:rPr>
              <a:t>Modern </a:t>
            </a:r>
          </a:p>
          <a:p>
            <a:pPr algn="r"/>
            <a:r>
              <a:rPr lang="en-US" sz="4800" dirty="0" smtClean="0">
                <a:solidFill>
                  <a:srgbClr val="DBEEF4"/>
                </a:solidFill>
              </a:rPr>
              <a:t>DRAM</a:t>
            </a:r>
            <a:endParaRPr lang="en-US" sz="4800" dirty="0">
              <a:solidFill>
                <a:srgbClr val="DBEEF4"/>
              </a:solidFill>
            </a:endParaRPr>
          </a:p>
        </p:txBody>
      </p:sp>
      <p:pic>
        <p:nvPicPr>
          <p:cNvPr id="13" name="Picture 12" descr="Screen Shot 2013-11-20 at 2.59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r="4553" b="4336"/>
          <a:stretch/>
        </p:blipFill>
        <p:spPr>
          <a:xfrm>
            <a:off x="3634828" y="247441"/>
            <a:ext cx="5316485" cy="451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50" b="81050" l="0" r="100000">
                        <a14:foregroundMark x1="35000" y1="61700" x2="35000" y2="61700"/>
                      </a14:backgroundRemoval>
                    </a14:imgEffect>
                  </a14:imgLayer>
                </a14:imgProps>
              </a:ext>
            </a:extLst>
          </a:blip>
          <a:srcRect t="15704" b="16553"/>
          <a:stretch/>
        </p:blipFill>
        <p:spPr>
          <a:xfrm>
            <a:off x="191633" y="1754357"/>
            <a:ext cx="3758508" cy="254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47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4" y="117675"/>
            <a:ext cx="2844800" cy="442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7" y="117675"/>
            <a:ext cx="2861056" cy="4448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63" y="4552211"/>
            <a:ext cx="141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seconds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73518" y="4551632"/>
            <a:ext cx="15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seconds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07" y="117675"/>
            <a:ext cx="2861056" cy="4448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5502" y="4551632"/>
            <a:ext cx="142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minutes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5597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4" y="117675"/>
            <a:ext cx="2844800" cy="442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7" y="117675"/>
            <a:ext cx="2861056" cy="4448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63" y="4552211"/>
            <a:ext cx="141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seconds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73518" y="4551632"/>
            <a:ext cx="15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seconds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07" y="117675"/>
            <a:ext cx="2861056" cy="4448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5502" y="4551632"/>
            <a:ext cx="142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minutes</a:t>
            </a:r>
            <a:endParaRPr lang="en-US" sz="2400" dirty="0"/>
          </a:p>
        </p:txBody>
      </p:sp>
      <p:pic>
        <p:nvPicPr>
          <p:cNvPr id="3" name="Picture 2" descr="Screen Shot 2014-03-27 at 7.00.32 AM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444499"/>
            <a:ext cx="8200038" cy="335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48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Screen Shot 2013-11-19 at 9.42.30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97" y="877847"/>
            <a:ext cx="5707632" cy="399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960865" y="554681"/>
            <a:ext cx="2896415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cycles (at 800MHz) to read a particular row = 13.75ns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767719" y="1419182"/>
            <a:ext cx="1383436" cy="374228"/>
          </a:xfrm>
          <a:prstGeom prst="ellipse">
            <a:avLst/>
          </a:prstGeom>
          <a:noFill/>
          <a:ln w="28575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10854" y="3531273"/>
            <a:ext cx="9412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= 185° 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50" b="81050" l="0" r="100000">
                        <a14:foregroundMark x1="35000" y1="61700" x2="35000" y2="61700"/>
                      </a14:backgroundRemoval>
                    </a14:imgEffect>
                  </a14:imgLayer>
                </a14:imgProps>
              </a:ext>
            </a:extLst>
          </a:blip>
          <a:srcRect t="15704" b="16553"/>
          <a:stretch/>
        </p:blipFill>
        <p:spPr>
          <a:xfrm>
            <a:off x="80074" y="-310691"/>
            <a:ext cx="4270689" cy="28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13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799065"/>
            <a:ext cx="8229600" cy="179555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Storage</a:t>
            </a:r>
          </a:p>
          <a:p>
            <a:pPr marL="0" indent="0">
              <a:buNone/>
            </a:pPr>
            <a:r>
              <a:rPr lang="en-US" b="1" dirty="0" smtClean="0"/>
              <a:t>File Systems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2056" y="1313142"/>
            <a:ext cx="5195728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Exam 2 is due at 11:59pm </a:t>
            </a:r>
            <a:r>
              <a:rPr lang="en-US" sz="2800" b="1" dirty="0" smtClean="0"/>
              <a:t>tonight.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54037" y="2044362"/>
            <a:ext cx="530601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PS4 is due 11:59pm Sunday, 6 April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4406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56965"/>
              </p:ext>
            </p:extLst>
          </p:nvPr>
        </p:nvGraphicFramePr>
        <p:xfrm>
          <a:off x="718886" y="1132801"/>
          <a:ext cx="7717804" cy="26690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$ 0.38 (1968)</a:t>
                      </a:r>
                    </a:p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/>
                </a:tc>
              </a:tr>
              <a:tr h="1072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</a:t>
                      </a:r>
                      <a:r>
                        <a:rPr lang="en-US" sz="1400" baseline="0" dirty="0" smtClean="0">
                          <a:hlinkClick r:id="rId2"/>
                        </a:rPr>
                        <a:t>$40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11230" y="4073975"/>
            <a:ext cx="605806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UNIVAC 1968 (Core memory): $823,500 for 131 K 16-bit words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9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27 at 9.27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45" y="1673017"/>
            <a:ext cx="5619531" cy="262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Cheaper, More Persistent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1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9610"/>
            <a:ext cx="9155142" cy="6000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963" y="112227"/>
            <a:ext cx="2276837" cy="4362234"/>
          </a:xfrm>
        </p:spPr>
        <p:txBody>
          <a:bodyPr>
            <a:noAutofit/>
          </a:bodyPr>
          <a:lstStyle/>
          <a:p>
            <a:r>
              <a:rPr lang="en-US" sz="3200" dirty="0" smtClean="0"/>
              <a:t>Review: what is the </a:t>
            </a:r>
            <a:r>
              <a:rPr lang="en-US" sz="3200" b="1" dirty="0" smtClean="0"/>
              <a:t>bandwidth </a:t>
            </a:r>
            <a:r>
              <a:rPr lang="en-US" sz="3200" dirty="0" smtClean="0"/>
              <a:t>of a storage container on an ocean liner full of these?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07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721292" y="2344470"/>
            <a:ext cx="3849030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>
                <a:solidFill>
                  <a:srgbClr val="FFFF00"/>
                </a:solidFill>
              </a:rPr>
              <a:t>87044.69288793104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76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2434408" cy="236258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big is a </a:t>
            </a:r>
            <a:r>
              <a:rPr lang="en-US" b="1" dirty="0" smtClean="0">
                <a:solidFill>
                  <a:srgbClr val="FFFF00"/>
                </a:solidFill>
              </a:rPr>
              <a:t>TB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Screen Shot 2013-11-20 at 10.2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48" y="77420"/>
            <a:ext cx="4895484" cy="4895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09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09406" y="2220841"/>
            <a:ext cx="5177394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smtClean="0">
                <a:solidFill>
                  <a:srgbClr val="FFFF00"/>
                </a:solidFill>
              </a:rPr>
              <a:t>87044.69288793104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r>
              <a:rPr lang="fr-FR" sz="2000" dirty="0">
                <a:solidFill>
                  <a:srgbClr val="FFFF00"/>
                </a:solidFill>
              </a:rPr>
              <a:t> = _ * </a:t>
            </a:r>
            <a:r>
              <a:rPr lang="fr-FR" sz="2000" dirty="0" smtClean="0">
                <a:solidFill>
                  <a:srgbClr val="FFFF00"/>
                </a:solidFill>
              </a:rPr>
              <a:t>8 * 4 </a:t>
            </a:r>
            <a:r>
              <a:rPr lang="fr-FR" sz="2000" dirty="0">
                <a:solidFill>
                  <a:srgbClr val="FFFF00"/>
                </a:solidFill>
              </a:rPr>
              <a:t>* 1024 * 1024 * 1024 * </a:t>
            </a:r>
            <a:r>
              <a:rPr lang="fr-FR" sz="2000" dirty="0" smtClean="0">
                <a:solidFill>
                  <a:srgbClr val="FFFF00"/>
                </a:solidFill>
              </a:rPr>
              <a:t>1024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3.0626128629270743e+18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13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09406" y="2220841"/>
            <a:ext cx="5177394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smtClean="0">
                <a:solidFill>
                  <a:srgbClr val="FFFF00"/>
                </a:solidFill>
              </a:rPr>
              <a:t>87044.69288793104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r>
              <a:rPr lang="fr-FR" sz="2000" dirty="0">
                <a:solidFill>
                  <a:srgbClr val="FFFF00"/>
                </a:solidFill>
              </a:rPr>
              <a:t> = _ * </a:t>
            </a:r>
            <a:r>
              <a:rPr lang="fr-FR" sz="2000" dirty="0" smtClean="0">
                <a:solidFill>
                  <a:srgbClr val="FFFF00"/>
                </a:solidFill>
              </a:rPr>
              <a:t>8 * 4 </a:t>
            </a:r>
            <a:r>
              <a:rPr lang="fr-FR" sz="2000" dirty="0">
                <a:solidFill>
                  <a:srgbClr val="FFFF00"/>
                </a:solidFill>
              </a:rPr>
              <a:t>* 1024 * 1024 * 1024 * </a:t>
            </a:r>
            <a:r>
              <a:rPr lang="fr-FR" sz="2000" dirty="0" smtClean="0">
                <a:solidFill>
                  <a:srgbClr val="FFFF00"/>
                </a:solidFill>
              </a:rPr>
              <a:t>1024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3.0626128629270743e+18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Screen Shot 2014-03-27 at 9.47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27" y="612999"/>
            <a:ext cx="5856321" cy="137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1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Screen Shot 2014-03-27 at 9.37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3" y="119200"/>
            <a:ext cx="2710616" cy="492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3-27 at 9.48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61" y="304957"/>
            <a:ext cx="6647903" cy="435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865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4-03-27 at 9.50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66" y="383189"/>
            <a:ext cx="3340100" cy="69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517" y="1541517"/>
            <a:ext cx="6918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Bandwidth of container ship full of 4TB drives: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6.9 ZB at 40km/h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763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65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Screen Shot 2014-03-27 at 9.50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66" y="383189"/>
            <a:ext cx="3340100" cy="69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517" y="1541517"/>
            <a:ext cx="6918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Bandwidth of container ship full of 4TB drives: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6.9 ZB at 40km/h </a:t>
            </a:r>
            <a:endParaRPr lang="en-US" sz="2800" dirty="0"/>
          </a:p>
        </p:txBody>
      </p:sp>
      <p:pic>
        <p:nvPicPr>
          <p:cNvPr id="5" name="Picture 4" descr="Screen Shot 2014-03-27 at 9.54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2557464"/>
            <a:ext cx="54610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199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93379"/>
            <a:ext cx="9155677" cy="6866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013"/>
            <a:ext cx="8073697" cy="252671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How does this compare to </a:t>
            </a:r>
            <a:r>
              <a:rPr lang="en-US" sz="5400" dirty="0" err="1" smtClean="0">
                <a:solidFill>
                  <a:srgbClr val="FFFF00"/>
                </a:solidFill>
              </a:rPr>
              <a:t>Gbit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ethernet</a:t>
            </a:r>
            <a:r>
              <a:rPr lang="en-US" sz="5400" dirty="0" smtClean="0">
                <a:solidFill>
                  <a:srgbClr val="FFFF00"/>
                </a:solidFill>
              </a:rPr>
              <a:t>?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2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91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71448" y="405430"/>
            <a:ext cx="6148552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&gt;&gt;&gt; </a:t>
            </a:r>
            <a:r>
              <a:rPr lang="en-US" sz="2400" dirty="0" err="1"/>
              <a:t>gb</a:t>
            </a:r>
            <a:r>
              <a:rPr lang="en-US" sz="2400" dirty="0"/>
              <a:t> = 1024 * 1024 * 1024</a:t>
            </a:r>
          </a:p>
          <a:p>
            <a:r>
              <a:rPr lang="en-US" sz="2400" dirty="0"/>
              <a:t>&gt;&gt;&gt; </a:t>
            </a:r>
            <a:r>
              <a:rPr lang="en-US" sz="2400" dirty="0" err="1"/>
              <a:t>speedoflight</a:t>
            </a:r>
            <a:r>
              <a:rPr lang="en-US" sz="2400" dirty="0"/>
              <a:t> = 299792458 # </a:t>
            </a:r>
            <a:r>
              <a:rPr lang="en-US" sz="2400" dirty="0" err="1"/>
              <a:t>mps</a:t>
            </a:r>
            <a:endParaRPr lang="en-US" sz="2400" dirty="0"/>
          </a:p>
          <a:p>
            <a:r>
              <a:rPr lang="en-US" sz="2400" dirty="0"/>
              <a:t>&gt;&gt;&gt; </a:t>
            </a:r>
            <a:r>
              <a:rPr lang="en-US" sz="2400" dirty="0" err="1"/>
              <a:t>gbmps</a:t>
            </a:r>
            <a:r>
              <a:rPr lang="en-US" sz="2400" dirty="0"/>
              <a:t> = </a:t>
            </a:r>
            <a:r>
              <a:rPr lang="en-US" sz="2400" dirty="0" err="1"/>
              <a:t>gb</a:t>
            </a:r>
            <a:r>
              <a:rPr lang="en-US" sz="2400" dirty="0"/>
              <a:t> * </a:t>
            </a:r>
            <a:r>
              <a:rPr lang="en-US" sz="2400" dirty="0" err="1"/>
              <a:t>speedoflight</a:t>
            </a:r>
            <a:endParaRPr lang="en-US" sz="2400" dirty="0"/>
          </a:p>
          <a:p>
            <a:r>
              <a:rPr lang="en-US" sz="2400" dirty="0"/>
              <a:t>&gt;&gt;&gt; </a:t>
            </a:r>
            <a:r>
              <a:rPr lang="en-US" sz="2400" dirty="0" err="1"/>
              <a:t>gbmps</a:t>
            </a:r>
            <a:endParaRPr lang="en-US" sz="2400" dirty="0"/>
          </a:p>
          <a:p>
            <a:r>
              <a:rPr lang="en-US" sz="2400" dirty="0" smtClean="0"/>
              <a:t>321899700674363392</a:t>
            </a:r>
          </a:p>
          <a:p>
            <a:r>
              <a:rPr lang="fr-FR" sz="2400" dirty="0"/>
              <a:t>&gt;&gt;&gt; </a:t>
            </a:r>
            <a:r>
              <a:rPr lang="fr-FR" sz="2400" dirty="0" err="1"/>
              <a:t>ethernet_zbmps</a:t>
            </a:r>
            <a:r>
              <a:rPr lang="fr-FR" sz="2400" dirty="0"/>
              <a:t> </a:t>
            </a:r>
            <a:r>
              <a:rPr lang="fr-FR" sz="2400" dirty="0" smtClean="0"/>
              <a:t>= </a:t>
            </a:r>
            <a:r>
              <a:rPr lang="fr-FR" sz="2400" dirty="0" err="1" smtClean="0"/>
              <a:t>gbmps</a:t>
            </a:r>
            <a:r>
              <a:rPr lang="fr-FR" sz="2400" dirty="0" smtClean="0"/>
              <a:t> </a:t>
            </a:r>
            <a:r>
              <a:rPr lang="fr-FR" sz="2400" dirty="0"/>
              <a:t>/ (8 * 10**21</a:t>
            </a:r>
            <a:r>
              <a:rPr lang="fr-FR" sz="2400" dirty="0" smtClean="0"/>
              <a:t>)</a:t>
            </a:r>
          </a:p>
          <a:p>
            <a:r>
              <a:rPr lang="fr-FR" sz="2400" dirty="0" smtClean="0"/>
              <a:t>4.023746258429542e</a:t>
            </a:r>
            <a:r>
              <a:rPr lang="fr-FR" sz="2400" dirty="0"/>
              <a:t>-</a:t>
            </a:r>
            <a:r>
              <a:rPr lang="fr-FR" sz="2400" dirty="0" smtClean="0"/>
              <a:t>05</a:t>
            </a:r>
          </a:p>
          <a:p>
            <a:r>
              <a:rPr lang="fr-FR" sz="2400" dirty="0"/>
              <a:t>&gt;&gt;&gt; </a:t>
            </a:r>
            <a:r>
              <a:rPr lang="fr-FR" sz="2400" dirty="0" err="1" smtClean="0"/>
              <a:t>ship_zbmps</a:t>
            </a:r>
            <a:r>
              <a:rPr lang="fr-FR" sz="2400" dirty="0" smtClean="0"/>
              <a:t> </a:t>
            </a:r>
            <a:r>
              <a:rPr lang="fr-FR" sz="2400" dirty="0"/>
              <a:t>/ </a:t>
            </a:r>
            <a:r>
              <a:rPr lang="fr-FR" sz="2400" dirty="0" err="1" smtClean="0"/>
              <a:t>ethernet_zbmps</a:t>
            </a:r>
            <a:endParaRPr lang="fr-FR" sz="2400" dirty="0" smtClean="0"/>
          </a:p>
          <a:p>
            <a:r>
              <a:rPr lang="fr-FR" sz="2400" b="1" dirty="0">
                <a:solidFill>
                  <a:srgbClr val="0000FF"/>
                </a:solidFill>
              </a:rPr>
              <a:t>1902.8367261672238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4414" y="3976414"/>
            <a:ext cx="481844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Moral: Latency Matters!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20844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92117"/>
              </p:ext>
            </p:extLst>
          </p:nvPr>
        </p:nvGraphicFramePr>
        <p:xfrm>
          <a:off x="718886" y="991778"/>
          <a:ext cx="7717804" cy="34828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8138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56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3398582" y="205978"/>
            <a:ext cx="5167111" cy="506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14" y="205978"/>
            <a:ext cx="2540000" cy="2923923"/>
          </a:xfrm>
        </p:spPr>
        <p:txBody>
          <a:bodyPr/>
          <a:lstStyle/>
          <a:p>
            <a:r>
              <a:rPr lang="en-US" dirty="0" smtClean="0"/>
              <a:t>Accessing a Hard Drive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3380" y="1937392"/>
            <a:ext cx="147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</a:rPr>
              <a:t>5900 rpm spindle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5924" y="554867"/>
            <a:ext cx="18928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“seek time”</a:t>
            </a:r>
          </a:p>
          <a:p>
            <a:r>
              <a:rPr lang="en-US" sz="2800" dirty="0" smtClean="0"/>
              <a:t>~ 0.1ms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70549" y="3349145"/>
            <a:ext cx="316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rotate time:</a:t>
            </a:r>
          </a:p>
          <a:p>
            <a:r>
              <a:rPr lang="en-US" sz="2400" dirty="0" smtClean="0"/>
              <a:t>1/5900rpm ~ max 10ms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157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236" b="10180"/>
          <a:stretch/>
        </p:blipFill>
        <p:spPr>
          <a:xfrm>
            <a:off x="0" y="-780220"/>
            <a:ext cx="9144000" cy="592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3705014"/>
            <a:ext cx="46885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4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236" b="10180"/>
          <a:stretch/>
        </p:blipFill>
        <p:spPr>
          <a:xfrm>
            <a:off x="0" y="-780220"/>
            <a:ext cx="9144000" cy="592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3705014"/>
            <a:ext cx="46885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8" descr="Screen Shot 2013-11-21 at 7.00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0" y="92525"/>
            <a:ext cx="5467350" cy="217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Bent-Up Arrow 10"/>
          <p:cNvSpPr/>
          <p:nvPr/>
        </p:nvSpPr>
        <p:spPr>
          <a:xfrm rot="5400000">
            <a:off x="3787284" y="1054058"/>
            <a:ext cx="2127482" cy="3890655"/>
          </a:xfrm>
          <a:prstGeom prst="bentUpArrow">
            <a:avLst>
              <a:gd name="adj1" fmla="val 18320"/>
              <a:gd name="adj2" fmla="val 25000"/>
              <a:gd name="adj3" fmla="val 327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6618140" y="2574054"/>
            <a:ext cx="2307617" cy="226192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476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739241"/>
              </p:ext>
            </p:extLst>
          </p:nvPr>
        </p:nvGraphicFramePr>
        <p:xfrm>
          <a:off x="718886" y="991778"/>
          <a:ext cx="7717804" cy="34828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8138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5ms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baseline="0" dirty="0" err="1" smtClean="0">
                          <a:solidFill>
                            <a:srgbClr val="FF0000"/>
                          </a:solidFill>
                        </a:rPr>
                        <a:t>ave</a:t>
                      </a: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11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000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Storage Abstractions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2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4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Screen Shot 2013-11-20 at 10.3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" y="128578"/>
            <a:ext cx="7267601" cy="491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551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1-20 at 10.3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93" y="101497"/>
            <a:ext cx="4870814" cy="493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20 at 10.39.33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12260"/>
          <a:stretch/>
        </p:blipFill>
        <p:spPr>
          <a:xfrm>
            <a:off x="383897" y="461278"/>
            <a:ext cx="2528786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“Modern?” Storage </a:t>
            </a:r>
            <a:r>
              <a:rPr lang="en-US" dirty="0" smtClean="0"/>
              <a:t>Abstractions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2529" y="1095378"/>
            <a:ext cx="280089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 Location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0068" y="1095378"/>
            <a:ext cx="253509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9153" y="4316953"/>
            <a:ext cx="3115657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What about: database, URI?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50287" y="4316953"/>
            <a:ext cx="2728556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Do we really need both?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485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084"/>
            <a:ext cx="9155914" cy="7324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745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Unix File Abstraction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8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are files?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207733"/>
            <a:ext cx="2982324" cy="10291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class16.</a:t>
            </a:r>
            <a:r>
              <a:rPr lang="en-US" sz="4000" dirty="0" smtClean="0"/>
              <a:t>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838973" y="2374406"/>
            <a:ext cx="6100725" cy="7739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09423" y="3338316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074572" y="3324423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434" y="3384410"/>
            <a:ext cx="1483396" cy="14833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43023" y="428104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154" y="576224"/>
            <a:ext cx="1723493" cy="1263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4850" y="4115081"/>
            <a:ext cx="280339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list of current interrupts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4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i="1" dirty="0"/>
              <a:t>Everything</a:t>
            </a:r>
            <a:r>
              <a:rPr lang="en-US" dirty="0"/>
              <a:t> is a File”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207733"/>
            <a:ext cx="2982324" cy="10291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class16.pptx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698835" y="2470751"/>
            <a:ext cx="6100725" cy="7739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454521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84089" y="3454521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157" y="3513391"/>
            <a:ext cx="1451475" cy="10886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1225" y="1059613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1" y="1207733"/>
            <a:ext cx="1729685" cy="950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632" y="1868663"/>
            <a:ext cx="1790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mnt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cdrom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00485" y="3742273"/>
            <a:ext cx="1418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dev</a:t>
            </a:r>
            <a:r>
              <a:rPr lang="en-US" sz="2400" b="1" dirty="0" smtClean="0"/>
              <a:t>/tty0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67555" y="4029697"/>
            <a:ext cx="192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dev</a:t>
            </a:r>
            <a:r>
              <a:rPr lang="en-US" sz="2400" b="1" dirty="0" smtClean="0"/>
              <a:t>/random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832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Screen Shot 2014-03-27 at 10.22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8" y="53993"/>
            <a:ext cx="9008794" cy="5036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105" y="4359743"/>
            <a:ext cx="232103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this is on Ubuntu, not Mac OS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79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9894"/>
              </p:ext>
            </p:extLst>
          </p:nvPr>
        </p:nvGraphicFramePr>
        <p:xfrm>
          <a:off x="3231930" y="651988"/>
          <a:ext cx="5772531" cy="438912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5772531"/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Size of File (bytes)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Device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User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Group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File Mode (permission bits)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Link count (number of hard links to node)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1668780">
                <a:tc>
                  <a:txBody>
                    <a:bodyPr/>
                    <a:lstStyle/>
                    <a:p>
                      <a:pPr algn="ctr"/>
                      <a:endParaRPr lang="en-US" sz="2100" dirty="0" smtClean="0"/>
                    </a:p>
                    <a:p>
                      <a:pPr algn="ctr"/>
                      <a:endParaRPr lang="en-US" sz="2100" dirty="0" smtClean="0"/>
                    </a:p>
                    <a:p>
                      <a:pPr algn="ctr"/>
                      <a:r>
                        <a:rPr lang="en-US" sz="2100" b="1" dirty="0" err="1" smtClean="0"/>
                        <a:t>Diskmap</a:t>
                      </a:r>
                      <a:endParaRPr lang="en-US" sz="2100" b="1" dirty="0" smtClean="0"/>
                    </a:p>
                    <a:p>
                      <a:pPr algn="ctr"/>
                      <a:endParaRPr lang="en-US" sz="2100" dirty="0" smtClean="0"/>
                    </a:p>
                    <a:p>
                      <a:pPr algn="ctr"/>
                      <a:endParaRPr lang="en-US" sz="21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3" y="95411"/>
            <a:ext cx="3575196" cy="126956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 smtClean="0"/>
              <a:t>inode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represents a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3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 descr="Screen Shot 2013-11-20 at 7.2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6" y="202005"/>
            <a:ext cx="5767682" cy="365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79625" y="254261"/>
            <a:ext cx="183396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include/linux/fs.h</a:t>
            </a:r>
            <a:endParaRPr lang="en-US" dirty="0"/>
          </a:p>
        </p:txBody>
      </p:sp>
      <p:pic>
        <p:nvPicPr>
          <p:cNvPr id="7" name="Picture 6" descr="Screen Shot 2013-11-20 at 7.31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42" y="3812327"/>
            <a:ext cx="7588951" cy="122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1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82083"/>
              </p:ext>
            </p:extLst>
          </p:nvPr>
        </p:nvGraphicFramePr>
        <p:xfrm>
          <a:off x="4659340" y="301364"/>
          <a:ext cx="4027460" cy="274320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Size of File (bytes)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Device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User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Group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File Mode (permission bits)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Link count (number of hard links to node)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924580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="1" dirty="0" err="1" smtClean="0"/>
                        <a:t>Diskmap</a:t>
                      </a:r>
                      <a:endParaRPr lang="en-US" sz="1200" b="1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84284" y="910052"/>
            <a:ext cx="974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stat</a:t>
            </a:r>
            <a:endParaRPr lang="en-US" sz="4000" dirty="0"/>
          </a:p>
        </p:txBody>
      </p:sp>
      <p:pic>
        <p:nvPicPr>
          <p:cNvPr id="3" name="Picture 2" descr="Screen Shot 2014-03-27 at 11.1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" y="2861742"/>
            <a:ext cx="8796471" cy="187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0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196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is storage complicated?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36633" y="2380050"/>
            <a:ext cx="8538747" cy="624786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&gt; </a:t>
            </a:r>
            <a:r>
              <a:rPr lang="en-US" sz="2000" dirty="0" err="1">
                <a:solidFill>
                  <a:srgbClr val="FFFF00"/>
                </a:solidFill>
              </a:rPr>
              <a:t>ln</a:t>
            </a:r>
            <a:r>
              <a:rPr lang="en-US" sz="2000" dirty="0">
                <a:solidFill>
                  <a:srgbClr val="FFFF00"/>
                </a:solidFill>
              </a:rPr>
              <a:t> class24.pptx todays-</a:t>
            </a:r>
            <a:r>
              <a:rPr lang="en-US" sz="2000" dirty="0" err="1">
                <a:solidFill>
                  <a:srgbClr val="FFFF00"/>
                </a:solidFill>
              </a:rPr>
              <a:t>class.pptx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&gt; stat -x class24.pptx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File: "class24.pptx"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Size: 5855495      </a:t>
            </a:r>
            <a:r>
              <a:rPr lang="en-US" sz="2000" dirty="0" err="1">
                <a:solidFill>
                  <a:srgbClr val="FFFF00"/>
                </a:solidFill>
              </a:rPr>
              <a:t>FileType</a:t>
            </a:r>
            <a:r>
              <a:rPr lang="en-US" sz="2000" dirty="0">
                <a:solidFill>
                  <a:srgbClr val="FFFF00"/>
                </a:solidFill>
              </a:rPr>
              <a:t>: Regular File</a:t>
            </a:r>
          </a:p>
          <a:p>
            <a:r>
              <a:rPr lang="is-IS" sz="2000" dirty="0">
                <a:solidFill>
                  <a:srgbClr val="FFFF00"/>
                </a:solidFill>
              </a:rPr>
              <a:t>  Mode: (0644/-rw-r--r--)         Uid: (  501/    dave)  Gid: (   20/   staff)</a:t>
            </a:r>
          </a:p>
          <a:p>
            <a:r>
              <a:rPr lang="tr-TR" sz="2000" dirty="0">
                <a:solidFill>
                  <a:srgbClr val="FFFF00"/>
                </a:solidFill>
              </a:rPr>
              <a:t>Device: 1,2   </a:t>
            </a:r>
            <a:r>
              <a:rPr lang="tr-TR" sz="2000" dirty="0" err="1">
                <a:solidFill>
                  <a:srgbClr val="FFFF00"/>
                </a:solidFill>
              </a:rPr>
              <a:t>Inode</a:t>
            </a:r>
            <a:r>
              <a:rPr lang="tr-TR" sz="2000" dirty="0">
                <a:solidFill>
                  <a:srgbClr val="FFFF00"/>
                </a:solidFill>
              </a:rPr>
              <a:t>: 6706357    Links: 2</a:t>
            </a:r>
          </a:p>
          <a:p>
            <a:r>
              <a:rPr lang="sk-SK" sz="2000" dirty="0">
                <a:solidFill>
                  <a:srgbClr val="FFFF00"/>
                </a:solidFill>
              </a:rPr>
              <a:t>Access: </a:t>
            </a:r>
            <a:r>
              <a:rPr lang="sk-SK" sz="2000" dirty="0" smtClean="0">
                <a:solidFill>
                  <a:srgbClr val="FFFF00"/>
                </a:solidFill>
              </a:rPr>
              <a:t>..</a:t>
            </a:r>
          </a:p>
          <a:p>
            <a:r>
              <a:rPr lang="sk-SK" sz="2000" dirty="0" smtClean="0">
                <a:solidFill>
                  <a:srgbClr val="FFFF00"/>
                </a:solidFill>
              </a:rPr>
              <a:t>&gt; stat -x todays-class.pptx </a:t>
            </a:r>
          </a:p>
          <a:p>
            <a:r>
              <a:rPr lang="sk-SK" sz="2000" dirty="0" smtClean="0">
                <a:solidFill>
                  <a:srgbClr val="FFFF00"/>
                </a:solidFill>
              </a:rPr>
              <a:t>  </a:t>
            </a:r>
            <a:r>
              <a:rPr lang="sk-SK" sz="2000" dirty="0">
                <a:solidFill>
                  <a:srgbClr val="FFFF00"/>
                </a:solidFill>
              </a:rPr>
              <a:t>File: "todays-class.pptx"</a:t>
            </a:r>
          </a:p>
          <a:p>
            <a:r>
              <a:rPr lang="sk-SK" sz="2000" dirty="0">
                <a:solidFill>
                  <a:srgbClr val="FFFF00"/>
                </a:solidFill>
              </a:rPr>
              <a:t>  Size: 5855495      FileType: Regular File</a:t>
            </a:r>
          </a:p>
          <a:p>
            <a:r>
              <a:rPr lang="is-IS" sz="2000" dirty="0">
                <a:solidFill>
                  <a:srgbClr val="FFFF00"/>
                </a:solidFill>
              </a:rPr>
              <a:t>  Mode: (0644/-rw-r--r--)         Uid: (  501/    dave)  Gid: (   20/   staff)</a:t>
            </a:r>
          </a:p>
          <a:p>
            <a:r>
              <a:rPr lang="tr-TR" sz="2000" dirty="0">
                <a:solidFill>
                  <a:srgbClr val="FFFF00"/>
                </a:solidFill>
              </a:rPr>
              <a:t>Device: 1,2   </a:t>
            </a:r>
            <a:r>
              <a:rPr lang="tr-TR" sz="2000" dirty="0" err="1">
                <a:solidFill>
                  <a:srgbClr val="FFFF00"/>
                </a:solidFill>
              </a:rPr>
              <a:t>Inode</a:t>
            </a:r>
            <a:r>
              <a:rPr lang="tr-TR" sz="2000" dirty="0">
                <a:solidFill>
                  <a:srgbClr val="FFFF00"/>
                </a:solidFill>
              </a:rPr>
              <a:t>: 6706357    Links: 2</a:t>
            </a:r>
          </a:p>
          <a:p>
            <a:r>
              <a:rPr lang="sk-SK" sz="2000" dirty="0" smtClean="0">
                <a:solidFill>
                  <a:srgbClr val="FFFF00"/>
                </a:solidFill>
              </a:rPr>
              <a:t>&gt; </a:t>
            </a:r>
            <a:r>
              <a:rPr lang="sk-SK" sz="2000" dirty="0">
                <a:solidFill>
                  <a:srgbClr val="FFFF00"/>
                </a:solidFill>
              </a:rPr>
              <a:t>rm class24.pptx</a:t>
            </a:r>
          </a:p>
          <a:p>
            <a:r>
              <a:rPr lang="sk-SK" sz="2000" dirty="0">
                <a:solidFill>
                  <a:srgbClr val="FFFF00"/>
                </a:solidFill>
              </a:rPr>
              <a:t>&gt; stat -x class24.pptx</a:t>
            </a:r>
          </a:p>
          <a:p>
            <a:r>
              <a:rPr lang="sk-SK" sz="2000" dirty="0">
                <a:solidFill>
                  <a:srgbClr val="FFFF00"/>
                </a:solidFill>
              </a:rPr>
              <a:t>stat: class24.pptx: stat: No such file or directory</a:t>
            </a:r>
          </a:p>
          <a:p>
            <a:r>
              <a:rPr lang="sk-SK" sz="2000" dirty="0">
                <a:solidFill>
                  <a:srgbClr val="FFFF00"/>
                </a:solidFill>
              </a:rPr>
              <a:t>&gt; stat -x todays-class.pptx </a:t>
            </a:r>
          </a:p>
          <a:p>
            <a:r>
              <a:rPr lang="sk-SK" sz="2000" dirty="0">
                <a:solidFill>
                  <a:srgbClr val="FFFF00"/>
                </a:solidFill>
              </a:rPr>
              <a:t>  File: "todays-class.pptx"</a:t>
            </a:r>
          </a:p>
          <a:p>
            <a:r>
              <a:rPr lang="sk-SK" sz="2000" dirty="0">
                <a:solidFill>
                  <a:srgbClr val="FFFF00"/>
                </a:solidFill>
              </a:rPr>
              <a:t>  Size: 5855495      FileType: Regular File</a:t>
            </a:r>
          </a:p>
          <a:p>
            <a:r>
              <a:rPr lang="is-IS" sz="2000" dirty="0">
                <a:solidFill>
                  <a:srgbClr val="FFFF00"/>
                </a:solidFill>
              </a:rPr>
              <a:t>  Mode: (0644/-rw-r--r--)         Uid: (  501/    dave)  Gid: (   20/   staff)</a:t>
            </a:r>
          </a:p>
          <a:p>
            <a:r>
              <a:rPr lang="tr-TR" sz="2000" dirty="0">
                <a:solidFill>
                  <a:srgbClr val="FFFF00"/>
                </a:solidFill>
              </a:rPr>
              <a:t>Device: 1,2   </a:t>
            </a:r>
            <a:r>
              <a:rPr lang="tr-TR" sz="2000" dirty="0" err="1">
                <a:solidFill>
                  <a:srgbClr val="FFFF00"/>
                </a:solidFill>
              </a:rPr>
              <a:t>Inode</a:t>
            </a:r>
            <a:r>
              <a:rPr lang="tr-TR" sz="2000" dirty="0">
                <a:solidFill>
                  <a:srgbClr val="FFFF00"/>
                </a:solidFill>
              </a:rPr>
              <a:t>: 6706357    Links: </a:t>
            </a:r>
            <a:r>
              <a:rPr lang="tr-TR" sz="2000" dirty="0" smtClean="0">
                <a:solidFill>
                  <a:srgbClr val="FFFF00"/>
                </a:solidFill>
              </a:rPr>
              <a:t>1</a:t>
            </a:r>
            <a:endParaRPr lang="tr-TR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9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 descr="Screen Shot 2013-11-20 at 8.4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64590"/>
            <a:ext cx="7793123" cy="196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81326" y="3997429"/>
            <a:ext cx="625517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Removing a linked file like this is very confusing for PowerPoint…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61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434349"/>
              </p:ext>
            </p:extLst>
          </p:nvPr>
        </p:nvGraphicFramePr>
        <p:xfrm>
          <a:off x="4819347" y="117433"/>
          <a:ext cx="4027460" cy="256032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Size of File (bytes)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Device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User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Group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File Mode (permission bits)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Link count (number of hard links to node)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868680">
                <a:tc>
                  <a:txBody>
                    <a:bodyPr/>
                    <a:lstStyle/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r>
                        <a:rPr lang="en-US" sz="1100" b="1" dirty="0" err="1" smtClean="0"/>
                        <a:t>Diskmap</a:t>
                      </a:r>
                      <a:endParaRPr lang="en-US" sz="1100" b="1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38906" y="147501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534068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2849231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2852964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292786"/>
            <a:ext cx="2296278" cy="15564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5" y="1667013"/>
            <a:ext cx="4092927" cy="1993942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732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8906" y="147501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86285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2849231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2852964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292786"/>
            <a:ext cx="2296278" cy="15564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5" y="1667013"/>
            <a:ext cx="4092927" cy="1993942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4" y="808881"/>
            <a:ext cx="2296278" cy="255066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>
            <a:off x="6355869" y="808881"/>
            <a:ext cx="713665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21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27" grpId="0" animBg="1"/>
      <p:bldP spid="28" grpId="0" animBg="1"/>
      <p:bldP spid="2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8906" y="147501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06063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4" y="808881"/>
            <a:ext cx="2296278" cy="255066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>
            <a:off x="6355869" y="808881"/>
            <a:ext cx="713665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467389"/>
            <a:ext cx="2137523" cy="1270108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9678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20785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47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8906" y="147501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618307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4" y="808881"/>
            <a:ext cx="2296278" cy="255066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>
            <a:off x="6355869" y="808881"/>
            <a:ext cx="713665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467389"/>
            <a:ext cx="2137523" cy="1270108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9678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20785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69931" y="3694971"/>
            <a:ext cx="456918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How would you determine if your file system has this structure?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203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8906" y="147501"/>
            <a:ext cx="310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3600" dirty="0" smtClean="0"/>
              <a:t>(Unix System 5)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881124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4" y="808881"/>
            <a:ext cx="2296278" cy="255066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>
            <a:off x="6355869" y="808881"/>
            <a:ext cx="713665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467389"/>
            <a:ext cx="2137523" cy="1270108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9678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20785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19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5"/>
            <a:ext cx="8229600" cy="857250"/>
          </a:xfrm>
        </p:spPr>
        <p:txBody>
          <a:bodyPr/>
          <a:lstStyle/>
          <a:p>
            <a:r>
              <a:rPr lang="en-US" dirty="0" smtClean="0"/>
              <a:t>Directories are Files Too!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40540"/>
              </p:ext>
            </p:extLst>
          </p:nvPr>
        </p:nvGraphicFramePr>
        <p:xfrm>
          <a:off x="326487" y="833589"/>
          <a:ext cx="6096000" cy="41148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3048000"/>
                <a:gridCol w="30480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Filename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Inode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494205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DS_Store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6565946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6565826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1467012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2252968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class19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5649155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143735" y="1063229"/>
            <a:ext cx="1364426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dirty="0" err="1"/>
              <a:t>ls</a:t>
            </a:r>
            <a:r>
              <a:rPr lang="en-US" sz="4400" dirty="0"/>
              <a:t> -</a:t>
            </a:r>
            <a:r>
              <a:rPr lang="en-US" sz="4400" dirty="0" err="1"/>
              <a:t>ali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4194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1424" y="67479"/>
            <a:ext cx="735942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&gt; </a:t>
            </a:r>
            <a:r>
              <a:rPr lang="en-US" b="1" dirty="0"/>
              <a:t>brew install tree</a:t>
            </a:r>
            <a:r>
              <a:rPr lang="en-US" dirty="0"/>
              <a:t>  # needed on </a:t>
            </a:r>
            <a:r>
              <a:rPr lang="en-US" dirty="0" err="1"/>
              <a:t>MacOS</a:t>
            </a:r>
            <a:r>
              <a:rPr lang="en-US" dirty="0"/>
              <a:t> X, but </a:t>
            </a:r>
            <a:r>
              <a:rPr lang="en-US" dirty="0" err="1"/>
              <a:t>builtin</a:t>
            </a:r>
            <a:r>
              <a:rPr lang="en-US" dirty="0"/>
              <a:t> to most </a:t>
            </a:r>
            <a:r>
              <a:rPr lang="en-US" dirty="0" err="1"/>
              <a:t>Unixes</a:t>
            </a:r>
            <a:endParaRPr lang="en-US" dirty="0"/>
          </a:p>
        </p:txBody>
      </p:sp>
      <p:pic>
        <p:nvPicPr>
          <p:cNvPr id="8" name="Picture 7" descr="Screen Shot 2013-11-21 at 10.1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8" y="475532"/>
            <a:ext cx="8496928" cy="411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057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8971"/>
            <a:ext cx="8229600" cy="857250"/>
          </a:xfrm>
        </p:spPr>
        <p:txBody>
          <a:bodyPr/>
          <a:lstStyle/>
          <a:p>
            <a:r>
              <a:rPr lang="en-US" dirty="0" smtClean="0"/>
              <a:t>How to create a new file?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66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342" y="785814"/>
            <a:ext cx="5588000" cy="398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56" y="2884097"/>
            <a:ext cx="2711743" cy="1539117"/>
          </a:xfrm>
        </p:spPr>
        <p:txBody>
          <a:bodyPr>
            <a:normAutofit/>
          </a:bodyPr>
          <a:lstStyle/>
          <a:p>
            <a:r>
              <a:rPr lang="en-US" dirty="0" smtClean="0"/>
              <a:t>Delay Lines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6" y="57652"/>
            <a:ext cx="3239156" cy="22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0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Block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081888"/>
              </p:ext>
            </p:extLst>
          </p:nvPr>
        </p:nvGraphicFramePr>
        <p:xfrm>
          <a:off x="597268" y="921786"/>
          <a:ext cx="3987064" cy="3747553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20696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Data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12852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I-List (</a:t>
                      </a:r>
                      <a:r>
                        <a:rPr lang="en-US" sz="2100" dirty="0" err="1" smtClean="0"/>
                        <a:t>inodes</a:t>
                      </a:r>
                      <a:r>
                        <a:rPr lang="en-US" sz="2100" dirty="0" smtClean="0"/>
                        <a:t>)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53061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Superblock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72471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Boot block</a:t>
                      </a:r>
                      <a:endParaRPr lang="en-US" sz="21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28629" y="4323090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95549"/>
              </p:ext>
            </p:extLst>
          </p:nvPr>
        </p:nvGraphicFramePr>
        <p:xfrm>
          <a:off x="5460629" y="1749251"/>
          <a:ext cx="1043247" cy="1714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14" idx="3"/>
            <a:endCxn id="9" idx="1"/>
          </p:cNvCxnSpPr>
          <p:nvPr/>
        </p:nvCxnSpPr>
        <p:spPr>
          <a:xfrm flipV="1">
            <a:off x="4572992" y="2606502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80" y="3668204"/>
            <a:ext cx="173213" cy="356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07044" y="3828614"/>
            <a:ext cx="224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free disk blocks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02643"/>
              </p:ext>
            </p:extLst>
          </p:nvPr>
        </p:nvGraphicFramePr>
        <p:xfrm>
          <a:off x="7391512" y="2084686"/>
          <a:ext cx="1043247" cy="1714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20" name="Curved Connector 19"/>
          <p:cNvCxnSpPr/>
          <p:nvPr/>
        </p:nvCxnSpPr>
        <p:spPr>
          <a:xfrm flipV="1">
            <a:off x="6503875" y="2189546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8434758" y="2610594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64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</a:t>
            </a:r>
            <a:r>
              <a:rPr lang="en-US" dirty="0" err="1" smtClean="0"/>
              <a:t>inode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11180"/>
              </p:ext>
            </p:extLst>
          </p:nvPr>
        </p:nvGraphicFramePr>
        <p:xfrm>
          <a:off x="597268" y="921786"/>
          <a:ext cx="3987064" cy="3747553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20696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Data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12852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I-List (</a:t>
                      </a:r>
                      <a:r>
                        <a:rPr lang="en-US" sz="2100" dirty="0" err="1" smtClean="0"/>
                        <a:t>inodes</a:t>
                      </a:r>
                      <a:r>
                        <a:rPr lang="en-US" sz="2100" dirty="0" smtClean="0"/>
                        <a:t>)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53061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Superblock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72471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Boot block</a:t>
                      </a:r>
                      <a:endParaRPr lang="en-US" sz="21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28629" y="4323090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341829"/>
              </p:ext>
            </p:extLst>
          </p:nvPr>
        </p:nvGraphicFramePr>
        <p:xfrm>
          <a:off x="5460628" y="1749251"/>
          <a:ext cx="2409080" cy="17145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204540"/>
                <a:gridCol w="120454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6" idx="3"/>
            <a:endCxn id="9" idx="1"/>
          </p:cNvCxnSpPr>
          <p:nvPr/>
        </p:nvCxnSpPr>
        <p:spPr>
          <a:xfrm flipV="1">
            <a:off x="4584332" y="2606501"/>
            <a:ext cx="876296" cy="18906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80" y="3668204"/>
            <a:ext cx="173213" cy="356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00782" y="3546655"/>
            <a:ext cx="393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Superblock keeps a cache of free </a:t>
            </a:r>
            <a:r>
              <a:rPr lang="en-US" dirty="0" err="1" smtClean="0"/>
              <a:t>inodes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6445"/>
            <a:ext cx="8229600" cy="857250"/>
          </a:xfrm>
        </p:spPr>
        <p:txBody>
          <a:bodyPr/>
          <a:lstStyle/>
          <a:p>
            <a:r>
              <a:rPr lang="en-US" dirty="0" smtClean="0"/>
              <a:t>Modern File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3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24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should a modern file system do that Unix S5FS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4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Failures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31901" y="1063229"/>
            <a:ext cx="1465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ZFS</a:t>
            </a:r>
            <a:endParaRPr lang="en-US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623674" y="2037661"/>
            <a:ext cx="2762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for Solaris, 2005</a:t>
            </a:r>
          </a:p>
          <a:p>
            <a:r>
              <a:rPr lang="en-US" dirty="0" smtClean="0"/>
              <a:t>Now open source:</a:t>
            </a:r>
          </a:p>
          <a:p>
            <a:r>
              <a:rPr lang="en-US" dirty="0">
                <a:hlinkClick r:id="rId2"/>
              </a:rPr>
              <a:t>http://open-</a:t>
            </a:r>
            <a:r>
              <a:rPr lang="en-US" dirty="0" err="1">
                <a:hlinkClick r:id="rId2"/>
              </a:rPr>
              <a:t>zfs.org</a:t>
            </a:r>
            <a:r>
              <a:rPr lang="en-US" dirty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8" name="Picture 7" descr="Screen Shot 2013-11-21 at 5.32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14" y="1172666"/>
            <a:ext cx="5274479" cy="144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678267" y="2759021"/>
            <a:ext cx="71332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MacZFS</a:t>
            </a:r>
            <a:r>
              <a:rPr lang="en-US" sz="2400" dirty="0" smtClean="0"/>
              <a:t> </a:t>
            </a:r>
            <a:r>
              <a:rPr lang="en-US" sz="2400" dirty="0"/>
              <a:t>is free data storage and protection software for all Mac OS users. </a:t>
            </a:r>
            <a:r>
              <a:rPr lang="en-US" sz="2400" b="1" dirty="0"/>
              <a:t>It's for people who have Mac OS, who have any data, and who really like their data.</a:t>
            </a:r>
            <a:r>
              <a:rPr lang="en-US" sz="2400" dirty="0"/>
              <a:t> Whether on a single-drive laptop or on a massive server, it'll store your petabytes with ragingly redundant RAID reliability, and it'll keep the bit-rotted bleeps and </a:t>
            </a:r>
            <a:r>
              <a:rPr lang="en-US" sz="2400" dirty="0" err="1"/>
              <a:t>bloops</a:t>
            </a:r>
            <a:r>
              <a:rPr lang="en-US" sz="2400" dirty="0"/>
              <a:t> out of your iTunes library</a:t>
            </a:r>
            <a:r>
              <a:rPr lang="en-US" sz="2400" dirty="0" smtClean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54029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985826" cy="857250"/>
          </a:xfrm>
        </p:spPr>
        <p:txBody>
          <a:bodyPr/>
          <a:lstStyle/>
          <a:p>
            <a:r>
              <a:rPr lang="en-US" dirty="0" smtClean="0"/>
              <a:t>Block Checksums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811904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492609" y="273867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0" name="Curved Connector 9"/>
          <p:cNvCxnSpPr>
            <a:endCxn id="8" idx="1"/>
          </p:cNvCxnSpPr>
          <p:nvPr/>
        </p:nvCxnSpPr>
        <p:spPr>
          <a:xfrm>
            <a:off x="2369985" y="2154236"/>
            <a:ext cx="1122625" cy="98843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0801" y="4252584"/>
            <a:ext cx="958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S5FS</a:t>
            </a:r>
            <a:endParaRPr lang="en-US" sz="32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953355"/>
              </p:ext>
            </p:extLst>
          </p:nvPr>
        </p:nvGraphicFramePr>
        <p:xfrm>
          <a:off x="5947101" y="447993"/>
          <a:ext cx="2875780" cy="2340848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1182749"/>
                <a:gridCol w="1693031"/>
              </a:tblGrid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Block</a:t>
                      </a:r>
                      <a:endParaRPr lang="en-US" sz="21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Checksum</a:t>
                      </a:r>
                    </a:p>
                    <a:p>
                      <a:pPr algn="ctr"/>
                      <a:r>
                        <a:rPr lang="en-US" sz="2100" dirty="0" smtClean="0"/>
                        <a:t>(SHA-256)</a:t>
                      </a:r>
                      <a:endParaRPr lang="en-US" sz="2100" dirty="0"/>
                    </a:p>
                  </a:txBody>
                  <a:tcPr marT="34290" marB="34290" anchor="b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40a3dc…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2c5829d…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955d253…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6" name="Curved Connector 15"/>
          <p:cNvCxnSpPr>
            <a:endCxn id="8" idx="3"/>
          </p:cNvCxnSpPr>
          <p:nvPr/>
        </p:nvCxnSpPr>
        <p:spPr>
          <a:xfrm rot="5400000">
            <a:off x="5057679" y="2253250"/>
            <a:ext cx="1013958" cy="76488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00897" y="3176704"/>
            <a:ext cx="763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ZFS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53889" y="4133511"/>
            <a:ext cx="4532912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do you check the checksums?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5617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Hashing the Hashes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5115" y="354666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3503125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2840164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2815652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805115" y="1763740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37843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Merkle</a:t>
            </a:r>
            <a:r>
              <a:rPr lang="en-US" dirty="0" smtClean="0"/>
              <a:t> Tree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359" y="78404"/>
            <a:ext cx="2268952" cy="2152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0312" y="1856675"/>
            <a:ext cx="161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Ralph </a:t>
            </a:r>
            <a:r>
              <a:rPr lang="en-US" dirty="0" err="1" smtClean="0"/>
              <a:t>Merkle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5115" y="354666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3503125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2840164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2815652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649918" y="1967302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530705" y="1930113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3491924" y="1074907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74247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00205" y="4060209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2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5" y="1602704"/>
            <a:ext cx="2581823" cy="18844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6" y="399743"/>
            <a:ext cx="2403601" cy="17435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6" y="2311877"/>
            <a:ext cx="2433025" cy="17483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6" y="1990209"/>
            <a:ext cx="1678267" cy="629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304" y="3725263"/>
            <a:ext cx="4014231" cy="1200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Keep 2 copies of every block: if checksum fails for first copy read, try reading second copy.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64509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4393" y="4060209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3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5" y="1602704"/>
            <a:ext cx="2581823" cy="18844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6" y="272168"/>
            <a:ext cx="2403601" cy="17435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6" y="1673993"/>
            <a:ext cx="2433025" cy="17483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6" y="1990209"/>
            <a:ext cx="1678267" cy="629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758" y="399744"/>
            <a:ext cx="401423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truly paranoid…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6253776" y="3018931"/>
            <a:ext cx="2433025" cy="174833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7592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Mercury Delay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>
            <a:stCxn id="8" idx="3"/>
            <a:endCxn id="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3" idx="2"/>
          </p:cNvCxnSpPr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09465" y="1139412"/>
            <a:ext cx="687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0/1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40668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733"/>
            <a:ext cx="8229600" cy="857250"/>
          </a:xfrm>
        </p:spPr>
        <p:txBody>
          <a:bodyPr/>
          <a:lstStyle/>
          <a:p>
            <a:r>
              <a:rPr lang="en-US" dirty="0" smtClean="0"/>
              <a:t>RAID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14485"/>
            <a:ext cx="458121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fairly paranoid but cheap…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58062" y="214484"/>
            <a:ext cx="2528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800" dirty="0" smtClean="0"/>
              <a:t>edundant </a:t>
            </a:r>
            <a:r>
              <a:rPr lang="en-US" sz="2800" b="1" dirty="0" smtClean="0"/>
              <a:t>A</a:t>
            </a:r>
            <a:r>
              <a:rPr lang="en-US" sz="2800" dirty="0" smtClean="0"/>
              <a:t>rrays of </a:t>
            </a:r>
            <a:r>
              <a:rPr lang="en-US" sz="2800" b="1" dirty="0" smtClean="0"/>
              <a:t>I</a:t>
            </a:r>
            <a:r>
              <a:rPr lang="en-US" sz="2800" dirty="0" smtClean="0"/>
              <a:t>nexpensive </a:t>
            </a:r>
            <a:r>
              <a:rPr lang="en-US" sz="2800" b="1" dirty="0" smtClean="0"/>
              <a:t>D</a:t>
            </a:r>
            <a:r>
              <a:rPr lang="en-US" sz="2800" dirty="0" smtClean="0"/>
              <a:t>isks</a:t>
            </a:r>
            <a:endParaRPr lang="en-US" sz="2800" dirty="0"/>
          </a:p>
        </p:txBody>
      </p:sp>
      <p:pic>
        <p:nvPicPr>
          <p:cNvPr id="8" name="Picture 7" descr="Screen Shot 2013-11-21 at 5.57.01 A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4" y="1780520"/>
            <a:ext cx="8553957" cy="240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930231" y="1780520"/>
            <a:ext cx="201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ACM SIGMOD 1988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1" y="3128202"/>
            <a:ext cx="3278120" cy="1639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232" y="2689818"/>
            <a:ext cx="1956189" cy="2053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07994" y="4466817"/>
            <a:ext cx="167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whitehouse.gov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746" y="2997072"/>
            <a:ext cx="2000208" cy="18895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594" y="4377216"/>
            <a:ext cx="1481434" cy="4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375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for RAID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6" descr="Screen Shot 2013-11-21 at 6.07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893637"/>
            <a:ext cx="7122662" cy="373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8631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" name="Picture 4" descr="Screen Shot 2013-11-21 at 6.0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64" y="714517"/>
            <a:ext cx="6226653" cy="358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7426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2214" y="205978"/>
            <a:ext cx="3504586" cy="2269025"/>
          </a:xfrm>
        </p:spPr>
        <p:txBody>
          <a:bodyPr/>
          <a:lstStyle/>
          <a:p>
            <a:r>
              <a:rPr lang="en-US" dirty="0" smtClean="0"/>
              <a:t>Redundancy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" name="Picture 5" descr="Screen Shot 2013-11-21 at 6.1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0" y="93556"/>
            <a:ext cx="4385149" cy="477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2380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0" y="544413"/>
            <a:ext cx="6436195" cy="35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56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1012" y="1063229"/>
            <a:ext cx="4649251" cy="33255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rot="18612299">
            <a:off x="3525841" y="1970363"/>
            <a:ext cx="391217" cy="213196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83179" y="1134838"/>
            <a:ext cx="3360762" cy="9423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Cache (64MB DRAM)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945261" y="2269398"/>
            <a:ext cx="403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Adaptive Replacement Cache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8405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75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876862"/>
              </p:ext>
            </p:extLst>
          </p:nvPr>
        </p:nvGraphicFramePr>
        <p:xfrm>
          <a:off x="848358" y="1844213"/>
          <a:ext cx="3201808" cy="281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205457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51663"/>
              </p:ext>
            </p:extLst>
          </p:nvPr>
        </p:nvGraphicFramePr>
        <p:xfrm>
          <a:off x="4059206" y="1844213"/>
          <a:ext cx="4002260" cy="2819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9" y="1146368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233733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95937" y="939155"/>
            <a:ext cx="326538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2260843"/>
            <a:ext cx="882620" cy="24989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7" y="260740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002482"/>
              </p:ext>
            </p:extLst>
          </p:nvPr>
        </p:nvGraphicFramePr>
        <p:xfrm>
          <a:off x="959328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4" y="352288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61721"/>
              </p:ext>
            </p:extLst>
          </p:nvPr>
        </p:nvGraphicFramePr>
        <p:xfrm>
          <a:off x="4690114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7" y="356509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134839" y="4154317"/>
            <a:ext cx="651046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should relative size of T1 and T2 be adjusted?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1813824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3262" y="3421915"/>
            <a:ext cx="16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3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76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292215"/>
              </p:ext>
            </p:extLst>
          </p:nvPr>
        </p:nvGraphicFramePr>
        <p:xfrm>
          <a:off x="848358" y="1844213"/>
          <a:ext cx="3201808" cy="281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205457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21206"/>
              </p:ext>
            </p:extLst>
          </p:nvPr>
        </p:nvGraphicFramePr>
        <p:xfrm>
          <a:off x="4059206" y="1844213"/>
          <a:ext cx="4002260" cy="2819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9" y="1146368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233733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95937" y="939155"/>
            <a:ext cx="326538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2260843"/>
            <a:ext cx="882620" cy="24989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7" y="260740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236704"/>
              </p:ext>
            </p:extLst>
          </p:nvPr>
        </p:nvGraphicFramePr>
        <p:xfrm>
          <a:off x="959328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4" y="352288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73635"/>
              </p:ext>
            </p:extLst>
          </p:nvPr>
        </p:nvGraphicFramePr>
        <p:xfrm>
          <a:off x="4690114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7" y="356509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1813824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3262" y="3421915"/>
            <a:ext cx="16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1017" y="4067262"/>
            <a:ext cx="656536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Hit in B1: should increase size of T1, drop entry from T2 to B2</a:t>
            </a:r>
          </a:p>
          <a:p>
            <a:r>
              <a:rPr lang="en-US" sz="2000" dirty="0" smtClean="0"/>
              <a:t>Hit in B2: should increase size of T2, drop entry from T1 to B1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660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6" name="Picture 5" descr="Screen Shot 2013-11-21 at 9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7" y="151988"/>
            <a:ext cx="8919758" cy="232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17" y="2201994"/>
            <a:ext cx="6308648" cy="276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48408" y="4528346"/>
            <a:ext cx="400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IBM </a:t>
            </a:r>
            <a:r>
              <a:rPr lang="en-US" sz="2400" dirty="0" err="1" smtClean="0">
                <a:solidFill>
                  <a:schemeClr val="bg1"/>
                </a:solidFill>
              </a:rPr>
              <a:t>Almaden</a:t>
            </a:r>
            <a:r>
              <a:rPr lang="en-US" sz="2400" dirty="0" smtClean="0">
                <a:solidFill>
                  <a:schemeClr val="bg1"/>
                </a:solidFill>
              </a:rPr>
              <a:t> Research Center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you actually have a disk like this on your main computing device?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7200" y="1448807"/>
            <a:ext cx="3934082" cy="29399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rot="18612299">
            <a:off x="3380615" y="2140248"/>
            <a:ext cx="345857" cy="1804014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39970" y="2390989"/>
            <a:ext cx="3360762" cy="9423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Cache (64MB DRAM)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946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8246"/>
          <a:stretch/>
        </p:blipFill>
        <p:spPr bwMode="auto">
          <a:xfrm rot="5400000">
            <a:off x="2012355" y="-1737050"/>
            <a:ext cx="5163691" cy="863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28599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Memory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4" y="1063229"/>
            <a:ext cx="4342068" cy="2722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7403" y="3904437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Solid State Drive</a:t>
            </a:r>
            <a:endParaRPr lang="en-US" sz="2400" dirty="0"/>
          </a:p>
        </p:txBody>
      </p:sp>
      <p:pic>
        <p:nvPicPr>
          <p:cNvPr id="9" name="Picture 8" descr="Screen Shot 2013-11-21 at 10.18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7" y="3422011"/>
            <a:ext cx="3073400" cy="828675"/>
          </a:xfrm>
          <a:prstGeom prst="rect">
            <a:avLst/>
          </a:prstGeom>
        </p:spPr>
      </p:pic>
      <p:pic>
        <p:nvPicPr>
          <p:cNvPr id="11" name="Picture 10" descr="Screen Shot 2013-11-21 at 10.18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70" y="1076325"/>
            <a:ext cx="3717125" cy="23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99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706360"/>
              </p:ext>
            </p:extLst>
          </p:nvPr>
        </p:nvGraphicFramePr>
        <p:xfrm>
          <a:off x="457200" y="991779"/>
          <a:ext cx="8229600" cy="341650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23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SSD</a:t>
                      </a:r>
                      <a:endParaRPr lang="en-US" sz="1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0.075</a:t>
                      </a:r>
                      <a:r>
                        <a:rPr lang="en-US" sz="2100" b="1" baseline="0" dirty="0" smtClean="0"/>
                        <a:t>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57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6" y="128596"/>
            <a:ext cx="6796352" cy="418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39" y="1302813"/>
            <a:ext cx="5623454" cy="346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9810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32981"/>
            <a:ext cx="6924261" cy="4265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1410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3" y="78742"/>
            <a:ext cx="8998749" cy="491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7435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841927"/>
              </p:ext>
            </p:extLst>
          </p:nvPr>
        </p:nvGraphicFramePr>
        <p:xfrm>
          <a:off x="457200" y="991779"/>
          <a:ext cx="8229600" cy="341650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23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Mercury (Gin) Delay Line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UNIVAC (1951)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220,000ns (average)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$ 0.38 (1968)</a:t>
                      </a:r>
                    </a:p>
                    <a:p>
                      <a:pPr algn="ctr"/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(a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bazillion n$)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SSD</a:t>
                      </a:r>
                      <a:endParaRPr lang="en-US" sz="18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~10,000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ns</a:t>
                      </a:r>
                    </a:p>
                    <a:p>
                      <a:pPr algn="ctr"/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(for random read)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0.075</a:t>
                      </a:r>
                      <a:r>
                        <a:rPr lang="en-US" sz="2100" b="1" baseline="0" dirty="0" smtClean="0"/>
                        <a:t>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Disk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843170" y="3038606"/>
            <a:ext cx="2600742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Modern Hard Drive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297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11-20 at 4.08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/>
          <a:stretch/>
        </p:blipFill>
        <p:spPr>
          <a:xfrm>
            <a:off x="4207538" y="1226031"/>
            <a:ext cx="4936463" cy="219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399" y="205979"/>
            <a:ext cx="2998401" cy="857250"/>
          </a:xfrm>
        </p:spPr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037" y="153652"/>
            <a:ext cx="3947595" cy="334746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Storage systems should be designed around </a:t>
            </a:r>
            <a:r>
              <a:rPr lang="en-US" b="1" dirty="0" smtClean="0"/>
              <a:t>hardware capabilities</a:t>
            </a:r>
            <a:r>
              <a:rPr lang="en-US" dirty="0" smtClean="0"/>
              <a:t> and </a:t>
            </a:r>
            <a:r>
              <a:rPr lang="en-US" b="1" dirty="0" smtClean="0"/>
              <a:t>workload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Today’s </a:t>
            </a:r>
            <a:r>
              <a:rPr lang="en-US" dirty="0" err="1" smtClean="0"/>
              <a:t>OSes</a:t>
            </a:r>
            <a:r>
              <a:rPr lang="en-US" dirty="0" smtClean="0"/>
              <a:t> mostly use </a:t>
            </a:r>
            <a:r>
              <a:rPr lang="en-US" dirty="0" err="1" smtClean="0"/>
              <a:t>filesystems</a:t>
            </a:r>
            <a:r>
              <a:rPr lang="en-US" dirty="0" smtClean="0"/>
              <a:t> designed around 1990s disks and 1960s workloads!</a:t>
            </a:r>
          </a:p>
          <a:p>
            <a:pPr marL="457200" lvl="1" indent="0">
              <a:buNone/>
            </a:pPr>
            <a:r>
              <a:rPr lang="en-US" dirty="0" smtClean="0"/>
              <a:t>But, with lots of clever hacks to make them work okay on today’s hardware and workloads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7" name="Picture 6" descr="Screen Shot 2013-11-20 at 4.10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3547" b="58530"/>
          <a:stretch/>
        </p:blipFill>
        <p:spPr>
          <a:xfrm>
            <a:off x="0" y="3683088"/>
            <a:ext cx="8927814" cy="108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53200" y="1256429"/>
            <a:ext cx="246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from Wilkes 1967: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1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Screen Shot 2013-11-19 at 10.0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8" y="941860"/>
            <a:ext cx="4768688" cy="272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374" y="84845"/>
            <a:ext cx="3178276" cy="489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39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49688</TotalTime>
  <Words>2253</Words>
  <Application>Microsoft Macintosh PowerPoint</Application>
  <PresentationFormat>On-screen Show (16:9)</PresentationFormat>
  <Paragraphs>630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Class 16: Storage</vt:lpstr>
      <vt:lpstr>Plan for Today</vt:lpstr>
      <vt:lpstr>PowerPoint Presentation</vt:lpstr>
      <vt:lpstr>PowerPoint Presentation</vt:lpstr>
      <vt:lpstr>Why is storage complicated?</vt:lpstr>
      <vt:lpstr>Delay Lines</vt:lpstr>
      <vt:lpstr>Mercury Delay Lines</vt:lpstr>
      <vt:lpstr>PowerPoint Presentation</vt:lpstr>
      <vt:lpstr>PowerPoint Presentation</vt:lpstr>
      <vt:lpstr>PowerPoint Presentation</vt:lpstr>
      <vt:lpstr>Why Mercury?</vt:lpstr>
      <vt:lpstr>Why Mercury?</vt:lpstr>
      <vt:lpstr>Magnetic Core Memory</vt:lpstr>
      <vt:lpstr>SRAM</vt:lpstr>
      <vt:lpstr>4-Transistor SRAM Bit</vt:lpstr>
      <vt:lpstr>PowerPoint Presentation</vt:lpstr>
      <vt:lpstr>PowerPoint Presentation</vt:lpstr>
      <vt:lpstr>PowerPoint Presentation</vt:lpstr>
      <vt:lpstr>PowerPoint Presentation</vt:lpstr>
      <vt:lpstr>Storage Systems</vt:lpstr>
      <vt:lpstr>Cheaper, More Persistent Storage</vt:lpstr>
      <vt:lpstr>Review: what is the bandwidth of a storage container on an ocean liner full of these?</vt:lpstr>
      <vt:lpstr>PowerPoint Presentation</vt:lpstr>
      <vt:lpstr>PowerPoint Presentation</vt:lpstr>
      <vt:lpstr>How big is a TB?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this compare to Gbit ethernet?</vt:lpstr>
      <vt:lpstr>PowerPoint Presentation</vt:lpstr>
      <vt:lpstr>PowerPoint Presentation</vt:lpstr>
      <vt:lpstr>Storage Systems</vt:lpstr>
      <vt:lpstr>Accessing a Hard Drive</vt:lpstr>
      <vt:lpstr>Passing the Drop Test</vt:lpstr>
      <vt:lpstr>Passing the Drop Test</vt:lpstr>
      <vt:lpstr>Storage Systems</vt:lpstr>
      <vt:lpstr>Storage Abstractions</vt:lpstr>
      <vt:lpstr>PowerPoint Presentation</vt:lpstr>
      <vt:lpstr>PowerPoint Presentation</vt:lpstr>
      <vt:lpstr>“Modern?” Storage Abstractions</vt:lpstr>
      <vt:lpstr>Unix File Abstraction</vt:lpstr>
      <vt:lpstr>Which are files?</vt:lpstr>
      <vt:lpstr>“Everything is a File”</vt:lpstr>
      <vt:lpstr>PowerPoint Presentation</vt:lpstr>
      <vt:lpstr>inode represents a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Directories are Files Too!</vt:lpstr>
      <vt:lpstr>PowerPoint Presentation</vt:lpstr>
      <vt:lpstr>How to create a new file?</vt:lpstr>
      <vt:lpstr>Finding a Free Block</vt:lpstr>
      <vt:lpstr>Finding a Free inode</vt:lpstr>
      <vt:lpstr>Modern File Systems</vt:lpstr>
      <vt:lpstr>What should a modern file system do that Unix S5FS doesn’t?</vt:lpstr>
      <vt:lpstr>Handling Failures</vt:lpstr>
      <vt:lpstr>Block Checksums </vt:lpstr>
      <vt:lpstr>Hashing the Hashes</vt:lpstr>
      <vt:lpstr>Merkle Tree</vt:lpstr>
      <vt:lpstr>Recovery</vt:lpstr>
      <vt:lpstr>PowerPoint Presentation</vt:lpstr>
      <vt:lpstr>RAID</vt:lpstr>
      <vt:lpstr>Case for RAID</vt:lpstr>
      <vt:lpstr>PowerPoint Presentation</vt:lpstr>
      <vt:lpstr>Redundancy</vt:lpstr>
      <vt:lpstr>PowerPoint Presentation</vt:lpstr>
      <vt:lpstr>Improving Performance</vt:lpstr>
      <vt:lpstr>Adaptive Replacement Cache</vt:lpstr>
      <vt:lpstr>Adaptive Replacement Cache</vt:lpstr>
      <vt:lpstr>PowerPoint Presentation</vt:lpstr>
      <vt:lpstr>Do you actually have a disk like this on your main computing device?</vt:lpstr>
      <vt:lpstr>Flash Memory</vt:lpstr>
      <vt:lpstr>Storage Systems</vt:lpstr>
      <vt:lpstr>PowerPoint Presentation</vt:lpstr>
      <vt:lpstr>PowerPoint Presentation</vt:lpstr>
      <vt:lpstr>PowerPoint Presentation</vt:lpstr>
      <vt:lpstr>Storage Systems</vt:lpstr>
      <vt:lpstr>Charge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422</cp:revision>
  <cp:lastPrinted>2014-02-18T16:56:09Z</cp:lastPrinted>
  <dcterms:created xsi:type="dcterms:W3CDTF">2013-08-26T17:24:32Z</dcterms:created>
  <dcterms:modified xsi:type="dcterms:W3CDTF">2014-03-27T15:18:21Z</dcterms:modified>
</cp:coreProperties>
</file>