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86" r:id="rId3"/>
    <p:sldId id="323" r:id="rId4"/>
    <p:sldId id="324" r:id="rId5"/>
    <p:sldId id="326" r:id="rId6"/>
    <p:sldId id="327" r:id="rId7"/>
    <p:sldId id="328" r:id="rId8"/>
    <p:sldId id="415" r:id="rId9"/>
    <p:sldId id="329" r:id="rId10"/>
    <p:sldId id="330" r:id="rId11"/>
    <p:sldId id="371" r:id="rId12"/>
    <p:sldId id="331" r:id="rId13"/>
    <p:sldId id="372" r:id="rId14"/>
    <p:sldId id="373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75" r:id="rId32"/>
    <p:sldId id="379" r:id="rId33"/>
    <p:sldId id="380" r:id="rId34"/>
    <p:sldId id="377" r:id="rId35"/>
    <p:sldId id="352" r:id="rId36"/>
    <p:sldId id="376" r:id="rId37"/>
    <p:sldId id="383" r:id="rId38"/>
    <p:sldId id="382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7" r:id="rId50"/>
    <p:sldId id="398" r:id="rId51"/>
    <p:sldId id="399" r:id="rId52"/>
    <p:sldId id="400" r:id="rId53"/>
    <p:sldId id="401" r:id="rId54"/>
    <p:sldId id="408" r:id="rId55"/>
    <p:sldId id="409" r:id="rId56"/>
    <p:sldId id="410" r:id="rId57"/>
    <p:sldId id="411" r:id="rId58"/>
    <p:sldId id="413" r:id="rId59"/>
    <p:sldId id="412" r:id="rId60"/>
    <p:sldId id="402" r:id="rId61"/>
    <p:sldId id="403" r:id="rId62"/>
    <p:sldId id="404" r:id="rId63"/>
    <p:sldId id="405" r:id="rId64"/>
    <p:sldId id="406" r:id="rId65"/>
    <p:sldId id="407" r:id="rId66"/>
    <p:sldId id="378" r:id="rId67"/>
    <p:sldId id="374" r:id="rId68"/>
    <p:sldId id="414" r:id="rId6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66C9E3"/>
    <a:srgbClr val="A8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6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5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open-zfs.org/" TargetMode="Externa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5.wdp"/><Relationship Id="rId5" Type="http://schemas.openxmlformats.org/officeDocument/2006/relationships/image" Target="../media/image21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puter.howstuffworks.com/flash-memory1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puter.howstuffworks.com/flash-memory1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8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microsoft.com/office/2007/relationships/hdphoto" Target="../media/hdphoto9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0.jpeg"/><Relationship Id="rId5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025" y="-28223"/>
            <a:ext cx="9457580" cy="53198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729" y="4009654"/>
            <a:ext cx="2684707" cy="967937"/>
          </a:xfrm>
          <a:solidFill>
            <a:schemeClr val="tx1">
              <a:alpha val="25000"/>
            </a:schemeClr>
          </a:solidFill>
        </p:spPr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Spring 2014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2476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63" y="423302"/>
            <a:ext cx="4002892" cy="144587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Flash!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2925"/>
            <a:ext cx="3747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Image: Mathias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Krumbholz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wikipedia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commons)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7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076"/>
            <a:ext cx="8229600" cy="1324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a modern file system do that Unix S5FS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8905" y="1966268"/>
            <a:ext cx="1465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ZFS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1160678" y="2940700"/>
            <a:ext cx="2762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for Solaris, 2005</a:t>
            </a:r>
          </a:p>
          <a:p>
            <a:r>
              <a:rPr lang="en-US" dirty="0" smtClean="0"/>
              <a:t>Now open source:</a:t>
            </a:r>
          </a:p>
          <a:p>
            <a:r>
              <a:rPr lang="en-US" dirty="0">
                <a:hlinkClick r:id="rId2"/>
              </a:rPr>
              <a:t>http://open-</a:t>
            </a:r>
            <a:r>
              <a:rPr lang="en-US" dirty="0" err="1">
                <a:hlinkClick r:id="rId2"/>
              </a:rPr>
              <a:t>zfs.org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3" name="Picture 2" descr="Screen Shot 2014-03-27 at 11.42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0" y="1951341"/>
            <a:ext cx="2641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Screen Shot 2014-03-27 at 11.4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0" y="147181"/>
            <a:ext cx="6627408" cy="236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14027" y="1864128"/>
            <a:ext cx="7133269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MacZFS</a:t>
            </a:r>
            <a:r>
              <a:rPr lang="en-US" sz="2400" dirty="0" smtClean="0"/>
              <a:t> </a:t>
            </a:r>
            <a:r>
              <a:rPr lang="en-US" sz="2400" dirty="0"/>
              <a:t>is free data storage and protection software for all Mac OS users. </a:t>
            </a:r>
            <a:r>
              <a:rPr lang="en-US" sz="2400" b="1" dirty="0" smtClean="0"/>
              <a:t>It’s </a:t>
            </a:r>
            <a:r>
              <a:rPr lang="en-US" sz="2400" b="1" dirty="0"/>
              <a:t>for people who have Mac OS, who have any data, and who really like their data.</a:t>
            </a:r>
            <a:r>
              <a:rPr lang="en-US" sz="2400" dirty="0"/>
              <a:t> Whether on a single-drive laptop or on a massive server, </a:t>
            </a:r>
            <a:r>
              <a:rPr lang="en-US" sz="2400" dirty="0" smtClean="0"/>
              <a:t>it’ll </a:t>
            </a:r>
            <a:r>
              <a:rPr lang="en-US" sz="2400" dirty="0"/>
              <a:t>store your petabytes with ragingly redundant RAID reliability, and </a:t>
            </a:r>
            <a:r>
              <a:rPr lang="en-US" sz="2400" dirty="0" smtClean="0"/>
              <a:t>it’ll </a:t>
            </a:r>
            <a:r>
              <a:rPr lang="en-US" sz="2400" dirty="0"/>
              <a:t>keep the bit-rotted bleeps and </a:t>
            </a:r>
            <a:r>
              <a:rPr lang="en-US" sz="2400" dirty="0" err="1"/>
              <a:t>bloops</a:t>
            </a:r>
            <a:r>
              <a:rPr lang="en-US" sz="2400" dirty="0"/>
              <a:t> out of your iTunes library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90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716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Handling 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985826" cy="857250"/>
          </a:xfrm>
        </p:spPr>
        <p:txBody>
          <a:bodyPr/>
          <a:lstStyle/>
          <a:p>
            <a:r>
              <a:rPr lang="en-US" dirty="0" smtClean="0"/>
              <a:t>Block Checksums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11904"/>
              </p:ext>
            </p:extLst>
          </p:nvPr>
        </p:nvGraphicFramePr>
        <p:xfrm>
          <a:off x="684868" y="1100390"/>
          <a:ext cx="1685117" cy="326437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92609" y="273867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0" name="Curved Connector 9"/>
          <p:cNvCxnSpPr>
            <a:endCxn id="8" idx="1"/>
          </p:cNvCxnSpPr>
          <p:nvPr/>
        </p:nvCxnSpPr>
        <p:spPr>
          <a:xfrm>
            <a:off x="2369985" y="2154236"/>
            <a:ext cx="1122625" cy="9884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1" y="4252584"/>
            <a:ext cx="958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S5FS</a:t>
            </a:r>
            <a:endParaRPr lang="en-US" sz="3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53355"/>
              </p:ext>
            </p:extLst>
          </p:nvPr>
        </p:nvGraphicFramePr>
        <p:xfrm>
          <a:off x="5947101" y="447993"/>
          <a:ext cx="2875780" cy="2340848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182749"/>
                <a:gridCol w="1693031"/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Block</a:t>
                      </a:r>
                      <a:endParaRPr lang="en-US" sz="21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Checksum</a:t>
                      </a:r>
                    </a:p>
                    <a:p>
                      <a:pPr algn="ctr"/>
                      <a:r>
                        <a:rPr lang="en-US" sz="2100" dirty="0" smtClean="0"/>
                        <a:t>(SHA-256)</a:t>
                      </a:r>
                      <a:endParaRPr lang="en-US" sz="2100" dirty="0"/>
                    </a:p>
                  </a:txBody>
                  <a:tcPr marT="34290" marB="34290" anchor="b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40a3dc…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2c5829d…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955d253…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6" name="Curved Connector 15"/>
          <p:cNvCxnSpPr>
            <a:endCxn id="8" idx="3"/>
          </p:cNvCxnSpPr>
          <p:nvPr/>
        </p:nvCxnSpPr>
        <p:spPr>
          <a:xfrm rot="5400000">
            <a:off x="5057679" y="2253250"/>
            <a:ext cx="1013958" cy="7648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00897" y="3176704"/>
            <a:ext cx="763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ZFS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53889" y="4133511"/>
            <a:ext cx="453291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do you check the checksums?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61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the Hashes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115" y="354666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1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647121" y="352489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615679" y="352489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3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7685" y="3503125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4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05115" y="2840164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Hash(B1)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47121" y="2834828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Hash(B2)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15679" y="2815652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Hash(B3)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457685" y="2834828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Hash(B4)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05115" y="1763740"/>
            <a:ext cx="1689606" cy="407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78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48" y="117839"/>
            <a:ext cx="1776434" cy="2247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0658" y="1962912"/>
            <a:ext cx="161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Merkle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5115" y="354666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1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647121" y="352489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615679" y="352489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3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7685" y="3503125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 4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05115" y="2840164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Hash(B1)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47121" y="2834828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Hash(B2)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15679" y="2815652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Hash(B3)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457685" y="2834828"/>
            <a:ext cx="1689606" cy="4071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Hash(B4)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49918" y="1967302"/>
            <a:ext cx="1689606" cy="407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30705" y="1930113"/>
            <a:ext cx="1689606" cy="407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491924" y="1074907"/>
            <a:ext cx="1689606" cy="407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742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0205" y="4060209"/>
            <a:ext cx="16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copies = 2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967485" y="1602704"/>
            <a:ext cx="2581823" cy="1884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One Copy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6253776" y="399743"/>
            <a:ext cx="2403601" cy="1743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Copy 1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253776" y="2311877"/>
            <a:ext cx="2433025" cy="17483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Copy 2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4207006" y="1990209"/>
            <a:ext cx="1678267" cy="6293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304" y="3725263"/>
            <a:ext cx="4014231" cy="120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Keep 2 copies of every block: if checksum fails for first copy read, try reading second copy.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45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4393" y="4060209"/>
            <a:ext cx="16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copies = 3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967485" y="1602704"/>
            <a:ext cx="2581823" cy="18844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One Copy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6253776" y="272168"/>
            <a:ext cx="2403601" cy="1743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Copy 1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253776" y="1673993"/>
            <a:ext cx="2433025" cy="17483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Copy 2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4207006" y="1990209"/>
            <a:ext cx="1678267" cy="6293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758" y="399744"/>
            <a:ext cx="401423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 the truly paranoid…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6253776" y="3018931"/>
            <a:ext cx="2433025" cy="1748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Copy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59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5895"/>
            <a:ext cx="8229600" cy="3493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Recap: Unix System 5 File System</a:t>
            </a:r>
          </a:p>
          <a:p>
            <a:pPr marL="0" indent="0">
              <a:buNone/>
            </a:pPr>
            <a:r>
              <a:rPr lang="en-US" b="1" dirty="0" smtClean="0"/>
              <a:t>Creating a File</a:t>
            </a:r>
          </a:p>
          <a:p>
            <a:pPr marL="0" indent="0">
              <a:buNone/>
            </a:pPr>
            <a:r>
              <a:rPr lang="en-US" b="1" dirty="0" smtClean="0"/>
              <a:t>Better File Systems: ZFS, RAID</a:t>
            </a:r>
          </a:p>
          <a:p>
            <a:pPr marL="0" indent="0">
              <a:buNone/>
            </a:pPr>
            <a:r>
              <a:rPr lang="en-US" b="1" dirty="0" smtClean="0"/>
              <a:t>Flash Memory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4085" y="3141526"/>
            <a:ext cx="2615961" cy="14371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PS4 is due 11:59pm Sunday, 6 April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406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21 at 5.57.01 AM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3" y="1320687"/>
            <a:ext cx="859155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733"/>
            <a:ext cx="8229600" cy="857250"/>
          </a:xfrm>
        </p:spPr>
        <p:txBody>
          <a:bodyPr/>
          <a:lstStyle/>
          <a:p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4485"/>
            <a:ext cx="458121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 the fairly paranoid but cheap…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05412" y="18461"/>
            <a:ext cx="2528739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</a:t>
            </a:r>
            <a:r>
              <a:rPr lang="en-US" sz="2800" dirty="0" smtClean="0"/>
              <a:t>edundant </a:t>
            </a:r>
            <a:r>
              <a:rPr lang="en-US" sz="2800" b="1" dirty="0" smtClean="0"/>
              <a:t>A</a:t>
            </a:r>
            <a:r>
              <a:rPr lang="en-US" sz="2800" dirty="0" smtClean="0"/>
              <a:t>rrays of </a:t>
            </a:r>
            <a:r>
              <a:rPr lang="en-US" sz="2800" b="1" dirty="0" smtClean="0"/>
              <a:t>I</a:t>
            </a:r>
            <a:r>
              <a:rPr lang="en-US" sz="2800" dirty="0" smtClean="0"/>
              <a:t>nexpensive </a:t>
            </a:r>
            <a:r>
              <a:rPr lang="en-US" sz="2800" b="1" dirty="0" smtClean="0"/>
              <a:t>D</a:t>
            </a:r>
            <a:r>
              <a:rPr lang="en-US" sz="2800" dirty="0" smtClean="0"/>
              <a:t>isks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01923"/>
            <a:ext cx="201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ACM SIGMOD 1988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26444"/>
          <a:stretch/>
        </p:blipFill>
        <p:spPr>
          <a:xfrm>
            <a:off x="238669" y="2840102"/>
            <a:ext cx="2139496" cy="193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970" y="2609227"/>
            <a:ext cx="1688783" cy="23642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6326" y="4540137"/>
            <a:ext cx="16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whitehouse.gov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93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3" y="700300"/>
            <a:ext cx="2229933" cy="3169043"/>
          </a:xfrm>
        </p:spPr>
        <p:txBody>
          <a:bodyPr/>
          <a:lstStyle/>
          <a:p>
            <a:r>
              <a:rPr lang="en-US" dirty="0" smtClean="0"/>
              <a:t>Case for RAID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Screen Shot 2013-11-21 at 6.0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16" y="126585"/>
            <a:ext cx="6486644" cy="453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86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3-11-21 at 6.0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1" y="228718"/>
            <a:ext cx="5796291" cy="445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742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878" y="887801"/>
            <a:ext cx="3504586" cy="2269025"/>
          </a:xfrm>
        </p:spPr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Screen Shot 2013-11-21 at 6.1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8" y="205978"/>
            <a:ext cx="3284982" cy="476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23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1" y="280206"/>
            <a:ext cx="5706555" cy="42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7173" y="1867798"/>
            <a:ext cx="3360762" cy="942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 (64MB DRAM)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37779" y="3027926"/>
            <a:ext cx="403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Adaptive Replacement Cache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0" b="85400" l="19100" r="84300">
                        <a14:foregroundMark x1="80500" y1="70200" x2="80500" y2="70200"/>
                        <a14:foregroundMark x1="62500" y1="65600" x2="62500" y2="65600"/>
                        <a14:foregroundMark x1="40400" y1="77500" x2="40400" y2="77500"/>
                        <a14:foregroundMark x1="63700" y1="67700" x2="63700" y2="67700"/>
                        <a14:foregroundMark x1="80000" y1="68800" x2="80000" y2="68800"/>
                      </a14:backgroundRemoval>
                    </a14:imgEffect>
                  </a14:imgLayer>
                </a14:imgProps>
              </a:ext>
            </a:extLst>
          </a:blip>
          <a:srcRect l="18561" t="19700" r="12643" b="12868"/>
          <a:stretch/>
        </p:blipFill>
        <p:spPr>
          <a:xfrm>
            <a:off x="457200" y="1063229"/>
            <a:ext cx="3873063" cy="379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05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Replacement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76862"/>
              </p:ext>
            </p:extLst>
          </p:nvPr>
        </p:nvGraphicFramePr>
        <p:xfrm>
          <a:off x="848358" y="1844213"/>
          <a:ext cx="3201808" cy="28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9328" y="2205457"/>
            <a:ext cx="2758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T1: Recent Cache Entries</a:t>
            </a:r>
            <a:endParaRPr lang="en-US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51663"/>
              </p:ext>
            </p:extLst>
          </p:nvPr>
        </p:nvGraphicFramePr>
        <p:xfrm>
          <a:off x="4059206" y="1844213"/>
          <a:ext cx="4002260" cy="281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9489" y="1146368"/>
            <a:ext cx="162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Accessed Again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5796" y="2233733"/>
            <a:ext cx="301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T2: Frequently-Used Blocks</a:t>
            </a:r>
            <a:endParaRPr lang="en-US" sz="2000" dirty="0"/>
          </a:p>
        </p:txBody>
      </p:sp>
      <p:sp>
        <p:nvSpPr>
          <p:cNvPr id="16" name="Curved Right Arrow 15"/>
          <p:cNvSpPr/>
          <p:nvPr/>
        </p:nvSpPr>
        <p:spPr>
          <a:xfrm rot="16200000" flipH="1">
            <a:off x="3895937" y="939155"/>
            <a:ext cx="326538" cy="1483579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3725992" y="2260843"/>
            <a:ext cx="882620" cy="24989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17417" y="260740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T1 adapts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02482"/>
              </p:ext>
            </p:extLst>
          </p:nvPr>
        </p:nvGraphicFramePr>
        <p:xfrm>
          <a:off x="959328" y="3204808"/>
          <a:ext cx="3201808" cy="2819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9744" y="3522886"/>
            <a:ext cx="28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1: Evicted from T1 (LRU)</a:t>
            </a: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61721"/>
              </p:ext>
            </p:extLst>
          </p:nvPr>
        </p:nvGraphicFramePr>
        <p:xfrm>
          <a:off x="4690114" y="3204808"/>
          <a:ext cx="3201808" cy="281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00997" y="3565096"/>
            <a:ext cx="28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dirty="0"/>
              <a:t>2</a:t>
            </a:r>
            <a:r>
              <a:rPr lang="en-US" sz="2000" dirty="0" smtClean="0"/>
              <a:t>: Evicted from T2 (LRU)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4839" y="4154317"/>
            <a:ext cx="651046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should relative size of T1 and T2 be adjusted?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54681" y="1813824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Blocks in Cache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23262" y="3421915"/>
            <a:ext cx="163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“Ghost”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3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Replacement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92215"/>
              </p:ext>
            </p:extLst>
          </p:nvPr>
        </p:nvGraphicFramePr>
        <p:xfrm>
          <a:off x="848358" y="1844213"/>
          <a:ext cx="3201808" cy="28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9328" y="2205457"/>
            <a:ext cx="2758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T1: Recent Cache Entries</a:t>
            </a:r>
            <a:endParaRPr lang="en-US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21206"/>
              </p:ext>
            </p:extLst>
          </p:nvPr>
        </p:nvGraphicFramePr>
        <p:xfrm>
          <a:off x="4059206" y="1844213"/>
          <a:ext cx="4002260" cy="281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9489" y="1146368"/>
            <a:ext cx="162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Accessed Again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5796" y="2233733"/>
            <a:ext cx="301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T2: Frequently-Used Blocks</a:t>
            </a:r>
            <a:endParaRPr lang="en-US" sz="2000" dirty="0"/>
          </a:p>
        </p:txBody>
      </p:sp>
      <p:sp>
        <p:nvSpPr>
          <p:cNvPr id="16" name="Curved Right Arrow 15"/>
          <p:cNvSpPr/>
          <p:nvPr/>
        </p:nvSpPr>
        <p:spPr>
          <a:xfrm rot="16200000" flipH="1">
            <a:off x="3895937" y="939155"/>
            <a:ext cx="326538" cy="1483579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3725992" y="2260843"/>
            <a:ext cx="882620" cy="24989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17417" y="260740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T1 adapts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36704"/>
              </p:ext>
            </p:extLst>
          </p:nvPr>
        </p:nvGraphicFramePr>
        <p:xfrm>
          <a:off x="959328" y="3204808"/>
          <a:ext cx="3201808" cy="2819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9744" y="3522886"/>
            <a:ext cx="28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1: Evicted from T1 (LRU)</a:t>
            </a: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73635"/>
              </p:ext>
            </p:extLst>
          </p:nvPr>
        </p:nvGraphicFramePr>
        <p:xfrm>
          <a:off x="4690114" y="3204808"/>
          <a:ext cx="3201808" cy="281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  <a:gridCol w="400226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00997" y="3565096"/>
            <a:ext cx="28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dirty="0"/>
              <a:t>2</a:t>
            </a:r>
            <a:r>
              <a:rPr lang="en-US" sz="2000" dirty="0" smtClean="0"/>
              <a:t>: Evicted from T2 (LRU)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54681" y="1813824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Blocks in Cache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23262" y="3421915"/>
            <a:ext cx="163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“Ghost” Entries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1017" y="4067262"/>
            <a:ext cx="6565369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Hit in B1: should increase size of T1, drop entry from T2 to B2</a:t>
            </a:r>
          </a:p>
          <a:p>
            <a:r>
              <a:rPr lang="en-US" sz="2000" dirty="0" smtClean="0"/>
              <a:t>Hit in B2: should increase size of T2, drop entry from T1 to B1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60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Screen Shot 2013-11-21 at 9.4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7" y="151988"/>
            <a:ext cx="8972550" cy="3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69" y="2277334"/>
            <a:ext cx="4724400" cy="276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83931" y="4528346"/>
            <a:ext cx="400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IBM </a:t>
            </a:r>
            <a:r>
              <a:rPr lang="en-US" sz="2400" dirty="0" err="1" smtClean="0">
                <a:solidFill>
                  <a:schemeClr val="bg1"/>
                </a:solidFill>
              </a:rPr>
              <a:t>Almaden</a:t>
            </a:r>
            <a:r>
              <a:rPr lang="en-US" sz="2400" dirty="0" smtClean="0">
                <a:solidFill>
                  <a:schemeClr val="bg1"/>
                </a:solidFill>
              </a:rPr>
              <a:t> Research Center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4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84" y="205978"/>
            <a:ext cx="4552715" cy="2538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actually have a disk like this on your EC2 node/main computing device?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0" b="85400" l="19100" r="84300">
                        <a14:foregroundMark x1="80500" y1="70200" x2="80500" y2="70200"/>
                        <a14:foregroundMark x1="62500" y1="65600" x2="62500" y2="65600"/>
                        <a14:foregroundMark x1="40400" y1="77500" x2="40400" y2="77500"/>
                        <a14:foregroundMark x1="63700" y1="67700" x2="63700" y2="67700"/>
                        <a14:foregroundMark x1="80000" y1="68800" x2="80000" y2="68800"/>
                      </a14:backgroundRemoval>
                    </a14:imgEffect>
                  </a14:imgLayer>
                </a14:imgProps>
              </a:ext>
            </a:extLst>
          </a:blip>
          <a:srcRect l="18561" t="19700" r="12643" b="12868"/>
          <a:stretch/>
        </p:blipFill>
        <p:spPr>
          <a:xfrm>
            <a:off x="457200" y="1063229"/>
            <a:ext cx="3873063" cy="379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68948" y="3870748"/>
            <a:ext cx="2475948" cy="4076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 (64MB DRAM)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94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81124"/>
              </p:ext>
            </p:extLst>
          </p:nvPr>
        </p:nvGraphicFramePr>
        <p:xfrm>
          <a:off x="684868" y="1100390"/>
          <a:ext cx="1685117" cy="3264376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1685117"/>
              </a:tblGrid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40804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22" name="Curved Connector 21"/>
          <p:cNvCxnSpPr>
            <a:endCxn id="23" idx="1"/>
          </p:cNvCxnSpPr>
          <p:nvPr/>
        </p:nvCxnSpPr>
        <p:spPr>
          <a:xfrm>
            <a:off x="2369984" y="2951293"/>
            <a:ext cx="4409752" cy="1385420"/>
          </a:xfrm>
          <a:prstGeom prst="curvedConnector3">
            <a:avLst>
              <a:gd name="adj1" fmla="val 152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79736" y="393271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14" name="Curved Connector 13"/>
          <p:cNvCxnSpPr>
            <a:stCxn id="21" idx="3"/>
            <a:endCxn id="18" idx="1"/>
          </p:cNvCxnSpPr>
          <p:nvPr/>
        </p:nvCxnSpPr>
        <p:spPr>
          <a:xfrm flipV="1">
            <a:off x="2369985" y="870754"/>
            <a:ext cx="2296277" cy="2488787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66262" y="289941"/>
            <a:ext cx="1689606" cy="1161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11230" y="3317015"/>
            <a:ext cx="158755" cy="850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6262" y="1390014"/>
            <a:ext cx="308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 for each = 256 pointers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70903" y="156006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917133" y="32497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069533" y="43927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6355869" y="643923"/>
            <a:ext cx="561265" cy="79909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8" idx="3"/>
          </p:cNvCxnSpPr>
          <p:nvPr/>
        </p:nvCxnSpPr>
        <p:spPr>
          <a:xfrm flipV="1">
            <a:off x="6355868" y="808238"/>
            <a:ext cx="713666" cy="6251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04870" y="3694970"/>
            <a:ext cx="158755" cy="850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4" idx="3"/>
            <a:endCxn id="31" idx="1"/>
          </p:cNvCxnSpPr>
          <p:nvPr/>
        </p:nvCxnSpPr>
        <p:spPr>
          <a:xfrm flipV="1">
            <a:off x="2363625" y="2564297"/>
            <a:ext cx="2137522" cy="1173199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01147" y="1983484"/>
            <a:ext cx="1689606" cy="1161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Double</a:t>
            </a:r>
          </a:p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</a:t>
            </a:r>
            <a:endParaRPr lang="en-US" sz="2400" dirty="0"/>
          </a:p>
        </p:txBody>
      </p:sp>
      <p:cxnSp>
        <p:nvCxnSpPr>
          <p:cNvPr id="32" name="Curved Connector 31"/>
          <p:cNvCxnSpPr>
            <a:endCxn id="33" idx="1"/>
          </p:cNvCxnSpPr>
          <p:nvPr/>
        </p:nvCxnSpPr>
        <p:spPr>
          <a:xfrm>
            <a:off x="6190753" y="2092271"/>
            <a:ext cx="453590" cy="157716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44343" y="1766083"/>
            <a:ext cx="1689606" cy="9678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34" name="Curved Connector 33"/>
          <p:cNvCxnSpPr>
            <a:endCxn id="36" idx="1"/>
          </p:cNvCxnSpPr>
          <p:nvPr/>
        </p:nvCxnSpPr>
        <p:spPr>
          <a:xfrm>
            <a:off x="6190753" y="2249987"/>
            <a:ext cx="583310" cy="304764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74063" y="1973938"/>
            <a:ext cx="1689606" cy="1161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Indirect</a:t>
            </a:r>
          </a:p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8912909" y="2053847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759139" y="2222818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8911539" y="2337118"/>
            <a:ext cx="1689606" cy="807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Block (1K bytes)</a:t>
            </a:r>
            <a:endParaRPr lang="en-US" sz="2400" dirty="0"/>
          </a:p>
        </p:txBody>
      </p:sp>
      <p:cxnSp>
        <p:nvCxnSpPr>
          <p:cNvPr id="40" name="Curved Connector 39"/>
          <p:cNvCxnSpPr/>
          <p:nvPr/>
        </p:nvCxnSpPr>
        <p:spPr>
          <a:xfrm flipV="1">
            <a:off x="8463669" y="2541764"/>
            <a:ext cx="295470" cy="79908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>
            <a:off x="8469343" y="2706722"/>
            <a:ext cx="442197" cy="34392"/>
          </a:xfrm>
          <a:prstGeom prst="curved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6552" y="86188"/>
            <a:ext cx="4359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Diskmap</a:t>
            </a:r>
            <a:endParaRPr lang="en-US" sz="3600" dirty="0" smtClean="0"/>
          </a:p>
          <a:p>
            <a:pPr algn="ctr"/>
            <a:r>
              <a:rPr lang="en-US" sz="2400" dirty="0" smtClean="0"/>
              <a:t>(Unix System 5)</a:t>
            </a:r>
          </a:p>
        </p:txBody>
      </p:sp>
    </p:spTree>
    <p:extLst>
      <p:ext uri="{BB962C8B-B14F-4D97-AF65-F5344CB8AC3E}">
        <p14:creationId xmlns:p14="http://schemas.microsoft.com/office/powerpoint/2010/main" val="395119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92" y="1197051"/>
            <a:ext cx="3238500" cy="2707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403" y="3904437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Solid State Drive</a:t>
            </a:r>
            <a:endParaRPr lang="en-US" sz="2400" dirty="0"/>
          </a:p>
        </p:txBody>
      </p:sp>
      <p:pic>
        <p:nvPicPr>
          <p:cNvPr id="9" name="Picture 8" descr="Screen Shot 2013-11-21 at 10.1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7" y="3422011"/>
            <a:ext cx="3073400" cy="828675"/>
          </a:xfrm>
          <a:prstGeom prst="rect">
            <a:avLst/>
          </a:prstGeom>
        </p:spPr>
      </p:pic>
      <p:pic>
        <p:nvPicPr>
          <p:cNvPr id="11" name="Picture 10" descr="Screen Shot 2013-11-21 at 10.18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7" y="1137392"/>
            <a:ext cx="2787396" cy="2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94" y="0"/>
            <a:ext cx="3415906" cy="5146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7772" y="0"/>
            <a:ext cx="200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Fujio</a:t>
            </a:r>
            <a:r>
              <a:rPr lang="en-US" sz="2400" dirty="0"/>
              <a:t> </a:t>
            </a:r>
            <a:r>
              <a:rPr lang="en-US" sz="2400" dirty="0" err="1"/>
              <a:t>Masuoka</a:t>
            </a:r>
            <a:endParaRPr lang="en-US" sz="2400" dirty="0"/>
          </a:p>
        </p:txBody>
      </p:sp>
      <p:pic>
        <p:nvPicPr>
          <p:cNvPr id="11" name="Picture 10" descr="Screen Shot 2014-03-31 at 8.01.42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5009" r="7748"/>
          <a:stretch/>
        </p:blipFill>
        <p:spPr>
          <a:xfrm>
            <a:off x="889884" y="3066877"/>
            <a:ext cx="5682581" cy="177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4-03-31 at 8.03.02 PM.pn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7" y="103939"/>
            <a:ext cx="2581302" cy="282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952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969842" y="3602502"/>
            <a:ext cx="1123156" cy="60473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636" y="1701900"/>
            <a:ext cx="4829570" cy="17364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NAND Flash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663" y="1814208"/>
            <a:ext cx="4250713" cy="3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53663" y="2804600"/>
            <a:ext cx="4250713" cy="3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2636" y="2341193"/>
            <a:ext cx="4829570" cy="3369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Oxide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733331"/>
            <a:ext cx="545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Adapted from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http://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hlinkClick r:id="rId2"/>
              </a:rPr>
              <a:t>computer.howstuffworks.com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/flash-memory1.htm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390893"/>
            <a:ext cx="8229600" cy="259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4960" y="958939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Line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6474" y="775964"/>
            <a:ext cx="0" cy="36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7773" y="3693119"/>
            <a:ext cx="8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821" y="1390893"/>
            <a:ext cx="17280" cy="6392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1015" y="2030187"/>
            <a:ext cx="38921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1800" y="1814208"/>
            <a:ext cx="134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gate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01800" y="2815388"/>
            <a:ext cx="139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Floating gate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01800" y="234983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stores electrons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6474" y="3801201"/>
            <a:ext cx="188414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40621" y="2951465"/>
            <a:ext cx="0" cy="858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40621" y="2960105"/>
            <a:ext cx="391257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798" y="3602502"/>
            <a:ext cx="1123156" cy="604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69842" y="3602502"/>
            <a:ext cx="5296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65954" y="3809841"/>
            <a:ext cx="1339147" cy="8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31363" y="353095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62287" y="4103672"/>
            <a:ext cx="174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Uncharged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1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969842" y="3602502"/>
            <a:ext cx="1123156" cy="60473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636" y="1701900"/>
            <a:ext cx="4829570" cy="17364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NAND Flash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663" y="1814208"/>
            <a:ext cx="4250713" cy="3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53663" y="2804600"/>
            <a:ext cx="4250713" cy="3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2636" y="2341193"/>
            <a:ext cx="4829570" cy="3369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Oxide Layer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733331"/>
            <a:ext cx="545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Adapted from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http://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hlinkClick r:id="rId2"/>
              </a:rPr>
              <a:t>computer.howstuffworks.com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/flash-memory1.htm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390893"/>
            <a:ext cx="8229600" cy="259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4960" y="958939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Line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6474" y="775964"/>
            <a:ext cx="0" cy="36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7773" y="3693119"/>
            <a:ext cx="8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 Line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821" y="1390893"/>
            <a:ext cx="17280" cy="6392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61015" y="2030187"/>
            <a:ext cx="38921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1800" y="1814208"/>
            <a:ext cx="134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gate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01800" y="2815388"/>
            <a:ext cx="139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Floating gate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01800" y="234983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stores electrons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56474" y="3801201"/>
            <a:ext cx="188414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40621" y="2951465"/>
            <a:ext cx="0" cy="858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40621" y="2960105"/>
            <a:ext cx="391257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798" y="3602502"/>
            <a:ext cx="1123156" cy="6047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69842" y="3602502"/>
            <a:ext cx="5296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65954" y="3801202"/>
            <a:ext cx="1339147" cy="8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05443" y="353959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3800" y="4095750"/>
            <a:ext cx="150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harged State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0680" y="2297998"/>
            <a:ext cx="301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----------------------------------------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535821" y="2038822"/>
            <a:ext cx="14166" cy="9212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2977716"/>
            <a:ext cx="0" cy="8234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39034" y="3801202"/>
            <a:ext cx="206606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Non-volatile</a:t>
            </a:r>
          </a:p>
          <a:p>
            <a:pPr marL="0" indent="0">
              <a:buNone/>
            </a:pPr>
            <a:r>
              <a:rPr lang="en-US" dirty="0"/>
              <a:t>	preserves state without any power</a:t>
            </a:r>
          </a:p>
          <a:p>
            <a:pPr marL="0" indent="0">
              <a:buNone/>
            </a:pPr>
            <a:r>
              <a:rPr lang="en-US" b="1" dirty="0" smtClean="0"/>
              <a:t>Solid State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no moving parts larger than electrons</a:t>
            </a:r>
          </a:p>
          <a:p>
            <a:pPr marL="0" indent="0">
              <a:buNone/>
            </a:pPr>
            <a:r>
              <a:rPr lang="en-US" b="1" dirty="0" smtClean="0"/>
              <a:t>Fast </a:t>
            </a:r>
            <a:r>
              <a:rPr lang="en-US" dirty="0" smtClean="0"/>
              <a:t>(compared to disk)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random read time </a:t>
            </a:r>
            <a:r>
              <a:rPr lang="en-US" dirty="0" smtClean="0">
                <a:latin typeface="Palatino Linotype"/>
                <a:cs typeface="Palatino Linotype"/>
              </a:rPr>
              <a:t>~</a:t>
            </a:r>
            <a:r>
              <a:rPr lang="en-US" dirty="0" smtClean="0"/>
              <a:t>10,000ns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2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Storage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4313"/>
              </p:ext>
            </p:extLst>
          </p:nvPr>
        </p:nvGraphicFramePr>
        <p:xfrm>
          <a:off x="457200" y="1094055"/>
          <a:ext cx="8229600" cy="341650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2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Device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to Access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 per Bit</a:t>
                      </a:r>
                      <a:endParaRPr lang="en-US" sz="1400" dirty="0"/>
                    </a:p>
                  </a:txBody>
                  <a:tcPr marT="34290" marB="34290" anchor="b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Mercury (Gin) Delay Line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UNIVAC (1951)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220,000ns (average)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$ 0.38 (1968)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bazillion n$)</a:t>
                      </a:r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DRAM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Kingston KVR16N11/4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4GB</a:t>
                      </a:r>
                      <a:r>
                        <a:rPr lang="en-US" sz="1400" baseline="0" dirty="0" smtClean="0"/>
                        <a:t> DDR3 ($40)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13.75ns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1.16 n$</a:t>
                      </a:r>
                      <a:endParaRPr lang="en-US" sz="1400" dirty="0"/>
                    </a:p>
                  </a:txBody>
                  <a:tcPr marT="34290" marB="34290" anchor="ctr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SSD</a:t>
                      </a:r>
                      <a:endParaRPr lang="en-US" sz="18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500GB ($300)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~10,000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ns</a:t>
                      </a:r>
                    </a:p>
                    <a:p>
                      <a:pPr algn="ctr"/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(for random read)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0.075</a:t>
                      </a:r>
                      <a:r>
                        <a:rPr lang="en-US" sz="2100" b="1" baseline="0" dirty="0" smtClean="0"/>
                        <a:t> n$</a:t>
                      </a:r>
                      <a:endParaRPr lang="en-US" sz="2100" b="1" dirty="0"/>
                    </a:p>
                  </a:txBody>
                  <a:tcPr marT="34290" marB="34290" anchor="ctr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Disk Drive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Seagate Desktop HDD 4 TB SATA 6Gb/s NCQ 64MB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5,000,000ns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0.0046 n$</a:t>
                      </a:r>
                      <a:endParaRPr lang="en-US" sz="2100" b="1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7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Writing (1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0) is expensive</a:t>
            </a:r>
          </a:p>
          <a:p>
            <a:pPr marL="0" indent="0">
              <a:buNone/>
            </a:pPr>
            <a:r>
              <a:rPr lang="en-US" b="1" dirty="0" smtClean="0"/>
              <a:t>Erasing</a:t>
            </a:r>
            <a:r>
              <a:rPr lang="en-US" dirty="0" smtClean="0"/>
              <a:t> (0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1) is </a:t>
            </a:r>
            <a:r>
              <a:rPr lang="en-US" b="1" dirty="0" smtClean="0"/>
              <a:t>super expensive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Apply electric field to release charge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 only erase a full block (often 128K) at a time</a:t>
            </a:r>
          </a:p>
          <a:p>
            <a:pPr marL="0" indent="0">
              <a:buNone/>
            </a:pPr>
            <a:r>
              <a:rPr lang="en-US" b="1" dirty="0" smtClean="0"/>
              <a:t>Cells wear out </a:t>
            </a:r>
            <a:r>
              <a:rPr lang="en-US" dirty="0" smtClean="0"/>
              <a:t>after 10,000-1M </a:t>
            </a:r>
            <a:r>
              <a:rPr lang="en-US" dirty="0" err="1" smtClean="0"/>
              <a:t>erasings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Reading disturbs </a:t>
            </a:r>
            <a:r>
              <a:rPr lang="en-US" dirty="0" smtClean="0"/>
              <a:t>nearby cells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Cannot read same cell too many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4371" y="4409957"/>
            <a:ext cx="7278405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But: no seek time – time to access every cell is the same!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16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2561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should we design a file system for flash memory? 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6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 descr="Screen Shot 2014-03-31 at 9.31.18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9" y="168256"/>
            <a:ext cx="8612509" cy="241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947" b="15001"/>
          <a:stretch/>
        </p:blipFill>
        <p:spPr>
          <a:xfrm>
            <a:off x="838046" y="1845907"/>
            <a:ext cx="2064879" cy="306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97962" y="2669479"/>
            <a:ext cx="3816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UVa</a:t>
            </a:r>
            <a:r>
              <a:rPr lang="en-US" sz="2800" dirty="0" smtClean="0"/>
              <a:t> Mathematics (1984)</a:t>
            </a:r>
          </a:p>
          <a:p>
            <a:r>
              <a:rPr lang="en-US" sz="2800" dirty="0" smtClean="0"/>
              <a:t>Berkeley CS PhD</a:t>
            </a:r>
          </a:p>
          <a:p>
            <a:r>
              <a:rPr lang="en-US" sz="2800" dirty="0" smtClean="0"/>
              <a:t>Stanford Professor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486" y="4009260"/>
            <a:ext cx="3585459" cy="9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1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1" y="1762374"/>
            <a:ext cx="7637460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0301" y="3031182"/>
            <a:ext cx="538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Write sequentially: never overwrite data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2573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1131" y="1771012"/>
            <a:ext cx="25314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2551" y="17765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</a:t>
            </a:r>
          </a:p>
          <a:p>
            <a:pPr algn="ctr"/>
            <a:r>
              <a:rPr lang="en-US" dirty="0" smtClean="0"/>
              <a:t>File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731" y="1335814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4256" y="4129486"/>
            <a:ext cx="590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April Fool’s?  What’s wrong with this picture?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8862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5"/>
            <a:ext cx="8229600" cy="857250"/>
          </a:xfrm>
        </p:spPr>
        <p:txBody>
          <a:bodyPr/>
          <a:lstStyle/>
          <a:p>
            <a:r>
              <a:rPr lang="en-US" dirty="0" smtClean="0"/>
              <a:t>Directories are Files Too!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77745"/>
              </p:ext>
            </p:extLst>
          </p:nvPr>
        </p:nvGraphicFramePr>
        <p:xfrm>
          <a:off x="326487" y="833589"/>
          <a:ext cx="5261514" cy="41148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630757"/>
                <a:gridCol w="263075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Filename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Inode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494205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DS_Store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6565946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6565826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1467012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2252968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class16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5649155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3735" y="1063229"/>
            <a:ext cx="1364426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/>
              <a:t>ls</a:t>
            </a:r>
            <a:r>
              <a:rPr lang="en-US" sz="4400" dirty="0"/>
              <a:t> -</a:t>
            </a:r>
            <a:r>
              <a:rPr lang="en-US" sz="4400" dirty="0" err="1"/>
              <a:t>ali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4194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19830" y="23239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4763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meta-data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1" y="1762374"/>
            <a:ext cx="7637460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335814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771013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211607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346776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499176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19830" y="23239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4763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we do the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1" y="1762374"/>
            <a:ext cx="7637460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335814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771013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211607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346776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499176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0" b="85400" l="19100" r="84300">
                        <a14:foregroundMark x1="80500" y1="70200" x2="80500" y2="70200"/>
                        <a14:foregroundMark x1="62500" y1="65600" x2="62500" y2="65600"/>
                        <a14:foregroundMark x1="40400" y1="77500" x2="40400" y2="77500"/>
                        <a14:foregroundMark x1="63700" y1="67700" x2="63700" y2="67700"/>
                        <a14:foregroundMark x1="80000" y1="68800" x2="80000" y2="68800"/>
                      </a14:backgroundRemoval>
                    </a14:imgEffect>
                  </a14:imgLayer>
                </a14:imgProps>
              </a:ext>
            </a:extLst>
          </a:blip>
          <a:srcRect l="18561" t="19700" r="12643" b="12868"/>
          <a:stretch/>
        </p:blipFill>
        <p:spPr>
          <a:xfrm>
            <a:off x="5268204" y="1192193"/>
            <a:ext cx="3875796" cy="379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75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19830" y="23239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4763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we do the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762374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335814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771013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779652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211607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346776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499176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77654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878953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509621"/>
            <a:ext cx="186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In-Memory Buffer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1651" y="391216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45774" y="3916358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34373" y="392633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19830" y="23239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4763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we do the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762374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335814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76237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771013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77101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779652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211607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346776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499176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77654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878953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509621"/>
            <a:ext cx="186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In-Memory Buffer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1651" y="391216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45774" y="3916358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934373" y="392633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9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19830" y="19775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1299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41597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98941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42461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186520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00037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15277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43014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53255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16322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55325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55325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3831" y="4582598"/>
            <a:ext cx="454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Suppose the contents of Block 1 are modified?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402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1017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2541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19775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1299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41597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98941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42461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186520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00037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15277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43014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53255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16322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55325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55325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55001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1017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2541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19775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1299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a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41597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98941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42461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186520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00037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15277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43014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53255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16322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55325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55325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55001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55325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29716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10172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29716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1017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2541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19775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1299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41597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98941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42461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186520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00037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15277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43014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53255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16322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55325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55325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55001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55325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29716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10172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29716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7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how did we do this for S5FS?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68046"/>
              </p:ext>
            </p:extLst>
          </p:nvPr>
        </p:nvGraphicFramePr>
        <p:xfrm>
          <a:off x="457200" y="1335713"/>
          <a:ext cx="5261514" cy="3429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630757"/>
                <a:gridCol w="263075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Filename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Inode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494205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DS_Store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6565946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6565826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class16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5649155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5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how did we do this for S5FS?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98456"/>
              </p:ext>
            </p:extLst>
          </p:nvPr>
        </p:nvGraphicFramePr>
        <p:xfrm>
          <a:off x="457200" y="1335713"/>
          <a:ext cx="5261514" cy="3429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630757"/>
                <a:gridCol w="263075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Filename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Inode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..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494205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DS_Store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6565946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6565826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class16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5649155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494218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608282" y="1063229"/>
            <a:ext cx="3889835" cy="39345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2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8971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do you create a new file?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6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1017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25412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19775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12991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41597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98941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42461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42461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186520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00037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15277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43014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53255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16322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43325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41597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55325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55325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55001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55325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29716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10172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29716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9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2793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4317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21551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3075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59361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16705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60225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04284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17801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33041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60778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71019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34086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73089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73089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72765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73089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47480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27936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47480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3851" y="111375"/>
            <a:ext cx="65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64990" y="480707"/>
            <a:ext cx="2454840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64990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27381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72689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9" name="Elbow Connector 38"/>
          <p:cNvCxnSpPr>
            <a:stCxn id="13" idx="2"/>
            <a:endCxn id="29" idx="0"/>
          </p:cNvCxnSpPr>
          <p:nvPr/>
        </p:nvCxnSpPr>
        <p:spPr>
          <a:xfrm rot="16200000" flipH="1">
            <a:off x="1416335" y="1825279"/>
            <a:ext cx="2469723" cy="1341509"/>
          </a:xfrm>
          <a:prstGeom prst="bentConnector3">
            <a:avLst>
              <a:gd name="adj1" fmla="val 773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6" idx="2"/>
            <a:endCxn id="25" idx="0"/>
          </p:cNvCxnSpPr>
          <p:nvPr/>
        </p:nvCxnSpPr>
        <p:spPr>
          <a:xfrm rot="5400000">
            <a:off x="734338" y="2222400"/>
            <a:ext cx="2469723" cy="547269"/>
          </a:xfrm>
          <a:prstGeom prst="bentConnector3">
            <a:avLst>
              <a:gd name="adj1" fmla="val 82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58213" y="480707"/>
            <a:ext cx="39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Pointer to </a:t>
            </a:r>
            <a:r>
              <a:rPr lang="en-US" i="1" dirty="0" smtClean="0"/>
              <a:t>most recent</a:t>
            </a:r>
            <a:r>
              <a:rPr lang="en-US" dirty="0" smtClean="0"/>
              <a:t> version of </a:t>
            </a:r>
            <a:r>
              <a:rPr lang="en-US" dirty="0" err="1" smtClean="0"/>
              <a:t>inode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2793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4317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21551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3075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59361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16705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60225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04284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17801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33041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60778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71019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34086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73089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73089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72765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73089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47480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27936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47480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3851" y="111375"/>
            <a:ext cx="65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64990" y="480707"/>
            <a:ext cx="2454840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64990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27381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72689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9" name="Elbow Connector 38"/>
          <p:cNvCxnSpPr>
            <a:stCxn id="13" idx="2"/>
            <a:endCxn id="29" idx="0"/>
          </p:cNvCxnSpPr>
          <p:nvPr/>
        </p:nvCxnSpPr>
        <p:spPr>
          <a:xfrm rot="16200000" flipH="1">
            <a:off x="1416335" y="1825279"/>
            <a:ext cx="2469723" cy="1341509"/>
          </a:xfrm>
          <a:prstGeom prst="bentConnector3">
            <a:avLst>
              <a:gd name="adj1" fmla="val 773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6" idx="2"/>
            <a:endCxn id="25" idx="0"/>
          </p:cNvCxnSpPr>
          <p:nvPr/>
        </p:nvCxnSpPr>
        <p:spPr>
          <a:xfrm rot="5400000">
            <a:off x="734338" y="2222400"/>
            <a:ext cx="2469723" cy="547269"/>
          </a:xfrm>
          <a:prstGeom prst="bentConnector3">
            <a:avLst>
              <a:gd name="adj1" fmla="val 82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58213" y="480707"/>
            <a:ext cx="39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Pointer to </a:t>
            </a:r>
            <a:r>
              <a:rPr lang="en-US" i="1" dirty="0" smtClean="0"/>
              <a:t>most recent</a:t>
            </a:r>
            <a:r>
              <a:rPr lang="en-US" dirty="0" smtClean="0"/>
              <a:t> version of </a:t>
            </a:r>
            <a:r>
              <a:rPr lang="en-US" dirty="0" err="1" smtClean="0"/>
              <a:t>inode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85829" y="2808145"/>
            <a:ext cx="444355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Where should we store the </a:t>
            </a:r>
            <a:r>
              <a:rPr lang="en-US" sz="2400" i="1" dirty="0" err="1" smtClean="0"/>
              <a:t>imap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153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21963" y="42793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27483" y="443176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9830" y="21551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25350" y="2307558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30" y="1593616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73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731" y="1167056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9771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07891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36011" y="1602255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5829" y="160225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3986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239791" y="2042849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293831" y="2178018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321951" y="2330418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7989" y="160778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5730" y="3710195"/>
            <a:ext cx="796106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5731" y="3340863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96109" y="1610894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540303" y="159361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23415" y="373089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71296" y="373089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95880" y="3727659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9802" y="3730896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239791" y="2474803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509940" y="4279362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321951" y="2474803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3851" y="111375"/>
            <a:ext cx="65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64990" y="480707"/>
            <a:ext cx="2454840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64990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27381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72689" y="480707"/>
            <a:ext cx="230903" cy="780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9" name="Elbow Connector 38"/>
          <p:cNvCxnSpPr>
            <a:stCxn id="13" idx="2"/>
            <a:endCxn id="29" idx="0"/>
          </p:cNvCxnSpPr>
          <p:nvPr/>
        </p:nvCxnSpPr>
        <p:spPr>
          <a:xfrm rot="16200000" flipH="1">
            <a:off x="1416335" y="1825279"/>
            <a:ext cx="2469723" cy="1341509"/>
          </a:xfrm>
          <a:prstGeom prst="bentConnector3">
            <a:avLst>
              <a:gd name="adj1" fmla="val 7733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6" idx="2"/>
            <a:endCxn id="25" idx="0"/>
          </p:cNvCxnSpPr>
          <p:nvPr/>
        </p:nvCxnSpPr>
        <p:spPr>
          <a:xfrm rot="5400000">
            <a:off x="734338" y="2222400"/>
            <a:ext cx="2469723" cy="547269"/>
          </a:xfrm>
          <a:prstGeom prst="bentConnector3">
            <a:avLst>
              <a:gd name="adj1" fmla="val 82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58213" y="480707"/>
            <a:ext cx="393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Pointer to </a:t>
            </a:r>
            <a:r>
              <a:rPr lang="en-US" i="1" dirty="0" smtClean="0"/>
              <a:t>most recent</a:t>
            </a:r>
            <a:r>
              <a:rPr lang="en-US" dirty="0" smtClean="0"/>
              <a:t> version of </a:t>
            </a:r>
            <a:r>
              <a:rPr lang="en-US" dirty="0" err="1" smtClean="0"/>
              <a:t>inode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50607" y="2647950"/>
            <a:ext cx="463476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At the end of each write!  </a:t>
            </a:r>
            <a:r>
              <a:rPr lang="en-US" sz="2400" dirty="0" smtClean="0"/>
              <a:t>(when necessary) – its small (4 bytes *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), and sequential writes are cheap!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68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375467" y="35333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80987" y="3685716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73334" y="140911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78854" y="1561512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234" y="847570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235" y="84757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235" y="421010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3275" y="85620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1395" y="84757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89515" y="85620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39333" y="85620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93373" y="864848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3"/>
            <a:endCxn id="6" idx="2"/>
          </p:cNvCxnSpPr>
          <p:nvPr/>
        </p:nvCxnSpPr>
        <p:spPr>
          <a:xfrm flipH="1">
            <a:off x="1093295" y="1296803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0" idx="3"/>
            <a:endCxn id="10" idx="2"/>
          </p:cNvCxnSpPr>
          <p:nvPr/>
        </p:nvCxnSpPr>
        <p:spPr>
          <a:xfrm flipH="1">
            <a:off x="2147335" y="1431972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11" idx="2"/>
          </p:cNvCxnSpPr>
          <p:nvPr/>
        </p:nvCxnSpPr>
        <p:spPr>
          <a:xfrm flipH="1">
            <a:off x="3175455" y="1584372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1493" y="86174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9234" y="2964149"/>
            <a:ext cx="8488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235" y="2594817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49613" y="864848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393807" y="84757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76919" y="2984850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4800" y="298485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49384" y="2981613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903306" y="2984850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32" name="Elbow Connector 31"/>
          <p:cNvCxnSpPr>
            <a:stCxn id="29" idx="3"/>
            <a:endCxn id="6" idx="2"/>
          </p:cNvCxnSpPr>
          <p:nvPr/>
        </p:nvCxnSpPr>
        <p:spPr>
          <a:xfrm flipH="1" flipV="1">
            <a:off x="1093295" y="1728757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28" idx="2"/>
          </p:cNvCxnSpPr>
          <p:nvPr/>
        </p:nvCxnSpPr>
        <p:spPr>
          <a:xfrm rot="10800000" flipV="1">
            <a:off x="2363444" y="3533316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1" idx="3"/>
            <a:endCxn id="11" idx="2"/>
          </p:cNvCxnSpPr>
          <p:nvPr/>
        </p:nvCxnSpPr>
        <p:spPr>
          <a:xfrm flipH="1" flipV="1">
            <a:off x="3175455" y="1728757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455530" y="2997362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17589" y="2997362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8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045709" y="2987622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0 - update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3129013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1875" y="4305599"/>
            <a:ext cx="548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Won’t the disk fill up with lots of old junk?</a:t>
            </a:r>
            <a:endParaRPr lang="en-US" sz="2400" i="1" dirty="0"/>
          </a:p>
        </p:txBody>
      </p:sp>
      <p:sp>
        <p:nvSpPr>
          <p:cNvPr id="44" name="Rectangle 43"/>
          <p:cNvSpPr/>
          <p:nvPr/>
        </p:nvSpPr>
        <p:spPr>
          <a:xfrm>
            <a:off x="6639125" y="2997362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5 - update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94828" y="2997362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667245" y="2999442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211542" y="2999442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 descr="Screen Shot 2014-04-01 at 11.38.37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5" y="618014"/>
            <a:ext cx="7459960" cy="415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0598" y="248682"/>
            <a:ext cx="88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8: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50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LSFS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5467" y="39594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0987" y="41118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3334" y="18352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8854" y="19876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234" y="1273707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235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33275" y="12823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1395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89515" y="128234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39333" y="12823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9337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6" name="Elbow Connector 15"/>
          <p:cNvCxnSpPr>
            <a:stCxn id="13" idx="3"/>
            <a:endCxn id="10" idx="2"/>
          </p:cNvCxnSpPr>
          <p:nvPr/>
        </p:nvCxnSpPr>
        <p:spPr>
          <a:xfrm flipH="1">
            <a:off x="1093295" y="1722940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11" idx="2"/>
          </p:cNvCxnSpPr>
          <p:nvPr/>
        </p:nvCxnSpPr>
        <p:spPr>
          <a:xfrm flipH="1">
            <a:off x="2147335" y="1858109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3"/>
            <a:endCxn id="12" idx="2"/>
          </p:cNvCxnSpPr>
          <p:nvPr/>
        </p:nvCxnSpPr>
        <p:spPr>
          <a:xfrm flipH="1">
            <a:off x="3175455" y="2010509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1493" y="128788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234" y="3390286"/>
            <a:ext cx="8488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235" y="3020954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4961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93807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76919" y="3410987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4800" y="341098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49384" y="3407750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03306" y="3410987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28" name="Elbow Connector 27"/>
          <p:cNvCxnSpPr>
            <a:stCxn id="27" idx="3"/>
            <a:endCxn id="10" idx="2"/>
          </p:cNvCxnSpPr>
          <p:nvPr/>
        </p:nvCxnSpPr>
        <p:spPr>
          <a:xfrm flipH="1" flipV="1">
            <a:off x="1093295" y="2154894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6" idx="2"/>
          </p:cNvCxnSpPr>
          <p:nvPr/>
        </p:nvCxnSpPr>
        <p:spPr>
          <a:xfrm rot="10800000" flipV="1">
            <a:off x="2363444" y="3959453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3"/>
            <a:endCxn id="12" idx="2"/>
          </p:cNvCxnSpPr>
          <p:nvPr/>
        </p:nvCxnSpPr>
        <p:spPr>
          <a:xfrm flipH="1" flipV="1">
            <a:off x="3175455" y="2154894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55530" y="342349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17589" y="342349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45709" y="341375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0 - 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686800" y="3555150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39125" y="342349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5 - update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4828" y="3423499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67245" y="342557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11542" y="342557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1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LSFS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5467" y="39594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0987" y="41118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3334" y="18352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8854" y="19876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234" y="1273707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235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33275" y="12823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1395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89515" y="1282346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39333" y="12823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9337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6" name="Elbow Connector 15"/>
          <p:cNvCxnSpPr>
            <a:stCxn id="13" idx="3"/>
            <a:endCxn id="10" idx="2"/>
          </p:cNvCxnSpPr>
          <p:nvPr/>
        </p:nvCxnSpPr>
        <p:spPr>
          <a:xfrm flipH="1">
            <a:off x="1093295" y="1722940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11" idx="2"/>
          </p:cNvCxnSpPr>
          <p:nvPr/>
        </p:nvCxnSpPr>
        <p:spPr>
          <a:xfrm flipH="1">
            <a:off x="2147335" y="1858109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3"/>
            <a:endCxn id="12" idx="2"/>
          </p:cNvCxnSpPr>
          <p:nvPr/>
        </p:nvCxnSpPr>
        <p:spPr>
          <a:xfrm flipH="1">
            <a:off x="3175455" y="2010509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1493" y="1287880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234" y="3390286"/>
            <a:ext cx="8488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235" y="3020954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4961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93807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76919" y="3410987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4800" y="341098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49384" y="3407750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03306" y="3410987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28" name="Elbow Connector 27"/>
          <p:cNvCxnSpPr>
            <a:stCxn id="27" idx="3"/>
            <a:endCxn id="10" idx="2"/>
          </p:cNvCxnSpPr>
          <p:nvPr/>
        </p:nvCxnSpPr>
        <p:spPr>
          <a:xfrm flipH="1" flipV="1">
            <a:off x="1093295" y="2154894"/>
            <a:ext cx="2354308" cy="1696687"/>
          </a:xfrm>
          <a:prstGeom prst="bentConnector4">
            <a:avLst>
              <a:gd name="adj1" fmla="val -9710"/>
              <a:gd name="adj2" fmla="val 525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26" idx="2"/>
          </p:cNvCxnSpPr>
          <p:nvPr/>
        </p:nvCxnSpPr>
        <p:spPr>
          <a:xfrm rot="10800000" flipV="1">
            <a:off x="2363444" y="3959453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3"/>
            <a:endCxn id="12" idx="2"/>
          </p:cNvCxnSpPr>
          <p:nvPr/>
        </p:nvCxnSpPr>
        <p:spPr>
          <a:xfrm flipH="1" flipV="1">
            <a:off x="3175455" y="2154894"/>
            <a:ext cx="266011" cy="1979819"/>
          </a:xfrm>
          <a:prstGeom prst="bentConnector4">
            <a:avLst>
              <a:gd name="adj1" fmla="val -266218"/>
              <a:gd name="adj2" fmla="val 792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55530" y="342349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17589" y="342349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45709" y="341375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0 - 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686800" y="3555150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39125" y="342349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5 - update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4828" y="3423499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67245" y="342557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11542" y="342557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4800" y="1063229"/>
            <a:ext cx="7124813" cy="148576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4800" y="693897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LSFS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5467" y="39594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80987" y="4111853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3334" y="18352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8854" y="1987649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234" y="1273707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235" y="1273707"/>
            <a:ext cx="1028120" cy="88118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tx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33275" y="1282346"/>
            <a:ext cx="1028120" cy="88118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tx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61395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89515" y="1282346"/>
            <a:ext cx="544297" cy="881187"/>
          </a:xfrm>
          <a:prstGeom prst="rect">
            <a:avLst/>
          </a:prstGeom>
          <a:pattFill prst="zigZag">
            <a:fgClr>
              <a:schemeClr val="accent3">
                <a:lumMod val="75000"/>
              </a:schemeClr>
            </a:fgClr>
            <a:bgClr>
              <a:schemeClr val="tx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39333" y="1282346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9337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cxnSp>
        <p:nvCxnSpPr>
          <p:cNvPr id="16" name="Elbow Connector 15"/>
          <p:cNvCxnSpPr>
            <a:stCxn id="13" idx="3"/>
            <a:endCxn id="10" idx="2"/>
          </p:cNvCxnSpPr>
          <p:nvPr/>
        </p:nvCxnSpPr>
        <p:spPr>
          <a:xfrm flipH="1">
            <a:off x="1093295" y="1722940"/>
            <a:ext cx="3140517" cy="431954"/>
          </a:xfrm>
          <a:prstGeom prst="bentConnector4">
            <a:avLst>
              <a:gd name="adj1" fmla="val -7279"/>
              <a:gd name="adj2" fmla="val 1549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11" idx="2"/>
          </p:cNvCxnSpPr>
          <p:nvPr/>
        </p:nvCxnSpPr>
        <p:spPr>
          <a:xfrm flipH="1">
            <a:off x="2147335" y="1858109"/>
            <a:ext cx="2086478" cy="305424"/>
          </a:xfrm>
          <a:prstGeom prst="bentConnector4">
            <a:avLst>
              <a:gd name="adj1" fmla="val -20894"/>
              <a:gd name="adj2" fmla="val 2879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3"/>
            <a:endCxn id="12" idx="2"/>
          </p:cNvCxnSpPr>
          <p:nvPr/>
        </p:nvCxnSpPr>
        <p:spPr>
          <a:xfrm flipH="1">
            <a:off x="3175455" y="2010509"/>
            <a:ext cx="1063878" cy="144385"/>
          </a:xfrm>
          <a:prstGeom prst="bentConnector4">
            <a:avLst>
              <a:gd name="adj1" fmla="val -58843"/>
              <a:gd name="adj2" fmla="val 772897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1493" y="1287880"/>
            <a:ext cx="1028120" cy="881187"/>
          </a:xfrm>
          <a:prstGeom prst="rect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chemeClr val="tx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234" y="3390286"/>
            <a:ext cx="8488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235" y="3020954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Disk, continued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4961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93807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76919" y="3410987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4800" y="341098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49384" y="3407750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03306" y="3410987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cxnSp>
        <p:nvCxnSpPr>
          <p:cNvPr id="29" name="Elbow Connector 28"/>
          <p:cNvCxnSpPr>
            <a:endCxn id="26" idx="2"/>
          </p:cNvCxnSpPr>
          <p:nvPr/>
        </p:nvCxnSpPr>
        <p:spPr>
          <a:xfrm rot="10800000" flipV="1">
            <a:off x="2363444" y="3959453"/>
            <a:ext cx="1078024" cy="329484"/>
          </a:xfrm>
          <a:prstGeom prst="bentConnector4">
            <a:avLst>
              <a:gd name="adj1" fmla="val -37277"/>
              <a:gd name="adj2" fmla="val 16938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55530" y="342349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17589" y="3423499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45709" y="341375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0 - 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686800" y="3555150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39125" y="3423499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5 - update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4828" y="3423499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67245" y="3425579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11542" y="3425579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4800" y="1063229"/>
            <a:ext cx="7124813" cy="148576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4800" y="693897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9420" y="3787157"/>
            <a:ext cx="8842602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LSFS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0087" y="3243517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05607" y="3395917"/>
            <a:ext cx="6047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3334" y="1835249"/>
            <a:ext cx="60479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8854" y="1987649"/>
            <a:ext cx="60479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234" y="1273707"/>
            <a:ext cx="8328633" cy="881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3854" y="2674350"/>
            <a:ext cx="848816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49613" y="1290985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93807" y="127370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01539" y="2695051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9420" y="2695051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74004" y="2691814"/>
            <a:ext cx="1028120" cy="881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1 - update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27926" y="2695051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80150" y="2707563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42209" y="2707563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70329" y="2697823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0 - 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11420" y="2839214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63745" y="2707563"/>
            <a:ext cx="1028120" cy="88118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5 - update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119448" y="2707563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91865" y="2709643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36162" y="2709643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4800" y="1063229"/>
            <a:ext cx="7124813" cy="148576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4800" y="693897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96657" y="2146012"/>
            <a:ext cx="215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full clean segment!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3854" y="378715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2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631974" y="378715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3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660094" y="3787157"/>
            <a:ext cx="1028120" cy="8811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4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95036" y="3787157"/>
            <a:ext cx="544297" cy="8811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A’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39333" y="3787157"/>
            <a:ext cx="544297" cy="8811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Inode</a:t>
            </a:r>
            <a:r>
              <a:rPr lang="en-US" dirty="0" smtClean="0"/>
              <a:t> B’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783630" y="3787157"/>
            <a:ext cx="544297" cy="88118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imap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6654" y="3985028"/>
            <a:ext cx="43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Free Block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6537"/>
              </p:ext>
            </p:extLst>
          </p:nvPr>
        </p:nvGraphicFramePr>
        <p:xfrm>
          <a:off x="597268" y="1217448"/>
          <a:ext cx="3987064" cy="3451891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3987064"/>
              </a:tblGrid>
              <a:tr h="11117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Data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11838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I-List (</a:t>
                      </a:r>
                      <a:r>
                        <a:rPr lang="en-US" sz="2100" dirty="0" err="1" smtClean="0"/>
                        <a:t>inodes</a:t>
                      </a:r>
                      <a:r>
                        <a:rPr lang="en-US" sz="2100" dirty="0" smtClean="0"/>
                        <a:t>)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8875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Superblock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66753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Boot block</a:t>
                      </a:r>
                      <a:endParaRPr lang="en-US" sz="21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7954" y="4438506"/>
            <a:ext cx="177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to scale!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95549"/>
              </p:ext>
            </p:extLst>
          </p:nvPr>
        </p:nvGraphicFramePr>
        <p:xfrm>
          <a:off x="5460629" y="1749251"/>
          <a:ext cx="1043247" cy="1714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324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1" name="Curved Connector 10"/>
          <p:cNvCxnSpPr>
            <a:stCxn id="14" idx="3"/>
            <a:endCxn id="9" idx="1"/>
          </p:cNvCxnSpPr>
          <p:nvPr/>
        </p:nvCxnSpPr>
        <p:spPr>
          <a:xfrm flipV="1">
            <a:off x="4572992" y="2606502"/>
            <a:ext cx="887636" cy="10795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99780" y="3668204"/>
            <a:ext cx="173213" cy="3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07044" y="3828614"/>
            <a:ext cx="224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free disk blocks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02643"/>
              </p:ext>
            </p:extLst>
          </p:nvPr>
        </p:nvGraphicFramePr>
        <p:xfrm>
          <a:off x="7391512" y="2084686"/>
          <a:ext cx="1043247" cy="1714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324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20" name="Curved Connector 19"/>
          <p:cNvCxnSpPr/>
          <p:nvPr/>
        </p:nvCxnSpPr>
        <p:spPr>
          <a:xfrm flipV="1">
            <a:off x="6503875" y="2189546"/>
            <a:ext cx="887636" cy="10795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8434758" y="2610594"/>
            <a:ext cx="887636" cy="10795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4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58382"/>
            <a:ext cx="2133600" cy="273844"/>
          </a:xfrm>
        </p:spPr>
        <p:txBody>
          <a:bodyPr/>
          <a:lstStyle/>
          <a:p>
            <a:fld id="{6507B5A5-F0C2-644D-AEA7-E773B6B78F38}" type="slidenum">
              <a:rPr lang="en-US" smtClean="0"/>
              <a:t>59</a:t>
            </a:fld>
            <a:endParaRPr lang="en-US"/>
          </a:p>
        </p:txBody>
      </p:sp>
      <p:pic>
        <p:nvPicPr>
          <p:cNvPr id="3" name="Picture 2" descr="Screen Shot 2014-03-31 at 9.31.18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9" y="168256"/>
            <a:ext cx="8612509" cy="241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76982" y="2113333"/>
            <a:ext cx="11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SOSP 1991</a:t>
            </a:r>
            <a:endParaRPr lang="en-US" dirty="0"/>
          </a:p>
        </p:txBody>
      </p:sp>
      <p:pic>
        <p:nvPicPr>
          <p:cNvPr id="9" name="Picture 8" descr="Screen Shot 2014-03-31 at 8.01.42 P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5009" r="7748"/>
          <a:stretch/>
        </p:blipFill>
        <p:spPr>
          <a:xfrm>
            <a:off x="1555138" y="2729952"/>
            <a:ext cx="6537037" cy="20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366516" y="440022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190" r="19931" b="5188"/>
          <a:stretch/>
        </p:blipFill>
        <p:spPr>
          <a:xfrm>
            <a:off x="173648" y="95030"/>
            <a:ext cx="7421656" cy="5048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6939" y="291049"/>
            <a:ext cx="3739237" cy="369332"/>
          </a:xfrm>
          <a:prstGeom prst="rect">
            <a:avLst/>
          </a:prstGeom>
          <a:solidFill>
            <a:srgbClr val="DBEEF4"/>
          </a:solidFill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www.jcmit.com</a:t>
            </a:r>
            <a:r>
              <a:rPr lang="en-US" dirty="0"/>
              <a:t>/flash2013.htm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9754" y="2797846"/>
            <a:ext cx="1941557" cy="147732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2003: $0.25/MB</a:t>
            </a:r>
          </a:p>
          <a:p>
            <a:r>
              <a:rPr lang="en-US" dirty="0" smtClean="0"/>
              <a:t>2006: $0.02/MB</a:t>
            </a:r>
          </a:p>
          <a:p>
            <a:r>
              <a:rPr lang="en-US" dirty="0" smtClean="0"/>
              <a:t>2010: $0.002/MB</a:t>
            </a:r>
          </a:p>
          <a:p>
            <a:r>
              <a:rPr lang="en-US" dirty="0" smtClean="0"/>
              <a:t>2013: $0.0005/MB</a:t>
            </a:r>
          </a:p>
          <a:p>
            <a:r>
              <a:rPr lang="en-US" dirty="0" smtClean="0"/>
              <a:t>&lt; $1/GB</a:t>
            </a:r>
          </a:p>
        </p:txBody>
      </p:sp>
    </p:spTree>
    <p:extLst>
      <p:ext uri="{BB962C8B-B14F-4D97-AF65-F5344CB8AC3E}">
        <p14:creationId xmlns:p14="http://schemas.microsoft.com/office/powerpoint/2010/main" val="342651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 need for sequential writes</a:t>
            </a:r>
          </a:p>
          <a:p>
            <a:pPr marL="457200" lvl="1" indent="0">
              <a:buNone/>
            </a:pPr>
            <a:r>
              <a:rPr lang="en-US" dirty="0" smtClean="0"/>
              <a:t>Just need to find unused blocks</a:t>
            </a:r>
          </a:p>
          <a:p>
            <a:pPr marL="0" indent="0">
              <a:buNone/>
            </a:pPr>
            <a:r>
              <a:rPr lang="en-US" dirty="0" smtClean="0"/>
              <a:t>Can do </a:t>
            </a:r>
            <a:r>
              <a:rPr lang="en-US" dirty="0"/>
              <a:t>1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0 </a:t>
            </a:r>
            <a:r>
              <a:rPr lang="en-US" b="1" dirty="0" smtClean="0"/>
              <a:t>rewrites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Maintain a bitmap of used blocks at fixed block</a:t>
            </a:r>
          </a:p>
          <a:p>
            <a:pPr marL="0" indent="0">
              <a:buNone/>
            </a:pPr>
            <a:r>
              <a:rPr lang="en-US" dirty="0" smtClean="0"/>
              <a:t>Lots of </a:t>
            </a:r>
            <a:r>
              <a:rPr lang="en-US" b="1" dirty="0" smtClean="0"/>
              <a:t>complexities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Bits wear out, read disruption,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9106" y="4363790"/>
            <a:ext cx="548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Who should deal with those complexities?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22595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2" y="40602"/>
            <a:ext cx="6370209" cy="500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4007403"/>
            <a:ext cx="18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2GB </a:t>
            </a:r>
            <a:r>
              <a:rPr lang="en-US" dirty="0" err="1" smtClean="0"/>
              <a:t>microSD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40059" y="236110"/>
            <a:ext cx="247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Andrew “</a:t>
            </a:r>
            <a:r>
              <a:rPr lang="en-US" dirty="0" err="1"/>
              <a:t>bunnie</a:t>
            </a:r>
            <a:r>
              <a:rPr lang="en-US" dirty="0"/>
              <a:t>” Huang</a:t>
            </a:r>
          </a:p>
        </p:txBody>
      </p:sp>
    </p:spTree>
    <p:extLst>
      <p:ext uri="{BB962C8B-B14F-4D97-AF65-F5344CB8AC3E}">
        <p14:creationId xmlns:p14="http://schemas.microsoft.com/office/powerpoint/2010/main" val="1259621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2" y="40602"/>
            <a:ext cx="6370209" cy="5000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4007403"/>
            <a:ext cx="18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2GB </a:t>
            </a:r>
            <a:r>
              <a:rPr lang="en-US" dirty="0" err="1" smtClean="0"/>
              <a:t>microSD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40059" y="236110"/>
            <a:ext cx="247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Andrew “</a:t>
            </a:r>
            <a:r>
              <a:rPr lang="en-US" dirty="0" err="1"/>
              <a:t>bunnie</a:t>
            </a:r>
            <a:r>
              <a:rPr lang="en-US" dirty="0"/>
              <a:t>” Huang</a:t>
            </a:r>
          </a:p>
        </p:txBody>
      </p:sp>
      <p:sp>
        <p:nvSpPr>
          <p:cNvPr id="2" name="Oval 1"/>
          <p:cNvSpPr/>
          <p:nvPr/>
        </p:nvSpPr>
        <p:spPr>
          <a:xfrm>
            <a:off x="4573666" y="897032"/>
            <a:ext cx="1491992" cy="147433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54717" y="1330185"/>
            <a:ext cx="218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ARM </a:t>
            </a:r>
            <a:r>
              <a:rPr lang="en-US" sz="2400" dirty="0" smtClean="0"/>
              <a:t>Processor!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570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64</a:t>
            </a:fld>
            <a:endParaRPr lang="en-US"/>
          </a:p>
        </p:txBody>
      </p:sp>
      <p:pic>
        <p:nvPicPr>
          <p:cNvPr id="4" name="Picture 3" descr="Screen Shot 2014-04-01 at 10.5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4" y="239800"/>
            <a:ext cx="5218486" cy="464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4-01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31" y="735043"/>
            <a:ext cx="5173218" cy="430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007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Storage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57903"/>
              </p:ext>
            </p:extLst>
          </p:nvPr>
        </p:nvGraphicFramePr>
        <p:xfrm>
          <a:off x="457200" y="1094055"/>
          <a:ext cx="8229600" cy="341650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82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Device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 to Access</a:t>
                      </a:r>
                      <a:endParaRPr lang="en-US" sz="1400" dirty="0"/>
                    </a:p>
                  </a:txBody>
                  <a:tcPr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 per Bit</a:t>
                      </a:r>
                      <a:endParaRPr lang="en-US" sz="1400" dirty="0"/>
                    </a:p>
                  </a:txBody>
                  <a:tcPr marT="34290" marB="34290" anchor="b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Mercury (Gin) Delay Line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UNIVAC (1951)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220,000ns (average)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$ 0.38 (1968)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bazillion n$)</a:t>
                      </a:r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DRAM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Kingston KVR16N11/4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4GB</a:t>
                      </a:r>
                      <a:r>
                        <a:rPr lang="en-US" sz="1400" baseline="0" dirty="0" smtClean="0"/>
                        <a:t> DDR3 ($40)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13.75ns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1.16 n$</a:t>
                      </a:r>
                      <a:endParaRPr lang="en-US" sz="1400" dirty="0"/>
                    </a:p>
                  </a:txBody>
                  <a:tcPr marT="34290" marB="34290" anchor="ctr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SSD</a:t>
                      </a:r>
                      <a:endParaRPr lang="en-US" sz="18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500GB ($300)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~10,000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ns</a:t>
                      </a:r>
                    </a:p>
                    <a:p>
                      <a:pPr algn="ctr"/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(for random read)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0.075</a:t>
                      </a:r>
                      <a:r>
                        <a:rPr lang="en-US" sz="2100" b="1" baseline="0" dirty="0" smtClean="0"/>
                        <a:t> n$</a:t>
                      </a:r>
                      <a:endParaRPr lang="en-US" sz="2100" b="1" dirty="0"/>
                    </a:p>
                  </a:txBody>
                  <a:tcPr marT="34290" marB="34290" anchor="ctr"/>
                </a:tc>
              </a:tr>
              <a:tr h="782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Disk Drive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Seagate Desktop HDD 4 TB SATA 6Gb/s NCQ 64MB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800000"/>
                          </a:solidFill>
                        </a:rPr>
                        <a:t>5,000,000ns</a:t>
                      </a:r>
                      <a:endParaRPr lang="en-US" sz="1800" b="1" dirty="0">
                        <a:solidFill>
                          <a:srgbClr val="800000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0.0046 n$</a:t>
                      </a:r>
                      <a:endParaRPr lang="en-US" sz="2100" b="1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843170" y="3140882"/>
            <a:ext cx="26007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Modern Hard Drive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1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PS4?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236812"/>
            <a:ext cx="67479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Not expected to implement any of this – a very simple </a:t>
            </a:r>
            <a:r>
              <a:rPr lang="en-US" sz="3200" dirty="0" err="1" smtClean="0"/>
              <a:t>filesystem</a:t>
            </a:r>
            <a:r>
              <a:rPr lang="en-US" sz="3200" dirty="0" smtClean="0"/>
              <a:t> in memory is fine (but feel free to surprise us!)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63448" y="3083034"/>
            <a:ext cx="7723353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Your </a:t>
            </a:r>
            <a:r>
              <a:rPr lang="en-US" sz="2800" dirty="0" err="1" smtClean="0"/>
              <a:t>filesystem</a:t>
            </a:r>
            <a:r>
              <a:rPr lang="en-US" sz="2800" dirty="0" smtClean="0"/>
              <a:t> is in memory: no need to deal with complexities of interfacing with persistent media (but doing this </a:t>
            </a:r>
            <a:r>
              <a:rPr lang="en-US" sz="2800" dirty="0" smtClean="0"/>
              <a:t>could </a:t>
            </a:r>
            <a:r>
              <a:rPr lang="en-US" sz="2800" dirty="0" smtClean="0"/>
              <a:t>be a good post-PS4 project!).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895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8" b="22490"/>
          <a:stretch/>
        </p:blipFill>
        <p:spPr>
          <a:xfrm>
            <a:off x="0" y="0"/>
            <a:ext cx="9162336" cy="527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9" y="234202"/>
            <a:ext cx="4586111" cy="85725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FF66"/>
                </a:solidFill>
              </a:rPr>
              <a:t>FlashKernel</a:t>
            </a:r>
            <a:r>
              <a:rPr lang="en-US" sz="5400" dirty="0" smtClean="0">
                <a:solidFill>
                  <a:srgbClr val="FFFF66"/>
                </a:solidFill>
              </a:rPr>
              <a:t>?</a:t>
            </a:r>
            <a:endParaRPr lang="en-US" sz="5400" dirty="0">
              <a:solidFill>
                <a:srgbClr val="FFFF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856" y="4582598"/>
            <a:ext cx="1494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shamserg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56" y="2186167"/>
            <a:ext cx="1669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PS4 Due Sunday, 11:59pm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5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Free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74702"/>
              </p:ext>
            </p:extLst>
          </p:nvPr>
        </p:nvGraphicFramePr>
        <p:xfrm>
          <a:off x="597268" y="1199932"/>
          <a:ext cx="3987064" cy="3469407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3987064"/>
              </a:tblGrid>
              <a:tr h="111738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Data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118986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I-List (</a:t>
                      </a:r>
                      <a:r>
                        <a:rPr lang="en-US" sz="2100" dirty="0" err="1" smtClean="0"/>
                        <a:t>inodes</a:t>
                      </a:r>
                      <a:r>
                        <a:rPr lang="en-US" sz="2100" dirty="0" smtClean="0"/>
                        <a:t>)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912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Superblock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6709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Boot block</a:t>
                      </a:r>
                      <a:endParaRPr lang="en-US" sz="21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8629" y="4323090"/>
            <a:ext cx="177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to scale!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41829"/>
              </p:ext>
            </p:extLst>
          </p:nvPr>
        </p:nvGraphicFramePr>
        <p:xfrm>
          <a:off x="5460628" y="1749251"/>
          <a:ext cx="2409080" cy="17145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04540"/>
                <a:gridCol w="120454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1" name="Curved Connector 10"/>
          <p:cNvCxnSpPr>
            <a:stCxn id="6" idx="3"/>
            <a:endCxn id="9" idx="1"/>
          </p:cNvCxnSpPr>
          <p:nvPr/>
        </p:nvCxnSpPr>
        <p:spPr>
          <a:xfrm flipV="1">
            <a:off x="4584332" y="2606501"/>
            <a:ext cx="876296" cy="3281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99780" y="3668204"/>
            <a:ext cx="173213" cy="3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782" y="3546655"/>
            <a:ext cx="393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Superblock keeps a cache of free </a:t>
            </a:r>
            <a:r>
              <a:rPr lang="en-US" dirty="0" err="1" smtClean="0"/>
              <a:t>inodes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Free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52903"/>
              </p:ext>
            </p:extLst>
          </p:nvPr>
        </p:nvGraphicFramePr>
        <p:xfrm>
          <a:off x="597268" y="1199932"/>
          <a:ext cx="3987064" cy="3469407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3987064"/>
              </a:tblGrid>
              <a:tr h="111738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Data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118986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I-List (</a:t>
                      </a:r>
                      <a:r>
                        <a:rPr lang="en-US" sz="2100" dirty="0" err="1" smtClean="0"/>
                        <a:t>inodes</a:t>
                      </a:r>
                      <a:r>
                        <a:rPr lang="en-US" sz="2100" dirty="0" smtClean="0"/>
                        <a:t>)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49123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Superblock</a:t>
                      </a:r>
                      <a:endParaRPr lang="en-US" sz="2100" dirty="0"/>
                    </a:p>
                  </a:txBody>
                  <a:tcPr marT="34290" marB="34290" anchor="ctr"/>
                </a:tc>
              </a:tr>
              <a:tr h="6709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Boot block</a:t>
                      </a:r>
                      <a:endParaRPr lang="en-US" sz="2100" dirty="0"/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8629" y="4323090"/>
            <a:ext cx="177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to scale!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88014"/>
              </p:ext>
            </p:extLst>
          </p:nvPr>
        </p:nvGraphicFramePr>
        <p:xfrm>
          <a:off x="5460628" y="1749251"/>
          <a:ext cx="2409080" cy="17145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04540"/>
                <a:gridCol w="120454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1" name="Curved Connector 10"/>
          <p:cNvCxnSpPr>
            <a:stCxn id="6" idx="3"/>
            <a:endCxn id="9" idx="1"/>
          </p:cNvCxnSpPr>
          <p:nvPr/>
        </p:nvCxnSpPr>
        <p:spPr>
          <a:xfrm flipV="1">
            <a:off x="4584332" y="2606501"/>
            <a:ext cx="876296" cy="3281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99780" y="3668204"/>
            <a:ext cx="173213" cy="356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0782" y="3546655"/>
            <a:ext cx="393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Superblock keeps a cache of free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3470" y="1341251"/>
            <a:ext cx="7273460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Lots more to do! 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Need to select disk blocks, update directory, etc.  Read the </a:t>
            </a:r>
            <a:r>
              <a:rPr lang="en-US" sz="2800" i="1" dirty="0" smtClean="0">
                <a:solidFill>
                  <a:schemeClr val="bg1"/>
                </a:solidFill>
              </a:rPr>
              <a:t>OSTEP</a:t>
            </a:r>
            <a:r>
              <a:rPr lang="en-US" sz="2800" dirty="0" smtClean="0">
                <a:solidFill>
                  <a:schemeClr val="bg1"/>
                </a:solidFill>
              </a:rPr>
              <a:t> chapter.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547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EBF1DE"/>
                </a:solidFill>
              </a:rPr>
              <a:t>Modern File Systems</a:t>
            </a:r>
            <a:endParaRPr lang="en-US" dirty="0">
              <a:solidFill>
                <a:srgbClr val="EBF1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0" b="85400" l="19100" r="84300">
                        <a14:foregroundMark x1="80500" y1="70200" x2="80500" y2="70200"/>
                        <a14:foregroundMark x1="62500" y1="65600" x2="62500" y2="65600"/>
                        <a14:foregroundMark x1="40400" y1="77500" x2="40400" y2="77500"/>
                        <a14:foregroundMark x1="63700" y1="67700" x2="63700" y2="67700"/>
                        <a14:foregroundMark x1="80000" y1="68800" x2="80000" y2="68800"/>
                      </a14:backgroundRemoval>
                    </a14:imgEffect>
                  </a14:imgLayer>
                </a14:imgProps>
              </a:ext>
            </a:extLst>
          </a:blip>
          <a:srcRect l="18561" t="19700" r="12643" b="12868"/>
          <a:stretch/>
        </p:blipFill>
        <p:spPr>
          <a:xfrm>
            <a:off x="5735568" y="1263823"/>
            <a:ext cx="2669943" cy="261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3752" y="4174617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BF1DE"/>
                </a:solidFill>
              </a:rPr>
              <a:t>IBM 350 Disk Storage (1956)</a:t>
            </a:r>
          </a:p>
          <a:p>
            <a:pPr algn="ctr"/>
            <a:r>
              <a:rPr lang="en-US" sz="2000" dirty="0" smtClean="0">
                <a:solidFill>
                  <a:srgbClr val="EBF1DE"/>
                </a:solidFill>
              </a:rPr>
              <a:t>118,000 in</a:t>
            </a:r>
            <a:r>
              <a:rPr lang="en-US" sz="2000" baseline="30000" dirty="0" smtClean="0">
                <a:solidFill>
                  <a:srgbClr val="EBF1DE"/>
                </a:solidFill>
              </a:rPr>
              <a:t>3</a:t>
            </a:r>
            <a:r>
              <a:rPr lang="en-US" sz="2000" dirty="0" smtClean="0">
                <a:solidFill>
                  <a:srgbClr val="EBF1DE"/>
                </a:solidFill>
              </a:rPr>
              <a:t>, 5MB, 600ms seek </a:t>
            </a:r>
            <a:endParaRPr lang="en-US" sz="2000" dirty="0">
              <a:solidFill>
                <a:srgbClr val="EBF1D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55" y="946029"/>
            <a:ext cx="3981925" cy="3228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1200" y="4120933"/>
            <a:ext cx="3366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BF1DE"/>
                </a:solidFill>
              </a:rPr>
              <a:t>Seagate HDD (2013)</a:t>
            </a:r>
          </a:p>
          <a:p>
            <a:pPr algn="ctr"/>
            <a:r>
              <a:rPr lang="en-US" sz="2000" dirty="0" smtClean="0">
                <a:solidFill>
                  <a:srgbClr val="EBF1DE"/>
                </a:solidFill>
              </a:rPr>
              <a:t>23 in</a:t>
            </a:r>
            <a:r>
              <a:rPr lang="en-US" sz="2000" baseline="30000" dirty="0" smtClean="0">
                <a:solidFill>
                  <a:srgbClr val="EBF1DE"/>
                </a:solidFill>
              </a:rPr>
              <a:t>3</a:t>
            </a:r>
            <a:r>
              <a:rPr lang="en-US" sz="2000" dirty="0" smtClean="0">
                <a:solidFill>
                  <a:srgbClr val="EBF1DE"/>
                </a:solidFill>
              </a:rPr>
              <a:t>, 4TB (4M MB), 5ms seek </a:t>
            </a:r>
            <a:endParaRPr lang="en-US" sz="2000" dirty="0">
              <a:solidFill>
                <a:srgbClr val="EBF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5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55698</TotalTime>
  <Words>2187</Words>
  <Application>Microsoft Macintosh PowerPoint</Application>
  <PresentationFormat>On-screen Show (16:9)</PresentationFormat>
  <Paragraphs>758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Class 17: Flash!</vt:lpstr>
      <vt:lpstr>Plan for Today</vt:lpstr>
      <vt:lpstr>PowerPoint Presentation</vt:lpstr>
      <vt:lpstr>Directories are Files Too!</vt:lpstr>
      <vt:lpstr>How do you create a new file?</vt:lpstr>
      <vt:lpstr>Finding a Free Block</vt:lpstr>
      <vt:lpstr>Finding a Free inode</vt:lpstr>
      <vt:lpstr>Finding a Free inode</vt:lpstr>
      <vt:lpstr>Modern File Systems</vt:lpstr>
      <vt:lpstr>What should a modern file system do that Unix S5FS doesn’t?</vt:lpstr>
      <vt:lpstr>PowerPoint Presentation</vt:lpstr>
      <vt:lpstr>PowerPoint Presentation</vt:lpstr>
      <vt:lpstr>PowerPoint Presentation</vt:lpstr>
      <vt:lpstr>Handling Failures</vt:lpstr>
      <vt:lpstr>Block Checksums </vt:lpstr>
      <vt:lpstr>Hashing the Hashes</vt:lpstr>
      <vt:lpstr>Merkle Tree</vt:lpstr>
      <vt:lpstr>Recovery</vt:lpstr>
      <vt:lpstr>PowerPoint Presentation</vt:lpstr>
      <vt:lpstr>RAID</vt:lpstr>
      <vt:lpstr>Case for RAID</vt:lpstr>
      <vt:lpstr>PowerPoint Presentation</vt:lpstr>
      <vt:lpstr>Redundancy</vt:lpstr>
      <vt:lpstr>PowerPoint Presentation</vt:lpstr>
      <vt:lpstr>Improving Performance</vt:lpstr>
      <vt:lpstr>Adaptive Replacement Cache</vt:lpstr>
      <vt:lpstr>Adaptive Replacement Cache</vt:lpstr>
      <vt:lpstr>PowerPoint Presentation</vt:lpstr>
      <vt:lpstr>Do you actually have a disk like this on your EC2 node/main computing device?</vt:lpstr>
      <vt:lpstr>Flash Memory</vt:lpstr>
      <vt:lpstr>PowerPoint Presentation</vt:lpstr>
      <vt:lpstr>How NAND Flash Works</vt:lpstr>
      <vt:lpstr>How NAND Flash Works</vt:lpstr>
      <vt:lpstr>Flash Memory</vt:lpstr>
      <vt:lpstr>Summary: Storage Systems</vt:lpstr>
      <vt:lpstr>Challenges of Flash</vt:lpstr>
      <vt:lpstr>How should we design a file system for flash memory? </vt:lpstr>
      <vt:lpstr>PowerPoint Presentation</vt:lpstr>
      <vt:lpstr>Log-Structured File System</vt:lpstr>
      <vt:lpstr>Where does the meta-data go?</vt:lpstr>
      <vt:lpstr>When should we do the writes?</vt:lpstr>
      <vt:lpstr>When should we do the writes?</vt:lpstr>
      <vt:lpstr>When should we do the writes?</vt:lpstr>
      <vt:lpstr>Updating a File</vt:lpstr>
      <vt:lpstr>Updating a File</vt:lpstr>
      <vt:lpstr>Updating a File</vt:lpstr>
      <vt:lpstr>Finding an Inode</vt:lpstr>
      <vt:lpstr>Recap: how did we do this for S5FS?</vt:lpstr>
      <vt:lpstr>Recap: how did we do this for S5FS?</vt:lpstr>
      <vt:lpstr>Finding an Inode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Garbage Collection in LSFS</vt:lpstr>
      <vt:lpstr>Garbage Collection in LSFS</vt:lpstr>
      <vt:lpstr>Garbage Collection in LSFS</vt:lpstr>
      <vt:lpstr>Garbage Collection in LSFS</vt:lpstr>
      <vt:lpstr>PowerPoint Presentation</vt:lpstr>
      <vt:lpstr>PowerPoint Presentation</vt:lpstr>
      <vt:lpstr>Differences with Flash</vt:lpstr>
      <vt:lpstr>PowerPoint Presentation</vt:lpstr>
      <vt:lpstr>PowerPoint Presentation</vt:lpstr>
      <vt:lpstr>PowerPoint Presentation</vt:lpstr>
      <vt:lpstr>Summary: Storage Systems</vt:lpstr>
      <vt:lpstr>Relevance to PS4?</vt:lpstr>
      <vt:lpstr>FlashKernel?</vt:lpstr>
    </vt:vector>
  </TitlesOfParts>
  <Company>University of Virginia</Company>
  <LinksUpToDate>false</LinksUpToDate>
  <SharedDoc>false</SharedDoc>
  <HyperlinkBase>http://rust-class.org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Shell</dc:title>
  <dc:creator>David Evans</dc:creator>
  <cp:lastModifiedBy>David Evans</cp:lastModifiedBy>
  <cp:revision>457</cp:revision>
  <cp:lastPrinted>2014-02-18T16:56:09Z</cp:lastPrinted>
  <dcterms:created xsi:type="dcterms:W3CDTF">2013-08-26T17:24:32Z</dcterms:created>
  <dcterms:modified xsi:type="dcterms:W3CDTF">2014-04-01T16:16:33Z</dcterms:modified>
</cp:coreProperties>
</file>