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453" r:id="rId3"/>
    <p:sldId id="455" r:id="rId4"/>
    <p:sldId id="456" r:id="rId5"/>
    <p:sldId id="454" r:id="rId6"/>
    <p:sldId id="457" r:id="rId7"/>
    <p:sldId id="458" r:id="rId8"/>
    <p:sldId id="461" r:id="rId9"/>
    <p:sldId id="460" r:id="rId10"/>
    <p:sldId id="462" r:id="rId11"/>
    <p:sldId id="463" r:id="rId12"/>
    <p:sldId id="459" r:id="rId13"/>
    <p:sldId id="464" r:id="rId14"/>
    <p:sldId id="465" r:id="rId15"/>
    <p:sldId id="466" r:id="rId16"/>
    <p:sldId id="467" r:id="rId17"/>
    <p:sldId id="468" r:id="rId18"/>
    <p:sldId id="469" r:id="rId19"/>
    <p:sldId id="470" r:id="rId20"/>
    <p:sldId id="471" r:id="rId21"/>
    <p:sldId id="472" r:id="rId22"/>
    <p:sldId id="473" r:id="rId23"/>
    <p:sldId id="474" r:id="rId24"/>
    <p:sldId id="475" r:id="rId25"/>
    <p:sldId id="476" r:id="rId26"/>
    <p:sldId id="477" r:id="rId27"/>
    <p:sldId id="478" r:id="rId28"/>
    <p:sldId id="479" r:id="rId29"/>
    <p:sldId id="480" r:id="rId30"/>
    <p:sldId id="481" r:id="rId31"/>
    <p:sldId id="482" r:id="rId32"/>
    <p:sldId id="483" r:id="rId33"/>
    <p:sldId id="484" r:id="rId34"/>
    <p:sldId id="485" r:id="rId35"/>
    <p:sldId id="486" r:id="rId36"/>
    <p:sldId id="488" r:id="rId37"/>
    <p:sldId id="487" r:id="rId38"/>
    <p:sldId id="489" r:id="rId39"/>
    <p:sldId id="490" r:id="rId40"/>
    <p:sldId id="492" r:id="rId41"/>
    <p:sldId id="491" r:id="rId42"/>
    <p:sldId id="493" r:id="rId43"/>
    <p:sldId id="494" r:id="rId44"/>
  </p:sldIdLst>
  <p:sldSz cx="9144000" cy="6858000" type="screen4x3"/>
  <p:notesSz cx="7188200" cy="94488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501"/>
    <a:srgbClr val="BEEAFF"/>
    <a:srgbClr val="00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24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7165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r">
              <a:defRPr sz="1200"/>
            </a:lvl1pPr>
          </a:lstStyle>
          <a:p>
            <a:fld id="{65E77B07-26ED-A949-9D4B-44C207F8A4D1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7165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r">
              <a:defRPr sz="1200"/>
            </a:lvl1pPr>
          </a:lstStyle>
          <a:p>
            <a:fld id="{4EAEABA4-34FF-E546-B451-A8222159D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20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7165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r">
              <a:defRPr sz="1200"/>
            </a:lvl1pPr>
          </a:lstStyle>
          <a:p>
            <a:fld id="{431550EC-EE34-EF49-A4D8-147A804A9918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1900" y="708025"/>
            <a:ext cx="4724400" cy="354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61" tIns="47531" rIns="95061" bIns="475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8820" y="4488180"/>
            <a:ext cx="5750560" cy="4251960"/>
          </a:xfrm>
          <a:prstGeom prst="rect">
            <a:avLst/>
          </a:prstGeom>
        </p:spPr>
        <p:txBody>
          <a:bodyPr vert="horz" lIns="95061" tIns="47531" rIns="95061" bIns="475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7165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r">
              <a:defRPr sz="1200"/>
            </a:lvl1pPr>
          </a:lstStyle>
          <a:p>
            <a:fld id="{AE5CA4EC-A822-3847-9594-6C0922482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298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56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7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1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1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5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1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8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2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1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github.com/mozilla/rust/blob/master/src/libstd/task/spawn.r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github.com/mozilla/rust/blob/fa2bb970d1c3085861ad0b1f88c2f7b4fb82464c/src/libstd/rt/mod.r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github.com/mozilla/rust/blob/52f42f16387d0142944f376ea31c554c9caa2189/src/libstd/rt/sched.r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github.com/mozilla/rust/blob/f73a48e9fd6c214976888d8583fb87de55dd05d8/src/libstd/rt/kill.rs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github.com/mozilla/rust/blob/8c97c5ebfd64de87b3868fc8dbfd79a74c4be3cb/src/libstd/rt/context.r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forbes.com/sites/adriankingsleyhughes/2012/07/21/microsoft-removes-embarrassing-big-boobs-string-from-linux-code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github.com/mozilla/rust/blob/8c97c5ebfd64de87b3868fc8dbfd79a74c4be3cb/src/libstd/rt/context.rs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github.com/mozilla/rust/blob/31a209ca4251126dc03cfbb9f4bbb54f9d296d5d/src/rt/arch/x86_64/_context.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github.com/mozilla/rust/blob/8c97c5ebfd64de87b3868fc8dbfd79a74c4be3cb/src/libstd/rt/context.rs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github.com/mozilla/rust/blob/fed48cc861fd858762c1e9b498675bfa4dee2d38/src/libstd/rt/io/native/process.rs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mozilla/rust/blob/fed48cc861fd858762c1e9b498675bfa4dee2d38/src/libstd/rt/io/native/process.rs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mozilla/rust/blob/fed48cc861fd858762c1e9b498675bfa4dee2d38/src/libstd/rt/io/native/process.rs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github.com/mozilla/rust/blob/fed48cc861fd858762c1e9b498675bfa4dee2d38/src/libstd/run.rs" TargetMode="Externa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github.com/mozilla/rust/blob/658637baf45b41e4cff049440bc07f267d810218/src/libstd/libc.rs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github.com/mozilla/rust/blob/658637baf45b41e4cff049440bc07f267d810218/src/libstd/libc.rs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mozilla/rust/blob/55eed055cfa2aaa91968685e50eab398a2bdb120/src/libstd/rt/io/process.r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github.com/mozilla/rust/blob/55eed055cfa2aaa91968685e50eab398a2bdb120/src/libstd/rt/rtio.r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github.com/mozilla/rust/blob/f73a48e9fd6c214976888d8583fb87de55dd05d8/src/libstd/task/mod.r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github.com/mozilla/rust/blob/f73a48e9fd6c214976888d8583fb87de55dd05d8/src/libstd/task/mod.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480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5940" y="5395397"/>
            <a:ext cx="3660204" cy="1290582"/>
          </a:xfrm>
          <a:noFill/>
        </p:spPr>
        <p:txBody>
          <a:bodyPr>
            <a:normAutofit lnSpcReduction="10000"/>
          </a:bodyPr>
          <a:lstStyle/>
          <a:p>
            <a:pPr algn="r">
              <a:lnSpc>
                <a:spcPct val="70000"/>
              </a:lnSpc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cs4414 Fall 2013</a:t>
            </a:r>
          </a:p>
          <a:p>
            <a:pPr algn="r">
              <a:lnSpc>
                <a:spcPct val="70000"/>
              </a:lnSpc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University of Virginia</a:t>
            </a:r>
          </a:p>
          <a:p>
            <a:pPr algn="r">
              <a:lnSpc>
                <a:spcPct val="70000"/>
              </a:lnSpc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David Evans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80727" y="33020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4361" y="530463"/>
            <a:ext cx="4094983" cy="3394903"/>
          </a:xfrm>
          <a:noFill/>
        </p:spPr>
        <p:txBody>
          <a:bodyPr>
            <a:noAutofit/>
          </a:bodyPr>
          <a:lstStyle/>
          <a:p>
            <a:pPr algn="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Class 19:</a:t>
            </a: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Making a Process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9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7669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449341" y="2879739"/>
            <a:ext cx="6467205" cy="1143000"/>
          </a:xfrm>
        </p:spPr>
        <p:txBody>
          <a:bodyPr/>
          <a:lstStyle/>
          <a:p>
            <a:r>
              <a:rPr lang="en-US" dirty="0" err="1">
                <a:hlinkClick r:id="rId2"/>
              </a:rPr>
              <a:t>src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libstd</a:t>
            </a:r>
            <a:r>
              <a:rPr lang="en-US" dirty="0">
                <a:hlinkClick r:id="rId2"/>
              </a:rPr>
              <a:t>/task/</a:t>
            </a:r>
            <a:r>
              <a:rPr lang="en-US" dirty="0" err="1">
                <a:hlinkClick r:id="rId2"/>
              </a:rPr>
              <a:t>spawn.rs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81850" y="1630377"/>
            <a:ext cx="73354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pub </a:t>
            </a:r>
            <a:r>
              <a:rPr lang="en-US" sz="2800" dirty="0" err="1"/>
              <a:t>fn</a:t>
            </a:r>
            <a:r>
              <a:rPr lang="en-US" sz="2800" dirty="0"/>
              <a:t> </a:t>
            </a:r>
            <a:r>
              <a:rPr lang="en-US" sz="2800" dirty="0" err="1"/>
              <a:t>spawn_raw</a:t>
            </a:r>
            <a:r>
              <a:rPr lang="en-US" sz="2800" dirty="0"/>
              <a:t>(</a:t>
            </a:r>
            <a:r>
              <a:rPr lang="en-US" sz="2800" dirty="0" err="1"/>
              <a:t>mut</a:t>
            </a:r>
            <a:r>
              <a:rPr lang="en-US" sz="2800" dirty="0"/>
              <a:t> opts: </a:t>
            </a:r>
            <a:r>
              <a:rPr lang="en-US" sz="2800" dirty="0" err="1"/>
              <a:t>TaskOpts</a:t>
            </a:r>
            <a:r>
              <a:rPr lang="en-US" sz="2800" dirty="0"/>
              <a:t>, f: ~</a:t>
            </a:r>
            <a:r>
              <a:rPr lang="en-US" sz="2800" dirty="0" err="1"/>
              <a:t>fn</a:t>
            </a:r>
            <a:r>
              <a:rPr lang="en-US" sz="2800" dirty="0"/>
              <a:t>()) {</a:t>
            </a:r>
          </a:p>
          <a:p>
            <a:r>
              <a:rPr lang="en-US" sz="2800" dirty="0"/>
              <a:t>    assert!(</a:t>
            </a:r>
            <a:r>
              <a:rPr lang="en-US" sz="2800" dirty="0" err="1"/>
              <a:t>in_green_task_context</a:t>
            </a:r>
            <a:r>
              <a:rPr lang="en-US" sz="2800" dirty="0"/>
              <a:t>());</a:t>
            </a:r>
          </a:p>
          <a:p>
            <a:r>
              <a:rPr lang="en-US" sz="2800" dirty="0" smtClean="0"/>
              <a:t>    </a:t>
            </a:r>
            <a:r>
              <a:rPr lang="en-US" sz="2800" b="1" i="1" dirty="0" smtClean="0">
                <a:solidFill>
                  <a:srgbClr val="7F7F7F"/>
                </a:solidFill>
              </a:rPr>
              <a:t>… // ~130 lines</a:t>
            </a:r>
            <a:endParaRPr lang="en-US" sz="2800" b="1" i="1" dirty="0">
              <a:solidFill>
                <a:srgbClr val="7F7F7F"/>
              </a:solidFill>
            </a:endParaRPr>
          </a:p>
          <a:p>
            <a:r>
              <a:rPr lang="en-US" sz="2800" dirty="0" smtClean="0"/>
              <a:t>    debug</a:t>
            </a:r>
            <a:r>
              <a:rPr lang="en-US" sz="2800" dirty="0"/>
              <a:t>!("spawn calling </a:t>
            </a:r>
            <a:r>
              <a:rPr lang="en-US" sz="2800" dirty="0" err="1"/>
              <a:t>run_task</a:t>
            </a:r>
            <a:r>
              <a:rPr lang="en-US" sz="2800" dirty="0"/>
              <a:t>");</a:t>
            </a:r>
          </a:p>
          <a:p>
            <a:r>
              <a:rPr lang="en-US" sz="2800" dirty="0"/>
              <a:t>    Scheduler::</a:t>
            </a:r>
            <a:r>
              <a:rPr lang="en-US" sz="2800" dirty="0" err="1"/>
              <a:t>run_task</a:t>
            </a:r>
            <a:r>
              <a:rPr lang="en-US" sz="2800" dirty="0"/>
              <a:t>(task)</a:t>
            </a:r>
            <a:r>
              <a:rPr lang="en-US" sz="2800" dirty="0" smtClean="0"/>
              <a:t>;</a:t>
            </a:r>
            <a:endParaRPr lang="en-US" sz="2800" dirty="0"/>
          </a:p>
          <a:p>
            <a:r>
              <a:rPr lang="en-US" sz="28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00319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Tasks?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668203"/>
            <a:ext cx="6096000" cy="39703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pub </a:t>
            </a:r>
            <a:r>
              <a:rPr lang="en-US" dirty="0" err="1"/>
              <a:t>fn</a:t>
            </a:r>
            <a:r>
              <a:rPr lang="en-US" dirty="0"/>
              <a:t> </a:t>
            </a:r>
            <a:r>
              <a:rPr lang="en-US" dirty="0" err="1"/>
              <a:t>in_green_task_context</a:t>
            </a:r>
            <a:r>
              <a:rPr lang="en-US" dirty="0"/>
              <a:t>() -&gt; </a:t>
            </a:r>
            <a:r>
              <a:rPr lang="en-US" dirty="0" err="1"/>
              <a:t>bool</a:t>
            </a:r>
            <a:r>
              <a:rPr lang="en-US" dirty="0"/>
              <a:t> {</a:t>
            </a:r>
          </a:p>
          <a:p>
            <a:r>
              <a:rPr lang="en-US" dirty="0"/>
              <a:t>    unsafe {</a:t>
            </a:r>
          </a:p>
          <a:p>
            <a:r>
              <a:rPr lang="en-US" dirty="0"/>
              <a:t>        let task: Option&lt;*</a:t>
            </a:r>
            <a:r>
              <a:rPr lang="en-US" dirty="0" err="1"/>
              <a:t>mut</a:t>
            </a:r>
            <a:r>
              <a:rPr lang="en-US" dirty="0"/>
              <a:t> Task&gt; = Local::</a:t>
            </a:r>
            <a:r>
              <a:rPr lang="en-US" dirty="0" err="1"/>
              <a:t>try_unsafe_borrow</a:t>
            </a:r>
            <a:r>
              <a:rPr lang="en-US" dirty="0"/>
              <a:t>();</a:t>
            </a:r>
          </a:p>
          <a:p>
            <a:r>
              <a:rPr lang="en-US" dirty="0"/>
              <a:t>        match task {</a:t>
            </a:r>
          </a:p>
          <a:p>
            <a:r>
              <a:rPr lang="en-US" dirty="0"/>
              <a:t>            Some(task) =&gt; {</a:t>
            </a:r>
          </a:p>
          <a:p>
            <a:r>
              <a:rPr lang="en-US" dirty="0"/>
              <a:t>                match (*task).</a:t>
            </a:r>
            <a:r>
              <a:rPr lang="en-US" dirty="0" err="1"/>
              <a:t>task_type</a:t>
            </a:r>
            <a:r>
              <a:rPr lang="en-US" dirty="0"/>
              <a:t> {</a:t>
            </a:r>
          </a:p>
          <a:p>
            <a:r>
              <a:rPr lang="en-US" dirty="0"/>
              <a:t>                    </a:t>
            </a:r>
            <a:r>
              <a:rPr lang="en-US" dirty="0" err="1"/>
              <a:t>GreenTask</a:t>
            </a:r>
            <a:r>
              <a:rPr lang="en-US" dirty="0"/>
              <a:t>(_) =&gt; true,</a:t>
            </a:r>
          </a:p>
          <a:p>
            <a:r>
              <a:rPr lang="en-US" dirty="0"/>
              <a:t>                    _ =&gt; false</a:t>
            </a:r>
          </a:p>
          <a:p>
            <a:r>
              <a:rPr lang="en-US" dirty="0"/>
              <a:t>                }</a:t>
            </a:r>
          </a:p>
          <a:p>
            <a:r>
              <a:rPr lang="en-US" dirty="0"/>
              <a:t>            }</a:t>
            </a:r>
          </a:p>
          <a:p>
            <a:r>
              <a:rPr lang="en-US" dirty="0"/>
              <a:t>            None =&gt; false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4096144" y="5051561"/>
            <a:ext cx="2050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hlinkClick r:id="rId2"/>
              </a:rPr>
              <a:t>src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libstd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rt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mod.rs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936618" y="2230497"/>
            <a:ext cx="15753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/>
              <a:t>???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6936618" y="3455712"/>
            <a:ext cx="1750182" cy="14773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Don’t really get this…a good explanation is worth a challenge!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645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44954" y="345825"/>
            <a:ext cx="77059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pub </a:t>
            </a:r>
            <a:r>
              <a:rPr lang="en-US" sz="2400" dirty="0" err="1"/>
              <a:t>fn</a:t>
            </a:r>
            <a:r>
              <a:rPr lang="en-US" sz="2400" dirty="0"/>
              <a:t> </a:t>
            </a:r>
            <a:r>
              <a:rPr lang="en-US" sz="2400" dirty="0" err="1"/>
              <a:t>run_task</a:t>
            </a:r>
            <a:r>
              <a:rPr lang="en-US" sz="2400" dirty="0"/>
              <a:t>(task: ~Task) {</a:t>
            </a:r>
          </a:p>
          <a:p>
            <a:r>
              <a:rPr lang="en-US" sz="2400" dirty="0"/>
              <a:t>        let </a:t>
            </a:r>
            <a:r>
              <a:rPr lang="en-US" sz="2400" dirty="0" err="1"/>
              <a:t>sched</a:t>
            </a:r>
            <a:r>
              <a:rPr lang="en-US" sz="2400" dirty="0"/>
              <a:t>: ~Scheduler = Local::take();</a:t>
            </a:r>
          </a:p>
          <a:p>
            <a:r>
              <a:rPr lang="en-US" sz="2400" dirty="0"/>
              <a:t>        </a:t>
            </a:r>
            <a:r>
              <a:rPr lang="en-US" sz="2400" dirty="0" err="1"/>
              <a:t>sched.process_task</a:t>
            </a:r>
            <a:r>
              <a:rPr lang="en-US" sz="2400" dirty="0"/>
              <a:t>(task, </a:t>
            </a:r>
            <a:r>
              <a:rPr lang="en-US" sz="2400" b="1" dirty="0">
                <a:solidFill>
                  <a:srgbClr val="0000FF"/>
                </a:solidFill>
              </a:rPr>
              <a:t>Scheduler::</a:t>
            </a:r>
            <a:r>
              <a:rPr lang="en-US" sz="2400" b="1" dirty="0" err="1">
                <a:solidFill>
                  <a:srgbClr val="0000FF"/>
                </a:solidFill>
              </a:rPr>
              <a:t>switch_task</a:t>
            </a:r>
            <a:r>
              <a:rPr lang="en-US" sz="2400" dirty="0"/>
              <a:t>);</a:t>
            </a:r>
          </a:p>
          <a:p>
            <a:r>
              <a:rPr lang="en-US" sz="2400" dirty="0"/>
              <a:t>    }</a:t>
            </a:r>
          </a:p>
        </p:txBody>
      </p:sp>
      <p:sp>
        <p:nvSpPr>
          <p:cNvPr id="7" name="Rectangle 6"/>
          <p:cNvSpPr/>
          <p:nvPr/>
        </p:nvSpPr>
        <p:spPr>
          <a:xfrm>
            <a:off x="1905000" y="1676400"/>
            <a:ext cx="6899980" cy="4801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fn</a:t>
            </a:r>
            <a:r>
              <a:rPr lang="en-US" dirty="0"/>
              <a:t> </a:t>
            </a:r>
            <a:r>
              <a:rPr lang="en-US" dirty="0" err="1"/>
              <a:t>process_task</a:t>
            </a:r>
            <a:r>
              <a:rPr lang="en-US" dirty="0"/>
              <a:t>(</a:t>
            </a:r>
            <a:r>
              <a:rPr lang="en-US" dirty="0" err="1"/>
              <a:t>mut</a:t>
            </a:r>
            <a:r>
              <a:rPr lang="en-US" dirty="0"/>
              <a:t> ~self, </a:t>
            </a:r>
            <a:r>
              <a:rPr lang="en-US" dirty="0" err="1"/>
              <a:t>mut</a:t>
            </a:r>
            <a:r>
              <a:rPr lang="en-US" dirty="0"/>
              <a:t> task: ~Task</a:t>
            </a:r>
            <a:r>
              <a:rPr lang="en-US" dirty="0" smtClean="0"/>
              <a:t>, </a:t>
            </a:r>
            <a:r>
              <a:rPr lang="en-US" dirty="0" err="1" smtClean="0"/>
              <a:t>schedule_fn</a:t>
            </a:r>
            <a:r>
              <a:rPr lang="en-US" dirty="0"/>
              <a:t>: </a:t>
            </a:r>
            <a:r>
              <a:rPr lang="en-US" dirty="0" err="1"/>
              <a:t>SchedulingFn</a:t>
            </a:r>
            <a:r>
              <a:rPr lang="en-US" dirty="0"/>
              <a:t>) {</a:t>
            </a:r>
          </a:p>
          <a:p>
            <a:r>
              <a:rPr lang="en-US" dirty="0"/>
              <a:t>        </a:t>
            </a:r>
            <a:r>
              <a:rPr lang="en-US" dirty="0" err="1"/>
              <a:t>rtdebug</a:t>
            </a:r>
            <a:r>
              <a:rPr lang="en-US" dirty="0"/>
              <a:t>!("processing a task");</a:t>
            </a:r>
          </a:p>
          <a:p>
            <a:endParaRPr lang="en-US" dirty="0"/>
          </a:p>
          <a:p>
            <a:r>
              <a:rPr lang="en-US" dirty="0"/>
              <a:t>        let home = </a:t>
            </a:r>
            <a:r>
              <a:rPr lang="en-US" dirty="0" err="1"/>
              <a:t>task.take_unwrap_home</a:t>
            </a:r>
            <a:r>
              <a:rPr lang="en-US" dirty="0"/>
              <a:t>();</a:t>
            </a:r>
          </a:p>
          <a:p>
            <a:r>
              <a:rPr lang="en-US" dirty="0"/>
              <a:t>        match home {</a:t>
            </a:r>
          </a:p>
          <a:p>
            <a:r>
              <a:rPr lang="en-US" dirty="0"/>
              <a:t>            </a:t>
            </a:r>
            <a:r>
              <a:rPr lang="en-US" dirty="0" err="1"/>
              <a:t>Sched</a:t>
            </a:r>
            <a:r>
              <a:rPr lang="en-US" dirty="0"/>
              <a:t>(</a:t>
            </a:r>
            <a:r>
              <a:rPr lang="en-US" dirty="0" err="1"/>
              <a:t>home_handle</a:t>
            </a:r>
            <a:r>
              <a:rPr lang="en-US" dirty="0"/>
              <a:t>) =&gt; {</a:t>
            </a:r>
          </a:p>
          <a:p>
            <a:r>
              <a:rPr lang="en-US" dirty="0"/>
              <a:t>                if </a:t>
            </a:r>
            <a:r>
              <a:rPr lang="en-US" dirty="0" err="1"/>
              <a:t>home_handle.sched_id</a:t>
            </a:r>
            <a:r>
              <a:rPr lang="en-US" dirty="0"/>
              <a:t> != </a:t>
            </a:r>
            <a:r>
              <a:rPr lang="en-US" dirty="0" err="1"/>
              <a:t>self.sched_id</a:t>
            </a:r>
            <a:r>
              <a:rPr lang="en-US" dirty="0"/>
              <a:t>() {</a:t>
            </a:r>
          </a:p>
          <a:p>
            <a:r>
              <a:rPr lang="en-US" dirty="0"/>
              <a:t>                    </a:t>
            </a:r>
            <a:r>
              <a:rPr lang="en-US" dirty="0" smtClean="0"/>
              <a:t>…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} </a:t>
            </a:r>
            <a:r>
              <a:rPr lang="en-US" dirty="0"/>
              <a:t>else {</a:t>
            </a:r>
          </a:p>
          <a:p>
            <a:r>
              <a:rPr lang="en-US" b="1" dirty="0"/>
              <a:t>                    </a:t>
            </a:r>
            <a:r>
              <a:rPr lang="en-US" b="1" dirty="0" err="1"/>
              <a:t>rtdebug</a:t>
            </a:r>
            <a:r>
              <a:rPr lang="en-US" b="1" dirty="0"/>
              <a:t>!("running task here");</a:t>
            </a:r>
          </a:p>
          <a:p>
            <a:r>
              <a:rPr lang="en-US" b="1" dirty="0"/>
              <a:t>                    </a:t>
            </a:r>
            <a:r>
              <a:rPr lang="en-US" b="1" dirty="0" err="1"/>
              <a:t>task.give_home</a:t>
            </a:r>
            <a:r>
              <a:rPr lang="en-US" b="1" dirty="0"/>
              <a:t>(</a:t>
            </a:r>
            <a:r>
              <a:rPr lang="en-US" b="1" dirty="0" err="1"/>
              <a:t>Sched</a:t>
            </a:r>
            <a:r>
              <a:rPr lang="en-US" b="1" dirty="0"/>
              <a:t>(</a:t>
            </a:r>
            <a:r>
              <a:rPr lang="en-US" b="1" dirty="0" err="1"/>
              <a:t>home_handle</a:t>
            </a:r>
            <a:r>
              <a:rPr lang="en-US" b="1" dirty="0"/>
              <a:t>));</a:t>
            </a:r>
          </a:p>
          <a:p>
            <a:r>
              <a:rPr lang="en-US" b="1" dirty="0"/>
              <a:t>                    </a:t>
            </a:r>
            <a:r>
              <a:rPr lang="en-US" b="1" dirty="0" err="1">
                <a:solidFill>
                  <a:srgbClr val="0000FF"/>
                </a:solidFill>
              </a:rPr>
              <a:t>schedule_fn</a:t>
            </a:r>
            <a:r>
              <a:rPr lang="en-US" b="1" dirty="0">
                <a:solidFill>
                  <a:srgbClr val="0000FF"/>
                </a:solidFill>
              </a:rPr>
              <a:t>(self, task);</a:t>
            </a:r>
          </a:p>
          <a:p>
            <a:r>
              <a:rPr lang="en-US" dirty="0"/>
              <a:t>                }</a:t>
            </a:r>
          </a:p>
          <a:p>
            <a:r>
              <a:rPr lang="en-US" dirty="0"/>
              <a:t>            }</a:t>
            </a:r>
          </a:p>
          <a:p>
            <a:r>
              <a:rPr lang="en-US" dirty="0"/>
              <a:t>            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    </a:t>
            </a:r>
            <a:r>
              <a:rPr lang="en-US" dirty="0"/>
              <a:t>}</a:t>
            </a:r>
          </a:p>
        </p:txBody>
      </p:sp>
      <p:sp>
        <p:nvSpPr>
          <p:cNvPr id="8" name="Rectangle 7"/>
          <p:cNvSpPr/>
          <p:nvPr/>
        </p:nvSpPr>
        <p:spPr>
          <a:xfrm>
            <a:off x="6863343" y="333677"/>
            <a:ext cx="1685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hlinkClick r:id="rId2"/>
              </a:rPr>
              <a:t>rt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err="1" smtClean="0">
                <a:hlinkClick r:id="rId2"/>
              </a:rPr>
              <a:t>sched.rs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9880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963897"/>
            <a:ext cx="8229600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pub </a:t>
            </a:r>
            <a:r>
              <a:rPr lang="en-US" dirty="0" err="1"/>
              <a:t>fn</a:t>
            </a:r>
            <a:r>
              <a:rPr lang="en-US" dirty="0"/>
              <a:t> </a:t>
            </a:r>
            <a:r>
              <a:rPr lang="en-US" b="1" dirty="0" err="1">
                <a:solidFill>
                  <a:srgbClr val="0000FF"/>
                </a:solidFill>
              </a:rPr>
              <a:t>switch_running_tasks_and_then</a:t>
            </a:r>
            <a:r>
              <a:rPr lang="en-US" dirty="0"/>
              <a:t>(~self, </a:t>
            </a:r>
            <a:r>
              <a:rPr lang="en-US" b="1" dirty="0" err="1">
                <a:solidFill>
                  <a:srgbClr val="E46C0A"/>
                </a:solidFill>
              </a:rPr>
              <a:t>next_task</a:t>
            </a:r>
            <a:r>
              <a:rPr lang="en-US" b="1" dirty="0">
                <a:solidFill>
                  <a:srgbClr val="E46C0A"/>
                </a:solidFill>
              </a:rPr>
              <a:t>: ~Task</a:t>
            </a:r>
            <a:r>
              <a:rPr lang="en-US" dirty="0"/>
              <a:t>,</a:t>
            </a:r>
          </a:p>
          <a:p>
            <a:r>
              <a:rPr lang="en-US" dirty="0"/>
              <a:t>                                       </a:t>
            </a:r>
            <a:r>
              <a:rPr lang="en-US" dirty="0" smtClean="0"/>
              <a:t>                                    </a:t>
            </a:r>
            <a:r>
              <a:rPr lang="en-US" dirty="0"/>
              <a:t>f: &amp;</a:t>
            </a:r>
            <a:r>
              <a:rPr lang="en-US" dirty="0" err="1"/>
              <a:t>fn</a:t>
            </a:r>
            <a:r>
              <a:rPr lang="en-US" dirty="0"/>
              <a:t>(&amp;</a:t>
            </a:r>
            <a:r>
              <a:rPr lang="en-US" dirty="0" err="1"/>
              <a:t>mut</a:t>
            </a:r>
            <a:r>
              <a:rPr lang="en-US" dirty="0"/>
              <a:t> Scheduler, </a:t>
            </a:r>
            <a:r>
              <a:rPr lang="en-US" dirty="0" err="1"/>
              <a:t>BlockedTask</a:t>
            </a:r>
            <a:r>
              <a:rPr lang="en-US" dirty="0"/>
              <a:t>)) {</a:t>
            </a:r>
          </a:p>
          <a:p>
            <a:r>
              <a:rPr lang="en-US" dirty="0"/>
              <a:t>       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// This is where we convert the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BlockedTask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-taking closure into one</a:t>
            </a: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       // that takes just a Task, and is aware of the block-or-killed protocol.</a:t>
            </a: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       </a:t>
            </a:r>
            <a:r>
              <a:rPr lang="en-US" dirty="0"/>
              <a:t>do </a:t>
            </a:r>
            <a:r>
              <a:rPr lang="en-US" b="1" dirty="0" err="1">
                <a:solidFill>
                  <a:srgbClr val="660066"/>
                </a:solidFill>
              </a:rPr>
              <a:t>self.change_task_context</a:t>
            </a:r>
            <a:r>
              <a:rPr lang="en-US" dirty="0"/>
              <a:t>(</a:t>
            </a:r>
            <a:r>
              <a:rPr lang="en-US" b="1" dirty="0" err="1">
                <a:solidFill>
                  <a:srgbClr val="E46C0A"/>
                </a:solidFill>
              </a:rPr>
              <a:t>next_task</a:t>
            </a:r>
            <a:r>
              <a:rPr lang="en-US" dirty="0"/>
              <a:t>) |</a:t>
            </a:r>
            <a:r>
              <a:rPr lang="en-US" dirty="0" err="1"/>
              <a:t>sched</a:t>
            </a:r>
            <a:r>
              <a:rPr lang="en-US" dirty="0"/>
              <a:t>, task| {</a:t>
            </a:r>
          </a:p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            // Task might need to receive a kill signal instead of blocking.</a:t>
            </a:r>
          </a:p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            // We can call the "</a:t>
            </a:r>
            <a:r>
              <a:rPr lang="en-US" i="1" dirty="0" err="1">
                <a:solidFill>
                  <a:schemeClr val="bg1">
                    <a:lumMod val="65000"/>
                  </a:schemeClr>
                </a:solidFill>
              </a:rPr>
              <a:t>and_then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" only if it blocks successfully.</a:t>
            </a:r>
          </a:p>
          <a:p>
            <a:r>
              <a:rPr lang="en-US" dirty="0"/>
              <a:t>            match </a:t>
            </a:r>
            <a:r>
              <a:rPr lang="en-US" dirty="0" err="1"/>
              <a:t>BlockedTask</a:t>
            </a:r>
            <a:r>
              <a:rPr lang="en-US" dirty="0"/>
              <a:t>::</a:t>
            </a:r>
            <a:r>
              <a:rPr lang="en-US" dirty="0" err="1"/>
              <a:t>try_block</a:t>
            </a:r>
            <a:r>
              <a:rPr lang="en-US" dirty="0"/>
              <a:t>(task) {</a:t>
            </a:r>
          </a:p>
          <a:p>
            <a:r>
              <a:rPr lang="en-US" dirty="0"/>
              <a:t>                Left(</a:t>
            </a:r>
            <a:r>
              <a:rPr lang="en-US" dirty="0" err="1"/>
              <a:t>killed_task</a:t>
            </a:r>
            <a:r>
              <a:rPr lang="en-US" dirty="0"/>
              <a:t>) =&gt; </a:t>
            </a:r>
            <a:r>
              <a:rPr lang="en-US" dirty="0" err="1"/>
              <a:t>sched.enqueue_task</a:t>
            </a:r>
            <a:r>
              <a:rPr lang="en-US" dirty="0"/>
              <a:t>(</a:t>
            </a:r>
            <a:r>
              <a:rPr lang="en-US" dirty="0" err="1"/>
              <a:t>killed_task</a:t>
            </a:r>
            <a:r>
              <a:rPr lang="en-US" dirty="0"/>
              <a:t>),</a:t>
            </a:r>
          </a:p>
          <a:p>
            <a:r>
              <a:rPr lang="en-US" dirty="0"/>
              <a:t>                Right(</a:t>
            </a:r>
            <a:r>
              <a:rPr lang="en-US" dirty="0" err="1"/>
              <a:t>blocked_task</a:t>
            </a:r>
            <a:r>
              <a:rPr lang="en-US" dirty="0"/>
              <a:t>) =&gt; f(</a:t>
            </a:r>
            <a:r>
              <a:rPr lang="en-US" dirty="0" err="1"/>
              <a:t>sched</a:t>
            </a:r>
            <a:r>
              <a:rPr lang="en-US" dirty="0"/>
              <a:t>, </a:t>
            </a:r>
            <a:r>
              <a:rPr lang="en-US" dirty="0" err="1"/>
              <a:t>blocked_task</a:t>
            </a:r>
            <a:r>
              <a:rPr lang="en-US" dirty="0"/>
              <a:t>),</a:t>
            </a:r>
          </a:p>
          <a:p>
            <a:r>
              <a:rPr lang="en-US" dirty="0"/>
              <a:t>            }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}</a:t>
            </a:r>
          </a:p>
          <a:p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fn</a:t>
            </a:r>
            <a:r>
              <a:rPr lang="en-US" dirty="0"/>
              <a:t> </a:t>
            </a:r>
            <a:r>
              <a:rPr lang="en-US" b="1" dirty="0" err="1">
                <a:solidFill>
                  <a:srgbClr val="0000FF"/>
                </a:solidFill>
              </a:rPr>
              <a:t>switch_task</a:t>
            </a:r>
            <a:r>
              <a:rPr lang="en-US" dirty="0"/>
              <a:t>(</a:t>
            </a:r>
            <a:r>
              <a:rPr lang="en-US" dirty="0" err="1"/>
              <a:t>sched</a:t>
            </a:r>
            <a:r>
              <a:rPr lang="en-US" dirty="0"/>
              <a:t>: ~Scheduler, task: ~Task) {</a:t>
            </a:r>
          </a:p>
          <a:p>
            <a:r>
              <a:rPr lang="en-US" dirty="0"/>
              <a:t>        do </a:t>
            </a:r>
            <a:r>
              <a:rPr lang="en-US" b="1" dirty="0" err="1">
                <a:solidFill>
                  <a:srgbClr val="0000FF"/>
                </a:solidFill>
              </a:rPr>
              <a:t>sched.switch_running_tasks_and_then</a:t>
            </a:r>
            <a:r>
              <a:rPr lang="en-US" dirty="0"/>
              <a:t>(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task</a:t>
            </a:r>
            <a:r>
              <a:rPr lang="en-US" dirty="0"/>
              <a:t>) |</a:t>
            </a:r>
            <a:r>
              <a:rPr lang="en-US" dirty="0" err="1"/>
              <a:t>sched</a:t>
            </a:r>
            <a:r>
              <a:rPr lang="en-US" dirty="0"/>
              <a:t>, </a:t>
            </a:r>
            <a:r>
              <a:rPr lang="en-US" dirty="0" err="1"/>
              <a:t>last_task</a:t>
            </a:r>
            <a:r>
              <a:rPr lang="en-US" dirty="0"/>
              <a:t>| {</a:t>
            </a:r>
          </a:p>
          <a:p>
            <a:r>
              <a:rPr lang="en-US" dirty="0"/>
              <a:t>            </a:t>
            </a:r>
            <a:r>
              <a:rPr lang="en-US" dirty="0" err="1"/>
              <a:t>sched.enqueue_blocked_task</a:t>
            </a:r>
            <a:r>
              <a:rPr lang="en-US" dirty="0"/>
              <a:t>(</a:t>
            </a:r>
            <a:r>
              <a:rPr lang="en-US" dirty="0" err="1"/>
              <a:t>last_task</a:t>
            </a:r>
            <a:r>
              <a:rPr lang="en-US" dirty="0"/>
              <a:t>);</a:t>
            </a:r>
          </a:p>
          <a:p>
            <a:r>
              <a:rPr lang="en-US" dirty="0"/>
              <a:t>        };</a:t>
            </a:r>
          </a:p>
          <a:p>
            <a:r>
              <a:rPr lang="en-US" dirty="0"/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1687265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304800"/>
            <a:ext cx="397896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// * Core Context Switching Functions</a:t>
            </a:r>
          </a:p>
          <a:p>
            <a:endParaRPr lang="en-US" sz="10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   // The primary function for changing contexts. In the current</a:t>
            </a:r>
          </a:p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   // design the scheduler is just a slightly modified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GreenTask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, so</a:t>
            </a:r>
          </a:p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   // all context swaps are from Task to Task. The only difference</a:t>
            </a:r>
          </a:p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   // between the various cases is where the inputs come from, and</a:t>
            </a:r>
          </a:p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   // what is done with the resulting task. That is specified by the</a:t>
            </a:r>
          </a:p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   // cleanup function f, which takes the scheduler and the</a:t>
            </a:r>
          </a:p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   // old task as inputs.</a:t>
            </a:r>
          </a:p>
          <a:p>
            <a:endParaRPr lang="en-US" sz="1000" dirty="0"/>
          </a:p>
          <a:p>
            <a:r>
              <a:rPr lang="en-US" sz="1000" dirty="0"/>
              <a:t>    pub </a:t>
            </a:r>
            <a:r>
              <a:rPr lang="en-US" sz="1000" dirty="0" err="1"/>
              <a:t>fn</a:t>
            </a:r>
            <a:r>
              <a:rPr lang="en-US" sz="1000" dirty="0"/>
              <a:t> </a:t>
            </a:r>
            <a:r>
              <a:rPr lang="en-US" sz="1000" b="1" dirty="0" err="1"/>
              <a:t>change_task_context</a:t>
            </a:r>
            <a:r>
              <a:rPr lang="en-US" sz="1000" dirty="0"/>
              <a:t>(</a:t>
            </a:r>
            <a:r>
              <a:rPr lang="en-US" sz="1000" dirty="0" err="1"/>
              <a:t>mut</a:t>
            </a:r>
            <a:r>
              <a:rPr lang="en-US" sz="1000" dirty="0"/>
              <a:t> ~self,</a:t>
            </a:r>
          </a:p>
          <a:p>
            <a:r>
              <a:rPr lang="en-US" sz="1000" dirty="0"/>
              <a:t>                               </a:t>
            </a:r>
            <a:r>
              <a:rPr lang="en-US" sz="1000" dirty="0" err="1"/>
              <a:t>next_task</a:t>
            </a:r>
            <a:r>
              <a:rPr lang="en-US" sz="1000" dirty="0"/>
              <a:t>: ~Task,</a:t>
            </a:r>
          </a:p>
          <a:p>
            <a:r>
              <a:rPr lang="en-US" sz="1000" dirty="0"/>
              <a:t>                               f: &amp;</a:t>
            </a:r>
            <a:r>
              <a:rPr lang="en-US" sz="1000" dirty="0" err="1"/>
              <a:t>fn</a:t>
            </a:r>
            <a:r>
              <a:rPr lang="en-US" sz="1000" dirty="0"/>
              <a:t>(&amp;</a:t>
            </a:r>
            <a:r>
              <a:rPr lang="en-US" sz="1000" dirty="0" err="1"/>
              <a:t>mut</a:t>
            </a:r>
            <a:r>
              <a:rPr lang="en-US" sz="1000" dirty="0"/>
              <a:t> Scheduler, ~Task)) {</a:t>
            </a:r>
          </a:p>
          <a:p>
            <a:r>
              <a:rPr lang="en-US" sz="1000" dirty="0"/>
              <a:t>        // The current task is grabbed from TLS, not taken as an input.</a:t>
            </a:r>
          </a:p>
          <a:p>
            <a:r>
              <a:rPr lang="en-US" sz="1000" dirty="0"/>
              <a:t>        // Doing an </a:t>
            </a:r>
            <a:r>
              <a:rPr lang="en-US" sz="1000" dirty="0" err="1"/>
              <a:t>unsafe_take</a:t>
            </a:r>
            <a:r>
              <a:rPr lang="en-US" sz="1000" dirty="0"/>
              <a:t> to avoid writing back a null pointer -</a:t>
            </a:r>
          </a:p>
          <a:p>
            <a:r>
              <a:rPr lang="en-US" sz="1000" dirty="0"/>
              <a:t>        // We're going to call `put` later to do that.</a:t>
            </a:r>
          </a:p>
          <a:p>
            <a:r>
              <a:rPr lang="en-US" sz="1000" dirty="0"/>
              <a:t>        let </a:t>
            </a:r>
            <a:r>
              <a:rPr lang="en-US" sz="1000" dirty="0" err="1"/>
              <a:t>current_task</a:t>
            </a:r>
            <a:r>
              <a:rPr lang="en-US" sz="1000" dirty="0"/>
              <a:t>: ~Task = unsafe { Local::</a:t>
            </a:r>
            <a:r>
              <a:rPr lang="en-US" sz="1000" dirty="0" err="1"/>
              <a:t>unsafe_take</a:t>
            </a:r>
            <a:r>
              <a:rPr lang="en-US" sz="1000" dirty="0"/>
              <a:t>() };</a:t>
            </a:r>
          </a:p>
          <a:p>
            <a:endParaRPr lang="en-US" sz="1000" dirty="0"/>
          </a:p>
          <a:p>
            <a:r>
              <a:rPr lang="en-US" sz="1000" dirty="0"/>
              <a:t>        // Check that the task is not in an atomically() section (e.g.,</a:t>
            </a:r>
          </a:p>
          <a:p>
            <a:r>
              <a:rPr lang="en-US" sz="1000" dirty="0"/>
              <a:t>        // holding a </a:t>
            </a:r>
            <a:r>
              <a:rPr lang="en-US" sz="1000" dirty="0" err="1"/>
              <a:t>pthread</a:t>
            </a:r>
            <a:r>
              <a:rPr lang="en-US" sz="1000" dirty="0"/>
              <a:t> </a:t>
            </a:r>
            <a:r>
              <a:rPr lang="en-US" sz="1000" dirty="0" err="1"/>
              <a:t>mutex</a:t>
            </a:r>
            <a:r>
              <a:rPr lang="en-US" sz="1000" dirty="0"/>
              <a:t>, which could deadlock the scheduler).</a:t>
            </a:r>
          </a:p>
          <a:p>
            <a:r>
              <a:rPr lang="en-US" sz="1000" dirty="0"/>
              <a:t>        </a:t>
            </a:r>
            <a:r>
              <a:rPr lang="en-US" sz="1000" dirty="0" err="1"/>
              <a:t>current_task.death.assert_may_sleep</a:t>
            </a:r>
            <a:r>
              <a:rPr lang="en-US" sz="1000" dirty="0"/>
              <a:t>();</a:t>
            </a:r>
          </a:p>
          <a:p>
            <a:endParaRPr lang="en-US" sz="1000" dirty="0"/>
          </a:p>
          <a:p>
            <a:r>
              <a:rPr lang="en-US" sz="1000" dirty="0"/>
              <a:t>        // These transmutes do something fishy with a closure.</a:t>
            </a:r>
          </a:p>
          <a:p>
            <a:r>
              <a:rPr lang="en-US" sz="1000" dirty="0"/>
              <a:t>        let </a:t>
            </a:r>
            <a:r>
              <a:rPr lang="en-US" sz="1000" dirty="0" err="1"/>
              <a:t>f_fake_region</a:t>
            </a:r>
            <a:r>
              <a:rPr lang="en-US" sz="1000" dirty="0"/>
              <a:t> = unsafe {</a:t>
            </a:r>
          </a:p>
          <a:p>
            <a:r>
              <a:rPr lang="en-US" sz="1000" dirty="0"/>
              <a:t>            transmute::&lt;&amp;</a:t>
            </a:r>
            <a:r>
              <a:rPr lang="en-US" sz="1000" dirty="0" err="1"/>
              <a:t>fn</a:t>
            </a:r>
            <a:r>
              <a:rPr lang="en-US" sz="1000" dirty="0"/>
              <a:t>(&amp;</a:t>
            </a:r>
            <a:r>
              <a:rPr lang="en-US" sz="1000" dirty="0" err="1"/>
              <a:t>mut</a:t>
            </a:r>
            <a:r>
              <a:rPr lang="en-US" sz="1000" dirty="0"/>
              <a:t> Scheduler, ~Task),</a:t>
            </a:r>
          </a:p>
          <a:p>
            <a:r>
              <a:rPr lang="en-US" sz="1000" dirty="0"/>
              <a:t>                        &amp;</a:t>
            </a:r>
            <a:r>
              <a:rPr lang="en-US" sz="1000" dirty="0" err="1"/>
              <a:t>fn</a:t>
            </a:r>
            <a:r>
              <a:rPr lang="en-US" sz="1000" dirty="0"/>
              <a:t>(&amp;</a:t>
            </a:r>
            <a:r>
              <a:rPr lang="en-US" sz="1000" dirty="0" err="1"/>
              <a:t>mut</a:t>
            </a:r>
            <a:r>
              <a:rPr lang="en-US" sz="1000" dirty="0"/>
              <a:t> Scheduler, ~Task)&gt;(f)</a:t>
            </a:r>
          </a:p>
          <a:p>
            <a:r>
              <a:rPr lang="en-US" sz="1000" dirty="0"/>
              <a:t>        };</a:t>
            </a:r>
          </a:p>
          <a:p>
            <a:r>
              <a:rPr lang="en-US" sz="1000" dirty="0"/>
              <a:t>        let </a:t>
            </a:r>
            <a:r>
              <a:rPr lang="en-US" sz="1000" dirty="0" err="1"/>
              <a:t>f_opaque</a:t>
            </a:r>
            <a:r>
              <a:rPr lang="en-US" sz="1000" dirty="0"/>
              <a:t> = </a:t>
            </a:r>
            <a:r>
              <a:rPr lang="en-US" sz="1000" dirty="0" err="1"/>
              <a:t>ClosureConverter</a:t>
            </a:r>
            <a:r>
              <a:rPr lang="en-US" sz="1000" dirty="0"/>
              <a:t>::</a:t>
            </a:r>
            <a:r>
              <a:rPr lang="en-US" sz="1000" dirty="0" err="1"/>
              <a:t>from_fn</a:t>
            </a:r>
            <a:r>
              <a:rPr lang="en-US" sz="1000" dirty="0"/>
              <a:t>(</a:t>
            </a:r>
            <a:r>
              <a:rPr lang="en-US" sz="1000" dirty="0" err="1"/>
              <a:t>f_fake_region</a:t>
            </a:r>
            <a:r>
              <a:rPr lang="en-US" sz="1000" dirty="0"/>
              <a:t>);</a:t>
            </a:r>
          </a:p>
          <a:p>
            <a:endParaRPr lang="en-US" sz="1000" dirty="0"/>
          </a:p>
          <a:p>
            <a:r>
              <a:rPr lang="en-US" sz="1000" dirty="0"/>
              <a:t>        // The current task is placed inside an </a:t>
            </a:r>
            <a:r>
              <a:rPr lang="en-US" sz="1000" dirty="0" err="1"/>
              <a:t>enum</a:t>
            </a:r>
            <a:r>
              <a:rPr lang="en-US" sz="1000" dirty="0"/>
              <a:t> with the cleanup</a:t>
            </a:r>
          </a:p>
          <a:p>
            <a:r>
              <a:rPr lang="en-US" sz="1000" dirty="0"/>
              <a:t>        // function. This </a:t>
            </a:r>
            <a:r>
              <a:rPr lang="en-US" sz="1000" dirty="0" err="1"/>
              <a:t>enum</a:t>
            </a:r>
            <a:r>
              <a:rPr lang="en-US" sz="1000" dirty="0"/>
              <a:t> is then placed inside the scheduler.</a:t>
            </a:r>
          </a:p>
          <a:p>
            <a:r>
              <a:rPr lang="en-US" sz="1000" dirty="0"/>
              <a:t>        </a:t>
            </a:r>
            <a:r>
              <a:rPr lang="en-US" sz="1000" dirty="0" err="1"/>
              <a:t>self.cleanup_job</a:t>
            </a:r>
            <a:r>
              <a:rPr lang="en-US" sz="1000" dirty="0"/>
              <a:t> = Some(</a:t>
            </a:r>
            <a:r>
              <a:rPr lang="en-US" sz="1000" dirty="0" err="1"/>
              <a:t>CleanupJob</a:t>
            </a:r>
            <a:r>
              <a:rPr lang="en-US" sz="1000" dirty="0"/>
              <a:t>::new(</a:t>
            </a:r>
            <a:r>
              <a:rPr lang="en-US" sz="1000" dirty="0" err="1"/>
              <a:t>current_task</a:t>
            </a:r>
            <a:r>
              <a:rPr lang="en-US" sz="1000" dirty="0"/>
              <a:t>, </a:t>
            </a:r>
            <a:r>
              <a:rPr lang="en-US" sz="1000" dirty="0" err="1"/>
              <a:t>f_opaque</a:t>
            </a:r>
            <a:r>
              <a:rPr lang="en-US" sz="1000" dirty="0"/>
              <a:t>));</a:t>
            </a:r>
          </a:p>
          <a:p>
            <a:endParaRPr lang="en-US" sz="1000" dirty="0"/>
          </a:p>
          <a:p>
            <a:r>
              <a:rPr lang="en-US" sz="1000" dirty="0"/>
              <a:t>        // The scheduler is then placed inside the next task.</a:t>
            </a:r>
          </a:p>
          <a:p>
            <a:r>
              <a:rPr lang="en-US" sz="1000" dirty="0"/>
              <a:t>        let </a:t>
            </a:r>
            <a:r>
              <a:rPr lang="en-US" sz="1000" dirty="0" err="1"/>
              <a:t>mut</a:t>
            </a:r>
            <a:r>
              <a:rPr lang="en-US" sz="1000" dirty="0"/>
              <a:t> </a:t>
            </a:r>
            <a:r>
              <a:rPr lang="en-US" sz="1000" dirty="0" err="1"/>
              <a:t>next_task</a:t>
            </a:r>
            <a:r>
              <a:rPr lang="en-US" sz="1000" dirty="0"/>
              <a:t> = </a:t>
            </a:r>
            <a:r>
              <a:rPr lang="en-US" sz="1000" dirty="0" err="1"/>
              <a:t>next_task</a:t>
            </a:r>
            <a:r>
              <a:rPr lang="en-US" sz="1000" dirty="0"/>
              <a:t>;</a:t>
            </a:r>
          </a:p>
          <a:p>
            <a:r>
              <a:rPr lang="en-US" sz="1000" dirty="0"/>
              <a:t>        </a:t>
            </a:r>
            <a:r>
              <a:rPr lang="en-US" sz="1000" dirty="0" err="1"/>
              <a:t>next_task.sched</a:t>
            </a:r>
            <a:r>
              <a:rPr lang="en-US" sz="1000" dirty="0"/>
              <a:t> = Some(self);</a:t>
            </a:r>
          </a:p>
          <a:p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4490496" y="212641"/>
            <a:ext cx="4442658" cy="6324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 </a:t>
            </a:r>
            <a:r>
              <a:rPr lang="en-US" sz="900" dirty="0" smtClean="0"/>
              <a:t>    </a:t>
            </a:r>
            <a:r>
              <a:rPr lang="en-US" sz="900" i="1" dirty="0" smtClean="0">
                <a:solidFill>
                  <a:srgbClr val="7F7F7F"/>
                </a:solidFill>
              </a:rPr>
              <a:t>   </a:t>
            </a:r>
            <a:r>
              <a:rPr lang="en-US" sz="900" i="1" dirty="0">
                <a:solidFill>
                  <a:srgbClr val="7F7F7F"/>
                </a:solidFill>
              </a:rPr>
              <a:t>// However we still need an internal mutable pointer to the</a:t>
            </a:r>
          </a:p>
          <a:p>
            <a:r>
              <a:rPr lang="en-US" sz="900" i="1" dirty="0">
                <a:solidFill>
                  <a:srgbClr val="7F7F7F"/>
                </a:solidFill>
              </a:rPr>
              <a:t>        // original task. The strategy here was "arrange memory, then</a:t>
            </a:r>
          </a:p>
          <a:p>
            <a:r>
              <a:rPr lang="en-US" sz="900" i="1" dirty="0">
                <a:solidFill>
                  <a:srgbClr val="7F7F7F"/>
                </a:solidFill>
              </a:rPr>
              <a:t>        // get pointers", so we crawl back up the chain using</a:t>
            </a:r>
          </a:p>
          <a:p>
            <a:r>
              <a:rPr lang="en-US" sz="900" i="1" dirty="0">
                <a:solidFill>
                  <a:srgbClr val="7F7F7F"/>
                </a:solidFill>
              </a:rPr>
              <a:t>        // transmute to eliminate </a:t>
            </a:r>
            <a:r>
              <a:rPr lang="en-US" sz="900" i="1" dirty="0" err="1">
                <a:solidFill>
                  <a:srgbClr val="7F7F7F"/>
                </a:solidFill>
              </a:rPr>
              <a:t>borrowck</a:t>
            </a:r>
            <a:r>
              <a:rPr lang="en-US" sz="900" i="1" dirty="0">
                <a:solidFill>
                  <a:srgbClr val="7F7F7F"/>
                </a:solidFill>
              </a:rPr>
              <a:t> errors.</a:t>
            </a:r>
          </a:p>
          <a:p>
            <a:r>
              <a:rPr lang="en-US" sz="900" dirty="0"/>
              <a:t>        unsafe {</a:t>
            </a:r>
          </a:p>
          <a:p>
            <a:endParaRPr lang="en-US" sz="900" dirty="0"/>
          </a:p>
          <a:p>
            <a:r>
              <a:rPr lang="en-US" sz="900" dirty="0"/>
              <a:t>            let </a:t>
            </a:r>
            <a:r>
              <a:rPr lang="en-US" sz="900" dirty="0" err="1"/>
              <a:t>sched</a:t>
            </a:r>
            <a:r>
              <a:rPr lang="en-US" sz="900" dirty="0"/>
              <a:t>: &amp;</a:t>
            </a:r>
            <a:r>
              <a:rPr lang="en-US" sz="900" dirty="0" err="1"/>
              <a:t>mut</a:t>
            </a:r>
            <a:r>
              <a:rPr lang="en-US" sz="900" dirty="0"/>
              <a:t> Scheduler =</a:t>
            </a:r>
          </a:p>
          <a:p>
            <a:r>
              <a:rPr lang="en-US" sz="900" dirty="0"/>
              <a:t>                </a:t>
            </a:r>
            <a:r>
              <a:rPr lang="en-US" sz="900" dirty="0" err="1"/>
              <a:t>transmute_mut_region</a:t>
            </a:r>
            <a:r>
              <a:rPr lang="en-US" sz="900" dirty="0"/>
              <a:t>(*</a:t>
            </a:r>
            <a:r>
              <a:rPr lang="en-US" sz="900" dirty="0" err="1"/>
              <a:t>next_task.sched.get_mut_ref</a:t>
            </a:r>
            <a:r>
              <a:rPr lang="en-US" sz="900" dirty="0"/>
              <a:t>());</a:t>
            </a:r>
          </a:p>
          <a:p>
            <a:endParaRPr lang="en-US" sz="900" dirty="0"/>
          </a:p>
          <a:p>
            <a:r>
              <a:rPr lang="en-US" sz="900" dirty="0"/>
              <a:t>            let </a:t>
            </a:r>
            <a:r>
              <a:rPr lang="en-US" sz="900" dirty="0" err="1"/>
              <a:t>current_task</a:t>
            </a:r>
            <a:r>
              <a:rPr lang="en-US" sz="900" dirty="0"/>
              <a:t>: &amp;</a:t>
            </a:r>
            <a:r>
              <a:rPr lang="en-US" sz="900" dirty="0" err="1"/>
              <a:t>mut</a:t>
            </a:r>
            <a:r>
              <a:rPr lang="en-US" sz="900" dirty="0"/>
              <a:t> Task = match </a:t>
            </a:r>
            <a:r>
              <a:rPr lang="en-US" sz="900" dirty="0" err="1"/>
              <a:t>sched.cleanup_job</a:t>
            </a:r>
            <a:r>
              <a:rPr lang="en-US" sz="900" dirty="0"/>
              <a:t> {</a:t>
            </a:r>
          </a:p>
          <a:p>
            <a:r>
              <a:rPr lang="en-US" sz="900" dirty="0"/>
              <a:t>                Some(</a:t>
            </a:r>
            <a:r>
              <a:rPr lang="en-US" sz="900" dirty="0" err="1"/>
              <a:t>CleanupJob</a:t>
            </a:r>
            <a:r>
              <a:rPr lang="en-US" sz="900" dirty="0"/>
              <a:t> { task: ref task, _ }) =&gt; {</a:t>
            </a:r>
          </a:p>
          <a:p>
            <a:r>
              <a:rPr lang="en-US" sz="900" dirty="0"/>
              <a:t>                    let </a:t>
            </a:r>
            <a:r>
              <a:rPr lang="en-US" sz="900" dirty="0" err="1"/>
              <a:t>task_ptr</a:t>
            </a:r>
            <a:r>
              <a:rPr lang="en-US" sz="900" dirty="0"/>
              <a:t>: *~Task = task;</a:t>
            </a:r>
          </a:p>
          <a:p>
            <a:r>
              <a:rPr lang="en-US" sz="900" dirty="0"/>
              <a:t>                    </a:t>
            </a:r>
            <a:r>
              <a:rPr lang="en-US" sz="900" dirty="0" err="1"/>
              <a:t>transmute_mut_region</a:t>
            </a:r>
            <a:r>
              <a:rPr lang="en-US" sz="900" dirty="0"/>
              <a:t>(*</a:t>
            </a:r>
            <a:r>
              <a:rPr lang="en-US" sz="900" dirty="0" err="1"/>
              <a:t>transmute_mut_unsafe</a:t>
            </a:r>
            <a:r>
              <a:rPr lang="en-US" sz="900" dirty="0"/>
              <a:t>(</a:t>
            </a:r>
            <a:r>
              <a:rPr lang="en-US" sz="900" dirty="0" err="1"/>
              <a:t>task_ptr</a:t>
            </a:r>
            <a:r>
              <a:rPr lang="en-US" sz="900" dirty="0"/>
              <a:t>))</a:t>
            </a:r>
          </a:p>
          <a:p>
            <a:r>
              <a:rPr lang="en-US" sz="900" dirty="0"/>
              <a:t>                }</a:t>
            </a:r>
          </a:p>
          <a:p>
            <a:r>
              <a:rPr lang="en-US" sz="900" dirty="0"/>
              <a:t>                None =&gt; {</a:t>
            </a:r>
          </a:p>
          <a:p>
            <a:r>
              <a:rPr lang="en-US" sz="900" dirty="0"/>
              <a:t>                    </a:t>
            </a:r>
            <a:r>
              <a:rPr lang="en-US" sz="900" dirty="0" err="1"/>
              <a:t>rtabort</a:t>
            </a:r>
            <a:r>
              <a:rPr lang="en-US" sz="900" dirty="0"/>
              <a:t>!("no cleanup job");</a:t>
            </a:r>
          </a:p>
          <a:p>
            <a:r>
              <a:rPr lang="en-US" sz="900" dirty="0"/>
              <a:t>                }</a:t>
            </a:r>
          </a:p>
          <a:p>
            <a:r>
              <a:rPr lang="en-US" sz="900" dirty="0"/>
              <a:t>            };</a:t>
            </a:r>
          </a:p>
          <a:p>
            <a:endParaRPr lang="en-US" sz="900" dirty="0"/>
          </a:p>
          <a:p>
            <a:r>
              <a:rPr lang="en-US" sz="900" dirty="0"/>
              <a:t>            let (</a:t>
            </a:r>
            <a:r>
              <a:rPr lang="en-US" sz="900" dirty="0" err="1"/>
              <a:t>current_task_context</a:t>
            </a:r>
            <a:r>
              <a:rPr lang="en-US" sz="900" dirty="0"/>
              <a:t>, </a:t>
            </a:r>
            <a:r>
              <a:rPr lang="en-US" sz="900" dirty="0" err="1"/>
              <a:t>next_task_context</a:t>
            </a:r>
            <a:r>
              <a:rPr lang="en-US" sz="900" dirty="0"/>
              <a:t>) =</a:t>
            </a:r>
          </a:p>
          <a:p>
            <a:r>
              <a:rPr lang="en-US" sz="900" dirty="0"/>
              <a:t>                Scheduler::</a:t>
            </a:r>
            <a:r>
              <a:rPr lang="en-US" sz="900" dirty="0" err="1"/>
              <a:t>get_contexts</a:t>
            </a:r>
            <a:r>
              <a:rPr lang="en-US" sz="900" dirty="0"/>
              <a:t>(</a:t>
            </a:r>
            <a:r>
              <a:rPr lang="en-US" sz="900" dirty="0" err="1"/>
              <a:t>current_task</a:t>
            </a:r>
            <a:r>
              <a:rPr lang="en-US" sz="900" dirty="0"/>
              <a:t>, </a:t>
            </a:r>
            <a:r>
              <a:rPr lang="en-US" sz="900" dirty="0" err="1"/>
              <a:t>next_task</a:t>
            </a:r>
            <a:r>
              <a:rPr lang="en-US" sz="900" dirty="0"/>
              <a:t>);</a:t>
            </a:r>
          </a:p>
          <a:p>
            <a:endParaRPr lang="en-US" sz="900" dirty="0"/>
          </a:p>
          <a:p>
            <a:r>
              <a:rPr lang="en-US" sz="900" dirty="0"/>
              <a:t>          </a:t>
            </a:r>
            <a:r>
              <a:rPr lang="en-US" sz="900" i="1" dirty="0">
                <a:solidFill>
                  <a:srgbClr val="7F7F7F"/>
                </a:solidFill>
              </a:rPr>
              <a:t>  // Done with everything - put the next task in TLS. This</a:t>
            </a:r>
          </a:p>
          <a:p>
            <a:r>
              <a:rPr lang="en-US" sz="900" i="1" dirty="0">
                <a:solidFill>
                  <a:srgbClr val="7F7F7F"/>
                </a:solidFill>
              </a:rPr>
              <a:t>            // works because due to transmute the borrow checker</a:t>
            </a:r>
          </a:p>
          <a:p>
            <a:r>
              <a:rPr lang="en-US" sz="900" i="1" dirty="0">
                <a:solidFill>
                  <a:srgbClr val="7F7F7F"/>
                </a:solidFill>
              </a:rPr>
              <a:t>            // believes that we have no internal pointers to</a:t>
            </a:r>
          </a:p>
          <a:p>
            <a:r>
              <a:rPr lang="en-US" sz="900" i="1" dirty="0">
                <a:solidFill>
                  <a:srgbClr val="7F7F7F"/>
                </a:solidFill>
              </a:rPr>
              <a:t>            // </a:t>
            </a:r>
            <a:r>
              <a:rPr lang="en-US" sz="900" i="1" dirty="0" err="1">
                <a:solidFill>
                  <a:srgbClr val="7F7F7F"/>
                </a:solidFill>
              </a:rPr>
              <a:t>next_task</a:t>
            </a:r>
            <a:r>
              <a:rPr lang="en-US" sz="900" i="1" dirty="0">
                <a:solidFill>
                  <a:srgbClr val="7F7F7F"/>
                </a:solidFill>
              </a:rPr>
              <a:t>.</a:t>
            </a:r>
          </a:p>
          <a:p>
            <a:r>
              <a:rPr lang="en-US" sz="900" dirty="0"/>
              <a:t>            Local::put(</a:t>
            </a:r>
            <a:r>
              <a:rPr lang="en-US" sz="900" dirty="0" err="1"/>
              <a:t>next_task</a:t>
            </a:r>
            <a:r>
              <a:rPr lang="en-US" sz="900" dirty="0"/>
              <a:t>);</a:t>
            </a:r>
          </a:p>
          <a:p>
            <a:endParaRPr lang="en-US" sz="900" dirty="0"/>
          </a:p>
          <a:p>
            <a:r>
              <a:rPr lang="en-US" sz="900" dirty="0"/>
              <a:t>        </a:t>
            </a:r>
            <a:r>
              <a:rPr lang="en-US" sz="900" i="1" dirty="0">
                <a:solidFill>
                  <a:srgbClr val="7F7F7F"/>
                </a:solidFill>
              </a:rPr>
              <a:t>    // The raw context swap operation. The next action taken</a:t>
            </a:r>
          </a:p>
          <a:p>
            <a:r>
              <a:rPr lang="en-US" sz="900" i="1" dirty="0">
                <a:solidFill>
                  <a:srgbClr val="7F7F7F"/>
                </a:solidFill>
              </a:rPr>
              <a:t>            // will be running the cleanup job from the context of the</a:t>
            </a:r>
          </a:p>
          <a:p>
            <a:r>
              <a:rPr lang="en-US" sz="900" i="1" dirty="0">
                <a:solidFill>
                  <a:srgbClr val="7F7F7F"/>
                </a:solidFill>
              </a:rPr>
              <a:t>            // next task.</a:t>
            </a:r>
          </a:p>
          <a:p>
            <a:r>
              <a:rPr lang="en-US" sz="900" i="1" dirty="0">
                <a:solidFill>
                  <a:srgbClr val="7F7F7F"/>
                </a:solidFill>
              </a:rPr>
              <a:t>        </a:t>
            </a:r>
            <a:r>
              <a:rPr lang="en-US" sz="900" dirty="0"/>
              <a:t>    Context::swap(</a:t>
            </a:r>
            <a:r>
              <a:rPr lang="en-US" sz="900" dirty="0" err="1"/>
              <a:t>current_task_context</a:t>
            </a:r>
            <a:r>
              <a:rPr lang="en-US" sz="900" dirty="0"/>
              <a:t>, </a:t>
            </a:r>
            <a:r>
              <a:rPr lang="en-US" sz="900" dirty="0" err="1"/>
              <a:t>next_task_context</a:t>
            </a:r>
            <a:r>
              <a:rPr lang="en-US" sz="900" dirty="0"/>
              <a:t>);</a:t>
            </a:r>
          </a:p>
          <a:p>
            <a:r>
              <a:rPr lang="en-US" sz="900" dirty="0"/>
              <a:t>        }</a:t>
            </a:r>
          </a:p>
          <a:p>
            <a:endParaRPr lang="en-US" sz="900" dirty="0"/>
          </a:p>
          <a:p>
            <a:r>
              <a:rPr lang="en-US" sz="900" dirty="0"/>
              <a:t>  </a:t>
            </a:r>
            <a:r>
              <a:rPr lang="en-US" sz="900" i="1" dirty="0">
                <a:solidFill>
                  <a:srgbClr val="7F7F7F"/>
                </a:solidFill>
              </a:rPr>
              <a:t>      // When the context swaps back to this task we immediately</a:t>
            </a:r>
          </a:p>
          <a:p>
            <a:r>
              <a:rPr lang="en-US" sz="900" i="1" dirty="0">
                <a:solidFill>
                  <a:srgbClr val="7F7F7F"/>
                </a:solidFill>
              </a:rPr>
              <a:t>        // run the cleanup job, as expected by the previously called</a:t>
            </a:r>
          </a:p>
          <a:p>
            <a:r>
              <a:rPr lang="en-US" sz="900" i="1" dirty="0">
                <a:solidFill>
                  <a:srgbClr val="7F7F7F"/>
                </a:solidFill>
              </a:rPr>
              <a:t>        // </a:t>
            </a:r>
            <a:r>
              <a:rPr lang="en-US" sz="900" i="1" dirty="0" err="1">
                <a:solidFill>
                  <a:srgbClr val="7F7F7F"/>
                </a:solidFill>
              </a:rPr>
              <a:t>swap_contexts</a:t>
            </a:r>
            <a:r>
              <a:rPr lang="en-US" sz="900" i="1" dirty="0">
                <a:solidFill>
                  <a:srgbClr val="7F7F7F"/>
                </a:solidFill>
              </a:rPr>
              <a:t> function.</a:t>
            </a:r>
          </a:p>
          <a:p>
            <a:r>
              <a:rPr lang="en-US" sz="900" i="1" dirty="0">
                <a:solidFill>
                  <a:srgbClr val="7F7F7F"/>
                </a:solidFill>
              </a:rPr>
              <a:t>  </a:t>
            </a:r>
            <a:r>
              <a:rPr lang="en-US" sz="900" dirty="0"/>
              <a:t>      unsafe {</a:t>
            </a:r>
          </a:p>
          <a:p>
            <a:r>
              <a:rPr lang="en-US" sz="900" dirty="0"/>
              <a:t>            let task: *</a:t>
            </a:r>
            <a:r>
              <a:rPr lang="en-US" sz="900" dirty="0" err="1"/>
              <a:t>mut</a:t>
            </a:r>
            <a:r>
              <a:rPr lang="en-US" sz="900" dirty="0"/>
              <a:t> Task = Local::</a:t>
            </a:r>
            <a:r>
              <a:rPr lang="en-US" sz="900" dirty="0" err="1"/>
              <a:t>unsafe_borrow</a:t>
            </a:r>
            <a:r>
              <a:rPr lang="en-US" sz="900" dirty="0"/>
              <a:t>();</a:t>
            </a:r>
          </a:p>
          <a:p>
            <a:r>
              <a:rPr lang="en-US" sz="900" dirty="0"/>
              <a:t>            (*task).</a:t>
            </a:r>
            <a:r>
              <a:rPr lang="en-US" sz="900" dirty="0" err="1"/>
              <a:t>sched.get_mut_ref</a:t>
            </a:r>
            <a:r>
              <a:rPr lang="en-US" sz="900" dirty="0"/>
              <a:t>().</a:t>
            </a:r>
            <a:r>
              <a:rPr lang="en-US" sz="900" dirty="0" err="1"/>
              <a:t>run_cleanup_job</a:t>
            </a:r>
            <a:r>
              <a:rPr lang="en-US" sz="900" dirty="0"/>
              <a:t>();</a:t>
            </a:r>
          </a:p>
          <a:p>
            <a:endParaRPr lang="en-US" sz="900" dirty="0"/>
          </a:p>
          <a:p>
            <a:r>
              <a:rPr lang="en-US" sz="900" dirty="0"/>
              <a:t>  </a:t>
            </a:r>
            <a:r>
              <a:rPr lang="en-US" sz="900" i="1" dirty="0">
                <a:solidFill>
                  <a:srgbClr val="7F7F7F"/>
                </a:solidFill>
              </a:rPr>
              <a:t>          // Must happen after running the cleanup job (of course).</a:t>
            </a:r>
          </a:p>
          <a:p>
            <a:r>
              <a:rPr lang="en-US" sz="900" i="1" dirty="0">
                <a:solidFill>
                  <a:srgbClr val="7F7F7F"/>
                </a:solidFill>
              </a:rPr>
              <a:t>  </a:t>
            </a:r>
            <a:r>
              <a:rPr lang="en-US" sz="900" dirty="0"/>
              <a:t>          (*task).</a:t>
            </a:r>
            <a:r>
              <a:rPr lang="en-US" sz="900" dirty="0" err="1"/>
              <a:t>death.check_killed</a:t>
            </a:r>
            <a:r>
              <a:rPr lang="en-US" sz="900" dirty="0"/>
              <a:t>((*task).</a:t>
            </a:r>
            <a:r>
              <a:rPr lang="en-US" sz="900" dirty="0" err="1"/>
              <a:t>unwinder.unwinding</a:t>
            </a:r>
            <a:r>
              <a:rPr lang="en-US" sz="900" dirty="0"/>
              <a:t>);</a:t>
            </a:r>
          </a:p>
          <a:p>
            <a:r>
              <a:rPr lang="en-US" sz="900" dirty="0"/>
              <a:t>        }</a:t>
            </a:r>
          </a:p>
          <a:p>
            <a:r>
              <a:rPr lang="en-US" sz="900" dirty="0"/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698976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3459" y="304800"/>
            <a:ext cx="8393341" cy="6247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    /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/ The primary function for changing contexts. In the current</a:t>
            </a: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   // design the scheduler is just a slightly modified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GreenTask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, so</a:t>
            </a: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   // all context swaps are from Task to Task. The only difference</a:t>
            </a: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   // between the various cases is where the inputs come from, and</a:t>
            </a: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   // what is done with the resulting task. That is specified by the</a:t>
            </a: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   // cleanup function f, which takes the scheduler and the</a:t>
            </a: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   // old task as inputs.</a:t>
            </a:r>
          </a:p>
          <a:p>
            <a:endParaRPr lang="en-US" sz="1600" dirty="0"/>
          </a:p>
          <a:p>
            <a:r>
              <a:rPr lang="en-US" sz="1600" dirty="0"/>
              <a:t>    pub </a:t>
            </a:r>
            <a:r>
              <a:rPr lang="en-US" sz="1600" dirty="0" err="1"/>
              <a:t>fn</a:t>
            </a:r>
            <a:r>
              <a:rPr lang="en-US" sz="1600" dirty="0"/>
              <a:t> </a:t>
            </a:r>
            <a:r>
              <a:rPr lang="en-US" sz="1600" b="1" dirty="0" err="1"/>
              <a:t>change_task_context</a:t>
            </a:r>
            <a:r>
              <a:rPr lang="en-US" sz="1600" dirty="0"/>
              <a:t>(</a:t>
            </a:r>
            <a:r>
              <a:rPr lang="en-US" sz="1600" dirty="0" err="1"/>
              <a:t>mut</a:t>
            </a:r>
            <a:r>
              <a:rPr lang="en-US" sz="1600" dirty="0"/>
              <a:t> ~self,</a:t>
            </a:r>
          </a:p>
          <a:p>
            <a:r>
              <a:rPr lang="en-US" sz="1600" dirty="0"/>
              <a:t>                               </a:t>
            </a:r>
            <a:r>
              <a:rPr lang="en-US" sz="1600" dirty="0" err="1"/>
              <a:t>next_task</a:t>
            </a:r>
            <a:r>
              <a:rPr lang="en-US" sz="1600" dirty="0"/>
              <a:t>: ~Task,</a:t>
            </a:r>
          </a:p>
          <a:p>
            <a:r>
              <a:rPr lang="en-US" sz="1600" dirty="0"/>
              <a:t>                               f: &amp;</a:t>
            </a:r>
            <a:r>
              <a:rPr lang="en-US" sz="1600" dirty="0" err="1"/>
              <a:t>fn</a:t>
            </a:r>
            <a:r>
              <a:rPr lang="en-US" sz="1600" dirty="0"/>
              <a:t>(&amp;</a:t>
            </a:r>
            <a:r>
              <a:rPr lang="en-US" sz="1600" dirty="0" err="1"/>
              <a:t>mut</a:t>
            </a:r>
            <a:r>
              <a:rPr lang="en-US" sz="1600" dirty="0"/>
              <a:t> Scheduler, ~Task)) {</a:t>
            </a:r>
          </a:p>
          <a:p>
            <a:r>
              <a:rPr lang="en-US" sz="1600" dirty="0"/>
              <a:t>   </a:t>
            </a:r>
            <a:r>
              <a:rPr lang="en-US" sz="1600" i="1" dirty="0">
                <a:solidFill>
                  <a:srgbClr val="7F7F7F"/>
                </a:solidFill>
              </a:rPr>
              <a:t>     // The current task is grabbed from TLS, not taken as an input.</a:t>
            </a:r>
          </a:p>
          <a:p>
            <a:r>
              <a:rPr lang="en-US" sz="1600" i="1" dirty="0">
                <a:solidFill>
                  <a:srgbClr val="7F7F7F"/>
                </a:solidFill>
              </a:rPr>
              <a:t>        // Doing an </a:t>
            </a:r>
            <a:r>
              <a:rPr lang="en-US" sz="1600" i="1" dirty="0" err="1">
                <a:solidFill>
                  <a:srgbClr val="7F7F7F"/>
                </a:solidFill>
              </a:rPr>
              <a:t>unsafe_take</a:t>
            </a:r>
            <a:r>
              <a:rPr lang="en-US" sz="1600" i="1" dirty="0">
                <a:solidFill>
                  <a:srgbClr val="7F7F7F"/>
                </a:solidFill>
              </a:rPr>
              <a:t> to avoid writing back a null pointer -</a:t>
            </a:r>
          </a:p>
          <a:p>
            <a:r>
              <a:rPr lang="en-US" sz="1600" i="1" dirty="0">
                <a:solidFill>
                  <a:srgbClr val="7F7F7F"/>
                </a:solidFill>
              </a:rPr>
              <a:t>        // We're going to call `put` later to do that.</a:t>
            </a:r>
          </a:p>
          <a:p>
            <a:r>
              <a:rPr lang="en-US" sz="1600" i="1" dirty="0">
                <a:solidFill>
                  <a:srgbClr val="7F7F7F"/>
                </a:solidFill>
              </a:rPr>
              <a:t>   </a:t>
            </a:r>
            <a:r>
              <a:rPr lang="en-US" sz="1600" dirty="0"/>
              <a:t>     let </a:t>
            </a:r>
            <a:r>
              <a:rPr lang="en-US" sz="1600" dirty="0" err="1"/>
              <a:t>current_task</a:t>
            </a:r>
            <a:r>
              <a:rPr lang="en-US" sz="1600" dirty="0"/>
              <a:t>: ~Task = unsafe { Local::</a:t>
            </a:r>
            <a:r>
              <a:rPr lang="en-US" sz="1600" dirty="0" err="1"/>
              <a:t>unsafe_take</a:t>
            </a:r>
            <a:r>
              <a:rPr lang="en-US" sz="1600" dirty="0"/>
              <a:t>() };</a:t>
            </a:r>
          </a:p>
          <a:p>
            <a:endParaRPr lang="en-US" sz="1600" dirty="0"/>
          </a:p>
          <a:p>
            <a:r>
              <a:rPr lang="en-US" sz="1600" i="1" dirty="0">
                <a:solidFill>
                  <a:srgbClr val="7F7F7F"/>
                </a:solidFill>
              </a:rPr>
              <a:t>        // Check that the task is not in an atomically() section (e.g.,</a:t>
            </a:r>
          </a:p>
          <a:p>
            <a:r>
              <a:rPr lang="en-US" sz="1600" i="1" dirty="0">
                <a:solidFill>
                  <a:srgbClr val="7F7F7F"/>
                </a:solidFill>
              </a:rPr>
              <a:t>        // holding a </a:t>
            </a:r>
            <a:r>
              <a:rPr lang="en-US" sz="1600" i="1" dirty="0" err="1">
                <a:solidFill>
                  <a:srgbClr val="7F7F7F"/>
                </a:solidFill>
              </a:rPr>
              <a:t>pthread</a:t>
            </a:r>
            <a:r>
              <a:rPr lang="en-US" sz="1600" i="1" dirty="0">
                <a:solidFill>
                  <a:srgbClr val="7F7F7F"/>
                </a:solidFill>
              </a:rPr>
              <a:t> </a:t>
            </a:r>
            <a:r>
              <a:rPr lang="en-US" sz="1600" i="1" dirty="0" err="1">
                <a:solidFill>
                  <a:srgbClr val="7F7F7F"/>
                </a:solidFill>
              </a:rPr>
              <a:t>mutex</a:t>
            </a:r>
            <a:r>
              <a:rPr lang="en-US" sz="1600" i="1" dirty="0">
                <a:solidFill>
                  <a:srgbClr val="7F7F7F"/>
                </a:solidFill>
              </a:rPr>
              <a:t>, which could deadlock the scheduler).</a:t>
            </a:r>
          </a:p>
          <a:p>
            <a:r>
              <a:rPr lang="en-US" sz="1600" dirty="0"/>
              <a:t>      </a:t>
            </a:r>
            <a:r>
              <a:rPr lang="en-US" sz="1600" b="1" dirty="0">
                <a:solidFill>
                  <a:srgbClr val="660066"/>
                </a:solidFill>
              </a:rPr>
              <a:t>  </a:t>
            </a:r>
            <a:r>
              <a:rPr lang="en-US" sz="1600" b="1" dirty="0" err="1">
                <a:solidFill>
                  <a:srgbClr val="660066"/>
                </a:solidFill>
              </a:rPr>
              <a:t>current_task.death.assert_may_sleep</a:t>
            </a:r>
            <a:r>
              <a:rPr lang="en-US" sz="1600" b="1" dirty="0">
                <a:solidFill>
                  <a:srgbClr val="660066"/>
                </a:solidFill>
              </a:rPr>
              <a:t>();</a:t>
            </a:r>
          </a:p>
          <a:p>
            <a:endParaRPr lang="en-US" sz="1600" dirty="0"/>
          </a:p>
          <a:p>
            <a:r>
              <a:rPr lang="en-US" sz="1600" i="1" dirty="0" smtClean="0">
                <a:solidFill>
                  <a:srgbClr val="7F7F7F"/>
                </a:solidFill>
              </a:rPr>
              <a:t>        // These transmutes do something fishy with a closure.</a:t>
            </a:r>
            <a:endParaRPr lang="en-US" sz="1600" i="1" dirty="0">
              <a:solidFill>
                <a:srgbClr val="7F7F7F"/>
              </a:solidFill>
            </a:endParaRPr>
          </a:p>
          <a:p>
            <a:r>
              <a:rPr lang="en-US" sz="1600" dirty="0"/>
              <a:t>        let </a:t>
            </a:r>
            <a:r>
              <a:rPr lang="en-US" sz="1600" dirty="0" err="1"/>
              <a:t>f_fake_region</a:t>
            </a:r>
            <a:r>
              <a:rPr lang="en-US" sz="1600" dirty="0"/>
              <a:t> = unsafe {</a:t>
            </a:r>
          </a:p>
          <a:p>
            <a:r>
              <a:rPr lang="en-US" sz="1600" dirty="0"/>
              <a:t>            transmute::&lt;&amp;</a:t>
            </a:r>
            <a:r>
              <a:rPr lang="en-US" sz="1600" dirty="0" err="1"/>
              <a:t>fn</a:t>
            </a:r>
            <a:r>
              <a:rPr lang="en-US" sz="1600" dirty="0"/>
              <a:t>(&amp;</a:t>
            </a:r>
            <a:r>
              <a:rPr lang="en-US" sz="1600" dirty="0" err="1"/>
              <a:t>mut</a:t>
            </a:r>
            <a:r>
              <a:rPr lang="en-US" sz="1600" dirty="0"/>
              <a:t> Scheduler, ~Task),</a:t>
            </a:r>
          </a:p>
          <a:p>
            <a:r>
              <a:rPr lang="en-US" sz="1600" dirty="0"/>
              <a:t>                        &amp;</a:t>
            </a:r>
            <a:r>
              <a:rPr lang="en-US" sz="1600" dirty="0" err="1"/>
              <a:t>fn</a:t>
            </a:r>
            <a:r>
              <a:rPr lang="en-US" sz="1600" dirty="0"/>
              <a:t>(&amp;</a:t>
            </a:r>
            <a:r>
              <a:rPr lang="en-US" sz="1600" dirty="0" err="1"/>
              <a:t>mut</a:t>
            </a:r>
            <a:r>
              <a:rPr lang="en-US" sz="1600" dirty="0"/>
              <a:t> Scheduler, ~Task)&gt;(f)</a:t>
            </a:r>
          </a:p>
          <a:p>
            <a:r>
              <a:rPr lang="en-US" sz="1600" dirty="0"/>
              <a:t>        }</a:t>
            </a:r>
            <a:r>
              <a:rPr lang="en-US" sz="1600" dirty="0" smtClean="0"/>
              <a:t>;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1854716" y="413492"/>
            <a:ext cx="6696009" cy="17543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 pub </a:t>
            </a:r>
            <a:r>
              <a:rPr lang="en-US" dirty="0" err="1"/>
              <a:t>fn</a:t>
            </a:r>
            <a:r>
              <a:rPr lang="en-US" dirty="0"/>
              <a:t> </a:t>
            </a:r>
            <a:r>
              <a:rPr lang="en-US" dirty="0" err="1"/>
              <a:t>assert_may_sleep</a:t>
            </a:r>
            <a:r>
              <a:rPr lang="en-US" dirty="0"/>
              <a:t>(&amp;self) {</a:t>
            </a:r>
          </a:p>
          <a:p>
            <a:r>
              <a:rPr lang="en-US" dirty="0"/>
              <a:t>        if </a:t>
            </a:r>
            <a:r>
              <a:rPr lang="en-US" b="1" dirty="0" err="1"/>
              <a:t>self.wont_sleep</a:t>
            </a:r>
            <a:r>
              <a:rPr lang="en-US" b="1" dirty="0"/>
              <a:t> != 0 </a:t>
            </a:r>
            <a:r>
              <a:rPr lang="en-US" dirty="0"/>
              <a:t>{</a:t>
            </a:r>
          </a:p>
          <a:p>
            <a:r>
              <a:rPr lang="en-US" dirty="0"/>
              <a:t>            </a:t>
            </a:r>
            <a:r>
              <a:rPr lang="en-US" dirty="0" err="1"/>
              <a:t>rtabort</a:t>
            </a:r>
            <a:r>
              <a:rPr lang="en-US" dirty="0"/>
              <a:t>!("illegal atomic-sleep: attempt to reschedule while \</a:t>
            </a:r>
          </a:p>
          <a:p>
            <a:r>
              <a:rPr lang="en-US" dirty="0"/>
              <a:t>                      using an Exclusive or </a:t>
            </a:r>
            <a:r>
              <a:rPr lang="en-US" dirty="0" err="1"/>
              <a:t>LittleLock</a:t>
            </a:r>
            <a:r>
              <a:rPr lang="en-US" dirty="0"/>
              <a:t>");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2028038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7793" y="889843"/>
            <a:ext cx="76996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</a:t>
            </a:r>
            <a:r>
              <a:rPr lang="en-US" dirty="0" smtClean="0"/>
              <a:t> 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// Enter a possibly-nested "atomic" section of code. Just for assertions.</a:t>
            </a: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   /// All calls must be paired with a subsequent call to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allow_deschedule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en-US" dirty="0"/>
              <a:t>    #[inline]</a:t>
            </a:r>
          </a:p>
          <a:p>
            <a:r>
              <a:rPr lang="en-US" dirty="0"/>
              <a:t>    pub </a:t>
            </a:r>
            <a:r>
              <a:rPr lang="en-US" dirty="0" err="1"/>
              <a:t>fn</a:t>
            </a:r>
            <a:r>
              <a:rPr lang="en-US" dirty="0"/>
              <a:t> </a:t>
            </a:r>
            <a:r>
              <a:rPr lang="en-US" dirty="0" err="1"/>
              <a:t>inhibit_deschedule</a:t>
            </a:r>
            <a:r>
              <a:rPr lang="en-US" dirty="0"/>
              <a:t>(&amp;</a:t>
            </a:r>
            <a:r>
              <a:rPr lang="en-US" dirty="0" err="1"/>
              <a:t>mut</a:t>
            </a:r>
            <a:r>
              <a:rPr lang="en-US" dirty="0"/>
              <a:t> self) {</a:t>
            </a:r>
          </a:p>
          <a:p>
            <a:r>
              <a:rPr lang="en-US" dirty="0"/>
              <a:t>        </a:t>
            </a:r>
            <a:r>
              <a:rPr lang="en-US" b="1" dirty="0" err="1"/>
              <a:t>self.wont_sleep</a:t>
            </a:r>
            <a:r>
              <a:rPr lang="en-US" b="1" dirty="0"/>
              <a:t> += 1;</a:t>
            </a:r>
          </a:p>
          <a:p>
            <a:r>
              <a:rPr lang="en-US" dirty="0"/>
              <a:t>    }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27299" y="3077578"/>
            <a:ext cx="69558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7F7F7F"/>
                </a:solidFill>
              </a:rPr>
              <a:t> </a:t>
            </a:r>
            <a:r>
              <a:rPr lang="en-US" i="1" dirty="0" smtClean="0">
                <a:solidFill>
                  <a:srgbClr val="7F7F7F"/>
                </a:solidFill>
              </a:rPr>
              <a:t>   /</a:t>
            </a:r>
            <a:r>
              <a:rPr lang="en-US" i="1" dirty="0">
                <a:solidFill>
                  <a:srgbClr val="7F7F7F"/>
                </a:solidFill>
              </a:rPr>
              <a:t>// Exit a possibly-nested "atomic" section of code. Just for assertions.</a:t>
            </a:r>
          </a:p>
          <a:p>
            <a:r>
              <a:rPr lang="en-US" i="1" dirty="0">
                <a:solidFill>
                  <a:srgbClr val="7F7F7F"/>
                </a:solidFill>
              </a:rPr>
              <a:t>    /// All calls must be paired with a preceding call to </a:t>
            </a:r>
            <a:r>
              <a:rPr lang="en-US" i="1" dirty="0" err="1">
                <a:solidFill>
                  <a:srgbClr val="7F7F7F"/>
                </a:solidFill>
              </a:rPr>
              <a:t>inhibit_deschedule</a:t>
            </a:r>
            <a:r>
              <a:rPr lang="en-US" i="1" dirty="0">
                <a:solidFill>
                  <a:srgbClr val="7F7F7F"/>
                </a:solidFill>
              </a:rPr>
              <a:t>.</a:t>
            </a:r>
          </a:p>
          <a:p>
            <a:r>
              <a:rPr lang="en-US" dirty="0"/>
              <a:t>    #[inline]</a:t>
            </a:r>
          </a:p>
          <a:p>
            <a:r>
              <a:rPr lang="en-US" dirty="0"/>
              <a:t>    pub </a:t>
            </a:r>
            <a:r>
              <a:rPr lang="en-US" dirty="0" err="1"/>
              <a:t>fn</a:t>
            </a:r>
            <a:r>
              <a:rPr lang="en-US" dirty="0"/>
              <a:t> </a:t>
            </a:r>
            <a:r>
              <a:rPr lang="en-US" dirty="0" err="1"/>
              <a:t>allow_deschedule</a:t>
            </a:r>
            <a:r>
              <a:rPr lang="en-US" dirty="0"/>
              <a:t>(&amp;</a:t>
            </a:r>
            <a:r>
              <a:rPr lang="en-US" dirty="0" err="1"/>
              <a:t>mut</a:t>
            </a:r>
            <a:r>
              <a:rPr lang="en-US" dirty="0"/>
              <a:t> self) {</a:t>
            </a:r>
          </a:p>
          <a:p>
            <a:r>
              <a:rPr lang="en-US" dirty="0"/>
              <a:t>        </a:t>
            </a:r>
            <a:r>
              <a:rPr lang="en-US" dirty="0" err="1"/>
              <a:t>rtassert</a:t>
            </a:r>
            <a:r>
              <a:rPr lang="en-US" dirty="0"/>
              <a:t>!(</a:t>
            </a:r>
            <a:r>
              <a:rPr lang="en-US" dirty="0" err="1"/>
              <a:t>self.wont_sleep</a:t>
            </a:r>
            <a:r>
              <a:rPr lang="en-US" dirty="0"/>
              <a:t> != 0);</a:t>
            </a:r>
          </a:p>
          <a:p>
            <a:r>
              <a:rPr lang="en-US" dirty="0"/>
              <a:t>        </a:t>
            </a:r>
            <a:r>
              <a:rPr lang="en-US" b="1" dirty="0" err="1"/>
              <a:t>self.wont_sleep</a:t>
            </a:r>
            <a:r>
              <a:rPr lang="en-US" b="1" dirty="0"/>
              <a:t> -= 1;</a:t>
            </a:r>
          </a:p>
          <a:p>
            <a:r>
              <a:rPr lang="en-US" dirty="0"/>
              <a:t>    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37145" y="240228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hlinkClick r:id="rId2"/>
              </a:rPr>
              <a:t>src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libstd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rt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kill.rs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14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170040"/>
            <a:ext cx="7983104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struct</a:t>
            </a:r>
            <a:r>
              <a:rPr lang="en-US" dirty="0" smtClean="0"/>
              <a:t> </a:t>
            </a:r>
            <a:r>
              <a:rPr lang="en-US" dirty="0" err="1"/>
              <a:t>KillHandleInner</a:t>
            </a:r>
            <a:r>
              <a:rPr lang="en-US" dirty="0"/>
              <a:t> {</a:t>
            </a:r>
          </a:p>
          <a:p>
            <a:r>
              <a:rPr lang="en-US" dirty="0"/>
              <a:t>    // Is the task running, blocked, or killed? Possible values:</a:t>
            </a:r>
          </a:p>
          <a:p>
            <a:r>
              <a:rPr lang="en-US" dirty="0"/>
              <a:t>    // * KILL_RUNNING    - Not </a:t>
            </a:r>
            <a:r>
              <a:rPr lang="en-US" dirty="0" err="1"/>
              <a:t>unkillable</a:t>
            </a:r>
            <a:r>
              <a:rPr lang="en-US" dirty="0"/>
              <a:t>, no kill pending.</a:t>
            </a:r>
          </a:p>
          <a:p>
            <a:r>
              <a:rPr lang="en-US" dirty="0"/>
              <a:t>    // * KILL_KILLED     - Kill pending.</a:t>
            </a:r>
          </a:p>
          <a:p>
            <a:r>
              <a:rPr lang="en-US" dirty="0"/>
              <a:t>    // * &lt;</a:t>
            </a:r>
            <a:r>
              <a:rPr lang="en-US" dirty="0" err="1"/>
              <a:t>ptr</a:t>
            </a:r>
            <a:r>
              <a:rPr lang="en-US" dirty="0"/>
              <a:t>&gt;           - A transmuted blocked ~Task pointer.</a:t>
            </a:r>
          </a:p>
          <a:p>
            <a:r>
              <a:rPr lang="en-US" dirty="0"/>
              <a:t>    // This flag is </a:t>
            </a:r>
            <a:r>
              <a:rPr lang="en-US" dirty="0" err="1"/>
              <a:t>refcounted</a:t>
            </a:r>
            <a:r>
              <a:rPr lang="en-US" dirty="0"/>
              <a:t> because it may also be referenced by a blocking</a:t>
            </a:r>
          </a:p>
          <a:p>
            <a:r>
              <a:rPr lang="en-US" dirty="0"/>
              <a:t>    // concurrency primitive, used to wake the task normally, whose reference</a:t>
            </a:r>
          </a:p>
          <a:p>
            <a:r>
              <a:rPr lang="en-US" dirty="0"/>
              <a:t>    // may outlive the handle's if the task is killed.</a:t>
            </a:r>
          </a:p>
          <a:p>
            <a:r>
              <a:rPr lang="en-US" dirty="0"/>
              <a:t>    killed: </a:t>
            </a:r>
            <a:r>
              <a:rPr lang="en-US" dirty="0" err="1"/>
              <a:t>KillFlagHandle</a:t>
            </a:r>
            <a:r>
              <a:rPr lang="en-US" dirty="0"/>
              <a:t>,</a:t>
            </a:r>
          </a:p>
          <a:p>
            <a:r>
              <a:rPr lang="en-US" dirty="0"/>
              <a:t>    </a:t>
            </a:r>
            <a:r>
              <a:rPr lang="en-US" dirty="0" smtClean="0"/>
              <a:t>/</a:t>
            </a:r>
            <a:r>
              <a:rPr lang="en-US" dirty="0"/>
              <a:t>/ </a:t>
            </a:r>
            <a:r>
              <a:rPr lang="en-US" dirty="0" smtClean="0"/>
              <a:t>…</a:t>
            </a:r>
            <a:endParaRPr lang="en-US" dirty="0"/>
          </a:p>
          <a:p>
            <a:r>
              <a:rPr lang="en-US" dirty="0"/>
              <a:t>   </a:t>
            </a:r>
            <a:r>
              <a:rPr lang="en-US" i="1" dirty="0">
                <a:solidFill>
                  <a:srgbClr val="7F7F7F"/>
                </a:solidFill>
              </a:rPr>
              <a:t> // Shared state between task and children for exit code propagation. These</a:t>
            </a:r>
          </a:p>
          <a:p>
            <a:r>
              <a:rPr lang="en-US" i="1" dirty="0">
                <a:solidFill>
                  <a:srgbClr val="7F7F7F"/>
                </a:solidFill>
              </a:rPr>
              <a:t>    // are here so we can re-use the kill handle to implement watched children</a:t>
            </a:r>
          </a:p>
          <a:p>
            <a:r>
              <a:rPr lang="en-US" i="1" dirty="0">
                <a:solidFill>
                  <a:srgbClr val="7F7F7F"/>
                </a:solidFill>
              </a:rPr>
              <a:t>    // tasks. Using a separate Arc-like would introduce extra atomic adds/subs</a:t>
            </a:r>
          </a:p>
          <a:p>
            <a:r>
              <a:rPr lang="en-US" i="1" dirty="0">
                <a:solidFill>
                  <a:srgbClr val="7F7F7F"/>
                </a:solidFill>
              </a:rPr>
              <a:t>    // into common spawn paths, so this is just for speed.</a:t>
            </a:r>
          </a:p>
          <a:p>
            <a:endParaRPr lang="en-US" dirty="0"/>
          </a:p>
          <a:p>
            <a:r>
              <a:rPr lang="en-US" dirty="0"/>
              <a:t>   </a:t>
            </a:r>
            <a:r>
              <a:rPr lang="en-US" i="1" dirty="0">
                <a:solidFill>
                  <a:srgbClr val="7F7F7F"/>
                </a:solidFill>
              </a:rPr>
              <a:t> // </a:t>
            </a:r>
            <a:r>
              <a:rPr lang="en-US" i="1" dirty="0" err="1">
                <a:solidFill>
                  <a:srgbClr val="7F7F7F"/>
                </a:solidFill>
              </a:rPr>
              <a:t>Locklessly</a:t>
            </a:r>
            <a:r>
              <a:rPr lang="en-US" i="1" dirty="0">
                <a:solidFill>
                  <a:srgbClr val="7F7F7F"/>
                </a:solidFill>
              </a:rPr>
              <a:t> accessed; protected by the enclosing </a:t>
            </a:r>
            <a:r>
              <a:rPr lang="en-US" i="1" dirty="0" err="1">
                <a:solidFill>
                  <a:srgbClr val="7F7F7F"/>
                </a:solidFill>
              </a:rPr>
              <a:t>refcount's</a:t>
            </a:r>
            <a:r>
              <a:rPr lang="en-US" i="1" dirty="0">
                <a:solidFill>
                  <a:srgbClr val="7F7F7F"/>
                </a:solidFill>
              </a:rPr>
              <a:t> barriers.</a:t>
            </a:r>
          </a:p>
          <a:p>
            <a:r>
              <a:rPr lang="en-US" i="1" dirty="0">
                <a:solidFill>
                  <a:srgbClr val="7F7F7F"/>
                </a:solidFill>
              </a:rPr>
              <a:t>   </a:t>
            </a:r>
            <a:r>
              <a:rPr lang="en-US" dirty="0"/>
              <a:t> </a:t>
            </a:r>
            <a:r>
              <a:rPr lang="en-US" dirty="0" err="1"/>
              <a:t>any_child_failed</a:t>
            </a:r>
            <a:r>
              <a:rPr lang="en-US" dirty="0"/>
              <a:t>: </a:t>
            </a:r>
            <a:r>
              <a:rPr lang="en-US" dirty="0" err="1"/>
              <a:t>bool</a:t>
            </a:r>
            <a:r>
              <a:rPr lang="en-US" dirty="0"/>
              <a:t>,</a:t>
            </a:r>
          </a:p>
          <a:p>
            <a:r>
              <a:rPr lang="en-US" dirty="0"/>
              <a:t>   </a:t>
            </a:r>
            <a:r>
              <a:rPr lang="en-US" i="1" dirty="0">
                <a:solidFill>
                  <a:srgbClr val="7F7F7F"/>
                </a:solidFill>
              </a:rPr>
              <a:t> // A lazy list, consuming which may unwrap() many child tombstones.</a:t>
            </a:r>
          </a:p>
          <a:p>
            <a:r>
              <a:rPr lang="en-US" i="1" dirty="0">
                <a:solidFill>
                  <a:srgbClr val="7F7F7F"/>
                </a:solidFill>
              </a:rPr>
              <a:t>   </a:t>
            </a:r>
            <a:r>
              <a:rPr lang="en-US" dirty="0"/>
              <a:t> </a:t>
            </a:r>
            <a:r>
              <a:rPr lang="en-US" dirty="0" err="1"/>
              <a:t>child_tombstones</a:t>
            </a:r>
            <a:r>
              <a:rPr lang="en-US" dirty="0"/>
              <a:t>: Option&lt;~</a:t>
            </a:r>
            <a:r>
              <a:rPr lang="en-US" dirty="0" err="1"/>
              <a:t>fn</a:t>
            </a:r>
            <a:r>
              <a:rPr lang="en-US" dirty="0"/>
              <a:t>() -&gt; </a:t>
            </a:r>
            <a:r>
              <a:rPr lang="en-US" dirty="0" err="1"/>
              <a:t>bool</a:t>
            </a:r>
            <a:r>
              <a:rPr lang="en-US" dirty="0"/>
              <a:t>&gt;,</a:t>
            </a:r>
          </a:p>
          <a:p>
            <a:r>
              <a:rPr lang="en-US" dirty="0"/>
              <a:t>   </a:t>
            </a:r>
            <a:r>
              <a:rPr lang="en-US" i="1" dirty="0">
                <a:solidFill>
                  <a:srgbClr val="7F7F7F"/>
                </a:solidFill>
              </a:rPr>
              <a:t> // Protects multiple children simultaneously creating tombstones.</a:t>
            </a:r>
          </a:p>
          <a:p>
            <a:r>
              <a:rPr lang="en-US" i="1" dirty="0">
                <a:solidFill>
                  <a:srgbClr val="7F7F7F"/>
                </a:solidFill>
              </a:rPr>
              <a:t>   </a:t>
            </a:r>
            <a:r>
              <a:rPr lang="en-US" dirty="0"/>
              <a:t> </a:t>
            </a:r>
            <a:r>
              <a:rPr lang="en-US" dirty="0" err="1"/>
              <a:t>graveyard_lock</a:t>
            </a:r>
            <a:r>
              <a:rPr lang="en-US" dirty="0"/>
              <a:t>: </a:t>
            </a:r>
            <a:r>
              <a:rPr lang="en-US" dirty="0" err="1"/>
              <a:t>LittleLock</a:t>
            </a:r>
            <a:r>
              <a:rPr lang="en-US" dirty="0"/>
              <a:t>,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69462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304800"/>
            <a:ext cx="397896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// * Core Context Switching Functions</a:t>
            </a:r>
          </a:p>
          <a:p>
            <a:endParaRPr lang="en-US" sz="10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   // The primary function for changing contexts. In the current</a:t>
            </a:r>
          </a:p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   // design the scheduler is just a slightly modified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GreenTask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, so</a:t>
            </a:r>
          </a:p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   // all context swaps are from Task to Task. The only difference</a:t>
            </a:r>
          </a:p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   // between the various cases is where the inputs come from, and</a:t>
            </a:r>
          </a:p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   // what is done with the resulting task. That is specified by the</a:t>
            </a:r>
          </a:p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   // cleanup function f, which takes the scheduler and the</a:t>
            </a:r>
          </a:p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   // old task as inputs.</a:t>
            </a:r>
          </a:p>
          <a:p>
            <a:endParaRPr lang="en-US" sz="1000" dirty="0"/>
          </a:p>
          <a:p>
            <a:r>
              <a:rPr lang="en-US" sz="1000" dirty="0"/>
              <a:t>    pub </a:t>
            </a:r>
            <a:r>
              <a:rPr lang="en-US" sz="1000" dirty="0" err="1"/>
              <a:t>fn</a:t>
            </a:r>
            <a:r>
              <a:rPr lang="en-US" sz="1000" dirty="0"/>
              <a:t> </a:t>
            </a:r>
            <a:r>
              <a:rPr lang="en-US" sz="1000" b="1" dirty="0" err="1"/>
              <a:t>change_task_context</a:t>
            </a:r>
            <a:r>
              <a:rPr lang="en-US" sz="1000" dirty="0"/>
              <a:t>(</a:t>
            </a:r>
            <a:r>
              <a:rPr lang="en-US" sz="1000" dirty="0" err="1"/>
              <a:t>mut</a:t>
            </a:r>
            <a:r>
              <a:rPr lang="en-US" sz="1000" dirty="0"/>
              <a:t> ~self,</a:t>
            </a:r>
          </a:p>
          <a:p>
            <a:r>
              <a:rPr lang="en-US" sz="1000" dirty="0"/>
              <a:t>                               </a:t>
            </a:r>
            <a:r>
              <a:rPr lang="en-US" sz="1000" dirty="0" err="1"/>
              <a:t>next_task</a:t>
            </a:r>
            <a:r>
              <a:rPr lang="en-US" sz="1000" dirty="0"/>
              <a:t>: ~Task,</a:t>
            </a:r>
          </a:p>
          <a:p>
            <a:r>
              <a:rPr lang="en-US" sz="1000" dirty="0"/>
              <a:t>                               f: &amp;</a:t>
            </a:r>
            <a:r>
              <a:rPr lang="en-US" sz="1000" dirty="0" err="1"/>
              <a:t>fn</a:t>
            </a:r>
            <a:r>
              <a:rPr lang="en-US" sz="1000" dirty="0"/>
              <a:t>(&amp;</a:t>
            </a:r>
            <a:r>
              <a:rPr lang="en-US" sz="1000" dirty="0" err="1"/>
              <a:t>mut</a:t>
            </a:r>
            <a:r>
              <a:rPr lang="en-US" sz="1000" dirty="0"/>
              <a:t> Scheduler, ~Task)) {</a:t>
            </a:r>
          </a:p>
          <a:p>
            <a:r>
              <a:rPr lang="en-US" sz="1000" dirty="0"/>
              <a:t>        // The current task is grabbed from TLS, not taken as an input.</a:t>
            </a:r>
          </a:p>
          <a:p>
            <a:r>
              <a:rPr lang="en-US" sz="1000" dirty="0"/>
              <a:t>        // Doing an </a:t>
            </a:r>
            <a:r>
              <a:rPr lang="en-US" sz="1000" dirty="0" err="1"/>
              <a:t>unsafe_take</a:t>
            </a:r>
            <a:r>
              <a:rPr lang="en-US" sz="1000" dirty="0"/>
              <a:t> to avoid writing back a null pointer -</a:t>
            </a:r>
          </a:p>
          <a:p>
            <a:r>
              <a:rPr lang="en-US" sz="1000" dirty="0"/>
              <a:t>        // We're going to call `put` later to do that.</a:t>
            </a:r>
          </a:p>
          <a:p>
            <a:r>
              <a:rPr lang="en-US" sz="1000" dirty="0"/>
              <a:t>        let </a:t>
            </a:r>
            <a:r>
              <a:rPr lang="en-US" sz="1000" dirty="0" err="1"/>
              <a:t>current_task</a:t>
            </a:r>
            <a:r>
              <a:rPr lang="en-US" sz="1000" dirty="0"/>
              <a:t>: ~Task = unsafe { Local::</a:t>
            </a:r>
            <a:r>
              <a:rPr lang="en-US" sz="1000" dirty="0" err="1"/>
              <a:t>unsafe_take</a:t>
            </a:r>
            <a:r>
              <a:rPr lang="en-US" sz="1000" dirty="0"/>
              <a:t>() };</a:t>
            </a:r>
          </a:p>
          <a:p>
            <a:endParaRPr lang="en-US" sz="1000" dirty="0"/>
          </a:p>
          <a:p>
            <a:r>
              <a:rPr lang="en-US" sz="1000" dirty="0"/>
              <a:t>        // Check that the task is not in an atomically() section (e.g.,</a:t>
            </a:r>
          </a:p>
          <a:p>
            <a:r>
              <a:rPr lang="en-US" sz="1000" dirty="0"/>
              <a:t>        // holding a </a:t>
            </a:r>
            <a:r>
              <a:rPr lang="en-US" sz="1000" dirty="0" err="1"/>
              <a:t>pthread</a:t>
            </a:r>
            <a:r>
              <a:rPr lang="en-US" sz="1000" dirty="0"/>
              <a:t> </a:t>
            </a:r>
            <a:r>
              <a:rPr lang="en-US" sz="1000" dirty="0" err="1"/>
              <a:t>mutex</a:t>
            </a:r>
            <a:r>
              <a:rPr lang="en-US" sz="1000" dirty="0"/>
              <a:t>, which could deadlock the scheduler).</a:t>
            </a:r>
          </a:p>
          <a:p>
            <a:r>
              <a:rPr lang="en-US" sz="1000" dirty="0"/>
              <a:t>        </a:t>
            </a:r>
            <a:r>
              <a:rPr lang="en-US" sz="1000" dirty="0" err="1"/>
              <a:t>current_task.death.assert_may_sleep</a:t>
            </a:r>
            <a:r>
              <a:rPr lang="en-US" sz="1000" dirty="0"/>
              <a:t>();</a:t>
            </a:r>
          </a:p>
          <a:p>
            <a:endParaRPr lang="en-US" sz="1000" dirty="0"/>
          </a:p>
          <a:p>
            <a:r>
              <a:rPr lang="en-US" sz="1000" dirty="0"/>
              <a:t>        // These transmutes do something fishy with a closure.</a:t>
            </a:r>
          </a:p>
          <a:p>
            <a:r>
              <a:rPr lang="en-US" sz="1000" dirty="0"/>
              <a:t>        let </a:t>
            </a:r>
            <a:r>
              <a:rPr lang="en-US" sz="1000" dirty="0" err="1"/>
              <a:t>f_fake_region</a:t>
            </a:r>
            <a:r>
              <a:rPr lang="en-US" sz="1000" dirty="0"/>
              <a:t> = unsafe {</a:t>
            </a:r>
          </a:p>
          <a:p>
            <a:r>
              <a:rPr lang="en-US" sz="1000" dirty="0"/>
              <a:t>            transmute::&lt;&amp;</a:t>
            </a:r>
            <a:r>
              <a:rPr lang="en-US" sz="1000" dirty="0" err="1"/>
              <a:t>fn</a:t>
            </a:r>
            <a:r>
              <a:rPr lang="en-US" sz="1000" dirty="0"/>
              <a:t>(&amp;</a:t>
            </a:r>
            <a:r>
              <a:rPr lang="en-US" sz="1000" dirty="0" err="1"/>
              <a:t>mut</a:t>
            </a:r>
            <a:r>
              <a:rPr lang="en-US" sz="1000" dirty="0"/>
              <a:t> Scheduler, ~Task),</a:t>
            </a:r>
          </a:p>
          <a:p>
            <a:r>
              <a:rPr lang="en-US" sz="1000" dirty="0"/>
              <a:t>                        &amp;</a:t>
            </a:r>
            <a:r>
              <a:rPr lang="en-US" sz="1000" dirty="0" err="1"/>
              <a:t>fn</a:t>
            </a:r>
            <a:r>
              <a:rPr lang="en-US" sz="1000" dirty="0"/>
              <a:t>(&amp;</a:t>
            </a:r>
            <a:r>
              <a:rPr lang="en-US" sz="1000" dirty="0" err="1"/>
              <a:t>mut</a:t>
            </a:r>
            <a:r>
              <a:rPr lang="en-US" sz="1000" dirty="0"/>
              <a:t> Scheduler, ~Task)&gt;(f)</a:t>
            </a:r>
          </a:p>
          <a:p>
            <a:r>
              <a:rPr lang="en-US" sz="1000" dirty="0"/>
              <a:t>        };</a:t>
            </a:r>
          </a:p>
          <a:p>
            <a:r>
              <a:rPr lang="en-US" sz="1000" dirty="0"/>
              <a:t>        let </a:t>
            </a:r>
            <a:r>
              <a:rPr lang="en-US" sz="1000" dirty="0" err="1"/>
              <a:t>f_opaque</a:t>
            </a:r>
            <a:r>
              <a:rPr lang="en-US" sz="1000" dirty="0"/>
              <a:t> = </a:t>
            </a:r>
            <a:r>
              <a:rPr lang="en-US" sz="1000" dirty="0" err="1"/>
              <a:t>ClosureConverter</a:t>
            </a:r>
            <a:r>
              <a:rPr lang="en-US" sz="1000" dirty="0"/>
              <a:t>::</a:t>
            </a:r>
            <a:r>
              <a:rPr lang="en-US" sz="1000" dirty="0" err="1"/>
              <a:t>from_fn</a:t>
            </a:r>
            <a:r>
              <a:rPr lang="en-US" sz="1000" dirty="0"/>
              <a:t>(</a:t>
            </a:r>
            <a:r>
              <a:rPr lang="en-US" sz="1000" dirty="0" err="1"/>
              <a:t>f_fake_region</a:t>
            </a:r>
            <a:r>
              <a:rPr lang="en-US" sz="1000" dirty="0"/>
              <a:t>);</a:t>
            </a:r>
          </a:p>
          <a:p>
            <a:endParaRPr lang="en-US" sz="1000" dirty="0"/>
          </a:p>
          <a:p>
            <a:r>
              <a:rPr lang="en-US" sz="1000" dirty="0"/>
              <a:t>        // The current task is placed inside an </a:t>
            </a:r>
            <a:r>
              <a:rPr lang="en-US" sz="1000" dirty="0" err="1"/>
              <a:t>enum</a:t>
            </a:r>
            <a:r>
              <a:rPr lang="en-US" sz="1000" dirty="0"/>
              <a:t> with the cleanup</a:t>
            </a:r>
          </a:p>
          <a:p>
            <a:r>
              <a:rPr lang="en-US" sz="1000" dirty="0"/>
              <a:t>        // function. This </a:t>
            </a:r>
            <a:r>
              <a:rPr lang="en-US" sz="1000" dirty="0" err="1"/>
              <a:t>enum</a:t>
            </a:r>
            <a:r>
              <a:rPr lang="en-US" sz="1000" dirty="0"/>
              <a:t> is then placed inside the scheduler.</a:t>
            </a:r>
          </a:p>
          <a:p>
            <a:r>
              <a:rPr lang="en-US" sz="1000" dirty="0"/>
              <a:t>        </a:t>
            </a:r>
            <a:r>
              <a:rPr lang="en-US" sz="1000" dirty="0" err="1"/>
              <a:t>self.cleanup_job</a:t>
            </a:r>
            <a:r>
              <a:rPr lang="en-US" sz="1000" dirty="0"/>
              <a:t> = Some(</a:t>
            </a:r>
            <a:r>
              <a:rPr lang="en-US" sz="1000" dirty="0" err="1"/>
              <a:t>CleanupJob</a:t>
            </a:r>
            <a:r>
              <a:rPr lang="en-US" sz="1000" dirty="0"/>
              <a:t>::new(</a:t>
            </a:r>
            <a:r>
              <a:rPr lang="en-US" sz="1000" dirty="0" err="1"/>
              <a:t>current_task</a:t>
            </a:r>
            <a:r>
              <a:rPr lang="en-US" sz="1000" dirty="0"/>
              <a:t>, </a:t>
            </a:r>
            <a:r>
              <a:rPr lang="en-US" sz="1000" dirty="0" err="1"/>
              <a:t>f_opaque</a:t>
            </a:r>
            <a:r>
              <a:rPr lang="en-US" sz="1000" dirty="0"/>
              <a:t>));</a:t>
            </a:r>
          </a:p>
          <a:p>
            <a:endParaRPr lang="en-US" sz="1000" dirty="0"/>
          </a:p>
          <a:p>
            <a:r>
              <a:rPr lang="en-US" sz="1000" dirty="0"/>
              <a:t>        // The scheduler is then placed inside the next task.</a:t>
            </a:r>
          </a:p>
          <a:p>
            <a:r>
              <a:rPr lang="en-US" sz="1000" dirty="0"/>
              <a:t>        let </a:t>
            </a:r>
            <a:r>
              <a:rPr lang="en-US" sz="1000" dirty="0" err="1"/>
              <a:t>mut</a:t>
            </a:r>
            <a:r>
              <a:rPr lang="en-US" sz="1000" dirty="0"/>
              <a:t> </a:t>
            </a:r>
            <a:r>
              <a:rPr lang="en-US" sz="1000" dirty="0" err="1"/>
              <a:t>next_task</a:t>
            </a:r>
            <a:r>
              <a:rPr lang="en-US" sz="1000" dirty="0"/>
              <a:t> = </a:t>
            </a:r>
            <a:r>
              <a:rPr lang="en-US" sz="1000" dirty="0" err="1"/>
              <a:t>next_task</a:t>
            </a:r>
            <a:r>
              <a:rPr lang="en-US" sz="1000" dirty="0"/>
              <a:t>;</a:t>
            </a:r>
          </a:p>
          <a:p>
            <a:r>
              <a:rPr lang="en-US" sz="1000" dirty="0"/>
              <a:t>        </a:t>
            </a:r>
            <a:r>
              <a:rPr lang="en-US" sz="1000" dirty="0" err="1"/>
              <a:t>next_task.sched</a:t>
            </a:r>
            <a:r>
              <a:rPr lang="en-US" sz="1000" dirty="0"/>
              <a:t> = Some(self);</a:t>
            </a:r>
          </a:p>
          <a:p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4490496" y="212641"/>
            <a:ext cx="4442658" cy="6509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 </a:t>
            </a:r>
            <a:r>
              <a:rPr lang="en-US" sz="900" dirty="0" smtClean="0"/>
              <a:t>    </a:t>
            </a:r>
            <a:r>
              <a:rPr lang="en-US" sz="900" i="1" dirty="0" smtClean="0">
                <a:solidFill>
                  <a:srgbClr val="7F7F7F"/>
                </a:solidFill>
              </a:rPr>
              <a:t>   </a:t>
            </a:r>
            <a:r>
              <a:rPr lang="en-US" sz="900" i="1" dirty="0">
                <a:solidFill>
                  <a:srgbClr val="7F7F7F"/>
                </a:solidFill>
              </a:rPr>
              <a:t>// However we still need an internal mutable pointer to the</a:t>
            </a:r>
          </a:p>
          <a:p>
            <a:r>
              <a:rPr lang="en-US" sz="900" i="1" dirty="0">
                <a:solidFill>
                  <a:srgbClr val="7F7F7F"/>
                </a:solidFill>
              </a:rPr>
              <a:t>        // original task. The strategy here was "arrange memory, then</a:t>
            </a:r>
          </a:p>
          <a:p>
            <a:r>
              <a:rPr lang="en-US" sz="900" i="1" dirty="0">
                <a:solidFill>
                  <a:srgbClr val="7F7F7F"/>
                </a:solidFill>
              </a:rPr>
              <a:t>        // get pointers", so we crawl back up the chain using</a:t>
            </a:r>
          </a:p>
          <a:p>
            <a:r>
              <a:rPr lang="en-US" sz="900" i="1" dirty="0">
                <a:solidFill>
                  <a:srgbClr val="7F7F7F"/>
                </a:solidFill>
              </a:rPr>
              <a:t>        // transmute to eliminate </a:t>
            </a:r>
            <a:r>
              <a:rPr lang="en-US" sz="900" i="1" dirty="0" err="1">
                <a:solidFill>
                  <a:srgbClr val="7F7F7F"/>
                </a:solidFill>
              </a:rPr>
              <a:t>borrowck</a:t>
            </a:r>
            <a:r>
              <a:rPr lang="en-US" sz="900" i="1" dirty="0">
                <a:solidFill>
                  <a:srgbClr val="7F7F7F"/>
                </a:solidFill>
              </a:rPr>
              <a:t> errors.</a:t>
            </a:r>
          </a:p>
          <a:p>
            <a:r>
              <a:rPr lang="en-US" sz="900" dirty="0"/>
              <a:t>        unsafe {</a:t>
            </a:r>
          </a:p>
          <a:p>
            <a:endParaRPr lang="en-US" sz="900" dirty="0"/>
          </a:p>
          <a:p>
            <a:r>
              <a:rPr lang="en-US" sz="900" dirty="0"/>
              <a:t>            let </a:t>
            </a:r>
            <a:r>
              <a:rPr lang="en-US" sz="900" dirty="0" err="1"/>
              <a:t>sched</a:t>
            </a:r>
            <a:r>
              <a:rPr lang="en-US" sz="900" dirty="0"/>
              <a:t>: &amp;</a:t>
            </a:r>
            <a:r>
              <a:rPr lang="en-US" sz="900" dirty="0" err="1"/>
              <a:t>mut</a:t>
            </a:r>
            <a:r>
              <a:rPr lang="en-US" sz="900" dirty="0"/>
              <a:t> Scheduler =</a:t>
            </a:r>
          </a:p>
          <a:p>
            <a:r>
              <a:rPr lang="en-US" sz="900" dirty="0"/>
              <a:t>                </a:t>
            </a:r>
            <a:r>
              <a:rPr lang="en-US" sz="900" dirty="0" err="1"/>
              <a:t>transmute_mut_region</a:t>
            </a:r>
            <a:r>
              <a:rPr lang="en-US" sz="900" dirty="0"/>
              <a:t>(*</a:t>
            </a:r>
            <a:r>
              <a:rPr lang="en-US" sz="900" dirty="0" err="1"/>
              <a:t>next_task.sched.get_mut_ref</a:t>
            </a:r>
            <a:r>
              <a:rPr lang="en-US" sz="900" dirty="0"/>
              <a:t>());</a:t>
            </a:r>
          </a:p>
          <a:p>
            <a:endParaRPr lang="en-US" sz="900" dirty="0"/>
          </a:p>
          <a:p>
            <a:r>
              <a:rPr lang="en-US" sz="900" dirty="0"/>
              <a:t>            let </a:t>
            </a:r>
            <a:r>
              <a:rPr lang="en-US" sz="900" dirty="0" err="1"/>
              <a:t>current_task</a:t>
            </a:r>
            <a:r>
              <a:rPr lang="en-US" sz="900" dirty="0"/>
              <a:t>: &amp;</a:t>
            </a:r>
            <a:r>
              <a:rPr lang="en-US" sz="900" dirty="0" err="1"/>
              <a:t>mut</a:t>
            </a:r>
            <a:r>
              <a:rPr lang="en-US" sz="900" dirty="0"/>
              <a:t> Task = match </a:t>
            </a:r>
            <a:r>
              <a:rPr lang="en-US" sz="900" dirty="0" err="1"/>
              <a:t>sched.cleanup_job</a:t>
            </a:r>
            <a:r>
              <a:rPr lang="en-US" sz="900" dirty="0"/>
              <a:t> {</a:t>
            </a:r>
          </a:p>
          <a:p>
            <a:r>
              <a:rPr lang="en-US" sz="900" dirty="0"/>
              <a:t>                Some(</a:t>
            </a:r>
            <a:r>
              <a:rPr lang="en-US" sz="900" dirty="0" err="1"/>
              <a:t>CleanupJob</a:t>
            </a:r>
            <a:r>
              <a:rPr lang="en-US" sz="900" dirty="0"/>
              <a:t> { task: ref task, _ }) =&gt; {</a:t>
            </a:r>
          </a:p>
          <a:p>
            <a:r>
              <a:rPr lang="en-US" sz="900" dirty="0"/>
              <a:t>                    let </a:t>
            </a:r>
            <a:r>
              <a:rPr lang="en-US" sz="900" dirty="0" err="1"/>
              <a:t>task_ptr</a:t>
            </a:r>
            <a:r>
              <a:rPr lang="en-US" sz="900" dirty="0"/>
              <a:t>: *~Task = task;</a:t>
            </a:r>
          </a:p>
          <a:p>
            <a:r>
              <a:rPr lang="en-US" sz="900" dirty="0"/>
              <a:t>                    </a:t>
            </a:r>
            <a:r>
              <a:rPr lang="en-US" sz="900" dirty="0" err="1"/>
              <a:t>transmute_mut_region</a:t>
            </a:r>
            <a:r>
              <a:rPr lang="en-US" sz="900" dirty="0"/>
              <a:t>(*</a:t>
            </a:r>
            <a:r>
              <a:rPr lang="en-US" sz="900" dirty="0" err="1"/>
              <a:t>transmute_mut_unsafe</a:t>
            </a:r>
            <a:r>
              <a:rPr lang="en-US" sz="900" dirty="0"/>
              <a:t>(</a:t>
            </a:r>
            <a:r>
              <a:rPr lang="en-US" sz="900" dirty="0" err="1"/>
              <a:t>task_ptr</a:t>
            </a:r>
            <a:r>
              <a:rPr lang="en-US" sz="900" dirty="0"/>
              <a:t>))</a:t>
            </a:r>
          </a:p>
          <a:p>
            <a:r>
              <a:rPr lang="en-US" sz="900" dirty="0"/>
              <a:t>                }</a:t>
            </a:r>
          </a:p>
          <a:p>
            <a:r>
              <a:rPr lang="en-US" sz="900" dirty="0"/>
              <a:t>                None =&gt; {</a:t>
            </a:r>
          </a:p>
          <a:p>
            <a:r>
              <a:rPr lang="en-US" sz="900" dirty="0"/>
              <a:t>                    </a:t>
            </a:r>
            <a:r>
              <a:rPr lang="en-US" sz="900" dirty="0" err="1"/>
              <a:t>rtabort</a:t>
            </a:r>
            <a:r>
              <a:rPr lang="en-US" sz="900" dirty="0"/>
              <a:t>!("no cleanup job");</a:t>
            </a:r>
          </a:p>
          <a:p>
            <a:r>
              <a:rPr lang="en-US" sz="900" dirty="0"/>
              <a:t>                }</a:t>
            </a:r>
          </a:p>
          <a:p>
            <a:r>
              <a:rPr lang="en-US" sz="900" dirty="0"/>
              <a:t>            };</a:t>
            </a:r>
          </a:p>
          <a:p>
            <a:endParaRPr lang="en-US" sz="900" dirty="0"/>
          </a:p>
          <a:p>
            <a:r>
              <a:rPr lang="en-US" sz="900" dirty="0"/>
              <a:t>            let (</a:t>
            </a:r>
            <a:r>
              <a:rPr lang="en-US" sz="900" dirty="0" err="1"/>
              <a:t>current_task_context</a:t>
            </a:r>
            <a:r>
              <a:rPr lang="en-US" sz="900" dirty="0"/>
              <a:t>, </a:t>
            </a:r>
            <a:r>
              <a:rPr lang="en-US" sz="900" dirty="0" err="1"/>
              <a:t>next_task_context</a:t>
            </a:r>
            <a:r>
              <a:rPr lang="en-US" sz="900" dirty="0"/>
              <a:t>) =</a:t>
            </a:r>
          </a:p>
          <a:p>
            <a:r>
              <a:rPr lang="en-US" sz="900" dirty="0"/>
              <a:t>                Scheduler::</a:t>
            </a:r>
            <a:r>
              <a:rPr lang="en-US" sz="900" dirty="0" err="1"/>
              <a:t>get_contexts</a:t>
            </a:r>
            <a:r>
              <a:rPr lang="en-US" sz="900" dirty="0"/>
              <a:t>(</a:t>
            </a:r>
            <a:r>
              <a:rPr lang="en-US" sz="900" dirty="0" err="1"/>
              <a:t>current_task</a:t>
            </a:r>
            <a:r>
              <a:rPr lang="en-US" sz="900" dirty="0"/>
              <a:t>, </a:t>
            </a:r>
            <a:r>
              <a:rPr lang="en-US" sz="900" dirty="0" err="1"/>
              <a:t>next_task</a:t>
            </a:r>
            <a:r>
              <a:rPr lang="en-US" sz="900" dirty="0"/>
              <a:t>);</a:t>
            </a:r>
          </a:p>
          <a:p>
            <a:endParaRPr lang="en-US" sz="900" dirty="0"/>
          </a:p>
          <a:p>
            <a:r>
              <a:rPr lang="en-US" sz="900" dirty="0"/>
              <a:t>          </a:t>
            </a:r>
            <a:r>
              <a:rPr lang="en-US" sz="900" i="1" dirty="0">
                <a:solidFill>
                  <a:srgbClr val="7F7F7F"/>
                </a:solidFill>
              </a:rPr>
              <a:t>  // Done with everything - put the next task in TLS. This</a:t>
            </a:r>
          </a:p>
          <a:p>
            <a:r>
              <a:rPr lang="en-US" sz="900" i="1" dirty="0">
                <a:solidFill>
                  <a:srgbClr val="7F7F7F"/>
                </a:solidFill>
              </a:rPr>
              <a:t>            // works because due to transmute the borrow checker</a:t>
            </a:r>
          </a:p>
          <a:p>
            <a:r>
              <a:rPr lang="en-US" sz="900" i="1" dirty="0">
                <a:solidFill>
                  <a:srgbClr val="7F7F7F"/>
                </a:solidFill>
              </a:rPr>
              <a:t>            // believes that we have no internal pointers to</a:t>
            </a:r>
          </a:p>
          <a:p>
            <a:r>
              <a:rPr lang="en-US" sz="900" i="1" dirty="0">
                <a:solidFill>
                  <a:srgbClr val="7F7F7F"/>
                </a:solidFill>
              </a:rPr>
              <a:t>            // </a:t>
            </a:r>
            <a:r>
              <a:rPr lang="en-US" sz="900" i="1" dirty="0" err="1">
                <a:solidFill>
                  <a:srgbClr val="7F7F7F"/>
                </a:solidFill>
              </a:rPr>
              <a:t>next_task</a:t>
            </a:r>
            <a:r>
              <a:rPr lang="en-US" sz="900" i="1" dirty="0">
                <a:solidFill>
                  <a:srgbClr val="7F7F7F"/>
                </a:solidFill>
              </a:rPr>
              <a:t>.</a:t>
            </a:r>
          </a:p>
          <a:p>
            <a:r>
              <a:rPr lang="en-US" sz="900" dirty="0"/>
              <a:t>            Local::put(</a:t>
            </a:r>
            <a:r>
              <a:rPr lang="en-US" sz="900" dirty="0" err="1"/>
              <a:t>next_task</a:t>
            </a:r>
            <a:r>
              <a:rPr lang="en-US" sz="900" dirty="0"/>
              <a:t>);</a:t>
            </a:r>
          </a:p>
          <a:p>
            <a:endParaRPr lang="en-US" sz="900" dirty="0"/>
          </a:p>
          <a:p>
            <a:r>
              <a:rPr lang="en-US" sz="900" dirty="0"/>
              <a:t>        </a:t>
            </a:r>
            <a:r>
              <a:rPr lang="en-US" sz="900" i="1" dirty="0">
                <a:solidFill>
                  <a:srgbClr val="7F7F7F"/>
                </a:solidFill>
              </a:rPr>
              <a:t> </a:t>
            </a:r>
            <a:r>
              <a:rPr lang="en-US" sz="1200" i="1" dirty="0">
                <a:solidFill>
                  <a:srgbClr val="7F7F7F"/>
                </a:solidFill>
              </a:rPr>
              <a:t>  </a:t>
            </a:r>
            <a:r>
              <a:rPr lang="en-US" sz="1200" i="1" dirty="0" smtClean="0">
                <a:solidFill>
                  <a:srgbClr val="7F7F7F"/>
                </a:solidFill>
              </a:rPr>
              <a:t>  </a:t>
            </a:r>
            <a:r>
              <a:rPr lang="en-US" sz="1200" i="1" dirty="0">
                <a:solidFill>
                  <a:srgbClr val="7F7F7F"/>
                </a:solidFill>
              </a:rPr>
              <a:t>// The raw context swap operation. The next action taken</a:t>
            </a:r>
          </a:p>
          <a:p>
            <a:r>
              <a:rPr lang="en-US" sz="1200" i="1" dirty="0">
                <a:solidFill>
                  <a:srgbClr val="7F7F7F"/>
                </a:solidFill>
              </a:rPr>
              <a:t>         </a:t>
            </a:r>
            <a:r>
              <a:rPr lang="en-US" sz="1200" i="1" dirty="0" smtClean="0">
                <a:solidFill>
                  <a:srgbClr val="7F7F7F"/>
                </a:solidFill>
              </a:rPr>
              <a:t> /</a:t>
            </a:r>
            <a:r>
              <a:rPr lang="en-US" sz="1200" i="1" dirty="0">
                <a:solidFill>
                  <a:srgbClr val="7F7F7F"/>
                </a:solidFill>
              </a:rPr>
              <a:t>/ will be running the cleanup job from the context of the</a:t>
            </a:r>
          </a:p>
          <a:p>
            <a:r>
              <a:rPr lang="en-US" sz="1200" i="1" dirty="0">
                <a:solidFill>
                  <a:srgbClr val="7F7F7F"/>
                </a:solidFill>
              </a:rPr>
              <a:t>         </a:t>
            </a:r>
            <a:r>
              <a:rPr lang="en-US" sz="1200" i="1" dirty="0" smtClean="0">
                <a:solidFill>
                  <a:srgbClr val="7F7F7F"/>
                </a:solidFill>
              </a:rPr>
              <a:t> /</a:t>
            </a:r>
            <a:r>
              <a:rPr lang="en-US" sz="1200" i="1" dirty="0">
                <a:solidFill>
                  <a:srgbClr val="7F7F7F"/>
                </a:solidFill>
              </a:rPr>
              <a:t>/ next task.</a:t>
            </a:r>
          </a:p>
          <a:p>
            <a:r>
              <a:rPr lang="en-US" sz="1200" i="1" dirty="0">
                <a:solidFill>
                  <a:srgbClr val="7F7F7F"/>
                </a:solidFill>
              </a:rPr>
              <a:t>        </a:t>
            </a:r>
            <a:r>
              <a:rPr lang="en-US" sz="1200" dirty="0"/>
              <a:t>  </a:t>
            </a:r>
            <a:r>
              <a:rPr lang="en-US" sz="1200" b="1" dirty="0" smtClean="0"/>
              <a:t>Context</a:t>
            </a:r>
            <a:r>
              <a:rPr lang="en-US" sz="1200" b="1" dirty="0"/>
              <a:t>::swap(</a:t>
            </a:r>
            <a:r>
              <a:rPr lang="en-US" sz="1200" b="1" dirty="0" err="1"/>
              <a:t>current_task_context</a:t>
            </a:r>
            <a:r>
              <a:rPr lang="en-US" sz="1200" b="1" dirty="0"/>
              <a:t>, </a:t>
            </a:r>
            <a:r>
              <a:rPr lang="en-US" sz="1200" b="1" dirty="0" err="1"/>
              <a:t>next_task_context</a:t>
            </a:r>
            <a:r>
              <a:rPr lang="en-US" sz="1200" b="1" dirty="0"/>
              <a:t>);</a:t>
            </a:r>
            <a:endParaRPr lang="en-US" sz="900" b="1" dirty="0"/>
          </a:p>
          <a:p>
            <a:r>
              <a:rPr lang="en-US" sz="900" dirty="0"/>
              <a:t>        }</a:t>
            </a:r>
          </a:p>
          <a:p>
            <a:endParaRPr lang="en-US" sz="900" dirty="0"/>
          </a:p>
          <a:p>
            <a:r>
              <a:rPr lang="en-US" sz="900" dirty="0"/>
              <a:t>  </a:t>
            </a:r>
            <a:r>
              <a:rPr lang="en-US" sz="900" i="1" dirty="0">
                <a:solidFill>
                  <a:srgbClr val="7F7F7F"/>
                </a:solidFill>
              </a:rPr>
              <a:t>      // When the context swaps back to this task we immediately</a:t>
            </a:r>
          </a:p>
          <a:p>
            <a:r>
              <a:rPr lang="en-US" sz="900" i="1" dirty="0">
                <a:solidFill>
                  <a:srgbClr val="7F7F7F"/>
                </a:solidFill>
              </a:rPr>
              <a:t>        // run the cleanup job, as expected by the previously called</a:t>
            </a:r>
          </a:p>
          <a:p>
            <a:r>
              <a:rPr lang="en-US" sz="900" i="1" dirty="0">
                <a:solidFill>
                  <a:srgbClr val="7F7F7F"/>
                </a:solidFill>
              </a:rPr>
              <a:t>        // </a:t>
            </a:r>
            <a:r>
              <a:rPr lang="en-US" sz="900" i="1" dirty="0" err="1">
                <a:solidFill>
                  <a:srgbClr val="7F7F7F"/>
                </a:solidFill>
              </a:rPr>
              <a:t>swap_contexts</a:t>
            </a:r>
            <a:r>
              <a:rPr lang="en-US" sz="900" i="1" dirty="0">
                <a:solidFill>
                  <a:srgbClr val="7F7F7F"/>
                </a:solidFill>
              </a:rPr>
              <a:t> function.</a:t>
            </a:r>
          </a:p>
          <a:p>
            <a:r>
              <a:rPr lang="en-US" sz="900" i="1" dirty="0">
                <a:solidFill>
                  <a:srgbClr val="7F7F7F"/>
                </a:solidFill>
              </a:rPr>
              <a:t>  </a:t>
            </a:r>
            <a:r>
              <a:rPr lang="en-US" sz="900" dirty="0"/>
              <a:t>      unsafe {</a:t>
            </a:r>
          </a:p>
          <a:p>
            <a:r>
              <a:rPr lang="en-US" sz="900" dirty="0"/>
              <a:t>            let task: *</a:t>
            </a:r>
            <a:r>
              <a:rPr lang="en-US" sz="900" dirty="0" err="1"/>
              <a:t>mut</a:t>
            </a:r>
            <a:r>
              <a:rPr lang="en-US" sz="900" dirty="0"/>
              <a:t> Task = Local::</a:t>
            </a:r>
            <a:r>
              <a:rPr lang="en-US" sz="900" dirty="0" err="1"/>
              <a:t>unsafe_borrow</a:t>
            </a:r>
            <a:r>
              <a:rPr lang="en-US" sz="900" dirty="0"/>
              <a:t>();</a:t>
            </a:r>
          </a:p>
          <a:p>
            <a:r>
              <a:rPr lang="en-US" sz="900" dirty="0"/>
              <a:t>            (*task).</a:t>
            </a:r>
            <a:r>
              <a:rPr lang="en-US" sz="900" dirty="0" err="1"/>
              <a:t>sched.get_mut_ref</a:t>
            </a:r>
            <a:r>
              <a:rPr lang="en-US" sz="900" dirty="0"/>
              <a:t>().</a:t>
            </a:r>
            <a:r>
              <a:rPr lang="en-US" sz="900" dirty="0" err="1"/>
              <a:t>run_cleanup_job</a:t>
            </a:r>
            <a:r>
              <a:rPr lang="en-US" sz="900" dirty="0"/>
              <a:t>();</a:t>
            </a:r>
          </a:p>
          <a:p>
            <a:endParaRPr lang="en-US" sz="900" dirty="0"/>
          </a:p>
          <a:p>
            <a:r>
              <a:rPr lang="en-US" sz="900" dirty="0"/>
              <a:t>  </a:t>
            </a:r>
            <a:r>
              <a:rPr lang="en-US" sz="900" i="1" dirty="0">
                <a:solidFill>
                  <a:srgbClr val="7F7F7F"/>
                </a:solidFill>
              </a:rPr>
              <a:t>          // Must happen after running the cleanup job (of course).</a:t>
            </a:r>
          </a:p>
          <a:p>
            <a:r>
              <a:rPr lang="en-US" sz="900" i="1" dirty="0">
                <a:solidFill>
                  <a:srgbClr val="7F7F7F"/>
                </a:solidFill>
              </a:rPr>
              <a:t>  </a:t>
            </a:r>
            <a:r>
              <a:rPr lang="en-US" sz="900" dirty="0"/>
              <a:t>          (*task).</a:t>
            </a:r>
            <a:r>
              <a:rPr lang="en-US" sz="900" dirty="0" err="1"/>
              <a:t>death.check_killed</a:t>
            </a:r>
            <a:r>
              <a:rPr lang="en-US" sz="900" dirty="0"/>
              <a:t>((*task).</a:t>
            </a:r>
            <a:r>
              <a:rPr lang="en-US" sz="900" dirty="0" err="1"/>
              <a:t>unwinder.unwinding</a:t>
            </a:r>
            <a:r>
              <a:rPr lang="en-US" sz="900" dirty="0"/>
              <a:t>);</a:t>
            </a:r>
          </a:p>
          <a:p>
            <a:r>
              <a:rPr lang="en-US" sz="900" dirty="0"/>
              <a:t>        }</a:t>
            </a:r>
          </a:p>
          <a:p>
            <a:r>
              <a:rPr lang="en-US" sz="900" dirty="0"/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410384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58700" y="172625"/>
            <a:ext cx="7428100" cy="6124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7F7F7F"/>
                </a:solidFill>
              </a:rPr>
              <a:t> </a:t>
            </a:r>
            <a:r>
              <a:rPr lang="en-US" sz="1400" i="1" dirty="0">
                <a:solidFill>
                  <a:srgbClr val="7F7F7F"/>
                </a:solidFill>
              </a:rPr>
              <a:t>/* Switch </a:t>
            </a:r>
            <a:r>
              <a:rPr lang="en-US" sz="1400" i="1" dirty="0" smtClean="0">
                <a:solidFill>
                  <a:srgbClr val="7F7F7F"/>
                </a:solidFill>
              </a:rPr>
              <a:t>contexts - Suspend </a:t>
            </a:r>
            <a:r>
              <a:rPr lang="en-US" sz="1400" i="1" dirty="0">
                <a:solidFill>
                  <a:srgbClr val="7F7F7F"/>
                </a:solidFill>
              </a:rPr>
              <a:t>the current execution context and resume another </a:t>
            </a:r>
            <a:r>
              <a:rPr lang="en-US" sz="1400" i="1" dirty="0" smtClean="0">
                <a:solidFill>
                  <a:srgbClr val="7F7F7F"/>
                </a:solidFill>
              </a:rPr>
              <a:t>by saving </a:t>
            </a:r>
            <a:r>
              <a:rPr lang="en-US" sz="1400" i="1" dirty="0">
                <a:solidFill>
                  <a:srgbClr val="7F7F7F"/>
                </a:solidFill>
              </a:rPr>
              <a:t>the registers values of the executing thread to a </a:t>
            </a:r>
            <a:r>
              <a:rPr lang="en-US" sz="1400" i="1" dirty="0" smtClean="0">
                <a:solidFill>
                  <a:srgbClr val="7F7F7F"/>
                </a:solidFill>
              </a:rPr>
              <a:t>Context then </a:t>
            </a:r>
            <a:r>
              <a:rPr lang="en-US" sz="1400" i="1" dirty="0">
                <a:solidFill>
                  <a:srgbClr val="7F7F7F"/>
                </a:solidFill>
              </a:rPr>
              <a:t>loading the registers from a previously saved Context</a:t>
            </a:r>
            <a:r>
              <a:rPr lang="en-US" sz="1400" i="1" dirty="0" smtClean="0">
                <a:solidFill>
                  <a:srgbClr val="7F7F7F"/>
                </a:solidFill>
              </a:rPr>
              <a:t>. */</a:t>
            </a:r>
          </a:p>
          <a:p>
            <a:r>
              <a:rPr lang="en-US" sz="1400" dirty="0" smtClean="0"/>
              <a:t>pub </a:t>
            </a:r>
            <a:r>
              <a:rPr lang="en-US" sz="1400" dirty="0" err="1"/>
              <a:t>fn</a:t>
            </a:r>
            <a:r>
              <a:rPr lang="en-US" sz="1400" dirty="0"/>
              <a:t> swap(</a:t>
            </a:r>
            <a:r>
              <a:rPr lang="en-US" sz="1400" dirty="0" err="1"/>
              <a:t>out_context</a:t>
            </a:r>
            <a:r>
              <a:rPr lang="en-US" sz="1400" dirty="0"/>
              <a:t>: &amp;</a:t>
            </a:r>
            <a:r>
              <a:rPr lang="en-US" sz="1400" dirty="0" err="1"/>
              <a:t>mut</a:t>
            </a:r>
            <a:r>
              <a:rPr lang="en-US" sz="1400" dirty="0"/>
              <a:t> Context, </a:t>
            </a:r>
            <a:r>
              <a:rPr lang="en-US" sz="1400" dirty="0" err="1"/>
              <a:t>in_context</a:t>
            </a:r>
            <a:r>
              <a:rPr lang="en-US" sz="1400" dirty="0"/>
              <a:t>: &amp;Context) {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rtdebug</a:t>
            </a:r>
            <a:r>
              <a:rPr lang="en-US" sz="1400" dirty="0"/>
              <a:t>!("swapping contexts");</a:t>
            </a:r>
          </a:p>
          <a:p>
            <a:r>
              <a:rPr lang="en-US" sz="1400" dirty="0"/>
              <a:t>        let </a:t>
            </a:r>
            <a:r>
              <a:rPr lang="en-US" sz="1400" dirty="0" err="1"/>
              <a:t>out_regs</a:t>
            </a:r>
            <a:r>
              <a:rPr lang="en-US" sz="1400" dirty="0"/>
              <a:t>: &amp;</a:t>
            </a:r>
            <a:r>
              <a:rPr lang="en-US" sz="1400" dirty="0" err="1"/>
              <a:t>mut</a:t>
            </a:r>
            <a:r>
              <a:rPr lang="en-US" sz="1400" dirty="0"/>
              <a:t> Registers = match </a:t>
            </a:r>
            <a:r>
              <a:rPr lang="en-US" sz="1400" dirty="0" err="1"/>
              <a:t>out_context</a:t>
            </a:r>
            <a:r>
              <a:rPr lang="en-US" sz="1400" dirty="0"/>
              <a:t> {</a:t>
            </a:r>
          </a:p>
          <a:p>
            <a:r>
              <a:rPr lang="en-US" sz="1400" dirty="0"/>
              <a:t>            &amp;Context { </a:t>
            </a:r>
            <a:r>
              <a:rPr lang="en-US" sz="1400" dirty="0" err="1"/>
              <a:t>regs</a:t>
            </a:r>
            <a:r>
              <a:rPr lang="en-US" sz="1400" dirty="0"/>
              <a:t>: ~ref </a:t>
            </a:r>
            <a:r>
              <a:rPr lang="en-US" sz="1400" dirty="0" err="1"/>
              <a:t>mut</a:t>
            </a:r>
            <a:r>
              <a:rPr lang="en-US" sz="1400" dirty="0"/>
              <a:t> r, _ } =&gt; </a:t>
            </a:r>
            <a:r>
              <a:rPr lang="en-US" sz="1400" dirty="0" smtClean="0"/>
              <a:t>r }</a:t>
            </a:r>
            <a:r>
              <a:rPr lang="en-US" sz="1400" dirty="0"/>
              <a:t>;</a:t>
            </a:r>
          </a:p>
          <a:p>
            <a:r>
              <a:rPr lang="en-US" sz="1400" dirty="0"/>
              <a:t>        let </a:t>
            </a:r>
            <a:r>
              <a:rPr lang="en-US" sz="1400" dirty="0" err="1"/>
              <a:t>in_regs</a:t>
            </a:r>
            <a:r>
              <a:rPr lang="en-US" sz="1400" dirty="0"/>
              <a:t>: &amp;Registers = match </a:t>
            </a:r>
            <a:r>
              <a:rPr lang="en-US" sz="1400" dirty="0" err="1"/>
              <a:t>in_context</a:t>
            </a:r>
            <a:r>
              <a:rPr lang="en-US" sz="1400" dirty="0"/>
              <a:t> {</a:t>
            </a:r>
          </a:p>
          <a:p>
            <a:r>
              <a:rPr lang="en-US" sz="1400" dirty="0"/>
              <a:t>            &amp;Context { </a:t>
            </a:r>
            <a:r>
              <a:rPr lang="en-US" sz="1400" dirty="0" err="1"/>
              <a:t>regs</a:t>
            </a:r>
            <a:r>
              <a:rPr lang="en-US" sz="1400" dirty="0"/>
              <a:t>: ~ref r, _ } =&gt; </a:t>
            </a:r>
            <a:r>
              <a:rPr lang="en-US" sz="1400" dirty="0" smtClean="0"/>
              <a:t>r }</a:t>
            </a:r>
            <a:r>
              <a:rPr lang="en-US" sz="1400" dirty="0"/>
              <a:t>;</a:t>
            </a:r>
          </a:p>
          <a:p>
            <a:endParaRPr lang="en-US" sz="1400" dirty="0"/>
          </a:p>
          <a:p>
            <a:r>
              <a:rPr lang="en-US" sz="1400" dirty="0"/>
              <a:t>        </a:t>
            </a:r>
            <a:r>
              <a:rPr lang="en-US" sz="1400" dirty="0" err="1"/>
              <a:t>rtdebug</a:t>
            </a:r>
            <a:r>
              <a:rPr lang="en-US" sz="1400" dirty="0"/>
              <a:t>!("noting the stack limit and doing raw swap");</a:t>
            </a:r>
          </a:p>
          <a:p>
            <a:endParaRPr lang="en-US" sz="1400" dirty="0"/>
          </a:p>
          <a:p>
            <a:r>
              <a:rPr lang="en-US" sz="1400" dirty="0"/>
              <a:t>        unsafe {</a:t>
            </a:r>
          </a:p>
          <a:p>
            <a:r>
              <a:rPr lang="en-US" sz="1400" i="1" dirty="0">
                <a:solidFill>
                  <a:srgbClr val="7F7F7F"/>
                </a:solidFill>
              </a:rPr>
              <a:t>            // Right before we switch to the new context, set the new </a:t>
            </a:r>
            <a:r>
              <a:rPr lang="en-US" sz="1400" i="1" dirty="0" smtClean="0">
                <a:solidFill>
                  <a:srgbClr val="7F7F7F"/>
                </a:solidFill>
              </a:rPr>
              <a:t>context’s stack </a:t>
            </a:r>
            <a:r>
              <a:rPr lang="en-US" sz="1400" i="1" dirty="0">
                <a:solidFill>
                  <a:srgbClr val="7F7F7F"/>
                </a:solidFill>
              </a:rPr>
              <a:t>limit in the </a:t>
            </a:r>
            <a:endParaRPr lang="en-US" sz="1400" i="1" dirty="0" smtClean="0">
              <a:solidFill>
                <a:srgbClr val="7F7F7F"/>
              </a:solidFill>
            </a:endParaRPr>
          </a:p>
          <a:p>
            <a:r>
              <a:rPr lang="en-US" sz="1400" i="1" dirty="0">
                <a:solidFill>
                  <a:srgbClr val="7F7F7F"/>
                </a:solidFill>
              </a:rPr>
              <a:t> </a:t>
            </a:r>
            <a:r>
              <a:rPr lang="en-US" sz="1400" i="1" dirty="0" smtClean="0">
                <a:solidFill>
                  <a:srgbClr val="7F7F7F"/>
                </a:solidFill>
              </a:rPr>
              <a:t>           // OS</a:t>
            </a:r>
            <a:r>
              <a:rPr lang="en-US" sz="1400" i="1" dirty="0">
                <a:solidFill>
                  <a:srgbClr val="7F7F7F"/>
                </a:solidFill>
              </a:rPr>
              <a:t>-specified TLS slot. This also  means </a:t>
            </a:r>
            <a:r>
              <a:rPr lang="en-US" sz="1400" i="1" dirty="0" smtClean="0">
                <a:solidFill>
                  <a:srgbClr val="7F7F7F"/>
                </a:solidFill>
              </a:rPr>
              <a:t>that we </a:t>
            </a:r>
            <a:r>
              <a:rPr lang="en-US" sz="1400" i="1" dirty="0">
                <a:solidFill>
                  <a:srgbClr val="7F7F7F"/>
                </a:solidFill>
              </a:rPr>
              <a:t>cannot call any more rust functions </a:t>
            </a:r>
            <a:r>
              <a:rPr lang="en-US" sz="1400" i="1" dirty="0" smtClean="0">
                <a:solidFill>
                  <a:srgbClr val="7F7F7F"/>
                </a:solidFill>
              </a:rPr>
              <a:t>after</a:t>
            </a:r>
          </a:p>
          <a:p>
            <a:r>
              <a:rPr lang="en-US" sz="1400" i="1" dirty="0">
                <a:solidFill>
                  <a:srgbClr val="7F7F7F"/>
                </a:solidFill>
              </a:rPr>
              <a:t> </a:t>
            </a:r>
            <a:r>
              <a:rPr lang="en-US" sz="1400" i="1" dirty="0" smtClean="0">
                <a:solidFill>
                  <a:srgbClr val="7F7F7F"/>
                </a:solidFill>
              </a:rPr>
              <a:t>           // </a:t>
            </a:r>
            <a:r>
              <a:rPr lang="en-US" sz="1400" i="1" dirty="0" err="1" smtClean="0">
                <a:solidFill>
                  <a:srgbClr val="7F7F7F"/>
                </a:solidFill>
              </a:rPr>
              <a:t>record_stack_bounds</a:t>
            </a:r>
            <a:r>
              <a:rPr lang="en-US" sz="1400" i="1" dirty="0" smtClean="0">
                <a:solidFill>
                  <a:srgbClr val="7F7F7F"/>
                </a:solidFill>
              </a:rPr>
              <a:t> returns </a:t>
            </a:r>
            <a:r>
              <a:rPr lang="en-US" sz="1400" i="1" dirty="0">
                <a:solidFill>
                  <a:srgbClr val="7F7F7F"/>
                </a:solidFill>
              </a:rPr>
              <a:t>because they would all likely fail due to the limit being</a:t>
            </a:r>
          </a:p>
          <a:p>
            <a:r>
              <a:rPr lang="en-US" sz="1400" i="1" dirty="0">
                <a:solidFill>
                  <a:srgbClr val="7F7F7F"/>
                </a:solidFill>
              </a:rPr>
              <a:t>            // invalid for the current task. Lucky for us `</a:t>
            </a:r>
            <a:r>
              <a:rPr lang="en-US" sz="1400" i="1" dirty="0" err="1">
                <a:solidFill>
                  <a:srgbClr val="7F7F7F"/>
                </a:solidFill>
              </a:rPr>
              <a:t>swap_registers</a:t>
            </a:r>
            <a:r>
              <a:rPr lang="en-US" sz="1400" i="1" dirty="0">
                <a:solidFill>
                  <a:srgbClr val="7F7F7F"/>
                </a:solidFill>
              </a:rPr>
              <a:t>` is </a:t>
            </a:r>
            <a:r>
              <a:rPr lang="en-US" sz="1400" i="1" dirty="0" smtClean="0">
                <a:solidFill>
                  <a:srgbClr val="7F7F7F"/>
                </a:solidFill>
              </a:rPr>
              <a:t>a C </a:t>
            </a:r>
            <a:r>
              <a:rPr lang="en-US" sz="1400" i="1" dirty="0">
                <a:solidFill>
                  <a:srgbClr val="7F7F7F"/>
                </a:solidFill>
              </a:rPr>
              <a:t>function so we don't </a:t>
            </a:r>
            <a:endParaRPr lang="en-US" sz="1400" i="1" dirty="0" smtClean="0">
              <a:solidFill>
                <a:srgbClr val="7F7F7F"/>
              </a:solidFill>
            </a:endParaRPr>
          </a:p>
          <a:p>
            <a:r>
              <a:rPr lang="en-US" sz="1400" i="1" dirty="0">
                <a:solidFill>
                  <a:srgbClr val="7F7F7F"/>
                </a:solidFill>
              </a:rPr>
              <a:t> </a:t>
            </a:r>
            <a:r>
              <a:rPr lang="en-US" sz="1400" i="1" dirty="0" smtClean="0">
                <a:solidFill>
                  <a:srgbClr val="7F7F7F"/>
                </a:solidFill>
              </a:rPr>
              <a:t>           // have </a:t>
            </a:r>
            <a:r>
              <a:rPr lang="en-US" sz="1400" i="1" dirty="0">
                <a:solidFill>
                  <a:srgbClr val="7F7F7F"/>
                </a:solidFill>
              </a:rPr>
              <a:t>to worry about that!</a:t>
            </a:r>
          </a:p>
          <a:p>
            <a:r>
              <a:rPr lang="en-US" sz="1400" dirty="0"/>
              <a:t>           </a:t>
            </a:r>
            <a:r>
              <a:rPr lang="en-US" sz="1400" dirty="0" smtClean="0"/>
              <a:t>match </a:t>
            </a:r>
            <a:r>
              <a:rPr lang="en-US" sz="1400" dirty="0" err="1"/>
              <a:t>in_context.stack_bounds</a:t>
            </a:r>
            <a:r>
              <a:rPr lang="en-US" sz="1400" dirty="0"/>
              <a:t> {</a:t>
            </a:r>
          </a:p>
          <a:p>
            <a:r>
              <a:rPr lang="en-US" sz="1400" dirty="0"/>
              <a:t>                Some((lo, hi)) =&gt; </a:t>
            </a:r>
            <a:r>
              <a:rPr lang="en-US" sz="1400" b="1" dirty="0" err="1">
                <a:solidFill>
                  <a:srgbClr val="0000FF"/>
                </a:solidFill>
              </a:rPr>
              <a:t>record_stack_bounds</a:t>
            </a:r>
            <a:r>
              <a:rPr lang="en-US" sz="1400" b="1" dirty="0">
                <a:solidFill>
                  <a:srgbClr val="0000FF"/>
                </a:solidFill>
              </a:rPr>
              <a:t>(lo, hi)</a:t>
            </a:r>
            <a:r>
              <a:rPr lang="en-US" sz="1400" dirty="0"/>
              <a:t>,</a:t>
            </a:r>
          </a:p>
          <a:p>
            <a:r>
              <a:rPr lang="en-US" sz="1400" dirty="0"/>
              <a:t>                </a:t>
            </a:r>
            <a:r>
              <a:rPr lang="en-US" sz="1400" i="1" dirty="0">
                <a:solidFill>
                  <a:srgbClr val="7F7F7F"/>
                </a:solidFill>
              </a:rPr>
              <a:t>// If we're going back to one of the original contexts or</a:t>
            </a:r>
          </a:p>
          <a:p>
            <a:r>
              <a:rPr lang="en-US" sz="1400" i="1" dirty="0">
                <a:solidFill>
                  <a:srgbClr val="7F7F7F"/>
                </a:solidFill>
              </a:rPr>
              <a:t>                // something that's possibly not a "normal task", then reset</a:t>
            </a:r>
          </a:p>
          <a:p>
            <a:r>
              <a:rPr lang="en-US" sz="1400" i="1" dirty="0">
                <a:solidFill>
                  <a:srgbClr val="7F7F7F"/>
                </a:solidFill>
              </a:rPr>
              <a:t>                // the stack limit to 0 to make </a:t>
            </a:r>
            <a:r>
              <a:rPr lang="en-US" sz="1400" i="1" dirty="0" err="1">
                <a:solidFill>
                  <a:srgbClr val="7F7F7F"/>
                </a:solidFill>
              </a:rPr>
              <a:t>morestack</a:t>
            </a:r>
            <a:r>
              <a:rPr lang="en-US" sz="1400" i="1" dirty="0">
                <a:solidFill>
                  <a:srgbClr val="7F7F7F"/>
                </a:solidFill>
              </a:rPr>
              <a:t> never fail</a:t>
            </a:r>
          </a:p>
          <a:p>
            <a:r>
              <a:rPr lang="en-US" sz="1400" i="1" dirty="0">
                <a:solidFill>
                  <a:srgbClr val="7F7F7F"/>
                </a:solidFill>
              </a:rPr>
              <a:t>                </a:t>
            </a:r>
            <a:r>
              <a:rPr lang="en-US" sz="1400" dirty="0"/>
              <a:t>None =&gt; </a:t>
            </a:r>
            <a:r>
              <a:rPr lang="en-US" sz="1400" dirty="0" err="1"/>
              <a:t>record_stack_bounds</a:t>
            </a:r>
            <a:r>
              <a:rPr lang="en-US" sz="1400" dirty="0"/>
              <a:t>(0, </a:t>
            </a:r>
            <a:r>
              <a:rPr lang="en-US" sz="1400" dirty="0" err="1"/>
              <a:t>uint</a:t>
            </a:r>
            <a:r>
              <a:rPr lang="en-US" sz="1400" dirty="0"/>
              <a:t>::</a:t>
            </a:r>
            <a:r>
              <a:rPr lang="en-US" sz="1400" dirty="0" err="1"/>
              <a:t>max_value</a:t>
            </a:r>
            <a:r>
              <a:rPr lang="en-US" sz="1400" dirty="0"/>
              <a:t>),</a:t>
            </a:r>
          </a:p>
          <a:p>
            <a:r>
              <a:rPr lang="en-US" sz="1400" dirty="0"/>
              <a:t>            }</a:t>
            </a:r>
          </a:p>
          <a:p>
            <a:r>
              <a:rPr lang="en-US" sz="1400" dirty="0"/>
              <a:t>            </a:t>
            </a:r>
            <a:r>
              <a:rPr lang="en-US" sz="1400" b="1" dirty="0" err="1"/>
              <a:t>swap_registers</a:t>
            </a:r>
            <a:r>
              <a:rPr lang="en-US" sz="1400" b="1" dirty="0"/>
              <a:t>(</a:t>
            </a:r>
            <a:r>
              <a:rPr lang="en-US" sz="1400" b="1" dirty="0" err="1"/>
              <a:t>out_regs</a:t>
            </a:r>
            <a:r>
              <a:rPr lang="en-US" sz="1400" b="1" dirty="0"/>
              <a:t>, </a:t>
            </a:r>
            <a:r>
              <a:rPr lang="en-US" sz="1400" b="1" dirty="0" err="1"/>
              <a:t>in_regs</a:t>
            </a:r>
            <a:r>
              <a:rPr lang="en-US" sz="1400" b="1" dirty="0"/>
              <a:t>)</a:t>
            </a:r>
          </a:p>
          <a:p>
            <a:r>
              <a:rPr lang="en-US" sz="1400" dirty="0"/>
              <a:t>        }</a:t>
            </a:r>
          </a:p>
          <a:p>
            <a:r>
              <a:rPr lang="en-US" sz="1400" dirty="0"/>
              <a:t>    }</a:t>
            </a:r>
          </a:p>
        </p:txBody>
      </p:sp>
      <p:sp>
        <p:nvSpPr>
          <p:cNvPr id="6" name="Rectangle 5"/>
          <p:cNvSpPr/>
          <p:nvPr/>
        </p:nvSpPr>
        <p:spPr>
          <a:xfrm rot="16200000">
            <a:off x="-1460805" y="2822331"/>
            <a:ext cx="4482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hlinkClick r:id="rId2"/>
              </a:rPr>
              <a:t>src</a:t>
            </a:r>
            <a:r>
              <a:rPr lang="en-US" sz="3600" dirty="0">
                <a:hlinkClick r:id="rId2"/>
              </a:rPr>
              <a:t>/</a:t>
            </a:r>
            <a:r>
              <a:rPr lang="en-US" sz="3600" dirty="0" err="1">
                <a:hlinkClick r:id="rId2"/>
              </a:rPr>
              <a:t>libstd</a:t>
            </a:r>
            <a:r>
              <a:rPr lang="en-US" sz="3600" dirty="0">
                <a:hlinkClick r:id="rId2"/>
              </a:rPr>
              <a:t>/</a:t>
            </a:r>
            <a:r>
              <a:rPr lang="en-US" sz="3600" dirty="0" err="1">
                <a:hlinkClick r:id="rId2"/>
              </a:rPr>
              <a:t>rt</a:t>
            </a:r>
            <a:r>
              <a:rPr lang="en-US" sz="3600" dirty="0">
                <a:hlinkClick r:id="rId2"/>
              </a:rPr>
              <a:t>/</a:t>
            </a:r>
            <a:r>
              <a:rPr lang="en-US" sz="3600" dirty="0" err="1">
                <a:hlinkClick r:id="rId2"/>
              </a:rPr>
              <a:t>context.rs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41025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Upon a Gash…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0766" y="2050840"/>
            <a:ext cx="8319679" cy="17543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50800" dir="6720000" sx="105000" sy="105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da-DK" sz="3600" dirty="0"/>
              <a:t>let mut </a:t>
            </a:r>
            <a:r>
              <a:rPr lang="da-DK" sz="3600" dirty="0" err="1"/>
              <a:t>prog</a:t>
            </a:r>
            <a:r>
              <a:rPr lang="da-DK" sz="3600" dirty="0"/>
              <a:t> = run::</a:t>
            </a:r>
            <a:r>
              <a:rPr lang="da-DK" sz="3600" dirty="0" err="1"/>
              <a:t>Process</a:t>
            </a:r>
            <a:r>
              <a:rPr lang="da-DK" sz="3600" dirty="0"/>
              <a:t>::new(program, </a:t>
            </a:r>
            <a:endParaRPr lang="da-DK" sz="3600" dirty="0" smtClean="0"/>
          </a:p>
          <a:p>
            <a:r>
              <a:rPr lang="da-DK" sz="3600" dirty="0"/>
              <a:t>	</a:t>
            </a:r>
            <a:r>
              <a:rPr lang="da-DK" sz="3600" dirty="0" smtClean="0"/>
              <a:t>												   </a:t>
            </a:r>
            <a:r>
              <a:rPr lang="da-DK" sz="3600" dirty="0" err="1" smtClean="0"/>
              <a:t>argv</a:t>
            </a:r>
            <a:r>
              <a:rPr lang="da-DK" sz="3600" dirty="0" smtClean="0"/>
              <a:t>,</a:t>
            </a:r>
          </a:p>
          <a:p>
            <a:r>
              <a:rPr lang="da-DK" sz="3600" dirty="0"/>
              <a:t> </a:t>
            </a:r>
            <a:r>
              <a:rPr lang="da-DK" sz="3600" dirty="0" smtClean="0"/>
              <a:t>      												   options);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031907" y="4672173"/>
            <a:ext cx="6939858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Goal for this week: understand as deeply as possible everything that happens to make this work.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4438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7510" y="419692"/>
            <a:ext cx="8369290" cy="590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#[inline(always)]</a:t>
            </a:r>
          </a:p>
          <a:p>
            <a:r>
              <a:rPr lang="en-US" dirty="0"/>
              <a:t>pub unsafe </a:t>
            </a:r>
            <a:r>
              <a:rPr lang="en-US" dirty="0" err="1"/>
              <a:t>fn</a:t>
            </a:r>
            <a:r>
              <a:rPr lang="en-US" dirty="0"/>
              <a:t> </a:t>
            </a:r>
            <a:r>
              <a:rPr lang="en-US" dirty="0" err="1"/>
              <a:t>record_stack_bounds</a:t>
            </a:r>
            <a:r>
              <a:rPr lang="en-US" dirty="0"/>
              <a:t>(</a:t>
            </a:r>
            <a:r>
              <a:rPr lang="en-US" dirty="0" err="1"/>
              <a:t>stack_lo</a:t>
            </a:r>
            <a:r>
              <a:rPr lang="en-US" dirty="0"/>
              <a:t>: </a:t>
            </a:r>
            <a:r>
              <a:rPr lang="en-US" dirty="0" err="1"/>
              <a:t>uint</a:t>
            </a:r>
            <a:r>
              <a:rPr lang="en-US" dirty="0"/>
              <a:t>, </a:t>
            </a:r>
            <a:r>
              <a:rPr lang="en-US" dirty="0" err="1"/>
              <a:t>stack_hi</a:t>
            </a:r>
            <a:r>
              <a:rPr lang="en-US" dirty="0"/>
              <a:t>: </a:t>
            </a:r>
            <a:r>
              <a:rPr lang="en-US" dirty="0" err="1"/>
              <a:t>uint</a:t>
            </a:r>
            <a:r>
              <a:rPr lang="en-US" dirty="0"/>
              <a:t>) {</a:t>
            </a: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   // When the old runtime had segmented stacks, it used a calculation that was</a:t>
            </a: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   // "limit + RED_ZONE + FUDGE". The red zone was for things like dynamic</a:t>
            </a: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   // symbol resolution,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llvm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function calls, etc. In theory this red zone</a:t>
            </a: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   // value is 0, but it matters far less when we have gigantic stacks because</a:t>
            </a: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   // we don't need to be so exact about our stack budget. The "fudge factor"</a:t>
            </a: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   // was because LLVM doesn't emit a stack check for functions &lt; 256 bytes in</a:t>
            </a: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   // size. Again though, we have giant stacks, so we round all these</a:t>
            </a: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   // calculations up to the nice round number of 20k.</a:t>
            </a:r>
          </a:p>
          <a:p>
            <a:r>
              <a:rPr lang="en-US" dirty="0"/>
              <a:t>    </a:t>
            </a:r>
            <a:r>
              <a:rPr lang="en-US" b="1" dirty="0" err="1">
                <a:solidFill>
                  <a:srgbClr val="FF6600"/>
                </a:solidFill>
              </a:rPr>
              <a:t>record_sp_limit</a:t>
            </a:r>
            <a:r>
              <a:rPr lang="en-US" b="1" dirty="0">
                <a:solidFill>
                  <a:srgbClr val="FF6600"/>
                </a:solidFill>
              </a:rPr>
              <a:t>(</a:t>
            </a:r>
            <a:r>
              <a:rPr lang="en-US" b="1" dirty="0" err="1">
                <a:solidFill>
                  <a:srgbClr val="FF6600"/>
                </a:solidFill>
              </a:rPr>
              <a:t>stack_lo</a:t>
            </a:r>
            <a:r>
              <a:rPr lang="en-US" b="1" dirty="0">
                <a:solidFill>
                  <a:srgbClr val="FF6600"/>
                </a:solidFill>
              </a:rPr>
              <a:t> + RED_ZONE);</a:t>
            </a:r>
          </a:p>
          <a:p>
            <a:endParaRPr lang="en-US" dirty="0"/>
          </a:p>
          <a:p>
            <a:r>
              <a:rPr lang="en-US" dirty="0"/>
              <a:t>    return </a:t>
            </a:r>
            <a:r>
              <a:rPr lang="en-US" dirty="0" err="1"/>
              <a:t>target_record_stack_bounds</a:t>
            </a:r>
            <a:r>
              <a:rPr lang="en-US" dirty="0"/>
              <a:t>(</a:t>
            </a:r>
            <a:r>
              <a:rPr lang="en-US" dirty="0" err="1"/>
              <a:t>stack_lo</a:t>
            </a:r>
            <a:r>
              <a:rPr lang="en-US" dirty="0"/>
              <a:t>, </a:t>
            </a:r>
            <a:r>
              <a:rPr lang="en-US" dirty="0" err="1"/>
              <a:t>stack_hi</a:t>
            </a:r>
            <a:r>
              <a:rPr lang="en-US" dirty="0"/>
              <a:t>);</a:t>
            </a:r>
          </a:p>
          <a:p>
            <a:endParaRPr lang="en-US" dirty="0"/>
          </a:p>
          <a:p>
            <a:r>
              <a:rPr lang="en-US" dirty="0"/>
              <a:t>    #[</a:t>
            </a:r>
            <a:r>
              <a:rPr lang="en-US" dirty="0" err="1"/>
              <a:t>cfg</a:t>
            </a:r>
            <a:r>
              <a:rPr lang="en-US" dirty="0"/>
              <a:t>(not(windows))] #[</a:t>
            </a:r>
            <a:r>
              <a:rPr lang="en-US" dirty="0" err="1"/>
              <a:t>cfg</a:t>
            </a:r>
            <a:r>
              <a:rPr lang="en-US" dirty="0"/>
              <a:t>(not(</a:t>
            </a:r>
            <a:r>
              <a:rPr lang="en-US" dirty="0" err="1"/>
              <a:t>target_arch</a:t>
            </a:r>
            <a:r>
              <a:rPr lang="en-US" dirty="0"/>
              <a:t> = "x86_64"))] #[inline(always)]</a:t>
            </a:r>
          </a:p>
          <a:p>
            <a:r>
              <a:rPr lang="en-US" dirty="0"/>
              <a:t>    unsafe </a:t>
            </a:r>
            <a:r>
              <a:rPr lang="en-US" dirty="0" err="1"/>
              <a:t>fn</a:t>
            </a:r>
            <a:r>
              <a:rPr lang="en-US" dirty="0"/>
              <a:t> </a:t>
            </a:r>
            <a:r>
              <a:rPr lang="en-US" dirty="0" err="1"/>
              <a:t>target_record_stack_bounds</a:t>
            </a:r>
            <a:r>
              <a:rPr lang="en-US" dirty="0"/>
              <a:t>(_</a:t>
            </a:r>
            <a:r>
              <a:rPr lang="en-US" dirty="0" err="1"/>
              <a:t>stack_lo</a:t>
            </a:r>
            <a:r>
              <a:rPr lang="en-US" dirty="0"/>
              <a:t>: </a:t>
            </a:r>
            <a:r>
              <a:rPr lang="en-US" dirty="0" err="1"/>
              <a:t>uint</a:t>
            </a:r>
            <a:r>
              <a:rPr lang="en-US" dirty="0"/>
              <a:t>, _</a:t>
            </a:r>
            <a:r>
              <a:rPr lang="en-US" dirty="0" err="1"/>
              <a:t>stack_hi</a:t>
            </a:r>
            <a:r>
              <a:rPr lang="en-US" dirty="0"/>
              <a:t>: </a:t>
            </a:r>
            <a:r>
              <a:rPr lang="en-US" dirty="0" err="1"/>
              <a:t>uint</a:t>
            </a:r>
            <a:r>
              <a:rPr lang="en-US" dirty="0"/>
              <a:t>) {}</a:t>
            </a:r>
          </a:p>
          <a:p>
            <a:r>
              <a:rPr lang="en-US" dirty="0"/>
              <a:t>    #[</a:t>
            </a:r>
            <a:r>
              <a:rPr lang="en-US" dirty="0" err="1"/>
              <a:t>cfg</a:t>
            </a:r>
            <a:r>
              <a:rPr lang="en-US" dirty="0"/>
              <a:t>(windows, </a:t>
            </a:r>
            <a:r>
              <a:rPr lang="en-US" dirty="0" err="1"/>
              <a:t>target_arch</a:t>
            </a:r>
            <a:r>
              <a:rPr lang="en-US" dirty="0"/>
              <a:t> = "x86_64")] #[inline(always)]</a:t>
            </a:r>
          </a:p>
          <a:p>
            <a:r>
              <a:rPr lang="en-US" dirty="0"/>
              <a:t>    unsafe </a:t>
            </a:r>
            <a:r>
              <a:rPr lang="en-US" dirty="0" err="1"/>
              <a:t>fn</a:t>
            </a:r>
            <a:r>
              <a:rPr lang="en-US" dirty="0"/>
              <a:t> </a:t>
            </a:r>
            <a:r>
              <a:rPr lang="en-US" dirty="0" err="1"/>
              <a:t>target_record_stack_bounds</a:t>
            </a:r>
            <a:r>
              <a:rPr lang="en-US" dirty="0"/>
              <a:t>(</a:t>
            </a:r>
            <a:r>
              <a:rPr lang="en-US" dirty="0" err="1"/>
              <a:t>stack_lo</a:t>
            </a:r>
            <a:r>
              <a:rPr lang="en-US" dirty="0"/>
              <a:t>: </a:t>
            </a:r>
            <a:r>
              <a:rPr lang="en-US" dirty="0" err="1"/>
              <a:t>uint</a:t>
            </a:r>
            <a:r>
              <a:rPr lang="en-US" dirty="0"/>
              <a:t>, </a:t>
            </a:r>
            <a:r>
              <a:rPr lang="en-US" dirty="0" err="1"/>
              <a:t>stack_hi</a:t>
            </a:r>
            <a:r>
              <a:rPr lang="en-US" dirty="0"/>
              <a:t>: </a:t>
            </a:r>
            <a:r>
              <a:rPr lang="en-US" dirty="0" err="1"/>
              <a:t>uint</a:t>
            </a:r>
            <a:r>
              <a:rPr lang="en-US" dirty="0"/>
              <a:t>) {</a:t>
            </a:r>
          </a:p>
          <a:p>
            <a:r>
              <a:rPr lang="en-US" dirty="0"/>
              <a:t>        </a:t>
            </a:r>
            <a:r>
              <a:rPr lang="en-US" dirty="0" smtClean="0"/>
              <a:t>…</a:t>
            </a:r>
          </a:p>
          <a:p>
            <a:r>
              <a:rPr lang="en-US" dirty="0"/>
              <a:t> </a:t>
            </a:r>
            <a:r>
              <a:rPr lang="en-US" dirty="0" smtClean="0"/>
              <a:t>   }</a:t>
            </a:r>
            <a:endParaRPr lang="en-US" dirty="0"/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14180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2464" y="117692"/>
            <a:ext cx="8354336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/// Records the current limit of the stack as specified by `end`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///</a:t>
            </a:r>
          </a:p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// This is stored in an OS-dependent location, likely inside of the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thread</a:t>
            </a:r>
          </a:p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/// local storage. The location that the limit is stored is a pre-ordained</a:t>
            </a:r>
          </a:p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/// location because it's where LLVM has emitted code to check.</a:t>
            </a:r>
          </a:p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//</a:t>
            </a: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/// Note that this cannot be called under normal circumstances. This function is</a:t>
            </a: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/// changing the stack limit, so upon returning any further function calls will</a:t>
            </a: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/// possibly be triggering the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morestack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logic if you're not careful.</a:t>
            </a: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///</a:t>
            </a:r>
          </a:p>
          <a:p>
            <a:r>
              <a:rPr lang="en-US" dirty="0" smtClean="0"/>
              <a:t>#</a:t>
            </a:r>
            <a:r>
              <a:rPr lang="en-US" dirty="0"/>
              <a:t>[inline(always)]</a:t>
            </a:r>
          </a:p>
          <a:p>
            <a:r>
              <a:rPr lang="en-US" dirty="0"/>
              <a:t>pub unsafe </a:t>
            </a:r>
            <a:r>
              <a:rPr lang="en-US" dirty="0" err="1"/>
              <a:t>fn</a:t>
            </a:r>
            <a:r>
              <a:rPr lang="en-US" dirty="0"/>
              <a:t> </a:t>
            </a:r>
            <a:r>
              <a:rPr lang="en-US" dirty="0" err="1"/>
              <a:t>record_sp_limit</a:t>
            </a:r>
            <a:r>
              <a:rPr lang="en-US" dirty="0"/>
              <a:t>(limit: </a:t>
            </a:r>
            <a:r>
              <a:rPr lang="en-US" dirty="0" err="1"/>
              <a:t>uint</a:t>
            </a:r>
            <a:r>
              <a:rPr lang="en-US" dirty="0"/>
              <a:t>) {</a:t>
            </a:r>
          </a:p>
          <a:p>
            <a:r>
              <a:rPr lang="en-US" dirty="0"/>
              <a:t>    return </a:t>
            </a:r>
            <a:r>
              <a:rPr lang="en-US" dirty="0" err="1"/>
              <a:t>target_record_sp_limit</a:t>
            </a:r>
            <a:r>
              <a:rPr lang="en-US" dirty="0"/>
              <a:t>(limit);</a:t>
            </a:r>
          </a:p>
          <a:p>
            <a:endParaRPr lang="en-US" dirty="0"/>
          </a:p>
          <a:p>
            <a:r>
              <a:rPr lang="en-US" dirty="0"/>
              <a:t>   </a:t>
            </a:r>
            <a:r>
              <a:rPr lang="en-US" i="1" dirty="0">
                <a:solidFill>
                  <a:srgbClr val="7F7F7F"/>
                </a:solidFill>
              </a:rPr>
              <a:t> // x86-64</a:t>
            </a:r>
          </a:p>
          <a:p>
            <a:r>
              <a:rPr lang="en-US" dirty="0"/>
              <a:t>    #[</a:t>
            </a:r>
            <a:r>
              <a:rPr lang="en-US" dirty="0" err="1"/>
              <a:t>cfg</a:t>
            </a:r>
            <a:r>
              <a:rPr lang="en-US" dirty="0"/>
              <a:t>(</a:t>
            </a:r>
            <a:r>
              <a:rPr lang="en-US" dirty="0" err="1"/>
              <a:t>target_arch</a:t>
            </a:r>
            <a:r>
              <a:rPr lang="en-US" dirty="0"/>
              <a:t> = "x86_64", </a:t>
            </a:r>
            <a:r>
              <a:rPr lang="en-US" dirty="0" err="1"/>
              <a:t>target_os</a:t>
            </a:r>
            <a:r>
              <a:rPr lang="en-US" dirty="0"/>
              <a:t> = "</a:t>
            </a:r>
            <a:r>
              <a:rPr lang="en-US" dirty="0" err="1"/>
              <a:t>macos</a:t>
            </a:r>
            <a:r>
              <a:rPr lang="en-US" dirty="0"/>
              <a:t>")] #[inline(always)]</a:t>
            </a:r>
          </a:p>
          <a:p>
            <a:r>
              <a:rPr lang="en-US" dirty="0"/>
              <a:t>    unsafe </a:t>
            </a:r>
            <a:r>
              <a:rPr lang="en-US" dirty="0" err="1"/>
              <a:t>fn</a:t>
            </a:r>
            <a:r>
              <a:rPr lang="en-US" dirty="0"/>
              <a:t> </a:t>
            </a:r>
            <a:r>
              <a:rPr lang="en-US" dirty="0" err="1"/>
              <a:t>target_record_sp_limit</a:t>
            </a:r>
            <a:r>
              <a:rPr lang="en-US" dirty="0"/>
              <a:t>(limit: </a:t>
            </a:r>
            <a:r>
              <a:rPr lang="en-US" dirty="0" err="1"/>
              <a:t>uint</a:t>
            </a:r>
            <a:r>
              <a:rPr lang="en-US" dirty="0"/>
              <a:t>) </a:t>
            </a:r>
            <a:r>
              <a:rPr lang="en-US" dirty="0" smtClean="0"/>
              <a:t>{ … }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#</a:t>
            </a:r>
            <a:r>
              <a:rPr lang="en-US" dirty="0"/>
              <a:t>[</a:t>
            </a:r>
            <a:r>
              <a:rPr lang="en-US" dirty="0" err="1"/>
              <a:t>cfg</a:t>
            </a:r>
            <a:r>
              <a:rPr lang="en-US" dirty="0"/>
              <a:t>(</a:t>
            </a:r>
            <a:r>
              <a:rPr lang="en-US" dirty="0" err="1"/>
              <a:t>target_arch</a:t>
            </a:r>
            <a:r>
              <a:rPr lang="en-US" dirty="0"/>
              <a:t> = "x86_64", </a:t>
            </a:r>
            <a:r>
              <a:rPr lang="en-US" dirty="0" err="1"/>
              <a:t>target_os</a:t>
            </a:r>
            <a:r>
              <a:rPr lang="en-US" dirty="0"/>
              <a:t> = "</a:t>
            </a:r>
            <a:r>
              <a:rPr lang="en-US" dirty="0" err="1"/>
              <a:t>linux</a:t>
            </a:r>
            <a:r>
              <a:rPr lang="en-US" dirty="0"/>
              <a:t>")] #[inline(always)]</a:t>
            </a:r>
          </a:p>
          <a:p>
            <a:r>
              <a:rPr lang="en-US" dirty="0"/>
              <a:t>    unsafe </a:t>
            </a:r>
            <a:r>
              <a:rPr lang="en-US" dirty="0" err="1"/>
              <a:t>fn</a:t>
            </a:r>
            <a:r>
              <a:rPr lang="en-US" dirty="0"/>
              <a:t> </a:t>
            </a:r>
            <a:r>
              <a:rPr lang="en-US" dirty="0" err="1"/>
              <a:t>target_record_sp_limit</a:t>
            </a:r>
            <a:r>
              <a:rPr lang="en-US" dirty="0"/>
              <a:t>(limit: </a:t>
            </a:r>
            <a:r>
              <a:rPr lang="en-US" dirty="0" err="1"/>
              <a:t>uint</a:t>
            </a:r>
            <a:r>
              <a:rPr lang="en-US" dirty="0"/>
              <a:t>) </a:t>
            </a:r>
            <a:r>
              <a:rPr lang="en-US" dirty="0" smtClean="0"/>
              <a:t>{ … }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42523" y="5758122"/>
            <a:ext cx="4021353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Why all the </a:t>
            </a:r>
            <a:r>
              <a:rPr lang="en-US" sz="2400" b="1" dirty="0" smtClean="0"/>
              <a:t>#[inline(always)]</a:t>
            </a:r>
            <a:r>
              <a:rPr lang="en-US" sz="2400" dirty="0" smtClean="0"/>
              <a:t> 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0968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1" y="1560403"/>
            <a:ext cx="80815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/// Also note that this and all of the inside functions are all flagged </a:t>
            </a:r>
            <a:r>
              <a:rPr lang="en-US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 </a:t>
            </a:r>
            <a:r>
              <a:rPr lang="en-US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"inline(always)" because they're messing around with the stack limits.  </a:t>
            </a:r>
            <a:r>
              <a:rPr lang="en-US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This would </a:t>
            </a:r>
            <a:r>
              <a:rPr lang="en-US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 unfortunate for the functions themselves to trigger a </a:t>
            </a:r>
            <a:r>
              <a:rPr lang="en-US" sz="3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morestack</a:t>
            </a:r>
            <a:r>
              <a:rPr lang="en-US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invocation </a:t>
            </a:r>
            <a:r>
              <a:rPr lang="en-US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(if they were an actual function call).</a:t>
            </a:r>
          </a:p>
        </p:txBody>
      </p:sp>
    </p:spTree>
    <p:extLst>
      <p:ext uri="{BB962C8B-B14F-4D97-AF65-F5344CB8AC3E}">
        <p14:creationId xmlns:p14="http://schemas.microsoft.com/office/powerpoint/2010/main" val="3584102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2464" y="117692"/>
            <a:ext cx="8354336" cy="6463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/// Records the current limit of the stack as specified by `end`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// This is stored in an OS-dependent location, likely inside of the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thread</a:t>
            </a:r>
          </a:p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/// local storage. The location that the limit is stored is a pre-ordained</a:t>
            </a:r>
          </a:p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/// location because it's where LLVM has emitted code to check.</a:t>
            </a:r>
          </a:p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/ …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#</a:t>
            </a:r>
            <a:r>
              <a:rPr lang="en-US" dirty="0"/>
              <a:t>[inline(always)]</a:t>
            </a:r>
          </a:p>
          <a:p>
            <a:r>
              <a:rPr lang="en-US" dirty="0"/>
              <a:t>pub unsafe </a:t>
            </a:r>
            <a:r>
              <a:rPr lang="en-US" dirty="0" err="1"/>
              <a:t>fn</a:t>
            </a:r>
            <a:r>
              <a:rPr lang="en-US" dirty="0"/>
              <a:t> </a:t>
            </a:r>
            <a:r>
              <a:rPr lang="en-US" dirty="0" err="1"/>
              <a:t>record_sp_limit</a:t>
            </a:r>
            <a:r>
              <a:rPr lang="en-US" dirty="0"/>
              <a:t>(limit: </a:t>
            </a:r>
            <a:r>
              <a:rPr lang="en-US" dirty="0" err="1"/>
              <a:t>uint</a:t>
            </a:r>
            <a:r>
              <a:rPr lang="en-US" dirty="0"/>
              <a:t>) {</a:t>
            </a:r>
          </a:p>
          <a:p>
            <a:r>
              <a:rPr lang="en-US" dirty="0"/>
              <a:t>    return </a:t>
            </a:r>
            <a:r>
              <a:rPr lang="en-US" dirty="0" err="1"/>
              <a:t>target_record_sp_limit</a:t>
            </a:r>
            <a:r>
              <a:rPr lang="en-US" dirty="0"/>
              <a:t>(limit)</a:t>
            </a:r>
            <a:r>
              <a:rPr lang="en-US" dirty="0" smtClean="0"/>
              <a:t>;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r>
              <a:rPr lang="en-US" dirty="0" smtClean="0"/>
              <a:t>    </a:t>
            </a:r>
            <a:r>
              <a:rPr lang="en-US" i="1" dirty="0" smtClean="0">
                <a:solidFill>
                  <a:srgbClr val="595959"/>
                </a:solidFill>
              </a:rPr>
              <a:t>/</a:t>
            </a:r>
            <a:r>
              <a:rPr lang="en-US" i="1" dirty="0">
                <a:solidFill>
                  <a:srgbClr val="595959"/>
                </a:solidFill>
              </a:rPr>
              <a:t>/ x86-64</a:t>
            </a:r>
          </a:p>
          <a:p>
            <a:r>
              <a:rPr lang="en-US" dirty="0"/>
              <a:t>    #[</a:t>
            </a:r>
            <a:r>
              <a:rPr lang="en-US" dirty="0" err="1"/>
              <a:t>cfg</a:t>
            </a:r>
            <a:r>
              <a:rPr lang="en-US" dirty="0"/>
              <a:t>(</a:t>
            </a:r>
            <a:r>
              <a:rPr lang="en-US" dirty="0" err="1"/>
              <a:t>target_arch</a:t>
            </a:r>
            <a:r>
              <a:rPr lang="en-US" dirty="0"/>
              <a:t> = "x86_64", </a:t>
            </a:r>
            <a:r>
              <a:rPr lang="en-US" dirty="0" err="1"/>
              <a:t>target_os</a:t>
            </a:r>
            <a:r>
              <a:rPr lang="en-US" dirty="0"/>
              <a:t> = "</a:t>
            </a:r>
            <a:r>
              <a:rPr lang="en-US" dirty="0" err="1"/>
              <a:t>macos</a:t>
            </a:r>
            <a:r>
              <a:rPr lang="en-US" dirty="0"/>
              <a:t>")] #[inline(always)]</a:t>
            </a:r>
          </a:p>
          <a:p>
            <a:r>
              <a:rPr lang="en-US" dirty="0"/>
              <a:t>    unsafe </a:t>
            </a:r>
            <a:r>
              <a:rPr lang="en-US" dirty="0" err="1"/>
              <a:t>fn</a:t>
            </a:r>
            <a:r>
              <a:rPr lang="en-US" dirty="0"/>
              <a:t> </a:t>
            </a:r>
            <a:r>
              <a:rPr lang="en-US" dirty="0" err="1"/>
              <a:t>target_record_sp_limit</a:t>
            </a:r>
            <a:r>
              <a:rPr lang="en-US" dirty="0"/>
              <a:t>(limit: </a:t>
            </a:r>
            <a:r>
              <a:rPr lang="en-US" dirty="0" err="1"/>
              <a:t>uint</a:t>
            </a:r>
            <a:r>
              <a:rPr lang="en-US" dirty="0"/>
              <a:t>) {</a:t>
            </a:r>
          </a:p>
          <a:p>
            <a:r>
              <a:rPr lang="en-US" dirty="0"/>
              <a:t>        </a:t>
            </a:r>
            <a:r>
              <a:rPr lang="en-US" dirty="0" err="1"/>
              <a:t>asm</a:t>
            </a:r>
            <a:r>
              <a:rPr lang="en-US" dirty="0"/>
              <a:t>!(</a:t>
            </a:r>
            <a:r>
              <a:rPr lang="en-US" b="1" dirty="0">
                <a:solidFill>
                  <a:srgbClr val="FF0000"/>
                </a:solidFill>
              </a:rPr>
              <a:t>"</a:t>
            </a:r>
            <a:r>
              <a:rPr lang="en-US" b="1" dirty="0" err="1">
                <a:solidFill>
                  <a:srgbClr val="FF0000"/>
                </a:solidFill>
              </a:rPr>
              <a:t>movq</a:t>
            </a:r>
            <a:r>
              <a:rPr lang="en-US" b="1" dirty="0">
                <a:solidFill>
                  <a:srgbClr val="FF0000"/>
                </a:solidFill>
              </a:rPr>
              <a:t> $$0x60+90*8, %</a:t>
            </a:r>
            <a:r>
              <a:rPr lang="en-US" b="1" dirty="0" err="1">
                <a:solidFill>
                  <a:srgbClr val="FF0000"/>
                </a:solidFill>
              </a:rPr>
              <a:t>rsi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              </a:t>
            </a:r>
            <a:r>
              <a:rPr lang="en-US" b="1" dirty="0" smtClean="0">
                <a:solidFill>
                  <a:srgbClr val="FF0000"/>
                </a:solidFill>
              </a:rPr>
              <a:t>      </a:t>
            </a:r>
            <a:r>
              <a:rPr lang="en-US" b="1" dirty="0" err="1" smtClean="0">
                <a:solidFill>
                  <a:srgbClr val="FF0000"/>
                </a:solidFill>
              </a:rPr>
              <a:t>movq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$0, %</a:t>
            </a:r>
            <a:r>
              <a:rPr lang="en-US" b="1" dirty="0" err="1">
                <a:solidFill>
                  <a:srgbClr val="FF0000"/>
                </a:solidFill>
              </a:rPr>
              <a:t>gs</a:t>
            </a:r>
            <a:r>
              <a:rPr lang="en-US" b="1" dirty="0">
                <a:solidFill>
                  <a:srgbClr val="FF0000"/>
                </a:solidFill>
              </a:rPr>
              <a:t>:(%</a:t>
            </a:r>
            <a:r>
              <a:rPr lang="en-US" b="1" dirty="0" err="1">
                <a:solidFill>
                  <a:srgbClr val="FF0000"/>
                </a:solidFill>
              </a:rPr>
              <a:t>rsi</a:t>
            </a:r>
            <a:r>
              <a:rPr lang="en-US" b="1" dirty="0">
                <a:solidFill>
                  <a:srgbClr val="FF0000"/>
                </a:solidFill>
              </a:rPr>
              <a:t>)" :: "r"(limit) : "</a:t>
            </a:r>
            <a:r>
              <a:rPr lang="en-US" b="1" dirty="0" err="1">
                <a:solidFill>
                  <a:srgbClr val="FF0000"/>
                </a:solidFill>
              </a:rPr>
              <a:t>rsi</a:t>
            </a:r>
            <a:r>
              <a:rPr lang="en-US" b="1" dirty="0">
                <a:solidFill>
                  <a:srgbClr val="FF0000"/>
                </a:solidFill>
              </a:rPr>
              <a:t>" : "volatile"</a:t>
            </a:r>
            <a:r>
              <a:rPr lang="en-US" dirty="0"/>
              <a:t>)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   #[</a:t>
            </a:r>
            <a:r>
              <a:rPr lang="en-US" dirty="0" err="1"/>
              <a:t>cfg</a:t>
            </a:r>
            <a:r>
              <a:rPr lang="en-US" dirty="0"/>
              <a:t>(</a:t>
            </a:r>
            <a:r>
              <a:rPr lang="en-US" dirty="0" err="1"/>
              <a:t>target_arch</a:t>
            </a:r>
            <a:r>
              <a:rPr lang="en-US" dirty="0"/>
              <a:t> = "x86_64", </a:t>
            </a:r>
            <a:r>
              <a:rPr lang="en-US" dirty="0" err="1"/>
              <a:t>target_os</a:t>
            </a:r>
            <a:r>
              <a:rPr lang="en-US" dirty="0"/>
              <a:t> = "</a:t>
            </a:r>
            <a:r>
              <a:rPr lang="en-US" dirty="0" err="1"/>
              <a:t>linux</a:t>
            </a:r>
            <a:r>
              <a:rPr lang="en-US" dirty="0"/>
              <a:t>")] #[inline(always)]</a:t>
            </a:r>
          </a:p>
          <a:p>
            <a:r>
              <a:rPr lang="en-US" dirty="0"/>
              <a:t>    unsafe </a:t>
            </a:r>
            <a:r>
              <a:rPr lang="en-US" dirty="0" err="1"/>
              <a:t>fn</a:t>
            </a:r>
            <a:r>
              <a:rPr lang="en-US" dirty="0"/>
              <a:t> </a:t>
            </a:r>
            <a:r>
              <a:rPr lang="en-US" dirty="0" err="1"/>
              <a:t>target_record_sp_limit</a:t>
            </a:r>
            <a:r>
              <a:rPr lang="en-US" dirty="0"/>
              <a:t>(limit: </a:t>
            </a:r>
            <a:r>
              <a:rPr lang="en-US" dirty="0" err="1"/>
              <a:t>uint</a:t>
            </a:r>
            <a:r>
              <a:rPr lang="en-US" dirty="0"/>
              <a:t>) {</a:t>
            </a:r>
          </a:p>
          <a:p>
            <a:r>
              <a:rPr lang="en-US" dirty="0"/>
              <a:t>        </a:t>
            </a:r>
            <a:r>
              <a:rPr lang="en-US" dirty="0" err="1"/>
              <a:t>asm</a:t>
            </a:r>
            <a:r>
              <a:rPr lang="en-US" dirty="0"/>
              <a:t>!(</a:t>
            </a:r>
            <a:r>
              <a:rPr lang="en-US" b="1" dirty="0">
                <a:solidFill>
                  <a:srgbClr val="FF0000"/>
                </a:solidFill>
              </a:rPr>
              <a:t>"</a:t>
            </a:r>
            <a:r>
              <a:rPr lang="en-US" b="1" dirty="0" err="1">
                <a:solidFill>
                  <a:srgbClr val="FF0000"/>
                </a:solidFill>
              </a:rPr>
              <a:t>movq</a:t>
            </a:r>
            <a:r>
              <a:rPr lang="en-US" b="1" dirty="0">
                <a:solidFill>
                  <a:srgbClr val="FF0000"/>
                </a:solidFill>
              </a:rPr>
              <a:t> $0, %fs:112" :: "r"(limit) :: "volatile"</a:t>
            </a:r>
            <a:r>
              <a:rPr lang="en-US" dirty="0"/>
              <a:t>)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   #[</a:t>
            </a:r>
            <a:r>
              <a:rPr lang="en-US" dirty="0" err="1"/>
              <a:t>cfg</a:t>
            </a:r>
            <a:r>
              <a:rPr lang="en-US" dirty="0"/>
              <a:t>(</a:t>
            </a:r>
            <a:r>
              <a:rPr lang="en-US" dirty="0" err="1"/>
              <a:t>target_arch</a:t>
            </a:r>
            <a:r>
              <a:rPr lang="en-US" dirty="0"/>
              <a:t> = "x86_64", </a:t>
            </a:r>
            <a:r>
              <a:rPr lang="en-US" dirty="0" err="1"/>
              <a:t>target_os</a:t>
            </a:r>
            <a:r>
              <a:rPr lang="en-US" dirty="0"/>
              <a:t> = "win32")] #[inline(always)]</a:t>
            </a:r>
          </a:p>
          <a:p>
            <a:r>
              <a:rPr lang="en-US" dirty="0"/>
              <a:t>    unsafe </a:t>
            </a:r>
            <a:r>
              <a:rPr lang="en-US" dirty="0" err="1"/>
              <a:t>fn</a:t>
            </a:r>
            <a:r>
              <a:rPr lang="en-US" dirty="0"/>
              <a:t> </a:t>
            </a:r>
            <a:r>
              <a:rPr lang="en-US" dirty="0" err="1"/>
              <a:t>target_record_sp_limit</a:t>
            </a:r>
            <a:r>
              <a:rPr lang="en-US" dirty="0"/>
              <a:t>(limit: </a:t>
            </a:r>
            <a:r>
              <a:rPr lang="en-US" dirty="0" err="1"/>
              <a:t>uint</a:t>
            </a:r>
            <a:r>
              <a:rPr lang="en-US" dirty="0"/>
              <a:t>) {</a:t>
            </a:r>
          </a:p>
          <a:p>
            <a:r>
              <a:rPr lang="en-US" dirty="0"/>
              <a:t>        </a:t>
            </a:r>
            <a:r>
              <a:rPr lang="en-US" dirty="0" smtClean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978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4830" y="889843"/>
            <a:ext cx="86634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asm</a:t>
            </a:r>
            <a:r>
              <a:rPr lang="en-US" sz="2800" dirty="0"/>
              <a:t>!(</a:t>
            </a:r>
            <a:r>
              <a:rPr lang="en-US" sz="2800" b="1" dirty="0">
                <a:solidFill>
                  <a:srgbClr val="FF0000"/>
                </a:solidFill>
              </a:rPr>
              <a:t>"</a:t>
            </a:r>
            <a:r>
              <a:rPr lang="en-US" sz="2800" b="1" dirty="0" err="1">
                <a:solidFill>
                  <a:srgbClr val="FF0000"/>
                </a:solidFill>
              </a:rPr>
              <a:t>movq</a:t>
            </a:r>
            <a:r>
              <a:rPr lang="en-US" sz="2800" b="1" dirty="0">
                <a:solidFill>
                  <a:srgbClr val="FF0000"/>
                </a:solidFill>
              </a:rPr>
              <a:t> $$0x60+90*8, %</a:t>
            </a:r>
            <a:r>
              <a:rPr lang="en-US" sz="2800" b="1" dirty="0" err="1">
                <a:solidFill>
                  <a:srgbClr val="FF0000"/>
                </a:solidFill>
              </a:rPr>
              <a:t>rsi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            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movq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$0, %</a:t>
            </a:r>
            <a:r>
              <a:rPr lang="en-US" sz="2800" b="1" dirty="0" err="1">
                <a:solidFill>
                  <a:srgbClr val="FF0000"/>
                </a:solidFill>
              </a:rPr>
              <a:t>gs</a:t>
            </a:r>
            <a:r>
              <a:rPr lang="en-US" sz="2800" b="1" dirty="0">
                <a:solidFill>
                  <a:srgbClr val="FF0000"/>
                </a:solidFill>
              </a:rPr>
              <a:t>:(%</a:t>
            </a:r>
            <a:r>
              <a:rPr lang="en-US" sz="2800" b="1" dirty="0" err="1">
                <a:solidFill>
                  <a:srgbClr val="FF0000"/>
                </a:solidFill>
              </a:rPr>
              <a:t>rsi</a:t>
            </a:r>
            <a:r>
              <a:rPr lang="en-US" sz="2800" b="1" dirty="0">
                <a:solidFill>
                  <a:srgbClr val="FF0000"/>
                </a:solidFill>
              </a:rPr>
              <a:t>)"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            </a:t>
            </a:r>
            <a:r>
              <a:rPr lang="en-US" sz="2800" b="1" dirty="0" smtClean="0">
                <a:solidFill>
                  <a:srgbClr val="000000"/>
                </a:solidFill>
              </a:rPr>
              <a:t>:</a:t>
            </a:r>
            <a:r>
              <a:rPr lang="en-US" sz="2800" b="1" dirty="0">
                <a:solidFill>
                  <a:srgbClr val="000000"/>
                </a:solidFill>
              </a:rPr>
              <a:t>:</a:t>
            </a:r>
            <a:r>
              <a:rPr lang="en-US" sz="2800" b="1" dirty="0">
                <a:solidFill>
                  <a:srgbClr val="FF0000"/>
                </a:solidFill>
              </a:rPr>
              <a:t> "r"</a:t>
            </a:r>
            <a:r>
              <a:rPr lang="en-US" sz="2800" b="1" dirty="0"/>
              <a:t>(limit)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000000"/>
                </a:solidFill>
              </a:rPr>
              <a:t>:</a:t>
            </a:r>
            <a:r>
              <a:rPr lang="en-US" sz="2800" b="1" dirty="0">
                <a:solidFill>
                  <a:srgbClr val="FF0000"/>
                </a:solidFill>
              </a:rPr>
              <a:t> "</a:t>
            </a:r>
            <a:r>
              <a:rPr lang="en-US" sz="2800" b="1" dirty="0" err="1">
                <a:solidFill>
                  <a:srgbClr val="FF0000"/>
                </a:solidFill>
              </a:rPr>
              <a:t>rsi</a:t>
            </a:r>
            <a:r>
              <a:rPr lang="en-US" sz="2800" b="1" dirty="0">
                <a:solidFill>
                  <a:srgbClr val="FF0000"/>
                </a:solidFill>
              </a:rPr>
              <a:t>" </a:t>
            </a:r>
            <a:r>
              <a:rPr lang="en-US" sz="2800" b="1" dirty="0">
                <a:solidFill>
                  <a:srgbClr val="000000"/>
                </a:solidFill>
              </a:rPr>
              <a:t>:</a:t>
            </a:r>
            <a:r>
              <a:rPr lang="en-US" sz="2800" b="1" dirty="0">
                <a:solidFill>
                  <a:srgbClr val="FF0000"/>
                </a:solidFill>
              </a:rPr>
              <a:t> "volatile"</a:t>
            </a:r>
            <a:r>
              <a:rPr lang="en-US" sz="2800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9038" y="2457625"/>
            <a:ext cx="4636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movq</a:t>
            </a:r>
            <a:r>
              <a:rPr lang="en-US" sz="2800" b="1" dirty="0" smtClean="0"/>
              <a:t> &lt;source&gt;, &lt;destination&gt; 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05403" y="2780790"/>
            <a:ext cx="2767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q</a:t>
            </a:r>
            <a:r>
              <a:rPr lang="en-US" sz="2000" dirty="0" smtClean="0"/>
              <a:t> = “quad” (64-bit value)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778572" y="3399130"/>
            <a:ext cx="7174376" cy="25853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$ </a:t>
            </a:r>
            <a:r>
              <a:rPr lang="en-US" b="1" dirty="0"/>
              <a:t>cat </a:t>
            </a:r>
            <a:r>
              <a:rPr lang="en-US" b="1" dirty="0" err="1"/>
              <a:t>asm.rs</a:t>
            </a:r>
            <a:endParaRPr lang="en-US" dirty="0"/>
          </a:p>
          <a:p>
            <a:r>
              <a:rPr lang="is-IS" dirty="0"/>
              <a:t>fn main() {</a:t>
            </a:r>
          </a:p>
          <a:p>
            <a:r>
              <a:rPr lang="en-US" dirty="0"/>
              <a:t>    let limit = 0xCAFEBABE</a:t>
            </a:r>
            <a:r>
              <a:rPr lang="en-US" dirty="0" smtClean="0"/>
              <a:t>;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//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choose your magic hex constants tastefully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i-FI" dirty="0"/>
              <a:t>    </a:t>
            </a:r>
            <a:r>
              <a:rPr lang="fi-FI" dirty="0" err="1"/>
              <a:t>unsafe</a:t>
            </a:r>
            <a:r>
              <a:rPr lang="fi-FI" dirty="0"/>
              <a:t> {</a:t>
            </a:r>
          </a:p>
          <a:p>
            <a:r>
              <a:rPr lang="fi-FI" dirty="0"/>
              <a:t>        </a:t>
            </a:r>
            <a:r>
              <a:rPr lang="fi-FI" dirty="0" err="1"/>
              <a:t>asm!("movq</a:t>
            </a:r>
            <a:r>
              <a:rPr lang="fi-FI" dirty="0"/>
              <a:t> $$0x60+90*8, %</a:t>
            </a:r>
            <a:r>
              <a:rPr lang="fi-FI" dirty="0" err="1"/>
              <a:t>rsi</a:t>
            </a:r>
            <a:endParaRPr lang="fi-FI" dirty="0"/>
          </a:p>
          <a:p>
            <a:r>
              <a:rPr lang="en-US" dirty="0"/>
              <a:t>	      </a:t>
            </a:r>
            <a:r>
              <a:rPr lang="en-US" dirty="0" err="1"/>
              <a:t>movq</a:t>
            </a:r>
            <a:r>
              <a:rPr lang="en-US" dirty="0"/>
              <a:t> $0, %</a:t>
            </a:r>
            <a:r>
              <a:rPr lang="en-US" dirty="0" err="1"/>
              <a:t>gs</a:t>
            </a:r>
            <a:r>
              <a:rPr lang="en-US" dirty="0"/>
              <a:t>:(%</a:t>
            </a:r>
            <a:r>
              <a:rPr lang="en-US" dirty="0" err="1"/>
              <a:t>rsi</a:t>
            </a:r>
            <a:r>
              <a:rPr lang="en-US" dirty="0"/>
              <a:t>)" :: "r"(limit) : "</a:t>
            </a:r>
            <a:r>
              <a:rPr lang="en-US" dirty="0" err="1"/>
              <a:t>rsi</a:t>
            </a:r>
            <a:r>
              <a:rPr lang="en-US" dirty="0"/>
              <a:t>" : "volatile")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  <a:p>
            <a:r>
              <a:rPr lang="en-US" dirty="0" smtClean="0"/>
              <a:t>$ </a:t>
            </a:r>
            <a:r>
              <a:rPr lang="en-US" b="1" dirty="0" err="1"/>
              <a:t>rustc</a:t>
            </a:r>
            <a:r>
              <a:rPr lang="en-US" b="1" dirty="0"/>
              <a:t> -S </a:t>
            </a:r>
            <a:r>
              <a:rPr lang="en-US" b="1" dirty="0" err="1" smtClean="0"/>
              <a:t>asm.rs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10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5020" y="442269"/>
            <a:ext cx="239443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err="1" smtClean="0"/>
              <a:t>asm.s</a:t>
            </a:r>
            <a:r>
              <a:rPr lang="en-US" sz="2000" dirty="0" smtClean="0"/>
              <a:t>  (86 lines total)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57200" y="1060793"/>
            <a:ext cx="8387716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.section        __TEXT,__</a:t>
            </a:r>
            <a:r>
              <a:rPr lang="en-US" dirty="0" err="1"/>
              <a:t>text,regular,pure_instructions</a:t>
            </a:r>
            <a:endParaRPr lang="en-US" dirty="0"/>
          </a:p>
          <a:p>
            <a:r>
              <a:rPr lang="en-US" dirty="0"/>
              <a:t>        .align  4, 0x90</a:t>
            </a:r>
          </a:p>
          <a:p>
            <a:r>
              <a:rPr lang="fr-FR" dirty="0"/>
              <a:t>__ZN4main19hcc4e1163d21f1c71af4v0.0E:</a:t>
            </a:r>
          </a:p>
          <a:p>
            <a:r>
              <a:rPr lang="fr-FR" dirty="0"/>
              <a:t>        .</a:t>
            </a:r>
            <a:r>
              <a:rPr lang="fr-FR" dirty="0" err="1"/>
              <a:t>cfi_startproc</a:t>
            </a:r>
            <a:endParaRPr lang="fr-FR" dirty="0"/>
          </a:p>
          <a:p>
            <a:r>
              <a:rPr lang="fr-FR" dirty="0"/>
              <a:t>        </a:t>
            </a:r>
            <a:r>
              <a:rPr lang="fr-FR" dirty="0" err="1"/>
              <a:t>cmpq</a:t>
            </a:r>
            <a:r>
              <a:rPr lang="fr-FR" dirty="0"/>
              <a:t>    %gs:816, %</a:t>
            </a:r>
            <a:r>
              <a:rPr lang="fr-FR" dirty="0" err="1"/>
              <a:t>rsp</a:t>
            </a:r>
            <a:endParaRPr lang="fr-FR" dirty="0"/>
          </a:p>
          <a:p>
            <a:r>
              <a:rPr lang="fi-FI" dirty="0"/>
              <a:t>        ja      LBB0_0</a:t>
            </a:r>
          </a:p>
          <a:p>
            <a:r>
              <a:rPr lang="fr-FR" dirty="0"/>
              <a:t>	</a:t>
            </a:r>
            <a:r>
              <a:rPr lang="fr-FR" dirty="0" err="1" smtClean="0"/>
              <a:t>movabsq</a:t>
            </a:r>
            <a:r>
              <a:rPr lang="fr-FR" dirty="0" smtClean="0"/>
              <a:t> </a:t>
            </a:r>
            <a:r>
              <a:rPr lang="fr-FR" dirty="0"/>
              <a:t>$24, %r10</a:t>
            </a:r>
          </a:p>
          <a:p>
            <a:r>
              <a:rPr lang="fr-FR" dirty="0"/>
              <a:t>	</a:t>
            </a:r>
            <a:r>
              <a:rPr lang="fr-FR" dirty="0" err="1"/>
              <a:t>movabsq</a:t>
            </a:r>
            <a:r>
              <a:rPr lang="fr-FR" dirty="0"/>
              <a:t> $0, %r11</a:t>
            </a:r>
          </a:p>
          <a:p>
            <a:r>
              <a:rPr lang="en-US" dirty="0"/>
              <a:t>        </a:t>
            </a:r>
            <a:r>
              <a:rPr lang="en-US" dirty="0" err="1"/>
              <a:t>callq</a:t>
            </a:r>
            <a:r>
              <a:rPr lang="en-US" dirty="0"/>
              <a:t>   ___</a:t>
            </a:r>
            <a:r>
              <a:rPr lang="en-US" dirty="0" err="1"/>
              <a:t>morestack</a:t>
            </a:r>
            <a:endParaRPr lang="en-US" dirty="0"/>
          </a:p>
          <a:p>
            <a:r>
              <a:rPr lang="en-US" dirty="0"/>
              <a:t>        ret</a:t>
            </a:r>
          </a:p>
          <a:p>
            <a:r>
              <a:rPr lang="en-US" dirty="0"/>
              <a:t>LBB0_0:</a:t>
            </a:r>
          </a:p>
          <a:p>
            <a:r>
              <a:rPr lang="en-US" dirty="0"/>
              <a:t>        </a:t>
            </a:r>
            <a:r>
              <a:rPr lang="en-US" dirty="0" err="1"/>
              <a:t>pushq</a:t>
            </a:r>
            <a:r>
              <a:rPr lang="en-US" dirty="0"/>
              <a:t>  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Ltmp2:</a:t>
            </a:r>
          </a:p>
          <a:p>
            <a:r>
              <a:rPr lang="en-US" dirty="0"/>
              <a:t>        .</a:t>
            </a:r>
            <a:r>
              <a:rPr lang="en-US" dirty="0" err="1"/>
              <a:t>cfi_def_cfa_offset</a:t>
            </a:r>
            <a:r>
              <a:rPr lang="en-US" dirty="0"/>
              <a:t> 16</a:t>
            </a:r>
          </a:p>
          <a:p>
            <a:r>
              <a:rPr lang="en-US" dirty="0"/>
              <a:t>Ltmp3:</a:t>
            </a:r>
          </a:p>
          <a:p>
            <a:r>
              <a:rPr lang="en-US" dirty="0"/>
              <a:t>        .</a:t>
            </a:r>
            <a:r>
              <a:rPr lang="en-US" dirty="0" err="1"/>
              <a:t>cfi_offset</a:t>
            </a:r>
            <a:r>
              <a:rPr lang="en-US" dirty="0"/>
              <a:t> %</a:t>
            </a:r>
            <a:r>
              <a:rPr lang="en-US" dirty="0" err="1"/>
              <a:t>rbp</a:t>
            </a:r>
            <a:r>
              <a:rPr lang="en-US" dirty="0"/>
              <a:t>, -16</a:t>
            </a:r>
          </a:p>
          <a:p>
            <a:r>
              <a:rPr lang="en-US" dirty="0"/>
              <a:t>	</a:t>
            </a:r>
            <a:r>
              <a:rPr lang="en-US" dirty="0" err="1"/>
              <a:t>movq</a:t>
            </a:r>
            <a:r>
              <a:rPr lang="en-US" dirty="0"/>
              <a:t>    %</a:t>
            </a:r>
            <a:r>
              <a:rPr lang="en-US" dirty="0" err="1"/>
              <a:t>rsp</a:t>
            </a:r>
            <a:r>
              <a:rPr lang="en-US" dirty="0"/>
              <a:t>, %</a:t>
            </a:r>
            <a:r>
              <a:rPr lang="en-US" dirty="0" err="1" smtClean="0"/>
              <a:t>rbp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67200" y="1951734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Ltmp4:</a:t>
            </a:r>
          </a:p>
          <a:p>
            <a:r>
              <a:rPr lang="en-US" dirty="0"/>
              <a:t>        .</a:t>
            </a:r>
            <a:r>
              <a:rPr lang="en-US" dirty="0" err="1"/>
              <a:t>cfi_def_cfa_register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        </a:t>
            </a:r>
            <a:r>
              <a:rPr lang="en-US" dirty="0" err="1"/>
              <a:t>subq</a:t>
            </a:r>
            <a:r>
              <a:rPr lang="en-US" dirty="0"/>
              <a:t>    $16, %</a:t>
            </a:r>
            <a:r>
              <a:rPr lang="en-US" dirty="0" err="1"/>
              <a:t>rsp</a:t>
            </a:r>
            <a:endParaRPr lang="en-US" dirty="0"/>
          </a:p>
          <a:p>
            <a:r>
              <a:rPr lang="pt-BR" dirty="0"/>
              <a:t>        </a:t>
            </a:r>
            <a:r>
              <a:rPr lang="pt-BR" b="1" dirty="0" err="1"/>
              <a:t>movabsq</a:t>
            </a:r>
            <a:r>
              <a:rPr lang="pt-BR" b="1" dirty="0"/>
              <a:t> $3405691582, %</a:t>
            </a:r>
            <a:r>
              <a:rPr lang="pt-BR" b="1" dirty="0" err="1"/>
              <a:t>rax</a:t>
            </a:r>
            <a:endParaRPr lang="pt-BR" b="1" dirty="0"/>
          </a:p>
          <a:p>
            <a:r>
              <a:rPr lang="en-US" dirty="0"/>
              <a:t>      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movq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   %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rax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, -8(%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rbp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      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movq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   -8(%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rbp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), %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rax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/>
              <a:t>	## </a:t>
            </a:r>
            <a:r>
              <a:rPr lang="en-US" dirty="0" err="1"/>
              <a:t>InlineAsm</a:t>
            </a:r>
            <a:r>
              <a:rPr lang="en-US" dirty="0"/>
              <a:t> Start</a:t>
            </a:r>
          </a:p>
          <a:p>
            <a:r>
              <a:rPr lang="en-US" dirty="0"/>
              <a:t>	</a:t>
            </a:r>
            <a:r>
              <a:rPr lang="en-US" b="1" dirty="0" err="1">
                <a:solidFill>
                  <a:srgbClr val="FF0000"/>
                </a:solidFill>
              </a:rPr>
              <a:t>movq</a:t>
            </a:r>
            <a:r>
              <a:rPr lang="en-US" b="1" dirty="0">
                <a:solidFill>
                  <a:srgbClr val="FF0000"/>
                </a:solidFill>
              </a:rPr>
              <a:t> $0x60+90*8, %</a:t>
            </a:r>
            <a:r>
              <a:rPr lang="en-US" b="1" dirty="0" err="1">
                <a:solidFill>
                  <a:srgbClr val="FF0000"/>
                </a:solidFill>
              </a:rPr>
              <a:t>rsi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         </a:t>
            </a:r>
            <a:r>
              <a:rPr lang="en-US" b="1" dirty="0" err="1" smtClean="0">
                <a:solidFill>
                  <a:srgbClr val="FF0000"/>
                </a:solidFill>
              </a:rPr>
              <a:t>movq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%</a:t>
            </a:r>
            <a:r>
              <a:rPr lang="en-US" b="1" dirty="0" err="1">
                <a:solidFill>
                  <a:srgbClr val="FF0000"/>
                </a:solidFill>
              </a:rPr>
              <a:t>rax</a:t>
            </a:r>
            <a:r>
              <a:rPr lang="en-US" b="1" dirty="0">
                <a:solidFill>
                  <a:srgbClr val="FF0000"/>
                </a:solidFill>
              </a:rPr>
              <a:t>, %</a:t>
            </a:r>
            <a:r>
              <a:rPr lang="en-US" b="1" dirty="0" err="1">
                <a:solidFill>
                  <a:srgbClr val="FF0000"/>
                </a:solidFill>
              </a:rPr>
              <a:t>gs</a:t>
            </a:r>
            <a:r>
              <a:rPr lang="en-US" b="1" dirty="0">
                <a:solidFill>
                  <a:srgbClr val="FF0000"/>
                </a:solidFill>
              </a:rPr>
              <a:t>:(%</a:t>
            </a:r>
            <a:r>
              <a:rPr lang="en-US" b="1" dirty="0" err="1">
                <a:solidFill>
                  <a:srgbClr val="FF0000"/>
                </a:solidFill>
              </a:rPr>
              <a:t>rsi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  <a:p>
            <a:r>
              <a:rPr lang="de-DE" dirty="0"/>
              <a:t>        ## </a:t>
            </a:r>
            <a:r>
              <a:rPr lang="de-DE" dirty="0" err="1"/>
              <a:t>InlineAsm</a:t>
            </a:r>
            <a:r>
              <a:rPr lang="de-DE" dirty="0"/>
              <a:t> End</a:t>
            </a:r>
          </a:p>
          <a:p>
            <a:r>
              <a:rPr lang="en-US" dirty="0"/>
              <a:t>        </a:t>
            </a:r>
            <a:r>
              <a:rPr lang="en-US" dirty="0" err="1"/>
              <a:t>movq</a:t>
            </a:r>
            <a:r>
              <a:rPr lang="en-US" dirty="0"/>
              <a:t>    %</a:t>
            </a:r>
            <a:r>
              <a:rPr lang="en-US" dirty="0" err="1"/>
              <a:t>rdi</a:t>
            </a:r>
            <a:r>
              <a:rPr lang="en-US" dirty="0"/>
              <a:t>, -16(%</a:t>
            </a:r>
            <a:r>
              <a:rPr lang="en-US" dirty="0" err="1"/>
              <a:t>rbp</a:t>
            </a:r>
            <a:r>
              <a:rPr lang="en-US" dirty="0"/>
              <a:t>)</a:t>
            </a:r>
          </a:p>
          <a:p>
            <a:r>
              <a:rPr lang="en-US" dirty="0"/>
              <a:t>        </a:t>
            </a:r>
            <a:r>
              <a:rPr lang="en-US" dirty="0" err="1"/>
              <a:t>addq</a:t>
            </a:r>
            <a:r>
              <a:rPr lang="en-US" dirty="0"/>
              <a:t>    $16, %</a:t>
            </a:r>
            <a:r>
              <a:rPr lang="en-US" dirty="0" err="1"/>
              <a:t>rsp</a:t>
            </a:r>
            <a:endParaRPr lang="en-US" dirty="0"/>
          </a:p>
          <a:p>
            <a:r>
              <a:rPr lang="en-US" dirty="0"/>
              <a:t>        </a:t>
            </a:r>
            <a:r>
              <a:rPr lang="en-US" dirty="0" err="1"/>
              <a:t>popq</a:t>
            </a:r>
            <a:r>
              <a:rPr lang="en-US" dirty="0"/>
              <a:t>   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        ret</a:t>
            </a:r>
          </a:p>
          <a:p>
            <a:r>
              <a:rPr lang="en-US" dirty="0"/>
              <a:t>        .</a:t>
            </a:r>
            <a:r>
              <a:rPr lang="en-US" dirty="0" err="1"/>
              <a:t>cfi_endproc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61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76800" y="625920"/>
            <a:ext cx="3719788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err="1" smtClean="0"/>
              <a:t>rustc</a:t>
            </a:r>
            <a:r>
              <a:rPr lang="en-US" sz="2000" dirty="0" smtClean="0"/>
              <a:t> –S –O </a:t>
            </a:r>
            <a:r>
              <a:rPr lang="en-US" sz="2000" dirty="0" err="1" smtClean="0"/>
              <a:t>asm.rs</a:t>
            </a:r>
            <a:r>
              <a:rPr lang="en-US" sz="2000" dirty="0" smtClean="0"/>
              <a:t>  (76 lines total)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502532" y="13620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Ltmp4:</a:t>
            </a:r>
          </a:p>
          <a:p>
            <a:r>
              <a:rPr lang="en-US" dirty="0" smtClean="0"/>
              <a:t>        .</a:t>
            </a:r>
            <a:r>
              <a:rPr lang="en-US" dirty="0" err="1" smtClean="0"/>
              <a:t>cfi_def_cfa_register</a:t>
            </a:r>
            <a:r>
              <a:rPr lang="en-US" dirty="0" smtClean="0"/>
              <a:t> %</a:t>
            </a:r>
            <a:r>
              <a:rPr lang="en-US" dirty="0" err="1" smtClean="0"/>
              <a:t>rbp</a:t>
            </a:r>
            <a:endParaRPr lang="en-US" dirty="0" smtClean="0"/>
          </a:p>
          <a:p>
            <a:r>
              <a:rPr lang="en-US" dirty="0" smtClean="0"/>
              <a:t>        </a:t>
            </a:r>
            <a:r>
              <a:rPr lang="en-US" dirty="0" err="1" smtClean="0"/>
              <a:t>subq</a:t>
            </a:r>
            <a:r>
              <a:rPr lang="en-US" dirty="0" smtClean="0"/>
              <a:t>    $16, %</a:t>
            </a:r>
            <a:r>
              <a:rPr lang="en-US" dirty="0" err="1" smtClean="0"/>
              <a:t>rsp</a:t>
            </a:r>
            <a:endParaRPr lang="en-US" dirty="0" smtClean="0"/>
          </a:p>
          <a:p>
            <a:r>
              <a:rPr lang="pt-BR" dirty="0" smtClean="0"/>
              <a:t>        </a:t>
            </a:r>
            <a:r>
              <a:rPr lang="pt-BR" b="1" dirty="0" err="1" smtClean="0"/>
              <a:t>movabsq</a:t>
            </a:r>
            <a:r>
              <a:rPr lang="pt-BR" b="1" dirty="0" smtClean="0"/>
              <a:t> $3405691582, %</a:t>
            </a:r>
            <a:r>
              <a:rPr lang="pt-BR" b="1" dirty="0" err="1" smtClean="0"/>
              <a:t>rax</a:t>
            </a:r>
            <a:endParaRPr lang="pt-BR" b="1" dirty="0" smtClean="0"/>
          </a:p>
          <a:p>
            <a:r>
              <a:rPr lang="en-US" dirty="0" smtClean="0"/>
              <a:t>      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movq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   %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rax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, -8(%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rbp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      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movq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   -8(%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rbp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), %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rax</a:t>
            </a:r>
            <a:endParaRPr lang="en-US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smtClean="0"/>
              <a:t>	## </a:t>
            </a:r>
            <a:r>
              <a:rPr lang="en-US" dirty="0" err="1" smtClean="0"/>
              <a:t>InlineAsm</a:t>
            </a:r>
            <a:r>
              <a:rPr lang="en-US" dirty="0" smtClean="0"/>
              <a:t> Start</a:t>
            </a:r>
          </a:p>
          <a:p>
            <a:r>
              <a:rPr lang="en-US" dirty="0" smtClean="0"/>
              <a:t>	</a:t>
            </a:r>
            <a:r>
              <a:rPr lang="en-US" b="1" dirty="0" err="1" smtClean="0">
                <a:solidFill>
                  <a:srgbClr val="FF0000"/>
                </a:solidFill>
              </a:rPr>
              <a:t>movq</a:t>
            </a:r>
            <a:r>
              <a:rPr lang="en-US" b="1" dirty="0" smtClean="0">
                <a:solidFill>
                  <a:srgbClr val="FF0000"/>
                </a:solidFill>
              </a:rPr>
              <a:t> $0x60+90*8, %</a:t>
            </a:r>
            <a:r>
              <a:rPr lang="en-US" b="1" dirty="0" err="1" smtClean="0">
                <a:solidFill>
                  <a:srgbClr val="FF0000"/>
                </a:solidFill>
              </a:rPr>
              <a:t>rsi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         </a:t>
            </a:r>
            <a:r>
              <a:rPr lang="en-US" b="1" dirty="0" err="1" smtClean="0">
                <a:solidFill>
                  <a:srgbClr val="FF0000"/>
                </a:solidFill>
              </a:rPr>
              <a:t>movq</a:t>
            </a:r>
            <a:r>
              <a:rPr lang="en-US" b="1" dirty="0" smtClean="0">
                <a:solidFill>
                  <a:srgbClr val="FF0000"/>
                </a:solidFill>
              </a:rPr>
              <a:t> %</a:t>
            </a:r>
            <a:r>
              <a:rPr lang="en-US" b="1" dirty="0" err="1" smtClean="0">
                <a:solidFill>
                  <a:srgbClr val="FF0000"/>
                </a:solidFill>
              </a:rPr>
              <a:t>rax</a:t>
            </a:r>
            <a:r>
              <a:rPr lang="en-US" b="1" dirty="0" smtClean="0">
                <a:solidFill>
                  <a:srgbClr val="FF0000"/>
                </a:solidFill>
              </a:rPr>
              <a:t>, %</a:t>
            </a:r>
            <a:r>
              <a:rPr lang="en-US" b="1" dirty="0" err="1" smtClean="0">
                <a:solidFill>
                  <a:srgbClr val="FF0000"/>
                </a:solidFill>
              </a:rPr>
              <a:t>gs</a:t>
            </a:r>
            <a:r>
              <a:rPr lang="en-US" b="1" dirty="0" smtClean="0">
                <a:solidFill>
                  <a:srgbClr val="FF0000"/>
                </a:solidFill>
              </a:rPr>
              <a:t>:(%</a:t>
            </a:r>
            <a:r>
              <a:rPr lang="en-US" b="1" dirty="0" err="1" smtClean="0">
                <a:solidFill>
                  <a:srgbClr val="FF0000"/>
                </a:solidFill>
              </a:rPr>
              <a:t>rsi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de-DE" dirty="0" smtClean="0"/>
              <a:t>        ## </a:t>
            </a:r>
            <a:r>
              <a:rPr lang="de-DE" dirty="0" err="1" smtClean="0"/>
              <a:t>InlineAsm</a:t>
            </a:r>
            <a:r>
              <a:rPr lang="de-DE" dirty="0" smtClean="0"/>
              <a:t> End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movq</a:t>
            </a:r>
            <a:r>
              <a:rPr lang="en-US" dirty="0" smtClean="0"/>
              <a:t>    %</a:t>
            </a:r>
            <a:r>
              <a:rPr lang="en-US" dirty="0" err="1" smtClean="0"/>
              <a:t>rdi</a:t>
            </a:r>
            <a:r>
              <a:rPr lang="en-US" dirty="0" smtClean="0"/>
              <a:t>, -16(%</a:t>
            </a:r>
            <a:r>
              <a:rPr lang="en-US" dirty="0" err="1" smtClean="0"/>
              <a:t>rbp</a:t>
            </a:r>
            <a:r>
              <a:rPr lang="en-US" dirty="0" smtClean="0"/>
              <a:t>)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addq</a:t>
            </a:r>
            <a:r>
              <a:rPr lang="en-US" dirty="0" smtClean="0"/>
              <a:t>    $16, %</a:t>
            </a:r>
            <a:r>
              <a:rPr lang="en-US" dirty="0" err="1" smtClean="0"/>
              <a:t>rsp</a:t>
            </a:r>
            <a:endParaRPr lang="en-US" dirty="0" smtClean="0"/>
          </a:p>
          <a:p>
            <a:r>
              <a:rPr lang="en-US" dirty="0" smtClean="0"/>
              <a:t>        </a:t>
            </a:r>
            <a:r>
              <a:rPr lang="en-US" dirty="0" err="1" smtClean="0"/>
              <a:t>popq</a:t>
            </a:r>
            <a:r>
              <a:rPr lang="en-US" dirty="0" smtClean="0"/>
              <a:t>    %</a:t>
            </a:r>
            <a:r>
              <a:rPr lang="en-US" dirty="0" err="1" smtClean="0"/>
              <a:t>rbp</a:t>
            </a:r>
            <a:endParaRPr lang="en-US" dirty="0" smtClean="0"/>
          </a:p>
          <a:p>
            <a:r>
              <a:rPr lang="en-US" dirty="0" smtClean="0"/>
              <a:t>        ret</a:t>
            </a:r>
          </a:p>
          <a:p>
            <a:r>
              <a:rPr lang="en-US" dirty="0" smtClean="0"/>
              <a:t>        .</a:t>
            </a:r>
            <a:r>
              <a:rPr lang="en-US" dirty="0" err="1" smtClean="0"/>
              <a:t>cfi_endproc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49250" y="2189878"/>
            <a:ext cx="4298369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Ltmp4:</a:t>
            </a:r>
          </a:p>
          <a:p>
            <a:r>
              <a:rPr lang="en-US" dirty="0"/>
              <a:t>        .</a:t>
            </a:r>
            <a:r>
              <a:rPr lang="en-US" dirty="0" err="1"/>
              <a:t>cfi_def_cfa_register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  <a:p>
            <a:r>
              <a:rPr lang="hr-HR" dirty="0"/>
              <a:t>	</a:t>
            </a:r>
            <a:r>
              <a:rPr lang="hr-HR" b="1" dirty="0"/>
              <a:t>movl    $3405691582, %eax</a:t>
            </a:r>
          </a:p>
          <a:p>
            <a:r>
              <a:rPr lang="en-US" dirty="0"/>
              <a:t>	## </a:t>
            </a:r>
            <a:r>
              <a:rPr lang="en-US" dirty="0" err="1"/>
              <a:t>InlineAsm</a:t>
            </a:r>
            <a:r>
              <a:rPr lang="en-US" dirty="0"/>
              <a:t> Start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   </a:t>
            </a:r>
            <a:r>
              <a:rPr lang="en-US" b="1" dirty="0" err="1">
                <a:solidFill>
                  <a:srgbClr val="FF0000"/>
                </a:solidFill>
              </a:rPr>
              <a:t>movq</a:t>
            </a:r>
            <a:r>
              <a:rPr lang="en-US" b="1" dirty="0">
                <a:solidFill>
                  <a:srgbClr val="FF0000"/>
                </a:solidFill>
              </a:rPr>
              <a:t> $0x60+90*8, %</a:t>
            </a:r>
            <a:r>
              <a:rPr lang="en-US" b="1" dirty="0" err="1">
                <a:solidFill>
                  <a:srgbClr val="FF0000"/>
                </a:solidFill>
              </a:rPr>
              <a:t>rsi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        </a:t>
            </a:r>
            <a:r>
              <a:rPr lang="en-US" b="1" dirty="0" err="1" smtClean="0">
                <a:solidFill>
                  <a:srgbClr val="FF0000"/>
                </a:solidFill>
              </a:rPr>
              <a:t>movq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%</a:t>
            </a:r>
            <a:r>
              <a:rPr lang="en-US" b="1" dirty="0" err="1">
                <a:solidFill>
                  <a:srgbClr val="FF0000"/>
                </a:solidFill>
              </a:rPr>
              <a:t>rax</a:t>
            </a:r>
            <a:r>
              <a:rPr lang="en-US" b="1" dirty="0">
                <a:solidFill>
                  <a:srgbClr val="FF0000"/>
                </a:solidFill>
              </a:rPr>
              <a:t>, %</a:t>
            </a:r>
            <a:r>
              <a:rPr lang="en-US" b="1" dirty="0" err="1">
                <a:solidFill>
                  <a:srgbClr val="FF0000"/>
                </a:solidFill>
              </a:rPr>
              <a:t>gs</a:t>
            </a:r>
            <a:r>
              <a:rPr lang="en-US" b="1" dirty="0">
                <a:solidFill>
                  <a:srgbClr val="FF0000"/>
                </a:solidFill>
              </a:rPr>
              <a:t>:(%</a:t>
            </a:r>
            <a:r>
              <a:rPr lang="en-US" b="1" dirty="0" err="1">
                <a:solidFill>
                  <a:srgbClr val="FF0000"/>
                </a:solidFill>
              </a:rPr>
              <a:t>rsi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  <a:p>
            <a:r>
              <a:rPr lang="de-DE" dirty="0"/>
              <a:t>        ## </a:t>
            </a:r>
            <a:r>
              <a:rPr lang="de-DE" dirty="0" err="1"/>
              <a:t>InlineAsm</a:t>
            </a:r>
            <a:r>
              <a:rPr lang="de-DE" dirty="0"/>
              <a:t> End</a:t>
            </a:r>
          </a:p>
          <a:p>
            <a:r>
              <a:rPr lang="de-DE" dirty="0"/>
              <a:t>        </a:t>
            </a:r>
            <a:r>
              <a:rPr lang="de-DE" dirty="0" err="1"/>
              <a:t>popq</a:t>
            </a:r>
            <a:r>
              <a:rPr lang="de-DE" dirty="0"/>
              <a:t>    %</a:t>
            </a:r>
            <a:r>
              <a:rPr lang="de-DE" dirty="0" err="1"/>
              <a:t>rbp</a:t>
            </a:r>
            <a:endParaRPr lang="de-DE" dirty="0"/>
          </a:p>
          <a:p>
            <a:r>
              <a:rPr lang="de-DE" dirty="0"/>
              <a:t>        </a:t>
            </a:r>
            <a:r>
              <a:rPr lang="de-DE" dirty="0" err="1"/>
              <a:t>ret</a:t>
            </a:r>
            <a:endParaRPr lang="de-DE" dirty="0"/>
          </a:p>
          <a:p>
            <a:r>
              <a:rPr lang="de-DE" dirty="0"/>
              <a:t>        .</a:t>
            </a:r>
            <a:r>
              <a:rPr lang="de-DE" dirty="0" err="1" smtClean="0"/>
              <a:t>cfi_endproc</a:t>
            </a:r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625920"/>
            <a:ext cx="3490859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err="1" smtClean="0"/>
              <a:t>rustc</a:t>
            </a:r>
            <a:r>
              <a:rPr lang="en-US" sz="2000" dirty="0" smtClean="0"/>
              <a:t> –S </a:t>
            </a:r>
            <a:r>
              <a:rPr lang="en-US" sz="2000" dirty="0" err="1" smtClean="0"/>
              <a:t>asm.rs</a:t>
            </a:r>
            <a:r>
              <a:rPr lang="en-US" sz="2000" dirty="0" smtClean="0"/>
              <a:t>  (86 lines total)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02532" y="5205238"/>
            <a:ext cx="818851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%</a:t>
            </a:r>
            <a:r>
              <a:rPr lang="en-US" sz="2400" b="1" dirty="0" err="1" smtClean="0"/>
              <a:t>gs</a:t>
            </a:r>
            <a:r>
              <a:rPr lang="en-US" sz="2400" dirty="0" smtClean="0"/>
              <a:t>: segment register that holds address of processor data area</a:t>
            </a:r>
          </a:p>
          <a:p>
            <a:r>
              <a:rPr lang="en-US" sz="2400" b="1" dirty="0" smtClean="0"/>
              <a:t>%</a:t>
            </a:r>
            <a:r>
              <a:rPr lang="en-US" sz="2400" b="1" dirty="0" err="1" smtClean="0"/>
              <a:t>gs</a:t>
            </a:r>
            <a:r>
              <a:rPr lang="en-US" sz="2400" b="1" dirty="0" smtClean="0"/>
              <a:t> + 0x60+90*8</a:t>
            </a:r>
            <a:r>
              <a:rPr lang="en-US" sz="2400" dirty="0" smtClean="0"/>
              <a:t> holds stack limit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6728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68540" y="6356350"/>
            <a:ext cx="2133600" cy="365125"/>
          </a:xfrm>
        </p:spPr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58700" y="172625"/>
            <a:ext cx="7428100" cy="6124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7F7F7F"/>
                </a:solidFill>
              </a:rPr>
              <a:t> </a:t>
            </a:r>
            <a:r>
              <a:rPr lang="en-US" sz="1400" i="1" dirty="0">
                <a:solidFill>
                  <a:srgbClr val="7F7F7F"/>
                </a:solidFill>
              </a:rPr>
              <a:t>/* Switch </a:t>
            </a:r>
            <a:r>
              <a:rPr lang="en-US" sz="1400" i="1" dirty="0" smtClean="0">
                <a:solidFill>
                  <a:srgbClr val="7F7F7F"/>
                </a:solidFill>
              </a:rPr>
              <a:t>contexts - Suspend </a:t>
            </a:r>
            <a:r>
              <a:rPr lang="en-US" sz="1400" i="1" dirty="0">
                <a:solidFill>
                  <a:srgbClr val="7F7F7F"/>
                </a:solidFill>
              </a:rPr>
              <a:t>the current execution context and resume another </a:t>
            </a:r>
            <a:r>
              <a:rPr lang="en-US" sz="1400" i="1" dirty="0" smtClean="0">
                <a:solidFill>
                  <a:srgbClr val="7F7F7F"/>
                </a:solidFill>
              </a:rPr>
              <a:t>by saving </a:t>
            </a:r>
            <a:r>
              <a:rPr lang="en-US" sz="1400" i="1" dirty="0">
                <a:solidFill>
                  <a:srgbClr val="7F7F7F"/>
                </a:solidFill>
              </a:rPr>
              <a:t>the registers values of the executing thread to a </a:t>
            </a:r>
            <a:r>
              <a:rPr lang="en-US" sz="1400" i="1" dirty="0" smtClean="0">
                <a:solidFill>
                  <a:srgbClr val="7F7F7F"/>
                </a:solidFill>
              </a:rPr>
              <a:t>Context then </a:t>
            </a:r>
            <a:r>
              <a:rPr lang="en-US" sz="1400" i="1" dirty="0">
                <a:solidFill>
                  <a:srgbClr val="7F7F7F"/>
                </a:solidFill>
              </a:rPr>
              <a:t>loading the registers from a previously saved Context</a:t>
            </a:r>
            <a:r>
              <a:rPr lang="en-US" sz="1400" i="1" dirty="0" smtClean="0">
                <a:solidFill>
                  <a:srgbClr val="7F7F7F"/>
                </a:solidFill>
              </a:rPr>
              <a:t>. */</a:t>
            </a:r>
          </a:p>
          <a:p>
            <a:r>
              <a:rPr lang="en-US" sz="1400" dirty="0" smtClean="0"/>
              <a:t>pub </a:t>
            </a:r>
            <a:r>
              <a:rPr lang="en-US" sz="1400" dirty="0" err="1"/>
              <a:t>fn</a:t>
            </a:r>
            <a:r>
              <a:rPr lang="en-US" sz="1400" dirty="0"/>
              <a:t> swap(</a:t>
            </a:r>
            <a:r>
              <a:rPr lang="en-US" sz="1400" dirty="0" err="1"/>
              <a:t>out_context</a:t>
            </a:r>
            <a:r>
              <a:rPr lang="en-US" sz="1400" dirty="0"/>
              <a:t>: &amp;</a:t>
            </a:r>
            <a:r>
              <a:rPr lang="en-US" sz="1400" dirty="0" err="1"/>
              <a:t>mut</a:t>
            </a:r>
            <a:r>
              <a:rPr lang="en-US" sz="1400" dirty="0"/>
              <a:t> Context, </a:t>
            </a:r>
            <a:r>
              <a:rPr lang="en-US" sz="1400" dirty="0" err="1"/>
              <a:t>in_context</a:t>
            </a:r>
            <a:r>
              <a:rPr lang="en-US" sz="1400" dirty="0"/>
              <a:t>: &amp;Context) {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rtdebug</a:t>
            </a:r>
            <a:r>
              <a:rPr lang="en-US" sz="1400" dirty="0"/>
              <a:t>!("swapping contexts");</a:t>
            </a:r>
          </a:p>
          <a:p>
            <a:r>
              <a:rPr lang="en-US" sz="1400" dirty="0"/>
              <a:t>        let </a:t>
            </a:r>
            <a:r>
              <a:rPr lang="en-US" sz="1400" dirty="0" err="1"/>
              <a:t>out_regs</a:t>
            </a:r>
            <a:r>
              <a:rPr lang="en-US" sz="1400" dirty="0"/>
              <a:t>: &amp;</a:t>
            </a:r>
            <a:r>
              <a:rPr lang="en-US" sz="1400" dirty="0" err="1"/>
              <a:t>mut</a:t>
            </a:r>
            <a:r>
              <a:rPr lang="en-US" sz="1400" dirty="0"/>
              <a:t> Registers = match </a:t>
            </a:r>
            <a:r>
              <a:rPr lang="en-US" sz="1400" dirty="0" err="1"/>
              <a:t>out_context</a:t>
            </a:r>
            <a:r>
              <a:rPr lang="en-US" sz="1400" dirty="0"/>
              <a:t> {</a:t>
            </a:r>
          </a:p>
          <a:p>
            <a:r>
              <a:rPr lang="en-US" sz="1400" dirty="0"/>
              <a:t>            &amp;Context { </a:t>
            </a:r>
            <a:r>
              <a:rPr lang="en-US" sz="1400" dirty="0" err="1"/>
              <a:t>regs</a:t>
            </a:r>
            <a:r>
              <a:rPr lang="en-US" sz="1400" dirty="0"/>
              <a:t>: ~ref </a:t>
            </a:r>
            <a:r>
              <a:rPr lang="en-US" sz="1400" dirty="0" err="1"/>
              <a:t>mut</a:t>
            </a:r>
            <a:r>
              <a:rPr lang="en-US" sz="1400" dirty="0"/>
              <a:t> r, _ } =&gt; </a:t>
            </a:r>
            <a:r>
              <a:rPr lang="en-US" sz="1400" dirty="0" smtClean="0"/>
              <a:t>r }</a:t>
            </a:r>
            <a:r>
              <a:rPr lang="en-US" sz="1400" dirty="0"/>
              <a:t>;</a:t>
            </a:r>
          </a:p>
          <a:p>
            <a:r>
              <a:rPr lang="en-US" sz="1400" dirty="0"/>
              <a:t>        let </a:t>
            </a:r>
            <a:r>
              <a:rPr lang="en-US" sz="1400" dirty="0" err="1"/>
              <a:t>in_regs</a:t>
            </a:r>
            <a:r>
              <a:rPr lang="en-US" sz="1400" dirty="0"/>
              <a:t>: &amp;Registers = match </a:t>
            </a:r>
            <a:r>
              <a:rPr lang="en-US" sz="1400" dirty="0" err="1"/>
              <a:t>in_context</a:t>
            </a:r>
            <a:r>
              <a:rPr lang="en-US" sz="1400" dirty="0"/>
              <a:t> {</a:t>
            </a:r>
          </a:p>
          <a:p>
            <a:r>
              <a:rPr lang="en-US" sz="1400" dirty="0"/>
              <a:t>            &amp;Context { </a:t>
            </a:r>
            <a:r>
              <a:rPr lang="en-US" sz="1400" dirty="0" err="1"/>
              <a:t>regs</a:t>
            </a:r>
            <a:r>
              <a:rPr lang="en-US" sz="1400" dirty="0"/>
              <a:t>: ~ref r, _ } =&gt; </a:t>
            </a:r>
            <a:r>
              <a:rPr lang="en-US" sz="1400" dirty="0" smtClean="0"/>
              <a:t>r }</a:t>
            </a:r>
            <a:r>
              <a:rPr lang="en-US" sz="1400" dirty="0"/>
              <a:t>;</a:t>
            </a:r>
          </a:p>
          <a:p>
            <a:endParaRPr lang="en-US" sz="1400" dirty="0"/>
          </a:p>
          <a:p>
            <a:r>
              <a:rPr lang="en-US" sz="1400" dirty="0"/>
              <a:t>        </a:t>
            </a:r>
            <a:r>
              <a:rPr lang="en-US" sz="1400" dirty="0" err="1"/>
              <a:t>rtdebug</a:t>
            </a:r>
            <a:r>
              <a:rPr lang="en-US" sz="1400" dirty="0"/>
              <a:t>!("noting the stack limit and doing raw swap");</a:t>
            </a:r>
          </a:p>
          <a:p>
            <a:endParaRPr lang="en-US" sz="1400" dirty="0"/>
          </a:p>
          <a:p>
            <a:r>
              <a:rPr lang="en-US" sz="1400" dirty="0"/>
              <a:t>        unsafe {</a:t>
            </a:r>
          </a:p>
          <a:p>
            <a:r>
              <a:rPr lang="en-US" sz="1400" i="1" dirty="0">
                <a:solidFill>
                  <a:srgbClr val="7F7F7F"/>
                </a:solidFill>
              </a:rPr>
              <a:t>            // Right before we switch to the new context, set the new </a:t>
            </a:r>
            <a:r>
              <a:rPr lang="en-US" sz="1400" i="1" dirty="0" smtClean="0">
                <a:solidFill>
                  <a:srgbClr val="7F7F7F"/>
                </a:solidFill>
              </a:rPr>
              <a:t>context’s stack </a:t>
            </a:r>
            <a:r>
              <a:rPr lang="en-US" sz="1400" i="1" dirty="0">
                <a:solidFill>
                  <a:srgbClr val="7F7F7F"/>
                </a:solidFill>
              </a:rPr>
              <a:t>limit in the </a:t>
            </a:r>
            <a:endParaRPr lang="en-US" sz="1400" i="1" dirty="0" smtClean="0">
              <a:solidFill>
                <a:srgbClr val="7F7F7F"/>
              </a:solidFill>
            </a:endParaRPr>
          </a:p>
          <a:p>
            <a:r>
              <a:rPr lang="en-US" sz="1400" i="1" dirty="0">
                <a:solidFill>
                  <a:srgbClr val="7F7F7F"/>
                </a:solidFill>
              </a:rPr>
              <a:t> </a:t>
            </a:r>
            <a:r>
              <a:rPr lang="en-US" sz="1400" i="1" dirty="0" smtClean="0">
                <a:solidFill>
                  <a:srgbClr val="7F7F7F"/>
                </a:solidFill>
              </a:rPr>
              <a:t>           // OS</a:t>
            </a:r>
            <a:r>
              <a:rPr lang="en-US" sz="1400" i="1" dirty="0">
                <a:solidFill>
                  <a:srgbClr val="7F7F7F"/>
                </a:solidFill>
              </a:rPr>
              <a:t>-specified TLS slot. This also  means </a:t>
            </a:r>
            <a:r>
              <a:rPr lang="en-US" sz="1400" i="1" dirty="0" smtClean="0">
                <a:solidFill>
                  <a:srgbClr val="7F7F7F"/>
                </a:solidFill>
              </a:rPr>
              <a:t>that we </a:t>
            </a:r>
            <a:r>
              <a:rPr lang="en-US" sz="1400" i="1" dirty="0">
                <a:solidFill>
                  <a:srgbClr val="7F7F7F"/>
                </a:solidFill>
              </a:rPr>
              <a:t>cannot call any more rust functions </a:t>
            </a:r>
            <a:r>
              <a:rPr lang="en-US" sz="1400" i="1" dirty="0" smtClean="0">
                <a:solidFill>
                  <a:srgbClr val="7F7F7F"/>
                </a:solidFill>
              </a:rPr>
              <a:t>after</a:t>
            </a:r>
          </a:p>
          <a:p>
            <a:r>
              <a:rPr lang="en-US" sz="1400" i="1" dirty="0">
                <a:solidFill>
                  <a:srgbClr val="7F7F7F"/>
                </a:solidFill>
              </a:rPr>
              <a:t> </a:t>
            </a:r>
            <a:r>
              <a:rPr lang="en-US" sz="1400" i="1" dirty="0" smtClean="0">
                <a:solidFill>
                  <a:srgbClr val="7F7F7F"/>
                </a:solidFill>
              </a:rPr>
              <a:t>           // </a:t>
            </a:r>
            <a:r>
              <a:rPr lang="en-US" sz="1400" i="1" dirty="0" err="1" smtClean="0">
                <a:solidFill>
                  <a:srgbClr val="7F7F7F"/>
                </a:solidFill>
              </a:rPr>
              <a:t>record_stack_bounds</a:t>
            </a:r>
            <a:r>
              <a:rPr lang="en-US" sz="1400" i="1" dirty="0" smtClean="0">
                <a:solidFill>
                  <a:srgbClr val="7F7F7F"/>
                </a:solidFill>
              </a:rPr>
              <a:t> returns </a:t>
            </a:r>
            <a:r>
              <a:rPr lang="en-US" sz="1400" i="1" dirty="0">
                <a:solidFill>
                  <a:srgbClr val="7F7F7F"/>
                </a:solidFill>
              </a:rPr>
              <a:t>because they would all likely fail due to the limit being</a:t>
            </a:r>
          </a:p>
          <a:p>
            <a:r>
              <a:rPr lang="en-US" sz="1400" i="1" dirty="0">
                <a:solidFill>
                  <a:srgbClr val="7F7F7F"/>
                </a:solidFill>
              </a:rPr>
              <a:t>            // invalid for the current task. Lucky for us `</a:t>
            </a:r>
            <a:r>
              <a:rPr lang="en-US" sz="1400" i="1" dirty="0" err="1">
                <a:solidFill>
                  <a:srgbClr val="7F7F7F"/>
                </a:solidFill>
              </a:rPr>
              <a:t>swap_registers</a:t>
            </a:r>
            <a:r>
              <a:rPr lang="en-US" sz="1400" i="1" dirty="0">
                <a:solidFill>
                  <a:srgbClr val="7F7F7F"/>
                </a:solidFill>
              </a:rPr>
              <a:t>` is </a:t>
            </a:r>
            <a:r>
              <a:rPr lang="en-US" sz="1400" i="1" dirty="0" smtClean="0">
                <a:solidFill>
                  <a:srgbClr val="7F7F7F"/>
                </a:solidFill>
              </a:rPr>
              <a:t>a C </a:t>
            </a:r>
            <a:r>
              <a:rPr lang="en-US" sz="1400" i="1" dirty="0">
                <a:solidFill>
                  <a:srgbClr val="7F7F7F"/>
                </a:solidFill>
              </a:rPr>
              <a:t>function so we don't </a:t>
            </a:r>
            <a:endParaRPr lang="en-US" sz="1400" i="1" dirty="0" smtClean="0">
              <a:solidFill>
                <a:srgbClr val="7F7F7F"/>
              </a:solidFill>
            </a:endParaRPr>
          </a:p>
          <a:p>
            <a:r>
              <a:rPr lang="en-US" sz="1400" i="1" dirty="0">
                <a:solidFill>
                  <a:srgbClr val="7F7F7F"/>
                </a:solidFill>
              </a:rPr>
              <a:t> </a:t>
            </a:r>
            <a:r>
              <a:rPr lang="en-US" sz="1400" i="1" dirty="0" smtClean="0">
                <a:solidFill>
                  <a:srgbClr val="7F7F7F"/>
                </a:solidFill>
              </a:rPr>
              <a:t>           // have </a:t>
            </a:r>
            <a:r>
              <a:rPr lang="en-US" sz="1400" i="1" dirty="0">
                <a:solidFill>
                  <a:srgbClr val="7F7F7F"/>
                </a:solidFill>
              </a:rPr>
              <a:t>to worry about that!</a:t>
            </a:r>
          </a:p>
          <a:p>
            <a:r>
              <a:rPr lang="en-US" sz="1400" dirty="0"/>
              <a:t>           </a:t>
            </a:r>
            <a:r>
              <a:rPr lang="en-US" sz="1400" dirty="0" smtClean="0"/>
              <a:t>match </a:t>
            </a:r>
            <a:r>
              <a:rPr lang="en-US" sz="1400" dirty="0" err="1"/>
              <a:t>in_context.stack_bounds</a:t>
            </a:r>
            <a:r>
              <a:rPr lang="en-US" sz="1400" dirty="0"/>
              <a:t> {</a:t>
            </a:r>
          </a:p>
          <a:p>
            <a:r>
              <a:rPr lang="en-US" sz="1400" dirty="0"/>
              <a:t>                Some((lo, hi)) =&gt;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</a:rPr>
              <a:t>record_stack_bounds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(lo, hi)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r>
              <a:rPr lang="en-US" sz="1400" dirty="0"/>
              <a:t>                </a:t>
            </a:r>
            <a:r>
              <a:rPr lang="en-US" sz="1400" i="1" dirty="0">
                <a:solidFill>
                  <a:srgbClr val="7F7F7F"/>
                </a:solidFill>
              </a:rPr>
              <a:t>// If we're going back to one of the original contexts or</a:t>
            </a:r>
          </a:p>
          <a:p>
            <a:r>
              <a:rPr lang="en-US" sz="1400" i="1" dirty="0">
                <a:solidFill>
                  <a:srgbClr val="7F7F7F"/>
                </a:solidFill>
              </a:rPr>
              <a:t>                // something that's possibly not a "normal task", then reset</a:t>
            </a:r>
          </a:p>
          <a:p>
            <a:r>
              <a:rPr lang="en-US" sz="1400" i="1" dirty="0">
                <a:solidFill>
                  <a:srgbClr val="7F7F7F"/>
                </a:solidFill>
              </a:rPr>
              <a:t>                // the stack limit to 0 to make </a:t>
            </a:r>
            <a:r>
              <a:rPr lang="en-US" sz="1400" i="1" dirty="0" err="1">
                <a:solidFill>
                  <a:srgbClr val="7F7F7F"/>
                </a:solidFill>
              </a:rPr>
              <a:t>morestack</a:t>
            </a:r>
            <a:r>
              <a:rPr lang="en-US" sz="1400" i="1" dirty="0">
                <a:solidFill>
                  <a:srgbClr val="7F7F7F"/>
                </a:solidFill>
              </a:rPr>
              <a:t> never fail</a:t>
            </a:r>
          </a:p>
          <a:p>
            <a:r>
              <a:rPr lang="en-US" sz="1400" i="1" dirty="0">
                <a:solidFill>
                  <a:srgbClr val="7F7F7F"/>
                </a:solidFill>
              </a:rPr>
              <a:t>                </a:t>
            </a:r>
            <a:r>
              <a:rPr lang="en-US" sz="1400" dirty="0"/>
              <a:t>None =&gt; </a:t>
            </a:r>
            <a:r>
              <a:rPr lang="en-US" sz="1400" dirty="0" err="1"/>
              <a:t>record_stack_bounds</a:t>
            </a:r>
            <a:r>
              <a:rPr lang="en-US" sz="1400" dirty="0"/>
              <a:t>(0, </a:t>
            </a:r>
            <a:r>
              <a:rPr lang="en-US" sz="1400" dirty="0" err="1"/>
              <a:t>uint</a:t>
            </a:r>
            <a:r>
              <a:rPr lang="en-US" sz="1400" dirty="0"/>
              <a:t>::</a:t>
            </a:r>
            <a:r>
              <a:rPr lang="en-US" sz="1400" dirty="0" err="1"/>
              <a:t>max_value</a:t>
            </a:r>
            <a:r>
              <a:rPr lang="en-US" sz="1400" dirty="0"/>
              <a:t>),</a:t>
            </a:r>
          </a:p>
          <a:p>
            <a:r>
              <a:rPr lang="en-US" sz="1400" dirty="0"/>
              <a:t>            }</a:t>
            </a:r>
          </a:p>
          <a:p>
            <a:r>
              <a:rPr lang="en-US" sz="1400" dirty="0"/>
              <a:t>            </a:t>
            </a:r>
            <a:r>
              <a:rPr lang="en-US" sz="1400" b="1" dirty="0" err="1">
                <a:solidFill>
                  <a:srgbClr val="FF0000"/>
                </a:solidFill>
              </a:rPr>
              <a:t>swap_registers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dirty="0" err="1">
                <a:solidFill>
                  <a:srgbClr val="FF0000"/>
                </a:solidFill>
              </a:rPr>
              <a:t>out_regs</a:t>
            </a:r>
            <a:r>
              <a:rPr lang="en-US" sz="1400" b="1" dirty="0">
                <a:solidFill>
                  <a:srgbClr val="FF0000"/>
                </a:solidFill>
              </a:rPr>
              <a:t>, </a:t>
            </a:r>
            <a:r>
              <a:rPr lang="en-US" sz="1400" b="1" dirty="0" err="1">
                <a:solidFill>
                  <a:srgbClr val="FF0000"/>
                </a:solidFill>
              </a:rPr>
              <a:t>in_regs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r>
              <a:rPr lang="en-US" sz="1400" dirty="0"/>
              <a:t>        }</a:t>
            </a:r>
          </a:p>
          <a:p>
            <a:r>
              <a:rPr lang="en-US" sz="1400" dirty="0"/>
              <a:t>    }</a:t>
            </a:r>
          </a:p>
        </p:txBody>
      </p:sp>
      <p:sp>
        <p:nvSpPr>
          <p:cNvPr id="6" name="Rectangle 5"/>
          <p:cNvSpPr/>
          <p:nvPr/>
        </p:nvSpPr>
        <p:spPr>
          <a:xfrm rot="16200000">
            <a:off x="-1460805" y="2822331"/>
            <a:ext cx="4482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hlinkClick r:id="rId2"/>
              </a:rPr>
              <a:t>src</a:t>
            </a:r>
            <a:r>
              <a:rPr lang="en-US" sz="3600" dirty="0">
                <a:hlinkClick r:id="rId2"/>
              </a:rPr>
              <a:t>/</a:t>
            </a:r>
            <a:r>
              <a:rPr lang="en-US" sz="3600" dirty="0" err="1">
                <a:hlinkClick r:id="rId2"/>
              </a:rPr>
              <a:t>libstd</a:t>
            </a:r>
            <a:r>
              <a:rPr lang="en-US" sz="3600" dirty="0">
                <a:hlinkClick r:id="rId2"/>
              </a:rPr>
              <a:t>/</a:t>
            </a:r>
            <a:r>
              <a:rPr lang="en-US" sz="3600" dirty="0" err="1">
                <a:hlinkClick r:id="rId2"/>
              </a:rPr>
              <a:t>rt</a:t>
            </a:r>
            <a:r>
              <a:rPr lang="en-US" sz="3600" dirty="0">
                <a:hlinkClick r:id="rId2"/>
              </a:rPr>
              <a:t>/</a:t>
            </a:r>
            <a:r>
              <a:rPr lang="en-US" sz="3600" dirty="0" err="1">
                <a:hlinkClick r:id="rId2"/>
              </a:rPr>
              <a:t>context.rs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90131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268924"/>
            <a:ext cx="7934132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extern {</a:t>
            </a:r>
          </a:p>
          <a:p>
            <a:r>
              <a:rPr lang="en-US" dirty="0"/>
              <a:t>    #[</a:t>
            </a:r>
            <a:r>
              <a:rPr lang="en-US" dirty="0" err="1"/>
              <a:t>rust_stack</a:t>
            </a:r>
            <a:r>
              <a:rPr lang="en-US" dirty="0"/>
              <a:t>]</a:t>
            </a:r>
          </a:p>
          <a:p>
            <a:r>
              <a:rPr lang="en-US" dirty="0"/>
              <a:t>    </a:t>
            </a:r>
            <a:r>
              <a:rPr lang="en-US" dirty="0" err="1"/>
              <a:t>fn</a:t>
            </a:r>
            <a:r>
              <a:rPr lang="en-US" dirty="0"/>
              <a:t> </a:t>
            </a:r>
            <a:r>
              <a:rPr lang="en-US" dirty="0" err="1"/>
              <a:t>swap_registers</a:t>
            </a:r>
            <a:r>
              <a:rPr lang="en-US" dirty="0"/>
              <a:t>(</a:t>
            </a:r>
            <a:r>
              <a:rPr lang="en-US" dirty="0" err="1"/>
              <a:t>out_regs</a:t>
            </a:r>
            <a:r>
              <a:rPr lang="en-US" dirty="0"/>
              <a:t>: *</a:t>
            </a:r>
            <a:r>
              <a:rPr lang="en-US" dirty="0" err="1"/>
              <a:t>mut</a:t>
            </a:r>
            <a:r>
              <a:rPr lang="en-US" dirty="0"/>
              <a:t> Registers, </a:t>
            </a:r>
            <a:r>
              <a:rPr lang="en-US" dirty="0" err="1"/>
              <a:t>in_regs</a:t>
            </a:r>
            <a:r>
              <a:rPr lang="en-US" dirty="0"/>
              <a:t>: *Registers);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// Register contexts used in various architectures</a:t>
            </a:r>
          </a:p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//</a:t>
            </a:r>
          </a:p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// These structures all represent a context of one task throughout its</a:t>
            </a:r>
          </a:p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// execution. Each </a:t>
            </a: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struct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is a representation of the architecture's register</a:t>
            </a:r>
          </a:p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// set. When swapping between tasks, these register sets are used to save off</a:t>
            </a:r>
          </a:p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// the current registers into one </a:t>
            </a: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struct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and load them all from another.</a:t>
            </a:r>
          </a:p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//</a:t>
            </a:r>
          </a:p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// Note that this is only used for context switching, which means that some of</a:t>
            </a:r>
          </a:p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// the registers may go unused. For example, for architectures with</a:t>
            </a:r>
          </a:p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// </a:t>
            </a: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callee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/caller saved registers, the context will only reflect the </a:t>
            </a: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callee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-saved</a:t>
            </a:r>
          </a:p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// registers. This is because the caller saved registers are already stored</a:t>
            </a:r>
          </a:p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// elsewhere on the stack (if it was necessary anyway).</a:t>
            </a:r>
          </a:p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//</a:t>
            </a:r>
          </a:p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// Additionally, there may be fields on various architectures which are unused</a:t>
            </a:r>
          </a:p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// entirely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// These structures/functions are roughly in-sync with the source files inside</a:t>
            </a:r>
          </a:p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// of </a:t>
            </a: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src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rt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/arch/$arch.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15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28" y="120756"/>
            <a:ext cx="8526770" cy="63401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// Mark stack as non-executable</a:t>
            </a:r>
          </a:p>
          <a:p>
            <a:r>
              <a:rPr lang="en-US" sz="1400" dirty="0"/>
              <a:t>#if defined(__</a:t>
            </a:r>
            <a:r>
              <a:rPr lang="en-US" sz="1400" dirty="0" err="1"/>
              <a:t>linux</a:t>
            </a:r>
            <a:r>
              <a:rPr lang="en-US" sz="1400" dirty="0"/>
              <a:t>__) &amp;&amp; defined(__ELF__)</a:t>
            </a:r>
          </a:p>
          <a:p>
            <a:r>
              <a:rPr lang="en-US" sz="1400" dirty="0"/>
              <a:t>.section        .</a:t>
            </a:r>
            <a:r>
              <a:rPr lang="en-US" sz="1400" dirty="0" err="1"/>
              <a:t>note.GNU</a:t>
            </a:r>
            <a:r>
              <a:rPr lang="en-US" sz="1400" dirty="0"/>
              <a:t>-stack, "", @</a:t>
            </a:r>
            <a:r>
              <a:rPr lang="en-US" sz="1400" dirty="0" err="1"/>
              <a:t>progbits</a:t>
            </a:r>
            <a:endParaRPr lang="en-US" sz="1400" dirty="0"/>
          </a:p>
          <a:p>
            <a:r>
              <a:rPr lang="en-US" sz="1400" dirty="0"/>
              <a:t>#</a:t>
            </a:r>
            <a:r>
              <a:rPr lang="en-US" sz="1400" dirty="0" err="1"/>
              <a:t>endif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#include "</a:t>
            </a:r>
            <a:r>
              <a:rPr lang="en-US" sz="1400" dirty="0" err="1"/>
              <a:t>regs.h</a:t>
            </a:r>
            <a:r>
              <a:rPr lang="en-US" sz="1400" dirty="0"/>
              <a:t>"</a:t>
            </a:r>
          </a:p>
          <a:p>
            <a:r>
              <a:rPr lang="en-US" sz="1400" dirty="0"/>
              <a:t>#define ARG0 RUSTRT_ARG0_S</a:t>
            </a:r>
          </a:p>
          <a:p>
            <a:r>
              <a:rPr lang="en-US" sz="1400" dirty="0"/>
              <a:t>#define ARG1 RUSTRT_ARG1_S</a:t>
            </a:r>
          </a:p>
          <a:p>
            <a:endParaRPr lang="en-US" sz="1400" dirty="0"/>
          </a:p>
          <a:p>
            <a:r>
              <a:rPr lang="en-US" sz="1400" dirty="0"/>
              <a:t>        .</a:t>
            </a:r>
            <a:r>
              <a:rPr lang="en-US" sz="1400" dirty="0" smtClean="0"/>
              <a:t>text</a:t>
            </a:r>
            <a:endParaRPr lang="en-US" sz="1400" dirty="0"/>
          </a:p>
          <a:p>
            <a:r>
              <a:rPr lang="en-US" sz="1400" i="1" dirty="0"/>
              <a:t>/*</a:t>
            </a:r>
          </a:p>
          <a:p>
            <a:r>
              <a:rPr lang="en-US" sz="1400" i="1" dirty="0"/>
              <a:t>According to ABI documentation found </a:t>
            </a:r>
            <a:r>
              <a:rPr lang="en-US" sz="1400" i="1" dirty="0" smtClean="0"/>
              <a:t>at http</a:t>
            </a:r>
            <a:r>
              <a:rPr lang="en-US" sz="1400" i="1" dirty="0"/>
              <a:t>://www.x86-64.org/</a:t>
            </a:r>
            <a:r>
              <a:rPr lang="en-US" sz="1400" i="1" dirty="0" err="1"/>
              <a:t>documentation.html</a:t>
            </a:r>
            <a:endParaRPr lang="en-US" sz="1400" i="1" dirty="0"/>
          </a:p>
          <a:p>
            <a:r>
              <a:rPr lang="en-US" sz="1400" i="1" dirty="0"/>
              <a:t>and Microsoft discussion </a:t>
            </a:r>
            <a:r>
              <a:rPr lang="en-US" sz="1400" i="1" dirty="0" smtClean="0"/>
              <a:t>at http</a:t>
            </a:r>
            <a:r>
              <a:rPr lang="en-US" sz="1400" i="1" dirty="0"/>
              <a:t>://</a:t>
            </a:r>
            <a:r>
              <a:rPr lang="en-US" sz="1400" i="1" dirty="0" err="1"/>
              <a:t>msdn.microsoft.com</a:t>
            </a:r>
            <a:r>
              <a:rPr lang="en-US" sz="1400" i="1" dirty="0"/>
              <a:t>/en-US/library/9z1stfyw%28v=VS.80%29.aspx.</a:t>
            </a:r>
          </a:p>
          <a:p>
            <a:endParaRPr lang="en-US" sz="1400" i="1" dirty="0"/>
          </a:p>
          <a:p>
            <a:r>
              <a:rPr lang="en-US" sz="1400" i="1" dirty="0"/>
              <a:t>BOTH CALLING CONVENTIONS</a:t>
            </a:r>
          </a:p>
          <a:p>
            <a:endParaRPr lang="en-US" sz="1400" i="1" dirty="0"/>
          </a:p>
          <a:p>
            <a:r>
              <a:rPr lang="en-US" sz="1400" i="1" dirty="0" err="1"/>
              <a:t>Callee</a:t>
            </a:r>
            <a:r>
              <a:rPr lang="en-US" sz="1400" i="1" dirty="0"/>
              <a:t> save registers:</a:t>
            </a:r>
          </a:p>
          <a:p>
            <a:r>
              <a:rPr lang="en-US" sz="1400" i="1" dirty="0"/>
              <a:t>        R12--R15, RDI, RSI, RBX, RBP, RSP</a:t>
            </a:r>
          </a:p>
          <a:p>
            <a:r>
              <a:rPr lang="en-US" sz="1400" i="1" dirty="0"/>
              <a:t>        XMM0--XMM5</a:t>
            </a:r>
          </a:p>
          <a:p>
            <a:endParaRPr lang="en-US" sz="1400" i="1" dirty="0"/>
          </a:p>
          <a:p>
            <a:r>
              <a:rPr lang="en-US" sz="1400" i="1" dirty="0"/>
              <a:t>Caller save registers:</a:t>
            </a:r>
          </a:p>
          <a:p>
            <a:r>
              <a:rPr lang="en-US" sz="1400" i="1" dirty="0"/>
              <a:t>        RAX, RCX, RDX, R8--R11</a:t>
            </a:r>
          </a:p>
          <a:p>
            <a:r>
              <a:rPr lang="en-US" sz="1400" i="1" dirty="0"/>
              <a:t>        XMM6--XMM15</a:t>
            </a:r>
          </a:p>
          <a:p>
            <a:r>
              <a:rPr lang="en-US" sz="1400" i="1" dirty="0"/>
              <a:t>        Floating point stack</a:t>
            </a:r>
          </a:p>
          <a:p>
            <a:endParaRPr lang="en-US" sz="1400" i="1" dirty="0"/>
          </a:p>
          <a:p>
            <a:r>
              <a:rPr lang="en-US" sz="1400" i="1" dirty="0"/>
              <a:t>MAC/AMD CALLING CONVENTIONS</a:t>
            </a:r>
          </a:p>
          <a:p>
            <a:endParaRPr lang="en-US" sz="1400" i="1" dirty="0"/>
          </a:p>
          <a:p>
            <a:r>
              <a:rPr lang="en-US" sz="1400" i="1" dirty="0" smtClean="0"/>
              <a:t>…</a:t>
            </a:r>
            <a:endParaRPr lang="en-US" sz="1400" i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82128" y="261855"/>
            <a:ext cx="4004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hlinkClick r:id="rId2"/>
              </a:rPr>
              <a:t>src</a:t>
            </a:r>
            <a:r>
              <a:rPr lang="en-US" sz="2400" dirty="0">
                <a:hlinkClick r:id="rId2"/>
              </a:rPr>
              <a:t>/</a:t>
            </a:r>
            <a:r>
              <a:rPr lang="en-US" sz="2400" dirty="0" err="1">
                <a:hlinkClick r:id="rId2"/>
              </a:rPr>
              <a:t>rt</a:t>
            </a:r>
            <a:r>
              <a:rPr lang="en-US" sz="2400" dirty="0">
                <a:hlinkClick r:id="rId2"/>
              </a:rPr>
              <a:t>/arch/x86_64/_</a:t>
            </a:r>
            <a:r>
              <a:rPr lang="en-US" sz="2400" dirty="0" err="1">
                <a:hlinkClick r:id="rId2"/>
              </a:rPr>
              <a:t>context.S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2568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for Today and Thursday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4583" y="1417638"/>
            <a:ext cx="738615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3200" b="1" dirty="0"/>
              <a:t>run::</a:t>
            </a:r>
            <a:r>
              <a:rPr lang="da-DK" sz="3200" b="1" dirty="0" err="1"/>
              <a:t>Process</a:t>
            </a:r>
            <a:r>
              <a:rPr lang="da-DK" sz="3200" b="1" dirty="0"/>
              <a:t>::</a:t>
            </a:r>
            <a:r>
              <a:rPr lang="da-DK" sz="3200" b="1" dirty="0" smtClean="0"/>
              <a:t>new(program, </a:t>
            </a:r>
            <a:r>
              <a:rPr lang="da-DK" sz="3200" b="1" dirty="0" err="1" smtClean="0"/>
              <a:t>argv</a:t>
            </a:r>
            <a:r>
              <a:rPr lang="da-DK" sz="3200" b="1" dirty="0" smtClean="0"/>
              <a:t>, options)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4218564"/>
            <a:ext cx="2423818" cy="1681524"/>
          </a:xfrm>
          <a:prstGeom prst="rect">
            <a:avLst/>
          </a:prstGeom>
        </p:spPr>
      </p:pic>
      <p:sp>
        <p:nvSpPr>
          <p:cNvPr id="9" name="Striped Right Arrow 8"/>
          <p:cNvSpPr/>
          <p:nvPr/>
        </p:nvSpPr>
        <p:spPr>
          <a:xfrm rot="2344450">
            <a:off x="3061704" y="2514503"/>
            <a:ext cx="3141079" cy="1885505"/>
          </a:xfrm>
          <a:prstGeom prst="stripedRightArrow">
            <a:avLst>
              <a:gd name="adj1" fmla="val 51203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???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76777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1528" y="249485"/>
            <a:ext cx="8232577" cy="64633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// </a:t>
            </a:r>
            <a:r>
              <a:rPr lang="en-US" dirty="0" err="1"/>
              <a:t>swap_registers</a:t>
            </a:r>
            <a:r>
              <a:rPr lang="en-US" dirty="0"/>
              <a:t>(</a:t>
            </a:r>
            <a:r>
              <a:rPr lang="en-US" dirty="0" err="1"/>
              <a:t>registers_t</a:t>
            </a:r>
            <a:r>
              <a:rPr lang="en-US" dirty="0"/>
              <a:t> *</a:t>
            </a:r>
            <a:r>
              <a:rPr lang="en-US" dirty="0" err="1"/>
              <a:t>oregs</a:t>
            </a:r>
            <a:r>
              <a:rPr lang="en-US" dirty="0"/>
              <a:t>, </a:t>
            </a:r>
            <a:r>
              <a:rPr lang="en-US" dirty="0" err="1"/>
              <a:t>registers_t</a:t>
            </a:r>
            <a:r>
              <a:rPr lang="en-US" dirty="0"/>
              <a:t> *</a:t>
            </a:r>
            <a:r>
              <a:rPr lang="en-US" dirty="0" err="1"/>
              <a:t>regs</a:t>
            </a:r>
            <a:r>
              <a:rPr lang="en-US" dirty="0"/>
              <a:t>)</a:t>
            </a:r>
          </a:p>
          <a:p>
            <a:r>
              <a:rPr lang="en-US" dirty="0"/>
              <a:t>.</a:t>
            </a:r>
            <a:r>
              <a:rPr lang="en-US" dirty="0" err="1"/>
              <a:t>globl</a:t>
            </a:r>
            <a:r>
              <a:rPr lang="en-US" dirty="0"/>
              <a:t> SWAP_REGISTERS</a:t>
            </a:r>
          </a:p>
          <a:p>
            <a:r>
              <a:rPr lang="en-US" dirty="0"/>
              <a:t>SWAP_REGISTERS:</a:t>
            </a:r>
          </a:p>
          <a:p>
            <a:r>
              <a:rPr lang="en-US" i="1" dirty="0">
                <a:solidFill>
                  <a:srgbClr val="7F7F7F"/>
                </a:solidFill>
              </a:rPr>
              <a:t>        // </a:t>
            </a:r>
            <a:r>
              <a:rPr lang="en-US" i="1" dirty="0" err="1">
                <a:solidFill>
                  <a:srgbClr val="7F7F7F"/>
                </a:solidFill>
              </a:rPr>
              <a:t>n.b</a:t>
            </a:r>
            <a:r>
              <a:rPr lang="en-US" b="1" i="1" dirty="0" err="1">
                <a:solidFill>
                  <a:srgbClr val="7F7F7F"/>
                </a:solidFill>
              </a:rPr>
              <a:t>.</a:t>
            </a:r>
            <a:r>
              <a:rPr lang="en-US" b="1" i="1" dirty="0">
                <a:solidFill>
                  <a:srgbClr val="7F7F7F"/>
                </a:solidFill>
              </a:rPr>
              <a:t> when we enter, the return address is at the top of</a:t>
            </a:r>
          </a:p>
          <a:p>
            <a:r>
              <a:rPr lang="en-US" b="1" i="1" dirty="0">
                <a:solidFill>
                  <a:srgbClr val="7F7F7F"/>
                </a:solidFill>
              </a:rPr>
              <a:t>        // the stack </a:t>
            </a:r>
            <a:r>
              <a:rPr lang="en-US" i="1" dirty="0">
                <a:solidFill>
                  <a:srgbClr val="7F7F7F"/>
                </a:solidFill>
              </a:rPr>
              <a:t>(i.e., 0(%RSP)) and the argument is in</a:t>
            </a:r>
          </a:p>
          <a:p>
            <a:r>
              <a:rPr lang="en-US" i="1" dirty="0">
                <a:solidFill>
                  <a:srgbClr val="7F7F7F"/>
                </a:solidFill>
              </a:rPr>
              <a:t>        // RUSTRT_ARG0_S.  </a:t>
            </a:r>
            <a:r>
              <a:rPr lang="en-US" i="1" dirty="0" smtClean="0">
                <a:solidFill>
                  <a:srgbClr val="7F7F7F"/>
                </a:solidFill>
              </a:rPr>
              <a:t>We simply </a:t>
            </a:r>
            <a:r>
              <a:rPr lang="en-US" i="1" dirty="0">
                <a:solidFill>
                  <a:srgbClr val="7F7F7F"/>
                </a:solidFill>
              </a:rPr>
              <a:t>save all NV registers into </a:t>
            </a:r>
            <a:r>
              <a:rPr lang="en-US" i="1" dirty="0" err="1">
                <a:solidFill>
                  <a:srgbClr val="7F7F7F"/>
                </a:solidFill>
              </a:rPr>
              <a:t>oregs</a:t>
            </a:r>
            <a:r>
              <a:rPr lang="en-US" i="1" dirty="0">
                <a:solidFill>
                  <a:srgbClr val="7F7F7F"/>
                </a:solidFill>
              </a:rPr>
              <a:t>.</a:t>
            </a:r>
          </a:p>
          <a:p>
            <a:r>
              <a:rPr lang="en-US" i="1" dirty="0">
                <a:solidFill>
                  <a:srgbClr val="7F7F7F"/>
                </a:solidFill>
              </a:rPr>
              <a:t>        // We then restore all NV registers from </a:t>
            </a:r>
            <a:r>
              <a:rPr lang="en-US" i="1" dirty="0" err="1">
                <a:solidFill>
                  <a:srgbClr val="7F7F7F"/>
                </a:solidFill>
              </a:rPr>
              <a:t>regs</a:t>
            </a:r>
            <a:r>
              <a:rPr lang="en-US" i="1" dirty="0">
                <a:solidFill>
                  <a:srgbClr val="7F7F7F"/>
                </a:solidFill>
              </a:rPr>
              <a:t>.  This restores</a:t>
            </a:r>
          </a:p>
          <a:p>
            <a:r>
              <a:rPr lang="en-US" i="1" dirty="0">
                <a:solidFill>
                  <a:srgbClr val="7F7F7F"/>
                </a:solidFill>
              </a:rPr>
              <a:t>        // the old stack pointer, which should include the proper</a:t>
            </a:r>
          </a:p>
          <a:p>
            <a:r>
              <a:rPr lang="en-US" i="1" dirty="0">
                <a:solidFill>
                  <a:srgbClr val="7F7F7F"/>
                </a:solidFill>
              </a:rPr>
              <a:t>        // return address. We can therefore just return normally to</a:t>
            </a:r>
          </a:p>
          <a:p>
            <a:r>
              <a:rPr lang="en-US" i="1" dirty="0">
                <a:solidFill>
                  <a:srgbClr val="7F7F7F"/>
                </a:solidFill>
              </a:rPr>
              <a:t>        // jump back into the old code.</a:t>
            </a:r>
          </a:p>
          <a:p>
            <a:endParaRPr lang="en-US" dirty="0"/>
          </a:p>
          <a:p>
            <a:r>
              <a:rPr lang="en-US" i="1" dirty="0">
                <a:solidFill>
                  <a:srgbClr val="7F7F7F"/>
                </a:solidFill>
              </a:rPr>
              <a:t>        // Save instruction pointer:</a:t>
            </a:r>
          </a:p>
          <a:p>
            <a:r>
              <a:rPr lang="en-US" b="1" dirty="0"/>
              <a:t>        pop %</a:t>
            </a:r>
            <a:r>
              <a:rPr lang="en-US" b="1" dirty="0" err="1"/>
              <a:t>rax</a:t>
            </a:r>
            <a:endParaRPr lang="en-US" b="1" dirty="0"/>
          </a:p>
          <a:p>
            <a:r>
              <a:rPr lang="en-US" b="1" dirty="0"/>
              <a:t>        </a:t>
            </a:r>
            <a:r>
              <a:rPr lang="en-US" b="1" dirty="0" err="1"/>
              <a:t>mov</a:t>
            </a:r>
            <a:r>
              <a:rPr lang="en-US" b="1" dirty="0"/>
              <a:t> %</a:t>
            </a:r>
            <a:r>
              <a:rPr lang="en-US" b="1" dirty="0" err="1"/>
              <a:t>rax</a:t>
            </a:r>
            <a:r>
              <a:rPr lang="en-US" b="1" dirty="0"/>
              <a:t>, (RUSTRT_IP*8)(RUSTRT_ARG0_S)</a:t>
            </a:r>
          </a:p>
          <a:p>
            <a:endParaRPr lang="en-US" dirty="0"/>
          </a:p>
          <a:p>
            <a:r>
              <a:rPr lang="en-US" dirty="0"/>
              <a:t>        // Save non-volatile integer registers:</a:t>
            </a:r>
          </a:p>
          <a:p>
            <a:r>
              <a:rPr lang="en-US" dirty="0"/>
              <a:t>        //   (including RSP)</a:t>
            </a:r>
          </a:p>
          <a:p>
            <a:r>
              <a:rPr lang="en-US" dirty="0"/>
              <a:t>        </a:t>
            </a:r>
            <a:r>
              <a:rPr lang="en-US" dirty="0" err="1"/>
              <a:t>mov</a:t>
            </a:r>
            <a:r>
              <a:rPr lang="en-US" dirty="0"/>
              <a:t> %</a:t>
            </a:r>
            <a:r>
              <a:rPr lang="en-US" dirty="0" err="1"/>
              <a:t>rbx</a:t>
            </a:r>
            <a:r>
              <a:rPr lang="en-US" dirty="0"/>
              <a:t>, (RUSTRT_RBX*8)(ARG0)</a:t>
            </a:r>
          </a:p>
          <a:p>
            <a:r>
              <a:rPr lang="en-US" dirty="0"/>
              <a:t>        </a:t>
            </a:r>
            <a:r>
              <a:rPr lang="en-US" dirty="0" err="1"/>
              <a:t>mov</a:t>
            </a:r>
            <a:r>
              <a:rPr lang="en-US" dirty="0"/>
              <a:t> %</a:t>
            </a:r>
            <a:r>
              <a:rPr lang="en-US" dirty="0" err="1"/>
              <a:t>rsp</a:t>
            </a:r>
            <a:r>
              <a:rPr lang="en-US" dirty="0"/>
              <a:t>, (RUSTRT_RSP*8)(ARG0)</a:t>
            </a:r>
          </a:p>
          <a:p>
            <a:r>
              <a:rPr lang="en-US" dirty="0"/>
              <a:t>        </a:t>
            </a:r>
            <a:r>
              <a:rPr lang="en-US" dirty="0" err="1"/>
              <a:t>mov</a:t>
            </a:r>
            <a:r>
              <a:rPr lang="en-US" dirty="0"/>
              <a:t> %</a:t>
            </a:r>
            <a:r>
              <a:rPr lang="en-US" dirty="0" err="1"/>
              <a:t>rbp</a:t>
            </a:r>
            <a:r>
              <a:rPr lang="en-US" dirty="0"/>
              <a:t>, (RUSTRT_RBP*8)(ARG0)</a:t>
            </a:r>
          </a:p>
          <a:p>
            <a:r>
              <a:rPr lang="en-US" dirty="0"/>
              <a:t>        </a:t>
            </a:r>
            <a:r>
              <a:rPr lang="en-US" dirty="0" err="1"/>
              <a:t>mov</a:t>
            </a:r>
            <a:r>
              <a:rPr lang="en-US" dirty="0"/>
              <a:t> %r12, (RUSTRT_R12*8)(ARG0)</a:t>
            </a:r>
          </a:p>
          <a:p>
            <a:r>
              <a:rPr lang="en-US" dirty="0"/>
              <a:t>        </a:t>
            </a:r>
            <a:r>
              <a:rPr lang="en-US" dirty="0" err="1"/>
              <a:t>mov</a:t>
            </a:r>
            <a:r>
              <a:rPr lang="en-US" dirty="0"/>
              <a:t> %r13, (RUSTRT_R13*8)(ARG0)</a:t>
            </a:r>
          </a:p>
          <a:p>
            <a:r>
              <a:rPr lang="en-US" dirty="0"/>
              <a:t>        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34266" y="2887682"/>
            <a:ext cx="3520533" cy="36933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#define </a:t>
            </a:r>
            <a:r>
              <a:rPr lang="en-US" dirty="0"/>
              <a:t>RUSTRT_RBX   </a:t>
            </a:r>
            <a:r>
              <a:rPr lang="en-US" smtClean="0"/>
              <a:t>0          </a:t>
            </a:r>
            <a:r>
              <a:rPr lang="en-US" b="1" smtClean="0">
                <a:solidFill>
                  <a:srgbClr val="0000FF"/>
                </a:solidFill>
              </a:rPr>
              <a:t>regs.h</a:t>
            </a:r>
            <a:endParaRPr lang="en-US" dirty="0"/>
          </a:p>
          <a:p>
            <a:r>
              <a:rPr lang="en-US" dirty="0"/>
              <a:t>#define RUSTRT_RSP   1</a:t>
            </a:r>
          </a:p>
          <a:p>
            <a:r>
              <a:rPr lang="en-US" dirty="0"/>
              <a:t>#define RUSTRT_RBP   2</a:t>
            </a:r>
          </a:p>
          <a:p>
            <a:r>
              <a:rPr lang="en-US" dirty="0"/>
              <a:t>// RCX on Windows, RDI elsewhere</a:t>
            </a:r>
          </a:p>
          <a:p>
            <a:r>
              <a:rPr lang="en-US" dirty="0"/>
              <a:t>#define RUSTRT_ARG0  3</a:t>
            </a:r>
          </a:p>
          <a:p>
            <a:r>
              <a:rPr lang="en-US" dirty="0"/>
              <a:t>#define RUSTRT_R12   4</a:t>
            </a:r>
          </a:p>
          <a:p>
            <a:r>
              <a:rPr lang="en-US" dirty="0"/>
              <a:t>#define RUSTRT_R13   5</a:t>
            </a:r>
          </a:p>
          <a:p>
            <a:r>
              <a:rPr lang="en-US" dirty="0"/>
              <a:t>#define RUSTRT_R14   6</a:t>
            </a:r>
          </a:p>
          <a:p>
            <a:r>
              <a:rPr lang="en-US" dirty="0"/>
              <a:t>#define RUSTRT_R15   7</a:t>
            </a:r>
          </a:p>
          <a:p>
            <a:r>
              <a:rPr lang="en-US" dirty="0"/>
              <a:t>#define RUSTRT_IP    </a:t>
            </a:r>
            <a:r>
              <a:rPr lang="en-US" dirty="0" smtClean="0"/>
              <a:t>8</a:t>
            </a:r>
          </a:p>
          <a:p>
            <a:r>
              <a:rPr lang="en-US" dirty="0" smtClean="0"/>
              <a:t>…</a:t>
            </a:r>
          </a:p>
          <a:p>
            <a:r>
              <a:rPr lang="en-US" dirty="0"/>
              <a:t>#   define RUSTRT_ARG0_S %</a:t>
            </a:r>
            <a:r>
              <a:rPr lang="en-US" dirty="0" err="1" smtClean="0"/>
              <a:t>rdi</a:t>
            </a:r>
            <a:endParaRPr lang="en-US" dirty="0" smtClean="0"/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162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1528" y="249485"/>
            <a:ext cx="6792443" cy="53553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SWAP_REGISTERS</a:t>
            </a:r>
            <a:r>
              <a:rPr lang="en-US" dirty="0"/>
              <a:t>:</a:t>
            </a:r>
          </a:p>
          <a:p>
            <a:r>
              <a:rPr lang="en-US" i="1" dirty="0">
                <a:solidFill>
                  <a:srgbClr val="7F7F7F"/>
                </a:solidFill>
              </a:rPr>
              <a:t>        // </a:t>
            </a:r>
            <a:r>
              <a:rPr lang="en-US" i="1" dirty="0" err="1">
                <a:solidFill>
                  <a:srgbClr val="7F7F7F"/>
                </a:solidFill>
              </a:rPr>
              <a:t>n.b.</a:t>
            </a:r>
            <a:r>
              <a:rPr lang="en-US" i="1" dirty="0">
                <a:solidFill>
                  <a:srgbClr val="7F7F7F"/>
                </a:solidFill>
              </a:rPr>
              <a:t> when we enter, the return address is at the top of</a:t>
            </a:r>
          </a:p>
          <a:p>
            <a:r>
              <a:rPr lang="en-US" i="1" dirty="0">
                <a:solidFill>
                  <a:srgbClr val="7F7F7F"/>
                </a:solidFill>
              </a:rPr>
              <a:t>        // the stack (i.e., 0(%RSP)) and the argument is in</a:t>
            </a:r>
          </a:p>
          <a:p>
            <a:r>
              <a:rPr lang="en-US" i="1" dirty="0">
                <a:solidFill>
                  <a:srgbClr val="7F7F7F"/>
                </a:solidFill>
              </a:rPr>
              <a:t>        // RUSTRT_ARG0_S. 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We simply 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save all NV registers into 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</a:rPr>
              <a:t>oregs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en-US" i="1" dirty="0">
                <a:solidFill>
                  <a:srgbClr val="7F7F7F"/>
                </a:solidFill>
              </a:rPr>
              <a:t>        // </a:t>
            </a:r>
            <a:r>
              <a:rPr lang="en-US" i="1" dirty="0" smtClean="0">
                <a:solidFill>
                  <a:srgbClr val="7F7F7F"/>
                </a:solidFill>
              </a:rPr>
              <a:t>…</a:t>
            </a:r>
          </a:p>
          <a:p>
            <a:endParaRPr lang="en-US" dirty="0"/>
          </a:p>
          <a:p>
            <a:r>
              <a:rPr lang="en-US" i="1" dirty="0">
                <a:solidFill>
                  <a:srgbClr val="7F7F7F"/>
                </a:solidFill>
              </a:rPr>
              <a:t>        // Save instruction pointer:</a:t>
            </a:r>
          </a:p>
          <a:p>
            <a:r>
              <a:rPr lang="en-US" dirty="0"/>
              <a:t>        pop %</a:t>
            </a:r>
            <a:r>
              <a:rPr lang="en-US" dirty="0" err="1"/>
              <a:t>rax</a:t>
            </a:r>
            <a:endParaRPr lang="en-US" dirty="0"/>
          </a:p>
          <a:p>
            <a:r>
              <a:rPr lang="en-US" dirty="0"/>
              <a:t>        </a:t>
            </a:r>
            <a:r>
              <a:rPr lang="en-US" dirty="0" err="1"/>
              <a:t>mov</a:t>
            </a:r>
            <a:r>
              <a:rPr lang="en-US" dirty="0"/>
              <a:t> %</a:t>
            </a:r>
            <a:r>
              <a:rPr lang="en-US" dirty="0" err="1"/>
              <a:t>rax</a:t>
            </a:r>
            <a:r>
              <a:rPr lang="en-US" dirty="0"/>
              <a:t>, (RUSTRT_IP*8)(RUSTRT_ARG0_S)</a:t>
            </a:r>
          </a:p>
          <a:p>
            <a:endParaRPr lang="en-US" dirty="0"/>
          </a:p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// Save non-volatile integer registers:</a:t>
            </a:r>
          </a:p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//   (including RSP)</a:t>
            </a:r>
          </a:p>
          <a:p>
            <a:r>
              <a:rPr lang="en-US" dirty="0"/>
              <a:t>        </a:t>
            </a:r>
            <a:r>
              <a:rPr lang="en-US" dirty="0" err="1"/>
              <a:t>mov</a:t>
            </a:r>
            <a:r>
              <a:rPr lang="en-US" dirty="0"/>
              <a:t> %</a:t>
            </a:r>
            <a:r>
              <a:rPr lang="en-US" dirty="0" err="1"/>
              <a:t>rbx</a:t>
            </a:r>
            <a:r>
              <a:rPr lang="en-US" dirty="0"/>
              <a:t>, (RUSTRT_RBX*8)(ARG0)</a:t>
            </a:r>
          </a:p>
          <a:p>
            <a:r>
              <a:rPr lang="en-US" dirty="0"/>
              <a:t>        </a:t>
            </a:r>
            <a:r>
              <a:rPr lang="en-US" dirty="0" err="1"/>
              <a:t>mov</a:t>
            </a:r>
            <a:r>
              <a:rPr lang="en-US" dirty="0"/>
              <a:t> %</a:t>
            </a:r>
            <a:r>
              <a:rPr lang="en-US" dirty="0" err="1"/>
              <a:t>rsp</a:t>
            </a:r>
            <a:r>
              <a:rPr lang="en-US" dirty="0"/>
              <a:t>, (RUSTRT_RSP*8)(ARG0)</a:t>
            </a:r>
          </a:p>
          <a:p>
            <a:r>
              <a:rPr lang="en-US" dirty="0"/>
              <a:t>        </a:t>
            </a:r>
            <a:r>
              <a:rPr lang="en-US" dirty="0" err="1"/>
              <a:t>mov</a:t>
            </a:r>
            <a:r>
              <a:rPr lang="en-US" dirty="0"/>
              <a:t> %</a:t>
            </a:r>
            <a:r>
              <a:rPr lang="en-US" dirty="0" err="1"/>
              <a:t>rbp</a:t>
            </a:r>
            <a:r>
              <a:rPr lang="en-US" dirty="0"/>
              <a:t>, (RUSTRT_RBP*8)(ARG0)</a:t>
            </a:r>
          </a:p>
          <a:p>
            <a:r>
              <a:rPr lang="en-US" dirty="0"/>
              <a:t>        </a:t>
            </a:r>
            <a:r>
              <a:rPr lang="en-US" dirty="0" err="1"/>
              <a:t>mov</a:t>
            </a:r>
            <a:r>
              <a:rPr lang="en-US" dirty="0"/>
              <a:t> %r12, (RUSTRT_R12*8)(ARG0)</a:t>
            </a:r>
          </a:p>
          <a:p>
            <a:r>
              <a:rPr lang="en-US" dirty="0"/>
              <a:t>        </a:t>
            </a:r>
            <a:r>
              <a:rPr lang="en-US" dirty="0" err="1"/>
              <a:t>mov</a:t>
            </a:r>
            <a:r>
              <a:rPr lang="en-US" dirty="0"/>
              <a:t> %r13, (RUSTRT_R13*8)(ARG0</a:t>
            </a:r>
            <a:r>
              <a:rPr lang="en-US" dirty="0" smtClean="0"/>
              <a:t>)</a:t>
            </a:r>
          </a:p>
          <a:p>
            <a:r>
              <a:rPr lang="sk-SK" dirty="0" smtClean="0"/>
              <a:t>        mov </a:t>
            </a:r>
            <a:r>
              <a:rPr lang="sk-SK" dirty="0"/>
              <a:t>%r14, (RUSTRT_R14*8)(ARG0)</a:t>
            </a:r>
          </a:p>
          <a:p>
            <a:r>
              <a:rPr lang="sk-SK" dirty="0"/>
              <a:t>        mov %r15, (RUSTRT_R15*8)(ARG0</a:t>
            </a:r>
            <a:r>
              <a:rPr lang="sk-SK" dirty="0" smtClean="0"/>
              <a:t>)</a:t>
            </a:r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45281" y="2938356"/>
            <a:ext cx="4370369" cy="2862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rgbClr val="66006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F7F7F"/>
                </a:solidFill>
              </a:rPr>
              <a:t>/</a:t>
            </a:r>
            <a:r>
              <a:rPr lang="en-US" i="1" dirty="0">
                <a:solidFill>
                  <a:srgbClr val="7F7F7F"/>
                </a:solidFill>
              </a:rPr>
              <a:t>/ Save 0th argument register:</a:t>
            </a:r>
          </a:p>
          <a:p>
            <a:r>
              <a:rPr lang="en-US" dirty="0" err="1" smtClean="0"/>
              <a:t>mov</a:t>
            </a:r>
            <a:r>
              <a:rPr lang="en-US" dirty="0" smtClean="0"/>
              <a:t> </a:t>
            </a:r>
            <a:r>
              <a:rPr lang="en-US" dirty="0"/>
              <a:t>ARG0, (RUSTRT_ARG0*8)(ARG0)</a:t>
            </a:r>
          </a:p>
          <a:p>
            <a:endParaRPr lang="en-US" dirty="0"/>
          </a:p>
          <a:p>
            <a:r>
              <a:rPr lang="en-US" i="1" dirty="0" smtClean="0">
                <a:solidFill>
                  <a:srgbClr val="7F7F7F"/>
                </a:solidFill>
              </a:rPr>
              <a:t>/</a:t>
            </a:r>
            <a:r>
              <a:rPr lang="en-US" i="1" dirty="0">
                <a:solidFill>
                  <a:srgbClr val="7F7F7F"/>
                </a:solidFill>
              </a:rPr>
              <a:t>/ Save non-volatile XMM registers:</a:t>
            </a:r>
          </a:p>
          <a:p>
            <a:r>
              <a:rPr lang="en-US" dirty="0" err="1" smtClean="0"/>
              <a:t>movapd</a:t>
            </a:r>
            <a:r>
              <a:rPr lang="en-US" dirty="0" smtClean="0"/>
              <a:t> </a:t>
            </a:r>
            <a:r>
              <a:rPr lang="en-US" dirty="0"/>
              <a:t>%xmm0, (RUSTRT_XMM0*8)(ARG0)</a:t>
            </a:r>
          </a:p>
          <a:p>
            <a:r>
              <a:rPr lang="en-US" dirty="0" err="1" smtClean="0"/>
              <a:t>movapd</a:t>
            </a:r>
            <a:r>
              <a:rPr lang="en-US" dirty="0" smtClean="0"/>
              <a:t> </a:t>
            </a:r>
            <a:r>
              <a:rPr lang="en-US" dirty="0"/>
              <a:t>%xmm1, (RUSTRT_XMM1*8)(ARG0)</a:t>
            </a:r>
          </a:p>
          <a:p>
            <a:r>
              <a:rPr lang="en-US" dirty="0" err="1" smtClean="0"/>
              <a:t>movapd</a:t>
            </a:r>
            <a:r>
              <a:rPr lang="en-US" dirty="0" smtClean="0"/>
              <a:t> </a:t>
            </a:r>
            <a:r>
              <a:rPr lang="en-US" dirty="0"/>
              <a:t>%xmm2, (RUSTRT_XMM2*8)(ARG0)</a:t>
            </a:r>
          </a:p>
          <a:p>
            <a:r>
              <a:rPr lang="en-US" dirty="0" err="1" smtClean="0"/>
              <a:t>movapd</a:t>
            </a:r>
            <a:r>
              <a:rPr lang="en-US" dirty="0" smtClean="0"/>
              <a:t> </a:t>
            </a:r>
            <a:r>
              <a:rPr lang="en-US" dirty="0"/>
              <a:t>%xmm3, (RUSTRT_XMM3*8)(ARG0)</a:t>
            </a:r>
          </a:p>
          <a:p>
            <a:r>
              <a:rPr lang="en-US" dirty="0" err="1" smtClean="0"/>
              <a:t>movapd</a:t>
            </a:r>
            <a:r>
              <a:rPr lang="en-US" dirty="0" smtClean="0"/>
              <a:t> </a:t>
            </a:r>
            <a:r>
              <a:rPr lang="en-US" dirty="0"/>
              <a:t>%xmm4, (RUSTRT_XMM4*8)(ARG0)</a:t>
            </a:r>
          </a:p>
          <a:p>
            <a:r>
              <a:rPr lang="en-US" dirty="0" err="1" smtClean="0"/>
              <a:t>movapd</a:t>
            </a:r>
            <a:r>
              <a:rPr lang="en-US" dirty="0" smtClean="0"/>
              <a:t> </a:t>
            </a:r>
            <a:r>
              <a:rPr lang="en-US" dirty="0"/>
              <a:t>%xmm5, (RUSTRT_XMM5*8)(ARG0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53530" y="5967560"/>
            <a:ext cx="6085470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All the non-volatile registers are now stored on the stack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759691" y="149483"/>
            <a:ext cx="310854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660066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#define ARG0 RUSTRT_ARG0_S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1119" y="1573069"/>
            <a:ext cx="3776099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non-volatile: registers that must be preserved by a called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543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7408" y="192785"/>
            <a:ext cx="5363649" cy="61863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SWAP_REGISTERS:</a:t>
            </a:r>
          </a:p>
          <a:p>
            <a:r>
              <a:rPr lang="en-US" i="1" dirty="0">
                <a:solidFill>
                  <a:srgbClr val="7F7F7F"/>
                </a:solidFill>
              </a:rPr>
              <a:t> </a:t>
            </a:r>
            <a:r>
              <a:rPr lang="en-US" i="1" dirty="0" smtClean="0">
                <a:solidFill>
                  <a:srgbClr val="7F7F7F"/>
                </a:solidFill>
              </a:rPr>
              <a:t>  /</a:t>
            </a:r>
            <a:r>
              <a:rPr lang="en-US" i="1" dirty="0">
                <a:solidFill>
                  <a:srgbClr val="7F7F7F"/>
                </a:solidFill>
              </a:rPr>
              <a:t>/ </a:t>
            </a:r>
            <a:r>
              <a:rPr lang="en-US" i="1" dirty="0" smtClean="0">
                <a:solidFill>
                  <a:srgbClr val="7F7F7F"/>
                </a:solidFill>
              </a:rPr>
              <a:t>…</a:t>
            </a:r>
          </a:p>
          <a:p>
            <a:r>
              <a:rPr lang="en-US" dirty="0"/>
              <a:t> </a:t>
            </a:r>
            <a:r>
              <a:rPr lang="en-US" dirty="0" smtClean="0"/>
              <a:t>  pop </a:t>
            </a:r>
            <a:r>
              <a:rPr lang="en-US" dirty="0"/>
              <a:t>%</a:t>
            </a:r>
            <a:r>
              <a:rPr lang="en-US" dirty="0" err="1"/>
              <a:t>rax</a:t>
            </a:r>
            <a:endParaRPr lang="en-US" dirty="0"/>
          </a:p>
          <a:p>
            <a:r>
              <a:rPr lang="en-US" dirty="0" smtClean="0"/>
              <a:t>   </a:t>
            </a:r>
            <a:r>
              <a:rPr lang="en-US" dirty="0" err="1" smtClean="0"/>
              <a:t>mov</a:t>
            </a:r>
            <a:r>
              <a:rPr lang="en-US" dirty="0" smtClean="0"/>
              <a:t> </a:t>
            </a:r>
            <a:r>
              <a:rPr lang="en-US" dirty="0"/>
              <a:t>%</a:t>
            </a:r>
            <a:r>
              <a:rPr lang="en-US" dirty="0" err="1"/>
              <a:t>rax</a:t>
            </a:r>
            <a:r>
              <a:rPr lang="en-US" dirty="0"/>
              <a:t>, (RUSTRT_IP*8)(RUSTRT_ARG0_S)</a:t>
            </a:r>
          </a:p>
          <a:p>
            <a:endParaRPr lang="en-US" dirty="0"/>
          </a:p>
          <a:p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/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 Save non-volatile integer registers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(including RSP)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mov</a:t>
            </a:r>
            <a:r>
              <a:rPr lang="en-US" dirty="0" smtClean="0"/>
              <a:t> </a:t>
            </a:r>
            <a:r>
              <a:rPr lang="en-US" dirty="0"/>
              <a:t>%</a:t>
            </a:r>
            <a:r>
              <a:rPr lang="en-US" dirty="0" err="1"/>
              <a:t>rbx</a:t>
            </a:r>
            <a:r>
              <a:rPr lang="en-US" dirty="0"/>
              <a:t>, (RUSTRT_RBX*8)(ARG0)</a:t>
            </a:r>
          </a:p>
          <a:p>
            <a:r>
              <a:rPr lang="en-US" dirty="0"/>
              <a:t>   </a:t>
            </a:r>
            <a:r>
              <a:rPr lang="en-US" dirty="0" err="1" smtClean="0"/>
              <a:t>mov</a:t>
            </a:r>
            <a:r>
              <a:rPr lang="en-US" dirty="0" smtClean="0"/>
              <a:t> </a:t>
            </a:r>
            <a:r>
              <a:rPr lang="en-US" dirty="0"/>
              <a:t>%</a:t>
            </a:r>
            <a:r>
              <a:rPr lang="en-US" dirty="0" err="1"/>
              <a:t>rsp</a:t>
            </a:r>
            <a:r>
              <a:rPr lang="en-US" dirty="0"/>
              <a:t>, (RUSTRT_RSP*8)(ARG0)</a:t>
            </a:r>
          </a:p>
          <a:p>
            <a:r>
              <a:rPr lang="en-US" dirty="0"/>
              <a:t>   </a:t>
            </a:r>
            <a:r>
              <a:rPr lang="en-US" dirty="0" err="1" smtClean="0"/>
              <a:t>mov</a:t>
            </a:r>
            <a:r>
              <a:rPr lang="en-US" dirty="0" smtClean="0"/>
              <a:t> </a:t>
            </a:r>
            <a:r>
              <a:rPr lang="en-US" dirty="0"/>
              <a:t>%</a:t>
            </a:r>
            <a:r>
              <a:rPr lang="en-US" dirty="0" err="1"/>
              <a:t>rbp</a:t>
            </a:r>
            <a:r>
              <a:rPr lang="en-US" dirty="0"/>
              <a:t>, (RUSTRT_RBP*8)(ARG0)</a:t>
            </a:r>
          </a:p>
          <a:p>
            <a:r>
              <a:rPr lang="en-US" dirty="0"/>
              <a:t>   </a:t>
            </a:r>
            <a:r>
              <a:rPr lang="en-US" dirty="0" err="1" smtClean="0"/>
              <a:t>mov</a:t>
            </a:r>
            <a:r>
              <a:rPr lang="en-US" dirty="0" smtClean="0"/>
              <a:t> </a:t>
            </a:r>
            <a:r>
              <a:rPr lang="en-US" dirty="0"/>
              <a:t>%r12, (RUSTRT_R12*8)(ARG0)</a:t>
            </a:r>
          </a:p>
          <a:p>
            <a:r>
              <a:rPr lang="en-US" dirty="0"/>
              <a:t>   </a:t>
            </a:r>
            <a:r>
              <a:rPr lang="en-US" dirty="0" err="1" smtClean="0"/>
              <a:t>mov</a:t>
            </a:r>
            <a:r>
              <a:rPr lang="en-US" dirty="0" smtClean="0"/>
              <a:t> </a:t>
            </a:r>
            <a:r>
              <a:rPr lang="en-US" dirty="0"/>
              <a:t>%r13, (RUSTRT_R13*8)(ARG0</a:t>
            </a:r>
            <a:r>
              <a:rPr lang="en-US" dirty="0" smtClean="0"/>
              <a:t>)</a:t>
            </a:r>
          </a:p>
          <a:p>
            <a:r>
              <a:rPr lang="sk-SK" dirty="0" smtClean="0"/>
              <a:t>   mov </a:t>
            </a:r>
            <a:r>
              <a:rPr lang="sk-SK" dirty="0"/>
              <a:t>%r14, (RUSTRT_R14*8)(ARG0)</a:t>
            </a:r>
          </a:p>
          <a:p>
            <a:r>
              <a:rPr lang="sk-SK" dirty="0"/>
              <a:t>   </a:t>
            </a:r>
            <a:r>
              <a:rPr lang="sk-SK" dirty="0" smtClean="0"/>
              <a:t>mov </a:t>
            </a:r>
            <a:r>
              <a:rPr lang="sk-SK" dirty="0"/>
              <a:t>%r15, (RUSTRT_R15*8)(ARG0</a:t>
            </a:r>
            <a:r>
              <a:rPr lang="sk-SK" dirty="0" smtClean="0"/>
              <a:t>)</a:t>
            </a:r>
            <a:r>
              <a:rPr lang="en-US" dirty="0" smtClean="0"/>
              <a:t>  </a:t>
            </a:r>
          </a:p>
          <a:p>
            <a:r>
              <a:rPr lang="en-US" i="1" dirty="0" smtClean="0">
                <a:solidFill>
                  <a:srgbClr val="7F7F7F"/>
                </a:solidFill>
              </a:rPr>
              <a:t>       </a:t>
            </a:r>
          </a:p>
          <a:p>
            <a:r>
              <a:rPr lang="en-US" i="1" dirty="0">
                <a:solidFill>
                  <a:srgbClr val="7F7F7F"/>
                </a:solidFill>
              </a:rPr>
              <a:t> </a:t>
            </a:r>
            <a:r>
              <a:rPr lang="en-US" i="1" dirty="0" smtClean="0">
                <a:solidFill>
                  <a:srgbClr val="7F7F7F"/>
                </a:solidFill>
              </a:rPr>
              <a:t>  /</a:t>
            </a:r>
            <a:r>
              <a:rPr lang="en-US" i="1" dirty="0">
                <a:solidFill>
                  <a:srgbClr val="7F7F7F"/>
                </a:solidFill>
              </a:rPr>
              <a:t>/ Save 0th argument register: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mov</a:t>
            </a:r>
            <a:r>
              <a:rPr lang="en-US" dirty="0" smtClean="0"/>
              <a:t> </a:t>
            </a:r>
            <a:r>
              <a:rPr lang="en-US" dirty="0"/>
              <a:t>ARG0, (RUSTRT_ARG0*8)(ARG0)</a:t>
            </a:r>
          </a:p>
          <a:p>
            <a:endParaRPr lang="en-US" dirty="0"/>
          </a:p>
          <a:p>
            <a:r>
              <a:rPr lang="en-US" i="1" dirty="0" smtClean="0">
                <a:solidFill>
                  <a:srgbClr val="7F7F7F"/>
                </a:solidFill>
              </a:rPr>
              <a:t>   /</a:t>
            </a:r>
            <a:r>
              <a:rPr lang="en-US" i="1" dirty="0">
                <a:solidFill>
                  <a:srgbClr val="7F7F7F"/>
                </a:solidFill>
              </a:rPr>
              <a:t>/ Save non-volatile XMM registers: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movapd</a:t>
            </a:r>
            <a:r>
              <a:rPr lang="en-US" dirty="0" smtClean="0"/>
              <a:t> </a:t>
            </a:r>
            <a:r>
              <a:rPr lang="en-US" dirty="0"/>
              <a:t>%xmm0, (RUSTRT_XMM0*8)(ARG0)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movapd</a:t>
            </a:r>
            <a:r>
              <a:rPr lang="en-US" dirty="0" smtClean="0"/>
              <a:t> </a:t>
            </a:r>
            <a:r>
              <a:rPr lang="en-US" dirty="0"/>
              <a:t>%xmm1, (RUSTRT_XMM1*8)(ARG0)</a:t>
            </a:r>
          </a:p>
          <a:p>
            <a:r>
              <a:rPr lang="en-US" dirty="0" smtClean="0"/>
              <a:t>   …</a:t>
            </a:r>
            <a:endParaRPr lang="en-US" dirty="0"/>
          </a:p>
          <a:p>
            <a:r>
              <a:rPr lang="en-US" dirty="0" smtClean="0"/>
              <a:t>   </a:t>
            </a:r>
            <a:r>
              <a:rPr lang="en-US" dirty="0" err="1" smtClean="0"/>
              <a:t>movapd</a:t>
            </a:r>
            <a:r>
              <a:rPr lang="en-US" dirty="0" smtClean="0"/>
              <a:t> </a:t>
            </a:r>
            <a:r>
              <a:rPr lang="en-US" dirty="0"/>
              <a:t>%xmm5, (RUSTRT_XMM5*8)(ARG0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61828" y="338944"/>
            <a:ext cx="4364523" cy="59093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i="1" dirty="0" smtClean="0">
                <a:solidFill>
                  <a:srgbClr val="7F7F7F"/>
                </a:solidFill>
              </a:rPr>
              <a:t>/</a:t>
            </a:r>
            <a:r>
              <a:rPr lang="en-US" i="1" dirty="0">
                <a:solidFill>
                  <a:srgbClr val="7F7F7F"/>
                </a:solidFill>
              </a:rPr>
              <a:t>/ Restore non-volatile integer registers:</a:t>
            </a:r>
          </a:p>
          <a:p>
            <a:r>
              <a:rPr lang="en-US" dirty="0" err="1" smtClean="0"/>
              <a:t>mov</a:t>
            </a:r>
            <a:r>
              <a:rPr lang="en-US" dirty="0" smtClean="0"/>
              <a:t> </a:t>
            </a:r>
            <a:r>
              <a:rPr lang="en-US" dirty="0"/>
              <a:t>(RUSTRT_RBX*8)(ARG1), %</a:t>
            </a:r>
            <a:r>
              <a:rPr lang="en-US" dirty="0" err="1"/>
              <a:t>rbx</a:t>
            </a:r>
            <a:endParaRPr lang="en-US" dirty="0"/>
          </a:p>
          <a:p>
            <a:r>
              <a:rPr lang="en-US" dirty="0" err="1" smtClean="0"/>
              <a:t>mov</a:t>
            </a:r>
            <a:r>
              <a:rPr lang="en-US" dirty="0" smtClean="0"/>
              <a:t> </a:t>
            </a:r>
            <a:r>
              <a:rPr lang="en-US" dirty="0"/>
              <a:t>(RUSTRT_RSP*8)(ARG1), %</a:t>
            </a:r>
            <a:r>
              <a:rPr lang="en-US" dirty="0" err="1"/>
              <a:t>rsp</a:t>
            </a:r>
            <a:endParaRPr lang="en-US" dirty="0"/>
          </a:p>
          <a:p>
            <a:r>
              <a:rPr lang="en-US" dirty="0" err="1" smtClean="0"/>
              <a:t>mov</a:t>
            </a:r>
            <a:r>
              <a:rPr lang="en-US" dirty="0" smtClean="0"/>
              <a:t> </a:t>
            </a:r>
            <a:r>
              <a:rPr lang="en-US" dirty="0"/>
              <a:t>(RUSTRT_RBP*8)(ARG1),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 err="1" smtClean="0"/>
              <a:t>mov</a:t>
            </a:r>
            <a:r>
              <a:rPr lang="en-US" dirty="0" smtClean="0"/>
              <a:t> </a:t>
            </a:r>
            <a:r>
              <a:rPr lang="en-US" dirty="0"/>
              <a:t>(RUSTRT_R12*8)(ARG1), %r12</a:t>
            </a:r>
          </a:p>
          <a:p>
            <a:r>
              <a:rPr lang="en-US" dirty="0" err="1" smtClean="0"/>
              <a:t>mov</a:t>
            </a:r>
            <a:r>
              <a:rPr lang="en-US" dirty="0" smtClean="0"/>
              <a:t> </a:t>
            </a:r>
            <a:r>
              <a:rPr lang="en-US" dirty="0"/>
              <a:t>(RUSTRT_R13*8)(ARG1), %r13</a:t>
            </a:r>
          </a:p>
          <a:p>
            <a:r>
              <a:rPr lang="en-US" dirty="0" err="1" smtClean="0"/>
              <a:t>mov</a:t>
            </a:r>
            <a:r>
              <a:rPr lang="en-US" dirty="0" smtClean="0"/>
              <a:t> </a:t>
            </a:r>
            <a:r>
              <a:rPr lang="en-US" dirty="0"/>
              <a:t>(RUSTRT_R14*8)(ARG1), %r14</a:t>
            </a:r>
          </a:p>
          <a:p>
            <a:r>
              <a:rPr lang="en-US" dirty="0" err="1" smtClean="0"/>
              <a:t>mov</a:t>
            </a:r>
            <a:r>
              <a:rPr lang="en-US" dirty="0" smtClean="0"/>
              <a:t> </a:t>
            </a:r>
            <a:r>
              <a:rPr lang="en-US" dirty="0"/>
              <a:t>(RUSTRT_R15*8)(ARG1), %r15</a:t>
            </a:r>
          </a:p>
          <a:p>
            <a:endParaRPr lang="en-US" dirty="0"/>
          </a:p>
          <a:p>
            <a:r>
              <a:rPr lang="en-US" i="1" dirty="0" smtClean="0">
                <a:solidFill>
                  <a:srgbClr val="7F7F7F"/>
                </a:solidFill>
              </a:rPr>
              <a:t>/</a:t>
            </a:r>
            <a:r>
              <a:rPr lang="en-US" i="1" dirty="0">
                <a:solidFill>
                  <a:srgbClr val="7F7F7F"/>
                </a:solidFill>
              </a:rPr>
              <a:t>/ Restore 0th argument register:</a:t>
            </a:r>
          </a:p>
          <a:p>
            <a:r>
              <a:rPr lang="en-US" dirty="0" err="1" smtClean="0"/>
              <a:t>mov</a:t>
            </a:r>
            <a:r>
              <a:rPr lang="en-US" dirty="0" smtClean="0"/>
              <a:t> </a:t>
            </a:r>
            <a:r>
              <a:rPr lang="en-US" dirty="0"/>
              <a:t>(RUSTRT_ARG0*8)(ARG1), </a:t>
            </a:r>
            <a:r>
              <a:rPr lang="en-US" dirty="0" smtClean="0"/>
              <a:t>ARG0</a:t>
            </a:r>
          </a:p>
          <a:p>
            <a:endParaRPr lang="en-US" dirty="0"/>
          </a:p>
          <a:p>
            <a:r>
              <a:rPr lang="en-US" i="1" dirty="0">
                <a:solidFill>
                  <a:srgbClr val="7F7F7F"/>
                </a:solidFill>
              </a:rPr>
              <a:t>// Restore non-volatile XMM registers:</a:t>
            </a:r>
          </a:p>
          <a:p>
            <a:r>
              <a:rPr lang="pt-BR" dirty="0" err="1"/>
              <a:t>movapd</a:t>
            </a:r>
            <a:r>
              <a:rPr lang="pt-BR" dirty="0"/>
              <a:t> (RUSTRT_XMM0*8)(ARG1), %xmm0</a:t>
            </a:r>
          </a:p>
          <a:p>
            <a:r>
              <a:rPr lang="pt-BR" dirty="0" err="1" smtClean="0"/>
              <a:t>movapd</a:t>
            </a:r>
            <a:r>
              <a:rPr lang="pt-BR" dirty="0" smtClean="0"/>
              <a:t> </a:t>
            </a:r>
            <a:r>
              <a:rPr lang="pt-BR" dirty="0"/>
              <a:t>(RUSTRT_XMM1*8)(ARG1), %xmm1</a:t>
            </a:r>
          </a:p>
          <a:p>
            <a:r>
              <a:rPr lang="pt-BR" dirty="0" smtClean="0"/>
              <a:t>... </a:t>
            </a:r>
          </a:p>
          <a:p>
            <a:r>
              <a:rPr lang="pt-BR" dirty="0" err="1" smtClean="0"/>
              <a:t>movapd</a:t>
            </a:r>
            <a:r>
              <a:rPr lang="pt-BR" dirty="0" smtClean="0"/>
              <a:t> </a:t>
            </a:r>
            <a:r>
              <a:rPr lang="pt-BR" dirty="0"/>
              <a:t>(RUSTRT_XMM5*8)(ARG1), %xmm5</a:t>
            </a:r>
            <a:endParaRPr lang="en-US" dirty="0"/>
          </a:p>
          <a:p>
            <a:endParaRPr lang="en-US" dirty="0" smtClean="0"/>
          </a:p>
          <a:p>
            <a:r>
              <a:rPr lang="en-US" i="1" dirty="0">
                <a:solidFill>
                  <a:srgbClr val="7F7F7F"/>
                </a:solidFill>
              </a:rPr>
              <a:t>// Jump to the instruction pointer</a:t>
            </a:r>
          </a:p>
          <a:p>
            <a:r>
              <a:rPr lang="en-US" i="1" dirty="0" smtClean="0">
                <a:solidFill>
                  <a:srgbClr val="7F7F7F"/>
                </a:solidFill>
              </a:rPr>
              <a:t>/</a:t>
            </a:r>
            <a:r>
              <a:rPr lang="en-US" i="1" dirty="0">
                <a:solidFill>
                  <a:srgbClr val="7F7F7F"/>
                </a:solidFill>
              </a:rPr>
              <a:t>/ found in </a:t>
            </a:r>
            <a:r>
              <a:rPr lang="en-US" i="1" dirty="0" err="1">
                <a:solidFill>
                  <a:srgbClr val="7F7F7F"/>
                </a:solidFill>
              </a:rPr>
              <a:t>regs</a:t>
            </a:r>
            <a:r>
              <a:rPr lang="en-US" i="1" dirty="0">
                <a:solidFill>
                  <a:srgbClr val="7F7F7F"/>
                </a:solidFill>
              </a:rPr>
              <a:t>:</a:t>
            </a:r>
          </a:p>
          <a:p>
            <a:r>
              <a:rPr lang="en-US" b="1" dirty="0" err="1" smtClean="0"/>
              <a:t>jmp</a:t>
            </a:r>
            <a:r>
              <a:rPr lang="en-US" b="1" dirty="0" smtClean="0"/>
              <a:t> </a:t>
            </a:r>
            <a:r>
              <a:rPr lang="en-US" b="1" dirty="0"/>
              <a:t>*(RUSTRT_IP*8)(ARG1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09926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58700" y="172625"/>
            <a:ext cx="7428100" cy="6124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7F7F7F"/>
                </a:solidFill>
              </a:rPr>
              <a:t> </a:t>
            </a:r>
            <a:r>
              <a:rPr lang="en-US" sz="1400" i="1" dirty="0">
                <a:solidFill>
                  <a:srgbClr val="7F7F7F"/>
                </a:solidFill>
              </a:rPr>
              <a:t>/* Switch </a:t>
            </a:r>
            <a:r>
              <a:rPr lang="en-US" sz="1400" i="1" dirty="0" smtClean="0">
                <a:solidFill>
                  <a:srgbClr val="7F7F7F"/>
                </a:solidFill>
              </a:rPr>
              <a:t>contexts - Suspend </a:t>
            </a:r>
            <a:r>
              <a:rPr lang="en-US" sz="1400" i="1" dirty="0">
                <a:solidFill>
                  <a:srgbClr val="7F7F7F"/>
                </a:solidFill>
              </a:rPr>
              <a:t>the current execution context and resume another </a:t>
            </a:r>
            <a:r>
              <a:rPr lang="en-US" sz="1400" i="1" dirty="0" smtClean="0">
                <a:solidFill>
                  <a:srgbClr val="7F7F7F"/>
                </a:solidFill>
              </a:rPr>
              <a:t>by saving </a:t>
            </a:r>
            <a:r>
              <a:rPr lang="en-US" sz="1400" i="1" dirty="0">
                <a:solidFill>
                  <a:srgbClr val="7F7F7F"/>
                </a:solidFill>
              </a:rPr>
              <a:t>the registers values of the executing thread to a </a:t>
            </a:r>
            <a:r>
              <a:rPr lang="en-US" sz="1400" i="1" dirty="0" smtClean="0">
                <a:solidFill>
                  <a:srgbClr val="7F7F7F"/>
                </a:solidFill>
              </a:rPr>
              <a:t>Context then </a:t>
            </a:r>
            <a:r>
              <a:rPr lang="en-US" sz="1400" i="1" dirty="0">
                <a:solidFill>
                  <a:srgbClr val="7F7F7F"/>
                </a:solidFill>
              </a:rPr>
              <a:t>loading the registers from a previously saved Context</a:t>
            </a:r>
            <a:r>
              <a:rPr lang="en-US" sz="1400" i="1" dirty="0" smtClean="0">
                <a:solidFill>
                  <a:srgbClr val="7F7F7F"/>
                </a:solidFill>
              </a:rPr>
              <a:t>. */</a:t>
            </a:r>
          </a:p>
          <a:p>
            <a:r>
              <a:rPr lang="en-US" sz="1400" dirty="0" smtClean="0"/>
              <a:t>pub </a:t>
            </a:r>
            <a:r>
              <a:rPr lang="en-US" sz="1400" dirty="0" err="1"/>
              <a:t>fn</a:t>
            </a:r>
            <a:r>
              <a:rPr lang="en-US" sz="1400" dirty="0"/>
              <a:t> swap(</a:t>
            </a:r>
            <a:r>
              <a:rPr lang="en-US" sz="1400" dirty="0" err="1"/>
              <a:t>out_context</a:t>
            </a:r>
            <a:r>
              <a:rPr lang="en-US" sz="1400" dirty="0"/>
              <a:t>: &amp;</a:t>
            </a:r>
            <a:r>
              <a:rPr lang="en-US" sz="1400" dirty="0" err="1"/>
              <a:t>mut</a:t>
            </a:r>
            <a:r>
              <a:rPr lang="en-US" sz="1400" dirty="0"/>
              <a:t> Context, </a:t>
            </a:r>
            <a:r>
              <a:rPr lang="en-US" sz="1400" dirty="0" err="1"/>
              <a:t>in_context</a:t>
            </a:r>
            <a:r>
              <a:rPr lang="en-US" sz="1400" dirty="0"/>
              <a:t>: &amp;Context) {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rtdebug</a:t>
            </a:r>
            <a:r>
              <a:rPr lang="en-US" sz="1400" dirty="0"/>
              <a:t>!("swapping contexts");</a:t>
            </a:r>
          </a:p>
          <a:p>
            <a:r>
              <a:rPr lang="en-US" sz="1400" dirty="0"/>
              <a:t>        let </a:t>
            </a:r>
            <a:r>
              <a:rPr lang="en-US" sz="1400" dirty="0" err="1"/>
              <a:t>out_regs</a:t>
            </a:r>
            <a:r>
              <a:rPr lang="en-US" sz="1400" dirty="0"/>
              <a:t>: &amp;</a:t>
            </a:r>
            <a:r>
              <a:rPr lang="en-US" sz="1400" dirty="0" err="1"/>
              <a:t>mut</a:t>
            </a:r>
            <a:r>
              <a:rPr lang="en-US" sz="1400" dirty="0"/>
              <a:t> Registers = match </a:t>
            </a:r>
            <a:r>
              <a:rPr lang="en-US" sz="1400" dirty="0" err="1"/>
              <a:t>out_context</a:t>
            </a:r>
            <a:r>
              <a:rPr lang="en-US" sz="1400" dirty="0"/>
              <a:t> {</a:t>
            </a:r>
          </a:p>
          <a:p>
            <a:r>
              <a:rPr lang="en-US" sz="1400" dirty="0"/>
              <a:t>            &amp;Context { </a:t>
            </a:r>
            <a:r>
              <a:rPr lang="en-US" sz="1400" dirty="0" err="1"/>
              <a:t>regs</a:t>
            </a:r>
            <a:r>
              <a:rPr lang="en-US" sz="1400" dirty="0"/>
              <a:t>: ~ref </a:t>
            </a:r>
            <a:r>
              <a:rPr lang="en-US" sz="1400" dirty="0" err="1"/>
              <a:t>mut</a:t>
            </a:r>
            <a:r>
              <a:rPr lang="en-US" sz="1400" dirty="0"/>
              <a:t> r, _ } =&gt; </a:t>
            </a:r>
            <a:r>
              <a:rPr lang="en-US" sz="1400" dirty="0" smtClean="0"/>
              <a:t>r }</a:t>
            </a:r>
            <a:r>
              <a:rPr lang="en-US" sz="1400" dirty="0"/>
              <a:t>;</a:t>
            </a:r>
          </a:p>
          <a:p>
            <a:r>
              <a:rPr lang="en-US" sz="1400" dirty="0"/>
              <a:t>        let </a:t>
            </a:r>
            <a:r>
              <a:rPr lang="en-US" sz="1400" dirty="0" err="1"/>
              <a:t>in_regs</a:t>
            </a:r>
            <a:r>
              <a:rPr lang="en-US" sz="1400" dirty="0"/>
              <a:t>: &amp;Registers = match </a:t>
            </a:r>
            <a:r>
              <a:rPr lang="en-US" sz="1400" dirty="0" err="1"/>
              <a:t>in_context</a:t>
            </a:r>
            <a:r>
              <a:rPr lang="en-US" sz="1400" dirty="0"/>
              <a:t> {</a:t>
            </a:r>
          </a:p>
          <a:p>
            <a:r>
              <a:rPr lang="en-US" sz="1400" dirty="0"/>
              <a:t>            &amp;Context { </a:t>
            </a:r>
            <a:r>
              <a:rPr lang="en-US" sz="1400" dirty="0" err="1"/>
              <a:t>regs</a:t>
            </a:r>
            <a:r>
              <a:rPr lang="en-US" sz="1400" dirty="0"/>
              <a:t>: ~ref r, _ } =&gt; </a:t>
            </a:r>
            <a:r>
              <a:rPr lang="en-US" sz="1400" dirty="0" smtClean="0"/>
              <a:t>r }</a:t>
            </a:r>
            <a:r>
              <a:rPr lang="en-US" sz="1400" dirty="0"/>
              <a:t>;</a:t>
            </a:r>
          </a:p>
          <a:p>
            <a:endParaRPr lang="en-US" sz="1400" dirty="0"/>
          </a:p>
          <a:p>
            <a:r>
              <a:rPr lang="en-US" sz="1400" dirty="0"/>
              <a:t>        </a:t>
            </a:r>
            <a:r>
              <a:rPr lang="en-US" sz="1400" dirty="0" err="1"/>
              <a:t>rtdebug</a:t>
            </a:r>
            <a:r>
              <a:rPr lang="en-US" sz="1400" dirty="0"/>
              <a:t>!("noting the stack limit and doing raw swap");</a:t>
            </a:r>
          </a:p>
          <a:p>
            <a:endParaRPr lang="en-US" sz="1400" dirty="0"/>
          </a:p>
          <a:p>
            <a:r>
              <a:rPr lang="en-US" sz="1400" dirty="0"/>
              <a:t>        unsafe {</a:t>
            </a:r>
          </a:p>
          <a:p>
            <a:r>
              <a:rPr lang="en-US" sz="1400" i="1" dirty="0">
                <a:solidFill>
                  <a:srgbClr val="7F7F7F"/>
                </a:solidFill>
              </a:rPr>
              <a:t>            // Right before we switch to the new context, set the new </a:t>
            </a:r>
            <a:r>
              <a:rPr lang="en-US" sz="1400" i="1" dirty="0" smtClean="0">
                <a:solidFill>
                  <a:srgbClr val="7F7F7F"/>
                </a:solidFill>
              </a:rPr>
              <a:t>context’s stack </a:t>
            </a:r>
            <a:r>
              <a:rPr lang="en-US" sz="1400" i="1" dirty="0">
                <a:solidFill>
                  <a:srgbClr val="7F7F7F"/>
                </a:solidFill>
              </a:rPr>
              <a:t>limit in the </a:t>
            </a:r>
            <a:endParaRPr lang="en-US" sz="1400" i="1" dirty="0" smtClean="0">
              <a:solidFill>
                <a:srgbClr val="7F7F7F"/>
              </a:solidFill>
            </a:endParaRPr>
          </a:p>
          <a:p>
            <a:r>
              <a:rPr lang="en-US" sz="1400" i="1" dirty="0">
                <a:solidFill>
                  <a:srgbClr val="7F7F7F"/>
                </a:solidFill>
              </a:rPr>
              <a:t> </a:t>
            </a:r>
            <a:r>
              <a:rPr lang="en-US" sz="1400" i="1" dirty="0" smtClean="0">
                <a:solidFill>
                  <a:srgbClr val="7F7F7F"/>
                </a:solidFill>
              </a:rPr>
              <a:t>           // OS</a:t>
            </a:r>
            <a:r>
              <a:rPr lang="en-US" sz="1400" i="1" dirty="0">
                <a:solidFill>
                  <a:srgbClr val="7F7F7F"/>
                </a:solidFill>
              </a:rPr>
              <a:t>-specified TLS slot. This also  means </a:t>
            </a:r>
            <a:r>
              <a:rPr lang="en-US" sz="1400" i="1" dirty="0" smtClean="0">
                <a:solidFill>
                  <a:srgbClr val="7F7F7F"/>
                </a:solidFill>
              </a:rPr>
              <a:t>that we </a:t>
            </a:r>
            <a:r>
              <a:rPr lang="en-US" sz="1400" i="1" dirty="0">
                <a:solidFill>
                  <a:srgbClr val="7F7F7F"/>
                </a:solidFill>
              </a:rPr>
              <a:t>cannot call any more rust functions </a:t>
            </a:r>
            <a:r>
              <a:rPr lang="en-US" sz="1400" i="1" dirty="0" smtClean="0">
                <a:solidFill>
                  <a:srgbClr val="7F7F7F"/>
                </a:solidFill>
              </a:rPr>
              <a:t>after</a:t>
            </a:r>
          </a:p>
          <a:p>
            <a:r>
              <a:rPr lang="en-US" sz="1400" i="1" dirty="0">
                <a:solidFill>
                  <a:srgbClr val="7F7F7F"/>
                </a:solidFill>
              </a:rPr>
              <a:t> </a:t>
            </a:r>
            <a:r>
              <a:rPr lang="en-US" sz="1400" i="1" dirty="0" smtClean="0">
                <a:solidFill>
                  <a:srgbClr val="7F7F7F"/>
                </a:solidFill>
              </a:rPr>
              <a:t>           // </a:t>
            </a:r>
            <a:r>
              <a:rPr lang="en-US" sz="1400" i="1" dirty="0" err="1" smtClean="0">
                <a:solidFill>
                  <a:srgbClr val="7F7F7F"/>
                </a:solidFill>
              </a:rPr>
              <a:t>record_stack_bounds</a:t>
            </a:r>
            <a:r>
              <a:rPr lang="en-US" sz="1400" i="1" dirty="0" smtClean="0">
                <a:solidFill>
                  <a:srgbClr val="7F7F7F"/>
                </a:solidFill>
              </a:rPr>
              <a:t> returns </a:t>
            </a:r>
            <a:r>
              <a:rPr lang="en-US" sz="1400" i="1" dirty="0">
                <a:solidFill>
                  <a:srgbClr val="7F7F7F"/>
                </a:solidFill>
              </a:rPr>
              <a:t>because they would all likely fail due to the limit being</a:t>
            </a:r>
          </a:p>
          <a:p>
            <a:r>
              <a:rPr lang="en-US" sz="1400" i="1" dirty="0">
                <a:solidFill>
                  <a:srgbClr val="7F7F7F"/>
                </a:solidFill>
              </a:rPr>
              <a:t>            // invalid for the current task. Lucky for us `</a:t>
            </a:r>
            <a:r>
              <a:rPr lang="en-US" sz="1400" i="1" dirty="0" err="1">
                <a:solidFill>
                  <a:srgbClr val="7F7F7F"/>
                </a:solidFill>
              </a:rPr>
              <a:t>swap_registers</a:t>
            </a:r>
            <a:r>
              <a:rPr lang="en-US" sz="1400" i="1" dirty="0">
                <a:solidFill>
                  <a:srgbClr val="7F7F7F"/>
                </a:solidFill>
              </a:rPr>
              <a:t>` is </a:t>
            </a:r>
            <a:r>
              <a:rPr lang="en-US" sz="1400" i="1" dirty="0" smtClean="0">
                <a:solidFill>
                  <a:srgbClr val="7F7F7F"/>
                </a:solidFill>
              </a:rPr>
              <a:t>a C </a:t>
            </a:r>
            <a:r>
              <a:rPr lang="en-US" sz="1400" i="1" dirty="0">
                <a:solidFill>
                  <a:srgbClr val="7F7F7F"/>
                </a:solidFill>
              </a:rPr>
              <a:t>function so we don't </a:t>
            </a:r>
            <a:endParaRPr lang="en-US" sz="1400" i="1" dirty="0" smtClean="0">
              <a:solidFill>
                <a:srgbClr val="7F7F7F"/>
              </a:solidFill>
            </a:endParaRPr>
          </a:p>
          <a:p>
            <a:r>
              <a:rPr lang="en-US" sz="1400" i="1" dirty="0">
                <a:solidFill>
                  <a:srgbClr val="7F7F7F"/>
                </a:solidFill>
              </a:rPr>
              <a:t> </a:t>
            </a:r>
            <a:r>
              <a:rPr lang="en-US" sz="1400" i="1" dirty="0" smtClean="0">
                <a:solidFill>
                  <a:srgbClr val="7F7F7F"/>
                </a:solidFill>
              </a:rPr>
              <a:t>           // have </a:t>
            </a:r>
            <a:r>
              <a:rPr lang="en-US" sz="1400" i="1" dirty="0">
                <a:solidFill>
                  <a:srgbClr val="7F7F7F"/>
                </a:solidFill>
              </a:rPr>
              <a:t>to worry about that!</a:t>
            </a:r>
          </a:p>
          <a:p>
            <a:r>
              <a:rPr lang="en-US" sz="1400" dirty="0"/>
              <a:t>           </a:t>
            </a:r>
            <a:r>
              <a:rPr lang="en-US" sz="1400" dirty="0" smtClean="0"/>
              <a:t>match </a:t>
            </a:r>
            <a:r>
              <a:rPr lang="en-US" sz="1400" dirty="0" err="1"/>
              <a:t>in_context.stack_bounds</a:t>
            </a:r>
            <a:r>
              <a:rPr lang="en-US" sz="1400" dirty="0"/>
              <a:t> {</a:t>
            </a:r>
          </a:p>
          <a:p>
            <a:r>
              <a:rPr lang="en-US" sz="1400" dirty="0"/>
              <a:t>                Some((lo, hi)) =&gt; </a:t>
            </a:r>
            <a:r>
              <a:rPr lang="en-US" sz="1400" b="1" dirty="0" err="1"/>
              <a:t>record_stack_bounds</a:t>
            </a:r>
            <a:r>
              <a:rPr lang="en-US" sz="1400" b="1" dirty="0"/>
              <a:t>(lo, hi)</a:t>
            </a:r>
            <a:r>
              <a:rPr lang="en-US" sz="1400" dirty="0"/>
              <a:t>,</a:t>
            </a:r>
          </a:p>
          <a:p>
            <a:r>
              <a:rPr lang="en-US" sz="1400" dirty="0"/>
              <a:t>                </a:t>
            </a:r>
            <a:r>
              <a:rPr lang="en-US" sz="1400" i="1" dirty="0">
                <a:solidFill>
                  <a:srgbClr val="7F7F7F"/>
                </a:solidFill>
              </a:rPr>
              <a:t>// If we're going back to one of the original contexts or</a:t>
            </a:r>
          </a:p>
          <a:p>
            <a:r>
              <a:rPr lang="en-US" sz="1400" i="1" dirty="0">
                <a:solidFill>
                  <a:srgbClr val="7F7F7F"/>
                </a:solidFill>
              </a:rPr>
              <a:t>                // something that's possibly not a "normal task", then reset</a:t>
            </a:r>
          </a:p>
          <a:p>
            <a:r>
              <a:rPr lang="en-US" sz="1400" i="1" dirty="0">
                <a:solidFill>
                  <a:srgbClr val="7F7F7F"/>
                </a:solidFill>
              </a:rPr>
              <a:t>                // the stack limit to 0 to make </a:t>
            </a:r>
            <a:r>
              <a:rPr lang="en-US" sz="1400" i="1" dirty="0" err="1">
                <a:solidFill>
                  <a:srgbClr val="7F7F7F"/>
                </a:solidFill>
              </a:rPr>
              <a:t>morestack</a:t>
            </a:r>
            <a:r>
              <a:rPr lang="en-US" sz="1400" i="1" dirty="0">
                <a:solidFill>
                  <a:srgbClr val="7F7F7F"/>
                </a:solidFill>
              </a:rPr>
              <a:t> never fail</a:t>
            </a:r>
          </a:p>
          <a:p>
            <a:r>
              <a:rPr lang="en-US" sz="1400" i="1" dirty="0">
                <a:solidFill>
                  <a:srgbClr val="7F7F7F"/>
                </a:solidFill>
              </a:rPr>
              <a:t>                </a:t>
            </a:r>
            <a:r>
              <a:rPr lang="en-US" sz="1400" dirty="0"/>
              <a:t>None =&gt; </a:t>
            </a:r>
            <a:r>
              <a:rPr lang="en-US" sz="1400" dirty="0" err="1"/>
              <a:t>record_stack_bounds</a:t>
            </a:r>
            <a:r>
              <a:rPr lang="en-US" sz="1400" dirty="0"/>
              <a:t>(0, </a:t>
            </a:r>
            <a:r>
              <a:rPr lang="en-US" sz="1400" dirty="0" err="1"/>
              <a:t>uint</a:t>
            </a:r>
            <a:r>
              <a:rPr lang="en-US" sz="1400" dirty="0"/>
              <a:t>::</a:t>
            </a:r>
            <a:r>
              <a:rPr lang="en-US" sz="1400" dirty="0" err="1"/>
              <a:t>max_value</a:t>
            </a:r>
            <a:r>
              <a:rPr lang="en-US" sz="1400" dirty="0"/>
              <a:t>),</a:t>
            </a:r>
          </a:p>
          <a:p>
            <a:r>
              <a:rPr lang="en-US" sz="1400" dirty="0"/>
              <a:t>            }</a:t>
            </a:r>
          </a:p>
          <a:p>
            <a:r>
              <a:rPr lang="en-US" sz="1400" dirty="0"/>
              <a:t>            </a:t>
            </a:r>
            <a:r>
              <a:rPr lang="en-US" sz="1400" b="1" dirty="0" err="1">
                <a:solidFill>
                  <a:srgbClr val="000090"/>
                </a:solidFill>
              </a:rPr>
              <a:t>swap_registers</a:t>
            </a:r>
            <a:r>
              <a:rPr lang="en-US" sz="1400" b="1" dirty="0">
                <a:solidFill>
                  <a:srgbClr val="000090"/>
                </a:solidFill>
              </a:rPr>
              <a:t>(</a:t>
            </a:r>
            <a:r>
              <a:rPr lang="en-US" sz="1400" b="1" dirty="0" err="1">
                <a:solidFill>
                  <a:srgbClr val="000090"/>
                </a:solidFill>
              </a:rPr>
              <a:t>out_regs</a:t>
            </a:r>
            <a:r>
              <a:rPr lang="en-US" sz="1400" b="1" dirty="0">
                <a:solidFill>
                  <a:srgbClr val="000090"/>
                </a:solidFill>
              </a:rPr>
              <a:t>, </a:t>
            </a:r>
            <a:r>
              <a:rPr lang="en-US" sz="1400" b="1" dirty="0" err="1">
                <a:solidFill>
                  <a:srgbClr val="000090"/>
                </a:solidFill>
              </a:rPr>
              <a:t>in_regs</a:t>
            </a:r>
            <a:r>
              <a:rPr lang="en-US" sz="1400" b="1" dirty="0">
                <a:solidFill>
                  <a:srgbClr val="000090"/>
                </a:solidFill>
              </a:rPr>
              <a:t>)</a:t>
            </a:r>
          </a:p>
          <a:p>
            <a:r>
              <a:rPr lang="en-US" sz="1400" dirty="0"/>
              <a:t>        }</a:t>
            </a:r>
          </a:p>
          <a:p>
            <a:r>
              <a:rPr lang="en-US" sz="1400" dirty="0"/>
              <a:t>    }</a:t>
            </a:r>
          </a:p>
        </p:txBody>
      </p:sp>
      <p:sp>
        <p:nvSpPr>
          <p:cNvPr id="6" name="Rectangle 5"/>
          <p:cNvSpPr/>
          <p:nvPr/>
        </p:nvSpPr>
        <p:spPr>
          <a:xfrm rot="16200000">
            <a:off x="-1460805" y="2822331"/>
            <a:ext cx="4482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hlinkClick r:id="rId2"/>
              </a:rPr>
              <a:t>src</a:t>
            </a:r>
            <a:r>
              <a:rPr lang="en-US" sz="3600" dirty="0">
                <a:hlinkClick r:id="rId2"/>
              </a:rPr>
              <a:t>/</a:t>
            </a:r>
            <a:r>
              <a:rPr lang="en-US" sz="3600" dirty="0" err="1">
                <a:hlinkClick r:id="rId2"/>
              </a:rPr>
              <a:t>libstd</a:t>
            </a:r>
            <a:r>
              <a:rPr lang="en-US" sz="3600" dirty="0">
                <a:hlinkClick r:id="rId2"/>
              </a:rPr>
              <a:t>/</a:t>
            </a:r>
            <a:r>
              <a:rPr lang="en-US" sz="3600" dirty="0" err="1">
                <a:hlinkClick r:id="rId2"/>
              </a:rPr>
              <a:t>rt</a:t>
            </a:r>
            <a:r>
              <a:rPr lang="en-US" sz="3600" dirty="0">
                <a:hlinkClick r:id="rId2"/>
              </a:rPr>
              <a:t>/</a:t>
            </a:r>
            <a:r>
              <a:rPr lang="en-US" sz="3600" dirty="0" err="1">
                <a:hlinkClick r:id="rId2"/>
              </a:rPr>
              <a:t>context.rs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562911" y="5621033"/>
            <a:ext cx="3980577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Have we created a new process yet?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1168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091799" y="2669046"/>
            <a:ext cx="6231608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libstd</a:t>
            </a:r>
            <a:r>
              <a:rPr lang="en-US" dirty="0">
                <a:hlinkClick r:id="rId2"/>
              </a:rPr>
              <a:t>/rt/io/native/process.rs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8266" y="124742"/>
            <a:ext cx="7008534" cy="6432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/*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 A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value representing a child process.</a:t>
            </a:r>
          </a:p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*</a:t>
            </a:r>
          </a:p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* The lifetime of this value is linked to the lifetime of the actual</a:t>
            </a:r>
          </a:p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* process - the Process destructor calls </a:t>
            </a:r>
            <a:r>
              <a:rPr lang="en-US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self.finish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() which waits</a:t>
            </a:r>
          </a:p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* for the process to terminate.</a:t>
            </a:r>
          </a:p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*/</a:t>
            </a:r>
          </a:p>
          <a:p>
            <a:r>
              <a:rPr lang="en-US" sz="1600" dirty="0"/>
              <a:t>pub </a:t>
            </a:r>
            <a:r>
              <a:rPr lang="en-US" sz="1600" dirty="0" err="1"/>
              <a:t>struct</a:t>
            </a:r>
            <a:r>
              <a:rPr lang="en-US" sz="1600" dirty="0"/>
              <a:t> Process {</a:t>
            </a:r>
          </a:p>
          <a:p>
            <a:r>
              <a:rPr lang="en-US" sz="1600" dirty="0"/>
              <a:t>    </a:t>
            </a:r>
            <a:r>
              <a:rPr lang="en-US" sz="1600" i="1" dirty="0">
                <a:solidFill>
                  <a:srgbClr val="7F7F7F"/>
                </a:solidFill>
              </a:rPr>
              <a:t>/// The unique id of the process (this should never be negative).</a:t>
            </a:r>
          </a:p>
          <a:p>
            <a:r>
              <a:rPr lang="en-US" sz="1600" i="1" dirty="0">
                <a:solidFill>
                  <a:srgbClr val="7F7F7F"/>
                </a:solidFill>
              </a:rPr>
              <a:t>    </a:t>
            </a:r>
            <a:r>
              <a:rPr lang="en-US" sz="1600" dirty="0" err="1"/>
              <a:t>priv</a:t>
            </a:r>
            <a:r>
              <a:rPr lang="en-US" sz="1600" dirty="0"/>
              <a:t> </a:t>
            </a:r>
            <a:r>
              <a:rPr lang="en-US" sz="1600" dirty="0" err="1"/>
              <a:t>pid</a:t>
            </a:r>
            <a:r>
              <a:rPr lang="en-US" sz="1600" dirty="0"/>
              <a:t>: </a:t>
            </a:r>
            <a:r>
              <a:rPr lang="en-US" sz="1600" dirty="0" err="1"/>
              <a:t>pid_t</a:t>
            </a:r>
            <a:r>
              <a:rPr lang="en-US" sz="1600" dirty="0"/>
              <a:t>,</a:t>
            </a:r>
          </a:p>
          <a:p>
            <a:endParaRPr lang="en-US" sz="1600" i="1" dirty="0">
              <a:solidFill>
                <a:srgbClr val="7F7F7F"/>
              </a:solidFill>
            </a:endParaRPr>
          </a:p>
          <a:p>
            <a:r>
              <a:rPr lang="en-US" sz="1600" i="1" dirty="0">
                <a:solidFill>
                  <a:srgbClr val="7F7F7F"/>
                </a:solidFill>
              </a:rPr>
              <a:t>    /// A handle to the process - on </a:t>
            </a:r>
            <a:r>
              <a:rPr lang="en-US" sz="1600" i="1" dirty="0" err="1">
                <a:solidFill>
                  <a:srgbClr val="7F7F7F"/>
                </a:solidFill>
              </a:rPr>
              <a:t>unix</a:t>
            </a:r>
            <a:r>
              <a:rPr lang="en-US" sz="1600" i="1" dirty="0">
                <a:solidFill>
                  <a:srgbClr val="7F7F7F"/>
                </a:solidFill>
              </a:rPr>
              <a:t> this will always be NULL, </a:t>
            </a:r>
            <a:r>
              <a:rPr lang="en-US" sz="1600" i="1" dirty="0" smtClean="0">
                <a:solidFill>
                  <a:srgbClr val="7F7F7F"/>
                </a:solidFill>
              </a:rPr>
              <a:t>…but on</a:t>
            </a:r>
          </a:p>
          <a:p>
            <a:r>
              <a:rPr lang="en-US" sz="1600" i="1" dirty="0" smtClean="0">
                <a:solidFill>
                  <a:srgbClr val="7F7F7F"/>
                </a:solidFill>
              </a:rPr>
              <a:t>    /// windows it will be a HANDLE to the process, which will prevent the</a:t>
            </a:r>
          </a:p>
          <a:p>
            <a:r>
              <a:rPr lang="en-US" sz="1600" i="1" dirty="0" smtClean="0">
                <a:solidFill>
                  <a:srgbClr val="7F7F7F"/>
                </a:solidFill>
              </a:rPr>
              <a:t>    /// </a:t>
            </a:r>
            <a:r>
              <a:rPr lang="en-US" sz="1600" i="1" dirty="0" err="1" smtClean="0">
                <a:solidFill>
                  <a:srgbClr val="7F7F7F"/>
                </a:solidFill>
              </a:rPr>
              <a:t>pid</a:t>
            </a:r>
            <a:r>
              <a:rPr lang="en-US" sz="1600" i="1" dirty="0" smtClean="0">
                <a:solidFill>
                  <a:srgbClr val="7F7F7F"/>
                </a:solidFill>
              </a:rPr>
              <a:t> being re-used until the handle is closed.</a:t>
            </a:r>
          </a:p>
          <a:p>
            <a:r>
              <a:rPr lang="en-US" sz="1600" i="1" dirty="0" smtClean="0">
                <a:solidFill>
                  <a:srgbClr val="7F7F7F"/>
                </a:solidFill>
              </a:rPr>
              <a:t>    </a:t>
            </a:r>
            <a:r>
              <a:rPr lang="en-US" sz="1600" dirty="0" err="1" smtClean="0"/>
              <a:t>priv</a:t>
            </a:r>
            <a:r>
              <a:rPr lang="en-US" sz="1600" dirty="0" smtClean="0"/>
              <a:t> handle: *(),</a:t>
            </a:r>
          </a:p>
          <a:p>
            <a:endParaRPr lang="en-US" sz="1600" dirty="0" smtClean="0"/>
          </a:p>
          <a:p>
            <a:r>
              <a:rPr lang="en-US" sz="1600" dirty="0" smtClean="0"/>
              <a:t>    </a:t>
            </a:r>
            <a:r>
              <a:rPr lang="en-US" sz="1600" i="1" dirty="0">
                <a:solidFill>
                  <a:srgbClr val="7F7F7F"/>
                </a:solidFill>
              </a:rPr>
              <a:t>/// Currently known </a:t>
            </a:r>
            <a:r>
              <a:rPr lang="en-US" sz="1600" i="1" dirty="0" err="1">
                <a:solidFill>
                  <a:srgbClr val="7F7F7F"/>
                </a:solidFill>
              </a:rPr>
              <a:t>stdin</a:t>
            </a:r>
            <a:r>
              <a:rPr lang="en-US" sz="1600" i="1" dirty="0">
                <a:solidFill>
                  <a:srgbClr val="7F7F7F"/>
                </a:solidFill>
              </a:rPr>
              <a:t> of the child, if any</a:t>
            </a:r>
          </a:p>
          <a:p>
            <a:r>
              <a:rPr lang="en-US" sz="1600" i="1" dirty="0">
                <a:solidFill>
                  <a:srgbClr val="7F7F7F"/>
                </a:solidFill>
              </a:rPr>
              <a:t>    </a:t>
            </a:r>
            <a:r>
              <a:rPr lang="en-US" sz="1600" dirty="0" err="1"/>
              <a:t>priv</a:t>
            </a:r>
            <a:r>
              <a:rPr lang="en-US" sz="1600" dirty="0"/>
              <a:t> input: Option&lt;file::</a:t>
            </a:r>
            <a:r>
              <a:rPr lang="en-US" sz="1600" dirty="0" err="1"/>
              <a:t>FileDesc</a:t>
            </a:r>
            <a:r>
              <a:rPr lang="en-US" sz="1600" dirty="0"/>
              <a:t>&gt;,</a:t>
            </a:r>
          </a:p>
          <a:p>
            <a:r>
              <a:rPr lang="en-US" sz="1600" dirty="0"/>
              <a:t>    </a:t>
            </a:r>
            <a:r>
              <a:rPr lang="en-US" sz="1600" i="1" dirty="0">
                <a:solidFill>
                  <a:srgbClr val="7F7F7F"/>
                </a:solidFill>
              </a:rPr>
              <a:t>/// Currently known </a:t>
            </a:r>
            <a:r>
              <a:rPr lang="en-US" sz="1600" i="1" dirty="0" err="1">
                <a:solidFill>
                  <a:srgbClr val="7F7F7F"/>
                </a:solidFill>
              </a:rPr>
              <a:t>stdout</a:t>
            </a:r>
            <a:r>
              <a:rPr lang="en-US" sz="1600" i="1" dirty="0">
                <a:solidFill>
                  <a:srgbClr val="7F7F7F"/>
                </a:solidFill>
              </a:rPr>
              <a:t> of the child, if any</a:t>
            </a:r>
          </a:p>
          <a:p>
            <a:r>
              <a:rPr lang="en-US" sz="1600" i="1" dirty="0">
                <a:solidFill>
                  <a:srgbClr val="7F7F7F"/>
                </a:solidFill>
              </a:rPr>
              <a:t>    </a:t>
            </a:r>
            <a:r>
              <a:rPr lang="en-US" sz="1600" dirty="0" err="1"/>
              <a:t>priv</a:t>
            </a:r>
            <a:r>
              <a:rPr lang="en-US" sz="1600" dirty="0"/>
              <a:t> output: Option&lt;file::</a:t>
            </a:r>
            <a:r>
              <a:rPr lang="en-US" sz="1600" dirty="0" err="1"/>
              <a:t>FileDesc</a:t>
            </a:r>
            <a:r>
              <a:rPr lang="en-US" sz="1600" dirty="0"/>
              <a:t>&gt;,</a:t>
            </a:r>
          </a:p>
          <a:p>
            <a:r>
              <a:rPr lang="en-US" sz="1600" dirty="0"/>
              <a:t>    </a:t>
            </a:r>
            <a:r>
              <a:rPr lang="en-US" sz="1600" i="1" dirty="0">
                <a:solidFill>
                  <a:srgbClr val="7F7F7F"/>
                </a:solidFill>
              </a:rPr>
              <a:t>/// Currently known </a:t>
            </a:r>
            <a:r>
              <a:rPr lang="en-US" sz="1600" i="1" dirty="0" err="1">
                <a:solidFill>
                  <a:srgbClr val="7F7F7F"/>
                </a:solidFill>
              </a:rPr>
              <a:t>stderr</a:t>
            </a:r>
            <a:r>
              <a:rPr lang="en-US" sz="1600" i="1" dirty="0">
                <a:solidFill>
                  <a:srgbClr val="7F7F7F"/>
                </a:solidFill>
              </a:rPr>
              <a:t> of the child, if any</a:t>
            </a:r>
          </a:p>
          <a:p>
            <a:r>
              <a:rPr lang="en-US" sz="1600" i="1" dirty="0">
                <a:solidFill>
                  <a:srgbClr val="7F7F7F"/>
                </a:solidFill>
              </a:rPr>
              <a:t>    </a:t>
            </a:r>
            <a:r>
              <a:rPr lang="en-US" sz="1600" dirty="0" err="1"/>
              <a:t>priv</a:t>
            </a:r>
            <a:r>
              <a:rPr lang="en-US" sz="1600" dirty="0"/>
              <a:t> error: Option&lt;file::</a:t>
            </a:r>
            <a:r>
              <a:rPr lang="en-US" sz="1600" dirty="0" err="1"/>
              <a:t>FileDesc</a:t>
            </a:r>
            <a:r>
              <a:rPr lang="en-US" sz="1600" dirty="0"/>
              <a:t>&gt;,</a:t>
            </a:r>
          </a:p>
          <a:p>
            <a:endParaRPr lang="en-US" sz="1600" dirty="0"/>
          </a:p>
          <a:p>
            <a:r>
              <a:rPr lang="en-US" sz="1600" dirty="0"/>
              <a:t>    </a:t>
            </a:r>
            <a:r>
              <a:rPr lang="en-US" sz="1600" i="1" dirty="0">
                <a:solidFill>
                  <a:srgbClr val="7F7F7F"/>
                </a:solidFill>
              </a:rPr>
              <a:t>/// None until finish() is called.</a:t>
            </a:r>
          </a:p>
          <a:p>
            <a:r>
              <a:rPr lang="en-US" sz="1600" i="1" dirty="0">
                <a:solidFill>
                  <a:srgbClr val="7F7F7F"/>
                </a:solidFill>
              </a:rPr>
              <a:t>    </a:t>
            </a:r>
            <a:r>
              <a:rPr lang="en-US" sz="1600" dirty="0" err="1"/>
              <a:t>priv</a:t>
            </a:r>
            <a:r>
              <a:rPr lang="en-US" sz="1600" dirty="0"/>
              <a:t> </a:t>
            </a:r>
            <a:r>
              <a:rPr lang="en-US" sz="1600" dirty="0" err="1"/>
              <a:t>exit_code</a:t>
            </a:r>
            <a:r>
              <a:rPr lang="en-US" sz="1600" dirty="0"/>
              <a:t>: Option&lt;</a:t>
            </a:r>
            <a:r>
              <a:rPr lang="en-US" sz="1600" dirty="0" err="1"/>
              <a:t>int</a:t>
            </a:r>
            <a:r>
              <a:rPr lang="en-US" sz="1600" dirty="0"/>
              <a:t>&gt;,</a:t>
            </a:r>
          </a:p>
          <a:p>
            <a:r>
              <a:rPr lang="en-US" sz="16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643273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6076" y="95518"/>
            <a:ext cx="8867596" cy="6247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</a:rPr>
              <a:t>/</a:t>
            </a:r>
            <a:r>
              <a:rPr lang="en-US" sz="1600" dirty="0">
                <a:solidFill>
                  <a:srgbClr val="7F7F7F"/>
                </a:solidFill>
              </a:rPr>
              <a:t>// Creates a new process using native process-spawning abilities </a:t>
            </a:r>
            <a:r>
              <a:rPr lang="en-US" sz="1600" dirty="0" smtClean="0">
                <a:solidFill>
                  <a:srgbClr val="7F7F7F"/>
                </a:solidFill>
              </a:rPr>
              <a:t>provided by </a:t>
            </a:r>
            <a:r>
              <a:rPr lang="en-US" sz="1600" dirty="0">
                <a:solidFill>
                  <a:srgbClr val="7F7F7F"/>
                </a:solidFill>
              </a:rPr>
              <a:t>the OS. Operations on </a:t>
            </a:r>
            <a:r>
              <a:rPr lang="en-US" sz="1600" dirty="0" smtClean="0">
                <a:solidFill>
                  <a:srgbClr val="7F7F7F"/>
                </a:solidFill>
              </a:rPr>
              <a:t>this</a:t>
            </a:r>
          </a:p>
          <a:p>
            <a:r>
              <a:rPr lang="en-US" sz="1600" dirty="0" smtClean="0">
                <a:solidFill>
                  <a:srgbClr val="7F7F7F"/>
                </a:solidFill>
              </a:rPr>
              <a:t>/// process </a:t>
            </a:r>
            <a:r>
              <a:rPr lang="en-US" sz="1600" dirty="0">
                <a:solidFill>
                  <a:srgbClr val="7F7F7F"/>
                </a:solidFill>
              </a:rPr>
              <a:t>will be blocking instead of </a:t>
            </a:r>
            <a:r>
              <a:rPr lang="en-US" sz="1600" dirty="0" smtClean="0">
                <a:solidFill>
                  <a:srgbClr val="7F7F7F"/>
                </a:solidFill>
              </a:rPr>
              <a:t>using the </a:t>
            </a:r>
            <a:r>
              <a:rPr lang="en-US" sz="1600" dirty="0">
                <a:solidFill>
                  <a:srgbClr val="7F7F7F"/>
                </a:solidFill>
              </a:rPr>
              <a:t>runtime for sleeping just this current task.</a:t>
            </a:r>
          </a:p>
          <a:p>
            <a:r>
              <a:rPr lang="en-US" sz="1600" dirty="0" smtClean="0">
                <a:solidFill>
                  <a:srgbClr val="7F7F7F"/>
                </a:solidFill>
              </a:rPr>
              <a:t>/</a:t>
            </a:r>
            <a:r>
              <a:rPr lang="en-US" sz="1600" dirty="0">
                <a:solidFill>
                  <a:srgbClr val="7F7F7F"/>
                </a:solidFill>
              </a:rPr>
              <a:t>//</a:t>
            </a:r>
          </a:p>
          <a:p>
            <a:r>
              <a:rPr lang="en-US" sz="1600" dirty="0" smtClean="0">
                <a:solidFill>
                  <a:srgbClr val="7F7F7F"/>
                </a:solidFill>
              </a:rPr>
              <a:t>/</a:t>
            </a:r>
            <a:r>
              <a:rPr lang="en-US" sz="1600" dirty="0">
                <a:solidFill>
                  <a:srgbClr val="7F7F7F"/>
                </a:solidFill>
              </a:rPr>
              <a:t>// # Arguments</a:t>
            </a:r>
          </a:p>
          <a:p>
            <a:r>
              <a:rPr lang="en-US" sz="1600" dirty="0" smtClean="0">
                <a:solidFill>
                  <a:srgbClr val="7F7F7F"/>
                </a:solidFill>
              </a:rPr>
              <a:t>/</a:t>
            </a:r>
            <a:r>
              <a:rPr lang="en-US" sz="1600" dirty="0">
                <a:solidFill>
                  <a:srgbClr val="7F7F7F"/>
                </a:solidFill>
              </a:rPr>
              <a:t>// * </a:t>
            </a:r>
            <a:r>
              <a:rPr lang="en-US" sz="1600" dirty="0" err="1">
                <a:solidFill>
                  <a:srgbClr val="7F7F7F"/>
                </a:solidFill>
              </a:rPr>
              <a:t>prog</a:t>
            </a:r>
            <a:r>
              <a:rPr lang="en-US" sz="1600" dirty="0">
                <a:solidFill>
                  <a:srgbClr val="7F7F7F"/>
                </a:solidFill>
              </a:rPr>
              <a:t> - the program to run</a:t>
            </a:r>
          </a:p>
          <a:p>
            <a:r>
              <a:rPr lang="en-US" sz="1600" dirty="0" smtClean="0">
                <a:solidFill>
                  <a:srgbClr val="7F7F7F"/>
                </a:solidFill>
              </a:rPr>
              <a:t>/</a:t>
            </a:r>
            <a:r>
              <a:rPr lang="en-US" sz="1600" dirty="0">
                <a:solidFill>
                  <a:srgbClr val="7F7F7F"/>
                </a:solidFill>
              </a:rPr>
              <a:t>// * </a:t>
            </a:r>
            <a:r>
              <a:rPr lang="en-US" sz="1600" dirty="0" err="1">
                <a:solidFill>
                  <a:srgbClr val="7F7F7F"/>
                </a:solidFill>
              </a:rPr>
              <a:t>args</a:t>
            </a:r>
            <a:r>
              <a:rPr lang="en-US" sz="1600" dirty="0">
                <a:solidFill>
                  <a:srgbClr val="7F7F7F"/>
                </a:solidFill>
              </a:rPr>
              <a:t> - the arguments to pass to the program, not including the </a:t>
            </a:r>
            <a:r>
              <a:rPr lang="en-US" sz="1600" dirty="0" smtClean="0">
                <a:solidFill>
                  <a:srgbClr val="7F7F7F"/>
                </a:solidFill>
              </a:rPr>
              <a:t>program itself</a:t>
            </a:r>
          </a:p>
          <a:p>
            <a:r>
              <a:rPr lang="en-US" sz="1600" dirty="0" smtClean="0">
                <a:solidFill>
                  <a:srgbClr val="7F7F7F"/>
                </a:solidFill>
              </a:rPr>
              <a:t>/</a:t>
            </a:r>
            <a:r>
              <a:rPr lang="en-US" sz="1600" dirty="0">
                <a:solidFill>
                  <a:srgbClr val="7F7F7F"/>
                </a:solidFill>
              </a:rPr>
              <a:t>// * </a:t>
            </a:r>
            <a:r>
              <a:rPr lang="en-US" sz="1600" dirty="0" err="1">
                <a:solidFill>
                  <a:srgbClr val="7F7F7F"/>
                </a:solidFill>
              </a:rPr>
              <a:t>env</a:t>
            </a:r>
            <a:r>
              <a:rPr lang="en-US" sz="1600" dirty="0">
                <a:solidFill>
                  <a:srgbClr val="7F7F7F"/>
                </a:solidFill>
              </a:rPr>
              <a:t> - an optional </a:t>
            </a:r>
            <a:r>
              <a:rPr lang="en-US" sz="1600" dirty="0" err="1">
                <a:solidFill>
                  <a:srgbClr val="7F7F7F"/>
                </a:solidFill>
              </a:rPr>
              <a:t>envrionment</a:t>
            </a:r>
            <a:r>
              <a:rPr lang="en-US" sz="1600" dirty="0">
                <a:solidFill>
                  <a:srgbClr val="7F7F7F"/>
                </a:solidFill>
              </a:rPr>
              <a:t> to specify for the child process. If</a:t>
            </a:r>
          </a:p>
          <a:p>
            <a:r>
              <a:rPr lang="en-US" sz="1600" dirty="0" smtClean="0">
                <a:solidFill>
                  <a:srgbClr val="7F7F7F"/>
                </a:solidFill>
              </a:rPr>
              <a:t>/</a:t>
            </a:r>
            <a:r>
              <a:rPr lang="en-US" sz="1600" dirty="0">
                <a:solidFill>
                  <a:srgbClr val="7F7F7F"/>
                </a:solidFill>
              </a:rPr>
              <a:t>//         this value is `None`, then the child will inherit the </a:t>
            </a:r>
            <a:r>
              <a:rPr lang="en-US" sz="1600" dirty="0" smtClean="0">
                <a:solidFill>
                  <a:srgbClr val="7F7F7F"/>
                </a:solidFill>
              </a:rPr>
              <a:t>parent’s environment</a:t>
            </a:r>
          </a:p>
          <a:p>
            <a:r>
              <a:rPr lang="en-US" sz="1600" dirty="0" smtClean="0">
                <a:solidFill>
                  <a:srgbClr val="7F7F7F"/>
                </a:solidFill>
              </a:rPr>
              <a:t>/</a:t>
            </a:r>
            <a:r>
              <a:rPr lang="en-US" sz="1600" dirty="0">
                <a:solidFill>
                  <a:srgbClr val="7F7F7F"/>
                </a:solidFill>
              </a:rPr>
              <a:t>// * </a:t>
            </a:r>
            <a:r>
              <a:rPr lang="en-US" sz="1600" dirty="0" err="1">
                <a:solidFill>
                  <a:srgbClr val="7F7F7F"/>
                </a:solidFill>
              </a:rPr>
              <a:t>cwd</a:t>
            </a:r>
            <a:r>
              <a:rPr lang="en-US" sz="1600" dirty="0">
                <a:solidFill>
                  <a:srgbClr val="7F7F7F"/>
                </a:solidFill>
              </a:rPr>
              <a:t> - an optionally specified current working directory of the child,</a:t>
            </a:r>
          </a:p>
          <a:p>
            <a:r>
              <a:rPr lang="en-US" sz="1600" dirty="0" smtClean="0">
                <a:solidFill>
                  <a:srgbClr val="7F7F7F"/>
                </a:solidFill>
              </a:rPr>
              <a:t>/</a:t>
            </a:r>
            <a:r>
              <a:rPr lang="en-US" sz="1600" dirty="0">
                <a:solidFill>
                  <a:srgbClr val="7F7F7F"/>
                </a:solidFill>
              </a:rPr>
              <a:t>//         defaulting to the parent's current working directory</a:t>
            </a:r>
          </a:p>
          <a:p>
            <a:r>
              <a:rPr lang="en-US" sz="1600" dirty="0" smtClean="0">
                <a:solidFill>
                  <a:srgbClr val="7F7F7F"/>
                </a:solidFill>
              </a:rPr>
              <a:t>/</a:t>
            </a:r>
            <a:r>
              <a:rPr lang="en-US" sz="1600" dirty="0">
                <a:solidFill>
                  <a:srgbClr val="7F7F7F"/>
                </a:solidFill>
              </a:rPr>
              <a:t>// * </a:t>
            </a:r>
            <a:r>
              <a:rPr lang="en-US" sz="1600" dirty="0" err="1">
                <a:solidFill>
                  <a:srgbClr val="7F7F7F"/>
                </a:solidFill>
              </a:rPr>
              <a:t>stdin</a:t>
            </a:r>
            <a:r>
              <a:rPr lang="en-US" sz="1600" dirty="0">
                <a:solidFill>
                  <a:srgbClr val="7F7F7F"/>
                </a:solidFill>
              </a:rPr>
              <a:t>, </a:t>
            </a:r>
            <a:r>
              <a:rPr lang="en-US" sz="1600" dirty="0" err="1">
                <a:solidFill>
                  <a:srgbClr val="7F7F7F"/>
                </a:solidFill>
              </a:rPr>
              <a:t>stdout</a:t>
            </a:r>
            <a:r>
              <a:rPr lang="en-US" sz="1600" dirty="0">
                <a:solidFill>
                  <a:srgbClr val="7F7F7F"/>
                </a:solidFill>
              </a:rPr>
              <a:t>, </a:t>
            </a:r>
            <a:r>
              <a:rPr lang="en-US" sz="1600" dirty="0" err="1">
                <a:solidFill>
                  <a:srgbClr val="7F7F7F"/>
                </a:solidFill>
              </a:rPr>
              <a:t>stderr</a:t>
            </a:r>
            <a:r>
              <a:rPr lang="en-US" sz="1600" dirty="0">
                <a:solidFill>
                  <a:srgbClr val="7F7F7F"/>
                </a:solidFill>
              </a:rPr>
              <a:t> - These optionally specified file </a:t>
            </a:r>
            <a:r>
              <a:rPr lang="en-US" sz="1600" dirty="0" smtClean="0">
                <a:solidFill>
                  <a:srgbClr val="7F7F7F"/>
                </a:solidFill>
              </a:rPr>
              <a:t>descriptors dictate </a:t>
            </a:r>
            <a:r>
              <a:rPr lang="en-US" sz="1600" dirty="0">
                <a:solidFill>
                  <a:srgbClr val="7F7F7F"/>
                </a:solidFill>
              </a:rPr>
              <a:t>where the </a:t>
            </a:r>
            <a:r>
              <a:rPr lang="en-US" sz="1600" dirty="0" err="1">
                <a:solidFill>
                  <a:srgbClr val="7F7F7F"/>
                </a:solidFill>
              </a:rPr>
              <a:t>stdin</a:t>
            </a:r>
            <a:r>
              <a:rPr lang="en-US" sz="1600" dirty="0">
                <a:solidFill>
                  <a:srgbClr val="7F7F7F"/>
                </a:solidFill>
              </a:rPr>
              <a:t>/out/err </a:t>
            </a:r>
            <a:endParaRPr lang="en-US" sz="1600" dirty="0" smtClean="0">
              <a:solidFill>
                <a:srgbClr val="7F7F7F"/>
              </a:solidFill>
            </a:endParaRPr>
          </a:p>
          <a:p>
            <a:r>
              <a:rPr lang="en-US" sz="1600" dirty="0" smtClean="0">
                <a:solidFill>
                  <a:srgbClr val="7F7F7F"/>
                </a:solidFill>
              </a:rPr>
              <a:t>///      of </a:t>
            </a:r>
            <a:r>
              <a:rPr lang="en-US" sz="1600" dirty="0">
                <a:solidFill>
                  <a:srgbClr val="7F7F7F"/>
                </a:solidFill>
              </a:rPr>
              <a:t>the child process will go. </a:t>
            </a:r>
            <a:r>
              <a:rPr lang="en-US" sz="1600" dirty="0" smtClean="0">
                <a:solidFill>
                  <a:srgbClr val="7F7F7F"/>
                </a:solidFill>
              </a:rPr>
              <a:t>If these </a:t>
            </a:r>
            <a:r>
              <a:rPr lang="en-US" sz="1600" dirty="0">
                <a:solidFill>
                  <a:srgbClr val="7F7F7F"/>
                </a:solidFill>
              </a:rPr>
              <a:t>are `None`, then this module will bind the input/output to an</a:t>
            </a:r>
          </a:p>
          <a:p>
            <a:r>
              <a:rPr lang="en-US" sz="1600" dirty="0" smtClean="0">
                <a:solidFill>
                  <a:srgbClr val="7F7F7F"/>
                </a:solidFill>
              </a:rPr>
              <a:t>/</a:t>
            </a:r>
            <a:r>
              <a:rPr lang="en-US" sz="1600" dirty="0">
                <a:solidFill>
                  <a:srgbClr val="7F7F7F"/>
                </a:solidFill>
              </a:rPr>
              <a:t>//     </a:t>
            </a:r>
            <a:r>
              <a:rPr lang="en-US" sz="1600" dirty="0" smtClean="0">
                <a:solidFill>
                  <a:srgbClr val="7F7F7F"/>
                </a:solidFill>
              </a:rPr>
              <a:t> </a:t>
            </a:r>
            <a:r>
              <a:rPr lang="en-US" sz="1600" dirty="0" err="1" smtClean="0">
                <a:solidFill>
                  <a:srgbClr val="7F7F7F"/>
                </a:solidFill>
              </a:rPr>
              <a:t>os</a:t>
            </a:r>
            <a:r>
              <a:rPr lang="en-US" sz="1600" dirty="0" smtClean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rgbClr val="7F7F7F"/>
                </a:solidFill>
              </a:rPr>
              <a:t>pipe instead. This process takes ownership of these </a:t>
            </a:r>
            <a:r>
              <a:rPr lang="en-US" sz="1600" dirty="0" smtClean="0">
                <a:solidFill>
                  <a:srgbClr val="7F7F7F"/>
                </a:solidFill>
              </a:rPr>
              <a:t>file descriptors</a:t>
            </a:r>
            <a:r>
              <a:rPr lang="en-US" sz="1600" dirty="0">
                <a:solidFill>
                  <a:srgbClr val="7F7F7F"/>
                </a:solidFill>
              </a:rPr>
              <a:t>, closing them upon </a:t>
            </a:r>
            <a:endParaRPr lang="en-US" sz="1600" dirty="0" smtClean="0">
              <a:solidFill>
                <a:srgbClr val="7F7F7F"/>
              </a:solidFill>
            </a:endParaRPr>
          </a:p>
          <a:p>
            <a:r>
              <a:rPr lang="en-US" sz="1600" dirty="0" smtClean="0">
                <a:solidFill>
                  <a:srgbClr val="7F7F7F"/>
                </a:solidFill>
              </a:rPr>
              <a:t>///      destruction </a:t>
            </a:r>
            <a:r>
              <a:rPr lang="en-US" sz="1600" dirty="0">
                <a:solidFill>
                  <a:srgbClr val="7F7F7F"/>
                </a:solidFill>
              </a:rPr>
              <a:t>of the process.</a:t>
            </a:r>
          </a:p>
          <a:p>
            <a:r>
              <a:rPr lang="en-US" sz="1600" b="1" dirty="0" smtClean="0"/>
              <a:t>pub </a:t>
            </a:r>
            <a:r>
              <a:rPr lang="en-US" sz="1600" b="1" dirty="0" err="1"/>
              <a:t>fn</a:t>
            </a:r>
            <a:r>
              <a:rPr lang="en-US" sz="1600" b="1" dirty="0"/>
              <a:t> new(</a:t>
            </a:r>
            <a:r>
              <a:rPr lang="en-US" sz="1600" b="1" dirty="0" err="1"/>
              <a:t>prog</a:t>
            </a:r>
            <a:r>
              <a:rPr lang="en-US" sz="1600" b="1" dirty="0"/>
              <a:t>: &amp;</a:t>
            </a:r>
            <a:r>
              <a:rPr lang="en-US" sz="1600" b="1" dirty="0" err="1"/>
              <a:t>str</a:t>
            </a:r>
            <a:r>
              <a:rPr lang="en-US" sz="1600" b="1" dirty="0"/>
              <a:t>, </a:t>
            </a:r>
            <a:r>
              <a:rPr lang="en-US" sz="1600" b="1" dirty="0" err="1"/>
              <a:t>args</a:t>
            </a:r>
            <a:r>
              <a:rPr lang="en-US" sz="1600" b="1" dirty="0"/>
              <a:t>: &amp;[~</a:t>
            </a:r>
            <a:r>
              <a:rPr lang="en-US" sz="1600" b="1" dirty="0" err="1"/>
              <a:t>str</a:t>
            </a:r>
            <a:r>
              <a:rPr lang="en-US" sz="1600" b="1" dirty="0"/>
              <a:t>], </a:t>
            </a:r>
            <a:r>
              <a:rPr lang="en-US" sz="1600" b="1" dirty="0" err="1"/>
              <a:t>env</a:t>
            </a:r>
            <a:r>
              <a:rPr lang="en-US" sz="1600" b="1" dirty="0"/>
              <a:t>: Option&lt;~[(~</a:t>
            </a:r>
            <a:r>
              <a:rPr lang="en-US" sz="1600" b="1" dirty="0" err="1"/>
              <a:t>str</a:t>
            </a:r>
            <a:r>
              <a:rPr lang="en-US" sz="1600" b="1" dirty="0"/>
              <a:t>, ~</a:t>
            </a:r>
            <a:r>
              <a:rPr lang="en-US" sz="1600" b="1" dirty="0" err="1"/>
              <a:t>str</a:t>
            </a:r>
            <a:r>
              <a:rPr lang="en-US" sz="1600" b="1" dirty="0"/>
              <a:t>)]&gt;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cwd</a:t>
            </a:r>
            <a:r>
              <a:rPr lang="en-US" sz="1600" b="1" dirty="0"/>
              <a:t>: Option&lt;&amp;Path&gt;,</a:t>
            </a:r>
          </a:p>
          <a:p>
            <a:r>
              <a:rPr lang="en-US" sz="1600" b="1" dirty="0" smtClean="0"/>
              <a:t>                     </a:t>
            </a:r>
            <a:r>
              <a:rPr lang="en-US" sz="1600" b="1" dirty="0" err="1" smtClean="0"/>
              <a:t>stdin</a:t>
            </a:r>
            <a:r>
              <a:rPr lang="en-US" sz="1600" b="1" dirty="0"/>
              <a:t>: Option&lt;file::</a:t>
            </a:r>
            <a:r>
              <a:rPr lang="en-US" sz="1600" b="1" dirty="0" err="1"/>
              <a:t>fd_t</a:t>
            </a:r>
            <a:r>
              <a:rPr lang="en-US" sz="1600" b="1" dirty="0"/>
              <a:t>&gt;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stdout</a:t>
            </a:r>
            <a:r>
              <a:rPr lang="en-US" sz="1600" b="1" dirty="0"/>
              <a:t>: Option&lt;file::</a:t>
            </a:r>
            <a:r>
              <a:rPr lang="en-US" sz="1600" b="1" dirty="0" err="1"/>
              <a:t>fd_t</a:t>
            </a:r>
            <a:r>
              <a:rPr lang="en-US" sz="1600" b="1" dirty="0"/>
              <a:t>&gt;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stderr</a:t>
            </a:r>
            <a:r>
              <a:rPr lang="en-US" sz="1600" b="1" dirty="0"/>
              <a:t>: Option&lt;file::</a:t>
            </a:r>
            <a:r>
              <a:rPr lang="en-US" sz="1600" b="1" dirty="0" err="1"/>
              <a:t>fd_t</a:t>
            </a:r>
            <a:r>
              <a:rPr lang="en-US" sz="1600" b="1" dirty="0"/>
              <a:t>&gt;) -&gt; Process </a:t>
            </a:r>
            <a:r>
              <a:rPr lang="en-US" sz="1600" b="1" dirty="0" smtClean="0"/>
              <a:t>{</a:t>
            </a:r>
          </a:p>
          <a:p>
            <a:r>
              <a:rPr lang="en-US" sz="1600" b="1" dirty="0"/>
              <a:t> </a:t>
            </a:r>
            <a:r>
              <a:rPr lang="en-US" sz="1600" b="1" dirty="0" smtClean="0"/>
              <a:t>       … </a:t>
            </a:r>
            <a:r>
              <a:rPr lang="en-US" sz="1600" dirty="0" smtClean="0"/>
              <a:t>// 30 lines (next slide)</a:t>
            </a:r>
            <a:endParaRPr lang="en-US" sz="1600" dirty="0"/>
          </a:p>
          <a:p>
            <a:r>
              <a:rPr lang="en-US" sz="1600" dirty="0"/>
              <a:t>        Process {</a:t>
            </a:r>
          </a:p>
          <a:p>
            <a:r>
              <a:rPr lang="en-US" sz="1600" dirty="0"/>
              <a:t>            </a:t>
            </a:r>
            <a:r>
              <a:rPr lang="en-US" sz="1600" dirty="0" err="1"/>
              <a:t>pid</a:t>
            </a:r>
            <a:r>
              <a:rPr lang="en-US" sz="1600" dirty="0"/>
              <a:t>: </a:t>
            </a:r>
            <a:r>
              <a:rPr lang="en-US" sz="1600" dirty="0" err="1"/>
              <a:t>res.pid</a:t>
            </a:r>
            <a:r>
              <a:rPr lang="en-US" sz="1600" dirty="0" smtClean="0"/>
              <a:t>, handle</a:t>
            </a:r>
            <a:r>
              <a:rPr lang="en-US" sz="1600" dirty="0"/>
              <a:t>: </a:t>
            </a:r>
            <a:r>
              <a:rPr lang="en-US" sz="1600" dirty="0" err="1"/>
              <a:t>res.handle</a:t>
            </a:r>
            <a:r>
              <a:rPr lang="en-US" sz="1600" dirty="0"/>
              <a:t>,</a:t>
            </a:r>
          </a:p>
          <a:p>
            <a:r>
              <a:rPr lang="en-US" sz="1600" dirty="0"/>
              <a:t>            input: </a:t>
            </a:r>
            <a:r>
              <a:rPr lang="en-US" sz="1600" dirty="0" err="1"/>
              <a:t>in_pipe.map</a:t>
            </a:r>
            <a:r>
              <a:rPr lang="en-US" sz="1600" dirty="0"/>
              <a:t>(|pipe| file::</a:t>
            </a:r>
            <a:r>
              <a:rPr lang="en-US" sz="1600" dirty="0" err="1"/>
              <a:t>FileDesc</a:t>
            </a:r>
            <a:r>
              <a:rPr lang="en-US" sz="1600" dirty="0"/>
              <a:t>::new(</a:t>
            </a:r>
            <a:r>
              <a:rPr lang="en-US" sz="1600" dirty="0" err="1"/>
              <a:t>pipe.out</a:t>
            </a:r>
            <a:r>
              <a:rPr lang="en-US" sz="1600" dirty="0"/>
              <a:t>)),</a:t>
            </a:r>
          </a:p>
          <a:p>
            <a:r>
              <a:rPr lang="en-US" sz="1600" dirty="0"/>
              <a:t>            output: </a:t>
            </a:r>
            <a:r>
              <a:rPr lang="en-US" sz="1600" dirty="0" err="1"/>
              <a:t>out_pipe.map</a:t>
            </a:r>
            <a:r>
              <a:rPr lang="en-US" sz="1600" dirty="0"/>
              <a:t>(|pipe| file::</a:t>
            </a:r>
            <a:r>
              <a:rPr lang="en-US" sz="1600" dirty="0" err="1"/>
              <a:t>FileDesc</a:t>
            </a:r>
            <a:r>
              <a:rPr lang="en-US" sz="1600" dirty="0"/>
              <a:t>::new(</a:t>
            </a:r>
            <a:r>
              <a:rPr lang="en-US" sz="1600" dirty="0" err="1"/>
              <a:t>pipe.input</a:t>
            </a:r>
            <a:r>
              <a:rPr lang="en-US" sz="1600" dirty="0"/>
              <a:t>)),</a:t>
            </a:r>
          </a:p>
          <a:p>
            <a:r>
              <a:rPr lang="en-US" sz="1600" dirty="0"/>
              <a:t>            error: </a:t>
            </a:r>
            <a:r>
              <a:rPr lang="en-US" sz="1600" dirty="0" err="1"/>
              <a:t>err_pipe.map</a:t>
            </a:r>
            <a:r>
              <a:rPr lang="en-US" sz="1600" dirty="0"/>
              <a:t>(|pipe| file::</a:t>
            </a:r>
            <a:r>
              <a:rPr lang="en-US" sz="1600" dirty="0" err="1"/>
              <a:t>FileDesc</a:t>
            </a:r>
            <a:r>
              <a:rPr lang="en-US" sz="1600" dirty="0"/>
              <a:t>::new(</a:t>
            </a:r>
            <a:r>
              <a:rPr lang="en-US" sz="1600" dirty="0" err="1"/>
              <a:t>pipe.input</a:t>
            </a:r>
            <a:r>
              <a:rPr lang="en-US" sz="1600" dirty="0"/>
              <a:t>)),</a:t>
            </a:r>
          </a:p>
          <a:p>
            <a:r>
              <a:rPr lang="en-US" sz="1600" dirty="0"/>
              <a:t>            </a:t>
            </a:r>
            <a:r>
              <a:rPr lang="en-US" sz="1600" dirty="0" err="1"/>
              <a:t>exit_code</a:t>
            </a:r>
            <a:r>
              <a:rPr lang="en-US" sz="1600" dirty="0"/>
              <a:t>: None,</a:t>
            </a:r>
          </a:p>
          <a:p>
            <a:r>
              <a:rPr lang="en-US" sz="1600" dirty="0"/>
              <a:t>        }</a:t>
            </a:r>
          </a:p>
          <a:p>
            <a:r>
              <a:rPr lang="en-US" sz="1600" dirty="0"/>
              <a:t>    </a:t>
            </a:r>
            <a:r>
              <a:rPr lang="en-US" sz="1600" dirty="0" smtClean="0"/>
              <a:t>}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756449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5860" y="313181"/>
            <a:ext cx="7682140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pub </a:t>
            </a:r>
            <a:r>
              <a:rPr lang="en-US" b="1" dirty="0" err="1"/>
              <a:t>fn</a:t>
            </a:r>
            <a:r>
              <a:rPr lang="en-US" b="1" dirty="0"/>
              <a:t> new</a:t>
            </a:r>
            <a:r>
              <a:rPr lang="en-US" dirty="0"/>
              <a:t>(</a:t>
            </a:r>
            <a:r>
              <a:rPr lang="en-US" dirty="0" err="1"/>
              <a:t>prog</a:t>
            </a:r>
            <a:r>
              <a:rPr lang="en-US" dirty="0"/>
              <a:t>: &amp;</a:t>
            </a:r>
            <a:r>
              <a:rPr lang="en-US" dirty="0" err="1"/>
              <a:t>str</a:t>
            </a:r>
            <a:r>
              <a:rPr lang="en-US" dirty="0"/>
              <a:t>, </a:t>
            </a:r>
            <a:r>
              <a:rPr lang="en-US" dirty="0" err="1"/>
              <a:t>args</a:t>
            </a:r>
            <a:r>
              <a:rPr lang="en-US" dirty="0"/>
              <a:t>: &amp;[~</a:t>
            </a:r>
            <a:r>
              <a:rPr lang="en-US" dirty="0" err="1"/>
              <a:t>str</a:t>
            </a:r>
            <a:r>
              <a:rPr lang="en-US" dirty="0"/>
              <a:t>], </a:t>
            </a:r>
            <a:r>
              <a:rPr lang="en-US" dirty="0" err="1"/>
              <a:t>env</a:t>
            </a:r>
            <a:r>
              <a:rPr lang="en-US" dirty="0"/>
              <a:t>: Option&lt;~[(~</a:t>
            </a:r>
            <a:r>
              <a:rPr lang="en-US" dirty="0" err="1"/>
              <a:t>str</a:t>
            </a:r>
            <a:r>
              <a:rPr lang="en-US" dirty="0"/>
              <a:t>, ~</a:t>
            </a:r>
            <a:r>
              <a:rPr lang="en-US" dirty="0" err="1"/>
              <a:t>str</a:t>
            </a:r>
            <a:r>
              <a:rPr lang="en-US" dirty="0"/>
              <a:t>)]&gt;,</a:t>
            </a:r>
          </a:p>
          <a:p>
            <a:r>
              <a:rPr lang="en-US" dirty="0" smtClean="0"/>
              <a:t>     </a:t>
            </a:r>
            <a:r>
              <a:rPr lang="en-US" dirty="0" err="1" smtClean="0"/>
              <a:t>cwd</a:t>
            </a:r>
            <a:r>
              <a:rPr lang="en-US" dirty="0"/>
              <a:t>: Option&lt;&amp;Path&gt;</a:t>
            </a:r>
            <a:r>
              <a:rPr lang="en-US" dirty="0" smtClean="0"/>
              <a:t>, </a:t>
            </a:r>
            <a:r>
              <a:rPr lang="en-US" dirty="0" err="1" smtClean="0"/>
              <a:t>stdin</a:t>
            </a:r>
            <a:r>
              <a:rPr lang="en-US" dirty="0"/>
              <a:t>: Option&lt;file::</a:t>
            </a:r>
            <a:r>
              <a:rPr lang="en-US" dirty="0" err="1"/>
              <a:t>fd_t</a:t>
            </a:r>
            <a:r>
              <a:rPr lang="en-US" dirty="0"/>
              <a:t>&gt;</a:t>
            </a:r>
            <a:r>
              <a:rPr lang="en-US" dirty="0" smtClean="0"/>
              <a:t>, </a:t>
            </a:r>
            <a:r>
              <a:rPr lang="en-US" dirty="0" err="1" smtClean="0"/>
              <a:t>stdout</a:t>
            </a:r>
            <a:r>
              <a:rPr lang="en-US" dirty="0"/>
              <a:t>: Option&lt;file::</a:t>
            </a:r>
            <a:r>
              <a:rPr lang="en-US" dirty="0" err="1"/>
              <a:t>fd_t</a:t>
            </a:r>
            <a:r>
              <a:rPr lang="en-US" dirty="0"/>
              <a:t>&gt;,</a:t>
            </a:r>
          </a:p>
          <a:p>
            <a:r>
              <a:rPr lang="en-US" dirty="0"/>
              <a:t>     </a:t>
            </a:r>
            <a:r>
              <a:rPr lang="en-US" dirty="0" err="1" smtClean="0"/>
              <a:t>stderr</a:t>
            </a:r>
            <a:r>
              <a:rPr lang="en-US" dirty="0"/>
              <a:t>: Option&lt;file::</a:t>
            </a:r>
            <a:r>
              <a:rPr lang="en-US" dirty="0" err="1"/>
              <a:t>fd_t</a:t>
            </a:r>
            <a:r>
              <a:rPr lang="en-US" dirty="0"/>
              <a:t>&gt;) </a:t>
            </a:r>
            <a:r>
              <a:rPr lang="en-US" b="1" dirty="0">
                <a:solidFill>
                  <a:srgbClr val="0000FF"/>
                </a:solidFill>
              </a:rPr>
              <a:t>-&gt; Process</a:t>
            </a:r>
            <a:r>
              <a:rPr lang="en-US" dirty="0"/>
              <a:t> {</a:t>
            </a:r>
          </a:p>
          <a:p>
            <a:r>
              <a:rPr lang="en-US" dirty="0"/>
              <a:t>    </a:t>
            </a:r>
            <a:r>
              <a:rPr lang="en-US" dirty="0" smtClean="0"/>
              <a:t>#</a:t>
            </a:r>
            <a:r>
              <a:rPr lang="en-US" dirty="0"/>
              <a:t>[</a:t>
            </a:r>
            <a:r>
              <a:rPr lang="en-US" dirty="0" err="1"/>
              <a:t>fixed_stack_segment</a:t>
            </a:r>
            <a:r>
              <a:rPr lang="en-US" dirty="0"/>
              <a:t>]; #[inline(never)]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 smtClean="0"/>
              <a:t>    let </a:t>
            </a:r>
            <a:r>
              <a:rPr lang="en-US" dirty="0"/>
              <a:t>(</a:t>
            </a:r>
            <a:r>
              <a:rPr lang="en-US" dirty="0" err="1"/>
              <a:t>in_pipe</a:t>
            </a:r>
            <a:r>
              <a:rPr lang="en-US" dirty="0"/>
              <a:t>, </a:t>
            </a:r>
            <a:r>
              <a:rPr lang="en-US" dirty="0" err="1"/>
              <a:t>in_fd</a:t>
            </a:r>
            <a:r>
              <a:rPr lang="en-US" dirty="0"/>
              <a:t>) = match </a:t>
            </a:r>
            <a:r>
              <a:rPr lang="en-US" dirty="0" err="1"/>
              <a:t>stdin</a:t>
            </a:r>
            <a:r>
              <a:rPr lang="en-US" dirty="0"/>
              <a:t> {</a:t>
            </a:r>
          </a:p>
          <a:p>
            <a:r>
              <a:rPr lang="en-US" dirty="0"/>
              <a:t>        </a:t>
            </a:r>
            <a:r>
              <a:rPr lang="en-US" dirty="0" smtClean="0"/>
              <a:t>None </a:t>
            </a:r>
            <a:r>
              <a:rPr lang="en-US" dirty="0"/>
              <a:t>=&gt; </a:t>
            </a:r>
            <a:r>
              <a:rPr lang="en-US" dirty="0" smtClean="0"/>
              <a:t>{ let </a:t>
            </a:r>
            <a:r>
              <a:rPr lang="en-US" dirty="0"/>
              <a:t>pipe = </a:t>
            </a:r>
            <a:r>
              <a:rPr lang="en-US" dirty="0" err="1"/>
              <a:t>os</a:t>
            </a:r>
            <a:r>
              <a:rPr lang="en-US" dirty="0"/>
              <a:t>::pipe()</a:t>
            </a:r>
            <a:r>
              <a:rPr lang="en-US" dirty="0" smtClean="0"/>
              <a:t>; (</a:t>
            </a:r>
            <a:r>
              <a:rPr lang="en-US" dirty="0"/>
              <a:t>Some(pipe), </a:t>
            </a:r>
            <a:r>
              <a:rPr lang="en-US" dirty="0" err="1"/>
              <a:t>pipe.input</a:t>
            </a:r>
            <a:r>
              <a:rPr lang="en-US" dirty="0" smtClean="0"/>
              <a:t>) }</a:t>
            </a:r>
            <a:r>
              <a:rPr lang="en-US" dirty="0"/>
              <a:t>,</a:t>
            </a:r>
          </a:p>
          <a:p>
            <a:r>
              <a:rPr lang="en-US" dirty="0"/>
              <a:t>        </a:t>
            </a:r>
            <a:r>
              <a:rPr lang="en-US" dirty="0" smtClean="0"/>
              <a:t>Some</a:t>
            </a:r>
            <a:r>
              <a:rPr lang="en-US" dirty="0"/>
              <a:t>(</a:t>
            </a:r>
            <a:r>
              <a:rPr lang="en-US" dirty="0" err="1"/>
              <a:t>fd</a:t>
            </a:r>
            <a:r>
              <a:rPr lang="en-US" dirty="0"/>
              <a:t>) =&gt; (None, </a:t>
            </a:r>
            <a:r>
              <a:rPr lang="en-US" dirty="0" err="1"/>
              <a:t>fd</a:t>
            </a:r>
            <a:r>
              <a:rPr lang="en-US" dirty="0" smtClean="0"/>
              <a:t>) }</a:t>
            </a:r>
            <a:r>
              <a:rPr lang="en-US" dirty="0"/>
              <a:t>;</a:t>
            </a:r>
          </a:p>
          <a:p>
            <a:r>
              <a:rPr lang="en-US" i="1" dirty="0">
                <a:solidFill>
                  <a:srgbClr val="7F7F7F"/>
                </a:solidFill>
              </a:rPr>
              <a:t>    </a:t>
            </a:r>
            <a:r>
              <a:rPr lang="en-US" i="1" dirty="0" smtClean="0">
                <a:solidFill>
                  <a:srgbClr val="7F7F7F"/>
                </a:solidFill>
              </a:rPr>
              <a:t>… // same for </a:t>
            </a:r>
            <a:r>
              <a:rPr lang="en-US" i="1" dirty="0" err="1" smtClean="0">
                <a:solidFill>
                  <a:srgbClr val="7F7F7F"/>
                </a:solidFill>
              </a:rPr>
              <a:t>stdout</a:t>
            </a:r>
            <a:r>
              <a:rPr lang="en-US" i="1" dirty="0" smtClean="0">
                <a:solidFill>
                  <a:srgbClr val="7F7F7F"/>
                </a:solidFill>
              </a:rPr>
              <a:t>, </a:t>
            </a:r>
            <a:r>
              <a:rPr lang="en-US" i="1" dirty="0" err="1" smtClean="0">
                <a:solidFill>
                  <a:srgbClr val="7F7F7F"/>
                </a:solidFill>
              </a:rPr>
              <a:t>stderr</a:t>
            </a:r>
            <a:endParaRPr lang="en-US" dirty="0"/>
          </a:p>
          <a:p>
            <a:r>
              <a:rPr lang="en-US" b="1" dirty="0"/>
              <a:t>    </a:t>
            </a:r>
            <a:r>
              <a:rPr lang="en-US" b="1" dirty="0" smtClean="0"/>
              <a:t>let </a:t>
            </a:r>
            <a:r>
              <a:rPr lang="en-US" b="1" dirty="0"/>
              <a:t>res =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spawn_process_os</a:t>
            </a:r>
            <a:r>
              <a:rPr lang="en-US" b="1" dirty="0"/>
              <a:t>(</a:t>
            </a:r>
            <a:r>
              <a:rPr lang="en-US" b="1" dirty="0" err="1"/>
              <a:t>prog</a:t>
            </a:r>
            <a:r>
              <a:rPr lang="en-US" b="1" dirty="0"/>
              <a:t>, </a:t>
            </a:r>
            <a:r>
              <a:rPr lang="en-US" b="1" dirty="0" err="1"/>
              <a:t>args</a:t>
            </a:r>
            <a:r>
              <a:rPr lang="en-US" b="1" dirty="0"/>
              <a:t>, </a:t>
            </a:r>
            <a:r>
              <a:rPr lang="en-US" b="1" dirty="0" err="1"/>
              <a:t>env</a:t>
            </a:r>
            <a:r>
              <a:rPr lang="en-US" b="1" dirty="0"/>
              <a:t>, </a:t>
            </a:r>
            <a:r>
              <a:rPr lang="en-US" b="1" dirty="0" err="1"/>
              <a:t>cwd</a:t>
            </a:r>
            <a:r>
              <a:rPr lang="en-US" b="1" dirty="0" smtClean="0"/>
              <a:t>, </a:t>
            </a:r>
            <a:r>
              <a:rPr lang="en-US" b="1" dirty="0" err="1" smtClean="0"/>
              <a:t>in_fd</a:t>
            </a:r>
            <a:r>
              <a:rPr lang="en-US" b="1" dirty="0"/>
              <a:t>, </a:t>
            </a:r>
            <a:r>
              <a:rPr lang="en-US" b="1" dirty="0" err="1"/>
              <a:t>out_fd</a:t>
            </a:r>
            <a:r>
              <a:rPr lang="en-US" b="1" dirty="0"/>
              <a:t>, </a:t>
            </a:r>
            <a:r>
              <a:rPr lang="en-US" b="1" dirty="0" err="1"/>
              <a:t>err_fd</a:t>
            </a:r>
            <a:r>
              <a:rPr lang="en-US" b="1" dirty="0"/>
              <a:t>)</a:t>
            </a:r>
            <a:r>
              <a:rPr lang="en-US" b="1" dirty="0" smtClean="0"/>
              <a:t>;</a:t>
            </a:r>
            <a:endParaRPr lang="en-US" dirty="0"/>
          </a:p>
          <a:p>
            <a:r>
              <a:rPr lang="en-US" dirty="0" smtClean="0"/>
              <a:t>    unsafe </a:t>
            </a:r>
            <a:r>
              <a:rPr lang="en-US" dirty="0"/>
              <a:t>{</a:t>
            </a:r>
          </a:p>
          <a:p>
            <a:r>
              <a:rPr lang="en-US" dirty="0" smtClean="0"/>
              <a:t>        for </a:t>
            </a:r>
            <a:r>
              <a:rPr lang="en-US" dirty="0"/>
              <a:t>pipe in </a:t>
            </a:r>
            <a:r>
              <a:rPr lang="en-US" dirty="0" err="1"/>
              <a:t>in_pipe.iter</a:t>
            </a:r>
            <a:r>
              <a:rPr lang="en-US" dirty="0"/>
              <a:t>() { </a:t>
            </a:r>
            <a:r>
              <a:rPr lang="en-US" dirty="0" err="1"/>
              <a:t>libc</a:t>
            </a:r>
            <a:r>
              <a:rPr lang="en-US" dirty="0"/>
              <a:t>::close(</a:t>
            </a:r>
            <a:r>
              <a:rPr lang="en-US" dirty="0" err="1"/>
              <a:t>pipe.input</a:t>
            </a:r>
            <a:r>
              <a:rPr lang="en-US" dirty="0"/>
              <a:t>); }</a:t>
            </a:r>
          </a:p>
          <a:p>
            <a:r>
              <a:rPr lang="en-US" dirty="0" smtClean="0"/>
              <a:t>        for </a:t>
            </a:r>
            <a:r>
              <a:rPr lang="en-US" dirty="0"/>
              <a:t>pipe in </a:t>
            </a:r>
            <a:r>
              <a:rPr lang="en-US" dirty="0" err="1"/>
              <a:t>out_pipe.iter</a:t>
            </a:r>
            <a:r>
              <a:rPr lang="en-US" dirty="0"/>
              <a:t>() { </a:t>
            </a:r>
            <a:r>
              <a:rPr lang="en-US" dirty="0" err="1"/>
              <a:t>libc</a:t>
            </a:r>
            <a:r>
              <a:rPr lang="en-US" dirty="0"/>
              <a:t>::close(</a:t>
            </a:r>
            <a:r>
              <a:rPr lang="en-US" dirty="0" err="1"/>
              <a:t>pipe.out</a:t>
            </a:r>
            <a:r>
              <a:rPr lang="en-US" dirty="0"/>
              <a:t>); }</a:t>
            </a:r>
          </a:p>
          <a:p>
            <a:r>
              <a:rPr lang="en-US" dirty="0" smtClean="0"/>
              <a:t>        for </a:t>
            </a:r>
            <a:r>
              <a:rPr lang="en-US" dirty="0"/>
              <a:t>pipe in </a:t>
            </a:r>
            <a:r>
              <a:rPr lang="en-US" dirty="0" err="1"/>
              <a:t>err_pipe.iter</a:t>
            </a:r>
            <a:r>
              <a:rPr lang="en-US" dirty="0"/>
              <a:t>() { </a:t>
            </a:r>
            <a:r>
              <a:rPr lang="en-US" dirty="0" err="1"/>
              <a:t>libc</a:t>
            </a:r>
            <a:r>
              <a:rPr lang="en-US" dirty="0"/>
              <a:t>::close(</a:t>
            </a:r>
            <a:r>
              <a:rPr lang="en-US" dirty="0" err="1"/>
              <a:t>pipe.out</a:t>
            </a:r>
            <a:r>
              <a:rPr lang="en-US" dirty="0"/>
              <a:t>); }</a:t>
            </a:r>
          </a:p>
          <a:p>
            <a:r>
              <a:rPr lang="en-US" dirty="0"/>
              <a:t>   </a:t>
            </a:r>
            <a:r>
              <a:rPr lang="en-US" dirty="0" smtClean="0"/>
              <a:t> }</a:t>
            </a:r>
            <a:endParaRPr lang="en-US" dirty="0"/>
          </a:p>
          <a:p>
            <a:r>
              <a:rPr lang="en-US" dirty="0" smtClean="0"/>
              <a:t>    Process </a:t>
            </a:r>
            <a:r>
              <a:rPr lang="en-US" dirty="0"/>
              <a:t>{</a:t>
            </a:r>
          </a:p>
          <a:p>
            <a:r>
              <a:rPr lang="en-US" dirty="0"/>
              <a:t>    </a:t>
            </a: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pid</a:t>
            </a:r>
            <a:r>
              <a:rPr lang="en-US" dirty="0"/>
              <a:t>: </a:t>
            </a:r>
            <a:r>
              <a:rPr lang="en-US" dirty="0" err="1"/>
              <a:t>res.pid</a:t>
            </a:r>
            <a:r>
              <a:rPr lang="en-US" dirty="0" smtClean="0"/>
              <a:t>, handle</a:t>
            </a:r>
            <a:r>
              <a:rPr lang="en-US" dirty="0"/>
              <a:t>: </a:t>
            </a:r>
            <a:r>
              <a:rPr lang="en-US" dirty="0" err="1"/>
              <a:t>res.handle</a:t>
            </a:r>
            <a:r>
              <a:rPr lang="en-US" dirty="0"/>
              <a:t>,</a:t>
            </a:r>
          </a:p>
          <a:p>
            <a:r>
              <a:rPr lang="en-US" dirty="0"/>
              <a:t>        </a:t>
            </a:r>
            <a:r>
              <a:rPr lang="en-US" dirty="0" smtClean="0"/>
              <a:t>input</a:t>
            </a:r>
            <a:r>
              <a:rPr lang="en-US" dirty="0"/>
              <a:t>: </a:t>
            </a:r>
            <a:r>
              <a:rPr lang="en-US" dirty="0" err="1"/>
              <a:t>in_pipe.map</a:t>
            </a:r>
            <a:r>
              <a:rPr lang="en-US" dirty="0"/>
              <a:t>(|pipe| file::</a:t>
            </a:r>
            <a:r>
              <a:rPr lang="en-US" dirty="0" err="1"/>
              <a:t>FileDesc</a:t>
            </a:r>
            <a:r>
              <a:rPr lang="en-US" dirty="0"/>
              <a:t>::new(</a:t>
            </a:r>
            <a:r>
              <a:rPr lang="en-US" dirty="0" err="1"/>
              <a:t>pipe.out</a:t>
            </a:r>
            <a:r>
              <a:rPr lang="en-US" dirty="0"/>
              <a:t>)),</a:t>
            </a:r>
          </a:p>
          <a:p>
            <a:r>
              <a:rPr lang="en-US" dirty="0"/>
              <a:t>        </a:t>
            </a:r>
            <a:r>
              <a:rPr lang="en-US" dirty="0" smtClean="0"/>
              <a:t>output</a:t>
            </a:r>
            <a:r>
              <a:rPr lang="en-US" dirty="0"/>
              <a:t>: </a:t>
            </a:r>
            <a:r>
              <a:rPr lang="en-US" dirty="0" err="1"/>
              <a:t>out_pipe.map</a:t>
            </a:r>
            <a:r>
              <a:rPr lang="en-US" dirty="0"/>
              <a:t>(|pipe| file::</a:t>
            </a:r>
            <a:r>
              <a:rPr lang="en-US" dirty="0" err="1"/>
              <a:t>FileDesc</a:t>
            </a:r>
            <a:r>
              <a:rPr lang="en-US" dirty="0"/>
              <a:t>::new(</a:t>
            </a:r>
            <a:r>
              <a:rPr lang="en-US" dirty="0" err="1"/>
              <a:t>pipe.input</a:t>
            </a:r>
            <a:r>
              <a:rPr lang="en-US" dirty="0"/>
              <a:t>)),</a:t>
            </a:r>
          </a:p>
          <a:p>
            <a:r>
              <a:rPr lang="en-US" dirty="0"/>
              <a:t>        </a:t>
            </a:r>
            <a:r>
              <a:rPr lang="en-US" dirty="0" smtClean="0"/>
              <a:t>error</a:t>
            </a:r>
            <a:r>
              <a:rPr lang="en-US" dirty="0"/>
              <a:t>: </a:t>
            </a:r>
            <a:r>
              <a:rPr lang="en-US" dirty="0" err="1"/>
              <a:t>err_pipe.map</a:t>
            </a:r>
            <a:r>
              <a:rPr lang="en-US" dirty="0"/>
              <a:t>(|pipe| file::</a:t>
            </a:r>
            <a:r>
              <a:rPr lang="en-US" dirty="0" err="1"/>
              <a:t>FileDesc</a:t>
            </a:r>
            <a:r>
              <a:rPr lang="en-US" dirty="0"/>
              <a:t>::new(</a:t>
            </a:r>
            <a:r>
              <a:rPr lang="en-US" dirty="0" err="1"/>
              <a:t>pipe.input</a:t>
            </a:r>
            <a:r>
              <a:rPr lang="en-US" dirty="0"/>
              <a:t>)),</a:t>
            </a:r>
          </a:p>
          <a:p>
            <a:r>
              <a:rPr lang="en-US" dirty="0"/>
              <a:t>        </a:t>
            </a:r>
            <a:r>
              <a:rPr lang="en-US" dirty="0" err="1" smtClean="0"/>
              <a:t>exit_code</a:t>
            </a:r>
            <a:r>
              <a:rPr lang="en-US" dirty="0"/>
              <a:t>: None,</a:t>
            </a:r>
          </a:p>
          <a:p>
            <a:r>
              <a:rPr lang="en-US" dirty="0"/>
              <a:t>    </a:t>
            </a:r>
            <a:r>
              <a:rPr lang="en-US" dirty="0" smtClean="0"/>
              <a:t>}</a:t>
            </a:r>
            <a:endParaRPr lang="en-US" dirty="0"/>
          </a:p>
          <a:p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2530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16200000">
            <a:off x="-2435803" y="2710586"/>
            <a:ext cx="6356351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hlinkClick r:id="rId2"/>
              </a:rPr>
              <a:t>libstd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rt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io</a:t>
            </a:r>
            <a:r>
              <a:rPr lang="en-US" dirty="0">
                <a:hlinkClick r:id="rId2"/>
              </a:rPr>
              <a:t>/native/</a:t>
            </a:r>
            <a:r>
              <a:rPr lang="en-US" dirty="0" err="1">
                <a:hlinkClick r:id="rId2"/>
              </a:rPr>
              <a:t>process.rs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13873" y="212396"/>
            <a:ext cx="7622309" cy="6247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#[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</a:rPr>
              <a:t>cfg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</a:rPr>
              <a:t>unix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)]</a:t>
            </a:r>
          </a:p>
          <a:p>
            <a:r>
              <a:rPr lang="en-US" sz="1600" dirty="0" err="1"/>
              <a:t>fn</a:t>
            </a:r>
            <a:r>
              <a:rPr lang="en-US" sz="1600" dirty="0"/>
              <a:t> </a:t>
            </a:r>
            <a:r>
              <a:rPr lang="en-US" sz="1600" b="1" dirty="0" err="1">
                <a:solidFill>
                  <a:srgbClr val="0000FF"/>
                </a:solidFill>
              </a:rPr>
              <a:t>spawn_process_os</a:t>
            </a:r>
            <a:r>
              <a:rPr lang="en-US" sz="1600" dirty="0"/>
              <a:t>(</a:t>
            </a:r>
            <a:r>
              <a:rPr lang="en-US" sz="1600" dirty="0" err="1"/>
              <a:t>prog</a:t>
            </a:r>
            <a:r>
              <a:rPr lang="en-US" sz="1600" dirty="0"/>
              <a:t>: &amp;</a:t>
            </a:r>
            <a:r>
              <a:rPr lang="en-US" sz="1600" dirty="0" err="1"/>
              <a:t>str</a:t>
            </a:r>
            <a:r>
              <a:rPr lang="en-US" sz="1600" dirty="0"/>
              <a:t>, </a:t>
            </a:r>
            <a:r>
              <a:rPr lang="en-US" sz="1600" dirty="0" err="1"/>
              <a:t>args</a:t>
            </a:r>
            <a:r>
              <a:rPr lang="en-US" sz="1600" dirty="0"/>
              <a:t>: &amp;[~</a:t>
            </a:r>
            <a:r>
              <a:rPr lang="en-US" sz="1600" dirty="0" err="1"/>
              <a:t>str</a:t>
            </a:r>
            <a:r>
              <a:rPr lang="en-US" sz="1600" dirty="0"/>
              <a:t>],</a:t>
            </a:r>
          </a:p>
          <a:p>
            <a:r>
              <a:rPr lang="en-US" sz="1600" dirty="0"/>
              <a:t>       </a:t>
            </a:r>
            <a:r>
              <a:rPr lang="en-US" sz="1600" dirty="0" err="1" smtClean="0"/>
              <a:t>env</a:t>
            </a:r>
            <a:r>
              <a:rPr lang="en-US" sz="1600" dirty="0"/>
              <a:t>: Option&lt;~[(~</a:t>
            </a:r>
            <a:r>
              <a:rPr lang="en-US" sz="1600" dirty="0" err="1"/>
              <a:t>str</a:t>
            </a:r>
            <a:r>
              <a:rPr lang="en-US" sz="1600" dirty="0"/>
              <a:t>, ~</a:t>
            </a:r>
            <a:r>
              <a:rPr lang="en-US" sz="1600" dirty="0" err="1"/>
              <a:t>str</a:t>
            </a:r>
            <a:r>
              <a:rPr lang="en-US" sz="1600" dirty="0"/>
              <a:t>)]&gt;</a:t>
            </a:r>
            <a:r>
              <a:rPr lang="en-US" sz="1600" dirty="0" smtClean="0"/>
              <a:t>, </a:t>
            </a:r>
            <a:r>
              <a:rPr lang="en-US" sz="1600" dirty="0" err="1" smtClean="0"/>
              <a:t>dir</a:t>
            </a:r>
            <a:r>
              <a:rPr lang="en-US" sz="1600" dirty="0"/>
              <a:t>: Option&lt;&amp;Path&gt;,</a:t>
            </a:r>
          </a:p>
          <a:p>
            <a:r>
              <a:rPr lang="en-US" sz="1600" dirty="0"/>
              <a:t>       </a:t>
            </a:r>
            <a:r>
              <a:rPr lang="en-US" sz="1600" dirty="0" err="1" smtClean="0"/>
              <a:t>in_fd</a:t>
            </a:r>
            <a:r>
              <a:rPr lang="en-US" sz="1600" dirty="0"/>
              <a:t>: </a:t>
            </a:r>
            <a:r>
              <a:rPr lang="en-US" sz="1600" dirty="0" err="1"/>
              <a:t>c_int</a:t>
            </a:r>
            <a:r>
              <a:rPr lang="en-US" sz="1600" dirty="0"/>
              <a:t>, </a:t>
            </a:r>
            <a:r>
              <a:rPr lang="en-US" sz="1600" dirty="0" err="1"/>
              <a:t>out_fd</a:t>
            </a:r>
            <a:r>
              <a:rPr lang="en-US" sz="1600" dirty="0"/>
              <a:t>: </a:t>
            </a:r>
            <a:r>
              <a:rPr lang="en-US" sz="1600" dirty="0" err="1"/>
              <a:t>c_int</a:t>
            </a:r>
            <a:r>
              <a:rPr lang="en-US" sz="1600" dirty="0"/>
              <a:t>, </a:t>
            </a:r>
            <a:r>
              <a:rPr lang="en-US" sz="1600" dirty="0" err="1"/>
              <a:t>err_fd</a:t>
            </a:r>
            <a:r>
              <a:rPr lang="en-US" sz="1600" dirty="0"/>
              <a:t>: </a:t>
            </a:r>
            <a:r>
              <a:rPr lang="en-US" sz="1600" dirty="0" err="1"/>
              <a:t>c_int</a:t>
            </a:r>
            <a:r>
              <a:rPr lang="en-US" sz="1600" dirty="0"/>
              <a:t>) </a:t>
            </a:r>
            <a:r>
              <a:rPr lang="en-US" sz="1600" b="1" dirty="0"/>
              <a:t>-&gt; </a:t>
            </a:r>
            <a:r>
              <a:rPr lang="en-US" sz="1600" b="1" dirty="0" err="1"/>
              <a:t>SpawnProcessResult</a:t>
            </a:r>
            <a:r>
              <a:rPr lang="en-US" sz="1600" b="1" dirty="0"/>
              <a:t> </a:t>
            </a:r>
            <a:r>
              <a:rPr lang="en-US" sz="1600" dirty="0"/>
              <a:t>{</a:t>
            </a:r>
          </a:p>
          <a:p>
            <a:r>
              <a:rPr lang="en-US" sz="1600" dirty="0"/>
              <a:t>    #[</a:t>
            </a:r>
            <a:r>
              <a:rPr lang="en-US" sz="1600" dirty="0" err="1"/>
              <a:t>fixed_stack_segment</a:t>
            </a:r>
            <a:r>
              <a:rPr lang="en-US" sz="1600" dirty="0"/>
              <a:t>]; #[inline(never)];</a:t>
            </a:r>
          </a:p>
          <a:p>
            <a:endParaRPr lang="en-US" sz="1600" dirty="0"/>
          </a:p>
          <a:p>
            <a:r>
              <a:rPr lang="en-US" sz="1600" dirty="0"/>
              <a:t>    use </a:t>
            </a:r>
            <a:r>
              <a:rPr lang="en-US" sz="1600" dirty="0" err="1"/>
              <a:t>libc</a:t>
            </a:r>
            <a:r>
              <a:rPr lang="en-US" sz="1600" dirty="0"/>
              <a:t>::</a:t>
            </a:r>
            <a:r>
              <a:rPr lang="en-US" sz="1600" dirty="0" err="1"/>
              <a:t>funcs</a:t>
            </a:r>
            <a:r>
              <a:rPr lang="en-US" sz="1600" dirty="0"/>
              <a:t>::posix88::</a:t>
            </a:r>
            <a:r>
              <a:rPr lang="en-US" sz="1600" dirty="0" err="1"/>
              <a:t>unistd</a:t>
            </a:r>
            <a:r>
              <a:rPr lang="en-US" sz="1600" dirty="0"/>
              <a:t>::{fork, dup2, close, </a:t>
            </a:r>
            <a:r>
              <a:rPr lang="en-US" sz="1600" dirty="0" err="1"/>
              <a:t>chdir</a:t>
            </a:r>
            <a:r>
              <a:rPr lang="en-US" sz="1600" dirty="0"/>
              <a:t>, </a:t>
            </a:r>
            <a:r>
              <a:rPr lang="en-US" sz="1600" dirty="0" err="1"/>
              <a:t>execvp</a:t>
            </a:r>
            <a:r>
              <a:rPr lang="en-US" sz="1600" dirty="0"/>
              <a:t>};</a:t>
            </a:r>
          </a:p>
          <a:p>
            <a:r>
              <a:rPr lang="en-US" sz="1600" dirty="0"/>
              <a:t>    use </a:t>
            </a:r>
            <a:r>
              <a:rPr lang="en-US" sz="1600" dirty="0" err="1"/>
              <a:t>libc</a:t>
            </a:r>
            <a:r>
              <a:rPr lang="en-US" sz="1600" dirty="0"/>
              <a:t>::</a:t>
            </a:r>
            <a:r>
              <a:rPr lang="en-US" sz="1600" dirty="0" err="1"/>
              <a:t>funcs</a:t>
            </a:r>
            <a:r>
              <a:rPr lang="en-US" sz="1600" dirty="0"/>
              <a:t>::bsd44::</a:t>
            </a:r>
            <a:r>
              <a:rPr lang="en-US" sz="1600" dirty="0" err="1"/>
              <a:t>getdtablesize</a:t>
            </a:r>
            <a:r>
              <a:rPr lang="en-US" sz="1600" dirty="0"/>
              <a:t>;</a:t>
            </a:r>
          </a:p>
          <a:p>
            <a:endParaRPr lang="en-US" sz="1600" dirty="0"/>
          </a:p>
          <a:p>
            <a:r>
              <a:rPr lang="en-US" sz="1600" dirty="0"/>
              <a:t>    mod </a:t>
            </a:r>
            <a:r>
              <a:rPr lang="en-US" sz="1600" dirty="0" err="1"/>
              <a:t>rustrt</a:t>
            </a:r>
            <a:r>
              <a:rPr lang="en-US" sz="1600" dirty="0"/>
              <a:t> {</a:t>
            </a:r>
          </a:p>
          <a:p>
            <a:r>
              <a:rPr lang="en-US" sz="1600" dirty="0"/>
              <a:t>        #[</a:t>
            </a:r>
            <a:r>
              <a:rPr lang="en-US" sz="1600" dirty="0" err="1"/>
              <a:t>abi</a:t>
            </a:r>
            <a:r>
              <a:rPr lang="en-US" sz="1600" dirty="0"/>
              <a:t> = "</a:t>
            </a:r>
            <a:r>
              <a:rPr lang="en-US" sz="1600" dirty="0" err="1"/>
              <a:t>cdecl</a:t>
            </a:r>
            <a:r>
              <a:rPr lang="en-US" sz="1600" dirty="0"/>
              <a:t>"]</a:t>
            </a:r>
          </a:p>
          <a:p>
            <a:r>
              <a:rPr lang="en-US" sz="1600" dirty="0"/>
              <a:t>        extern {</a:t>
            </a:r>
          </a:p>
          <a:p>
            <a:r>
              <a:rPr lang="en-US" sz="1600" dirty="0"/>
              <a:t>            pub </a:t>
            </a:r>
            <a:r>
              <a:rPr lang="en-US" sz="1600" dirty="0" err="1"/>
              <a:t>fn</a:t>
            </a:r>
            <a:r>
              <a:rPr lang="en-US" sz="1600" dirty="0"/>
              <a:t> </a:t>
            </a:r>
            <a:r>
              <a:rPr lang="en-US" sz="1600" dirty="0" err="1"/>
              <a:t>rust_unset_sigprocmask</a:t>
            </a:r>
            <a:r>
              <a:rPr lang="en-US" sz="1600" dirty="0"/>
              <a:t>();</a:t>
            </a:r>
          </a:p>
          <a:p>
            <a:r>
              <a:rPr lang="en-US" sz="1600" dirty="0"/>
              <a:t>        }</a:t>
            </a:r>
          </a:p>
          <a:p>
            <a:r>
              <a:rPr lang="en-US" sz="1600" dirty="0"/>
              <a:t>    }</a:t>
            </a:r>
          </a:p>
          <a:p>
            <a:endParaRPr lang="en-US" sz="1600" dirty="0"/>
          </a:p>
          <a:p>
            <a:r>
              <a:rPr lang="en-US" sz="1600" dirty="0"/>
              <a:t>    #[</a:t>
            </a:r>
            <a:r>
              <a:rPr lang="en-US" sz="1600" dirty="0" err="1"/>
              <a:t>cfg</a:t>
            </a:r>
            <a:r>
              <a:rPr lang="en-US" sz="1600" dirty="0"/>
              <a:t>(windows)]</a:t>
            </a:r>
          </a:p>
          <a:p>
            <a:r>
              <a:rPr lang="en-US" sz="1600" dirty="0"/>
              <a:t>    unsafe </a:t>
            </a:r>
            <a:r>
              <a:rPr lang="en-US" sz="1600" dirty="0" err="1"/>
              <a:t>fn</a:t>
            </a:r>
            <a:r>
              <a:rPr lang="en-US" sz="1600" dirty="0"/>
              <a:t> </a:t>
            </a:r>
            <a:r>
              <a:rPr lang="en-US" sz="1600" dirty="0" err="1"/>
              <a:t>set_environ</a:t>
            </a:r>
            <a:r>
              <a:rPr lang="en-US" sz="1600" dirty="0"/>
              <a:t>(_</a:t>
            </a:r>
            <a:r>
              <a:rPr lang="en-US" sz="1600" dirty="0" err="1"/>
              <a:t>envp</a:t>
            </a:r>
            <a:r>
              <a:rPr lang="en-US" sz="1600" dirty="0"/>
              <a:t>: *</a:t>
            </a:r>
            <a:r>
              <a:rPr lang="en-US" sz="1600" dirty="0" err="1"/>
              <a:t>c_void</a:t>
            </a:r>
            <a:r>
              <a:rPr lang="en-US" sz="1600" dirty="0"/>
              <a:t>) {}</a:t>
            </a:r>
          </a:p>
          <a:p>
            <a:r>
              <a:rPr lang="en-US" sz="1600" dirty="0"/>
              <a:t>    #[</a:t>
            </a:r>
            <a:r>
              <a:rPr lang="en-US" sz="1600" dirty="0" err="1"/>
              <a:t>cfg</a:t>
            </a:r>
            <a:r>
              <a:rPr lang="en-US" sz="1600" dirty="0"/>
              <a:t>(</a:t>
            </a:r>
            <a:r>
              <a:rPr lang="en-US" sz="1600" dirty="0" err="1"/>
              <a:t>target_os</a:t>
            </a:r>
            <a:r>
              <a:rPr lang="en-US" sz="1600" dirty="0"/>
              <a:t> = "</a:t>
            </a:r>
            <a:r>
              <a:rPr lang="en-US" sz="1600" dirty="0" err="1"/>
              <a:t>macos</a:t>
            </a:r>
            <a:r>
              <a:rPr lang="en-US" sz="1600" dirty="0"/>
              <a:t>")]</a:t>
            </a:r>
          </a:p>
          <a:p>
            <a:r>
              <a:rPr lang="en-US" sz="1600" dirty="0"/>
              <a:t>    unsafe </a:t>
            </a:r>
            <a:r>
              <a:rPr lang="en-US" sz="1600" dirty="0" err="1"/>
              <a:t>fn</a:t>
            </a:r>
            <a:r>
              <a:rPr lang="en-US" sz="1600" dirty="0"/>
              <a:t> </a:t>
            </a:r>
            <a:r>
              <a:rPr lang="en-US" sz="1600" dirty="0" err="1"/>
              <a:t>set_environ</a:t>
            </a:r>
            <a:r>
              <a:rPr lang="en-US" sz="1600" dirty="0"/>
              <a:t>(</a:t>
            </a:r>
            <a:r>
              <a:rPr lang="en-US" sz="1600" dirty="0" err="1"/>
              <a:t>envp</a:t>
            </a:r>
            <a:r>
              <a:rPr lang="en-US" sz="1600" dirty="0"/>
              <a:t>: *</a:t>
            </a:r>
            <a:r>
              <a:rPr lang="en-US" sz="1600" dirty="0" err="1"/>
              <a:t>c_void</a:t>
            </a:r>
            <a:r>
              <a:rPr lang="en-US" sz="1600" dirty="0"/>
              <a:t>) {</a:t>
            </a:r>
          </a:p>
          <a:p>
            <a:r>
              <a:rPr lang="en-US" sz="1600" dirty="0"/>
              <a:t>        </a:t>
            </a:r>
            <a:r>
              <a:rPr lang="en-US" sz="1600" dirty="0" err="1"/>
              <a:t>externfn</a:t>
            </a:r>
            <a:r>
              <a:rPr lang="en-US" sz="1600" dirty="0"/>
              <a:t>!(</a:t>
            </a:r>
            <a:r>
              <a:rPr lang="en-US" sz="1600" dirty="0" err="1"/>
              <a:t>fn</a:t>
            </a:r>
            <a:r>
              <a:rPr lang="en-US" sz="1600" dirty="0"/>
              <a:t> _</a:t>
            </a:r>
            <a:r>
              <a:rPr lang="en-US" sz="1600" dirty="0" err="1"/>
              <a:t>NSGetEnviron</a:t>
            </a:r>
            <a:r>
              <a:rPr lang="en-US" sz="1600" dirty="0"/>
              <a:t>() -&gt; *</a:t>
            </a:r>
            <a:r>
              <a:rPr lang="en-US" sz="1600" dirty="0" err="1"/>
              <a:t>mut</a:t>
            </a:r>
            <a:r>
              <a:rPr lang="en-US" sz="1600" dirty="0"/>
              <a:t> *</a:t>
            </a:r>
            <a:r>
              <a:rPr lang="en-US" sz="1600" dirty="0" err="1"/>
              <a:t>c_void</a:t>
            </a:r>
            <a:r>
              <a:rPr lang="en-US" sz="1600" dirty="0"/>
              <a:t>);</a:t>
            </a:r>
          </a:p>
          <a:p>
            <a:endParaRPr lang="en-US" sz="1600" dirty="0"/>
          </a:p>
          <a:p>
            <a:r>
              <a:rPr lang="en-US" sz="1600" dirty="0"/>
              <a:t>        *_</a:t>
            </a:r>
            <a:r>
              <a:rPr lang="en-US" sz="1600" dirty="0" err="1"/>
              <a:t>NSGetEnviron</a:t>
            </a:r>
            <a:r>
              <a:rPr lang="en-US" sz="1600" dirty="0"/>
              <a:t>() = </a:t>
            </a:r>
            <a:r>
              <a:rPr lang="en-US" sz="1600" dirty="0" err="1"/>
              <a:t>envp</a:t>
            </a:r>
            <a:r>
              <a:rPr lang="en-US" sz="1600" dirty="0"/>
              <a:t>;</a:t>
            </a:r>
          </a:p>
          <a:p>
            <a:r>
              <a:rPr lang="en-US" sz="1600" dirty="0"/>
              <a:t>    }</a:t>
            </a:r>
          </a:p>
          <a:p>
            <a:r>
              <a:rPr lang="en-US" sz="1600" dirty="0"/>
              <a:t>    </a:t>
            </a:r>
            <a:r>
              <a:rPr lang="en-US" sz="16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037018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16200000">
            <a:off x="-2435803" y="2710586"/>
            <a:ext cx="6356351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hlinkClick r:id="rId2"/>
              </a:rPr>
              <a:t>libstd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rt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io</a:t>
            </a:r>
            <a:r>
              <a:rPr lang="en-US" dirty="0">
                <a:hlinkClick r:id="rId2"/>
              </a:rPr>
              <a:t>/native/</a:t>
            </a:r>
            <a:r>
              <a:rPr lang="en-US" dirty="0" err="1">
                <a:hlinkClick r:id="rId2"/>
              </a:rPr>
              <a:t>process.rs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13873" y="311727"/>
            <a:ext cx="7622309" cy="594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#[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</a:rPr>
              <a:t>cfg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</a:rPr>
              <a:t>unix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)]</a:t>
            </a:r>
          </a:p>
          <a:p>
            <a:r>
              <a:rPr lang="en-US" sz="1600" dirty="0" err="1"/>
              <a:t>fn</a:t>
            </a:r>
            <a:r>
              <a:rPr lang="en-US" sz="1600" dirty="0"/>
              <a:t> </a:t>
            </a:r>
            <a:r>
              <a:rPr lang="en-US" sz="1600" b="1" dirty="0" err="1">
                <a:solidFill>
                  <a:srgbClr val="0000FF"/>
                </a:solidFill>
              </a:rPr>
              <a:t>spawn_process_os</a:t>
            </a:r>
            <a:r>
              <a:rPr lang="en-US" sz="1600" dirty="0"/>
              <a:t>(</a:t>
            </a:r>
            <a:r>
              <a:rPr lang="en-US" sz="1600" dirty="0" err="1"/>
              <a:t>prog</a:t>
            </a:r>
            <a:r>
              <a:rPr lang="en-US" sz="1600" dirty="0"/>
              <a:t>: &amp;</a:t>
            </a:r>
            <a:r>
              <a:rPr lang="en-US" sz="1600" dirty="0" err="1"/>
              <a:t>str</a:t>
            </a:r>
            <a:r>
              <a:rPr lang="en-US" sz="1600" dirty="0"/>
              <a:t>, </a:t>
            </a:r>
            <a:r>
              <a:rPr lang="en-US" sz="1600" dirty="0" err="1"/>
              <a:t>args</a:t>
            </a:r>
            <a:r>
              <a:rPr lang="en-US" sz="1600" dirty="0"/>
              <a:t>: &amp;[~</a:t>
            </a:r>
            <a:r>
              <a:rPr lang="en-US" sz="1600" dirty="0" err="1"/>
              <a:t>str</a:t>
            </a:r>
            <a:r>
              <a:rPr lang="en-US" sz="1600" dirty="0"/>
              <a:t>],</a:t>
            </a:r>
          </a:p>
          <a:p>
            <a:r>
              <a:rPr lang="en-US" sz="1600" dirty="0"/>
              <a:t>       </a:t>
            </a:r>
            <a:r>
              <a:rPr lang="en-US" sz="1600" dirty="0" err="1" smtClean="0"/>
              <a:t>env</a:t>
            </a:r>
            <a:r>
              <a:rPr lang="en-US" sz="1600" dirty="0"/>
              <a:t>: Option&lt;~[(~</a:t>
            </a:r>
            <a:r>
              <a:rPr lang="en-US" sz="1600" dirty="0" err="1"/>
              <a:t>str</a:t>
            </a:r>
            <a:r>
              <a:rPr lang="en-US" sz="1600" dirty="0"/>
              <a:t>, ~</a:t>
            </a:r>
            <a:r>
              <a:rPr lang="en-US" sz="1600" dirty="0" err="1"/>
              <a:t>str</a:t>
            </a:r>
            <a:r>
              <a:rPr lang="en-US" sz="1600" dirty="0"/>
              <a:t>)]&gt;</a:t>
            </a:r>
            <a:r>
              <a:rPr lang="en-US" sz="1600" dirty="0" smtClean="0"/>
              <a:t>, </a:t>
            </a:r>
            <a:r>
              <a:rPr lang="en-US" sz="1600" dirty="0" err="1" smtClean="0"/>
              <a:t>dir</a:t>
            </a:r>
            <a:r>
              <a:rPr lang="en-US" sz="1600" dirty="0"/>
              <a:t>: Option&lt;&amp;Path&gt;,</a:t>
            </a:r>
          </a:p>
          <a:p>
            <a:r>
              <a:rPr lang="en-US" sz="1600" dirty="0"/>
              <a:t>       </a:t>
            </a:r>
            <a:r>
              <a:rPr lang="en-US" sz="1600" dirty="0" err="1" smtClean="0"/>
              <a:t>in_fd</a:t>
            </a:r>
            <a:r>
              <a:rPr lang="en-US" sz="1600" dirty="0"/>
              <a:t>: </a:t>
            </a:r>
            <a:r>
              <a:rPr lang="en-US" sz="1600" dirty="0" err="1"/>
              <a:t>c_int</a:t>
            </a:r>
            <a:r>
              <a:rPr lang="en-US" sz="1600" dirty="0"/>
              <a:t>, </a:t>
            </a:r>
            <a:r>
              <a:rPr lang="en-US" sz="1600" dirty="0" err="1"/>
              <a:t>out_fd</a:t>
            </a:r>
            <a:r>
              <a:rPr lang="en-US" sz="1600" dirty="0"/>
              <a:t>: </a:t>
            </a:r>
            <a:r>
              <a:rPr lang="en-US" sz="1600" dirty="0" err="1"/>
              <a:t>c_int</a:t>
            </a:r>
            <a:r>
              <a:rPr lang="en-US" sz="1600" dirty="0"/>
              <a:t>, </a:t>
            </a:r>
            <a:r>
              <a:rPr lang="en-US" sz="1600" dirty="0" err="1"/>
              <a:t>err_fd</a:t>
            </a:r>
            <a:r>
              <a:rPr lang="en-US" sz="1600" dirty="0"/>
              <a:t>: </a:t>
            </a:r>
            <a:r>
              <a:rPr lang="en-US" sz="1600" dirty="0" err="1"/>
              <a:t>c_int</a:t>
            </a:r>
            <a:r>
              <a:rPr lang="en-US" sz="1600" dirty="0"/>
              <a:t>) </a:t>
            </a:r>
            <a:r>
              <a:rPr lang="en-US" sz="1600" b="1" dirty="0"/>
              <a:t>-&gt; </a:t>
            </a:r>
            <a:r>
              <a:rPr lang="en-US" sz="1600" b="1" dirty="0" err="1"/>
              <a:t>SpawnProcessResult</a:t>
            </a:r>
            <a:r>
              <a:rPr lang="en-US" sz="1600" b="1" dirty="0"/>
              <a:t> </a:t>
            </a:r>
            <a:r>
              <a:rPr lang="en-US" sz="1600" dirty="0"/>
              <a:t>{</a:t>
            </a:r>
          </a:p>
          <a:p>
            <a:r>
              <a:rPr lang="en-US" sz="1600" dirty="0"/>
              <a:t>    </a:t>
            </a:r>
            <a:r>
              <a:rPr lang="en-US" sz="1600" dirty="0" smtClean="0"/>
              <a:t>…</a:t>
            </a:r>
          </a:p>
          <a:p>
            <a:r>
              <a:rPr lang="en-US" sz="1600" dirty="0" smtClean="0"/>
              <a:t>    #</a:t>
            </a:r>
            <a:r>
              <a:rPr lang="en-US" sz="1600" dirty="0"/>
              <a:t>[</a:t>
            </a:r>
            <a:r>
              <a:rPr lang="en-US" sz="1600" dirty="0" err="1"/>
              <a:t>cfg</a:t>
            </a:r>
            <a:r>
              <a:rPr lang="en-US" sz="1600" dirty="0"/>
              <a:t>(not(</a:t>
            </a:r>
            <a:r>
              <a:rPr lang="en-US" sz="1600" dirty="0" err="1"/>
              <a:t>target_os</a:t>
            </a:r>
            <a:r>
              <a:rPr lang="en-US" sz="1600" dirty="0"/>
              <a:t> = "</a:t>
            </a:r>
            <a:r>
              <a:rPr lang="en-US" sz="1600" dirty="0" err="1"/>
              <a:t>macos</a:t>
            </a:r>
            <a:r>
              <a:rPr lang="en-US" sz="1600" dirty="0"/>
              <a:t>"), not(windows))]</a:t>
            </a:r>
          </a:p>
          <a:p>
            <a:r>
              <a:rPr lang="en-US" sz="1600" dirty="0"/>
              <a:t>    unsafe </a:t>
            </a:r>
            <a:r>
              <a:rPr lang="en-US" sz="1600" dirty="0" err="1"/>
              <a:t>fn</a:t>
            </a:r>
            <a:r>
              <a:rPr lang="en-US" sz="1600" dirty="0"/>
              <a:t> </a:t>
            </a:r>
            <a:r>
              <a:rPr lang="en-US" sz="1600" dirty="0" err="1"/>
              <a:t>set_environ</a:t>
            </a:r>
            <a:r>
              <a:rPr lang="en-US" sz="1600" dirty="0"/>
              <a:t>(</a:t>
            </a:r>
            <a:r>
              <a:rPr lang="en-US" sz="1600" dirty="0" err="1"/>
              <a:t>envp</a:t>
            </a:r>
            <a:r>
              <a:rPr lang="en-US" sz="1600" dirty="0"/>
              <a:t>: *</a:t>
            </a:r>
            <a:r>
              <a:rPr lang="en-US" sz="1600" dirty="0" err="1"/>
              <a:t>c_void</a:t>
            </a:r>
            <a:r>
              <a:rPr lang="en-US" sz="1600" dirty="0"/>
              <a:t>) {</a:t>
            </a:r>
          </a:p>
          <a:p>
            <a:r>
              <a:rPr lang="en-US" sz="1600" dirty="0"/>
              <a:t>        extern {</a:t>
            </a:r>
          </a:p>
          <a:p>
            <a:r>
              <a:rPr lang="en-US" sz="1600" dirty="0"/>
              <a:t>            static </a:t>
            </a:r>
            <a:r>
              <a:rPr lang="en-US" sz="1600" dirty="0" err="1"/>
              <a:t>mut</a:t>
            </a:r>
            <a:r>
              <a:rPr lang="en-US" sz="1600" dirty="0"/>
              <a:t> environ: *</a:t>
            </a:r>
            <a:r>
              <a:rPr lang="en-US" sz="1600" dirty="0" err="1"/>
              <a:t>c_void</a:t>
            </a:r>
            <a:r>
              <a:rPr lang="en-US" sz="1600" dirty="0"/>
              <a:t>;</a:t>
            </a:r>
          </a:p>
          <a:p>
            <a:r>
              <a:rPr lang="en-US" sz="1600" dirty="0"/>
              <a:t>        }</a:t>
            </a:r>
          </a:p>
          <a:p>
            <a:r>
              <a:rPr lang="en-US" sz="1600" dirty="0"/>
              <a:t>        environ = </a:t>
            </a:r>
            <a:r>
              <a:rPr lang="en-US" sz="1600" dirty="0" err="1"/>
              <a:t>envp</a:t>
            </a:r>
            <a:r>
              <a:rPr lang="en-US" sz="1600" dirty="0"/>
              <a:t>;</a:t>
            </a:r>
          </a:p>
          <a:p>
            <a:r>
              <a:rPr lang="en-US" sz="1600" dirty="0"/>
              <a:t>    }</a:t>
            </a:r>
          </a:p>
          <a:p>
            <a:endParaRPr lang="en-US" sz="1600" dirty="0"/>
          </a:p>
          <a:p>
            <a:r>
              <a:rPr lang="en-US" sz="1600" dirty="0"/>
              <a:t>    unsafe </a:t>
            </a:r>
            <a:r>
              <a:rPr lang="en-US" sz="1600" dirty="0" smtClean="0"/>
              <a:t>{</a:t>
            </a:r>
            <a:endParaRPr lang="en-US" sz="1600" dirty="0"/>
          </a:p>
          <a:p>
            <a:r>
              <a:rPr lang="en-US" sz="2800" b="1" dirty="0">
                <a:solidFill>
                  <a:srgbClr val="FF0000"/>
                </a:solidFill>
              </a:rPr>
              <a:t>    </a:t>
            </a:r>
            <a:r>
              <a:rPr lang="en-US" sz="2800" b="1" dirty="0" smtClean="0">
                <a:solidFill>
                  <a:srgbClr val="FF0000"/>
                </a:solidFill>
              </a:rPr>
              <a:t>let </a:t>
            </a:r>
            <a:r>
              <a:rPr lang="en-US" sz="2800" b="1" dirty="0" err="1">
                <a:solidFill>
                  <a:srgbClr val="FF0000"/>
                </a:solidFill>
              </a:rPr>
              <a:t>pid</a:t>
            </a:r>
            <a:r>
              <a:rPr lang="en-US" sz="2800" b="1" dirty="0">
                <a:solidFill>
                  <a:srgbClr val="FF0000"/>
                </a:solidFill>
              </a:rPr>
              <a:t> = fork();</a:t>
            </a:r>
          </a:p>
          <a:p>
            <a:r>
              <a:rPr lang="en-US" sz="1600" dirty="0"/>
              <a:t>        if </a:t>
            </a:r>
            <a:r>
              <a:rPr lang="en-US" sz="1600" dirty="0" err="1"/>
              <a:t>pid</a:t>
            </a:r>
            <a:r>
              <a:rPr lang="en-US" sz="1600" dirty="0"/>
              <a:t> &lt; 0 {</a:t>
            </a:r>
          </a:p>
          <a:p>
            <a:r>
              <a:rPr lang="en-US" sz="1600" dirty="0"/>
              <a:t>            fail!("failure in fork: {}", </a:t>
            </a:r>
            <a:r>
              <a:rPr lang="en-US" sz="1600" dirty="0" err="1"/>
              <a:t>os</a:t>
            </a:r>
            <a:r>
              <a:rPr lang="en-US" sz="1600" dirty="0"/>
              <a:t>::</a:t>
            </a:r>
            <a:r>
              <a:rPr lang="en-US" sz="1600" dirty="0" err="1"/>
              <a:t>last_os_error</a:t>
            </a:r>
            <a:r>
              <a:rPr lang="en-US" sz="1600" dirty="0"/>
              <a:t>());</a:t>
            </a:r>
          </a:p>
          <a:p>
            <a:r>
              <a:rPr lang="en-US" sz="1600" dirty="0"/>
              <a:t>        } else if </a:t>
            </a:r>
            <a:r>
              <a:rPr lang="en-US" sz="1600" dirty="0" err="1"/>
              <a:t>pid</a:t>
            </a:r>
            <a:r>
              <a:rPr lang="en-US" sz="1600" dirty="0"/>
              <a:t> &gt; 0 {</a:t>
            </a:r>
          </a:p>
          <a:p>
            <a:r>
              <a:rPr lang="en-US" sz="1600" dirty="0"/>
              <a:t>            </a:t>
            </a:r>
            <a:r>
              <a:rPr lang="en-US" sz="1600" b="1" dirty="0">
                <a:solidFill>
                  <a:srgbClr val="FF0000"/>
                </a:solidFill>
              </a:rPr>
              <a:t>return </a:t>
            </a:r>
            <a:r>
              <a:rPr lang="en-US" sz="1600" b="1" dirty="0" err="1">
                <a:solidFill>
                  <a:srgbClr val="FF0000"/>
                </a:solidFill>
              </a:rPr>
              <a:t>SpawnProcessResult</a:t>
            </a:r>
            <a:r>
              <a:rPr lang="en-US" sz="1600" b="1" dirty="0">
                <a:solidFill>
                  <a:srgbClr val="FF0000"/>
                </a:solidFill>
              </a:rPr>
              <a:t> {</a:t>
            </a:r>
            <a:r>
              <a:rPr lang="en-US" sz="1600" b="1" dirty="0" err="1">
                <a:solidFill>
                  <a:srgbClr val="FF0000"/>
                </a:solidFill>
              </a:rPr>
              <a:t>pid</a:t>
            </a:r>
            <a:r>
              <a:rPr lang="en-US" sz="1600" b="1" dirty="0">
                <a:solidFill>
                  <a:srgbClr val="FF0000"/>
                </a:solidFill>
              </a:rPr>
              <a:t>: </a:t>
            </a:r>
            <a:r>
              <a:rPr lang="en-US" sz="1600" b="1" dirty="0" err="1">
                <a:solidFill>
                  <a:srgbClr val="FF0000"/>
                </a:solidFill>
              </a:rPr>
              <a:t>pid</a:t>
            </a:r>
            <a:r>
              <a:rPr lang="en-US" sz="1600" b="1" dirty="0">
                <a:solidFill>
                  <a:srgbClr val="FF0000"/>
                </a:solidFill>
              </a:rPr>
              <a:t>, handle: </a:t>
            </a:r>
            <a:r>
              <a:rPr lang="en-US" sz="1600" b="1" dirty="0" err="1">
                <a:solidFill>
                  <a:srgbClr val="FF0000"/>
                </a:solidFill>
              </a:rPr>
              <a:t>ptr</a:t>
            </a:r>
            <a:r>
              <a:rPr lang="en-US" sz="1600" b="1" dirty="0">
                <a:solidFill>
                  <a:srgbClr val="FF0000"/>
                </a:solidFill>
              </a:rPr>
              <a:t>::null()};</a:t>
            </a:r>
          </a:p>
          <a:p>
            <a:r>
              <a:rPr lang="en-US" sz="1600" dirty="0"/>
              <a:t>        }</a:t>
            </a:r>
          </a:p>
          <a:p>
            <a:endParaRPr lang="en-US" sz="1600" dirty="0"/>
          </a:p>
          <a:p>
            <a:r>
              <a:rPr lang="en-US" sz="1600" dirty="0"/>
              <a:t>        </a:t>
            </a:r>
            <a:r>
              <a:rPr lang="en-US" sz="1600" dirty="0" smtClean="0"/>
              <a:t>… // 25 lines of failure-handing code</a:t>
            </a:r>
          </a:p>
          <a:p>
            <a:r>
              <a:rPr lang="en-US" sz="1600" dirty="0" smtClean="0"/>
              <a:t>}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364845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Forking!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1237" y="1445307"/>
            <a:ext cx="7622309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#[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</a:rPr>
              <a:t>cfg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</a:rPr>
              <a:t>unix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)]</a:t>
            </a:r>
          </a:p>
          <a:p>
            <a:r>
              <a:rPr lang="en-US" sz="1600" dirty="0" err="1"/>
              <a:t>fn</a:t>
            </a:r>
            <a:r>
              <a:rPr lang="en-US" sz="1600" dirty="0"/>
              <a:t> </a:t>
            </a:r>
            <a:r>
              <a:rPr lang="en-US" sz="1600" b="1" dirty="0" err="1">
                <a:solidFill>
                  <a:srgbClr val="0000FF"/>
                </a:solidFill>
              </a:rPr>
              <a:t>spawn_process_os</a:t>
            </a:r>
            <a:r>
              <a:rPr lang="en-US" sz="1600" dirty="0"/>
              <a:t>(</a:t>
            </a:r>
            <a:r>
              <a:rPr lang="en-US" sz="1600" dirty="0" err="1"/>
              <a:t>prog</a:t>
            </a:r>
            <a:r>
              <a:rPr lang="en-US" sz="1600" dirty="0"/>
              <a:t>: &amp;</a:t>
            </a:r>
            <a:r>
              <a:rPr lang="en-US" sz="1600" dirty="0" err="1"/>
              <a:t>str</a:t>
            </a:r>
            <a:r>
              <a:rPr lang="en-US" sz="1600" dirty="0"/>
              <a:t>, </a:t>
            </a:r>
            <a:r>
              <a:rPr lang="en-US" sz="1600" dirty="0" err="1"/>
              <a:t>args</a:t>
            </a:r>
            <a:r>
              <a:rPr lang="en-US" sz="1600" dirty="0"/>
              <a:t>: &amp;[~</a:t>
            </a:r>
            <a:r>
              <a:rPr lang="en-US" sz="1600" dirty="0" err="1"/>
              <a:t>str</a:t>
            </a:r>
            <a:r>
              <a:rPr lang="en-US" sz="1600" dirty="0"/>
              <a:t>],</a:t>
            </a:r>
          </a:p>
          <a:p>
            <a:r>
              <a:rPr lang="en-US" sz="1600" dirty="0"/>
              <a:t>       </a:t>
            </a:r>
            <a:r>
              <a:rPr lang="en-US" sz="1600" dirty="0" err="1" smtClean="0"/>
              <a:t>env</a:t>
            </a:r>
            <a:r>
              <a:rPr lang="en-US" sz="1600" dirty="0"/>
              <a:t>: Option&lt;~[(~</a:t>
            </a:r>
            <a:r>
              <a:rPr lang="en-US" sz="1600" dirty="0" err="1"/>
              <a:t>str</a:t>
            </a:r>
            <a:r>
              <a:rPr lang="en-US" sz="1600" dirty="0"/>
              <a:t>, ~</a:t>
            </a:r>
            <a:r>
              <a:rPr lang="en-US" sz="1600" dirty="0" err="1"/>
              <a:t>str</a:t>
            </a:r>
            <a:r>
              <a:rPr lang="en-US" sz="1600" dirty="0"/>
              <a:t>)]&gt;</a:t>
            </a:r>
            <a:r>
              <a:rPr lang="en-US" sz="1600" dirty="0" smtClean="0"/>
              <a:t>, </a:t>
            </a:r>
            <a:r>
              <a:rPr lang="en-US" sz="1600" dirty="0" err="1" smtClean="0"/>
              <a:t>dir</a:t>
            </a:r>
            <a:r>
              <a:rPr lang="en-US" sz="1600" dirty="0"/>
              <a:t>: Option&lt;&amp;Path&gt;,</a:t>
            </a:r>
          </a:p>
          <a:p>
            <a:r>
              <a:rPr lang="en-US" sz="1600" dirty="0"/>
              <a:t>       </a:t>
            </a:r>
            <a:r>
              <a:rPr lang="en-US" sz="1600" dirty="0" err="1" smtClean="0"/>
              <a:t>in_fd</a:t>
            </a:r>
            <a:r>
              <a:rPr lang="en-US" sz="1600" dirty="0"/>
              <a:t>: </a:t>
            </a:r>
            <a:r>
              <a:rPr lang="en-US" sz="1600" dirty="0" err="1"/>
              <a:t>c_int</a:t>
            </a:r>
            <a:r>
              <a:rPr lang="en-US" sz="1600" dirty="0"/>
              <a:t>, </a:t>
            </a:r>
            <a:r>
              <a:rPr lang="en-US" sz="1600" dirty="0" err="1"/>
              <a:t>out_fd</a:t>
            </a:r>
            <a:r>
              <a:rPr lang="en-US" sz="1600" dirty="0"/>
              <a:t>: </a:t>
            </a:r>
            <a:r>
              <a:rPr lang="en-US" sz="1600" dirty="0" err="1"/>
              <a:t>c_int</a:t>
            </a:r>
            <a:r>
              <a:rPr lang="en-US" sz="1600" dirty="0"/>
              <a:t>, </a:t>
            </a:r>
            <a:r>
              <a:rPr lang="en-US" sz="1600" dirty="0" err="1"/>
              <a:t>err_fd</a:t>
            </a:r>
            <a:r>
              <a:rPr lang="en-US" sz="1600" dirty="0"/>
              <a:t>: </a:t>
            </a:r>
            <a:r>
              <a:rPr lang="en-US" sz="1600" dirty="0" err="1"/>
              <a:t>c_int</a:t>
            </a:r>
            <a:r>
              <a:rPr lang="en-US" sz="1600" dirty="0"/>
              <a:t>) </a:t>
            </a:r>
            <a:r>
              <a:rPr lang="en-US" sz="1600" b="1" dirty="0"/>
              <a:t>-&gt; </a:t>
            </a:r>
            <a:r>
              <a:rPr lang="en-US" sz="1600" b="1" dirty="0" err="1"/>
              <a:t>SpawnProcessResult</a:t>
            </a:r>
            <a:r>
              <a:rPr lang="en-US" sz="1600" b="1" dirty="0"/>
              <a:t> </a:t>
            </a:r>
            <a:r>
              <a:rPr lang="en-US" sz="1600" dirty="0"/>
              <a:t>{</a:t>
            </a:r>
          </a:p>
          <a:p>
            <a:r>
              <a:rPr lang="en-US" sz="1600" dirty="0"/>
              <a:t>    </a:t>
            </a:r>
            <a:r>
              <a:rPr lang="en-US" sz="1600" dirty="0" smtClean="0"/>
              <a:t>…</a:t>
            </a:r>
          </a:p>
          <a:p>
            <a:r>
              <a:rPr lang="en-US" sz="1600" b="1" dirty="0"/>
              <a:t> </a:t>
            </a:r>
            <a:r>
              <a:rPr lang="en-US" sz="1600" b="1" dirty="0" smtClean="0"/>
              <a:t>   use </a:t>
            </a:r>
            <a:r>
              <a:rPr lang="en-US" sz="1600" b="1" dirty="0" err="1"/>
              <a:t>libc</a:t>
            </a:r>
            <a:r>
              <a:rPr lang="en-US" sz="1600" b="1" dirty="0"/>
              <a:t>::</a:t>
            </a:r>
            <a:r>
              <a:rPr lang="en-US" sz="1600" b="1" dirty="0" err="1"/>
              <a:t>funcs</a:t>
            </a:r>
            <a:r>
              <a:rPr lang="en-US" sz="1600" b="1" dirty="0"/>
              <a:t>::posix88::</a:t>
            </a:r>
            <a:r>
              <a:rPr lang="en-US" sz="1600" b="1" dirty="0" err="1"/>
              <a:t>unistd</a:t>
            </a:r>
            <a:r>
              <a:rPr lang="en-US" sz="1600" b="1" dirty="0"/>
              <a:t>::{fork, dup2, close, </a:t>
            </a:r>
            <a:r>
              <a:rPr lang="en-US" sz="1600" b="1" dirty="0" err="1"/>
              <a:t>chdir</a:t>
            </a:r>
            <a:r>
              <a:rPr lang="en-US" sz="1600" b="1" dirty="0"/>
              <a:t>, </a:t>
            </a:r>
            <a:r>
              <a:rPr lang="en-US" sz="1600" b="1" dirty="0" err="1"/>
              <a:t>execvp</a:t>
            </a:r>
            <a:r>
              <a:rPr lang="en-US" sz="1600" b="1" dirty="0"/>
              <a:t>};</a:t>
            </a:r>
          </a:p>
          <a:p>
            <a:r>
              <a:rPr lang="en-US" sz="1600" dirty="0"/>
              <a:t>    </a:t>
            </a:r>
            <a:r>
              <a:rPr lang="en-US" sz="1600" dirty="0" smtClean="0"/>
              <a:t>…</a:t>
            </a:r>
          </a:p>
          <a:p>
            <a:r>
              <a:rPr lang="en-US" sz="1600" dirty="0" smtClean="0"/>
              <a:t>    unsafe </a:t>
            </a:r>
            <a:r>
              <a:rPr lang="en-US" sz="1600" dirty="0"/>
              <a:t>{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   let </a:t>
            </a:r>
            <a:r>
              <a:rPr lang="en-US" sz="2800" b="1" dirty="0" err="1">
                <a:solidFill>
                  <a:srgbClr val="FF0000"/>
                </a:solidFill>
              </a:rPr>
              <a:t>pid</a:t>
            </a:r>
            <a:r>
              <a:rPr lang="en-US" sz="2800" b="1" dirty="0">
                <a:solidFill>
                  <a:srgbClr val="FF0000"/>
                </a:solidFill>
              </a:rPr>
              <a:t> = fork();</a:t>
            </a:r>
          </a:p>
          <a:p>
            <a:r>
              <a:rPr lang="en-US" sz="1600" dirty="0"/>
              <a:t>        if </a:t>
            </a:r>
            <a:r>
              <a:rPr lang="en-US" sz="1600" dirty="0" err="1"/>
              <a:t>pid</a:t>
            </a:r>
            <a:r>
              <a:rPr lang="en-US" sz="1600" dirty="0"/>
              <a:t> &lt; 0 {</a:t>
            </a:r>
          </a:p>
          <a:p>
            <a:r>
              <a:rPr lang="en-US" sz="1600" dirty="0"/>
              <a:t>            fail!("failure in fork: {}", </a:t>
            </a:r>
            <a:r>
              <a:rPr lang="en-US" sz="1600" dirty="0" err="1"/>
              <a:t>os</a:t>
            </a:r>
            <a:r>
              <a:rPr lang="en-US" sz="1600" dirty="0"/>
              <a:t>::</a:t>
            </a:r>
            <a:r>
              <a:rPr lang="en-US" sz="1600" dirty="0" err="1"/>
              <a:t>last_os_error</a:t>
            </a:r>
            <a:r>
              <a:rPr lang="en-US" sz="1600" dirty="0"/>
              <a:t>());</a:t>
            </a:r>
          </a:p>
          <a:p>
            <a:r>
              <a:rPr lang="en-US" sz="1600" dirty="0"/>
              <a:t>        } else if </a:t>
            </a:r>
            <a:r>
              <a:rPr lang="en-US" sz="1600" dirty="0" err="1"/>
              <a:t>pid</a:t>
            </a:r>
            <a:r>
              <a:rPr lang="en-US" sz="1600" dirty="0"/>
              <a:t> &gt; 0 {</a:t>
            </a:r>
          </a:p>
          <a:p>
            <a:r>
              <a:rPr lang="en-US" sz="1600" dirty="0"/>
              <a:t>            </a:t>
            </a:r>
            <a:r>
              <a:rPr lang="en-US" sz="1600" b="1" dirty="0">
                <a:solidFill>
                  <a:srgbClr val="FF0000"/>
                </a:solidFill>
              </a:rPr>
              <a:t>return </a:t>
            </a:r>
            <a:r>
              <a:rPr lang="en-US" sz="1600" b="1" dirty="0" err="1">
                <a:solidFill>
                  <a:srgbClr val="FF0000"/>
                </a:solidFill>
              </a:rPr>
              <a:t>SpawnProcessResult</a:t>
            </a:r>
            <a:r>
              <a:rPr lang="en-US" sz="1600" b="1" dirty="0">
                <a:solidFill>
                  <a:srgbClr val="FF0000"/>
                </a:solidFill>
              </a:rPr>
              <a:t> {</a:t>
            </a:r>
            <a:r>
              <a:rPr lang="en-US" sz="1600" b="1" dirty="0" err="1">
                <a:solidFill>
                  <a:srgbClr val="FF0000"/>
                </a:solidFill>
              </a:rPr>
              <a:t>pid</a:t>
            </a:r>
            <a:r>
              <a:rPr lang="en-US" sz="1600" b="1" dirty="0">
                <a:solidFill>
                  <a:srgbClr val="FF0000"/>
                </a:solidFill>
              </a:rPr>
              <a:t>: </a:t>
            </a:r>
            <a:r>
              <a:rPr lang="en-US" sz="1600" b="1" dirty="0" err="1">
                <a:solidFill>
                  <a:srgbClr val="FF0000"/>
                </a:solidFill>
              </a:rPr>
              <a:t>pid</a:t>
            </a:r>
            <a:r>
              <a:rPr lang="en-US" sz="1600" b="1" dirty="0">
                <a:solidFill>
                  <a:srgbClr val="FF0000"/>
                </a:solidFill>
              </a:rPr>
              <a:t>, handle: </a:t>
            </a:r>
            <a:r>
              <a:rPr lang="en-US" sz="1600" b="1" dirty="0" err="1">
                <a:solidFill>
                  <a:srgbClr val="FF0000"/>
                </a:solidFill>
              </a:rPr>
              <a:t>ptr</a:t>
            </a:r>
            <a:r>
              <a:rPr lang="en-US" sz="1600" b="1" dirty="0">
                <a:solidFill>
                  <a:srgbClr val="FF0000"/>
                </a:solidFill>
              </a:rPr>
              <a:t>::null()};</a:t>
            </a:r>
          </a:p>
          <a:p>
            <a:r>
              <a:rPr lang="en-US" sz="1600" dirty="0"/>
              <a:t>        }</a:t>
            </a:r>
          </a:p>
          <a:p>
            <a:endParaRPr lang="en-US" sz="1600" dirty="0"/>
          </a:p>
          <a:p>
            <a:r>
              <a:rPr lang="en-US" sz="1600" dirty="0"/>
              <a:t>        … // 25 lines of failure-handing code</a:t>
            </a:r>
          </a:p>
          <a:p>
            <a:r>
              <a:rPr lang="en-US" sz="1600" dirty="0"/>
              <a:t>}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396265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974174" y="2559654"/>
            <a:ext cx="5564817" cy="11430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rust/</a:t>
            </a:r>
            <a:r>
              <a:rPr lang="en-US" dirty="0" err="1" smtClean="0">
                <a:hlinkClick r:id="rId2"/>
              </a:rPr>
              <a:t>src</a:t>
            </a:r>
            <a:r>
              <a:rPr lang="en-US" dirty="0" smtClean="0">
                <a:hlinkClick r:id="rId2"/>
              </a:rPr>
              <a:t>/</a:t>
            </a:r>
            <a:r>
              <a:rPr lang="en-US" dirty="0" err="1" smtClean="0">
                <a:hlinkClick r:id="rId2"/>
              </a:rPr>
              <a:t>libstd</a:t>
            </a:r>
            <a:r>
              <a:rPr lang="en-US" dirty="0" smtClean="0">
                <a:hlinkClick r:id="rId2"/>
              </a:rPr>
              <a:t>/</a:t>
            </a:r>
            <a:r>
              <a:rPr lang="en-US" dirty="0" err="1" smtClean="0">
                <a:hlinkClick r:id="rId2"/>
              </a:rPr>
              <a:t>run.rs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 descr="Screen Shot 2013-11-04 at 6.09.31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8"/>
          <a:stretch/>
        </p:blipFill>
        <p:spPr>
          <a:xfrm>
            <a:off x="1379735" y="76200"/>
            <a:ext cx="7613522" cy="6506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0069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802246" y="2629910"/>
            <a:ext cx="5661891" cy="1143000"/>
          </a:xfrm>
        </p:spPr>
        <p:txBody>
          <a:bodyPr/>
          <a:lstStyle/>
          <a:p>
            <a:r>
              <a:rPr lang="en-US" dirty="0" err="1">
                <a:hlinkClick r:id="rId2"/>
              </a:rPr>
              <a:t>src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libstd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libc.rs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199" y="579729"/>
            <a:ext cx="7359073" cy="590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/</a:t>
            </a:r>
            <a:r>
              <a:rPr lang="en-US" dirty="0"/>
              <a:t>*!</a:t>
            </a:r>
          </a:p>
          <a:p>
            <a:r>
              <a:rPr lang="en-US" dirty="0"/>
              <a:t>* Bindings for the C standard library and other platform libraries</a:t>
            </a:r>
          </a:p>
          <a:p>
            <a:r>
              <a:rPr lang="en-US" dirty="0"/>
              <a:t>*</a:t>
            </a:r>
          </a:p>
          <a:p>
            <a:r>
              <a:rPr lang="en-US" dirty="0"/>
              <a:t>* This module contains bindings to the C standard library,</a:t>
            </a:r>
          </a:p>
          <a:p>
            <a:r>
              <a:rPr lang="en-US" dirty="0"/>
              <a:t>* organized into modules by their defining standard.</a:t>
            </a:r>
          </a:p>
          <a:p>
            <a:r>
              <a:rPr lang="en-US" dirty="0"/>
              <a:t>* Additionally, it contains some assorted platform-specific definitions.</a:t>
            </a:r>
          </a:p>
          <a:p>
            <a:r>
              <a:rPr lang="en-US" dirty="0"/>
              <a:t>* For convenience, most functions and types are </a:t>
            </a:r>
            <a:r>
              <a:rPr lang="en-US" dirty="0" err="1"/>
              <a:t>reexported</a:t>
            </a:r>
            <a:r>
              <a:rPr lang="en-US" dirty="0"/>
              <a:t> from `</a:t>
            </a:r>
            <a:r>
              <a:rPr lang="en-US" dirty="0" err="1"/>
              <a:t>std</a:t>
            </a:r>
            <a:r>
              <a:rPr lang="en-US" dirty="0"/>
              <a:t>::</a:t>
            </a:r>
            <a:r>
              <a:rPr lang="en-US" dirty="0" err="1"/>
              <a:t>libc</a:t>
            </a:r>
            <a:r>
              <a:rPr lang="en-US" dirty="0"/>
              <a:t>`,</a:t>
            </a:r>
          </a:p>
          <a:p>
            <a:r>
              <a:rPr lang="en-US" dirty="0"/>
              <a:t>* so `pub use </a:t>
            </a:r>
            <a:r>
              <a:rPr lang="en-US" dirty="0" err="1"/>
              <a:t>std</a:t>
            </a:r>
            <a:r>
              <a:rPr lang="en-US" dirty="0"/>
              <a:t>::</a:t>
            </a:r>
            <a:r>
              <a:rPr lang="en-US" dirty="0" err="1"/>
              <a:t>libc</a:t>
            </a:r>
            <a:r>
              <a:rPr lang="en-US" dirty="0"/>
              <a:t>::*` will import the available</a:t>
            </a:r>
          </a:p>
          <a:p>
            <a:r>
              <a:rPr lang="en-US" dirty="0"/>
              <a:t>* C bindings as appropriate for the target platform. The exact</a:t>
            </a:r>
          </a:p>
          <a:p>
            <a:r>
              <a:rPr lang="en-US" dirty="0"/>
              <a:t>* set of functions available are platform specific.</a:t>
            </a:r>
          </a:p>
          <a:p>
            <a:r>
              <a:rPr lang="en-US" dirty="0" smtClean="0"/>
              <a:t>* …</a:t>
            </a:r>
          </a:p>
          <a:p>
            <a:r>
              <a:rPr lang="en-US" dirty="0" smtClean="0"/>
              <a:t>*/</a:t>
            </a:r>
          </a:p>
          <a:p>
            <a:r>
              <a:rPr lang="en-US" dirty="0" smtClean="0"/>
              <a:t>…</a:t>
            </a:r>
          </a:p>
          <a:p>
            <a:r>
              <a:rPr lang="en-US" dirty="0"/>
              <a:t> #[</a:t>
            </a:r>
            <a:r>
              <a:rPr lang="en-US" dirty="0" err="1"/>
              <a:t>nolink</a:t>
            </a:r>
            <a:r>
              <a:rPr lang="en-US" dirty="0"/>
              <a:t>]</a:t>
            </a:r>
          </a:p>
          <a:p>
            <a:r>
              <a:rPr lang="en-US" dirty="0"/>
              <a:t>        pub mod </a:t>
            </a:r>
            <a:r>
              <a:rPr lang="en-US" dirty="0" err="1"/>
              <a:t>unistd</a:t>
            </a:r>
            <a:r>
              <a:rPr lang="en-US" dirty="0"/>
              <a:t> {</a:t>
            </a:r>
          </a:p>
          <a:p>
            <a:r>
              <a:rPr lang="en-US" dirty="0"/>
              <a:t>            use </a:t>
            </a:r>
            <a:r>
              <a:rPr lang="en-US" dirty="0" err="1"/>
              <a:t>libc</a:t>
            </a:r>
            <a:r>
              <a:rPr lang="en-US" dirty="0"/>
              <a:t>::types::common::c95::</a:t>
            </a:r>
            <a:r>
              <a:rPr lang="en-US" dirty="0" err="1"/>
              <a:t>c_void</a:t>
            </a:r>
            <a:r>
              <a:rPr lang="en-US" dirty="0"/>
              <a:t>;</a:t>
            </a:r>
          </a:p>
          <a:p>
            <a:r>
              <a:rPr lang="en-US" dirty="0"/>
              <a:t>            use </a:t>
            </a:r>
            <a:r>
              <a:rPr lang="en-US" dirty="0" err="1"/>
              <a:t>libc</a:t>
            </a:r>
            <a:r>
              <a:rPr lang="en-US" dirty="0"/>
              <a:t>::types::</a:t>
            </a:r>
            <a:r>
              <a:rPr lang="en-US" dirty="0" err="1"/>
              <a:t>os</a:t>
            </a:r>
            <a:r>
              <a:rPr lang="en-US" dirty="0"/>
              <a:t>::arch::c95::{</a:t>
            </a:r>
            <a:r>
              <a:rPr lang="en-US" dirty="0" err="1"/>
              <a:t>c_char</a:t>
            </a:r>
            <a:r>
              <a:rPr lang="en-US" dirty="0"/>
              <a:t>, </a:t>
            </a:r>
            <a:r>
              <a:rPr lang="en-US" dirty="0" err="1"/>
              <a:t>c_int</a:t>
            </a:r>
            <a:r>
              <a:rPr lang="en-US" dirty="0"/>
              <a:t>, </a:t>
            </a:r>
            <a:r>
              <a:rPr lang="en-US" dirty="0" err="1"/>
              <a:t>c_long</a:t>
            </a:r>
            <a:r>
              <a:rPr lang="en-US" dirty="0"/>
              <a:t>, </a:t>
            </a:r>
            <a:r>
              <a:rPr lang="en-US" dirty="0" err="1"/>
              <a:t>c_uint</a:t>
            </a:r>
            <a:r>
              <a:rPr lang="en-US" dirty="0"/>
              <a:t>};</a:t>
            </a:r>
          </a:p>
          <a:p>
            <a:r>
              <a:rPr lang="en-US" dirty="0"/>
              <a:t>            use </a:t>
            </a:r>
            <a:r>
              <a:rPr lang="en-US" dirty="0" err="1"/>
              <a:t>libc</a:t>
            </a:r>
            <a:r>
              <a:rPr lang="en-US" dirty="0"/>
              <a:t>::types::</a:t>
            </a:r>
            <a:r>
              <a:rPr lang="en-US" dirty="0" err="1"/>
              <a:t>os</a:t>
            </a:r>
            <a:r>
              <a:rPr lang="en-US" dirty="0"/>
              <a:t>::arch::c95::{</a:t>
            </a:r>
            <a:r>
              <a:rPr lang="en-US" dirty="0" err="1"/>
              <a:t>size_t</a:t>
            </a:r>
            <a:r>
              <a:rPr lang="en-US" dirty="0"/>
              <a:t>};</a:t>
            </a:r>
          </a:p>
          <a:p>
            <a:r>
              <a:rPr lang="en-US" dirty="0"/>
              <a:t>            use </a:t>
            </a:r>
            <a:r>
              <a:rPr lang="en-US" dirty="0" err="1"/>
              <a:t>libc</a:t>
            </a:r>
            <a:r>
              <a:rPr lang="en-US" dirty="0"/>
              <a:t>::types::</a:t>
            </a:r>
            <a:r>
              <a:rPr lang="en-US" dirty="0" err="1"/>
              <a:t>os</a:t>
            </a:r>
            <a:r>
              <a:rPr lang="en-US" dirty="0"/>
              <a:t>::arch::posix88::{</a:t>
            </a:r>
            <a:r>
              <a:rPr lang="en-US" dirty="0" err="1"/>
              <a:t>gid_t</a:t>
            </a:r>
            <a:r>
              <a:rPr lang="en-US" dirty="0"/>
              <a:t>, </a:t>
            </a:r>
            <a:r>
              <a:rPr lang="en-US" dirty="0" err="1"/>
              <a:t>off_t</a:t>
            </a:r>
            <a:r>
              <a:rPr lang="en-US" dirty="0"/>
              <a:t>, </a:t>
            </a:r>
            <a:r>
              <a:rPr lang="en-US" dirty="0" err="1"/>
              <a:t>pid_t</a:t>
            </a:r>
            <a:r>
              <a:rPr lang="en-US" dirty="0"/>
              <a:t>};</a:t>
            </a:r>
          </a:p>
          <a:p>
            <a:r>
              <a:rPr lang="en-US" dirty="0"/>
              <a:t>            use </a:t>
            </a:r>
            <a:r>
              <a:rPr lang="en-US" dirty="0" err="1"/>
              <a:t>libc</a:t>
            </a:r>
            <a:r>
              <a:rPr lang="en-US" dirty="0"/>
              <a:t>::types::</a:t>
            </a:r>
            <a:r>
              <a:rPr lang="en-US" dirty="0" err="1"/>
              <a:t>os</a:t>
            </a:r>
            <a:r>
              <a:rPr lang="en-US" dirty="0"/>
              <a:t>::arch::posix88::{</a:t>
            </a:r>
            <a:r>
              <a:rPr lang="en-US" dirty="0" err="1"/>
              <a:t>ssize_t</a:t>
            </a:r>
            <a:r>
              <a:rPr lang="en-US" dirty="0"/>
              <a:t>, </a:t>
            </a:r>
            <a:r>
              <a:rPr lang="en-US" dirty="0" err="1"/>
              <a:t>uid_t</a:t>
            </a:r>
            <a:r>
              <a:rPr lang="en-US" dirty="0"/>
              <a:t>};</a:t>
            </a:r>
          </a:p>
          <a:p>
            <a:r>
              <a:rPr lang="en-US" dirty="0" smtClean="0"/>
              <a:t>            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1754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802246" y="2629910"/>
            <a:ext cx="5661891" cy="1143000"/>
          </a:xfrm>
        </p:spPr>
        <p:txBody>
          <a:bodyPr/>
          <a:lstStyle/>
          <a:p>
            <a:r>
              <a:rPr lang="en-US" dirty="0" err="1">
                <a:hlinkClick r:id="rId2"/>
              </a:rPr>
              <a:t>src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libstd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libc.rs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199" y="579729"/>
            <a:ext cx="7359073" cy="590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pub </a:t>
            </a:r>
            <a:r>
              <a:rPr lang="en-US" dirty="0"/>
              <a:t>mod </a:t>
            </a:r>
            <a:r>
              <a:rPr lang="en-US" dirty="0" err="1"/>
              <a:t>unistd</a:t>
            </a:r>
            <a:r>
              <a:rPr lang="en-US" dirty="0"/>
              <a:t> {</a:t>
            </a:r>
          </a:p>
          <a:p>
            <a:r>
              <a:rPr lang="en-US" dirty="0"/>
              <a:t> </a:t>
            </a:r>
            <a:r>
              <a:rPr lang="en-US" dirty="0" smtClean="0"/>
              <a:t>    …</a:t>
            </a:r>
            <a:endParaRPr lang="en-US" dirty="0"/>
          </a:p>
          <a:p>
            <a:r>
              <a:rPr lang="en-US" dirty="0"/>
              <a:t>     </a:t>
            </a:r>
            <a:r>
              <a:rPr lang="en-US" dirty="0" smtClean="0"/>
              <a:t>extern </a:t>
            </a:r>
            <a:r>
              <a:rPr lang="en-US" dirty="0"/>
              <a:t>{</a:t>
            </a:r>
          </a:p>
          <a:p>
            <a:r>
              <a:rPr lang="en-US" dirty="0"/>
              <a:t>          </a:t>
            </a:r>
            <a:r>
              <a:rPr lang="en-US" dirty="0" smtClean="0"/>
              <a:t>pub </a:t>
            </a:r>
            <a:r>
              <a:rPr lang="en-US" dirty="0" err="1"/>
              <a:t>fn</a:t>
            </a:r>
            <a:r>
              <a:rPr lang="en-US" dirty="0"/>
              <a:t> access(path: *</a:t>
            </a:r>
            <a:r>
              <a:rPr lang="en-US" dirty="0" err="1"/>
              <a:t>c_char</a:t>
            </a:r>
            <a:r>
              <a:rPr lang="en-US" dirty="0"/>
              <a:t>, </a:t>
            </a:r>
            <a:r>
              <a:rPr lang="en-US" dirty="0" err="1"/>
              <a:t>amode</a:t>
            </a:r>
            <a:r>
              <a:rPr lang="en-US" dirty="0"/>
              <a:t>: </a:t>
            </a:r>
            <a:r>
              <a:rPr lang="en-US" dirty="0" err="1"/>
              <a:t>c_int</a:t>
            </a:r>
            <a:r>
              <a:rPr lang="en-US" dirty="0"/>
              <a:t>) -&gt; </a:t>
            </a:r>
            <a:r>
              <a:rPr lang="en-US" dirty="0" err="1"/>
              <a:t>c_int</a:t>
            </a:r>
            <a:r>
              <a:rPr lang="en-US" dirty="0"/>
              <a:t>;</a:t>
            </a:r>
          </a:p>
          <a:p>
            <a:r>
              <a:rPr lang="en-US" dirty="0" smtClean="0"/>
              <a:t>          pub </a:t>
            </a:r>
            <a:r>
              <a:rPr lang="en-US" dirty="0" err="1"/>
              <a:t>fn</a:t>
            </a:r>
            <a:r>
              <a:rPr lang="en-US" dirty="0"/>
              <a:t> alarm(seconds: </a:t>
            </a:r>
            <a:r>
              <a:rPr lang="en-US" dirty="0" err="1"/>
              <a:t>c_uint</a:t>
            </a:r>
            <a:r>
              <a:rPr lang="en-US" dirty="0"/>
              <a:t>) -&gt; </a:t>
            </a:r>
            <a:r>
              <a:rPr lang="en-US" dirty="0" err="1"/>
              <a:t>c_uint</a:t>
            </a:r>
            <a:r>
              <a:rPr lang="en-US" dirty="0"/>
              <a:t>;</a:t>
            </a:r>
          </a:p>
          <a:p>
            <a:r>
              <a:rPr lang="en-US" dirty="0" smtClean="0"/>
              <a:t>          pub </a:t>
            </a:r>
            <a:r>
              <a:rPr lang="en-US" dirty="0" err="1"/>
              <a:t>fn</a:t>
            </a:r>
            <a:r>
              <a:rPr lang="en-US" dirty="0"/>
              <a:t> </a:t>
            </a:r>
            <a:r>
              <a:rPr lang="en-US" dirty="0" err="1"/>
              <a:t>chdir</a:t>
            </a:r>
            <a:r>
              <a:rPr lang="en-US" dirty="0"/>
              <a:t>(</a:t>
            </a:r>
            <a:r>
              <a:rPr lang="en-US" dirty="0" err="1"/>
              <a:t>dir</a:t>
            </a:r>
            <a:r>
              <a:rPr lang="en-US" dirty="0"/>
              <a:t>: *</a:t>
            </a:r>
            <a:r>
              <a:rPr lang="en-US" dirty="0" err="1"/>
              <a:t>c_char</a:t>
            </a:r>
            <a:r>
              <a:rPr lang="en-US" dirty="0"/>
              <a:t>) -&gt; </a:t>
            </a:r>
            <a:r>
              <a:rPr lang="en-US" dirty="0" err="1"/>
              <a:t>c_int</a:t>
            </a:r>
            <a:r>
              <a:rPr lang="en-US" dirty="0"/>
              <a:t>;</a:t>
            </a:r>
          </a:p>
          <a:p>
            <a:r>
              <a:rPr lang="en-US" dirty="0" smtClean="0"/>
              <a:t>          pub </a:t>
            </a:r>
            <a:r>
              <a:rPr lang="en-US" dirty="0" err="1"/>
              <a:t>fn</a:t>
            </a:r>
            <a:r>
              <a:rPr lang="en-US" dirty="0"/>
              <a:t> </a:t>
            </a:r>
            <a:r>
              <a:rPr lang="en-US" dirty="0" err="1"/>
              <a:t>chown</a:t>
            </a:r>
            <a:r>
              <a:rPr lang="en-US" dirty="0"/>
              <a:t>(path: *</a:t>
            </a:r>
            <a:r>
              <a:rPr lang="en-US" dirty="0" err="1"/>
              <a:t>c_char</a:t>
            </a:r>
            <a:r>
              <a:rPr lang="en-US" dirty="0"/>
              <a:t>, </a:t>
            </a:r>
            <a:r>
              <a:rPr lang="en-US" dirty="0" err="1"/>
              <a:t>uid</a:t>
            </a:r>
            <a:r>
              <a:rPr lang="en-US" dirty="0"/>
              <a:t>: </a:t>
            </a:r>
            <a:r>
              <a:rPr lang="en-US" dirty="0" err="1"/>
              <a:t>uid_t</a:t>
            </a:r>
            <a:r>
              <a:rPr lang="en-US" dirty="0"/>
              <a:t>, </a:t>
            </a:r>
            <a:r>
              <a:rPr lang="en-US" dirty="0" err="1"/>
              <a:t>gid</a:t>
            </a:r>
            <a:r>
              <a:rPr lang="en-US" dirty="0"/>
              <a:t>: </a:t>
            </a:r>
            <a:r>
              <a:rPr lang="en-US" dirty="0" err="1"/>
              <a:t>gid_t</a:t>
            </a:r>
            <a:r>
              <a:rPr lang="en-US" dirty="0"/>
              <a:t>) -&gt; </a:t>
            </a:r>
            <a:r>
              <a:rPr lang="en-US" dirty="0" err="1"/>
              <a:t>c_int</a:t>
            </a:r>
            <a:r>
              <a:rPr lang="en-US" dirty="0"/>
              <a:t>;</a:t>
            </a:r>
          </a:p>
          <a:p>
            <a:r>
              <a:rPr lang="en-US" dirty="0" smtClean="0"/>
              <a:t>          pub </a:t>
            </a:r>
            <a:r>
              <a:rPr lang="en-US" dirty="0" err="1"/>
              <a:t>fn</a:t>
            </a:r>
            <a:r>
              <a:rPr lang="en-US" dirty="0"/>
              <a:t> close(</a:t>
            </a:r>
            <a:r>
              <a:rPr lang="en-US" dirty="0" err="1"/>
              <a:t>fd</a:t>
            </a:r>
            <a:r>
              <a:rPr lang="en-US" dirty="0"/>
              <a:t>: </a:t>
            </a:r>
            <a:r>
              <a:rPr lang="en-US" dirty="0" err="1"/>
              <a:t>c_int</a:t>
            </a:r>
            <a:r>
              <a:rPr lang="en-US" dirty="0"/>
              <a:t>) -&gt; </a:t>
            </a:r>
            <a:r>
              <a:rPr lang="en-US" dirty="0" err="1"/>
              <a:t>c_int</a:t>
            </a:r>
            <a:r>
              <a:rPr lang="en-US" dirty="0"/>
              <a:t>;</a:t>
            </a:r>
          </a:p>
          <a:p>
            <a:r>
              <a:rPr lang="en-US" dirty="0" smtClean="0"/>
              <a:t>          pub </a:t>
            </a:r>
            <a:r>
              <a:rPr lang="en-US" dirty="0" err="1"/>
              <a:t>fn</a:t>
            </a:r>
            <a:r>
              <a:rPr lang="en-US" dirty="0"/>
              <a:t> dup(</a:t>
            </a:r>
            <a:r>
              <a:rPr lang="en-US" dirty="0" err="1"/>
              <a:t>fd</a:t>
            </a:r>
            <a:r>
              <a:rPr lang="en-US" dirty="0"/>
              <a:t>: </a:t>
            </a:r>
            <a:r>
              <a:rPr lang="en-US" dirty="0" err="1"/>
              <a:t>c_int</a:t>
            </a:r>
            <a:r>
              <a:rPr lang="en-US" dirty="0"/>
              <a:t>) -&gt; </a:t>
            </a:r>
            <a:r>
              <a:rPr lang="en-US" dirty="0" err="1"/>
              <a:t>c_int</a:t>
            </a:r>
            <a:r>
              <a:rPr lang="en-US" dirty="0"/>
              <a:t>;</a:t>
            </a:r>
          </a:p>
          <a:p>
            <a:r>
              <a:rPr lang="en-US" dirty="0" smtClean="0"/>
              <a:t>          pub </a:t>
            </a:r>
            <a:r>
              <a:rPr lang="en-US" dirty="0" err="1"/>
              <a:t>fn</a:t>
            </a:r>
            <a:r>
              <a:rPr lang="en-US" dirty="0"/>
              <a:t> dup2(</a:t>
            </a:r>
            <a:r>
              <a:rPr lang="en-US" dirty="0" err="1"/>
              <a:t>src</a:t>
            </a:r>
            <a:r>
              <a:rPr lang="en-US" dirty="0"/>
              <a:t>: </a:t>
            </a:r>
            <a:r>
              <a:rPr lang="en-US" dirty="0" err="1"/>
              <a:t>c_int</a:t>
            </a:r>
            <a:r>
              <a:rPr lang="en-US" dirty="0"/>
              <a:t>, </a:t>
            </a:r>
            <a:r>
              <a:rPr lang="en-US" dirty="0" err="1"/>
              <a:t>dst</a:t>
            </a:r>
            <a:r>
              <a:rPr lang="en-US" dirty="0"/>
              <a:t>: </a:t>
            </a:r>
            <a:r>
              <a:rPr lang="en-US" dirty="0" err="1"/>
              <a:t>c_int</a:t>
            </a:r>
            <a:r>
              <a:rPr lang="en-US" dirty="0"/>
              <a:t>) -&gt; </a:t>
            </a:r>
            <a:r>
              <a:rPr lang="en-US" dirty="0" err="1"/>
              <a:t>c_int</a:t>
            </a:r>
            <a:r>
              <a:rPr lang="en-US" dirty="0"/>
              <a:t>;</a:t>
            </a:r>
          </a:p>
          <a:p>
            <a:r>
              <a:rPr lang="en-US" dirty="0" smtClean="0"/>
              <a:t>          pub </a:t>
            </a:r>
            <a:r>
              <a:rPr lang="en-US" dirty="0" err="1"/>
              <a:t>fn</a:t>
            </a:r>
            <a:r>
              <a:rPr lang="en-US" dirty="0"/>
              <a:t> </a:t>
            </a:r>
            <a:r>
              <a:rPr lang="en-US" dirty="0" err="1"/>
              <a:t>execv</a:t>
            </a:r>
            <a:r>
              <a:rPr lang="en-US" dirty="0"/>
              <a:t>(</a:t>
            </a:r>
            <a:r>
              <a:rPr lang="en-US" dirty="0" err="1"/>
              <a:t>prog</a:t>
            </a:r>
            <a:r>
              <a:rPr lang="en-US" dirty="0"/>
              <a:t>: *</a:t>
            </a:r>
            <a:r>
              <a:rPr lang="en-US" dirty="0" err="1"/>
              <a:t>c_char</a:t>
            </a:r>
            <a:r>
              <a:rPr lang="en-US" dirty="0"/>
              <a:t>, </a:t>
            </a:r>
            <a:r>
              <a:rPr lang="en-US" dirty="0" err="1"/>
              <a:t>argv</a:t>
            </a:r>
            <a:r>
              <a:rPr lang="en-US" dirty="0"/>
              <a:t>: **</a:t>
            </a:r>
            <a:r>
              <a:rPr lang="en-US" dirty="0" err="1"/>
              <a:t>c_char</a:t>
            </a:r>
            <a:r>
              <a:rPr lang="en-US" dirty="0"/>
              <a:t>) -&gt; </a:t>
            </a:r>
            <a:r>
              <a:rPr lang="en-US" dirty="0" err="1"/>
              <a:t>c_int</a:t>
            </a:r>
            <a:r>
              <a:rPr lang="en-US" dirty="0"/>
              <a:t>;</a:t>
            </a:r>
          </a:p>
          <a:p>
            <a:r>
              <a:rPr lang="en-US" dirty="0" smtClean="0"/>
              <a:t>          pub </a:t>
            </a:r>
            <a:r>
              <a:rPr lang="en-US" dirty="0" err="1"/>
              <a:t>fn</a:t>
            </a:r>
            <a:r>
              <a:rPr lang="en-US" dirty="0"/>
              <a:t> </a:t>
            </a:r>
            <a:r>
              <a:rPr lang="en-US" dirty="0" err="1"/>
              <a:t>execve</a:t>
            </a:r>
            <a:r>
              <a:rPr lang="en-US" dirty="0"/>
              <a:t>(</a:t>
            </a:r>
            <a:r>
              <a:rPr lang="en-US" dirty="0" err="1"/>
              <a:t>prog</a:t>
            </a:r>
            <a:r>
              <a:rPr lang="en-US" dirty="0"/>
              <a:t>: *</a:t>
            </a:r>
            <a:r>
              <a:rPr lang="en-US" dirty="0" err="1"/>
              <a:t>c_char</a:t>
            </a:r>
            <a:r>
              <a:rPr lang="en-US" dirty="0"/>
              <a:t>, </a:t>
            </a:r>
            <a:r>
              <a:rPr lang="en-US" dirty="0" err="1"/>
              <a:t>argv</a:t>
            </a:r>
            <a:r>
              <a:rPr lang="en-US" dirty="0"/>
              <a:t>: **</a:t>
            </a:r>
            <a:r>
              <a:rPr lang="en-US" dirty="0" err="1"/>
              <a:t>c_char</a:t>
            </a:r>
            <a:r>
              <a:rPr lang="en-US" dirty="0"/>
              <a:t>, </a:t>
            </a:r>
            <a:r>
              <a:rPr lang="en-US" dirty="0" err="1"/>
              <a:t>envp</a:t>
            </a:r>
            <a:r>
              <a:rPr lang="en-US" dirty="0"/>
              <a:t>: **</a:t>
            </a:r>
            <a:r>
              <a:rPr lang="en-US" dirty="0" err="1"/>
              <a:t>c_char</a:t>
            </a:r>
            <a:r>
              <a:rPr lang="en-US" dirty="0"/>
              <a:t>)</a:t>
            </a:r>
          </a:p>
          <a:p>
            <a:r>
              <a:rPr lang="en-US" dirty="0"/>
              <a:t>                              -&gt; </a:t>
            </a:r>
            <a:r>
              <a:rPr lang="en-US" dirty="0" err="1"/>
              <a:t>c_int</a:t>
            </a:r>
            <a:r>
              <a:rPr lang="en-US" dirty="0"/>
              <a:t>;</a:t>
            </a:r>
          </a:p>
          <a:p>
            <a:r>
              <a:rPr lang="en-US" dirty="0" smtClean="0"/>
              <a:t>          pub </a:t>
            </a:r>
            <a:r>
              <a:rPr lang="en-US" dirty="0" err="1"/>
              <a:t>fn</a:t>
            </a:r>
            <a:r>
              <a:rPr lang="en-US" dirty="0"/>
              <a:t> </a:t>
            </a:r>
            <a:r>
              <a:rPr lang="en-US" dirty="0" err="1"/>
              <a:t>execvp</a:t>
            </a:r>
            <a:r>
              <a:rPr lang="en-US" dirty="0"/>
              <a:t>(c: *</a:t>
            </a:r>
            <a:r>
              <a:rPr lang="en-US" dirty="0" err="1"/>
              <a:t>c_char</a:t>
            </a:r>
            <a:r>
              <a:rPr lang="en-US" dirty="0"/>
              <a:t>, </a:t>
            </a:r>
            <a:r>
              <a:rPr lang="en-US" dirty="0" err="1"/>
              <a:t>argv</a:t>
            </a:r>
            <a:r>
              <a:rPr lang="en-US" dirty="0"/>
              <a:t>: **</a:t>
            </a:r>
            <a:r>
              <a:rPr lang="en-US" dirty="0" err="1"/>
              <a:t>c_char</a:t>
            </a:r>
            <a:r>
              <a:rPr lang="en-US" dirty="0"/>
              <a:t>) -&gt; </a:t>
            </a:r>
            <a:r>
              <a:rPr lang="en-US" dirty="0" err="1"/>
              <a:t>c_int</a:t>
            </a:r>
            <a:r>
              <a:rPr lang="en-US" dirty="0"/>
              <a:t>;</a:t>
            </a:r>
          </a:p>
          <a:p>
            <a:r>
              <a:rPr lang="en-US" dirty="0" smtClean="0"/>
              <a:t>          </a:t>
            </a:r>
            <a:r>
              <a:rPr lang="en-US" b="1" dirty="0" smtClean="0">
                <a:solidFill>
                  <a:srgbClr val="FF0000"/>
                </a:solidFill>
              </a:rPr>
              <a:t>pub </a:t>
            </a:r>
            <a:r>
              <a:rPr lang="en-US" b="1" dirty="0" err="1">
                <a:solidFill>
                  <a:srgbClr val="FF0000"/>
                </a:solidFill>
              </a:rPr>
              <a:t>fn</a:t>
            </a:r>
            <a:r>
              <a:rPr lang="en-US" b="1" dirty="0">
                <a:solidFill>
                  <a:srgbClr val="FF0000"/>
                </a:solidFill>
              </a:rPr>
              <a:t> fork() -&gt; </a:t>
            </a:r>
            <a:r>
              <a:rPr lang="en-US" b="1" dirty="0" err="1">
                <a:solidFill>
                  <a:srgbClr val="FF0000"/>
                </a:solidFill>
              </a:rPr>
              <a:t>pid_t</a:t>
            </a:r>
            <a:r>
              <a:rPr lang="en-US" b="1" dirty="0">
                <a:solidFill>
                  <a:srgbClr val="FF0000"/>
                </a:solidFill>
              </a:rPr>
              <a:t>;</a:t>
            </a:r>
          </a:p>
          <a:p>
            <a:r>
              <a:rPr lang="en-US" dirty="0"/>
              <a:t>    </a:t>
            </a:r>
            <a:r>
              <a:rPr lang="en-US" dirty="0" smtClean="0"/>
              <a:t>      </a:t>
            </a:r>
            <a:r>
              <a:rPr lang="en-US" dirty="0"/>
              <a:t>pub </a:t>
            </a:r>
            <a:r>
              <a:rPr lang="en-US" dirty="0" err="1"/>
              <a:t>fn</a:t>
            </a:r>
            <a:r>
              <a:rPr lang="en-US" dirty="0"/>
              <a:t> </a:t>
            </a:r>
            <a:r>
              <a:rPr lang="en-US" dirty="0" err="1"/>
              <a:t>fpathconf</a:t>
            </a:r>
            <a:r>
              <a:rPr lang="en-US" dirty="0"/>
              <a:t>(</a:t>
            </a:r>
            <a:r>
              <a:rPr lang="en-US" dirty="0" err="1"/>
              <a:t>filedes</a:t>
            </a:r>
            <a:r>
              <a:rPr lang="en-US" dirty="0"/>
              <a:t>: </a:t>
            </a:r>
            <a:r>
              <a:rPr lang="en-US" dirty="0" err="1"/>
              <a:t>c_int</a:t>
            </a:r>
            <a:r>
              <a:rPr lang="en-US" dirty="0"/>
              <a:t>, name: </a:t>
            </a:r>
            <a:r>
              <a:rPr lang="en-US" dirty="0" err="1"/>
              <a:t>c_int</a:t>
            </a:r>
            <a:r>
              <a:rPr lang="en-US" dirty="0"/>
              <a:t>) -&gt; </a:t>
            </a:r>
            <a:r>
              <a:rPr lang="en-US" dirty="0" err="1"/>
              <a:t>c_long</a:t>
            </a:r>
            <a:r>
              <a:rPr lang="en-US" dirty="0"/>
              <a:t>;</a:t>
            </a:r>
          </a:p>
          <a:p>
            <a:r>
              <a:rPr lang="en-US" dirty="0" smtClean="0"/>
              <a:t>          </a:t>
            </a:r>
            <a:r>
              <a:rPr lang="en-US" dirty="0"/>
              <a:t>pub </a:t>
            </a:r>
            <a:r>
              <a:rPr lang="en-US" dirty="0" err="1"/>
              <a:t>fn</a:t>
            </a:r>
            <a:r>
              <a:rPr lang="en-US" dirty="0"/>
              <a:t> </a:t>
            </a:r>
            <a:r>
              <a:rPr lang="en-US" dirty="0" err="1"/>
              <a:t>getcwd</a:t>
            </a:r>
            <a:r>
              <a:rPr lang="en-US" dirty="0"/>
              <a:t>(</a:t>
            </a:r>
            <a:r>
              <a:rPr lang="en-US" dirty="0" err="1"/>
              <a:t>buf</a:t>
            </a:r>
            <a:r>
              <a:rPr lang="en-US" dirty="0"/>
              <a:t>: *</a:t>
            </a:r>
            <a:r>
              <a:rPr lang="en-US" dirty="0" err="1"/>
              <a:t>mut</a:t>
            </a:r>
            <a:r>
              <a:rPr lang="en-US" dirty="0"/>
              <a:t> </a:t>
            </a:r>
            <a:r>
              <a:rPr lang="en-US" dirty="0" err="1"/>
              <a:t>c_char</a:t>
            </a:r>
            <a:r>
              <a:rPr lang="en-US" dirty="0"/>
              <a:t>, size: </a:t>
            </a:r>
            <a:r>
              <a:rPr lang="en-US" dirty="0" err="1"/>
              <a:t>size_t</a:t>
            </a:r>
            <a:r>
              <a:rPr lang="en-US" dirty="0"/>
              <a:t>) -&gt; *</a:t>
            </a:r>
            <a:r>
              <a:rPr lang="en-US" dirty="0" err="1" smtClean="0"/>
              <a:t>c_char</a:t>
            </a:r>
            <a:r>
              <a:rPr lang="en-US" dirty="0" smtClean="0"/>
              <a:t>;</a:t>
            </a:r>
          </a:p>
          <a:p>
            <a:r>
              <a:rPr lang="en-US" dirty="0"/>
              <a:t> </a:t>
            </a:r>
            <a:r>
              <a:rPr lang="en-US" dirty="0" smtClean="0"/>
              <a:t>         pub </a:t>
            </a:r>
            <a:r>
              <a:rPr lang="en-US" dirty="0" err="1" smtClean="0"/>
              <a:t>fn</a:t>
            </a:r>
            <a:r>
              <a:rPr lang="en-US" dirty="0" smtClean="0"/>
              <a:t> </a:t>
            </a:r>
            <a:r>
              <a:rPr lang="en-US" dirty="0" err="1" smtClean="0"/>
              <a:t>getegid</a:t>
            </a:r>
            <a:r>
              <a:rPr lang="en-US" dirty="0" smtClean="0"/>
              <a:t>() -&gt; </a:t>
            </a:r>
            <a:r>
              <a:rPr lang="en-US" dirty="0" err="1" smtClean="0"/>
              <a:t>gid_t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      pub </a:t>
            </a:r>
            <a:r>
              <a:rPr lang="en-US" dirty="0" err="1"/>
              <a:t>fn</a:t>
            </a:r>
            <a:r>
              <a:rPr lang="en-US" dirty="0"/>
              <a:t> </a:t>
            </a:r>
            <a:r>
              <a:rPr lang="en-US" dirty="0" err="1"/>
              <a:t>geteuid</a:t>
            </a:r>
            <a:r>
              <a:rPr lang="en-US" dirty="0"/>
              <a:t>() -&gt; </a:t>
            </a:r>
            <a:r>
              <a:rPr lang="en-US" dirty="0" err="1"/>
              <a:t>uid_t</a:t>
            </a:r>
            <a:r>
              <a:rPr lang="en-US" dirty="0"/>
              <a:t>;</a:t>
            </a:r>
          </a:p>
          <a:p>
            <a:r>
              <a:rPr lang="en-US" dirty="0" smtClean="0"/>
              <a:t>          pub </a:t>
            </a:r>
            <a:r>
              <a:rPr lang="en-US" dirty="0" err="1"/>
              <a:t>fn</a:t>
            </a:r>
            <a:r>
              <a:rPr lang="en-US" dirty="0"/>
              <a:t> </a:t>
            </a:r>
            <a:r>
              <a:rPr lang="en-US" dirty="0" err="1"/>
              <a:t>getgid</a:t>
            </a:r>
            <a:r>
              <a:rPr lang="en-US" dirty="0"/>
              <a:t>() -&gt; </a:t>
            </a:r>
            <a:r>
              <a:rPr lang="en-US" dirty="0" err="1"/>
              <a:t>gid_t</a:t>
            </a:r>
            <a:r>
              <a:rPr lang="en-US" dirty="0"/>
              <a:t> ;</a:t>
            </a:r>
          </a:p>
          <a:p>
            <a:r>
              <a:rPr lang="en-US" dirty="0" smtClean="0"/>
              <a:t>         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2295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8764" y="347253"/>
            <a:ext cx="81880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/*</a:t>
            </a:r>
          </a:p>
          <a:p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*  </a:t>
            </a:r>
            <a:r>
              <a:rPr lang="en-US" sz="20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linux</a:t>
            </a: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/kernel/</a:t>
            </a:r>
            <a:r>
              <a:rPr lang="en-US" sz="20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fork.c</a:t>
            </a:r>
            <a:endParaRPr lang="en-US" sz="2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*</a:t>
            </a:r>
          </a:p>
          <a:p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*  Copyright (C) 1991, 1992  Linus Torvalds</a:t>
            </a:r>
          </a:p>
          <a:p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*/</a:t>
            </a:r>
          </a:p>
          <a:p>
            <a:endParaRPr lang="en-US" sz="2000" dirty="0"/>
          </a:p>
          <a:p>
            <a:r>
              <a:rPr lang="en-US" sz="2000" b="1" dirty="0"/>
              <a:t>/*</a:t>
            </a:r>
          </a:p>
          <a:p>
            <a:r>
              <a:rPr lang="en-US" sz="2000" b="1" dirty="0"/>
              <a:t> *  '</a:t>
            </a:r>
            <a:r>
              <a:rPr lang="en-US" sz="2000" b="1" dirty="0" err="1"/>
              <a:t>fork.c</a:t>
            </a:r>
            <a:r>
              <a:rPr lang="en-US" sz="2000" b="1" dirty="0"/>
              <a:t>' contains the help-routines for the 'fork' system call</a:t>
            </a:r>
          </a:p>
          <a:p>
            <a:r>
              <a:rPr lang="en-US" sz="2000" b="1" dirty="0"/>
              <a:t> * (see also </a:t>
            </a:r>
            <a:r>
              <a:rPr lang="en-US" sz="2000" b="1" dirty="0" err="1"/>
              <a:t>entry.S</a:t>
            </a:r>
            <a:r>
              <a:rPr lang="en-US" sz="2000" b="1" dirty="0"/>
              <a:t> and others).</a:t>
            </a:r>
          </a:p>
          <a:p>
            <a:r>
              <a:rPr lang="en-US" sz="2000" b="1" dirty="0"/>
              <a:t> * </a:t>
            </a:r>
            <a:r>
              <a:rPr lang="en-US" sz="2000" b="1" dirty="0">
                <a:solidFill>
                  <a:srgbClr val="0000FF"/>
                </a:solidFill>
              </a:rPr>
              <a:t>Fork is rather simple, once you get the hang of it, but the memory</a:t>
            </a:r>
          </a:p>
          <a:p>
            <a:r>
              <a:rPr lang="en-US" sz="2000" b="1" dirty="0"/>
              <a:t> * </a:t>
            </a:r>
            <a:r>
              <a:rPr lang="en-US" sz="2000" b="1" dirty="0">
                <a:solidFill>
                  <a:srgbClr val="0000FF"/>
                </a:solidFill>
              </a:rPr>
              <a:t>management can be a bitch.</a:t>
            </a:r>
            <a:r>
              <a:rPr lang="en-US" sz="2000" b="1" dirty="0"/>
              <a:t> See 'mm/</a:t>
            </a:r>
            <a:r>
              <a:rPr lang="en-US" sz="2000" b="1" dirty="0" err="1"/>
              <a:t>memory.c</a:t>
            </a:r>
            <a:r>
              <a:rPr lang="en-US" sz="2000" b="1" dirty="0"/>
              <a:t>': '</a:t>
            </a:r>
            <a:r>
              <a:rPr lang="en-US" sz="2000" b="1" dirty="0" err="1"/>
              <a:t>copy_page_range</a:t>
            </a:r>
            <a:r>
              <a:rPr lang="en-US" sz="2000" b="1" dirty="0"/>
              <a:t>()'</a:t>
            </a:r>
          </a:p>
          <a:p>
            <a:r>
              <a:rPr lang="en-US" sz="2000" b="1" dirty="0"/>
              <a:t> */</a:t>
            </a:r>
          </a:p>
          <a:p>
            <a:endParaRPr lang="en-US" sz="2000" dirty="0"/>
          </a:p>
          <a:p>
            <a:r>
              <a:rPr lang="en-US" sz="2000" dirty="0"/>
              <a:t>#include &lt;</a:t>
            </a:r>
            <a:r>
              <a:rPr lang="en-US" sz="2000" dirty="0" err="1"/>
              <a:t>linux</a:t>
            </a:r>
            <a:r>
              <a:rPr lang="en-US" sz="2000" dirty="0"/>
              <a:t>/</a:t>
            </a:r>
            <a:r>
              <a:rPr lang="en-US" sz="2000" dirty="0" err="1"/>
              <a:t>slab.h</a:t>
            </a:r>
            <a:r>
              <a:rPr lang="en-US" sz="2000" dirty="0"/>
              <a:t>&gt;</a:t>
            </a:r>
          </a:p>
          <a:p>
            <a:r>
              <a:rPr lang="en-US" sz="2000" dirty="0"/>
              <a:t>#include &lt;</a:t>
            </a:r>
            <a:r>
              <a:rPr lang="en-US" sz="2000" dirty="0" err="1"/>
              <a:t>linux</a:t>
            </a:r>
            <a:r>
              <a:rPr lang="en-US" sz="2000" dirty="0"/>
              <a:t>/</a:t>
            </a:r>
            <a:r>
              <a:rPr lang="en-US" sz="2000" dirty="0" err="1"/>
              <a:t>init.h</a:t>
            </a:r>
            <a:r>
              <a:rPr lang="en-US" sz="2000" dirty="0"/>
              <a:t>&gt;</a:t>
            </a:r>
          </a:p>
          <a:p>
            <a:r>
              <a:rPr lang="en-US" sz="2000" dirty="0"/>
              <a:t>#include &lt;</a:t>
            </a:r>
            <a:r>
              <a:rPr lang="en-US" sz="2000" dirty="0" err="1"/>
              <a:t>linux</a:t>
            </a:r>
            <a:r>
              <a:rPr lang="en-US" sz="2000" dirty="0"/>
              <a:t>/</a:t>
            </a:r>
            <a:r>
              <a:rPr lang="en-US" sz="2000" dirty="0" err="1"/>
              <a:t>unistd.h</a:t>
            </a:r>
            <a:r>
              <a:rPr lang="en-US" sz="2000" dirty="0" smtClean="0"/>
              <a:t>&gt;</a:t>
            </a:r>
          </a:p>
          <a:p>
            <a:r>
              <a:rPr lang="en-US" sz="2000" dirty="0" smtClean="0"/>
              <a:t>…</a:t>
            </a:r>
          </a:p>
          <a:p>
            <a:pPr algn="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1935 lines of C code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0893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808174" y="3913917"/>
            <a:ext cx="7516100" cy="241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08173" y="1232918"/>
            <a:ext cx="7633467" cy="2299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4583" y="1232918"/>
            <a:ext cx="738615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3200" b="1" dirty="0"/>
              <a:t>run::</a:t>
            </a:r>
            <a:r>
              <a:rPr lang="da-DK" sz="3200" b="1" dirty="0" err="1"/>
              <a:t>Process</a:t>
            </a:r>
            <a:r>
              <a:rPr lang="da-DK" sz="3200" b="1" dirty="0"/>
              <a:t>::</a:t>
            </a:r>
            <a:r>
              <a:rPr lang="da-DK" sz="3200" b="1" dirty="0" smtClean="0"/>
              <a:t>new(program, </a:t>
            </a:r>
            <a:r>
              <a:rPr lang="da-DK" sz="3200" b="1" dirty="0" err="1" smtClean="0"/>
              <a:t>argv</a:t>
            </a:r>
            <a:r>
              <a:rPr lang="da-DK" sz="3200" b="1" dirty="0" smtClean="0"/>
              <a:t>, options)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62" y="5227191"/>
            <a:ext cx="1849195" cy="12828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-511024" y="2124641"/>
            <a:ext cx="2147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Rust Runtime</a:t>
            </a:r>
            <a:endParaRPr lang="en-US" sz="2800" dirty="0"/>
          </a:p>
        </p:txBody>
      </p:sp>
      <p:sp>
        <p:nvSpPr>
          <p:cNvPr id="11" name="Bent Arrow 10"/>
          <p:cNvSpPr/>
          <p:nvPr/>
        </p:nvSpPr>
        <p:spPr>
          <a:xfrm rot="10800000" flipH="1">
            <a:off x="1130298" y="1817694"/>
            <a:ext cx="981364" cy="1293091"/>
          </a:xfrm>
          <a:prstGeom prst="ben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16646" y="2603062"/>
            <a:ext cx="6326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spawn_process_os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prog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args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env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dir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in_fd</a:t>
            </a:r>
            <a:r>
              <a:rPr lang="en-US" sz="2400" b="1" dirty="0" smtClean="0"/>
              <a:t>, …) 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3886200" y="3343570"/>
            <a:ext cx="89639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dirty="0" smtClean="0"/>
              <a:t>fork()</a:t>
            </a:r>
            <a:endParaRPr lang="en-US" sz="2400" dirty="0"/>
          </a:p>
        </p:txBody>
      </p:sp>
      <p:sp>
        <p:nvSpPr>
          <p:cNvPr id="14" name="Down Arrow 13"/>
          <p:cNvSpPr/>
          <p:nvPr/>
        </p:nvSpPr>
        <p:spPr>
          <a:xfrm>
            <a:off x="4237182" y="3064727"/>
            <a:ext cx="288636" cy="36088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643745" y="4077716"/>
            <a:ext cx="149602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err="1" smtClean="0"/>
              <a:t>libc</a:t>
            </a:r>
            <a:r>
              <a:rPr lang="en-US" sz="2400" b="1" dirty="0" smtClean="0"/>
              <a:t>: fork()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3124200" y="4865116"/>
            <a:ext cx="325221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err="1" smtClean="0"/>
              <a:t>linux</a:t>
            </a:r>
            <a:r>
              <a:rPr lang="en-US" sz="2400" b="1" dirty="0" smtClean="0"/>
              <a:t> kernel: fork </a:t>
            </a:r>
            <a:r>
              <a:rPr lang="en-US" sz="2400" b="1" dirty="0" err="1" smtClean="0"/>
              <a:t>syscall</a:t>
            </a:r>
            <a:endParaRPr lang="en-US" sz="2400" dirty="0"/>
          </a:p>
        </p:txBody>
      </p:sp>
      <p:sp>
        <p:nvSpPr>
          <p:cNvPr id="17" name="Down Arrow 16"/>
          <p:cNvSpPr/>
          <p:nvPr/>
        </p:nvSpPr>
        <p:spPr>
          <a:xfrm>
            <a:off x="4179455" y="3805235"/>
            <a:ext cx="288636" cy="36088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4214091" y="4539381"/>
            <a:ext cx="288636" cy="36088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Bent Arrow 18"/>
          <p:cNvSpPr/>
          <p:nvPr/>
        </p:nvSpPr>
        <p:spPr>
          <a:xfrm rot="10800000" flipH="1">
            <a:off x="4237181" y="5326779"/>
            <a:ext cx="2903481" cy="844850"/>
          </a:xfrm>
          <a:prstGeom prst="bentArrow">
            <a:avLst>
              <a:gd name="adj1" fmla="val 33200"/>
              <a:gd name="adj2" fmla="val 25000"/>
              <a:gd name="adj3" fmla="val 25000"/>
              <a:gd name="adj4" fmla="val 437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8265" y="4445129"/>
            <a:ext cx="177800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To be continued Thursday…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7421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49433"/>
            <a:ext cx="8229600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impl</a:t>
            </a:r>
            <a:r>
              <a:rPr lang="en-US" b="1" dirty="0"/>
              <a:t> Process </a:t>
            </a:r>
            <a:r>
              <a:rPr lang="en-US" dirty="0"/>
              <a:t>{</a:t>
            </a:r>
          </a:p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    /**</a:t>
            </a:r>
          </a:p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     * Spawns a new Process.</a:t>
            </a:r>
          </a:p>
          <a:p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     *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# Arguments</a:t>
            </a:r>
          </a:p>
          <a:p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     *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* </a:t>
            </a:r>
            <a:r>
              <a:rPr lang="en-US" i="1" dirty="0" err="1">
                <a:solidFill>
                  <a:schemeClr val="bg1">
                    <a:lumMod val="65000"/>
                  </a:schemeClr>
                </a:solidFill>
              </a:rPr>
              <a:t>prog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 - The path to an executable.</a:t>
            </a:r>
          </a:p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     * * </a:t>
            </a:r>
            <a:r>
              <a:rPr lang="en-US" i="1" dirty="0" err="1">
                <a:solidFill>
                  <a:schemeClr val="bg1">
                    <a:lumMod val="65000"/>
                  </a:schemeClr>
                </a:solidFill>
              </a:rPr>
              <a:t>args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 - Vector of arguments to pass to the child process.</a:t>
            </a:r>
          </a:p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     * * options - Options to configure the environment of the process,</a:t>
            </a:r>
          </a:p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     *             the working directory and the standard IO streams.</a:t>
            </a:r>
          </a:p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     */</a:t>
            </a:r>
          </a:p>
          <a:p>
            <a:r>
              <a:rPr lang="en-US" dirty="0"/>
              <a:t>    </a:t>
            </a:r>
            <a:r>
              <a:rPr lang="en-US" b="1" dirty="0"/>
              <a:t>pub </a:t>
            </a:r>
            <a:r>
              <a:rPr lang="en-US" b="1" dirty="0" err="1"/>
              <a:t>fn</a:t>
            </a:r>
            <a:r>
              <a:rPr lang="en-US" b="1" dirty="0"/>
              <a:t> </a:t>
            </a:r>
            <a:r>
              <a:rPr lang="en-US" b="1" dirty="0">
                <a:solidFill>
                  <a:srgbClr val="0000FF"/>
                </a:solidFill>
              </a:rPr>
              <a:t>new</a:t>
            </a:r>
            <a:r>
              <a:rPr lang="en-US" dirty="0"/>
              <a:t>(</a:t>
            </a:r>
            <a:r>
              <a:rPr lang="en-US" dirty="0" err="1"/>
              <a:t>prog</a:t>
            </a:r>
            <a:r>
              <a:rPr lang="en-US" dirty="0"/>
              <a:t>: &amp;</a:t>
            </a:r>
            <a:r>
              <a:rPr lang="en-US" dirty="0" err="1"/>
              <a:t>str</a:t>
            </a:r>
            <a:r>
              <a:rPr lang="en-US" dirty="0"/>
              <a:t>, </a:t>
            </a:r>
            <a:r>
              <a:rPr lang="en-US" dirty="0" err="1"/>
              <a:t>args</a:t>
            </a:r>
            <a:r>
              <a:rPr lang="en-US" dirty="0"/>
              <a:t>: &amp;[~</a:t>
            </a:r>
            <a:r>
              <a:rPr lang="en-US" dirty="0" err="1"/>
              <a:t>str</a:t>
            </a:r>
            <a:r>
              <a:rPr lang="en-US" dirty="0"/>
              <a:t>], options: </a:t>
            </a:r>
            <a:r>
              <a:rPr lang="en-US" dirty="0" err="1"/>
              <a:t>ProcessOptions</a:t>
            </a:r>
            <a:r>
              <a:rPr lang="en-US" dirty="0"/>
              <a:t>) -&gt; Process {</a:t>
            </a:r>
          </a:p>
          <a:p>
            <a:r>
              <a:rPr lang="en-US" dirty="0"/>
              <a:t>        let </a:t>
            </a:r>
            <a:r>
              <a:rPr lang="en-US" dirty="0" err="1"/>
              <a:t>ProcessOptions</a:t>
            </a:r>
            <a:r>
              <a:rPr lang="en-US" dirty="0"/>
              <a:t> { </a:t>
            </a:r>
            <a:r>
              <a:rPr lang="en-US" dirty="0" err="1"/>
              <a:t>env</a:t>
            </a:r>
            <a:r>
              <a:rPr lang="en-US" dirty="0"/>
              <a:t>, </a:t>
            </a:r>
            <a:r>
              <a:rPr lang="en-US" dirty="0" err="1"/>
              <a:t>dir</a:t>
            </a:r>
            <a:r>
              <a:rPr lang="en-US" dirty="0"/>
              <a:t>, </a:t>
            </a:r>
            <a:r>
              <a:rPr lang="en-US" dirty="0" err="1"/>
              <a:t>in_fd</a:t>
            </a:r>
            <a:r>
              <a:rPr lang="en-US" dirty="0"/>
              <a:t>, </a:t>
            </a:r>
            <a:r>
              <a:rPr lang="en-US" dirty="0" err="1"/>
              <a:t>out_fd</a:t>
            </a:r>
            <a:r>
              <a:rPr lang="en-US" dirty="0"/>
              <a:t>, </a:t>
            </a:r>
            <a:r>
              <a:rPr lang="en-US" dirty="0" err="1"/>
              <a:t>err_fd</a:t>
            </a:r>
            <a:r>
              <a:rPr lang="en-US" dirty="0"/>
              <a:t> } = options;</a:t>
            </a:r>
          </a:p>
          <a:p>
            <a:r>
              <a:rPr lang="en-US" dirty="0"/>
              <a:t>        let </a:t>
            </a:r>
            <a:r>
              <a:rPr lang="en-US" dirty="0" err="1"/>
              <a:t>env</a:t>
            </a:r>
            <a:r>
              <a:rPr lang="en-US" dirty="0"/>
              <a:t> = </a:t>
            </a:r>
            <a:r>
              <a:rPr lang="en-US" dirty="0" err="1"/>
              <a:t>env.as_ref</a:t>
            </a:r>
            <a:r>
              <a:rPr lang="en-US" dirty="0"/>
              <a:t>().map(|a| </a:t>
            </a:r>
            <a:r>
              <a:rPr lang="en-US" dirty="0" err="1"/>
              <a:t>a.as_slice</a:t>
            </a:r>
            <a:r>
              <a:rPr lang="en-US" dirty="0"/>
              <a:t>());</a:t>
            </a:r>
          </a:p>
          <a:p>
            <a:r>
              <a:rPr lang="en-US" dirty="0"/>
              <a:t>        let </a:t>
            </a:r>
            <a:r>
              <a:rPr lang="en-US" dirty="0" err="1"/>
              <a:t>cwd</a:t>
            </a:r>
            <a:r>
              <a:rPr lang="en-US" dirty="0"/>
              <a:t> = </a:t>
            </a:r>
            <a:r>
              <a:rPr lang="en-US" dirty="0" err="1"/>
              <a:t>dir.as_ref</a:t>
            </a:r>
            <a:r>
              <a:rPr lang="en-US" dirty="0"/>
              <a:t>().map(|a| </a:t>
            </a:r>
            <a:r>
              <a:rPr lang="en-US" dirty="0" err="1"/>
              <a:t>a.as_str</a:t>
            </a:r>
            <a:r>
              <a:rPr lang="en-US" dirty="0"/>
              <a:t>().unwrap());</a:t>
            </a:r>
          </a:p>
          <a:p>
            <a:r>
              <a:rPr lang="en-US" dirty="0"/>
              <a:t>        </a:t>
            </a:r>
            <a:r>
              <a:rPr lang="en-US" dirty="0" err="1"/>
              <a:t>fn</a:t>
            </a:r>
            <a:r>
              <a:rPr lang="en-US" dirty="0"/>
              <a:t> </a:t>
            </a:r>
            <a:r>
              <a:rPr lang="en-US" dirty="0" err="1"/>
              <a:t>rtify</a:t>
            </a:r>
            <a:r>
              <a:rPr lang="en-US" dirty="0"/>
              <a:t>(</a:t>
            </a:r>
            <a:r>
              <a:rPr lang="en-US" dirty="0" err="1"/>
              <a:t>fd</a:t>
            </a:r>
            <a:r>
              <a:rPr lang="en-US" dirty="0"/>
              <a:t>: Option&lt;</a:t>
            </a:r>
            <a:r>
              <a:rPr lang="en-US" dirty="0" err="1"/>
              <a:t>c_int</a:t>
            </a:r>
            <a:r>
              <a:rPr lang="en-US" dirty="0"/>
              <a:t>&gt;, input: </a:t>
            </a:r>
            <a:r>
              <a:rPr lang="en-US" dirty="0" err="1"/>
              <a:t>bool</a:t>
            </a:r>
            <a:r>
              <a:rPr lang="en-US" dirty="0"/>
              <a:t>) -&gt; process::</a:t>
            </a:r>
            <a:r>
              <a:rPr lang="en-US" dirty="0" err="1"/>
              <a:t>StdioContainer</a:t>
            </a:r>
            <a:r>
              <a:rPr lang="en-US" dirty="0"/>
              <a:t> {</a:t>
            </a:r>
          </a:p>
          <a:p>
            <a:r>
              <a:rPr lang="en-US" dirty="0"/>
              <a:t>            match </a:t>
            </a:r>
            <a:r>
              <a:rPr lang="en-US" dirty="0" err="1"/>
              <a:t>fd</a:t>
            </a:r>
            <a:r>
              <a:rPr lang="en-US" dirty="0"/>
              <a:t> </a:t>
            </a:r>
            <a:r>
              <a:rPr lang="en-US" dirty="0" smtClean="0"/>
              <a:t>{ Some</a:t>
            </a:r>
            <a:r>
              <a:rPr lang="en-US" dirty="0"/>
              <a:t>(</a:t>
            </a:r>
            <a:r>
              <a:rPr lang="en-US" dirty="0" err="1"/>
              <a:t>fd</a:t>
            </a:r>
            <a:r>
              <a:rPr lang="en-US" dirty="0"/>
              <a:t>) =&gt; process::</a:t>
            </a:r>
            <a:r>
              <a:rPr lang="en-US" dirty="0" err="1"/>
              <a:t>InheritFd</a:t>
            </a:r>
            <a:r>
              <a:rPr lang="en-US" dirty="0"/>
              <a:t>(</a:t>
            </a:r>
            <a:r>
              <a:rPr lang="en-US" dirty="0" err="1"/>
              <a:t>fd</a:t>
            </a:r>
            <a:r>
              <a:rPr lang="en-US" dirty="0"/>
              <a:t>),</a:t>
            </a:r>
          </a:p>
          <a:p>
            <a:r>
              <a:rPr lang="en-US" dirty="0"/>
              <a:t>                None =&gt; process::</a:t>
            </a:r>
            <a:r>
              <a:rPr lang="en-US" dirty="0" err="1"/>
              <a:t>CreatePipe</a:t>
            </a:r>
            <a:r>
              <a:rPr lang="en-US" dirty="0"/>
              <a:t>(input, !input)</a:t>
            </a:r>
            <a:r>
              <a:rPr lang="en-US" dirty="0" smtClean="0"/>
              <a:t>, } }</a:t>
            </a:r>
            <a:endParaRPr lang="en-US" dirty="0"/>
          </a:p>
          <a:p>
            <a:r>
              <a:rPr lang="en-US" dirty="0"/>
              <a:t>        let </a:t>
            </a:r>
            <a:r>
              <a:rPr lang="en-US" dirty="0" err="1"/>
              <a:t>rtio</a:t>
            </a:r>
            <a:r>
              <a:rPr lang="en-US" dirty="0"/>
              <a:t> = [</a:t>
            </a:r>
            <a:r>
              <a:rPr lang="en-US" dirty="0" err="1"/>
              <a:t>rtify</a:t>
            </a:r>
            <a:r>
              <a:rPr lang="en-US" dirty="0"/>
              <a:t>(</a:t>
            </a:r>
            <a:r>
              <a:rPr lang="en-US" dirty="0" err="1"/>
              <a:t>in_fd</a:t>
            </a:r>
            <a:r>
              <a:rPr lang="en-US" dirty="0"/>
              <a:t>, true), </a:t>
            </a:r>
            <a:r>
              <a:rPr lang="en-US" dirty="0" err="1"/>
              <a:t>rtify</a:t>
            </a:r>
            <a:r>
              <a:rPr lang="en-US" dirty="0"/>
              <a:t>(</a:t>
            </a:r>
            <a:r>
              <a:rPr lang="en-US" dirty="0" err="1"/>
              <a:t>out_fd</a:t>
            </a:r>
            <a:r>
              <a:rPr lang="en-US" dirty="0"/>
              <a:t>, false)</a:t>
            </a:r>
            <a:r>
              <a:rPr lang="en-US" dirty="0" smtClean="0"/>
              <a:t>, </a:t>
            </a:r>
            <a:r>
              <a:rPr lang="en-US" dirty="0" err="1" smtClean="0"/>
              <a:t>rtify</a:t>
            </a:r>
            <a:r>
              <a:rPr lang="en-US" dirty="0"/>
              <a:t>(</a:t>
            </a:r>
            <a:r>
              <a:rPr lang="en-US" dirty="0" err="1"/>
              <a:t>err_fd</a:t>
            </a:r>
            <a:r>
              <a:rPr lang="en-US" dirty="0"/>
              <a:t>, false)];</a:t>
            </a:r>
          </a:p>
          <a:p>
            <a:r>
              <a:rPr lang="en-US" dirty="0"/>
              <a:t>        let </a:t>
            </a:r>
            <a:r>
              <a:rPr lang="en-US" dirty="0" err="1"/>
              <a:t>rtconfig</a:t>
            </a:r>
            <a:r>
              <a:rPr lang="en-US" dirty="0"/>
              <a:t> = process::</a:t>
            </a:r>
            <a:r>
              <a:rPr lang="en-US" dirty="0" err="1"/>
              <a:t>ProcessConfig</a:t>
            </a:r>
            <a:r>
              <a:rPr lang="en-US" dirty="0"/>
              <a:t> </a:t>
            </a:r>
            <a:r>
              <a:rPr lang="en-US" dirty="0" smtClean="0"/>
              <a:t>{ program</a:t>
            </a:r>
            <a:r>
              <a:rPr lang="en-US" dirty="0"/>
              <a:t>: </a:t>
            </a:r>
            <a:r>
              <a:rPr lang="en-US" dirty="0" err="1"/>
              <a:t>prog</a:t>
            </a:r>
            <a:r>
              <a:rPr lang="en-US" dirty="0"/>
              <a:t>,</a:t>
            </a:r>
          </a:p>
          <a:p>
            <a:r>
              <a:rPr lang="en-US" dirty="0"/>
              <a:t>            </a:t>
            </a:r>
            <a:r>
              <a:rPr lang="en-US" dirty="0" smtClean="0"/>
              <a:t>                                                                </a:t>
            </a:r>
            <a:r>
              <a:rPr lang="en-US" dirty="0" err="1" smtClean="0"/>
              <a:t>args</a:t>
            </a:r>
            <a:r>
              <a:rPr lang="en-US" dirty="0"/>
              <a:t>: </a:t>
            </a:r>
            <a:r>
              <a:rPr lang="en-US" dirty="0" err="1"/>
              <a:t>args</a:t>
            </a:r>
            <a:r>
              <a:rPr lang="en-US" dirty="0" smtClean="0"/>
              <a:t>, </a:t>
            </a:r>
            <a:r>
              <a:rPr lang="en-US" dirty="0" err="1" smtClean="0"/>
              <a:t>env</a:t>
            </a:r>
            <a:r>
              <a:rPr lang="en-US" dirty="0"/>
              <a:t>: </a:t>
            </a:r>
            <a:r>
              <a:rPr lang="en-US" dirty="0" err="1"/>
              <a:t>env</a:t>
            </a:r>
            <a:r>
              <a:rPr lang="en-US" dirty="0" smtClean="0"/>
              <a:t>, </a:t>
            </a:r>
            <a:r>
              <a:rPr lang="en-US" dirty="0" err="1" smtClean="0"/>
              <a:t>cwd</a:t>
            </a:r>
            <a:r>
              <a:rPr lang="en-US" dirty="0"/>
              <a:t>: </a:t>
            </a:r>
            <a:r>
              <a:rPr lang="en-US" dirty="0" err="1"/>
              <a:t>cwd</a:t>
            </a:r>
            <a:r>
              <a:rPr lang="en-US" dirty="0" smtClean="0"/>
              <a:t>, </a:t>
            </a:r>
            <a:r>
              <a:rPr lang="en-US" dirty="0" err="1" smtClean="0"/>
              <a:t>io</a:t>
            </a:r>
            <a:r>
              <a:rPr lang="en-US" dirty="0"/>
              <a:t>: </a:t>
            </a:r>
            <a:r>
              <a:rPr lang="en-US" dirty="0" err="1"/>
              <a:t>rtio</a:t>
            </a:r>
            <a:r>
              <a:rPr lang="en-US" dirty="0" smtClean="0"/>
              <a:t>, }</a:t>
            </a:r>
            <a:r>
              <a:rPr lang="en-US" dirty="0"/>
              <a:t>;</a:t>
            </a:r>
          </a:p>
          <a:p>
            <a:r>
              <a:rPr lang="en-US" dirty="0"/>
              <a:t>        let inner = </a:t>
            </a:r>
            <a:r>
              <a:rPr lang="en-US" b="1" dirty="0"/>
              <a:t>process::Process::new(</a:t>
            </a:r>
            <a:r>
              <a:rPr lang="en-US" b="1" dirty="0" err="1"/>
              <a:t>rtconfig</a:t>
            </a:r>
            <a:r>
              <a:rPr lang="en-US" b="1" dirty="0"/>
              <a:t>)</a:t>
            </a:r>
            <a:r>
              <a:rPr lang="en-US" dirty="0"/>
              <a:t>.unwrap();</a:t>
            </a:r>
          </a:p>
          <a:p>
            <a:r>
              <a:rPr lang="en-US" dirty="0"/>
              <a:t>        Process { inner: inner }</a:t>
            </a:r>
          </a:p>
          <a:p>
            <a:r>
              <a:rPr lang="en-US" dirty="0"/>
              <a:t>    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33969" y="252055"/>
            <a:ext cx="422224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Note: </a:t>
            </a:r>
            <a:r>
              <a:rPr lang="en-US" dirty="0" smtClean="0"/>
              <a:t>code has been reformatted to remove some whitespace to fit on slide, not otherwise not changed.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67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Title 5"/>
          <p:cNvSpPr>
            <a:spLocks noGrp="1"/>
          </p:cNvSpPr>
          <p:nvPr>
            <p:ph type="title"/>
          </p:nvPr>
        </p:nvSpPr>
        <p:spPr>
          <a:xfrm rot="16200000">
            <a:off x="-2255160" y="2717362"/>
            <a:ext cx="6134976" cy="1143000"/>
          </a:xfrm>
        </p:spPr>
        <p:txBody>
          <a:bodyPr anchor="ctr">
            <a:normAutofit/>
          </a:bodyPr>
          <a:lstStyle/>
          <a:p>
            <a:r>
              <a:rPr lang="en-US" sz="3600" dirty="0" smtClean="0">
                <a:hlinkClick r:id="rId2"/>
              </a:rPr>
              <a:t>rust/</a:t>
            </a:r>
            <a:r>
              <a:rPr lang="en-US" sz="3600" dirty="0" err="1" smtClean="0">
                <a:hlinkClick r:id="rId2"/>
              </a:rPr>
              <a:t>src</a:t>
            </a:r>
            <a:r>
              <a:rPr lang="en-US" sz="3600" dirty="0" smtClean="0">
                <a:hlinkClick r:id="rId2"/>
              </a:rPr>
              <a:t>/</a:t>
            </a:r>
            <a:r>
              <a:rPr lang="en-US" sz="3600" dirty="0" err="1" smtClean="0">
                <a:hlinkClick r:id="rId2"/>
              </a:rPr>
              <a:t>libstd</a:t>
            </a:r>
            <a:r>
              <a:rPr lang="en-US" sz="3600" dirty="0" smtClean="0">
                <a:hlinkClick r:id="rId2"/>
              </a:rPr>
              <a:t>/</a:t>
            </a:r>
            <a:r>
              <a:rPr lang="en-US" sz="3600" dirty="0" err="1" smtClean="0">
                <a:hlinkClick r:id="rId2"/>
              </a:rPr>
              <a:t>rt</a:t>
            </a:r>
            <a:r>
              <a:rPr lang="en-US" sz="3600" dirty="0" smtClean="0">
                <a:hlinkClick r:id="rId2"/>
              </a:rPr>
              <a:t>/</a:t>
            </a:r>
            <a:r>
              <a:rPr lang="en-US" sz="3600" dirty="0" err="1" smtClean="0">
                <a:hlinkClick r:id="rId2"/>
              </a:rPr>
              <a:t>io</a:t>
            </a:r>
            <a:r>
              <a:rPr lang="en-US" sz="3600" dirty="0" smtClean="0">
                <a:hlinkClick r:id="rId2"/>
              </a:rPr>
              <a:t>/</a:t>
            </a:r>
            <a:r>
              <a:rPr lang="en-US" sz="3600" dirty="0" err="1" smtClean="0">
                <a:hlinkClick r:id="rId2"/>
              </a:rPr>
              <a:t>process.rs</a:t>
            </a:r>
            <a:endParaRPr lang="en-US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36021" y="130652"/>
            <a:ext cx="769961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impl</a:t>
            </a:r>
            <a:r>
              <a:rPr lang="en-US" sz="2000" dirty="0"/>
              <a:t> Process {</a:t>
            </a:r>
          </a:p>
          <a:p>
            <a:r>
              <a:rPr lang="en-US" sz="2000" dirty="0"/>
              <a:t> 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   /// Creates a new pipe initialized, but not bound to any particular</a:t>
            </a:r>
          </a:p>
          <a:p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    /// source/destination</a:t>
            </a:r>
          </a:p>
          <a:p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dirty="0"/>
              <a:t>   pub </a:t>
            </a:r>
            <a:r>
              <a:rPr lang="en-US" sz="2000" dirty="0" err="1"/>
              <a:t>fn</a:t>
            </a:r>
            <a:r>
              <a:rPr lang="en-US" sz="2000" dirty="0"/>
              <a:t> new(</a:t>
            </a:r>
            <a:r>
              <a:rPr lang="en-US" sz="2000" dirty="0" err="1"/>
              <a:t>config</a:t>
            </a:r>
            <a:r>
              <a:rPr lang="en-US" sz="2000" dirty="0"/>
              <a:t>: </a:t>
            </a:r>
            <a:r>
              <a:rPr lang="en-US" sz="2000" dirty="0" err="1"/>
              <a:t>ProcessConfig</a:t>
            </a:r>
            <a:r>
              <a:rPr lang="en-US" sz="2000" dirty="0"/>
              <a:t>) -&gt; Option&lt;Process&gt; {</a:t>
            </a:r>
          </a:p>
          <a:p>
            <a:r>
              <a:rPr lang="en-US" sz="2000" dirty="0"/>
              <a:t>        let </a:t>
            </a:r>
            <a:r>
              <a:rPr lang="en-US" sz="2000" dirty="0" err="1"/>
              <a:t>config</a:t>
            </a:r>
            <a:r>
              <a:rPr lang="en-US" sz="2000" dirty="0"/>
              <a:t> = Cell::new(</a:t>
            </a:r>
            <a:r>
              <a:rPr lang="en-US" sz="2000" dirty="0" err="1"/>
              <a:t>config</a:t>
            </a:r>
            <a:r>
              <a:rPr lang="en-US" sz="2000" dirty="0"/>
              <a:t>);</a:t>
            </a:r>
          </a:p>
          <a:p>
            <a:r>
              <a:rPr lang="en-US" sz="2000" dirty="0"/>
              <a:t>        do </a:t>
            </a:r>
            <a:r>
              <a:rPr lang="en-US" sz="2000" dirty="0" err="1"/>
              <a:t>with_local_io</a:t>
            </a:r>
            <a:r>
              <a:rPr lang="en-US" sz="2000" dirty="0"/>
              <a:t> |</a:t>
            </a:r>
            <a:r>
              <a:rPr lang="en-US" sz="2000" dirty="0" err="1"/>
              <a:t>io</a:t>
            </a:r>
            <a:r>
              <a:rPr lang="en-US" sz="2000" dirty="0"/>
              <a:t>| {</a:t>
            </a:r>
          </a:p>
          <a:p>
            <a:r>
              <a:rPr lang="en-US" sz="2000" dirty="0"/>
              <a:t>            match </a:t>
            </a:r>
            <a:r>
              <a:rPr lang="en-US" sz="2000" b="1" dirty="0" err="1"/>
              <a:t>io.spawn</a:t>
            </a:r>
            <a:r>
              <a:rPr lang="en-US" sz="2000" b="1" dirty="0"/>
              <a:t>(</a:t>
            </a:r>
            <a:r>
              <a:rPr lang="en-US" sz="2000" b="1" dirty="0" err="1"/>
              <a:t>config.take</a:t>
            </a:r>
            <a:r>
              <a:rPr lang="en-US" sz="2000" b="1" dirty="0"/>
              <a:t>())</a:t>
            </a:r>
            <a:r>
              <a:rPr lang="en-US" sz="2000" dirty="0"/>
              <a:t> {</a:t>
            </a:r>
          </a:p>
          <a:p>
            <a:r>
              <a:rPr lang="en-US" sz="2000" dirty="0"/>
              <a:t>                Ok((p, </a:t>
            </a:r>
            <a:r>
              <a:rPr lang="en-US" sz="2000" dirty="0" err="1"/>
              <a:t>io</a:t>
            </a:r>
            <a:r>
              <a:rPr lang="en-US" sz="2000" dirty="0"/>
              <a:t>)) =&gt; Some(Process{</a:t>
            </a:r>
          </a:p>
          <a:p>
            <a:r>
              <a:rPr lang="en-US" sz="2000" dirty="0"/>
              <a:t>                    handle: p,</a:t>
            </a:r>
          </a:p>
          <a:p>
            <a:r>
              <a:rPr lang="en-US" sz="2000" dirty="0"/>
              <a:t>                    </a:t>
            </a:r>
            <a:r>
              <a:rPr lang="en-US" sz="2000" dirty="0" err="1"/>
              <a:t>io</a:t>
            </a:r>
            <a:r>
              <a:rPr lang="en-US" sz="2000" dirty="0"/>
              <a:t>: </a:t>
            </a:r>
            <a:r>
              <a:rPr lang="en-US" sz="2000" dirty="0" err="1"/>
              <a:t>io.move_iter</a:t>
            </a:r>
            <a:r>
              <a:rPr lang="en-US" sz="2000" dirty="0"/>
              <a:t>().map(|p|</a:t>
            </a:r>
          </a:p>
          <a:p>
            <a:r>
              <a:rPr lang="en-US" sz="2000" dirty="0"/>
              <a:t>                        </a:t>
            </a:r>
            <a:r>
              <a:rPr lang="en-US" sz="2000" dirty="0" err="1"/>
              <a:t>p.map</a:t>
            </a:r>
            <a:r>
              <a:rPr lang="en-US" sz="2000" dirty="0"/>
              <a:t>(|p| </a:t>
            </a:r>
            <a:r>
              <a:rPr lang="en-US" sz="2000" dirty="0" err="1"/>
              <a:t>io</a:t>
            </a:r>
            <a:r>
              <a:rPr lang="en-US" sz="2000" dirty="0"/>
              <a:t>::</a:t>
            </a:r>
            <a:r>
              <a:rPr lang="en-US" sz="2000" dirty="0" err="1"/>
              <a:t>PipeStream</a:t>
            </a:r>
            <a:r>
              <a:rPr lang="en-US" sz="2000" dirty="0"/>
              <a:t>::new(p))</a:t>
            </a:r>
          </a:p>
          <a:p>
            <a:r>
              <a:rPr lang="en-US" sz="2000" dirty="0"/>
              <a:t>                    ).collect()</a:t>
            </a:r>
          </a:p>
          <a:p>
            <a:r>
              <a:rPr lang="en-US" sz="2000" dirty="0"/>
              <a:t>                }),</a:t>
            </a:r>
          </a:p>
          <a:p>
            <a:r>
              <a:rPr lang="en-US" sz="2000" dirty="0"/>
              <a:t>                Err(</a:t>
            </a:r>
            <a:r>
              <a:rPr lang="en-US" sz="2000" dirty="0" err="1"/>
              <a:t>ioerr</a:t>
            </a:r>
            <a:r>
              <a:rPr lang="en-US" sz="2000" dirty="0"/>
              <a:t>) =&gt; {</a:t>
            </a:r>
          </a:p>
          <a:p>
            <a:r>
              <a:rPr lang="en-US" sz="2000" dirty="0"/>
              <a:t>                    </a:t>
            </a:r>
            <a:r>
              <a:rPr lang="en-US" sz="2000" dirty="0" err="1"/>
              <a:t>io_error</a:t>
            </a:r>
            <a:r>
              <a:rPr lang="en-US" sz="2000" dirty="0"/>
              <a:t>::</a:t>
            </a:r>
            <a:r>
              <a:rPr lang="en-US" sz="2000" dirty="0" err="1"/>
              <a:t>cond.raise</a:t>
            </a:r>
            <a:r>
              <a:rPr lang="en-US" sz="2000" dirty="0"/>
              <a:t>(</a:t>
            </a:r>
            <a:r>
              <a:rPr lang="en-US" sz="2000" dirty="0" err="1"/>
              <a:t>ioerr</a:t>
            </a:r>
            <a:r>
              <a:rPr lang="en-US" sz="2000" dirty="0"/>
              <a:t>);</a:t>
            </a:r>
          </a:p>
          <a:p>
            <a:r>
              <a:rPr lang="en-US" sz="2000" dirty="0"/>
              <a:t>                    None</a:t>
            </a:r>
          </a:p>
          <a:p>
            <a:r>
              <a:rPr lang="en-US" sz="2000" dirty="0"/>
              <a:t>                }</a:t>
            </a:r>
          </a:p>
          <a:p>
            <a:r>
              <a:rPr lang="en-US" sz="2000" dirty="0"/>
              <a:t>            }</a:t>
            </a:r>
          </a:p>
          <a:p>
            <a:r>
              <a:rPr lang="en-US" sz="2000" dirty="0"/>
              <a:t>        }</a:t>
            </a:r>
          </a:p>
          <a:p>
            <a:r>
              <a:rPr lang="en-US" sz="2000" dirty="0"/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487504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228941" y="2669610"/>
            <a:ext cx="6230480" cy="1143000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 </a:t>
            </a:r>
            <a:r>
              <a:rPr lang="en-US" dirty="0" smtClean="0">
                <a:hlinkClick r:id="rId2"/>
              </a:rPr>
              <a:t>rust/</a:t>
            </a:r>
            <a:r>
              <a:rPr lang="en-US" dirty="0" err="1" smtClean="0">
                <a:hlinkClick r:id="rId2"/>
              </a:rPr>
              <a:t>src</a:t>
            </a:r>
            <a:r>
              <a:rPr lang="en-US" dirty="0" smtClean="0">
                <a:hlinkClick r:id="rId2"/>
              </a:rPr>
              <a:t>/</a:t>
            </a:r>
            <a:r>
              <a:rPr lang="en-US" dirty="0" err="1" smtClean="0">
                <a:hlinkClick r:id="rId2"/>
              </a:rPr>
              <a:t>libstd</a:t>
            </a:r>
            <a:r>
              <a:rPr lang="en-US" dirty="0" smtClean="0">
                <a:hlinkClick r:id="rId2"/>
              </a:rPr>
              <a:t>/</a:t>
            </a:r>
            <a:r>
              <a:rPr lang="en-US" dirty="0" err="1" smtClean="0">
                <a:hlinkClick r:id="rId2"/>
              </a:rPr>
              <a:t>rt</a:t>
            </a:r>
            <a:r>
              <a:rPr lang="en-US" dirty="0" smtClean="0">
                <a:hlinkClick r:id="rId2"/>
              </a:rPr>
              <a:t>/</a:t>
            </a:r>
            <a:r>
              <a:rPr lang="en-US" dirty="0" err="1" smtClean="0">
                <a:hlinkClick r:id="rId2"/>
              </a:rPr>
              <a:t>rtio.rs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78265" y="442269"/>
            <a:ext cx="6792443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pub </a:t>
            </a:r>
            <a:r>
              <a:rPr lang="en-US" dirty="0" err="1"/>
              <a:t>fn</a:t>
            </a:r>
            <a:r>
              <a:rPr lang="en-US" dirty="0"/>
              <a:t> </a:t>
            </a:r>
            <a:r>
              <a:rPr lang="en-US" dirty="0" err="1"/>
              <a:t>with_local_io</a:t>
            </a:r>
            <a:r>
              <a:rPr lang="en-US" dirty="0"/>
              <a:t>&lt;T&gt;(f: &amp;</a:t>
            </a:r>
            <a:r>
              <a:rPr lang="en-US" dirty="0" err="1"/>
              <a:t>fn</a:t>
            </a:r>
            <a:r>
              <a:rPr lang="en-US" dirty="0"/>
              <a:t>(&amp;</a:t>
            </a:r>
            <a:r>
              <a:rPr lang="en-US" dirty="0" err="1"/>
              <a:t>mut</a:t>
            </a:r>
            <a:r>
              <a:rPr lang="en-US" dirty="0"/>
              <a:t> </a:t>
            </a:r>
            <a:r>
              <a:rPr lang="en-US" dirty="0" err="1"/>
              <a:t>IoFactory</a:t>
            </a:r>
            <a:r>
              <a:rPr lang="en-US" dirty="0"/>
              <a:t>) -&gt; Option&lt;T&gt;) -&gt; Option&lt;T&gt; {</a:t>
            </a:r>
          </a:p>
          <a:p>
            <a:r>
              <a:rPr lang="en-US" dirty="0"/>
              <a:t>    use </a:t>
            </a:r>
            <a:r>
              <a:rPr lang="en-US" dirty="0" err="1"/>
              <a:t>rt</a:t>
            </a:r>
            <a:r>
              <a:rPr lang="en-US" dirty="0"/>
              <a:t>::</a:t>
            </a:r>
            <a:r>
              <a:rPr lang="en-US" dirty="0" err="1"/>
              <a:t>sched</a:t>
            </a:r>
            <a:r>
              <a:rPr lang="en-US" dirty="0"/>
              <a:t>::Scheduler;</a:t>
            </a:r>
          </a:p>
          <a:p>
            <a:r>
              <a:rPr lang="en-US" dirty="0"/>
              <a:t>    use </a:t>
            </a:r>
            <a:r>
              <a:rPr lang="en-US" dirty="0" err="1"/>
              <a:t>rt</a:t>
            </a:r>
            <a:r>
              <a:rPr lang="en-US" dirty="0"/>
              <a:t>::local::Local;</a:t>
            </a:r>
          </a:p>
          <a:p>
            <a:r>
              <a:rPr lang="en-US" dirty="0"/>
              <a:t>    use </a:t>
            </a:r>
            <a:r>
              <a:rPr lang="en-US" dirty="0" err="1"/>
              <a:t>rt</a:t>
            </a:r>
            <a:r>
              <a:rPr lang="en-US" dirty="0"/>
              <a:t>::</a:t>
            </a:r>
            <a:r>
              <a:rPr lang="en-US" dirty="0" err="1"/>
              <a:t>io</a:t>
            </a:r>
            <a:r>
              <a:rPr lang="en-US" dirty="0"/>
              <a:t>::{</a:t>
            </a:r>
            <a:r>
              <a:rPr lang="en-US" dirty="0" err="1"/>
              <a:t>io_error</a:t>
            </a:r>
            <a:r>
              <a:rPr lang="en-US" dirty="0"/>
              <a:t>, </a:t>
            </a:r>
            <a:r>
              <a:rPr lang="en-US" dirty="0" err="1"/>
              <a:t>standard_error</a:t>
            </a:r>
            <a:r>
              <a:rPr lang="en-US" dirty="0"/>
              <a:t>, </a:t>
            </a:r>
            <a:r>
              <a:rPr lang="en-US" dirty="0" err="1"/>
              <a:t>IoUnavailable</a:t>
            </a:r>
            <a:r>
              <a:rPr lang="en-US" dirty="0"/>
              <a:t>};</a:t>
            </a:r>
          </a:p>
          <a:p>
            <a:endParaRPr lang="en-US" dirty="0"/>
          </a:p>
          <a:p>
            <a:r>
              <a:rPr lang="en-US" dirty="0"/>
              <a:t>    </a:t>
            </a:r>
            <a:r>
              <a:rPr lang="en-US" b="1" dirty="0">
                <a:solidFill>
                  <a:srgbClr val="FF0000"/>
                </a:solidFill>
              </a:rPr>
              <a:t>unsafe</a:t>
            </a:r>
            <a:r>
              <a:rPr lang="en-US" dirty="0"/>
              <a:t> {</a:t>
            </a:r>
          </a:p>
          <a:p>
            <a:r>
              <a:rPr lang="en-US" dirty="0"/>
              <a:t>        let </a:t>
            </a:r>
            <a:r>
              <a:rPr lang="en-US" dirty="0" err="1"/>
              <a:t>sched</a:t>
            </a:r>
            <a:r>
              <a:rPr lang="en-US" dirty="0"/>
              <a:t>: *</a:t>
            </a:r>
            <a:r>
              <a:rPr lang="en-US" dirty="0" err="1"/>
              <a:t>mut</a:t>
            </a:r>
            <a:r>
              <a:rPr lang="en-US" dirty="0"/>
              <a:t> Scheduler = Local::</a:t>
            </a:r>
            <a:r>
              <a:rPr lang="en-US" dirty="0" err="1"/>
              <a:t>unsafe_borrow</a:t>
            </a:r>
            <a:r>
              <a:rPr lang="en-US" dirty="0"/>
              <a:t>();</a:t>
            </a:r>
          </a:p>
          <a:p>
            <a:r>
              <a:rPr lang="en-US" dirty="0"/>
              <a:t>        let </a:t>
            </a:r>
            <a:r>
              <a:rPr lang="en-US" dirty="0" err="1"/>
              <a:t>mut</a:t>
            </a:r>
            <a:r>
              <a:rPr lang="en-US" dirty="0"/>
              <a:t> </a:t>
            </a:r>
            <a:r>
              <a:rPr lang="en-US" dirty="0" err="1"/>
              <a:t>io</a:t>
            </a:r>
            <a:r>
              <a:rPr lang="en-US" dirty="0"/>
              <a:t> = None;</a:t>
            </a:r>
          </a:p>
          <a:p>
            <a:r>
              <a:rPr lang="en-US" dirty="0"/>
              <a:t>        (*</a:t>
            </a:r>
            <a:r>
              <a:rPr lang="en-US" dirty="0" err="1"/>
              <a:t>sched</a:t>
            </a:r>
            <a:r>
              <a:rPr lang="en-US" dirty="0"/>
              <a:t>).</a:t>
            </a:r>
            <a:r>
              <a:rPr lang="en-US" dirty="0" err="1"/>
              <a:t>event_loop.io</a:t>
            </a:r>
            <a:r>
              <a:rPr lang="en-US" dirty="0"/>
              <a:t>(|</a:t>
            </a:r>
            <a:r>
              <a:rPr lang="en-US" dirty="0" err="1"/>
              <a:t>i</a:t>
            </a:r>
            <a:r>
              <a:rPr lang="en-US" dirty="0"/>
              <a:t>| </a:t>
            </a:r>
            <a:r>
              <a:rPr lang="en-US" dirty="0" err="1"/>
              <a:t>io</a:t>
            </a:r>
            <a:r>
              <a:rPr lang="en-US" dirty="0"/>
              <a:t> = Some(</a:t>
            </a:r>
            <a:r>
              <a:rPr lang="en-US" dirty="0" err="1"/>
              <a:t>i</a:t>
            </a:r>
            <a:r>
              <a:rPr lang="en-US" dirty="0"/>
              <a:t>));</a:t>
            </a:r>
          </a:p>
          <a:p>
            <a:r>
              <a:rPr lang="en-US" dirty="0"/>
              <a:t>        match </a:t>
            </a:r>
            <a:r>
              <a:rPr lang="en-US" dirty="0" err="1"/>
              <a:t>io</a:t>
            </a:r>
            <a:r>
              <a:rPr lang="en-US" dirty="0"/>
              <a:t> {</a:t>
            </a:r>
          </a:p>
          <a:p>
            <a:r>
              <a:rPr lang="en-US" dirty="0"/>
              <a:t>            Some(</a:t>
            </a:r>
            <a:r>
              <a:rPr lang="en-US" dirty="0" err="1"/>
              <a:t>io</a:t>
            </a:r>
            <a:r>
              <a:rPr lang="en-US" dirty="0"/>
              <a:t>) =&gt; f(</a:t>
            </a:r>
            <a:r>
              <a:rPr lang="en-US" dirty="0" err="1"/>
              <a:t>io</a:t>
            </a:r>
            <a:r>
              <a:rPr lang="en-US" dirty="0"/>
              <a:t>),</a:t>
            </a:r>
          </a:p>
          <a:p>
            <a:r>
              <a:rPr lang="en-US" dirty="0"/>
              <a:t>            None =&gt; {</a:t>
            </a:r>
          </a:p>
          <a:p>
            <a:r>
              <a:rPr lang="en-US" dirty="0"/>
              <a:t>                </a:t>
            </a:r>
            <a:r>
              <a:rPr lang="en-US" dirty="0" err="1"/>
              <a:t>io_error</a:t>
            </a:r>
            <a:r>
              <a:rPr lang="en-US" dirty="0"/>
              <a:t>::</a:t>
            </a:r>
            <a:r>
              <a:rPr lang="en-US" dirty="0" err="1"/>
              <a:t>cond.raise</a:t>
            </a:r>
            <a:r>
              <a:rPr lang="en-US" dirty="0"/>
              <a:t>(</a:t>
            </a:r>
            <a:r>
              <a:rPr lang="en-US" dirty="0" err="1"/>
              <a:t>standard_error</a:t>
            </a:r>
            <a:r>
              <a:rPr lang="en-US" dirty="0"/>
              <a:t>(</a:t>
            </a:r>
            <a:r>
              <a:rPr lang="en-US" dirty="0" err="1"/>
              <a:t>IoUnavailable</a:t>
            </a:r>
            <a:r>
              <a:rPr lang="en-US" dirty="0"/>
              <a:t>));</a:t>
            </a:r>
          </a:p>
          <a:p>
            <a:r>
              <a:rPr lang="en-US" dirty="0"/>
              <a:t>                None</a:t>
            </a:r>
          </a:p>
          <a:p>
            <a:r>
              <a:rPr lang="en-US" dirty="0"/>
              <a:t>            }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8" name="Rectangle 7"/>
          <p:cNvSpPr/>
          <p:nvPr/>
        </p:nvSpPr>
        <p:spPr>
          <a:xfrm>
            <a:off x="4162285" y="3856891"/>
            <a:ext cx="4524515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do </a:t>
            </a:r>
            <a:r>
              <a:rPr lang="en-US" sz="1600" dirty="0" err="1"/>
              <a:t>with_local_io</a:t>
            </a:r>
            <a:r>
              <a:rPr lang="en-US" sz="1600" dirty="0"/>
              <a:t> |</a:t>
            </a:r>
            <a:r>
              <a:rPr lang="en-US" sz="1600" dirty="0" err="1"/>
              <a:t>io</a:t>
            </a:r>
            <a:r>
              <a:rPr lang="en-US" sz="1600" dirty="0"/>
              <a:t>| {</a:t>
            </a:r>
          </a:p>
          <a:p>
            <a:r>
              <a:rPr lang="en-US" sz="1600" dirty="0" smtClean="0"/>
              <a:t>     match </a:t>
            </a:r>
            <a:r>
              <a:rPr lang="en-US" sz="1600" b="1" dirty="0" err="1"/>
              <a:t>io.spawn</a:t>
            </a:r>
            <a:r>
              <a:rPr lang="en-US" sz="1600" b="1" dirty="0"/>
              <a:t>(</a:t>
            </a:r>
            <a:r>
              <a:rPr lang="en-US" sz="1600" b="1" dirty="0" err="1"/>
              <a:t>config.take</a:t>
            </a:r>
            <a:r>
              <a:rPr lang="en-US" sz="1600" b="1" dirty="0"/>
              <a:t>())</a:t>
            </a:r>
            <a:r>
              <a:rPr lang="en-US" sz="1600" dirty="0"/>
              <a:t> {</a:t>
            </a:r>
          </a:p>
          <a:p>
            <a:r>
              <a:rPr lang="en-US" sz="1600" dirty="0"/>
              <a:t>         </a:t>
            </a:r>
            <a:r>
              <a:rPr lang="en-US" sz="1600" dirty="0" smtClean="0"/>
              <a:t>  Ok</a:t>
            </a:r>
            <a:r>
              <a:rPr lang="en-US" sz="1600" dirty="0"/>
              <a:t>((p, </a:t>
            </a:r>
            <a:r>
              <a:rPr lang="en-US" sz="1600" dirty="0" err="1"/>
              <a:t>io</a:t>
            </a:r>
            <a:r>
              <a:rPr lang="en-US" sz="1600" dirty="0"/>
              <a:t>)) =&gt; Some(Process{</a:t>
            </a:r>
          </a:p>
          <a:p>
            <a:r>
              <a:rPr lang="en-US" sz="1600" dirty="0"/>
              <a:t>                    handle: p,</a:t>
            </a:r>
          </a:p>
          <a:p>
            <a:r>
              <a:rPr lang="en-US" sz="1600" dirty="0"/>
              <a:t>                    </a:t>
            </a:r>
            <a:r>
              <a:rPr lang="en-US" sz="1600" dirty="0" err="1"/>
              <a:t>io</a:t>
            </a:r>
            <a:r>
              <a:rPr lang="en-US" sz="1600" dirty="0"/>
              <a:t>: </a:t>
            </a:r>
            <a:r>
              <a:rPr lang="en-US" sz="1600" dirty="0" err="1"/>
              <a:t>io.move_iter</a:t>
            </a:r>
            <a:r>
              <a:rPr lang="en-US" sz="1600" dirty="0"/>
              <a:t>().map(|p|</a:t>
            </a:r>
          </a:p>
          <a:p>
            <a:r>
              <a:rPr lang="en-US" sz="1600" dirty="0"/>
              <a:t>                        </a:t>
            </a:r>
            <a:r>
              <a:rPr lang="en-US" sz="1600" dirty="0" err="1"/>
              <a:t>p.map</a:t>
            </a:r>
            <a:r>
              <a:rPr lang="en-US" sz="1600" dirty="0"/>
              <a:t>(|p| </a:t>
            </a:r>
            <a:r>
              <a:rPr lang="en-US" sz="1600" dirty="0" err="1"/>
              <a:t>io</a:t>
            </a:r>
            <a:r>
              <a:rPr lang="en-US" sz="1600" dirty="0"/>
              <a:t>::</a:t>
            </a:r>
            <a:r>
              <a:rPr lang="en-US" sz="1600" dirty="0" err="1"/>
              <a:t>PipeStream</a:t>
            </a:r>
            <a:r>
              <a:rPr lang="en-US" sz="1600" dirty="0"/>
              <a:t>::new(p))</a:t>
            </a:r>
          </a:p>
          <a:p>
            <a:r>
              <a:rPr lang="en-US" sz="1600" dirty="0"/>
              <a:t>                    ).collect()</a:t>
            </a:r>
          </a:p>
          <a:p>
            <a:r>
              <a:rPr lang="en-US" sz="1600" dirty="0"/>
              <a:t>                }),</a:t>
            </a:r>
          </a:p>
          <a:p>
            <a:r>
              <a:rPr lang="en-US" sz="1600" dirty="0"/>
              <a:t>                Err(</a:t>
            </a:r>
            <a:r>
              <a:rPr lang="en-US" sz="1600" dirty="0" err="1"/>
              <a:t>ioerr</a:t>
            </a:r>
            <a:r>
              <a:rPr lang="en-US" sz="1600" dirty="0"/>
              <a:t>) =&gt; </a:t>
            </a:r>
            <a:r>
              <a:rPr lang="en-US" sz="1600" dirty="0" smtClean="0"/>
              <a:t>…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86835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-1887457" y="2682730"/>
            <a:ext cx="5507158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libstd</a:t>
            </a:r>
            <a:r>
              <a:rPr lang="en-US" dirty="0">
                <a:hlinkClick r:id="rId2"/>
              </a:rPr>
              <a:t>/task/</a:t>
            </a:r>
            <a:r>
              <a:rPr lang="en-US" dirty="0" smtClean="0">
                <a:hlinkClick r:id="rId2"/>
              </a:rPr>
              <a:t>mod.rs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28139" y="232034"/>
            <a:ext cx="821586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 /**</a:t>
            </a:r>
          </a:p>
          <a:p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     * Creates and executes a new child task</a:t>
            </a:r>
          </a:p>
          <a:p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     *</a:t>
            </a:r>
          </a:p>
          <a:p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     * Sets up a new task with its own call stack and schedules it to run</a:t>
            </a:r>
          </a:p>
          <a:p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     * the provided unique closure. The task has the properties and behavior</a:t>
            </a:r>
          </a:p>
          <a:p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     * specified by the 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</a:rPr>
              <a:t>task_builder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     *</a:t>
            </a:r>
          </a:p>
          <a:p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     * # Failure</a:t>
            </a:r>
          </a:p>
          <a:p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     *</a:t>
            </a:r>
          </a:p>
          <a:p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     * When spawning into a new scheduler, the number of threads requested</a:t>
            </a:r>
          </a:p>
          <a:p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     * must be greater than zero.</a:t>
            </a:r>
          </a:p>
          <a:p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     */</a:t>
            </a:r>
          </a:p>
          <a:p>
            <a:r>
              <a:rPr lang="en-US" sz="2000" dirty="0"/>
              <a:t>    pub </a:t>
            </a:r>
            <a:r>
              <a:rPr lang="en-US" sz="2000" dirty="0" err="1"/>
              <a:t>fn</a:t>
            </a:r>
            <a:r>
              <a:rPr lang="en-US" sz="2000" dirty="0"/>
              <a:t> spawn(&amp;</a:t>
            </a:r>
            <a:r>
              <a:rPr lang="en-US" sz="2000" dirty="0" err="1"/>
              <a:t>mut</a:t>
            </a:r>
            <a:r>
              <a:rPr lang="en-US" sz="2000" dirty="0"/>
              <a:t> self, f: ~</a:t>
            </a:r>
            <a:r>
              <a:rPr lang="en-US" sz="2000" dirty="0" err="1"/>
              <a:t>fn</a:t>
            </a:r>
            <a:r>
              <a:rPr lang="en-US" sz="2000" dirty="0"/>
              <a:t>()) {</a:t>
            </a:r>
          </a:p>
          <a:p>
            <a:r>
              <a:rPr lang="en-US" sz="2000" dirty="0"/>
              <a:t>        </a:t>
            </a:r>
            <a:r>
              <a:rPr lang="en-US" sz="2000" dirty="0" smtClean="0"/>
              <a:t>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4039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-1887457" y="2682730"/>
            <a:ext cx="5507158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libstd</a:t>
            </a:r>
            <a:r>
              <a:rPr lang="en-US" dirty="0">
                <a:hlinkClick r:id="rId2"/>
              </a:rPr>
              <a:t>/task/</a:t>
            </a:r>
            <a:r>
              <a:rPr lang="en-US" dirty="0" smtClean="0">
                <a:hlinkClick r:id="rId2"/>
              </a:rPr>
              <a:t>mod.rs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06722" y="232034"/>
            <a:ext cx="7583872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pub </a:t>
            </a:r>
            <a:r>
              <a:rPr lang="en-US" dirty="0" err="1"/>
              <a:t>fn</a:t>
            </a:r>
            <a:r>
              <a:rPr lang="en-US" dirty="0"/>
              <a:t> spawn(&amp;</a:t>
            </a:r>
            <a:r>
              <a:rPr lang="en-US" dirty="0" err="1"/>
              <a:t>mut</a:t>
            </a:r>
            <a:r>
              <a:rPr lang="en-US" dirty="0"/>
              <a:t> self, f: ~</a:t>
            </a:r>
            <a:r>
              <a:rPr lang="en-US" dirty="0" err="1"/>
              <a:t>fn</a:t>
            </a:r>
            <a:r>
              <a:rPr lang="en-US" dirty="0"/>
              <a:t>()) {</a:t>
            </a:r>
          </a:p>
          <a:p>
            <a:r>
              <a:rPr lang="en-US" dirty="0"/>
              <a:t>        let </a:t>
            </a:r>
            <a:r>
              <a:rPr lang="en-US" dirty="0" err="1"/>
              <a:t>gen_body</a:t>
            </a:r>
            <a:r>
              <a:rPr lang="en-US" dirty="0"/>
              <a:t> = </a:t>
            </a:r>
            <a:r>
              <a:rPr lang="en-US" dirty="0" err="1"/>
              <a:t>self.gen_body.take</a:t>
            </a:r>
            <a:r>
              <a:rPr lang="en-US" dirty="0"/>
              <a:t>();</a:t>
            </a:r>
          </a:p>
          <a:p>
            <a:r>
              <a:rPr lang="en-US" dirty="0"/>
              <a:t>        let </a:t>
            </a:r>
            <a:r>
              <a:rPr lang="en-US" dirty="0" err="1"/>
              <a:t>notify_chan</a:t>
            </a:r>
            <a:r>
              <a:rPr lang="en-US" dirty="0"/>
              <a:t> = </a:t>
            </a:r>
            <a:r>
              <a:rPr lang="en-US" dirty="0" err="1"/>
              <a:t>self.opts.notify_chan.take</a:t>
            </a:r>
            <a:r>
              <a:rPr lang="en-US" dirty="0"/>
              <a:t>();</a:t>
            </a:r>
          </a:p>
          <a:p>
            <a:r>
              <a:rPr lang="en-US" dirty="0"/>
              <a:t>        let name = </a:t>
            </a:r>
            <a:r>
              <a:rPr lang="en-US" dirty="0" err="1"/>
              <a:t>self.opts.name.take</a:t>
            </a:r>
            <a:r>
              <a:rPr lang="en-US" dirty="0"/>
              <a:t>();</a:t>
            </a:r>
          </a:p>
          <a:p>
            <a:r>
              <a:rPr lang="en-US" dirty="0"/>
              <a:t>        let x = </a:t>
            </a:r>
            <a:r>
              <a:rPr lang="en-US" dirty="0" err="1"/>
              <a:t>self.consume</a:t>
            </a:r>
            <a:r>
              <a:rPr lang="en-US" dirty="0"/>
              <a:t>();</a:t>
            </a:r>
          </a:p>
          <a:p>
            <a:r>
              <a:rPr lang="en-US" dirty="0"/>
              <a:t>        let opts = </a:t>
            </a:r>
            <a:r>
              <a:rPr lang="en-US" dirty="0" err="1"/>
              <a:t>TaskOpts</a:t>
            </a:r>
            <a:r>
              <a:rPr lang="en-US" dirty="0"/>
              <a:t> </a:t>
            </a:r>
            <a:r>
              <a:rPr lang="en-US" dirty="0" smtClean="0"/>
              <a:t>{ linked</a:t>
            </a:r>
            <a:r>
              <a:rPr lang="en-US" dirty="0"/>
              <a:t>: </a:t>
            </a:r>
            <a:r>
              <a:rPr lang="en-US" dirty="0" err="1"/>
              <a:t>x.opts.linked</a:t>
            </a:r>
            <a:r>
              <a:rPr lang="en-US" dirty="0" smtClean="0"/>
              <a:t>, supervised</a:t>
            </a:r>
            <a:r>
              <a:rPr lang="en-US" dirty="0"/>
              <a:t>: </a:t>
            </a:r>
            <a:r>
              <a:rPr lang="en-US" dirty="0" err="1"/>
              <a:t>x.opts.supervised</a:t>
            </a:r>
            <a:r>
              <a:rPr lang="en-US" dirty="0"/>
              <a:t>,</a:t>
            </a:r>
          </a:p>
          <a:p>
            <a:r>
              <a:rPr lang="en-US" dirty="0"/>
              <a:t>            watched: </a:t>
            </a:r>
            <a:r>
              <a:rPr lang="en-US" dirty="0" err="1"/>
              <a:t>x.opts.watched</a:t>
            </a:r>
            <a:r>
              <a:rPr lang="en-US" dirty="0" smtClean="0"/>
              <a:t>, indestructible</a:t>
            </a:r>
            <a:r>
              <a:rPr lang="en-US" dirty="0"/>
              <a:t>: </a:t>
            </a:r>
            <a:r>
              <a:rPr lang="en-US" dirty="0" err="1"/>
              <a:t>x.opts.indestructible</a:t>
            </a:r>
            <a:r>
              <a:rPr lang="en-US" dirty="0"/>
              <a:t>,</a:t>
            </a:r>
          </a:p>
          <a:p>
            <a:r>
              <a:rPr lang="en-US" dirty="0"/>
              <a:t>            </a:t>
            </a:r>
            <a:r>
              <a:rPr lang="en-US" dirty="0" err="1"/>
              <a:t>notify_chan</a:t>
            </a:r>
            <a:r>
              <a:rPr lang="en-US" dirty="0"/>
              <a:t>: </a:t>
            </a:r>
            <a:r>
              <a:rPr lang="en-US" dirty="0" err="1"/>
              <a:t>notify_chan</a:t>
            </a:r>
            <a:r>
              <a:rPr lang="en-US" dirty="0" smtClean="0"/>
              <a:t>, name</a:t>
            </a:r>
            <a:r>
              <a:rPr lang="en-US" dirty="0"/>
              <a:t>: name</a:t>
            </a:r>
            <a:r>
              <a:rPr lang="en-US" dirty="0" smtClean="0"/>
              <a:t>, </a:t>
            </a:r>
            <a:r>
              <a:rPr lang="en-US" dirty="0" err="1" smtClean="0"/>
              <a:t>sched</a:t>
            </a:r>
            <a:r>
              <a:rPr lang="en-US" dirty="0"/>
              <a:t>: </a:t>
            </a:r>
            <a:r>
              <a:rPr lang="en-US" dirty="0" err="1"/>
              <a:t>x.opts.sched</a:t>
            </a:r>
            <a:r>
              <a:rPr lang="en-US" dirty="0"/>
              <a:t>,</a:t>
            </a:r>
          </a:p>
          <a:p>
            <a:r>
              <a:rPr lang="en-US" dirty="0"/>
              <a:t>            </a:t>
            </a:r>
            <a:r>
              <a:rPr lang="en-US" dirty="0" err="1"/>
              <a:t>stack_size</a:t>
            </a:r>
            <a:r>
              <a:rPr lang="en-US" dirty="0"/>
              <a:t>: </a:t>
            </a:r>
            <a:r>
              <a:rPr lang="en-US" dirty="0" err="1"/>
              <a:t>x.opts.stack_size</a:t>
            </a:r>
            <a:endParaRPr lang="en-US" dirty="0"/>
          </a:p>
          <a:p>
            <a:r>
              <a:rPr lang="en-US" dirty="0"/>
              <a:t>        };</a:t>
            </a:r>
          </a:p>
          <a:p>
            <a:r>
              <a:rPr lang="en-US" dirty="0"/>
              <a:t>        let f = match </a:t>
            </a:r>
            <a:r>
              <a:rPr lang="en-US" dirty="0" err="1"/>
              <a:t>gen_body</a:t>
            </a:r>
            <a:r>
              <a:rPr lang="en-US" dirty="0"/>
              <a:t> {</a:t>
            </a:r>
          </a:p>
          <a:p>
            <a:r>
              <a:rPr lang="en-US" dirty="0"/>
              <a:t>            Some(gen) =&gt; {</a:t>
            </a:r>
          </a:p>
          <a:p>
            <a:r>
              <a:rPr lang="en-US" dirty="0"/>
              <a:t>                gen(f)</a:t>
            </a:r>
          </a:p>
          <a:p>
            <a:r>
              <a:rPr lang="en-US" dirty="0"/>
              <a:t>            }</a:t>
            </a:r>
          </a:p>
          <a:p>
            <a:r>
              <a:rPr lang="en-US" dirty="0"/>
              <a:t>            None =&gt; {</a:t>
            </a:r>
          </a:p>
          <a:p>
            <a:r>
              <a:rPr lang="en-US" dirty="0"/>
              <a:t>                f</a:t>
            </a:r>
          </a:p>
          <a:p>
            <a:r>
              <a:rPr lang="en-US" dirty="0"/>
              <a:t>            }</a:t>
            </a:r>
          </a:p>
          <a:p>
            <a:r>
              <a:rPr lang="en-US" dirty="0"/>
              <a:t>        };</a:t>
            </a:r>
          </a:p>
          <a:p>
            <a:r>
              <a:rPr lang="en-US" dirty="0"/>
              <a:t>        </a:t>
            </a:r>
            <a:r>
              <a:rPr lang="en-US" b="1" dirty="0">
                <a:solidFill>
                  <a:srgbClr val="660066"/>
                </a:solidFill>
              </a:rPr>
              <a:t>spawn::</a:t>
            </a:r>
            <a:r>
              <a:rPr lang="en-US" b="1" dirty="0" err="1">
                <a:solidFill>
                  <a:srgbClr val="660066"/>
                </a:solidFill>
              </a:rPr>
              <a:t>spawn_raw</a:t>
            </a:r>
            <a:r>
              <a:rPr lang="en-US" b="1" dirty="0">
                <a:solidFill>
                  <a:srgbClr val="660066"/>
                </a:solidFill>
              </a:rPr>
              <a:t>(opts, f);</a:t>
            </a:r>
          </a:p>
          <a:p>
            <a:r>
              <a:rPr lang="en-US" dirty="0"/>
              <a:t>    }</a:t>
            </a:r>
          </a:p>
        </p:txBody>
      </p:sp>
      <p:sp>
        <p:nvSpPr>
          <p:cNvPr id="8" name="Rectangle 7"/>
          <p:cNvSpPr/>
          <p:nvPr/>
        </p:nvSpPr>
        <p:spPr>
          <a:xfrm>
            <a:off x="3949934" y="3364211"/>
            <a:ext cx="4940660" cy="17543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pub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TaskBuilder</a:t>
            </a:r>
            <a:r>
              <a:rPr lang="en-US" dirty="0"/>
              <a:t> {</a:t>
            </a:r>
          </a:p>
          <a:p>
            <a:r>
              <a:rPr lang="en-US" dirty="0"/>
              <a:t>    opts: </a:t>
            </a:r>
            <a:r>
              <a:rPr lang="en-US" dirty="0" err="1"/>
              <a:t>TaskOpts</a:t>
            </a:r>
            <a:r>
              <a:rPr lang="en-US" dirty="0"/>
              <a:t>,</a:t>
            </a:r>
          </a:p>
          <a:p>
            <a:r>
              <a:rPr lang="en-US" dirty="0"/>
              <a:t>    </a:t>
            </a:r>
            <a:r>
              <a:rPr lang="en-US" dirty="0" err="1"/>
              <a:t>priv</a:t>
            </a:r>
            <a:r>
              <a:rPr lang="en-US" dirty="0"/>
              <a:t> </a:t>
            </a:r>
            <a:r>
              <a:rPr lang="en-US" dirty="0" err="1"/>
              <a:t>gen_body</a:t>
            </a:r>
            <a:r>
              <a:rPr lang="en-US" dirty="0"/>
              <a:t>: Option&lt;~</a:t>
            </a:r>
            <a:r>
              <a:rPr lang="en-US" dirty="0" err="1"/>
              <a:t>fn</a:t>
            </a:r>
            <a:r>
              <a:rPr lang="en-US" dirty="0"/>
              <a:t>(v: ~</a:t>
            </a:r>
            <a:r>
              <a:rPr lang="en-US" dirty="0" err="1"/>
              <a:t>fn</a:t>
            </a:r>
            <a:r>
              <a:rPr lang="en-US" dirty="0"/>
              <a:t>()) -&gt; ~</a:t>
            </a:r>
            <a:r>
              <a:rPr lang="en-US" dirty="0" err="1"/>
              <a:t>fn</a:t>
            </a:r>
            <a:r>
              <a:rPr lang="en-US" dirty="0"/>
              <a:t>()&gt;,</a:t>
            </a:r>
          </a:p>
          <a:p>
            <a:r>
              <a:rPr lang="en-US" dirty="0"/>
              <a:t>    </a:t>
            </a:r>
            <a:r>
              <a:rPr lang="en-US" dirty="0" err="1"/>
              <a:t>priv</a:t>
            </a:r>
            <a:r>
              <a:rPr lang="en-US" dirty="0"/>
              <a:t> </a:t>
            </a:r>
            <a:r>
              <a:rPr lang="en-US" dirty="0" err="1"/>
              <a:t>can_not_copy</a:t>
            </a:r>
            <a:r>
              <a:rPr lang="en-US" dirty="0"/>
              <a:t>: Option&lt;</a:t>
            </a:r>
            <a:r>
              <a:rPr lang="en-US" dirty="0" err="1"/>
              <a:t>util</a:t>
            </a:r>
            <a:r>
              <a:rPr lang="en-US" dirty="0"/>
              <a:t>::</a:t>
            </a:r>
            <a:r>
              <a:rPr lang="en-US" dirty="0" err="1"/>
              <a:t>NonCopyable</a:t>
            </a:r>
            <a:r>
              <a:rPr lang="en-US" dirty="0"/>
              <a:t>&gt;,</a:t>
            </a:r>
          </a:p>
          <a:p>
            <a:r>
              <a:rPr lang="en-US" dirty="0"/>
              <a:t>    </a:t>
            </a:r>
            <a:r>
              <a:rPr lang="en-US" dirty="0" err="1"/>
              <a:t>priv</a:t>
            </a:r>
            <a:r>
              <a:rPr lang="en-US" dirty="0"/>
              <a:t> consumed: </a:t>
            </a:r>
            <a:r>
              <a:rPr lang="en-US" dirty="0" err="1"/>
              <a:t>bool</a:t>
            </a:r>
            <a:r>
              <a:rPr lang="en-US" dirty="0"/>
              <a:t>,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65494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48817</TotalTime>
  <Words>9781</Words>
  <Application>Microsoft Macintosh PowerPoint</Application>
  <PresentationFormat>On-screen Show (4:3)</PresentationFormat>
  <Paragraphs>1143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Class 19: Making a Process</vt:lpstr>
      <vt:lpstr>Once Upon a Gash…</vt:lpstr>
      <vt:lpstr>Goal for Today and Thursday</vt:lpstr>
      <vt:lpstr>rust/src/libstd/run.rs</vt:lpstr>
      <vt:lpstr>PowerPoint Presentation</vt:lpstr>
      <vt:lpstr>rust/src/libstd/rt/io/process.rs</vt:lpstr>
      <vt:lpstr> rust/src/libstd/rt/rtio.rs</vt:lpstr>
      <vt:lpstr>libstd/task/mod.rs</vt:lpstr>
      <vt:lpstr>libstd/task/mod.rs</vt:lpstr>
      <vt:lpstr>src/libstd/task/spawn.rs</vt:lpstr>
      <vt:lpstr>Green Tasks?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libstd/rt/io/native/process.rs</vt:lpstr>
      <vt:lpstr>PowerPoint Presentation</vt:lpstr>
      <vt:lpstr>PowerPoint Presentation</vt:lpstr>
      <vt:lpstr>libstd/rt/io/native/process.rs</vt:lpstr>
      <vt:lpstr>libstd/rt/io/native/process.rs</vt:lpstr>
      <vt:lpstr>Forking!</vt:lpstr>
      <vt:lpstr>src/libstd/libc.rs</vt:lpstr>
      <vt:lpstr>src/libstd/libc.rs</vt:lpstr>
      <vt:lpstr>PowerPoint Presentation</vt:lpstr>
      <vt:lpstr>Recap</vt:lpstr>
    </vt:vector>
  </TitlesOfParts>
  <Company>Udacity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Introduction:  What is an Operating System?</dc:title>
  <dc:creator>David Evans</dc:creator>
  <cp:lastModifiedBy>David Evans</cp:lastModifiedBy>
  <cp:revision>552</cp:revision>
  <cp:lastPrinted>2013-10-08T14:39:12Z</cp:lastPrinted>
  <dcterms:created xsi:type="dcterms:W3CDTF">2013-08-26T17:24:32Z</dcterms:created>
  <dcterms:modified xsi:type="dcterms:W3CDTF">2013-11-05T15:01:58Z</dcterms:modified>
</cp:coreProperties>
</file>