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257" r:id="rId2"/>
    <p:sldId id="361" r:id="rId3"/>
    <p:sldId id="386" r:id="rId4"/>
    <p:sldId id="387" r:id="rId5"/>
    <p:sldId id="389" r:id="rId6"/>
    <p:sldId id="390" r:id="rId7"/>
    <p:sldId id="391" r:id="rId8"/>
    <p:sldId id="309" r:id="rId9"/>
    <p:sldId id="367" r:id="rId10"/>
    <p:sldId id="372" r:id="rId11"/>
    <p:sldId id="310" r:id="rId12"/>
    <p:sldId id="362" r:id="rId13"/>
    <p:sldId id="363" r:id="rId14"/>
    <p:sldId id="364" r:id="rId15"/>
    <p:sldId id="382" r:id="rId16"/>
    <p:sldId id="383" r:id="rId17"/>
    <p:sldId id="384" r:id="rId18"/>
    <p:sldId id="385" r:id="rId19"/>
    <p:sldId id="365" r:id="rId20"/>
    <p:sldId id="366" r:id="rId21"/>
    <p:sldId id="368" r:id="rId22"/>
    <p:sldId id="369" r:id="rId23"/>
    <p:sldId id="370" r:id="rId24"/>
    <p:sldId id="395" r:id="rId25"/>
    <p:sldId id="394" r:id="rId26"/>
    <p:sldId id="396" r:id="rId27"/>
    <p:sldId id="398" r:id="rId28"/>
    <p:sldId id="397" r:id="rId29"/>
    <p:sldId id="399" r:id="rId30"/>
    <p:sldId id="400" r:id="rId31"/>
    <p:sldId id="371" r:id="rId32"/>
    <p:sldId id="312" r:id="rId33"/>
    <p:sldId id="314" r:id="rId34"/>
    <p:sldId id="373" r:id="rId35"/>
    <p:sldId id="374" r:id="rId36"/>
    <p:sldId id="375" r:id="rId37"/>
    <p:sldId id="392" r:id="rId38"/>
    <p:sldId id="393" r:id="rId39"/>
    <p:sldId id="376" r:id="rId40"/>
    <p:sldId id="377" r:id="rId41"/>
    <p:sldId id="378" r:id="rId42"/>
    <p:sldId id="379" r:id="rId43"/>
    <p:sldId id="380" r:id="rId44"/>
    <p:sldId id="320" r:id="rId45"/>
    <p:sldId id="321" r:id="rId46"/>
    <p:sldId id="323" r:id="rId47"/>
    <p:sldId id="319" r:id="rId48"/>
    <p:sldId id="325" r:id="rId49"/>
    <p:sldId id="324" r:id="rId50"/>
    <p:sldId id="322" r:id="rId51"/>
    <p:sldId id="327" r:id="rId52"/>
    <p:sldId id="328" r:id="rId53"/>
    <p:sldId id="329" r:id="rId54"/>
    <p:sldId id="330" r:id="rId55"/>
    <p:sldId id="331" r:id="rId56"/>
    <p:sldId id="332" r:id="rId57"/>
    <p:sldId id="333" r:id="rId58"/>
    <p:sldId id="334" r:id="rId59"/>
    <p:sldId id="280" r:id="rId60"/>
    <p:sldId id="260" r:id="rId61"/>
    <p:sldId id="283" r:id="rId62"/>
    <p:sldId id="284" r:id="rId63"/>
    <p:sldId id="306" r:id="rId64"/>
    <p:sldId id="335" r:id="rId65"/>
    <p:sldId id="336" r:id="rId66"/>
    <p:sldId id="337" r:id="rId67"/>
    <p:sldId id="338" r:id="rId68"/>
    <p:sldId id="339" r:id="rId69"/>
    <p:sldId id="340" r:id="rId70"/>
    <p:sldId id="341" r:id="rId71"/>
    <p:sldId id="342" r:id="rId72"/>
    <p:sldId id="343" r:id="rId73"/>
    <p:sldId id="344" r:id="rId74"/>
    <p:sldId id="345" r:id="rId75"/>
    <p:sldId id="348" r:id="rId76"/>
    <p:sldId id="349" r:id="rId77"/>
    <p:sldId id="350" r:id="rId78"/>
    <p:sldId id="351" r:id="rId79"/>
    <p:sldId id="352" r:id="rId80"/>
    <p:sldId id="353" r:id="rId81"/>
    <p:sldId id="354" r:id="rId82"/>
    <p:sldId id="355" r:id="rId83"/>
    <p:sldId id="356" r:id="rId84"/>
    <p:sldId id="357" r:id="rId85"/>
    <p:sldId id="358" r:id="rId86"/>
    <p:sldId id="359" r:id="rId87"/>
    <p:sldId id="360" r:id="rId88"/>
    <p:sldId id="278" r:id="rId89"/>
    <p:sldId id="279" r:id="rId90"/>
    <p:sldId id="307" r:id="rId91"/>
    <p:sldId id="281" r:id="rId92"/>
    <p:sldId id="282" r:id="rId93"/>
    <p:sldId id="308" r:id="rId94"/>
    <p:sldId id="346" r:id="rId95"/>
    <p:sldId id="347" r:id="rId9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66C9E3"/>
    <a:srgbClr val="A8D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8" autoAdjust="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568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viewProps" Target="viewProps.xml"/><Relationship Id="rId102" Type="http://schemas.openxmlformats.org/officeDocument/2006/relationships/theme" Target="theme/theme1.xml"/><Relationship Id="rId10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notesMaster" Target="notesMasters/notesMaster1.xml"/><Relationship Id="rId98" Type="http://schemas.openxmlformats.org/officeDocument/2006/relationships/handoutMaster" Target="handoutMasters/handoutMaster1.xml"/><Relationship Id="rId99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esProps" Target="pres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4/10/14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4/10/14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CA4EC-A822-3847-9594-6C092248202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18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November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November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November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 November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 November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hyperlink" Target="https://github.com/wbthomason/ironkernel/blob/master/arch/arm/cpu/interrupt.r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hyperlink" Target="https://github.com/wbthomason/ironkernel/blob/master/arch/arm/cpu/interrupt.rs" TargetMode="External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38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46.png"/><Relationship Id="rId5" Type="http://schemas.microsoft.com/office/2007/relationships/hdphoto" Target="../media/hdphoto11.wdp"/><Relationship Id="rId6" Type="http://schemas.openxmlformats.org/officeDocument/2006/relationships/image" Target="../media/image47.png"/><Relationship Id="rId7" Type="http://schemas.microsoft.com/office/2007/relationships/hdphoto" Target="../media/hdphoto12.wdp"/><Relationship Id="rId8" Type="http://schemas.openxmlformats.org/officeDocument/2006/relationships/image" Target="../media/image48.png"/><Relationship Id="rId9" Type="http://schemas.microsoft.com/office/2007/relationships/hdphoto" Target="../media/hdphoto13.wdp"/><Relationship Id="rId10" Type="http://schemas.openxmlformats.org/officeDocument/2006/relationships/image" Target="../media/image49.png"/><Relationship Id="rId11" Type="http://schemas.microsoft.com/office/2007/relationships/hdphoto" Target="../media/hdphoto14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61.xml.rels><?xml version="1.0" encoding="UTF-8" standalone="yes"?>
<Relationships xmlns="http://schemas.openxmlformats.org/package/2006/relationships"><Relationship Id="rId11" Type="http://schemas.microsoft.com/office/2007/relationships/hdphoto" Target="../media/hdphoto14.wdp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microsoft.com/office/2007/relationships/hdphoto" Target="../media/hdphoto15.wdp"/><Relationship Id="rId4" Type="http://schemas.openxmlformats.org/officeDocument/2006/relationships/image" Target="../media/image46.png"/><Relationship Id="rId5" Type="http://schemas.microsoft.com/office/2007/relationships/hdphoto" Target="../media/hdphoto16.wdp"/><Relationship Id="rId6" Type="http://schemas.openxmlformats.org/officeDocument/2006/relationships/image" Target="../media/image47.png"/><Relationship Id="rId7" Type="http://schemas.microsoft.com/office/2007/relationships/hdphoto" Target="../media/hdphoto17.wdp"/><Relationship Id="rId8" Type="http://schemas.openxmlformats.org/officeDocument/2006/relationships/image" Target="../media/image48.png"/><Relationship Id="rId9" Type="http://schemas.microsoft.com/office/2007/relationships/hdphoto" Target="../media/hdphoto18.wdp"/><Relationship Id="rId10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11" Type="http://schemas.microsoft.com/office/2007/relationships/hdphoto" Target="../media/hdphoto23.wdp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microsoft.com/office/2007/relationships/hdphoto" Target="../media/hdphoto19.wdp"/><Relationship Id="rId4" Type="http://schemas.openxmlformats.org/officeDocument/2006/relationships/image" Target="../media/image46.png"/><Relationship Id="rId5" Type="http://schemas.microsoft.com/office/2007/relationships/hdphoto" Target="../media/hdphoto20.wdp"/><Relationship Id="rId6" Type="http://schemas.openxmlformats.org/officeDocument/2006/relationships/image" Target="../media/image47.png"/><Relationship Id="rId7" Type="http://schemas.microsoft.com/office/2007/relationships/hdphoto" Target="../media/hdphoto21.wdp"/><Relationship Id="rId8" Type="http://schemas.openxmlformats.org/officeDocument/2006/relationships/image" Target="../media/image48.png"/><Relationship Id="rId9" Type="http://schemas.microsoft.com/office/2007/relationships/hdphoto" Target="../media/hdphoto22.wdp"/><Relationship Id="rId10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11" Type="http://schemas.microsoft.com/office/2007/relationships/hdphoto" Target="../media/hdphoto27.wdp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microsoft.com/office/2007/relationships/hdphoto" Target="../media/hdphoto24.wdp"/><Relationship Id="rId4" Type="http://schemas.openxmlformats.org/officeDocument/2006/relationships/image" Target="../media/image46.png"/><Relationship Id="rId5" Type="http://schemas.microsoft.com/office/2007/relationships/hdphoto" Target="../media/hdphoto25.wdp"/><Relationship Id="rId6" Type="http://schemas.openxmlformats.org/officeDocument/2006/relationships/image" Target="../media/image47.png"/><Relationship Id="rId7" Type="http://schemas.microsoft.com/office/2007/relationships/hdphoto" Target="../media/hdphoto26.wdp"/><Relationship Id="rId8" Type="http://schemas.openxmlformats.org/officeDocument/2006/relationships/image" Target="../media/image48.png"/><Relationship Id="rId9" Type="http://schemas.microsoft.com/office/2007/relationships/hdphoto" Target="../media/hdphoto18.wdp"/><Relationship Id="rId10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1" Type="http://schemas.microsoft.com/office/2007/relationships/hdphoto" Target="../media/hdphoto32.wdp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microsoft.com/office/2007/relationships/hdphoto" Target="../media/hdphoto28.wdp"/><Relationship Id="rId4" Type="http://schemas.openxmlformats.org/officeDocument/2006/relationships/image" Target="../media/image46.png"/><Relationship Id="rId5" Type="http://schemas.microsoft.com/office/2007/relationships/hdphoto" Target="../media/hdphoto29.wdp"/><Relationship Id="rId6" Type="http://schemas.openxmlformats.org/officeDocument/2006/relationships/image" Target="../media/image47.png"/><Relationship Id="rId7" Type="http://schemas.microsoft.com/office/2007/relationships/hdphoto" Target="../media/hdphoto30.wdp"/><Relationship Id="rId8" Type="http://schemas.openxmlformats.org/officeDocument/2006/relationships/image" Target="../media/image48.png"/><Relationship Id="rId9" Type="http://schemas.microsoft.com/office/2007/relationships/hdphoto" Target="../media/hdphoto31.wdp"/><Relationship Id="rId10" Type="http://schemas.openxmlformats.org/officeDocument/2006/relationships/image" Target="../media/image4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1" Type="http://schemas.microsoft.com/office/2007/relationships/hdphoto" Target="../media/hdphoto37.wdp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microsoft.com/office/2007/relationships/hdphoto" Target="../media/hdphoto33.wdp"/><Relationship Id="rId4" Type="http://schemas.openxmlformats.org/officeDocument/2006/relationships/image" Target="../media/image46.png"/><Relationship Id="rId5" Type="http://schemas.microsoft.com/office/2007/relationships/hdphoto" Target="../media/hdphoto34.wdp"/><Relationship Id="rId6" Type="http://schemas.openxmlformats.org/officeDocument/2006/relationships/image" Target="../media/image47.png"/><Relationship Id="rId7" Type="http://schemas.microsoft.com/office/2007/relationships/hdphoto" Target="../media/hdphoto35.wdp"/><Relationship Id="rId8" Type="http://schemas.openxmlformats.org/officeDocument/2006/relationships/image" Target="../media/image48.png"/><Relationship Id="rId9" Type="http://schemas.microsoft.com/office/2007/relationships/hdphoto" Target="../media/hdphoto36.wdp"/><Relationship Id="rId10" Type="http://schemas.openxmlformats.org/officeDocument/2006/relationships/image" Target="../media/image4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osettacode.org/wiki/Dining_philosophers" TargetMode="External"/><Relationship Id="rId3" Type="http://schemas.openxmlformats.org/officeDocument/2006/relationships/image" Target="../media/image5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30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osettacode.org/wiki/Dining_philosophers" TargetMode="External"/><Relationship Id="rId3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867"/>
          <a:stretch/>
        </p:blipFill>
        <p:spPr>
          <a:xfrm>
            <a:off x="0" y="0"/>
            <a:ext cx="9170276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894" y="3770422"/>
            <a:ext cx="2684707" cy="967937"/>
          </a:xfrm>
          <a:noFill/>
        </p:spPr>
        <p:txBody>
          <a:bodyPr>
            <a:normAutofit fontScale="70000" lnSpcReduction="20000"/>
          </a:bodyPr>
          <a:lstStyle/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cs4414 Spring 2014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University of Virginia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David Evans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2476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4898" y="834946"/>
            <a:ext cx="4055241" cy="2298485"/>
          </a:xfrm>
          <a:noFill/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Class 20:</a:t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Mutual Exclusion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6600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0967" y="726966"/>
            <a:ext cx="3048000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Reminder: Project Ideas are due by 11:59pm tonight!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017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 descr="Screen Shot 2014-04-10 at 6.21.3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7" b="5978"/>
          <a:stretch/>
        </p:blipFill>
        <p:spPr>
          <a:xfrm>
            <a:off x="433525" y="869325"/>
            <a:ext cx="8253277" cy="1090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711372" y="2726967"/>
            <a:ext cx="2444549" cy="16137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loop {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if turn == </a:t>
            </a:r>
            <a:r>
              <a:rPr lang="en-US" sz="2000" dirty="0" err="1" smtClean="0"/>
              <a:t>i</a:t>
            </a:r>
            <a:r>
              <a:rPr lang="en-US" sz="2000" dirty="0" smtClean="0"/>
              <a:t>:   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</a:t>
            </a:r>
            <a:r>
              <a:rPr lang="en-US" sz="2000" dirty="0" err="1" smtClean="0">
                <a:solidFill>
                  <a:srgbClr val="FF0000"/>
                </a:solidFill>
              </a:rPr>
              <a:t>critical_section</a:t>
            </a:r>
            <a:r>
              <a:rPr lang="en-US" sz="2000" dirty="0" smtClean="0">
                <a:solidFill>
                  <a:srgbClr val="FF0000"/>
                </a:solidFill>
              </a:rPr>
              <a:t>;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turn = </a:t>
            </a:r>
            <a:r>
              <a:rPr lang="en-US" sz="2000" dirty="0" err="1" smtClean="0"/>
              <a:t>i</a:t>
            </a:r>
            <a:r>
              <a:rPr lang="en-US" sz="2000" dirty="0" smtClean="0"/>
              <a:t> + 1;</a:t>
            </a:r>
          </a:p>
          <a:p>
            <a:r>
              <a:rPr lang="en-US" sz="2000" dirty="0"/>
              <a:t>}</a:t>
            </a:r>
            <a:endParaRPr lang="en-US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005818" y="2295464"/>
            <a:ext cx="1713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Initially, turn =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922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Attempted Solution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3659" y="1399234"/>
            <a:ext cx="2444549" cy="199035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loop {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if not lock: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lock = true;</a:t>
            </a:r>
          </a:p>
          <a:p>
            <a:r>
              <a:rPr lang="en-US" sz="2000" dirty="0" smtClean="0"/>
              <a:t>    </a:t>
            </a:r>
            <a:r>
              <a:rPr lang="en-US" sz="2000" dirty="0"/>
              <a:t> </a:t>
            </a:r>
            <a:r>
              <a:rPr lang="en-US" sz="2000" dirty="0" smtClean="0"/>
              <a:t>  </a:t>
            </a:r>
            <a:r>
              <a:rPr lang="en-US" sz="2000" dirty="0" smtClean="0">
                <a:solidFill>
                  <a:srgbClr val="FF0000"/>
                </a:solidFill>
              </a:rPr>
              <a:t>  </a:t>
            </a:r>
            <a:r>
              <a:rPr lang="en-US" sz="2000" dirty="0" err="1" smtClean="0">
                <a:solidFill>
                  <a:srgbClr val="FF0000"/>
                </a:solidFill>
              </a:rPr>
              <a:t>critical_section</a:t>
            </a:r>
            <a:r>
              <a:rPr lang="en-US" sz="2000" dirty="0" smtClean="0">
                <a:solidFill>
                  <a:srgbClr val="FF0000"/>
                </a:solidFill>
              </a:rPr>
              <a:t>;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lock = false;</a:t>
            </a:r>
          </a:p>
          <a:p>
            <a:r>
              <a:rPr lang="en-US" sz="2000" dirty="0"/>
              <a:t>}</a:t>
            </a:r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363145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22044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49211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43377" y="2670368"/>
            <a:ext cx="3968748" cy="1034529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</a:t>
            </a:r>
            <a:endParaRPr lang="en-US" sz="2800" dirty="0"/>
          </a:p>
        </p:txBody>
      </p:sp>
      <p:sp>
        <p:nvSpPr>
          <p:cNvPr id="12" name="Up-Down Arrow 11"/>
          <p:cNvSpPr/>
          <p:nvPr/>
        </p:nvSpPr>
        <p:spPr>
          <a:xfrm>
            <a:off x="8127382" y="2067119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6692282" y="2067119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5331265" y="2067119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71241" y="2732691"/>
            <a:ext cx="1147380" cy="2802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lock: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2042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Attempted Fix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3657" y="1399234"/>
            <a:ext cx="2860138" cy="230566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loop {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if lock == 0: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lock = </a:t>
            </a:r>
            <a:r>
              <a:rPr lang="en-US" sz="2000" dirty="0" err="1" smtClean="0"/>
              <a:t>i</a:t>
            </a:r>
            <a:r>
              <a:rPr lang="en-US" sz="2000" dirty="0" smtClean="0"/>
              <a:t>;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if lock == </a:t>
            </a:r>
            <a:r>
              <a:rPr lang="en-US" sz="2000" dirty="0" err="1" smtClean="0"/>
              <a:t>i</a:t>
            </a:r>
            <a:r>
              <a:rPr lang="en-US" sz="2000" dirty="0" smtClean="0"/>
              <a:t>:</a:t>
            </a:r>
          </a:p>
          <a:p>
            <a:r>
              <a:rPr lang="en-US" sz="2000" dirty="0" smtClean="0"/>
              <a:t>    </a:t>
            </a:r>
            <a:r>
              <a:rPr lang="en-US" sz="2000" dirty="0"/>
              <a:t> </a:t>
            </a:r>
            <a:r>
              <a:rPr lang="en-US" sz="2000" dirty="0" smtClean="0"/>
              <a:t>  </a:t>
            </a:r>
            <a:r>
              <a:rPr lang="en-US" sz="2000" dirty="0" smtClean="0">
                <a:solidFill>
                  <a:srgbClr val="FF0000"/>
                </a:solidFill>
              </a:rPr>
              <a:t>      </a:t>
            </a:r>
            <a:r>
              <a:rPr lang="en-US" sz="2000" dirty="0" err="1" smtClean="0">
                <a:solidFill>
                  <a:srgbClr val="FF0000"/>
                </a:solidFill>
              </a:rPr>
              <a:t>critical_section</a:t>
            </a:r>
            <a:r>
              <a:rPr lang="en-US" sz="2000" dirty="0" smtClean="0">
                <a:solidFill>
                  <a:srgbClr val="FF0000"/>
                </a:solidFill>
              </a:rPr>
              <a:t>;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    lock = 0;</a:t>
            </a:r>
          </a:p>
          <a:p>
            <a:r>
              <a:rPr lang="en-US" sz="2000" dirty="0"/>
              <a:t>}</a:t>
            </a:r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363145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22044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49211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43377" y="2670368"/>
            <a:ext cx="3968748" cy="1034529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</a:t>
            </a:r>
            <a:endParaRPr lang="en-US" sz="2800" dirty="0"/>
          </a:p>
        </p:txBody>
      </p:sp>
      <p:sp>
        <p:nvSpPr>
          <p:cNvPr id="12" name="Up-Down Arrow 11"/>
          <p:cNvSpPr/>
          <p:nvPr/>
        </p:nvSpPr>
        <p:spPr>
          <a:xfrm>
            <a:off x="8127382" y="2067119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6692282" y="2067119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5331265" y="2067119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71241" y="2732691"/>
            <a:ext cx="1147380" cy="2802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lock: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29705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Attempted Fix of Fix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4322" y="1178118"/>
            <a:ext cx="3073236" cy="33765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loop {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if lock1 == 0: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lock1 = </a:t>
            </a:r>
            <a:r>
              <a:rPr lang="en-US" sz="2000" dirty="0" err="1" smtClean="0"/>
              <a:t>i</a:t>
            </a:r>
            <a:r>
              <a:rPr lang="en-US" sz="2000" dirty="0" smtClean="0"/>
              <a:t>;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if lock1 == </a:t>
            </a:r>
            <a:r>
              <a:rPr lang="en-US" sz="2000" dirty="0" err="1" smtClean="0"/>
              <a:t>i</a:t>
            </a:r>
            <a:r>
              <a:rPr lang="en-US" sz="2000" dirty="0" smtClean="0"/>
              <a:t>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if lock2 == 0: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lock2 = </a:t>
            </a:r>
            <a:r>
              <a:rPr lang="en-US" sz="2000" dirty="0" err="1" smtClean="0"/>
              <a:t>i</a:t>
            </a:r>
            <a:r>
              <a:rPr lang="en-US" sz="2000" dirty="0" smtClean="0"/>
              <a:t>;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if lock2 == </a:t>
            </a:r>
            <a:r>
              <a:rPr lang="en-US" sz="2000" dirty="0" err="1" smtClean="0"/>
              <a:t>i</a:t>
            </a:r>
            <a:r>
              <a:rPr lang="en-US" sz="2000" dirty="0" smtClean="0"/>
              <a:t>:</a:t>
            </a:r>
          </a:p>
          <a:p>
            <a:r>
              <a:rPr lang="en-US" sz="2000" dirty="0" smtClean="0"/>
              <a:t>           </a:t>
            </a:r>
            <a:r>
              <a:rPr lang="en-US" sz="2000" dirty="0" smtClean="0">
                <a:solidFill>
                  <a:srgbClr val="FF0000"/>
                </a:solidFill>
              </a:rPr>
              <a:t>          </a:t>
            </a:r>
            <a:r>
              <a:rPr lang="en-US" sz="2000" dirty="0" err="1" smtClean="0">
                <a:solidFill>
                  <a:srgbClr val="FF0000"/>
                </a:solidFill>
              </a:rPr>
              <a:t>critical_section</a:t>
            </a:r>
            <a:r>
              <a:rPr lang="en-US" sz="2000" dirty="0" smtClean="0">
                <a:solidFill>
                  <a:srgbClr val="FF0000"/>
                </a:solidFill>
              </a:rPr>
              <a:t>;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lock2 = 0;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lock1 = 0;</a:t>
            </a:r>
          </a:p>
          <a:p>
            <a:r>
              <a:rPr lang="en-US" sz="2000" dirty="0"/>
              <a:t>}</a:t>
            </a:r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363145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22044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49211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43377" y="2670368"/>
            <a:ext cx="3968748" cy="1034529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</a:t>
            </a:r>
            <a:endParaRPr lang="en-US" sz="2800" dirty="0"/>
          </a:p>
        </p:txBody>
      </p:sp>
      <p:sp>
        <p:nvSpPr>
          <p:cNvPr id="12" name="Up-Down Arrow 11"/>
          <p:cNvSpPr/>
          <p:nvPr/>
        </p:nvSpPr>
        <p:spPr>
          <a:xfrm>
            <a:off x="8127382" y="2067119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6692282" y="2067119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5331265" y="2067119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71241" y="2732691"/>
            <a:ext cx="1147380" cy="2802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lock1: 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6363143" y="2732691"/>
            <a:ext cx="1147380" cy="2802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lock2: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65743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Attempted Fix of Fix of Fix …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4322" y="1178118"/>
            <a:ext cx="3073236" cy="33765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loop {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if lock1 == 0: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lock1 = </a:t>
            </a:r>
            <a:r>
              <a:rPr lang="en-US" sz="2000" dirty="0" err="1" smtClean="0"/>
              <a:t>i</a:t>
            </a:r>
            <a:r>
              <a:rPr lang="en-US" sz="2000" dirty="0" smtClean="0"/>
              <a:t>;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if lock1 == </a:t>
            </a:r>
            <a:r>
              <a:rPr lang="en-US" sz="2000" dirty="0" err="1" smtClean="0"/>
              <a:t>i</a:t>
            </a:r>
            <a:r>
              <a:rPr lang="en-US" sz="2000" dirty="0" smtClean="0"/>
              <a:t>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if lock2 == 0: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lock2 = </a:t>
            </a:r>
            <a:r>
              <a:rPr lang="en-US" sz="2000" dirty="0" err="1" smtClean="0"/>
              <a:t>i</a:t>
            </a:r>
            <a:r>
              <a:rPr lang="en-US" sz="2000" dirty="0" smtClean="0"/>
              <a:t>;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if lock2 == </a:t>
            </a:r>
            <a:r>
              <a:rPr lang="en-US" sz="2000" dirty="0" err="1" smtClean="0"/>
              <a:t>i</a:t>
            </a:r>
            <a:r>
              <a:rPr lang="en-US" sz="2000" dirty="0" smtClean="0"/>
              <a:t>:</a:t>
            </a:r>
          </a:p>
          <a:p>
            <a:r>
              <a:rPr lang="en-US" sz="2000" dirty="0" smtClean="0"/>
              <a:t>           </a:t>
            </a:r>
            <a:r>
              <a:rPr lang="en-US" sz="2000" dirty="0" smtClean="0">
                <a:solidFill>
                  <a:srgbClr val="FF0000"/>
                </a:solidFill>
              </a:rPr>
              <a:t>          </a:t>
            </a:r>
            <a:r>
              <a:rPr lang="en-US" sz="2000" dirty="0" err="1" smtClean="0">
                <a:solidFill>
                  <a:srgbClr val="FF0000"/>
                </a:solidFill>
              </a:rPr>
              <a:t>critical_section</a:t>
            </a:r>
            <a:r>
              <a:rPr lang="en-US" sz="2000" dirty="0" smtClean="0">
                <a:solidFill>
                  <a:srgbClr val="FF0000"/>
                </a:solidFill>
              </a:rPr>
              <a:t>;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lock2 = 0;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lock1 = 0;</a:t>
            </a:r>
          </a:p>
          <a:p>
            <a:r>
              <a:rPr lang="en-US" sz="2000" dirty="0"/>
              <a:t>}</a:t>
            </a:r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363145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22044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49211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43377" y="2670368"/>
            <a:ext cx="3968748" cy="1034529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</a:t>
            </a:r>
            <a:endParaRPr lang="en-US" sz="2800" dirty="0"/>
          </a:p>
        </p:txBody>
      </p:sp>
      <p:sp>
        <p:nvSpPr>
          <p:cNvPr id="12" name="Up-Down Arrow 11"/>
          <p:cNvSpPr/>
          <p:nvPr/>
        </p:nvSpPr>
        <p:spPr>
          <a:xfrm>
            <a:off x="8127382" y="2067119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6692282" y="2067119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5331265" y="2067119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71241" y="2732691"/>
            <a:ext cx="1147380" cy="2802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lock1: 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6363143" y="2732691"/>
            <a:ext cx="1147380" cy="2802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lock2: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175939" y="4073890"/>
            <a:ext cx="4247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Do we need to see why 3-locks still breaks?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08553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696664" y="1399235"/>
            <a:ext cx="4296039" cy="146442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Uniprocessor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Easy (Kernel Cheating) Solution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4322" y="1675193"/>
            <a:ext cx="3073236" cy="199035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loop {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non-critical;</a:t>
            </a:r>
          </a:p>
          <a:p>
            <a:r>
              <a:rPr lang="en-US" sz="2000" dirty="0"/>
              <a:t> </a:t>
            </a:r>
            <a:r>
              <a:rPr lang="en-US" sz="2000" b="1" dirty="0" smtClean="0"/>
              <a:t>   disable interrupts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    critical_section;</a:t>
            </a:r>
            <a:endParaRPr lang="en-US" sz="2000" dirty="0" smtClean="0"/>
          </a:p>
          <a:p>
            <a:r>
              <a:rPr lang="en-US" sz="2000" b="1" dirty="0" smtClean="0"/>
              <a:t>    enable interrupts</a:t>
            </a:r>
          </a:p>
          <a:p>
            <a:r>
              <a:rPr lang="en-US" sz="2000" dirty="0" smtClean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6363145" y="1781369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22044" y="1781369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49211" y="1781369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43377" y="3273620"/>
            <a:ext cx="3968748" cy="815452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</a:p>
        </p:txBody>
      </p:sp>
      <p:sp>
        <p:nvSpPr>
          <p:cNvPr id="12" name="Up-Down Arrow 11"/>
          <p:cNvSpPr/>
          <p:nvPr/>
        </p:nvSpPr>
        <p:spPr>
          <a:xfrm>
            <a:off x="8127382" y="2670370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6692282" y="2670370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5331265" y="2670370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79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 descr="Screen Shot 2014-04-10 at 9.29.3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r="6014"/>
          <a:stretch/>
        </p:blipFill>
        <p:spPr>
          <a:xfrm>
            <a:off x="1091060" y="495744"/>
            <a:ext cx="6844681" cy="42066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9934" y="1264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>
                <a:hlinkClick r:id="rId3"/>
              </a:rPr>
              <a:t>ironkernel</a:t>
            </a:r>
            <a:r>
              <a:rPr lang="en-US" dirty="0" smtClean="0">
                <a:hlinkClick r:id="rId3"/>
              </a:rPr>
              <a:t>: arch</a:t>
            </a:r>
            <a:r>
              <a:rPr lang="en-US" dirty="0">
                <a:hlinkClick r:id="rId3"/>
              </a:rPr>
              <a:t>/arm/</a:t>
            </a:r>
            <a:r>
              <a:rPr lang="en-US" dirty="0" err="1">
                <a:hlinkClick r:id="rId3"/>
              </a:rPr>
              <a:t>cpu</a:t>
            </a:r>
            <a:r>
              <a:rPr lang="en-US" dirty="0">
                <a:hlinkClick r:id="rId3"/>
              </a:rPr>
              <a:t>/</a:t>
            </a:r>
            <a:r>
              <a:rPr lang="en-US" dirty="0" err="1" smtClean="0">
                <a:hlinkClick r:id="rId3"/>
              </a:rPr>
              <a:t>interrupt.rs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659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 descr="Screen Shot 2014-04-10 at 9.29.3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6" r="6014"/>
          <a:stretch/>
        </p:blipFill>
        <p:spPr>
          <a:xfrm>
            <a:off x="103886" y="495744"/>
            <a:ext cx="6127178" cy="37656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9934" y="1264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>
                <a:hlinkClick r:id="rId4"/>
              </a:rPr>
              <a:t>ironkernel</a:t>
            </a:r>
            <a:r>
              <a:rPr lang="en-US" dirty="0" smtClean="0">
                <a:hlinkClick r:id="rId4"/>
              </a:rPr>
              <a:t>: arch</a:t>
            </a:r>
            <a:r>
              <a:rPr lang="en-US" dirty="0">
                <a:hlinkClick r:id="rId4"/>
              </a:rPr>
              <a:t>/arm/</a:t>
            </a:r>
            <a:r>
              <a:rPr lang="en-US" dirty="0" err="1">
                <a:hlinkClick r:id="rId4"/>
              </a:rPr>
              <a:t>cpu</a:t>
            </a:r>
            <a:r>
              <a:rPr lang="en-US" dirty="0">
                <a:hlinkClick r:id="rId4"/>
              </a:rPr>
              <a:t>/</a:t>
            </a:r>
            <a:r>
              <a:rPr lang="en-US" dirty="0" err="1" smtClean="0">
                <a:hlinkClick r:id="rId4"/>
              </a:rPr>
              <a:t>interrupt.rs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42611" y="433249"/>
            <a:ext cx="3801041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CPSR: Current Program Status Register </a:t>
            </a:r>
            <a:endParaRPr lang="en-US" dirty="0"/>
          </a:p>
        </p:txBody>
      </p:sp>
      <p:pic>
        <p:nvPicPr>
          <p:cNvPr id="7" name="Picture 6" descr="Screen Shot 2014-04-10 at 9.42.08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07"/>
          <a:stretch/>
        </p:blipFill>
        <p:spPr>
          <a:xfrm>
            <a:off x="3274771" y="961006"/>
            <a:ext cx="5641216" cy="3635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8035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696664" y="1399235"/>
            <a:ext cx="4296039" cy="146442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Uniprocessor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Easy (Kernel Cheating) Solution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3657" y="1399234"/>
            <a:ext cx="3073236" cy="199035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loop {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non-critical;</a:t>
            </a:r>
          </a:p>
          <a:p>
            <a:r>
              <a:rPr lang="en-US" sz="2000" dirty="0"/>
              <a:t> </a:t>
            </a:r>
            <a:r>
              <a:rPr lang="en-US" sz="2000" b="1" dirty="0" smtClean="0"/>
              <a:t>   disable interrupts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    critical_section;</a:t>
            </a:r>
            <a:endParaRPr lang="en-US" sz="2000" dirty="0" smtClean="0"/>
          </a:p>
          <a:p>
            <a:r>
              <a:rPr lang="en-US" sz="2000" b="1" dirty="0" smtClean="0"/>
              <a:t>    enable interrupts</a:t>
            </a:r>
          </a:p>
          <a:p>
            <a:r>
              <a:rPr lang="en-US" sz="2000" dirty="0" smtClean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6363145" y="1781369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22044" y="1781369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49211" y="1781369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43377" y="3273620"/>
            <a:ext cx="3968748" cy="815452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</a:p>
        </p:txBody>
      </p:sp>
      <p:sp>
        <p:nvSpPr>
          <p:cNvPr id="12" name="Up-Down Arrow 11"/>
          <p:cNvSpPr/>
          <p:nvPr/>
        </p:nvSpPr>
        <p:spPr>
          <a:xfrm>
            <a:off x="8127382" y="2670370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6692282" y="2670370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5331265" y="2670370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5775" y="4303545"/>
            <a:ext cx="5784030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i="1" dirty="0" smtClean="0"/>
              <a:t>How well does this solution work for modern kernels?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504965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Easy (Cheating) Solution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3657" y="1399234"/>
            <a:ext cx="3073236" cy="199035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363145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22044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49211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43377" y="2670368"/>
            <a:ext cx="3968748" cy="18296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</a:p>
          <a:p>
            <a:pPr algn="ctr"/>
            <a:r>
              <a:rPr lang="en-US" sz="2800" dirty="0" smtClean="0"/>
              <a:t>(with atomic read/write/</a:t>
            </a:r>
            <a:r>
              <a:rPr lang="en-US" sz="2800" dirty="0" err="1" smtClean="0"/>
              <a:t>test&amp;set</a:t>
            </a:r>
            <a:r>
              <a:rPr lang="en-US" sz="2800" dirty="0" smtClean="0"/>
              <a:t>)</a:t>
            </a:r>
            <a:r>
              <a:rPr lang="en-US" sz="2800" b="1" dirty="0" smtClean="0"/>
              <a:t> </a:t>
            </a:r>
            <a:endParaRPr lang="en-US" sz="2800" dirty="0"/>
          </a:p>
        </p:txBody>
      </p:sp>
      <p:sp>
        <p:nvSpPr>
          <p:cNvPr id="12" name="Up-Down Arrow 11"/>
          <p:cNvSpPr/>
          <p:nvPr/>
        </p:nvSpPr>
        <p:spPr>
          <a:xfrm>
            <a:off x="8127382" y="2067119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6692282" y="2067119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5331265" y="2067119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71241" y="2732691"/>
            <a:ext cx="1147380" cy="2802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lock: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173209" y="3565309"/>
            <a:ext cx="3360165" cy="10156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i="1" dirty="0" err="1" smtClean="0"/>
              <a:t>test_and_set</a:t>
            </a:r>
            <a:r>
              <a:rPr lang="en-US" sz="2000" dirty="0" smtClean="0"/>
              <a:t>(</a:t>
            </a:r>
            <a:r>
              <a:rPr lang="en-US" sz="2000" b="1" i="1" dirty="0" smtClean="0"/>
              <a:t>v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returns current value of </a:t>
            </a:r>
            <a:r>
              <a:rPr lang="en-US" sz="2000" i="1" dirty="0" smtClean="0"/>
              <a:t>v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sets value of </a:t>
            </a:r>
            <a:r>
              <a:rPr lang="en-US" sz="2000" i="1" dirty="0" smtClean="0"/>
              <a:t>v</a:t>
            </a:r>
            <a:r>
              <a:rPr lang="en-US" sz="2000" dirty="0" smtClean="0"/>
              <a:t> to true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9155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Recap: </a:t>
            </a:r>
            <a:r>
              <a:rPr lang="en-US" b="1" dirty="0" err="1" smtClean="0"/>
              <a:t>Dijkstra’s</a:t>
            </a:r>
            <a:r>
              <a:rPr lang="en-US" b="1" dirty="0" smtClean="0"/>
              <a:t> Mutual Exclusion Problem</a:t>
            </a:r>
          </a:p>
          <a:p>
            <a:pPr marL="0" indent="0">
              <a:buNone/>
            </a:pPr>
            <a:r>
              <a:rPr lang="en-US" b="1" dirty="0" smtClean="0"/>
              <a:t>Why Obvious Solutions Fail</a:t>
            </a:r>
          </a:p>
          <a:p>
            <a:pPr marL="0" indent="0">
              <a:buNone/>
            </a:pPr>
            <a:r>
              <a:rPr lang="en-US" b="1" dirty="0" smtClean="0"/>
              <a:t>Practical Solutions with Modern Processors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err="1" smtClean="0"/>
              <a:t>Dijkstra’s</a:t>
            </a:r>
            <a:r>
              <a:rPr lang="en-US" b="1" dirty="0" smtClean="0"/>
              <a:t> </a:t>
            </a:r>
            <a:r>
              <a:rPr lang="en-US" b="1" dirty="0" smtClean="0"/>
              <a:t>Solution</a:t>
            </a:r>
          </a:p>
          <a:p>
            <a:pPr marL="0" indent="0">
              <a:buNone/>
            </a:pPr>
            <a:r>
              <a:rPr lang="en-US" b="1" dirty="0" err="1" smtClean="0"/>
              <a:t>Lamport’s</a:t>
            </a:r>
            <a:r>
              <a:rPr lang="en-US" b="1" dirty="0" smtClean="0"/>
              <a:t> Solution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04865" y="3795169"/>
            <a:ext cx="3048000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Reminder: Project Ideas are due by 11:59pm tonight!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6149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Easy (Cheating) Solution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3657" y="1399234"/>
            <a:ext cx="3073236" cy="199035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loop {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if not</a:t>
            </a:r>
            <a:r>
              <a:rPr lang="en-US" sz="2000" i="1" dirty="0" smtClean="0"/>
              <a:t> </a:t>
            </a:r>
            <a:r>
              <a:rPr lang="en-US" sz="2000" b="1" i="1" dirty="0" err="1" smtClean="0"/>
              <a:t>test_and_set</a:t>
            </a:r>
            <a:r>
              <a:rPr lang="en-US" sz="2000" dirty="0" smtClean="0"/>
              <a:t>(lock):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         </a:t>
            </a:r>
            <a:r>
              <a:rPr lang="en-US" sz="2000" dirty="0" err="1" smtClean="0">
                <a:solidFill>
                  <a:srgbClr val="FF0000"/>
                </a:solidFill>
              </a:rPr>
              <a:t>critical_section</a:t>
            </a:r>
            <a:r>
              <a:rPr lang="en-US" sz="2000" dirty="0" smtClean="0">
                <a:solidFill>
                  <a:srgbClr val="FF0000"/>
                </a:solidFill>
              </a:rPr>
              <a:t>;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lock = false;</a:t>
            </a:r>
          </a:p>
          <a:p>
            <a:r>
              <a:rPr lang="en-US" sz="2000" dirty="0"/>
              <a:t>}</a:t>
            </a:r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363145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22044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49211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43377" y="2670368"/>
            <a:ext cx="3968748" cy="18296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</a:p>
          <a:p>
            <a:pPr algn="ctr"/>
            <a:r>
              <a:rPr lang="en-US" sz="2800" dirty="0" smtClean="0"/>
              <a:t>(with atomic read/write/</a:t>
            </a:r>
            <a:r>
              <a:rPr lang="en-US" sz="2800" dirty="0" err="1" smtClean="0"/>
              <a:t>test&amp;set</a:t>
            </a:r>
            <a:r>
              <a:rPr lang="en-US" sz="2800" dirty="0" smtClean="0"/>
              <a:t>)</a:t>
            </a:r>
            <a:r>
              <a:rPr lang="en-US" sz="2800" b="1" dirty="0" smtClean="0"/>
              <a:t> </a:t>
            </a:r>
            <a:endParaRPr lang="en-US" sz="2800" dirty="0"/>
          </a:p>
        </p:txBody>
      </p:sp>
      <p:sp>
        <p:nvSpPr>
          <p:cNvPr id="12" name="Up-Down Arrow 11"/>
          <p:cNvSpPr/>
          <p:nvPr/>
        </p:nvSpPr>
        <p:spPr>
          <a:xfrm>
            <a:off x="8127382" y="2067119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6692282" y="2067119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5331265" y="2067119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71241" y="2732691"/>
            <a:ext cx="1147380" cy="2802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lock: 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173209" y="3565309"/>
            <a:ext cx="3360165" cy="10156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i="1" dirty="0" err="1" smtClean="0"/>
              <a:t>test_and_set</a:t>
            </a:r>
            <a:r>
              <a:rPr lang="en-US" sz="2000" dirty="0" smtClean="0"/>
              <a:t>(</a:t>
            </a:r>
            <a:r>
              <a:rPr lang="en-US" sz="2000" b="1" i="1" dirty="0" smtClean="0"/>
              <a:t>v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returns current value of </a:t>
            </a:r>
            <a:r>
              <a:rPr lang="en-US" sz="2000" i="1" dirty="0" smtClean="0"/>
              <a:t>v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sets value of </a:t>
            </a:r>
            <a:r>
              <a:rPr lang="en-US" sz="2000" i="1" dirty="0" smtClean="0"/>
              <a:t>v</a:t>
            </a:r>
            <a:r>
              <a:rPr lang="en-US" sz="2000" dirty="0" smtClean="0"/>
              <a:t> to true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45473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3177566"/>
          </a:xfrm>
        </p:spPr>
        <p:txBody>
          <a:bodyPr>
            <a:normAutofit/>
          </a:bodyPr>
          <a:lstStyle/>
          <a:p>
            <a:r>
              <a:rPr lang="en-US" dirty="0" smtClean="0"/>
              <a:t>Does your processor provide such an instruction?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89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 descr="Screen Shot 2014-04-10 at 5.47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6" y="191678"/>
            <a:ext cx="7036830" cy="3933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4-04-10 at 5.48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68" y="2265226"/>
            <a:ext cx="7822969" cy="2502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466927" y="357958"/>
            <a:ext cx="1292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Intel x86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118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10 at 5.50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4" y="185409"/>
            <a:ext cx="7940430" cy="4533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466927" y="264207"/>
            <a:ext cx="111505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ARMv7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8135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 descr="Screen Shot 2014-04-10 at 10.53.2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2645" r="3407"/>
          <a:stretch/>
        </p:blipFill>
        <p:spPr>
          <a:xfrm>
            <a:off x="173837" y="98500"/>
            <a:ext cx="4564596" cy="3562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4-10 at 11.10.5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003" y="3269539"/>
            <a:ext cx="6822966" cy="149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9373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 smtClean="0"/>
              <a:t>Implementing a </a:t>
            </a:r>
            <a:r>
              <a:rPr lang="en-US" dirty="0" err="1" smtClean="0"/>
              <a:t>Mutex</a:t>
            </a:r>
            <a:r>
              <a:rPr lang="en-US" dirty="0" smtClean="0"/>
              <a:t> Lock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7150" y="1525578"/>
            <a:ext cx="2096247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lock_mutex</a:t>
            </a:r>
            <a:r>
              <a:rPr lang="en-US" dirty="0" smtClean="0"/>
              <a:t>(lock);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critical</a:t>
            </a:r>
          </a:p>
          <a:p>
            <a:r>
              <a:rPr lang="en-US" dirty="0" err="1" smtClean="0"/>
              <a:t>unlock_mutex</a:t>
            </a:r>
            <a:r>
              <a:rPr lang="en-US" dirty="0" smtClean="0"/>
              <a:t>(lock);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24600" y="985821"/>
            <a:ext cx="5672233" cy="23083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LDREX &lt;</a:t>
            </a:r>
            <a:r>
              <a:rPr lang="en-US" b="1" dirty="0" err="1" smtClean="0"/>
              <a:t>dest</a:t>
            </a:r>
            <a:r>
              <a:rPr lang="en-US" b="1" dirty="0" smtClean="0"/>
              <a:t>&gt; &lt;location&gt;</a:t>
            </a:r>
          </a:p>
          <a:p>
            <a:r>
              <a:rPr lang="en-US" b="1" dirty="0"/>
              <a:t>	</a:t>
            </a:r>
            <a:r>
              <a:rPr lang="en-US" dirty="0" smtClean="0"/>
              <a:t>&lt;</a:t>
            </a:r>
            <a:r>
              <a:rPr lang="en-US" dirty="0" err="1" smtClean="0"/>
              <a:t>dest</a:t>
            </a:r>
            <a:r>
              <a:rPr lang="en-US" dirty="0" smtClean="0"/>
              <a:t>&gt; = &lt;location&gt;</a:t>
            </a:r>
          </a:p>
          <a:p>
            <a:r>
              <a:rPr lang="en-US" b="1" dirty="0"/>
              <a:t>	</a:t>
            </a:r>
            <a:r>
              <a:rPr lang="en-US" dirty="0" smtClean="0"/>
              <a:t>Sets monitor on &lt;location&gt; in </a:t>
            </a:r>
            <a:r>
              <a:rPr lang="en-US" b="1" dirty="0" smtClean="0"/>
              <a:t>Exclusive</a:t>
            </a:r>
            <a:r>
              <a:rPr lang="en-US" dirty="0" smtClean="0"/>
              <a:t> state</a:t>
            </a:r>
            <a:endParaRPr lang="en-US" b="1" dirty="0" smtClean="0"/>
          </a:p>
          <a:p>
            <a:r>
              <a:rPr lang="en-US" b="1" dirty="0" smtClean="0"/>
              <a:t>STREX &lt;success&gt; &lt;value&gt; &lt;location&gt;</a:t>
            </a:r>
          </a:p>
          <a:p>
            <a:pPr lvl="1"/>
            <a:r>
              <a:rPr lang="en-US" dirty="0" smtClean="0"/>
              <a:t>Conditionally store &lt;value&gt; into exclusive &lt;location&gt;.</a:t>
            </a:r>
          </a:p>
          <a:p>
            <a:pPr lvl="1"/>
            <a:r>
              <a:rPr lang="en-US" dirty="0" smtClean="0"/>
              <a:t>If permitted, &lt;success&gt; = 1 and &lt;location&gt; = &lt;value&gt;.</a:t>
            </a:r>
          </a:p>
          <a:p>
            <a:pPr lvl="1"/>
            <a:r>
              <a:rPr lang="en-US" dirty="0" smtClean="0"/>
              <a:t>If not, &lt;success&gt; = 0 and &lt;location&gt; value unchanged.</a:t>
            </a:r>
          </a:p>
          <a:p>
            <a:r>
              <a:rPr lang="en-US" b="1" dirty="0" smtClean="0"/>
              <a:t>Context switch clears monitor (Open) state.</a:t>
            </a:r>
          </a:p>
        </p:txBody>
      </p:sp>
    </p:spTree>
    <p:extLst>
      <p:ext uri="{BB962C8B-B14F-4D97-AF65-F5344CB8AC3E}">
        <p14:creationId xmlns:p14="http://schemas.microsoft.com/office/powerpoint/2010/main" val="3995635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33564" y="603826"/>
            <a:ext cx="2096247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lock_mutex</a:t>
            </a:r>
            <a:r>
              <a:rPr lang="en-US" dirty="0" smtClean="0"/>
              <a:t>(lock);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critical</a:t>
            </a:r>
          </a:p>
          <a:p>
            <a:r>
              <a:rPr lang="en-US" dirty="0" err="1" smtClean="0"/>
              <a:t>unlock_mutex</a:t>
            </a:r>
            <a:r>
              <a:rPr lang="en-US" dirty="0" smtClean="0"/>
              <a:t>(lock);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297545"/>
            <a:ext cx="5004781" cy="2677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/>
              <a:t>lock_mutex</a:t>
            </a:r>
            <a:r>
              <a:rPr lang="en-US" sz="2800" dirty="0" smtClean="0"/>
              <a:t>(lock):</a:t>
            </a:r>
          </a:p>
          <a:p>
            <a:r>
              <a:rPr lang="en-US" sz="2800" dirty="0" err="1" smtClean="0"/>
              <a:t>try_again</a:t>
            </a:r>
            <a:r>
              <a:rPr lang="en-US" sz="2800" dirty="0" smtClean="0"/>
              <a:t>:   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</a:t>
            </a:r>
            <a:r>
              <a:rPr lang="en-US" sz="2800" b="1" dirty="0" smtClean="0"/>
              <a:t>LDREX</a:t>
            </a:r>
            <a:r>
              <a:rPr lang="en-US" sz="2800" dirty="0" smtClean="0"/>
              <a:t> R2, [lock]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if R2 </a:t>
            </a:r>
            <a:r>
              <a:rPr lang="en-US" sz="2800" b="1" dirty="0" err="1" smtClean="0"/>
              <a:t>goto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try_again</a:t>
            </a:r>
            <a:endParaRPr lang="en-US" sz="2800" b="1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       </a:t>
            </a:r>
            <a:r>
              <a:rPr lang="en-US" sz="2800" b="1" dirty="0" smtClean="0"/>
              <a:t>STREX</a:t>
            </a:r>
            <a:r>
              <a:rPr lang="en-US" sz="2800" dirty="0" smtClean="0"/>
              <a:t> R2, </a:t>
            </a:r>
            <a:r>
              <a:rPr lang="en-US" sz="2800" b="1" dirty="0" smtClean="0"/>
              <a:t>1</a:t>
            </a:r>
            <a:r>
              <a:rPr lang="en-US" sz="2800" dirty="0" smtClean="0"/>
              <a:t>, [lock]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</a:t>
            </a:r>
            <a:r>
              <a:rPr lang="en-US" sz="2800" dirty="0"/>
              <a:t> </a:t>
            </a:r>
            <a:r>
              <a:rPr lang="en-US" sz="2800" dirty="0" smtClean="0"/>
              <a:t>if not R2 </a:t>
            </a:r>
            <a:r>
              <a:rPr lang="en-US" sz="2800" b="1" dirty="0" err="1" smtClean="0"/>
              <a:t>goto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try_again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61695" y="2976703"/>
            <a:ext cx="3158236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err="1" smtClean="0"/>
              <a:t>unlock_mutex</a:t>
            </a:r>
            <a:r>
              <a:rPr lang="en-US" sz="2800" dirty="0" smtClean="0"/>
              <a:t>(lock):</a:t>
            </a:r>
          </a:p>
          <a:p>
            <a:r>
              <a:rPr lang="en-US" sz="2800" dirty="0" smtClean="0"/>
              <a:t>        STR [lock], 0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147698" y="118717"/>
            <a:ext cx="5672233" cy="203132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LDREX &lt;</a:t>
            </a:r>
            <a:r>
              <a:rPr lang="en-US" b="1" dirty="0" err="1" smtClean="0"/>
              <a:t>dest</a:t>
            </a:r>
            <a:r>
              <a:rPr lang="en-US" b="1" dirty="0" smtClean="0"/>
              <a:t>&gt; &lt;location&gt;</a:t>
            </a:r>
          </a:p>
          <a:p>
            <a:r>
              <a:rPr lang="en-US" b="1" dirty="0"/>
              <a:t>	</a:t>
            </a:r>
            <a:r>
              <a:rPr lang="en-US" dirty="0" smtClean="0"/>
              <a:t>&lt;</a:t>
            </a:r>
            <a:r>
              <a:rPr lang="en-US" dirty="0" err="1" smtClean="0"/>
              <a:t>dest</a:t>
            </a:r>
            <a:r>
              <a:rPr lang="en-US" dirty="0" smtClean="0"/>
              <a:t>&gt; = &lt;location&gt;</a:t>
            </a:r>
          </a:p>
          <a:p>
            <a:r>
              <a:rPr lang="en-US" b="1" dirty="0"/>
              <a:t>	</a:t>
            </a:r>
            <a:r>
              <a:rPr lang="en-US" dirty="0" smtClean="0"/>
              <a:t>Sets monitor on &lt;location&gt; in </a:t>
            </a:r>
            <a:r>
              <a:rPr lang="en-US" b="1" dirty="0" smtClean="0"/>
              <a:t>Exclusive</a:t>
            </a:r>
            <a:r>
              <a:rPr lang="en-US" dirty="0" smtClean="0"/>
              <a:t> state</a:t>
            </a:r>
            <a:endParaRPr lang="en-US" b="1" dirty="0" smtClean="0"/>
          </a:p>
          <a:p>
            <a:r>
              <a:rPr lang="en-US" b="1" dirty="0" smtClean="0"/>
              <a:t>STREX &lt;success&gt; &lt;value&gt; &lt;location&gt;</a:t>
            </a:r>
          </a:p>
          <a:p>
            <a:pPr lvl="1"/>
            <a:r>
              <a:rPr lang="en-US" dirty="0" smtClean="0"/>
              <a:t>Conditionally store &lt;value&gt; into exclusive &lt;location&gt;.</a:t>
            </a:r>
          </a:p>
          <a:p>
            <a:pPr lvl="1"/>
            <a:r>
              <a:rPr lang="en-US" dirty="0" smtClean="0"/>
              <a:t>If permitted, &lt;success&gt; = 1 and &lt;location&gt; = &lt;value&gt;.</a:t>
            </a:r>
          </a:p>
          <a:p>
            <a:pPr lvl="1"/>
            <a:r>
              <a:rPr lang="en-US" dirty="0" smtClean="0"/>
              <a:t>If not, &lt;success&gt; = 0 and &lt;location&gt; value unchanged.</a:t>
            </a:r>
          </a:p>
        </p:txBody>
      </p:sp>
    </p:spTree>
    <p:extLst>
      <p:ext uri="{BB962C8B-B14F-4D97-AF65-F5344CB8AC3E}">
        <p14:creationId xmlns:p14="http://schemas.microsoft.com/office/powerpoint/2010/main" val="3886141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33564" y="603826"/>
            <a:ext cx="2096247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lock_mutex</a:t>
            </a:r>
            <a:r>
              <a:rPr lang="en-US" dirty="0" smtClean="0"/>
              <a:t>(lock);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critical</a:t>
            </a:r>
          </a:p>
          <a:p>
            <a:r>
              <a:rPr lang="en-US" dirty="0" err="1" smtClean="0"/>
              <a:t>unlock_mutex</a:t>
            </a:r>
            <a:r>
              <a:rPr lang="en-US" dirty="0" smtClean="0"/>
              <a:t>(lock);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297545"/>
            <a:ext cx="5004781" cy="2677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/>
              <a:t>lock_mutex</a:t>
            </a:r>
            <a:r>
              <a:rPr lang="en-US" sz="2800" dirty="0" smtClean="0"/>
              <a:t>(lock):</a:t>
            </a:r>
          </a:p>
          <a:p>
            <a:r>
              <a:rPr lang="en-US" sz="2800" dirty="0" err="1" smtClean="0"/>
              <a:t>try_again</a:t>
            </a:r>
            <a:r>
              <a:rPr lang="en-US" sz="2800" dirty="0" smtClean="0"/>
              <a:t>:   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</a:t>
            </a:r>
            <a:r>
              <a:rPr lang="en-US" sz="2800" b="1" dirty="0" smtClean="0"/>
              <a:t>LDREX</a:t>
            </a:r>
            <a:r>
              <a:rPr lang="en-US" sz="2800" dirty="0" smtClean="0"/>
              <a:t> R2, [lock]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if R2 </a:t>
            </a:r>
            <a:r>
              <a:rPr lang="en-US" sz="2800" b="1" dirty="0" err="1" smtClean="0"/>
              <a:t>goto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try_again</a:t>
            </a:r>
            <a:endParaRPr lang="en-US" sz="2800" b="1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       </a:t>
            </a:r>
            <a:r>
              <a:rPr lang="en-US" sz="2800" b="1" dirty="0" smtClean="0"/>
              <a:t>STREX</a:t>
            </a:r>
            <a:r>
              <a:rPr lang="en-US" sz="2800" dirty="0" smtClean="0"/>
              <a:t> R2, </a:t>
            </a:r>
            <a:r>
              <a:rPr lang="en-US" sz="2800" b="1" dirty="0" smtClean="0"/>
              <a:t>1</a:t>
            </a:r>
            <a:r>
              <a:rPr lang="en-US" sz="2800" dirty="0" smtClean="0"/>
              <a:t>, [lock]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</a:t>
            </a:r>
            <a:r>
              <a:rPr lang="en-US" sz="2800" dirty="0"/>
              <a:t> </a:t>
            </a:r>
            <a:r>
              <a:rPr lang="en-US" sz="2800" dirty="0" smtClean="0"/>
              <a:t>if not R2 </a:t>
            </a:r>
            <a:r>
              <a:rPr lang="en-US" sz="2800" b="1" dirty="0" err="1" smtClean="0"/>
              <a:t>goto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try_again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61695" y="2976703"/>
            <a:ext cx="3158236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err="1" smtClean="0"/>
              <a:t>unlock_mutex</a:t>
            </a:r>
            <a:r>
              <a:rPr lang="en-US" sz="2800" dirty="0" smtClean="0"/>
              <a:t>(lock):</a:t>
            </a:r>
          </a:p>
          <a:p>
            <a:r>
              <a:rPr lang="en-US" sz="2800" dirty="0" smtClean="0"/>
              <a:t>        STR [lock], 0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940706" y="978394"/>
            <a:ext cx="4189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What if you care about energy?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56626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27</a:t>
            </a:fld>
            <a:endParaRPr lang="en-US"/>
          </a:p>
        </p:txBody>
      </p:sp>
      <p:pic>
        <p:nvPicPr>
          <p:cNvPr id="10" name="Picture 9" descr="Screen Shot 2014-04-10 at 11.23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7" y="139701"/>
            <a:ext cx="5690103" cy="3022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Screen Shot 2014-04-10 at 11.25.0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" t="13447" r="5166"/>
          <a:stretch/>
        </p:blipFill>
        <p:spPr>
          <a:xfrm>
            <a:off x="863022" y="3284483"/>
            <a:ext cx="7895599" cy="1398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2518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 descr="Screen Shot 2014-04-10 at 11.27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7" y="425309"/>
            <a:ext cx="8233103" cy="3012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348828" y="3722414"/>
            <a:ext cx="5912069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WFE</a:t>
            </a:r>
            <a:r>
              <a:rPr lang="en-US" sz="2400" dirty="0" smtClean="0"/>
              <a:t> and </a:t>
            </a:r>
            <a:r>
              <a:rPr lang="en-US" sz="2400" b="1" dirty="0" smtClean="0"/>
              <a:t>WFI</a:t>
            </a:r>
            <a:r>
              <a:rPr lang="en-US" sz="2400" dirty="0" smtClean="0"/>
              <a:t> do not provide synchronization!  Just hints to the processor to save energy.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5067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10 at 10.03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856"/>
            <a:ext cx="9144000" cy="400862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 descr="Screen Shot 2014-04-10 at 10.03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4" y="179052"/>
            <a:ext cx="4508500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52703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10 at 5.50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4" y="185409"/>
            <a:ext cx="7940430" cy="4533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466927" y="264207"/>
            <a:ext cx="111505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ARMv7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30219" y="3034111"/>
            <a:ext cx="6837329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Why two instructions like this instead of one?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0983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61514" y="264495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20413" y="264495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11064" y="264495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7580" y="264495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41746" y="1756746"/>
            <a:ext cx="6883400" cy="68791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  <a:r>
              <a:rPr lang="en-US" sz="2800" dirty="0" smtClean="0"/>
              <a:t>(atomic read and write)</a:t>
            </a:r>
            <a:endParaRPr lang="en-US" sz="2800" dirty="0"/>
          </a:p>
        </p:txBody>
      </p:sp>
      <p:sp>
        <p:nvSpPr>
          <p:cNvPr id="11" name="Up-Down Arrow 10"/>
          <p:cNvSpPr/>
          <p:nvPr/>
        </p:nvSpPr>
        <p:spPr>
          <a:xfrm>
            <a:off x="4960851" y="115349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3525751" y="115349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2090651" y="115349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29634" y="115349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01714" y="264495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6351501" y="1153497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3087" y="1079646"/>
            <a:ext cx="1513417" cy="29527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Program:</a:t>
            </a:r>
          </a:p>
          <a:p>
            <a:endParaRPr lang="en-US" dirty="0" smtClean="0"/>
          </a:p>
          <a:p>
            <a:r>
              <a:rPr lang="en-US" dirty="0" smtClean="0"/>
              <a:t>loop {</a:t>
            </a:r>
            <a:endParaRPr lang="en-US" dirty="0"/>
          </a:p>
          <a:p>
            <a:r>
              <a:rPr lang="en-US" dirty="0" smtClean="0"/>
              <a:t>   non-critical {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 critical {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…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}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1634" y="3003718"/>
            <a:ext cx="6519734" cy="1631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Requirements: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Only one thread may be in the critical section at any time.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Each must eventually be able to enter its critical section.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Must be symmetrical (all run same program).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Cannot make any assumptions about speed of threads.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2343150"/>
            <a:ext cx="7018681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no special combined </a:t>
            </a:r>
            <a:r>
              <a:rPr lang="en-US" dirty="0" smtClean="0"/>
              <a:t>atomic </a:t>
            </a:r>
            <a:r>
              <a:rPr lang="en-US" dirty="0" smtClean="0"/>
              <a:t>operations </a:t>
            </a:r>
            <a:r>
              <a:rPr lang="en-US" dirty="0" smtClean="0"/>
              <a:t>(e.g., test-and-</a:t>
            </a:r>
            <a:r>
              <a:rPr lang="en-US" dirty="0" smtClean="0"/>
              <a:t>set, LDREX/STREX)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11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 descr="Screen Shot 2014-04-08 at 9.06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544" y="69632"/>
            <a:ext cx="4851400" cy="485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87185" y="3866515"/>
            <a:ext cx="2321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Dijkstra</a:t>
            </a:r>
            <a:r>
              <a:rPr lang="en-US" sz="2800" dirty="0" smtClean="0"/>
              <a:t> (1973)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54" b="92691" l="29141" r="59297">
                        <a14:foregroundMark x1="53438" y1="61833" x2="53438" y2="61833"/>
                        <a14:foregroundMark x1="55625" y1="67749" x2="55625" y2="67749"/>
                        <a14:foregroundMark x1="54063" y1="62297" x2="54063" y2="62297"/>
                        <a14:backgroundMark x1="58047" y1="64385" x2="54141" y2="69606"/>
                      </a14:backgroundRemoval>
                    </a14:imgEffect>
                  </a14:imgLayer>
                </a14:imgProps>
              </a:ext>
            </a:extLst>
          </a:blip>
          <a:srcRect l="28693" t="28169" r="37268"/>
          <a:stretch/>
        </p:blipFill>
        <p:spPr>
          <a:xfrm>
            <a:off x="173746" y="1"/>
            <a:ext cx="2951607" cy="4194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23318" y="4389736"/>
            <a:ext cx="25857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From Edgar Daylight’s collection:</a:t>
            </a:r>
          </a:p>
          <a:p>
            <a:r>
              <a:rPr lang="en-US" sz="1200" dirty="0" smtClean="0"/>
              <a:t>http</a:t>
            </a:r>
            <a:r>
              <a:rPr lang="en-US" sz="1200" dirty="0"/>
              <a:t>://</a:t>
            </a:r>
            <a:r>
              <a:rPr lang="en-US" sz="1200" dirty="0" err="1"/>
              <a:t>www.dijkstrascry.com</a:t>
            </a:r>
            <a:r>
              <a:rPr lang="en-US" sz="1200" dirty="0"/>
              <a:t>/node/59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39690" y="15341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471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 descr="Screen Shot 2014-04-08 at 9.06.40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5" y="139701"/>
            <a:ext cx="4851400" cy="485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4-08 at 9.23.4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002" y="457036"/>
            <a:ext cx="6400941" cy="432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4-04-08 at 9.24.3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169" y="267545"/>
            <a:ext cx="6403772" cy="42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400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33</a:t>
            </a:fld>
            <a:endParaRPr lang="en-US"/>
          </a:p>
        </p:txBody>
      </p:sp>
      <p:pic>
        <p:nvPicPr>
          <p:cNvPr id="3" name="Picture 2" descr="Screen Shot 2014-04-08 at 9.06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5" y="139701"/>
            <a:ext cx="4851400" cy="485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685955" y="173794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	      if b[k]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2720309" y="2355111"/>
            <a:ext cx="2615235" cy="1200329"/>
          </a:xfrm>
          <a:prstGeom prst="rect">
            <a:avLst/>
          </a:prstGeom>
          <a:solidFill>
            <a:srgbClr val="DBEEF4"/>
          </a:solidFill>
        </p:spPr>
        <p:txBody>
          <a:bodyPr wrap="square">
            <a:spAutoFit/>
          </a:bodyPr>
          <a:lstStyle/>
          <a:p>
            <a:r>
              <a:rPr lang="en-US" b="1" dirty="0"/>
              <a:t>Initialization</a:t>
            </a:r>
          </a:p>
          <a:p>
            <a:r>
              <a:rPr lang="en-US" dirty="0"/>
              <a:t>b[1:N] = [true, true, …]</a:t>
            </a:r>
          </a:p>
          <a:p>
            <a:r>
              <a:rPr lang="en-US" dirty="0"/>
              <a:t>c[1:N] = [true, true, …]</a:t>
            </a:r>
          </a:p>
          <a:p>
            <a:r>
              <a:rPr lang="en-US" dirty="0"/>
              <a:t>k = </a:t>
            </a:r>
            <a:r>
              <a:rPr lang="en-US" dirty="0" smtClean="0"/>
              <a:t>choose([1..N])</a:t>
            </a:r>
            <a:endParaRPr lang="en-US" dirty="0"/>
          </a:p>
        </p:txBody>
      </p:sp>
      <p:pic>
        <p:nvPicPr>
          <p:cNvPr id="6" name="Picture 5" descr="Screen Shot 2014-04-08 at 9.26.0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t="20371" r="5429" b="27920"/>
          <a:stretch/>
        </p:blipFill>
        <p:spPr>
          <a:xfrm>
            <a:off x="2344069" y="80042"/>
            <a:ext cx="3119744" cy="354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152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93977" y="168607"/>
            <a:ext cx="4923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Safety: </a:t>
            </a:r>
            <a:r>
              <a:rPr lang="en-US" sz="2800" dirty="0" smtClean="0"/>
              <a:t>only one program can be in critical section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32954" y="149713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6605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 descr="Screen Shot 2014-04-08 at 9.32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00" y="448009"/>
            <a:ext cx="5268272" cy="148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2954" y="149713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6084" y="3468033"/>
            <a:ext cx="467598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/>
              <a:t>How do we know none of the </a:t>
            </a:r>
            <a:r>
              <a:rPr lang="en-US" sz="2400" dirty="0" smtClean="0"/>
              <a:t>c[.]</a:t>
            </a:r>
            <a:r>
              <a:rPr lang="en-US" sz="2400" i="1" dirty="0" smtClean="0"/>
              <a:t>’s changed during the loop?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171900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9092" y="149713"/>
            <a:ext cx="3233164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1         </a:t>
            </a:r>
            <a:r>
              <a:rPr lang="en-US" dirty="0" smtClean="0"/>
              <a:t>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2 L1</a:t>
            </a:r>
            <a:r>
              <a:rPr lang="en-US" dirty="0" smtClean="0"/>
              <a:t>:	</a:t>
            </a:r>
            <a:r>
              <a:rPr lang="en-US" dirty="0" smtClean="0"/>
              <a:t>   </a:t>
            </a:r>
            <a:r>
              <a:rPr lang="en-US" b="1" dirty="0" smtClean="0"/>
              <a:t>if</a:t>
            </a:r>
            <a:r>
              <a:rPr lang="en-US" dirty="0" smtClean="0"/>
              <a:t> </a:t>
            </a:r>
            <a:r>
              <a:rPr lang="en-US" dirty="0" smtClean="0"/>
              <a:t>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3              c</a:t>
            </a:r>
            <a:r>
              <a:rPr lang="en-US" dirty="0" smtClean="0"/>
              <a:t>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 smtClean="0"/>
              <a:t>4    </a:t>
            </a:r>
            <a:r>
              <a:rPr lang="en-US" dirty="0" smtClean="0"/>
              <a:t>	      </a:t>
            </a:r>
            <a:r>
              <a:rPr lang="en-US" dirty="0" smtClean="0"/>
              <a:t> if </a:t>
            </a:r>
            <a:r>
              <a:rPr lang="en-US" dirty="0" smtClean="0"/>
              <a:t>b[k]:</a:t>
            </a:r>
          </a:p>
          <a:p>
            <a:r>
              <a:rPr lang="en-US" dirty="0" smtClean="0"/>
              <a:t>5                 </a:t>
            </a:r>
            <a:r>
              <a:rPr lang="en-US" dirty="0" smtClean="0"/>
              <a:t>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 smtClean="0"/>
              <a:t>6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7         </a:t>
            </a:r>
            <a:r>
              <a:rPr lang="en-US" b="1" dirty="0" smtClean="0"/>
              <a:t>else:</a:t>
            </a:r>
          </a:p>
          <a:p>
            <a:r>
              <a:rPr lang="en-US" dirty="0" smtClean="0"/>
              <a:t>8               </a:t>
            </a:r>
            <a:r>
              <a:rPr lang="en-US" dirty="0" smtClean="0"/>
              <a:t>c[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9     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 smtClean="0"/>
              <a:t>10                    </a:t>
            </a:r>
            <a:r>
              <a:rPr lang="en-US" b="1" dirty="0" smtClean="0"/>
              <a:t>if</a:t>
            </a:r>
            <a:r>
              <a:rPr lang="en-US" dirty="0" smtClean="0"/>
              <a:t> </a:t>
            </a:r>
            <a:r>
              <a:rPr lang="en-US" dirty="0" smtClean="0"/>
              <a:t>j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and not c[j]:</a:t>
            </a:r>
          </a:p>
          <a:p>
            <a:r>
              <a:rPr lang="en-US" dirty="0" smtClean="0"/>
              <a:t>11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 smtClean="0">
                <a:solidFill>
                  <a:srgbClr val="953735"/>
                </a:solidFill>
              </a:rPr>
              <a:t>12             critical </a:t>
            </a:r>
            <a:r>
              <a:rPr lang="en-US" b="1" dirty="0" smtClean="0">
                <a:solidFill>
                  <a:srgbClr val="953735"/>
                </a:solidFill>
              </a:rPr>
              <a:t>section;</a:t>
            </a:r>
            <a:r>
              <a:rPr lang="en-US" dirty="0" smtClean="0"/>
              <a:t>   </a:t>
            </a:r>
          </a:p>
          <a:p>
            <a:r>
              <a:rPr lang="en-US" dirty="0" smtClean="0"/>
              <a:t>13             c</a:t>
            </a:r>
            <a:r>
              <a:rPr lang="en-US" dirty="0" smtClean="0"/>
              <a:t>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 smtClean="0"/>
              <a:t>14             b</a:t>
            </a:r>
            <a:r>
              <a:rPr lang="en-US" dirty="0" smtClean="0"/>
              <a:t>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683697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9092" y="149713"/>
            <a:ext cx="3233164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1         </a:t>
            </a:r>
            <a:r>
              <a:rPr lang="en-US" dirty="0" smtClean="0"/>
              <a:t>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2 L1</a:t>
            </a:r>
            <a:r>
              <a:rPr lang="en-US" dirty="0" smtClean="0"/>
              <a:t>:	</a:t>
            </a:r>
            <a:r>
              <a:rPr lang="en-US" dirty="0" smtClean="0"/>
              <a:t>   </a:t>
            </a:r>
            <a:r>
              <a:rPr lang="en-US" b="1" dirty="0" smtClean="0"/>
              <a:t>if</a:t>
            </a:r>
            <a:r>
              <a:rPr lang="en-US" dirty="0" smtClean="0"/>
              <a:t> </a:t>
            </a:r>
            <a:r>
              <a:rPr lang="en-US" dirty="0" smtClean="0"/>
              <a:t>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3              c</a:t>
            </a:r>
            <a:r>
              <a:rPr lang="en-US" dirty="0" smtClean="0"/>
              <a:t>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 smtClean="0"/>
              <a:t>4    </a:t>
            </a:r>
            <a:r>
              <a:rPr lang="en-US" dirty="0" smtClean="0"/>
              <a:t>	      </a:t>
            </a:r>
            <a:r>
              <a:rPr lang="en-US" dirty="0" smtClean="0"/>
              <a:t> if </a:t>
            </a:r>
            <a:r>
              <a:rPr lang="en-US" dirty="0" smtClean="0"/>
              <a:t>b[k]:</a:t>
            </a:r>
          </a:p>
          <a:p>
            <a:r>
              <a:rPr lang="en-US" dirty="0" smtClean="0"/>
              <a:t>5                 </a:t>
            </a:r>
            <a:r>
              <a:rPr lang="en-US" dirty="0" smtClean="0"/>
              <a:t>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 smtClean="0"/>
              <a:t>6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7         </a:t>
            </a:r>
            <a:r>
              <a:rPr lang="en-US" b="1" dirty="0" smtClean="0"/>
              <a:t>else:</a:t>
            </a:r>
          </a:p>
          <a:p>
            <a:r>
              <a:rPr lang="en-US" dirty="0" smtClean="0"/>
              <a:t>8               </a:t>
            </a:r>
            <a:r>
              <a:rPr lang="en-US" dirty="0" smtClean="0"/>
              <a:t>c[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9     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 smtClean="0"/>
              <a:t>10                    </a:t>
            </a:r>
            <a:r>
              <a:rPr lang="en-US" b="1" dirty="0" smtClean="0"/>
              <a:t>if</a:t>
            </a:r>
            <a:r>
              <a:rPr lang="en-US" dirty="0" smtClean="0"/>
              <a:t> </a:t>
            </a:r>
            <a:r>
              <a:rPr lang="en-US" dirty="0" smtClean="0"/>
              <a:t>j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and not c[j]:</a:t>
            </a:r>
          </a:p>
          <a:p>
            <a:r>
              <a:rPr lang="en-US" dirty="0" smtClean="0"/>
              <a:t>11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 smtClean="0">
                <a:solidFill>
                  <a:srgbClr val="953735"/>
                </a:solidFill>
              </a:rPr>
              <a:t>12             critical </a:t>
            </a:r>
            <a:r>
              <a:rPr lang="en-US" b="1" dirty="0" smtClean="0">
                <a:solidFill>
                  <a:srgbClr val="953735"/>
                </a:solidFill>
              </a:rPr>
              <a:t>section;</a:t>
            </a:r>
            <a:r>
              <a:rPr lang="en-US" dirty="0" smtClean="0"/>
              <a:t>   </a:t>
            </a:r>
          </a:p>
          <a:p>
            <a:r>
              <a:rPr lang="en-US" dirty="0" smtClean="0"/>
              <a:t>13             c</a:t>
            </a:r>
            <a:r>
              <a:rPr lang="en-US" dirty="0" smtClean="0"/>
              <a:t>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 smtClean="0"/>
              <a:t>14             b</a:t>
            </a:r>
            <a:r>
              <a:rPr lang="en-US" dirty="0" smtClean="0"/>
              <a:t>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2372501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2954" y="149713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 smtClean="0"/>
              <a:t>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6084" y="314603"/>
            <a:ext cx="467598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/>
              <a:t>How do we know none of the </a:t>
            </a:r>
            <a:r>
              <a:rPr lang="en-US" sz="2400" dirty="0" smtClean="0"/>
              <a:t>c[.]</a:t>
            </a:r>
            <a:r>
              <a:rPr lang="en-US" sz="2400" i="1" dirty="0" smtClean="0"/>
              <a:t>’s changed during the loop?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204163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7093-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5"/>
          <a:stretch/>
        </p:blipFill>
        <p:spPr>
          <a:xfrm>
            <a:off x="0" y="-524780"/>
            <a:ext cx="9231586" cy="570796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4460" y="3978641"/>
            <a:ext cx="36214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66"/>
                </a:solidFill>
              </a:rPr>
              <a:t>Final Keynote (Sunday):</a:t>
            </a:r>
          </a:p>
          <a:p>
            <a:pPr algn="ctr"/>
            <a:r>
              <a:rPr lang="en-US" sz="2800" dirty="0" smtClean="0">
                <a:solidFill>
                  <a:srgbClr val="FFFF66"/>
                </a:solidFill>
              </a:rPr>
              <a:t>Steve Huffman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30" y="0"/>
            <a:ext cx="1266920" cy="1762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" y="1873361"/>
            <a:ext cx="1207875" cy="141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93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 descr="Screen Shot 2014-04-08 at 9.31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226" y="323671"/>
            <a:ext cx="5649860" cy="1593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2954" y="149713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338667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39015" y="241029"/>
            <a:ext cx="4214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Liveness</a:t>
            </a:r>
            <a:r>
              <a:rPr lang="en-US" sz="2800" b="1" dirty="0" smtClean="0"/>
              <a:t>: </a:t>
            </a:r>
            <a:r>
              <a:rPr lang="en-US" sz="2800" dirty="0" smtClean="0"/>
              <a:t>makes progress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32954" y="149713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5111705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39133" y="50198"/>
            <a:ext cx="2859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Liveness</a:t>
            </a:r>
            <a:r>
              <a:rPr lang="en-US" sz="2800" b="1" dirty="0" smtClean="0"/>
              <a:t> Proof</a:t>
            </a:r>
            <a:endParaRPr lang="en-US" sz="2800" dirty="0"/>
          </a:p>
        </p:txBody>
      </p:sp>
      <p:pic>
        <p:nvPicPr>
          <p:cNvPr id="4" name="Picture 3" descr="Screen Shot 2014-04-08 at 9.33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75" y="573419"/>
            <a:ext cx="5566227" cy="4223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21397" y="149713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 smtClean="0"/>
              <a:t>L3: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5916731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 descr="Screen Shot 2014-04-08 at 9.33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4" y="198416"/>
            <a:ext cx="3613941" cy="2741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0172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 descr="Screen Shot 2014-03-18 at 10.56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6" y="127842"/>
            <a:ext cx="3964257" cy="437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10048" y="4176866"/>
            <a:ext cx="291322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Communications of the ACM</a:t>
            </a:r>
            <a:r>
              <a:rPr lang="en-US" dirty="0" smtClean="0"/>
              <a:t>, August 1974 (2 pages)</a:t>
            </a:r>
            <a:endParaRPr lang="en-US" dirty="0"/>
          </a:p>
        </p:txBody>
      </p:sp>
      <p:pic>
        <p:nvPicPr>
          <p:cNvPr id="9" name="Picture 8" descr="Screen Shot 2014-03-18 at 10.50.2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 t="16201" r="27174" b="5140"/>
          <a:stretch/>
        </p:blipFill>
        <p:spPr>
          <a:xfrm>
            <a:off x="4361795" y="289035"/>
            <a:ext cx="4580759" cy="4353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8625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3" descr="Screen Shot 2014-03-18 at 10.56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6" y="127842"/>
            <a:ext cx="3964257" cy="437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408448" y="136367"/>
            <a:ext cx="4572000" cy="45243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dirty="0" smtClean="0"/>
              <a:t>“What </a:t>
            </a:r>
            <a:r>
              <a:rPr lang="en-US" dirty="0"/>
              <a:t>is significant about the bakery algorithm is that it implements mutual exclusion without relying on any lower-level mutual exclusion.  Assuming that reads and writes of a memory location are atomic actions, as previous mutual exclusion algorithms had done, is tantamount to assuming mutually exclusive access to the location.  So a mutual exclusion algorithm that assumes atomic reads and writes is assuming lower-level mutual exclusion</a:t>
            </a:r>
            <a:r>
              <a:rPr lang="en-US" dirty="0" smtClean="0"/>
              <a:t>.  </a:t>
            </a:r>
            <a:r>
              <a:rPr lang="en-US" dirty="0"/>
              <a:t>Such an algorithm cannot really be said to solve the mutual exclusion problem.  Before the bakery algorithm, people believed that the mutual exclusion problem was unsolvable--that you could implement mutual exclusion only by using lower-level mutual exclusion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0048" y="4176866"/>
            <a:ext cx="291322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Communications of the ACM</a:t>
            </a:r>
            <a:r>
              <a:rPr lang="en-US" dirty="0" smtClean="0"/>
              <a:t>, August 1974 (2 pages)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00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45</a:t>
            </a:fld>
            <a:endParaRPr lang="en-US"/>
          </a:p>
        </p:txBody>
      </p:sp>
      <p:pic>
        <p:nvPicPr>
          <p:cNvPr id="3" name="Picture 2" descr="Screen Shot 2014-04-08 at 9.59.2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t="5382" r="1721"/>
          <a:stretch/>
        </p:blipFill>
        <p:spPr>
          <a:xfrm>
            <a:off x="436181" y="873369"/>
            <a:ext cx="8109419" cy="3146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14818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2353333" cy="3135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4-04-08 at 10.01.2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" t="3367" r="2144"/>
          <a:stretch/>
        </p:blipFill>
        <p:spPr>
          <a:xfrm>
            <a:off x="2221078" y="464349"/>
            <a:ext cx="6730233" cy="430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18735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61514" y="920751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20413" y="920751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11064" y="920751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7580" y="920751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99956" y="391876"/>
            <a:ext cx="265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Palatino Linotype"/>
                <a:cs typeface="Palatino Linotype"/>
              </a:rPr>
              <a:t>N</a:t>
            </a:r>
            <a:r>
              <a:rPr lang="en-US" sz="2000" dirty="0" smtClean="0">
                <a:latin typeface="Palatino Linotype"/>
                <a:cs typeface="Palatino Linotype"/>
              </a:rPr>
              <a:t> </a:t>
            </a:r>
            <a:r>
              <a:rPr lang="en-US" sz="2000" dirty="0" smtClean="0">
                <a:cs typeface="Palatino Linotype"/>
              </a:rPr>
              <a:t>independent threads</a:t>
            </a:r>
            <a:endParaRPr lang="en-US" sz="2000" dirty="0">
              <a:cs typeface="Palatino Linotyp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1746" y="2413002"/>
            <a:ext cx="6883400" cy="68791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  <a:r>
              <a:rPr lang="en-US" sz="2800" dirty="0" smtClean="0"/>
              <a:t>(no exclusion!)</a:t>
            </a:r>
            <a:endParaRPr lang="en-US" sz="2800" dirty="0"/>
          </a:p>
        </p:txBody>
      </p:sp>
      <p:sp>
        <p:nvSpPr>
          <p:cNvPr id="11" name="Up-Down Arrow 10"/>
          <p:cNvSpPr/>
          <p:nvPr/>
        </p:nvSpPr>
        <p:spPr>
          <a:xfrm>
            <a:off x="4960851" y="1809752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3525751" y="1809752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2090651" y="1809752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29634" y="1809752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01714" y="920751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6351501" y="1809752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3087" y="1079646"/>
            <a:ext cx="1513417" cy="29527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Program:</a:t>
            </a:r>
          </a:p>
          <a:p>
            <a:endParaRPr lang="en-US" dirty="0" smtClean="0"/>
          </a:p>
          <a:p>
            <a:r>
              <a:rPr lang="en-US" dirty="0" smtClean="0"/>
              <a:t>loop {</a:t>
            </a:r>
            <a:endParaRPr lang="en-US" dirty="0"/>
          </a:p>
          <a:p>
            <a:r>
              <a:rPr lang="en-US" dirty="0" smtClean="0"/>
              <a:t>   non-critical {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 critical {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…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}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1634" y="2981848"/>
            <a:ext cx="6519734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Requirements: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Only one thread may be in the critical section at any time.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Each must eventually be able to enter its critical section.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Must be symmetrical (all run same program).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Cannot make any assumptions about speed of threads.</a:t>
            </a:r>
          </a:p>
          <a:p>
            <a:pPr marL="342900" indent="-342900">
              <a:buAutoNum type="arabicPeriod"/>
            </a:pPr>
            <a:r>
              <a:rPr lang="en-US" sz="2000" b="1" dirty="0" smtClean="0"/>
              <a:t>Only writes are guaranteed (when simultaneous).</a:t>
            </a:r>
          </a:p>
        </p:txBody>
      </p:sp>
    </p:spTree>
    <p:extLst>
      <p:ext uri="{BB962C8B-B14F-4D97-AF65-F5344CB8AC3E}">
        <p14:creationId xmlns:p14="http://schemas.microsoft.com/office/powerpoint/2010/main" val="3614327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22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 descr="Screen Shot 2013-11-07 at 1.08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3" y="113862"/>
            <a:ext cx="5645671" cy="4927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7587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49</a:t>
            </a:fld>
            <a:endParaRPr lang="en-US"/>
          </a:p>
        </p:txBody>
      </p:sp>
      <p:pic>
        <p:nvPicPr>
          <p:cNvPr id="3" name="Picture 2" descr="Screen Shot 2014-04-08 at 9.58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9" y="102914"/>
            <a:ext cx="7901110" cy="49381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5041" y="278400"/>
            <a:ext cx="27619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Processor number: </a:t>
            </a:r>
            <a:r>
              <a:rPr lang="en-US" sz="2400" i="1" dirty="0" err="1" smtClean="0">
                <a:latin typeface="Palatino Linotype"/>
                <a:cs typeface="Palatino Linotype"/>
              </a:rPr>
              <a:t>i</a:t>
            </a:r>
            <a:endParaRPr lang="en-US" sz="2400" i="1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3253934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50</a:t>
            </a:fld>
            <a:endParaRPr lang="en-US"/>
          </a:p>
        </p:txBody>
      </p:sp>
      <p:pic>
        <p:nvPicPr>
          <p:cNvPr id="3" name="Picture 2" descr="Screen Shot 2014-04-08 at 10.14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6" y="256326"/>
            <a:ext cx="5207260" cy="277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372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51</a:t>
            </a:fld>
            <a:endParaRPr lang="en-US"/>
          </a:p>
        </p:txBody>
      </p:sp>
      <p:pic>
        <p:nvPicPr>
          <p:cNvPr id="4" name="Picture 3" descr="Screen Shot 2014-04-08 at 10.15.3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6218" r="2684" b="54156"/>
          <a:stretch/>
        </p:blipFill>
        <p:spPr>
          <a:xfrm>
            <a:off x="196051" y="119319"/>
            <a:ext cx="7304971" cy="105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196051" y="1239948"/>
            <a:ext cx="5663135" cy="3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43648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52</a:t>
            </a:fld>
            <a:endParaRPr lang="en-US"/>
          </a:p>
        </p:txBody>
      </p:sp>
      <p:pic>
        <p:nvPicPr>
          <p:cNvPr id="4" name="Picture 3" descr="Screen Shot 2014-04-08 at 10.15.3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6218" r="2684" b="2386"/>
          <a:stretch/>
        </p:blipFill>
        <p:spPr>
          <a:xfrm>
            <a:off x="809772" y="877847"/>
            <a:ext cx="7304971" cy="243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779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196051" y="1239948"/>
            <a:ext cx="5663135" cy="3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4-04-08 at 10.19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0" y="58848"/>
            <a:ext cx="7556500" cy="118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16192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196051" y="1239948"/>
            <a:ext cx="5663135" cy="3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4-04-08 at 10.19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0" y="58848"/>
            <a:ext cx="7556500" cy="118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4-04-08 at 10.21.0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92" y="1425801"/>
            <a:ext cx="7056794" cy="3373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4137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196051" y="1239948"/>
            <a:ext cx="5663135" cy="3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4-04-08 at 10.19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" y="39954"/>
            <a:ext cx="4804271" cy="750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4-04-08 at 10.22.0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60" y="533322"/>
            <a:ext cx="5062375" cy="1024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4-04-08 at 10.22.2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61" y="1516852"/>
            <a:ext cx="5062375" cy="335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00325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5037618" y="40308"/>
            <a:ext cx="3931434" cy="2399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4-04-08 at 10.19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" y="193363"/>
            <a:ext cx="4804271" cy="750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3073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57</a:t>
            </a:fld>
            <a:endParaRPr lang="en-US"/>
          </a:p>
        </p:txBody>
      </p:sp>
      <p:pic>
        <p:nvPicPr>
          <p:cNvPr id="4" name="Picture 3" descr="Screen Shot 2014-04-08 at 10.25.0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" t="1755"/>
          <a:stretch/>
        </p:blipFill>
        <p:spPr>
          <a:xfrm>
            <a:off x="426194" y="144887"/>
            <a:ext cx="7859024" cy="45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017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1" y="0"/>
            <a:ext cx="51435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84701" y="4640998"/>
            <a:ext cx="2998437" cy="400110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Sir Tony Hoare (born 1934)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3" y="370416"/>
            <a:ext cx="4699000" cy="1573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7092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 descr="Screen Shot 2013-11-07 at 1.08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3" y="113862"/>
            <a:ext cx="5645671" cy="4927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11516" y="2096907"/>
            <a:ext cx="5224545" cy="11079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600" dirty="0" smtClean="0"/>
              <a:t>Decoy Project!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90424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302435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1523138" y="1264428"/>
            <a:ext cx="1592580" cy="18918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6444" y="631883"/>
            <a:ext cx="1699260" cy="25488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9768" y="-225533"/>
            <a:ext cx="2017381" cy="19078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3646" y="3156232"/>
            <a:ext cx="1299015" cy="1712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2134790" y="3276724"/>
            <a:ext cx="1283863" cy="18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0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302435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1523138" y="1264428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6444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9768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3646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2134790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5407390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5682939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3892977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4467972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3376367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0907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8760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893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8416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8650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306822" y="1670974"/>
            <a:ext cx="1126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Heraclitus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337776" y="2970659"/>
            <a:ext cx="983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Socrates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30827" y="321551"/>
            <a:ext cx="666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Plato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53427" y="4342694"/>
            <a:ext cx="1038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Aristotle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76023" y="4025705"/>
            <a:ext cx="743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Euclid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5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342543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2563246" y="1264428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6552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9876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754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3174898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6447498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6723047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4933085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5508080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4416477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1015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8868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0001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8524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8759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302042" y="248765"/>
            <a:ext cx="4120971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5 Dining Philosophers</a:t>
            </a:r>
          </a:p>
          <a:p>
            <a:r>
              <a:rPr lang="en-US" sz="2000" b="1" dirty="0" smtClean="0"/>
              <a:t>5 Chopsticks</a:t>
            </a:r>
            <a:r>
              <a:rPr lang="en-US" sz="2000" dirty="0" smtClean="0"/>
              <a:t> (one between each pair)</a:t>
            </a:r>
          </a:p>
          <a:p>
            <a:r>
              <a:rPr lang="en-US" sz="2000" b="1" dirty="0" smtClean="0"/>
              <a:t>Need 2 chopsticks to eat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73390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342543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2563246" y="1264428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6552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9876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754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3174898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6447498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6723047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4933085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5508080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4416477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1015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8868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0001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8524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8759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278199" y="388666"/>
            <a:ext cx="4912799" cy="339447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/>
              <a:t>No (extra) communication No deadlock</a:t>
            </a:r>
          </a:p>
          <a:p>
            <a:pPr marL="0" indent="0">
              <a:buFont typeface="Arial"/>
              <a:buNone/>
            </a:pPr>
            <a:r>
              <a:rPr lang="en-US" b="1" dirty="0" smtClean="0"/>
              <a:t>No starvation</a:t>
            </a:r>
          </a:p>
          <a:p>
            <a:pPr marL="0" indent="0">
              <a:buFont typeface="Arial"/>
              <a:buNone/>
            </a:pPr>
            <a:r>
              <a:rPr lang="en-US" b="1" dirty="0" smtClean="0"/>
              <a:t>Fair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4499" y="2998308"/>
            <a:ext cx="5684369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Charge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Think about the philosophers for next class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Project ideas due by 11:59pm tonight</a:t>
            </a:r>
          </a:p>
          <a:p>
            <a:r>
              <a:rPr lang="en-US" sz="2400" b="1" dirty="0" smtClean="0">
                <a:solidFill>
                  <a:srgbClr val="800000"/>
                </a:solidFill>
              </a:rPr>
              <a:t>Remember to submit </a:t>
            </a:r>
            <a:r>
              <a:rPr lang="en-US" sz="2400" b="1" dirty="0" smtClean="0">
                <a:solidFill>
                  <a:srgbClr val="800000"/>
                </a:solidFill>
              </a:rPr>
              <a:t>PS4 Assessment</a:t>
            </a:r>
            <a:endParaRPr lang="en-US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6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4-07 at 1.5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408320" y="1203223"/>
            <a:ext cx="8082379" cy="3425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err="1" smtClean="0"/>
              <a:t>Djikstra’s</a:t>
            </a:r>
            <a:r>
              <a:rPr lang="en-US" dirty="0" smtClean="0"/>
              <a:t> (</a:t>
            </a:r>
            <a:r>
              <a:rPr lang="en-US" dirty="0" err="1" smtClean="0"/>
              <a:t>Hygenic</a:t>
            </a:r>
            <a:r>
              <a:rPr lang="en-US" dirty="0" smtClean="0"/>
              <a:t>) Version EWD625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07307" y="4430354"/>
            <a:ext cx="5574575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i="1" dirty="0" smtClean="0"/>
              <a:t>Is this equivalent to the shared chopsticks?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24258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4-07 at 1.5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177203" y="290633"/>
            <a:ext cx="4887422" cy="2071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26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Desiderata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No communication required</a:t>
            </a:r>
          </a:p>
          <a:p>
            <a:pPr marL="0" indent="0">
              <a:buNone/>
            </a:pPr>
            <a:r>
              <a:rPr lang="en-US" b="1" dirty="0" smtClean="0"/>
              <a:t>No deadlock</a:t>
            </a:r>
          </a:p>
          <a:p>
            <a:pPr marL="0" indent="0">
              <a:buNone/>
            </a:pPr>
            <a:r>
              <a:rPr lang="en-US" b="1" dirty="0" smtClean="0"/>
              <a:t>No starvation:</a:t>
            </a:r>
            <a:r>
              <a:rPr lang="en-US" dirty="0" smtClean="0"/>
              <a:t> everyone gets to eat eventually</a:t>
            </a:r>
          </a:p>
          <a:p>
            <a:pPr marL="0" indent="0">
              <a:buNone/>
            </a:pPr>
            <a:r>
              <a:rPr lang="en-US" b="1" dirty="0" smtClean="0"/>
              <a:t>Fair:</a:t>
            </a:r>
            <a:r>
              <a:rPr lang="en-US" dirty="0" smtClean="0"/>
              <a:t> each philosopher has equal likelihood of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getting to eat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43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342543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2563246" y="1264428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6552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9876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754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3174898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6447498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6723047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4933085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5508080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4416477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1015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8868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0001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8524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8759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302042" y="248765"/>
            <a:ext cx="3560879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Could </a:t>
            </a:r>
            <a:r>
              <a:rPr lang="en-US" sz="2800" b="1" i="1" dirty="0" smtClean="0"/>
              <a:t>all</a:t>
            </a:r>
            <a:r>
              <a:rPr lang="en-US" sz="2800" b="1" dirty="0" smtClean="0"/>
              <a:t> the </a:t>
            </a:r>
            <a:r>
              <a:rPr lang="en-US" sz="3200" b="1" dirty="0" smtClean="0"/>
              <a:t>philosophers</a:t>
            </a:r>
            <a:r>
              <a:rPr lang="en-US" sz="2800" b="1" dirty="0" smtClean="0"/>
              <a:t> starve?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5048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Dijkstra’s</a:t>
            </a:r>
            <a:r>
              <a:rPr lang="en-US" dirty="0" smtClean="0"/>
              <a:t> Solution (Idea)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3" y="1200151"/>
            <a:ext cx="4265033" cy="17304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Number</a:t>
            </a:r>
            <a:r>
              <a:rPr lang="en-US" dirty="0" smtClean="0"/>
              <a:t> the chopsticks, always grab </a:t>
            </a:r>
            <a:r>
              <a:rPr lang="en-US" b="1" dirty="0" smtClean="0"/>
              <a:t>lower-numbered</a:t>
            </a:r>
            <a:r>
              <a:rPr lang="en-US" dirty="0" smtClean="0"/>
              <a:t> stick first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420131" y="1756790"/>
            <a:ext cx="2834908" cy="214040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2040000">
            <a:off x="7555045" y="1761376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7340000">
            <a:off x="7830594" y="2663622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7820000">
            <a:off x="6040632" y="1589934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260000">
            <a:off x="6615622" y="3483170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440000">
            <a:off x="5524024" y="2478938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562" y="3041793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415" y="2311665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548" y="1742108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071" y="214570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304" y="3041793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angle 17"/>
          <p:cNvSpPr/>
          <p:nvPr/>
        </p:nvSpPr>
        <p:spPr>
          <a:xfrm>
            <a:off x="474128" y="4295252"/>
            <a:ext cx="6927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i="1" dirty="0"/>
              <a:t>Does it matter how the chopsticks are numbered?</a:t>
            </a:r>
          </a:p>
        </p:txBody>
      </p:sp>
    </p:spTree>
    <p:extLst>
      <p:ext uri="{BB962C8B-B14F-4D97-AF65-F5344CB8AC3E}">
        <p14:creationId xmlns:p14="http://schemas.microsoft.com/office/powerpoint/2010/main" val="341243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25076">
            <a:off x="1534820" y="1738807"/>
            <a:ext cx="7104521" cy="24865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99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Real Idea was to </a:t>
            </a:r>
            <a:br>
              <a:rPr lang="en-US" dirty="0" smtClean="0"/>
            </a:br>
            <a:r>
              <a:rPr lang="en-US" dirty="0" smtClean="0"/>
              <a:t>“Invent the Chopstick”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4" y="1454384"/>
            <a:ext cx="4360041" cy="1882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Binary Semaphore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Lock that can be held 	by up to one process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44918" y="4452850"/>
            <a:ext cx="42272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http://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commons.wikimedia.org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/wiki/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File:Chopstick.png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81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 descr="Screen Shot 2013-11-07 at 1.08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63" y="113862"/>
            <a:ext cx="5645671" cy="4927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53425" y="1352423"/>
            <a:ext cx="8320689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Lessons for your Project Submissions: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Don’t submit something I will think is a decoy project!</a:t>
            </a:r>
            <a:r>
              <a:rPr lang="en-US" sz="3200" dirty="0" smtClean="0"/>
              <a:t> (Too late for that here)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3200" b="1" dirty="0" smtClean="0">
                <a:solidFill>
                  <a:srgbClr val="953735"/>
                </a:solidFill>
              </a:rPr>
              <a:t>Don’t do something that involves breaking into my house.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3200" b="1" dirty="0" smtClean="0">
                <a:solidFill>
                  <a:srgbClr val="008000"/>
                </a:solidFill>
              </a:rPr>
              <a:t>Do do something creative and unexpected.</a:t>
            </a:r>
          </a:p>
        </p:txBody>
      </p:sp>
    </p:spTree>
    <p:extLst>
      <p:ext uri="{BB962C8B-B14F-4D97-AF65-F5344CB8AC3E}">
        <p14:creationId xmlns:p14="http://schemas.microsoft.com/office/powerpoint/2010/main" val="49026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8341" y="213533"/>
            <a:ext cx="7676934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type Semaphore = Option&lt;</a:t>
            </a:r>
            <a:r>
              <a:rPr lang="en-US" dirty="0" err="1"/>
              <a:t>uint</a:t>
            </a:r>
            <a:r>
              <a:rPr lang="en-US" dirty="0"/>
              <a:t>&gt; ; // either None (available) or owner                      </a:t>
            </a:r>
          </a:p>
          <a:p>
            <a:endParaRPr lang="en-US" dirty="0"/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count: </a:t>
            </a:r>
            <a:r>
              <a:rPr lang="en-US" dirty="0" err="1"/>
              <a:t>uint</a:t>
            </a:r>
            <a:r>
              <a:rPr lang="en-US" dirty="0"/>
              <a:t> = 0; // protected by lock                                         </a:t>
            </a:r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lock: Semaphore = None;</a:t>
            </a:r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grab_lock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while (</a:t>
            </a:r>
            <a:r>
              <a:rPr lang="en-US" dirty="0" err="1"/>
              <a:t>lock.is_some</a:t>
            </a:r>
            <a:r>
              <a:rPr lang="en-US" dirty="0"/>
              <a:t>()) </a:t>
            </a:r>
            <a:r>
              <a:rPr lang="en-US" dirty="0" smtClean="0"/>
              <a:t>{ ; } /</a:t>
            </a:r>
            <a:r>
              <a:rPr lang="en-US" dirty="0"/>
              <a:t>/ wait for lock                                                               </a:t>
            </a:r>
          </a:p>
          <a:p>
            <a:r>
              <a:rPr lang="en-US" dirty="0"/>
              <a:t>    lock = Some(id);</a:t>
            </a:r>
          </a:p>
          <a:p>
            <a:r>
              <a:rPr lang="en-US" dirty="0" smtClean="0"/>
              <a:t>}</a:t>
            </a:r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release_lock</a:t>
            </a:r>
            <a:r>
              <a:rPr lang="en-US" dirty="0"/>
              <a:t>() </a:t>
            </a:r>
            <a:r>
              <a:rPr lang="en-US" dirty="0" smtClean="0"/>
              <a:t>{ lock </a:t>
            </a:r>
            <a:r>
              <a:rPr lang="en-US" dirty="0"/>
              <a:t>= None</a:t>
            </a:r>
            <a:r>
              <a:rPr lang="en-US" dirty="0" smtClean="0"/>
              <a:t>;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update_count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</a:t>
            </a:r>
            <a:r>
              <a:rPr lang="en-US" dirty="0" err="1"/>
              <a:t>grab_lock</a:t>
            </a:r>
            <a:r>
              <a:rPr lang="en-US" dirty="0"/>
              <a:t>(id);</a:t>
            </a:r>
          </a:p>
          <a:p>
            <a:r>
              <a:rPr lang="en-US" dirty="0"/>
              <a:t>    count += 1;</a:t>
            </a:r>
          </a:p>
          <a:p>
            <a:r>
              <a:rPr lang="en-US" dirty="0"/>
              <a:t>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!("Count updated by %?: %?", id, count));</a:t>
            </a:r>
          </a:p>
          <a:p>
            <a:r>
              <a:rPr lang="en-US" dirty="0"/>
              <a:t>    </a:t>
            </a:r>
            <a:r>
              <a:rPr lang="en-US" dirty="0" err="1"/>
              <a:t>release_lock</a:t>
            </a:r>
            <a:r>
              <a:rPr lang="en-US" dirty="0"/>
              <a:t>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42543" y="2389202"/>
            <a:ext cx="4572000" cy="1631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en-US" sz="2000" dirty="0" err="1"/>
              <a:t>fn</a:t>
            </a:r>
            <a:r>
              <a:rPr lang="en-US" sz="2000" dirty="0"/>
              <a:t> main() {</a:t>
            </a:r>
          </a:p>
          <a:p>
            <a:r>
              <a:rPr lang="en-US" sz="2000" dirty="0"/>
              <a:t>    for </a:t>
            </a:r>
            <a:r>
              <a:rPr lang="en-US" sz="2000" dirty="0" err="1"/>
              <a:t>num</a:t>
            </a:r>
            <a:r>
              <a:rPr lang="en-US" sz="2000" dirty="0"/>
              <a:t> in range(0u, 10) {</a:t>
            </a:r>
          </a:p>
          <a:p>
            <a:r>
              <a:rPr lang="en-US" sz="2000" dirty="0"/>
              <a:t>        do spawn { for _ in range(0u, 1000) </a:t>
            </a:r>
            <a:r>
              <a:rPr lang="en-US" sz="2000" dirty="0" smtClean="0"/>
              <a:t>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        { </a:t>
            </a:r>
            <a:r>
              <a:rPr lang="en-US" sz="2000" dirty="0" err="1"/>
              <a:t>update_count</a:t>
            </a:r>
            <a:r>
              <a:rPr lang="en-US" sz="2000" dirty="0"/>
              <a:t>(</a:t>
            </a:r>
            <a:r>
              <a:rPr lang="en-US" sz="2000" dirty="0" err="1"/>
              <a:t>num</a:t>
            </a:r>
            <a:r>
              <a:rPr lang="en-US" sz="2000" dirty="0"/>
              <a:t>); } </a:t>
            </a:r>
            <a:endParaRPr lang="en-US" sz="2000" dirty="0" smtClean="0"/>
          </a:p>
          <a:p>
            <a:r>
              <a:rPr lang="en-US" sz="2000" dirty="0" smtClean="0"/>
              <a:t>         } </a:t>
            </a:r>
            <a:r>
              <a:rPr lang="en-US" sz="2000" dirty="0"/>
              <a:t>} }</a:t>
            </a:r>
          </a:p>
        </p:txBody>
      </p:sp>
    </p:spTree>
    <p:extLst>
      <p:ext uri="{BB962C8B-B14F-4D97-AF65-F5344CB8AC3E}">
        <p14:creationId xmlns:p14="http://schemas.microsoft.com/office/powerpoint/2010/main" val="143266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3058" y="256147"/>
            <a:ext cx="7676934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type Semaphore = Option&lt;</a:t>
            </a:r>
            <a:r>
              <a:rPr lang="en-US" dirty="0" err="1"/>
              <a:t>uint</a:t>
            </a:r>
            <a:r>
              <a:rPr lang="en-US" dirty="0"/>
              <a:t>&gt; ; // either None (available) or owner                      </a:t>
            </a:r>
          </a:p>
          <a:p>
            <a:endParaRPr lang="en-US" dirty="0"/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count: </a:t>
            </a:r>
            <a:r>
              <a:rPr lang="en-US" dirty="0" err="1"/>
              <a:t>uint</a:t>
            </a:r>
            <a:r>
              <a:rPr lang="en-US" dirty="0"/>
              <a:t> = 0; // protected by lock                                         </a:t>
            </a:r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lock: Semaphore = None;</a:t>
            </a:r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grab_lock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while (</a:t>
            </a:r>
            <a:r>
              <a:rPr lang="en-US" dirty="0" err="1"/>
              <a:t>lock.is_some</a:t>
            </a:r>
            <a:r>
              <a:rPr lang="en-US" dirty="0"/>
              <a:t>()) </a:t>
            </a:r>
            <a:r>
              <a:rPr lang="en-US" dirty="0" smtClean="0"/>
              <a:t>{ ; } /</a:t>
            </a:r>
            <a:r>
              <a:rPr lang="en-US" dirty="0"/>
              <a:t>/ wait for lock                                                               </a:t>
            </a:r>
          </a:p>
          <a:p>
            <a:r>
              <a:rPr lang="en-US" dirty="0"/>
              <a:t>    lock = Some(id);</a:t>
            </a:r>
          </a:p>
          <a:p>
            <a:r>
              <a:rPr lang="en-US" dirty="0" smtClean="0"/>
              <a:t>}</a:t>
            </a:r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release_lock</a:t>
            </a:r>
            <a:r>
              <a:rPr lang="en-US" dirty="0"/>
              <a:t>() </a:t>
            </a:r>
            <a:r>
              <a:rPr lang="en-US" dirty="0" smtClean="0"/>
              <a:t>{ lock </a:t>
            </a:r>
            <a:r>
              <a:rPr lang="en-US" dirty="0"/>
              <a:t>= None</a:t>
            </a:r>
            <a:r>
              <a:rPr lang="en-US" dirty="0" smtClean="0"/>
              <a:t>;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update_count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</a:t>
            </a:r>
            <a:r>
              <a:rPr lang="en-US" dirty="0" err="1"/>
              <a:t>grab_lock</a:t>
            </a:r>
            <a:r>
              <a:rPr lang="en-US" dirty="0"/>
              <a:t>(id);</a:t>
            </a:r>
          </a:p>
          <a:p>
            <a:r>
              <a:rPr lang="en-US" dirty="0"/>
              <a:t>    count += 1;</a:t>
            </a:r>
          </a:p>
          <a:p>
            <a:r>
              <a:rPr lang="en-US" dirty="0"/>
              <a:t>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!("Count updated by %?: %?", id, count));</a:t>
            </a:r>
          </a:p>
          <a:p>
            <a:r>
              <a:rPr lang="en-US" dirty="0"/>
              <a:t>    </a:t>
            </a:r>
            <a:r>
              <a:rPr lang="en-US" dirty="0" err="1"/>
              <a:t>release_lock</a:t>
            </a:r>
            <a:r>
              <a:rPr lang="en-US" dirty="0"/>
              <a:t>();</a:t>
            </a:r>
          </a:p>
          <a:p>
            <a:r>
              <a:rPr lang="en-US" dirty="0"/>
              <a:t>}</a:t>
            </a:r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main() {</a:t>
            </a:r>
          </a:p>
          <a:p>
            <a:r>
              <a:rPr lang="en-US" dirty="0"/>
              <a:t>    for </a:t>
            </a:r>
            <a:r>
              <a:rPr lang="en-US" dirty="0" err="1"/>
              <a:t>num</a:t>
            </a:r>
            <a:r>
              <a:rPr lang="en-US" dirty="0"/>
              <a:t> in range(0u, 10) {</a:t>
            </a:r>
          </a:p>
          <a:p>
            <a:r>
              <a:rPr lang="en-US" dirty="0"/>
              <a:t>        do spawn </a:t>
            </a:r>
            <a:r>
              <a:rPr lang="en-US" dirty="0" smtClean="0"/>
              <a:t>{ for </a:t>
            </a:r>
            <a:r>
              <a:rPr lang="en-US" dirty="0"/>
              <a:t>_ in range(0u, 1000) </a:t>
            </a:r>
            <a:r>
              <a:rPr lang="en-US" dirty="0" smtClean="0"/>
              <a:t>{ </a:t>
            </a:r>
            <a:r>
              <a:rPr lang="en-US" dirty="0" err="1" smtClean="0"/>
              <a:t>update_count</a:t>
            </a:r>
            <a:r>
              <a:rPr lang="en-US" dirty="0"/>
              <a:t>(</a:t>
            </a:r>
            <a:r>
              <a:rPr lang="en-US" dirty="0" err="1"/>
              <a:t>num</a:t>
            </a:r>
            <a:r>
              <a:rPr lang="en-US" dirty="0"/>
              <a:t>)</a:t>
            </a:r>
            <a:r>
              <a:rPr lang="en-US" dirty="0" smtClean="0"/>
              <a:t>; } } } }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15399" y="1641499"/>
            <a:ext cx="6917178" cy="22467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FAIL!  This is unsafe:</a:t>
            </a:r>
          </a:p>
          <a:p>
            <a:r>
              <a:rPr lang="en-US" sz="2800" dirty="0"/>
              <a:t>semaphore.rs:9:11: 9:15 error: use of mutable static requires unsafe function or block</a:t>
            </a:r>
          </a:p>
          <a:p>
            <a:r>
              <a:rPr lang="en-US" sz="2800" dirty="0"/>
              <a:t>semaphore.rs:9     while (</a:t>
            </a:r>
            <a:r>
              <a:rPr lang="en-US" sz="2800" dirty="0" err="1"/>
              <a:t>lock.is_some</a:t>
            </a:r>
            <a:r>
              <a:rPr lang="en-US" sz="2800" dirty="0"/>
              <a:t>()) </a:t>
            </a:r>
            <a:r>
              <a:rPr lang="en-US" sz="2800" dirty="0" smtClean="0"/>
              <a:t>{</a:t>
            </a:r>
          </a:p>
          <a:p>
            <a:r>
              <a:rPr lang="en-US" sz="2800" dirty="0" smtClean="0"/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3641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4214" y="364964"/>
            <a:ext cx="7903727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type Semaphore = Option&lt;</a:t>
            </a:r>
            <a:r>
              <a:rPr lang="en-US" dirty="0" err="1"/>
              <a:t>uint</a:t>
            </a:r>
            <a:r>
              <a:rPr lang="en-US" dirty="0"/>
              <a:t>&gt; ; // either None (available) or owner                      </a:t>
            </a:r>
          </a:p>
          <a:p>
            <a:endParaRPr lang="en-US" dirty="0"/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count: </a:t>
            </a:r>
            <a:r>
              <a:rPr lang="en-US" dirty="0" err="1"/>
              <a:t>uint</a:t>
            </a:r>
            <a:r>
              <a:rPr lang="en-US" dirty="0"/>
              <a:t> = 0; // protected by lock                                         </a:t>
            </a:r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lock: Semaphore = None;</a:t>
            </a:r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grab_lock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   unsafe </a:t>
            </a:r>
            <a:r>
              <a:rPr lang="en-US" dirty="0"/>
              <a:t>{</a:t>
            </a:r>
          </a:p>
          <a:p>
            <a:r>
              <a:rPr lang="en-US" dirty="0"/>
              <a:t>        while (</a:t>
            </a:r>
            <a:r>
              <a:rPr lang="en-US" dirty="0" err="1"/>
              <a:t>lock.is_some</a:t>
            </a:r>
            <a:r>
              <a:rPr lang="en-US" dirty="0"/>
              <a:t>()) </a:t>
            </a:r>
            <a:r>
              <a:rPr lang="en-US" dirty="0" smtClean="0"/>
              <a:t>{ ; }</a:t>
            </a:r>
            <a:endParaRPr lang="en-US" dirty="0"/>
          </a:p>
          <a:p>
            <a:r>
              <a:rPr lang="en-US" dirty="0"/>
              <a:t>        lock = Some(id);</a:t>
            </a:r>
          </a:p>
          <a:p>
            <a:r>
              <a:rPr lang="en-US" dirty="0"/>
              <a:t>    </a:t>
            </a:r>
            <a:r>
              <a:rPr lang="en-US" dirty="0" smtClean="0"/>
              <a:t>}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release_lock</a:t>
            </a:r>
            <a:r>
              <a:rPr lang="en-US" dirty="0"/>
              <a:t>() </a:t>
            </a:r>
            <a:r>
              <a:rPr lang="en-US" dirty="0" smtClean="0"/>
              <a:t>{ </a:t>
            </a:r>
            <a:r>
              <a:rPr lang="en-US" b="1" dirty="0" smtClean="0">
                <a:solidFill>
                  <a:srgbClr val="FF0000"/>
                </a:solidFill>
              </a:rPr>
              <a:t>unsafe</a:t>
            </a:r>
            <a:r>
              <a:rPr lang="en-US" dirty="0" smtClean="0"/>
              <a:t> { lock </a:t>
            </a:r>
            <a:r>
              <a:rPr lang="en-US" dirty="0"/>
              <a:t>= None</a:t>
            </a:r>
            <a:r>
              <a:rPr lang="en-US" dirty="0" smtClean="0"/>
              <a:t>; }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update_count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</a:t>
            </a:r>
            <a:r>
              <a:rPr lang="en-US" b="1" dirty="0">
                <a:solidFill>
                  <a:srgbClr val="FF0000"/>
                </a:solidFill>
              </a:rPr>
              <a:t>unsafe</a:t>
            </a:r>
            <a:r>
              <a:rPr lang="en-US" dirty="0"/>
              <a:t> {</a:t>
            </a:r>
          </a:p>
          <a:p>
            <a:r>
              <a:rPr lang="en-US" dirty="0"/>
              <a:t>        </a:t>
            </a:r>
            <a:r>
              <a:rPr lang="en-US" dirty="0" err="1"/>
              <a:t>grab_lock</a:t>
            </a:r>
            <a:r>
              <a:rPr lang="en-US" dirty="0"/>
              <a:t>(id);</a:t>
            </a:r>
          </a:p>
          <a:p>
            <a:r>
              <a:rPr lang="en-US" dirty="0"/>
              <a:t>        count += 1;</a:t>
            </a:r>
          </a:p>
          <a:p>
            <a:r>
              <a:rPr lang="en-US" dirty="0"/>
              <a:t>    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!("Count updated by %?: %?", id, count));</a:t>
            </a:r>
          </a:p>
          <a:p>
            <a:r>
              <a:rPr lang="en-US" dirty="0"/>
              <a:t>        </a:t>
            </a:r>
            <a:r>
              <a:rPr lang="en-US" dirty="0" err="1"/>
              <a:t>release_lock</a:t>
            </a:r>
            <a:r>
              <a:rPr lang="en-US" dirty="0"/>
              <a:t>();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5211632" y="1389628"/>
            <a:ext cx="35999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fn</a:t>
            </a:r>
            <a:r>
              <a:rPr lang="en-US" dirty="0"/>
              <a:t> main() {</a:t>
            </a:r>
          </a:p>
          <a:p>
            <a:r>
              <a:rPr lang="en-US" dirty="0"/>
              <a:t>    for </a:t>
            </a:r>
            <a:r>
              <a:rPr lang="en-US" dirty="0" err="1"/>
              <a:t>num</a:t>
            </a:r>
            <a:r>
              <a:rPr lang="en-US" dirty="0"/>
              <a:t> in range(0u, 10) {</a:t>
            </a:r>
          </a:p>
          <a:p>
            <a:r>
              <a:rPr lang="en-US" dirty="0"/>
              <a:t>        do spawn {</a:t>
            </a:r>
          </a:p>
          <a:p>
            <a:r>
              <a:rPr lang="en-US" dirty="0"/>
              <a:t>            for _ in range(0u, 1000) {</a:t>
            </a:r>
          </a:p>
          <a:p>
            <a:r>
              <a:rPr lang="en-US" dirty="0"/>
              <a:t>                </a:t>
            </a:r>
            <a:r>
              <a:rPr lang="en-US" dirty="0" err="1"/>
              <a:t>update_count</a:t>
            </a:r>
            <a:r>
              <a:rPr lang="en-US" dirty="0"/>
              <a:t>(</a:t>
            </a:r>
            <a:r>
              <a:rPr lang="en-US" dirty="0" err="1"/>
              <a:t>num</a:t>
            </a:r>
            <a:r>
              <a:rPr lang="en-US" dirty="0"/>
              <a:t>);</a:t>
            </a:r>
          </a:p>
          <a:p>
            <a:r>
              <a:rPr lang="en-US" dirty="0"/>
              <a:t>            }</a:t>
            </a:r>
          </a:p>
          <a:p>
            <a:r>
              <a:rPr lang="en-US" dirty="0"/>
              <a:t>        }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0426" y="4239247"/>
            <a:ext cx="3787515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What will the final count be?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6403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30974" y="731385"/>
            <a:ext cx="7371697" cy="45243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gash&gt; </a:t>
            </a:r>
            <a:r>
              <a:rPr lang="en-US" sz="3200" dirty="0">
                <a:solidFill>
                  <a:srgbClr val="FFFF00"/>
                </a:solidFill>
              </a:rPr>
              <a:t>./semaphore &gt; run1.txt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gash&gt; </a:t>
            </a:r>
            <a:r>
              <a:rPr lang="en-US" sz="3200" dirty="0">
                <a:solidFill>
                  <a:srgbClr val="FFFF00"/>
                </a:solidFill>
              </a:rPr>
              <a:t>./semaphore &gt; run2.txt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gash&gt; .</a:t>
            </a:r>
            <a:r>
              <a:rPr lang="en-US" sz="3200" dirty="0">
                <a:solidFill>
                  <a:srgbClr val="FFFF00"/>
                </a:solidFill>
              </a:rPr>
              <a:t>/semaphore &gt; run3.txt</a:t>
            </a:r>
          </a:p>
          <a:p>
            <a:r>
              <a:rPr lang="en-US" sz="3200" dirty="0">
                <a:solidFill>
                  <a:srgbClr val="FFFF00"/>
                </a:solidFill>
              </a:rPr>
              <a:t>gash</a:t>
            </a:r>
            <a:r>
              <a:rPr lang="en-US" sz="3200" dirty="0" smtClean="0">
                <a:solidFill>
                  <a:srgbClr val="FFFF00"/>
                </a:solidFill>
              </a:rPr>
              <a:t>&gt; </a:t>
            </a:r>
            <a:r>
              <a:rPr lang="en-US" sz="3200" dirty="0">
                <a:solidFill>
                  <a:srgbClr val="FFFF00"/>
                </a:solidFill>
              </a:rPr>
              <a:t>tail </a:t>
            </a:r>
            <a:r>
              <a:rPr lang="en-US" sz="3200" dirty="0" smtClean="0">
                <a:solidFill>
                  <a:srgbClr val="FFFF00"/>
                </a:solidFill>
              </a:rPr>
              <a:t>-1 run1</a:t>
            </a:r>
            <a:r>
              <a:rPr lang="en-US" sz="3200" dirty="0">
                <a:solidFill>
                  <a:srgbClr val="FFFF00"/>
                </a:solidFill>
              </a:rPr>
              <a:t>.txt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Count </a:t>
            </a:r>
            <a:r>
              <a:rPr lang="en-US" sz="3200" dirty="0">
                <a:solidFill>
                  <a:srgbClr val="FFFF00"/>
                </a:solidFill>
              </a:rPr>
              <a:t>updated by 8u: 9968u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gash&gt; tail -1 run2</a:t>
            </a:r>
            <a:r>
              <a:rPr lang="en-US" sz="3200" dirty="0">
                <a:solidFill>
                  <a:srgbClr val="FFFF00"/>
                </a:solidFill>
              </a:rPr>
              <a:t>.txt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Count </a:t>
            </a:r>
            <a:r>
              <a:rPr lang="en-US" sz="3200" dirty="0">
                <a:solidFill>
                  <a:srgbClr val="FFFF00"/>
                </a:solidFill>
              </a:rPr>
              <a:t>updated by 9u: 9951u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gash&gt; tail -1 run3</a:t>
            </a:r>
            <a:r>
              <a:rPr lang="en-US" sz="3200" dirty="0">
                <a:solidFill>
                  <a:srgbClr val="FFFF00"/>
                </a:solidFill>
              </a:rPr>
              <a:t>.txt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Count </a:t>
            </a:r>
            <a:r>
              <a:rPr lang="en-US" sz="3200" dirty="0">
                <a:solidFill>
                  <a:srgbClr val="FFFF00"/>
                </a:solidFill>
              </a:rPr>
              <a:t>updated by 9u: 9950u</a:t>
            </a:r>
          </a:p>
        </p:txBody>
      </p:sp>
    </p:spTree>
    <p:extLst>
      <p:ext uri="{BB962C8B-B14F-4D97-AF65-F5344CB8AC3E}">
        <p14:creationId xmlns:p14="http://schemas.microsoft.com/office/powerpoint/2010/main" val="4199790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4214" y="364964"/>
            <a:ext cx="7903727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type Semaphore = Option&lt;</a:t>
            </a:r>
            <a:r>
              <a:rPr lang="en-US" dirty="0" err="1"/>
              <a:t>uint</a:t>
            </a:r>
            <a:r>
              <a:rPr lang="en-US" dirty="0"/>
              <a:t>&gt; ; // either None (available) or owner                      </a:t>
            </a:r>
          </a:p>
          <a:p>
            <a:endParaRPr lang="en-US" dirty="0"/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count: </a:t>
            </a:r>
            <a:r>
              <a:rPr lang="en-US" dirty="0" err="1"/>
              <a:t>uint</a:t>
            </a:r>
            <a:r>
              <a:rPr lang="en-US" dirty="0"/>
              <a:t> = 0; // protected by lock                                         </a:t>
            </a:r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lock: Semaphore = None;</a:t>
            </a:r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grab_lock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   unsafe </a:t>
            </a:r>
            <a:r>
              <a:rPr lang="en-US" dirty="0"/>
              <a:t>{</a:t>
            </a:r>
          </a:p>
          <a:p>
            <a:r>
              <a:rPr lang="en-US" dirty="0"/>
              <a:t>        while (</a:t>
            </a:r>
            <a:r>
              <a:rPr lang="en-US" dirty="0" err="1"/>
              <a:t>lock.is_some</a:t>
            </a:r>
            <a:r>
              <a:rPr lang="en-US" dirty="0"/>
              <a:t>()) </a:t>
            </a:r>
            <a:r>
              <a:rPr lang="en-US" dirty="0" smtClean="0"/>
              <a:t>{ ; }</a:t>
            </a:r>
            <a:endParaRPr lang="en-US" dirty="0"/>
          </a:p>
          <a:p>
            <a:r>
              <a:rPr lang="en-US" dirty="0"/>
              <a:t>        lock = Some(id);</a:t>
            </a:r>
          </a:p>
          <a:p>
            <a:r>
              <a:rPr lang="en-US" dirty="0"/>
              <a:t>    </a:t>
            </a:r>
            <a:r>
              <a:rPr lang="en-US" dirty="0" smtClean="0"/>
              <a:t>}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release_lock</a:t>
            </a:r>
            <a:r>
              <a:rPr lang="en-US" dirty="0"/>
              <a:t>() </a:t>
            </a:r>
            <a:r>
              <a:rPr lang="en-US" dirty="0" smtClean="0"/>
              <a:t>{ </a:t>
            </a:r>
            <a:r>
              <a:rPr lang="en-US" b="1" dirty="0" smtClean="0">
                <a:solidFill>
                  <a:srgbClr val="FF0000"/>
                </a:solidFill>
              </a:rPr>
              <a:t>unsafe</a:t>
            </a:r>
            <a:r>
              <a:rPr lang="en-US" dirty="0" smtClean="0"/>
              <a:t> { lock </a:t>
            </a:r>
            <a:r>
              <a:rPr lang="en-US" dirty="0"/>
              <a:t>= None</a:t>
            </a:r>
            <a:r>
              <a:rPr lang="en-US" dirty="0" smtClean="0"/>
              <a:t>; }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update_count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</a:t>
            </a:r>
            <a:r>
              <a:rPr lang="en-US" b="1" dirty="0">
                <a:solidFill>
                  <a:srgbClr val="FF0000"/>
                </a:solidFill>
              </a:rPr>
              <a:t>unsafe</a:t>
            </a:r>
            <a:r>
              <a:rPr lang="en-US" dirty="0"/>
              <a:t> {</a:t>
            </a:r>
          </a:p>
          <a:p>
            <a:r>
              <a:rPr lang="en-US" dirty="0"/>
              <a:t>        </a:t>
            </a:r>
            <a:r>
              <a:rPr lang="en-US" dirty="0" err="1"/>
              <a:t>grab_lock</a:t>
            </a:r>
            <a:r>
              <a:rPr lang="en-US" dirty="0"/>
              <a:t>(id);</a:t>
            </a:r>
          </a:p>
          <a:p>
            <a:r>
              <a:rPr lang="en-US" dirty="0"/>
              <a:t>        count += 1;</a:t>
            </a:r>
          </a:p>
          <a:p>
            <a:r>
              <a:rPr lang="en-US" dirty="0"/>
              <a:t>    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!("Count updated by %?: %?", id, count));</a:t>
            </a:r>
          </a:p>
          <a:p>
            <a:r>
              <a:rPr lang="en-US" dirty="0"/>
              <a:t>        </a:t>
            </a:r>
            <a:r>
              <a:rPr lang="en-US" dirty="0" err="1"/>
              <a:t>release_lock</a:t>
            </a:r>
            <a:r>
              <a:rPr lang="en-US" dirty="0"/>
              <a:t>();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5211632" y="1389628"/>
            <a:ext cx="35999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fn</a:t>
            </a:r>
            <a:r>
              <a:rPr lang="en-US" dirty="0"/>
              <a:t> main() {</a:t>
            </a:r>
          </a:p>
          <a:p>
            <a:r>
              <a:rPr lang="en-US" dirty="0"/>
              <a:t>    for </a:t>
            </a:r>
            <a:r>
              <a:rPr lang="en-US" dirty="0" err="1"/>
              <a:t>num</a:t>
            </a:r>
            <a:r>
              <a:rPr lang="en-US" dirty="0"/>
              <a:t> in range(0u, 10) {</a:t>
            </a:r>
          </a:p>
          <a:p>
            <a:r>
              <a:rPr lang="en-US" dirty="0"/>
              <a:t>        do spawn {</a:t>
            </a:r>
          </a:p>
          <a:p>
            <a:r>
              <a:rPr lang="en-US" dirty="0"/>
              <a:t>            for _ in range(0u, 1000) {</a:t>
            </a:r>
          </a:p>
          <a:p>
            <a:r>
              <a:rPr lang="en-US" dirty="0"/>
              <a:t>                </a:t>
            </a:r>
            <a:r>
              <a:rPr lang="en-US" dirty="0" err="1"/>
              <a:t>update_count</a:t>
            </a:r>
            <a:r>
              <a:rPr lang="en-US" dirty="0"/>
              <a:t>(</a:t>
            </a:r>
            <a:r>
              <a:rPr lang="en-US" dirty="0" err="1"/>
              <a:t>num</a:t>
            </a:r>
            <a:r>
              <a:rPr lang="en-US" dirty="0"/>
              <a:t>);</a:t>
            </a:r>
          </a:p>
          <a:p>
            <a:r>
              <a:rPr lang="en-US" dirty="0"/>
              <a:t>            }</a:t>
            </a:r>
          </a:p>
          <a:p>
            <a:r>
              <a:rPr lang="en-US" dirty="0"/>
              <a:t>        }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765772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4-07 at 1.5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408320" y="1203223"/>
            <a:ext cx="8082379" cy="3425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err="1" smtClean="0"/>
              <a:t>Djikstra’s</a:t>
            </a:r>
            <a:r>
              <a:rPr lang="en-US" dirty="0" smtClean="0"/>
              <a:t> (</a:t>
            </a:r>
            <a:r>
              <a:rPr lang="en-US" dirty="0" err="1" smtClean="0"/>
              <a:t>Hygenic</a:t>
            </a:r>
            <a:r>
              <a:rPr lang="en-US" dirty="0" smtClean="0"/>
              <a:t>) Version EWD625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07307" y="4430354"/>
            <a:ext cx="5574575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i="1" dirty="0" smtClean="0"/>
              <a:t>Is this equivalent to the shared chopsticks?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24258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4-07 at 1.5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177203" y="290633"/>
            <a:ext cx="4887422" cy="2071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26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Desiderata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No communication required</a:t>
            </a:r>
          </a:p>
          <a:p>
            <a:pPr marL="0" indent="0">
              <a:buNone/>
            </a:pPr>
            <a:r>
              <a:rPr lang="en-US" b="1" dirty="0" smtClean="0"/>
              <a:t>No deadlock</a:t>
            </a:r>
          </a:p>
          <a:p>
            <a:pPr marL="0" indent="0">
              <a:buNone/>
            </a:pPr>
            <a:r>
              <a:rPr lang="en-US" b="1" dirty="0" smtClean="0"/>
              <a:t>No starvation:</a:t>
            </a:r>
            <a:r>
              <a:rPr lang="en-US" dirty="0" smtClean="0"/>
              <a:t> everyone gets to eat eventually</a:t>
            </a:r>
          </a:p>
          <a:p>
            <a:pPr marL="0" indent="0">
              <a:buNone/>
            </a:pPr>
            <a:r>
              <a:rPr lang="en-US" b="1" dirty="0" smtClean="0"/>
              <a:t>Fair:</a:t>
            </a:r>
            <a:r>
              <a:rPr lang="en-US" dirty="0" smtClean="0"/>
              <a:t> each philosopher has equal likelihood of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getting to eat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43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342543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2563246" y="1264428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6552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9876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754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3174898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6447498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6723047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4933085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5508080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4416477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1015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8868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70001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8524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8759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302042" y="248765"/>
            <a:ext cx="3560879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Could </a:t>
            </a:r>
            <a:r>
              <a:rPr lang="en-US" sz="2800" b="1" i="1" dirty="0" smtClean="0"/>
              <a:t>all</a:t>
            </a:r>
            <a:r>
              <a:rPr lang="en-US" sz="2800" b="1" dirty="0" smtClean="0"/>
              <a:t> the </a:t>
            </a:r>
            <a:r>
              <a:rPr lang="en-US" sz="3200" b="1" dirty="0" smtClean="0"/>
              <a:t>philosophers</a:t>
            </a:r>
            <a:r>
              <a:rPr lang="en-US" sz="2800" b="1" dirty="0" smtClean="0"/>
              <a:t> starve?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5048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Dijkstra’s</a:t>
            </a:r>
            <a:r>
              <a:rPr lang="en-US" dirty="0" smtClean="0"/>
              <a:t> Solution (Idea)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3" y="1200151"/>
            <a:ext cx="4265033" cy="17304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Number</a:t>
            </a:r>
            <a:r>
              <a:rPr lang="en-US" dirty="0" smtClean="0"/>
              <a:t> the chopsticks, always grab </a:t>
            </a:r>
            <a:r>
              <a:rPr lang="en-US" b="1" dirty="0" smtClean="0"/>
              <a:t>lower-numbered</a:t>
            </a:r>
            <a:r>
              <a:rPr lang="en-US" dirty="0" smtClean="0"/>
              <a:t> stick first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420131" y="1756790"/>
            <a:ext cx="2834908" cy="214040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2040000">
            <a:off x="7555045" y="1761376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7340000">
            <a:off x="7830594" y="2663622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7820000">
            <a:off x="6040632" y="1589934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260000">
            <a:off x="6615622" y="3483170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440000">
            <a:off x="5524024" y="2478938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562" y="3041793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415" y="2311665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548" y="1742108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071" y="214570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304" y="3041793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angle 17"/>
          <p:cNvSpPr/>
          <p:nvPr/>
        </p:nvSpPr>
        <p:spPr>
          <a:xfrm>
            <a:off x="474128" y="4295252"/>
            <a:ext cx="6927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i="1" dirty="0"/>
              <a:t>Does it matter how the chopsticks are numbered?</a:t>
            </a:r>
          </a:p>
        </p:txBody>
      </p:sp>
    </p:spTree>
    <p:extLst>
      <p:ext uri="{BB962C8B-B14F-4D97-AF65-F5344CB8AC3E}">
        <p14:creationId xmlns:p14="http://schemas.microsoft.com/office/powerpoint/2010/main" val="341243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61514" y="920751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20413" y="920751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11064" y="920751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7580" y="920751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99956" y="391876"/>
            <a:ext cx="265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Palatino Linotype"/>
                <a:cs typeface="Palatino Linotype"/>
              </a:rPr>
              <a:t>N</a:t>
            </a:r>
            <a:r>
              <a:rPr lang="en-US" sz="2000" dirty="0" smtClean="0">
                <a:latin typeface="Palatino Linotype"/>
                <a:cs typeface="Palatino Linotype"/>
              </a:rPr>
              <a:t> </a:t>
            </a:r>
            <a:r>
              <a:rPr lang="en-US" sz="2000" dirty="0" smtClean="0">
                <a:cs typeface="Palatino Linotype"/>
              </a:rPr>
              <a:t>independent threads</a:t>
            </a:r>
            <a:endParaRPr lang="en-US" sz="2000" dirty="0">
              <a:cs typeface="Palatino Linotyp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1746" y="2413002"/>
            <a:ext cx="6883400" cy="68791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  <a:r>
              <a:rPr lang="en-US" sz="2800" dirty="0" smtClean="0"/>
              <a:t>(atomic read and write)</a:t>
            </a:r>
            <a:endParaRPr lang="en-US" sz="2800" dirty="0"/>
          </a:p>
        </p:txBody>
      </p:sp>
      <p:sp>
        <p:nvSpPr>
          <p:cNvPr id="11" name="Up-Down Arrow 10"/>
          <p:cNvSpPr/>
          <p:nvPr/>
        </p:nvSpPr>
        <p:spPr>
          <a:xfrm>
            <a:off x="4960851" y="1809752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3525751" y="1809752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2090651" y="1809752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29634" y="1809752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01714" y="920751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6351501" y="1809752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3087" y="1079646"/>
            <a:ext cx="1513417" cy="29527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Program:</a:t>
            </a:r>
          </a:p>
          <a:p>
            <a:endParaRPr lang="en-US" dirty="0" smtClean="0"/>
          </a:p>
          <a:p>
            <a:r>
              <a:rPr lang="en-US" dirty="0" smtClean="0"/>
              <a:t>loop {</a:t>
            </a:r>
            <a:endParaRPr lang="en-US" dirty="0"/>
          </a:p>
          <a:p>
            <a:r>
              <a:rPr lang="en-US" dirty="0" smtClean="0"/>
              <a:t>   non-critical {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 critical {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…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}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0251" y="3216788"/>
            <a:ext cx="6519734" cy="1631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Requirements: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Only one thread may be in the critical section at any time.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Each must eventually be able to enter its critical section.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Must be symmetrical (all run same program).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Cannot make any assumptions about speed of threads.</a:t>
            </a:r>
          </a:p>
        </p:txBody>
      </p:sp>
    </p:spTree>
    <p:extLst>
      <p:ext uri="{BB962C8B-B14F-4D97-AF65-F5344CB8AC3E}">
        <p14:creationId xmlns:p14="http://schemas.microsoft.com/office/powerpoint/2010/main" val="34696256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25076">
            <a:off x="1534820" y="1738807"/>
            <a:ext cx="7104521" cy="24865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99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Real Idea was to </a:t>
            </a:r>
            <a:br>
              <a:rPr lang="en-US" dirty="0" smtClean="0"/>
            </a:br>
            <a:r>
              <a:rPr lang="en-US" dirty="0" smtClean="0"/>
              <a:t>“Invent the Chopstick”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4" y="1454384"/>
            <a:ext cx="4360041" cy="1882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Binary Semaphore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Lock that can be held 	by up to one process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44918" y="4452850"/>
            <a:ext cx="42272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http://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commons.wikimedia.org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/wiki/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File:Chopstick.png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81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8341" y="213533"/>
            <a:ext cx="7676934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type Semaphore = Option&lt;</a:t>
            </a:r>
            <a:r>
              <a:rPr lang="en-US" dirty="0" err="1"/>
              <a:t>uint</a:t>
            </a:r>
            <a:r>
              <a:rPr lang="en-US" dirty="0"/>
              <a:t>&gt; ; // either None (available) or owner                      </a:t>
            </a:r>
          </a:p>
          <a:p>
            <a:endParaRPr lang="en-US" dirty="0"/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count: </a:t>
            </a:r>
            <a:r>
              <a:rPr lang="en-US" dirty="0" err="1"/>
              <a:t>uint</a:t>
            </a:r>
            <a:r>
              <a:rPr lang="en-US" dirty="0"/>
              <a:t> = 0; // protected by lock                                         </a:t>
            </a:r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lock: Semaphore = None;</a:t>
            </a:r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grab_lock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while (</a:t>
            </a:r>
            <a:r>
              <a:rPr lang="en-US" dirty="0" err="1"/>
              <a:t>lock.is_some</a:t>
            </a:r>
            <a:r>
              <a:rPr lang="en-US" dirty="0"/>
              <a:t>()) </a:t>
            </a:r>
            <a:r>
              <a:rPr lang="en-US" dirty="0" smtClean="0"/>
              <a:t>{ ; } /</a:t>
            </a:r>
            <a:r>
              <a:rPr lang="en-US" dirty="0"/>
              <a:t>/ wait for lock                                                               </a:t>
            </a:r>
          </a:p>
          <a:p>
            <a:r>
              <a:rPr lang="en-US" dirty="0"/>
              <a:t>    lock = Some(id);</a:t>
            </a:r>
          </a:p>
          <a:p>
            <a:r>
              <a:rPr lang="en-US" dirty="0" smtClean="0"/>
              <a:t>}</a:t>
            </a:r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release_lock</a:t>
            </a:r>
            <a:r>
              <a:rPr lang="en-US" dirty="0"/>
              <a:t>() </a:t>
            </a:r>
            <a:r>
              <a:rPr lang="en-US" dirty="0" smtClean="0"/>
              <a:t>{ lock </a:t>
            </a:r>
            <a:r>
              <a:rPr lang="en-US" dirty="0"/>
              <a:t>= None</a:t>
            </a:r>
            <a:r>
              <a:rPr lang="en-US" dirty="0" smtClean="0"/>
              <a:t>;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update_count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</a:t>
            </a:r>
            <a:r>
              <a:rPr lang="en-US" dirty="0" err="1"/>
              <a:t>grab_lock</a:t>
            </a:r>
            <a:r>
              <a:rPr lang="en-US" dirty="0"/>
              <a:t>(id);</a:t>
            </a:r>
          </a:p>
          <a:p>
            <a:r>
              <a:rPr lang="en-US" dirty="0"/>
              <a:t>    count += 1;</a:t>
            </a:r>
          </a:p>
          <a:p>
            <a:r>
              <a:rPr lang="en-US" dirty="0"/>
              <a:t>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!("Count updated by %?: %?", id, count));</a:t>
            </a:r>
          </a:p>
          <a:p>
            <a:r>
              <a:rPr lang="en-US" dirty="0"/>
              <a:t>    </a:t>
            </a:r>
            <a:r>
              <a:rPr lang="en-US" dirty="0" err="1"/>
              <a:t>release_lock</a:t>
            </a:r>
            <a:r>
              <a:rPr lang="en-US" dirty="0"/>
              <a:t>();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42543" y="2389202"/>
            <a:ext cx="4572000" cy="1631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r>
              <a:rPr lang="en-US" sz="2000" dirty="0" err="1"/>
              <a:t>fn</a:t>
            </a:r>
            <a:r>
              <a:rPr lang="en-US" sz="2000" dirty="0"/>
              <a:t> main() {</a:t>
            </a:r>
          </a:p>
          <a:p>
            <a:r>
              <a:rPr lang="en-US" sz="2000" dirty="0"/>
              <a:t>    for </a:t>
            </a:r>
            <a:r>
              <a:rPr lang="en-US" sz="2000" dirty="0" err="1"/>
              <a:t>num</a:t>
            </a:r>
            <a:r>
              <a:rPr lang="en-US" sz="2000" dirty="0"/>
              <a:t> in range(0u, 10) {</a:t>
            </a:r>
          </a:p>
          <a:p>
            <a:r>
              <a:rPr lang="en-US" sz="2000" dirty="0"/>
              <a:t>        do spawn { for _ in range(0u, 1000) </a:t>
            </a:r>
            <a:r>
              <a:rPr lang="en-US" sz="2000" dirty="0" smtClean="0"/>
              <a:t>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        { </a:t>
            </a:r>
            <a:r>
              <a:rPr lang="en-US" sz="2000" dirty="0" err="1"/>
              <a:t>update_count</a:t>
            </a:r>
            <a:r>
              <a:rPr lang="en-US" sz="2000" dirty="0"/>
              <a:t>(</a:t>
            </a:r>
            <a:r>
              <a:rPr lang="en-US" sz="2000" dirty="0" err="1"/>
              <a:t>num</a:t>
            </a:r>
            <a:r>
              <a:rPr lang="en-US" sz="2000" dirty="0"/>
              <a:t>); } </a:t>
            </a:r>
            <a:endParaRPr lang="en-US" sz="2000" dirty="0" smtClean="0"/>
          </a:p>
          <a:p>
            <a:r>
              <a:rPr lang="en-US" sz="2000" dirty="0" smtClean="0"/>
              <a:t>         } </a:t>
            </a:r>
            <a:r>
              <a:rPr lang="en-US" sz="2000" dirty="0"/>
              <a:t>} }</a:t>
            </a:r>
          </a:p>
        </p:txBody>
      </p:sp>
    </p:spTree>
    <p:extLst>
      <p:ext uri="{BB962C8B-B14F-4D97-AF65-F5344CB8AC3E}">
        <p14:creationId xmlns:p14="http://schemas.microsoft.com/office/powerpoint/2010/main" val="143266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3058" y="256147"/>
            <a:ext cx="7676934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type Semaphore = Option&lt;</a:t>
            </a:r>
            <a:r>
              <a:rPr lang="en-US" dirty="0" err="1"/>
              <a:t>uint</a:t>
            </a:r>
            <a:r>
              <a:rPr lang="en-US" dirty="0"/>
              <a:t>&gt; ; // either None (available) or owner                      </a:t>
            </a:r>
          </a:p>
          <a:p>
            <a:endParaRPr lang="en-US" dirty="0"/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count: </a:t>
            </a:r>
            <a:r>
              <a:rPr lang="en-US" dirty="0" err="1"/>
              <a:t>uint</a:t>
            </a:r>
            <a:r>
              <a:rPr lang="en-US" dirty="0"/>
              <a:t> = 0; // protected by lock                                         </a:t>
            </a:r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lock: Semaphore = None;</a:t>
            </a:r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grab_lock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while (</a:t>
            </a:r>
            <a:r>
              <a:rPr lang="en-US" dirty="0" err="1"/>
              <a:t>lock.is_some</a:t>
            </a:r>
            <a:r>
              <a:rPr lang="en-US" dirty="0"/>
              <a:t>()) </a:t>
            </a:r>
            <a:r>
              <a:rPr lang="en-US" dirty="0" smtClean="0"/>
              <a:t>{ ; } /</a:t>
            </a:r>
            <a:r>
              <a:rPr lang="en-US" dirty="0"/>
              <a:t>/ wait for lock                                                               </a:t>
            </a:r>
          </a:p>
          <a:p>
            <a:r>
              <a:rPr lang="en-US" dirty="0"/>
              <a:t>    lock = Some(id);</a:t>
            </a:r>
          </a:p>
          <a:p>
            <a:r>
              <a:rPr lang="en-US" dirty="0" smtClean="0"/>
              <a:t>}</a:t>
            </a:r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release_lock</a:t>
            </a:r>
            <a:r>
              <a:rPr lang="en-US" dirty="0"/>
              <a:t>() </a:t>
            </a:r>
            <a:r>
              <a:rPr lang="en-US" dirty="0" smtClean="0"/>
              <a:t>{ lock </a:t>
            </a:r>
            <a:r>
              <a:rPr lang="en-US" dirty="0"/>
              <a:t>= None</a:t>
            </a:r>
            <a:r>
              <a:rPr lang="en-US" dirty="0" smtClean="0"/>
              <a:t>;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update_count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</a:t>
            </a:r>
            <a:r>
              <a:rPr lang="en-US" dirty="0" err="1"/>
              <a:t>grab_lock</a:t>
            </a:r>
            <a:r>
              <a:rPr lang="en-US" dirty="0"/>
              <a:t>(id);</a:t>
            </a:r>
          </a:p>
          <a:p>
            <a:r>
              <a:rPr lang="en-US" dirty="0"/>
              <a:t>    count += 1;</a:t>
            </a:r>
          </a:p>
          <a:p>
            <a:r>
              <a:rPr lang="en-US" dirty="0"/>
              <a:t>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!("Count updated by %?: %?", id, count));</a:t>
            </a:r>
          </a:p>
          <a:p>
            <a:r>
              <a:rPr lang="en-US" dirty="0"/>
              <a:t>    </a:t>
            </a:r>
            <a:r>
              <a:rPr lang="en-US" dirty="0" err="1"/>
              <a:t>release_lock</a:t>
            </a:r>
            <a:r>
              <a:rPr lang="en-US" dirty="0"/>
              <a:t>();</a:t>
            </a:r>
          </a:p>
          <a:p>
            <a:r>
              <a:rPr lang="en-US" dirty="0"/>
              <a:t>}</a:t>
            </a:r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main() {</a:t>
            </a:r>
          </a:p>
          <a:p>
            <a:r>
              <a:rPr lang="en-US" dirty="0"/>
              <a:t>    for </a:t>
            </a:r>
            <a:r>
              <a:rPr lang="en-US" dirty="0" err="1"/>
              <a:t>num</a:t>
            </a:r>
            <a:r>
              <a:rPr lang="en-US" dirty="0"/>
              <a:t> in range(0u, 10) {</a:t>
            </a:r>
          </a:p>
          <a:p>
            <a:r>
              <a:rPr lang="en-US" dirty="0"/>
              <a:t>        do spawn </a:t>
            </a:r>
            <a:r>
              <a:rPr lang="en-US" dirty="0" smtClean="0"/>
              <a:t>{ for </a:t>
            </a:r>
            <a:r>
              <a:rPr lang="en-US" dirty="0"/>
              <a:t>_ in range(0u, 1000) </a:t>
            </a:r>
            <a:r>
              <a:rPr lang="en-US" dirty="0" smtClean="0"/>
              <a:t>{ </a:t>
            </a:r>
            <a:r>
              <a:rPr lang="en-US" dirty="0" err="1" smtClean="0"/>
              <a:t>update_count</a:t>
            </a:r>
            <a:r>
              <a:rPr lang="en-US" dirty="0"/>
              <a:t>(</a:t>
            </a:r>
            <a:r>
              <a:rPr lang="en-US" dirty="0" err="1"/>
              <a:t>num</a:t>
            </a:r>
            <a:r>
              <a:rPr lang="en-US" dirty="0"/>
              <a:t>)</a:t>
            </a:r>
            <a:r>
              <a:rPr lang="en-US" dirty="0" smtClean="0"/>
              <a:t>; } } } }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15399" y="1641499"/>
            <a:ext cx="6917178" cy="22467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FAIL!  This is unsafe:</a:t>
            </a:r>
          </a:p>
          <a:p>
            <a:r>
              <a:rPr lang="en-US" sz="2800" dirty="0"/>
              <a:t>semaphore.rs:9:11: 9:15 error: use of mutable static requires unsafe function or block</a:t>
            </a:r>
          </a:p>
          <a:p>
            <a:r>
              <a:rPr lang="en-US" sz="2800" dirty="0"/>
              <a:t>semaphore.rs:9     while (</a:t>
            </a:r>
            <a:r>
              <a:rPr lang="en-US" sz="2800" dirty="0" err="1"/>
              <a:t>lock.is_some</a:t>
            </a:r>
            <a:r>
              <a:rPr lang="en-US" sz="2800" dirty="0"/>
              <a:t>()) </a:t>
            </a:r>
            <a:r>
              <a:rPr lang="en-US" sz="2800" dirty="0" smtClean="0"/>
              <a:t>{</a:t>
            </a:r>
          </a:p>
          <a:p>
            <a:r>
              <a:rPr lang="en-US" sz="2800" dirty="0" smtClean="0"/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3641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4214" y="364964"/>
            <a:ext cx="7903727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type Semaphore = Option&lt;</a:t>
            </a:r>
            <a:r>
              <a:rPr lang="en-US" dirty="0" err="1"/>
              <a:t>uint</a:t>
            </a:r>
            <a:r>
              <a:rPr lang="en-US" dirty="0"/>
              <a:t>&gt; ; // either None (available) or owner                      </a:t>
            </a:r>
          </a:p>
          <a:p>
            <a:endParaRPr lang="en-US" dirty="0"/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count: </a:t>
            </a:r>
            <a:r>
              <a:rPr lang="en-US" dirty="0" err="1"/>
              <a:t>uint</a:t>
            </a:r>
            <a:r>
              <a:rPr lang="en-US" dirty="0"/>
              <a:t> = 0; // protected by lock                                         </a:t>
            </a:r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lock: Semaphore = None;</a:t>
            </a:r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grab_lock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   unsafe </a:t>
            </a:r>
            <a:r>
              <a:rPr lang="en-US" dirty="0"/>
              <a:t>{</a:t>
            </a:r>
          </a:p>
          <a:p>
            <a:r>
              <a:rPr lang="en-US" dirty="0"/>
              <a:t>        while (</a:t>
            </a:r>
            <a:r>
              <a:rPr lang="en-US" dirty="0" err="1"/>
              <a:t>lock.is_some</a:t>
            </a:r>
            <a:r>
              <a:rPr lang="en-US" dirty="0"/>
              <a:t>()) </a:t>
            </a:r>
            <a:r>
              <a:rPr lang="en-US" dirty="0" smtClean="0"/>
              <a:t>{ ; }</a:t>
            </a:r>
            <a:endParaRPr lang="en-US" dirty="0"/>
          </a:p>
          <a:p>
            <a:r>
              <a:rPr lang="en-US" dirty="0"/>
              <a:t>        lock = Some(id);</a:t>
            </a:r>
          </a:p>
          <a:p>
            <a:r>
              <a:rPr lang="en-US" dirty="0"/>
              <a:t>    </a:t>
            </a:r>
            <a:r>
              <a:rPr lang="en-US" dirty="0" smtClean="0"/>
              <a:t>}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release_lock</a:t>
            </a:r>
            <a:r>
              <a:rPr lang="en-US" dirty="0"/>
              <a:t>() </a:t>
            </a:r>
            <a:r>
              <a:rPr lang="en-US" dirty="0" smtClean="0"/>
              <a:t>{ </a:t>
            </a:r>
            <a:r>
              <a:rPr lang="en-US" b="1" dirty="0" smtClean="0">
                <a:solidFill>
                  <a:srgbClr val="FF0000"/>
                </a:solidFill>
              </a:rPr>
              <a:t>unsafe</a:t>
            </a:r>
            <a:r>
              <a:rPr lang="en-US" dirty="0" smtClean="0"/>
              <a:t> { lock </a:t>
            </a:r>
            <a:r>
              <a:rPr lang="en-US" dirty="0"/>
              <a:t>= None</a:t>
            </a:r>
            <a:r>
              <a:rPr lang="en-US" dirty="0" smtClean="0"/>
              <a:t>; }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update_count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</a:t>
            </a:r>
            <a:r>
              <a:rPr lang="en-US" b="1" dirty="0">
                <a:solidFill>
                  <a:srgbClr val="FF0000"/>
                </a:solidFill>
              </a:rPr>
              <a:t>unsafe</a:t>
            </a:r>
            <a:r>
              <a:rPr lang="en-US" dirty="0"/>
              <a:t> {</a:t>
            </a:r>
          </a:p>
          <a:p>
            <a:r>
              <a:rPr lang="en-US" dirty="0"/>
              <a:t>        </a:t>
            </a:r>
            <a:r>
              <a:rPr lang="en-US" dirty="0" err="1"/>
              <a:t>grab_lock</a:t>
            </a:r>
            <a:r>
              <a:rPr lang="en-US" dirty="0"/>
              <a:t>(id);</a:t>
            </a:r>
          </a:p>
          <a:p>
            <a:r>
              <a:rPr lang="en-US" dirty="0"/>
              <a:t>        count += 1;</a:t>
            </a:r>
          </a:p>
          <a:p>
            <a:r>
              <a:rPr lang="en-US" dirty="0"/>
              <a:t>    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!("Count updated by %?: %?", id, count));</a:t>
            </a:r>
          </a:p>
          <a:p>
            <a:r>
              <a:rPr lang="en-US" dirty="0"/>
              <a:t>        </a:t>
            </a:r>
            <a:r>
              <a:rPr lang="en-US" dirty="0" err="1"/>
              <a:t>release_lock</a:t>
            </a:r>
            <a:r>
              <a:rPr lang="en-US" dirty="0"/>
              <a:t>();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5211632" y="1389628"/>
            <a:ext cx="35999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fn</a:t>
            </a:r>
            <a:r>
              <a:rPr lang="en-US" dirty="0"/>
              <a:t> main() {</a:t>
            </a:r>
          </a:p>
          <a:p>
            <a:r>
              <a:rPr lang="en-US" dirty="0"/>
              <a:t>    for </a:t>
            </a:r>
            <a:r>
              <a:rPr lang="en-US" dirty="0" err="1"/>
              <a:t>num</a:t>
            </a:r>
            <a:r>
              <a:rPr lang="en-US" dirty="0"/>
              <a:t> in range(0u, 10) {</a:t>
            </a:r>
          </a:p>
          <a:p>
            <a:r>
              <a:rPr lang="en-US" dirty="0"/>
              <a:t>        do spawn {</a:t>
            </a:r>
          </a:p>
          <a:p>
            <a:r>
              <a:rPr lang="en-US" dirty="0"/>
              <a:t>            for _ in range(0u, 1000) {</a:t>
            </a:r>
          </a:p>
          <a:p>
            <a:r>
              <a:rPr lang="en-US" dirty="0"/>
              <a:t>                </a:t>
            </a:r>
            <a:r>
              <a:rPr lang="en-US" dirty="0" err="1"/>
              <a:t>update_count</a:t>
            </a:r>
            <a:r>
              <a:rPr lang="en-US" dirty="0"/>
              <a:t>(</a:t>
            </a:r>
            <a:r>
              <a:rPr lang="en-US" dirty="0" err="1"/>
              <a:t>num</a:t>
            </a:r>
            <a:r>
              <a:rPr lang="en-US" dirty="0"/>
              <a:t>);</a:t>
            </a:r>
          </a:p>
          <a:p>
            <a:r>
              <a:rPr lang="en-US" dirty="0"/>
              <a:t>            }</a:t>
            </a:r>
          </a:p>
          <a:p>
            <a:r>
              <a:rPr lang="en-US" dirty="0"/>
              <a:t>        }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0426" y="4239247"/>
            <a:ext cx="3787515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What will the final count be?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6403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30974" y="731385"/>
            <a:ext cx="7371697" cy="45243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gash&gt; </a:t>
            </a:r>
            <a:r>
              <a:rPr lang="en-US" sz="3200" dirty="0">
                <a:solidFill>
                  <a:srgbClr val="FFFF00"/>
                </a:solidFill>
              </a:rPr>
              <a:t>./semaphore &gt; run1.txt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gash&gt; </a:t>
            </a:r>
            <a:r>
              <a:rPr lang="en-US" sz="3200" dirty="0">
                <a:solidFill>
                  <a:srgbClr val="FFFF00"/>
                </a:solidFill>
              </a:rPr>
              <a:t>./semaphore &gt; run2.txt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gash&gt; .</a:t>
            </a:r>
            <a:r>
              <a:rPr lang="en-US" sz="3200" dirty="0">
                <a:solidFill>
                  <a:srgbClr val="FFFF00"/>
                </a:solidFill>
              </a:rPr>
              <a:t>/semaphore &gt; run3.txt</a:t>
            </a:r>
          </a:p>
          <a:p>
            <a:r>
              <a:rPr lang="en-US" sz="3200" dirty="0">
                <a:solidFill>
                  <a:srgbClr val="FFFF00"/>
                </a:solidFill>
              </a:rPr>
              <a:t>gash</a:t>
            </a:r>
            <a:r>
              <a:rPr lang="en-US" sz="3200" dirty="0" smtClean="0">
                <a:solidFill>
                  <a:srgbClr val="FFFF00"/>
                </a:solidFill>
              </a:rPr>
              <a:t>&gt; </a:t>
            </a:r>
            <a:r>
              <a:rPr lang="en-US" sz="3200" dirty="0">
                <a:solidFill>
                  <a:srgbClr val="FFFF00"/>
                </a:solidFill>
              </a:rPr>
              <a:t>tail </a:t>
            </a:r>
            <a:r>
              <a:rPr lang="en-US" sz="3200" dirty="0" smtClean="0">
                <a:solidFill>
                  <a:srgbClr val="FFFF00"/>
                </a:solidFill>
              </a:rPr>
              <a:t>-1 run1</a:t>
            </a:r>
            <a:r>
              <a:rPr lang="en-US" sz="3200" dirty="0">
                <a:solidFill>
                  <a:srgbClr val="FFFF00"/>
                </a:solidFill>
              </a:rPr>
              <a:t>.txt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Count </a:t>
            </a:r>
            <a:r>
              <a:rPr lang="en-US" sz="3200" dirty="0">
                <a:solidFill>
                  <a:srgbClr val="FFFF00"/>
                </a:solidFill>
              </a:rPr>
              <a:t>updated by 8u: 9968u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gash&gt; tail -1 run2</a:t>
            </a:r>
            <a:r>
              <a:rPr lang="en-US" sz="3200" dirty="0">
                <a:solidFill>
                  <a:srgbClr val="FFFF00"/>
                </a:solidFill>
              </a:rPr>
              <a:t>.txt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Count </a:t>
            </a:r>
            <a:r>
              <a:rPr lang="en-US" sz="3200" dirty="0">
                <a:solidFill>
                  <a:srgbClr val="FFFF00"/>
                </a:solidFill>
              </a:rPr>
              <a:t>updated by 9u: 9951u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gash&gt; tail -1 run3</a:t>
            </a:r>
            <a:r>
              <a:rPr lang="en-US" sz="3200" dirty="0">
                <a:solidFill>
                  <a:srgbClr val="FFFF00"/>
                </a:solidFill>
              </a:rPr>
              <a:t>.txt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Count </a:t>
            </a:r>
            <a:r>
              <a:rPr lang="en-US" sz="3200" dirty="0">
                <a:solidFill>
                  <a:srgbClr val="FFFF00"/>
                </a:solidFill>
              </a:rPr>
              <a:t>updated by 9u: 9950u</a:t>
            </a:r>
          </a:p>
        </p:txBody>
      </p:sp>
    </p:spTree>
    <p:extLst>
      <p:ext uri="{BB962C8B-B14F-4D97-AF65-F5344CB8AC3E}">
        <p14:creationId xmlns:p14="http://schemas.microsoft.com/office/powerpoint/2010/main" val="4199790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4214" y="364964"/>
            <a:ext cx="7903727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type Semaphore = Option&lt;</a:t>
            </a:r>
            <a:r>
              <a:rPr lang="en-US" dirty="0" err="1"/>
              <a:t>uint</a:t>
            </a:r>
            <a:r>
              <a:rPr lang="en-US" dirty="0"/>
              <a:t>&gt; ; // either None (available) or owner                      </a:t>
            </a:r>
          </a:p>
          <a:p>
            <a:endParaRPr lang="en-US" dirty="0"/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count: </a:t>
            </a:r>
            <a:r>
              <a:rPr lang="en-US" dirty="0" err="1"/>
              <a:t>uint</a:t>
            </a:r>
            <a:r>
              <a:rPr lang="en-US" dirty="0"/>
              <a:t> = 0; // protected by lock                                         </a:t>
            </a:r>
          </a:p>
          <a:p>
            <a:r>
              <a:rPr lang="en-US" dirty="0"/>
              <a:t>static </a:t>
            </a:r>
            <a:r>
              <a:rPr lang="en-US" dirty="0" err="1"/>
              <a:t>mut</a:t>
            </a:r>
            <a:r>
              <a:rPr lang="en-US" dirty="0"/>
              <a:t> lock: Semaphore = None;</a:t>
            </a:r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grab_lock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   unsafe </a:t>
            </a:r>
            <a:r>
              <a:rPr lang="en-US" dirty="0"/>
              <a:t>{</a:t>
            </a:r>
          </a:p>
          <a:p>
            <a:r>
              <a:rPr lang="en-US" dirty="0"/>
              <a:t>        while (</a:t>
            </a:r>
            <a:r>
              <a:rPr lang="en-US" dirty="0" err="1"/>
              <a:t>lock.is_some</a:t>
            </a:r>
            <a:r>
              <a:rPr lang="en-US" dirty="0"/>
              <a:t>()) </a:t>
            </a:r>
            <a:r>
              <a:rPr lang="en-US" dirty="0" smtClean="0"/>
              <a:t>{ ; }</a:t>
            </a:r>
            <a:endParaRPr lang="en-US" dirty="0"/>
          </a:p>
          <a:p>
            <a:r>
              <a:rPr lang="en-US" dirty="0"/>
              <a:t>        lock = Some(id);</a:t>
            </a:r>
          </a:p>
          <a:p>
            <a:r>
              <a:rPr lang="en-US" dirty="0"/>
              <a:t>    </a:t>
            </a:r>
            <a:r>
              <a:rPr lang="en-US" dirty="0" smtClean="0"/>
              <a:t>}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release_lock</a:t>
            </a:r>
            <a:r>
              <a:rPr lang="en-US" dirty="0"/>
              <a:t>() </a:t>
            </a:r>
            <a:r>
              <a:rPr lang="en-US" dirty="0" smtClean="0"/>
              <a:t>{ </a:t>
            </a:r>
            <a:r>
              <a:rPr lang="en-US" b="1" dirty="0" smtClean="0">
                <a:solidFill>
                  <a:srgbClr val="FF0000"/>
                </a:solidFill>
              </a:rPr>
              <a:t>unsafe</a:t>
            </a:r>
            <a:r>
              <a:rPr lang="en-US" dirty="0" smtClean="0"/>
              <a:t> { lock </a:t>
            </a:r>
            <a:r>
              <a:rPr lang="en-US" dirty="0"/>
              <a:t>= None</a:t>
            </a:r>
            <a:r>
              <a:rPr lang="en-US" dirty="0" smtClean="0"/>
              <a:t>; } }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update_count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</a:t>
            </a:r>
            <a:r>
              <a:rPr lang="en-US" b="1" dirty="0">
                <a:solidFill>
                  <a:srgbClr val="FF0000"/>
                </a:solidFill>
              </a:rPr>
              <a:t>unsafe</a:t>
            </a:r>
            <a:r>
              <a:rPr lang="en-US" dirty="0"/>
              <a:t> {</a:t>
            </a:r>
          </a:p>
          <a:p>
            <a:r>
              <a:rPr lang="en-US" dirty="0"/>
              <a:t>        </a:t>
            </a:r>
            <a:r>
              <a:rPr lang="en-US" dirty="0" err="1"/>
              <a:t>grab_lock</a:t>
            </a:r>
            <a:r>
              <a:rPr lang="en-US" dirty="0"/>
              <a:t>(id);</a:t>
            </a:r>
          </a:p>
          <a:p>
            <a:r>
              <a:rPr lang="en-US" dirty="0"/>
              <a:t>        count += 1;</a:t>
            </a:r>
          </a:p>
          <a:p>
            <a:r>
              <a:rPr lang="en-US" dirty="0"/>
              <a:t>    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!("Count updated by %?: %?", id, count));</a:t>
            </a:r>
          </a:p>
          <a:p>
            <a:r>
              <a:rPr lang="en-US" dirty="0"/>
              <a:t>        </a:t>
            </a:r>
            <a:r>
              <a:rPr lang="en-US" dirty="0" err="1"/>
              <a:t>release_lock</a:t>
            </a:r>
            <a:r>
              <a:rPr lang="en-US" dirty="0"/>
              <a:t>();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5211632" y="1389628"/>
            <a:ext cx="359990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fn</a:t>
            </a:r>
            <a:r>
              <a:rPr lang="en-US" dirty="0"/>
              <a:t> main() {</a:t>
            </a:r>
          </a:p>
          <a:p>
            <a:r>
              <a:rPr lang="en-US" dirty="0"/>
              <a:t>    for </a:t>
            </a:r>
            <a:r>
              <a:rPr lang="en-US" dirty="0" err="1"/>
              <a:t>num</a:t>
            </a:r>
            <a:r>
              <a:rPr lang="en-US" dirty="0"/>
              <a:t> in range(0u, 10) {</a:t>
            </a:r>
          </a:p>
          <a:p>
            <a:r>
              <a:rPr lang="en-US" dirty="0"/>
              <a:t>        do spawn {</a:t>
            </a:r>
          </a:p>
          <a:p>
            <a:r>
              <a:rPr lang="en-US" dirty="0"/>
              <a:t>            for _ in range(0u, 1000) {</a:t>
            </a:r>
          </a:p>
          <a:p>
            <a:r>
              <a:rPr lang="en-US" dirty="0"/>
              <a:t>                </a:t>
            </a:r>
            <a:r>
              <a:rPr lang="en-US" dirty="0" err="1"/>
              <a:t>update_count</a:t>
            </a:r>
            <a:r>
              <a:rPr lang="en-US" dirty="0"/>
              <a:t>(</a:t>
            </a:r>
            <a:r>
              <a:rPr lang="en-US" dirty="0" err="1"/>
              <a:t>num</a:t>
            </a:r>
            <a:r>
              <a:rPr lang="en-US" dirty="0"/>
              <a:t>);</a:t>
            </a:r>
          </a:p>
          <a:p>
            <a:r>
              <a:rPr lang="en-US" dirty="0"/>
              <a:t>            }</a:t>
            </a:r>
          </a:p>
          <a:p>
            <a:r>
              <a:rPr lang="en-US" dirty="0"/>
              <a:t>        }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765772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899" y="160003"/>
            <a:ext cx="6101658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update_count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unsafe {</a:t>
            </a:r>
          </a:p>
          <a:p>
            <a:r>
              <a:rPr lang="en-US" dirty="0"/>
              <a:t>        </a:t>
            </a:r>
            <a:r>
              <a:rPr lang="en-US" dirty="0" err="1"/>
              <a:t>grab_lock</a:t>
            </a:r>
            <a:r>
              <a:rPr lang="en-US" dirty="0"/>
              <a:t>(id);</a:t>
            </a:r>
          </a:p>
          <a:p>
            <a:r>
              <a:rPr lang="en-US" dirty="0"/>
              <a:t>       </a:t>
            </a:r>
            <a:r>
              <a:rPr lang="en-US" b="1" dirty="0">
                <a:solidFill>
                  <a:schemeClr val="accent4"/>
                </a:solidFill>
              </a:rPr>
              <a:t> assert!(match lock </a:t>
            </a:r>
            <a:r>
              <a:rPr lang="en-US" b="1" dirty="0" smtClean="0">
                <a:solidFill>
                  <a:schemeClr val="accent4"/>
                </a:solidFill>
              </a:rPr>
              <a:t>{ None </a:t>
            </a:r>
            <a:r>
              <a:rPr lang="en-US" b="1" dirty="0">
                <a:solidFill>
                  <a:schemeClr val="accent4"/>
                </a:solidFill>
              </a:rPr>
              <a:t>=&gt; false,</a:t>
            </a:r>
          </a:p>
          <a:p>
            <a:r>
              <a:rPr lang="en-US" b="1" dirty="0">
                <a:solidFill>
                  <a:schemeClr val="accent4"/>
                </a:solidFill>
              </a:rPr>
              <a:t>                   </a:t>
            </a:r>
            <a:r>
              <a:rPr lang="en-US" b="1" dirty="0" smtClean="0">
                <a:solidFill>
                  <a:schemeClr val="accent4"/>
                </a:solidFill>
              </a:rPr>
              <a:t>                          Some</a:t>
            </a:r>
            <a:r>
              <a:rPr lang="en-US" b="1" dirty="0">
                <a:solidFill>
                  <a:schemeClr val="accent4"/>
                </a:solidFill>
              </a:rPr>
              <a:t>(</a:t>
            </a:r>
            <a:r>
              <a:rPr lang="en-US" b="1" dirty="0" err="1">
                <a:solidFill>
                  <a:schemeClr val="accent4"/>
                </a:solidFill>
              </a:rPr>
              <a:t>lockee</a:t>
            </a:r>
            <a:r>
              <a:rPr lang="en-US" b="1" dirty="0">
                <a:solidFill>
                  <a:schemeClr val="accent4"/>
                </a:solidFill>
              </a:rPr>
              <a:t>) =&gt; </a:t>
            </a:r>
            <a:r>
              <a:rPr lang="en-US" b="1" dirty="0" err="1">
                <a:solidFill>
                  <a:schemeClr val="accent4"/>
                </a:solidFill>
              </a:rPr>
              <a:t>lockee</a:t>
            </a:r>
            <a:r>
              <a:rPr lang="en-US" b="1" dirty="0">
                <a:solidFill>
                  <a:schemeClr val="accent4"/>
                </a:solidFill>
              </a:rPr>
              <a:t> == id});</a:t>
            </a:r>
          </a:p>
          <a:p>
            <a:r>
              <a:rPr lang="en-US" dirty="0"/>
              <a:t>	count += 1;</a:t>
            </a:r>
          </a:p>
          <a:p>
            <a:r>
              <a:rPr lang="en-US" dirty="0"/>
              <a:t>	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!("Count updated by %?: %?", id, count));</a:t>
            </a:r>
          </a:p>
          <a:p>
            <a:r>
              <a:rPr lang="en-US" dirty="0"/>
              <a:t>	</a:t>
            </a:r>
            <a:r>
              <a:rPr lang="en-US" dirty="0" err="1"/>
              <a:t>release_lock</a:t>
            </a:r>
            <a:r>
              <a:rPr lang="en-US" dirty="0"/>
              <a:t>();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5" y="2400302"/>
            <a:ext cx="8516067" cy="3139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Count </a:t>
            </a:r>
            <a:r>
              <a:rPr lang="en-US" dirty="0"/>
              <a:t>updated by 1u: 710u</a:t>
            </a:r>
          </a:p>
          <a:p>
            <a:r>
              <a:rPr lang="en-US" dirty="0"/>
              <a:t>Count updated by 2u: 710u</a:t>
            </a:r>
          </a:p>
          <a:p>
            <a:r>
              <a:rPr lang="en-US" dirty="0"/>
              <a:t>Count updated by 1u: 711u</a:t>
            </a:r>
          </a:p>
          <a:p>
            <a:r>
              <a:rPr lang="en-US" dirty="0"/>
              <a:t>Count updated by 2u: 713uCount updated by 1u: 713u</a:t>
            </a:r>
          </a:p>
          <a:p>
            <a:endParaRPr lang="en-US" dirty="0"/>
          </a:p>
          <a:p>
            <a:r>
              <a:rPr lang="en-US" dirty="0"/>
              <a:t>Count updated by 2u: 714u</a:t>
            </a:r>
          </a:p>
          <a:p>
            <a:r>
              <a:rPr lang="en-US" dirty="0"/>
              <a:t>Count updated by 2u: 715u</a:t>
            </a:r>
          </a:p>
          <a:p>
            <a:r>
              <a:rPr lang="en-US" dirty="0"/>
              <a:t>task &lt;unnamed&gt; failed at 'assertion failed: match lock { None =&gt; false, Some(</a:t>
            </a:r>
            <a:r>
              <a:rPr lang="en-US" dirty="0" err="1"/>
              <a:t>lockee</a:t>
            </a:r>
            <a:r>
              <a:rPr lang="en-US" dirty="0"/>
              <a:t>) =&gt; \</a:t>
            </a:r>
          </a:p>
          <a:p>
            <a:r>
              <a:rPr lang="en-US" dirty="0" err="1"/>
              <a:t>lockee</a:t>
            </a:r>
            <a:r>
              <a:rPr lang="en-US" dirty="0"/>
              <a:t> == id }', semaphore.rs:26</a:t>
            </a:r>
          </a:p>
          <a:p>
            <a:r>
              <a:rPr lang="en-US" dirty="0"/>
              <a:t>Count updated by 2u: 716u</a:t>
            </a:r>
          </a:p>
          <a:p>
            <a:r>
              <a:rPr lang="en-US" dirty="0"/>
              <a:t>Count updated by 2u: 717u</a:t>
            </a:r>
          </a:p>
        </p:txBody>
      </p:sp>
    </p:spTree>
    <p:extLst>
      <p:ext uri="{BB962C8B-B14F-4D97-AF65-F5344CB8AC3E}">
        <p14:creationId xmlns:p14="http://schemas.microsoft.com/office/powerpoint/2010/main" val="190537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6200000">
            <a:off x="-1746216" y="2112681"/>
            <a:ext cx="4767263" cy="54190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000090"/>
                </a:solidFill>
                <a:hlinkClick r:id="rId2"/>
              </a:rPr>
              <a:t>http://</a:t>
            </a:r>
            <a:r>
              <a:rPr lang="en-US" dirty="0" err="1">
                <a:solidFill>
                  <a:srgbClr val="000090"/>
                </a:solidFill>
                <a:hlinkClick r:id="rId2"/>
              </a:rPr>
              <a:t>rosettacode.org</a:t>
            </a:r>
            <a:r>
              <a:rPr lang="en-US" dirty="0">
                <a:solidFill>
                  <a:srgbClr val="000090"/>
                </a:solidFill>
                <a:hlinkClick r:id="rId2"/>
              </a:rPr>
              <a:t>/wiki/</a:t>
            </a:r>
            <a:r>
              <a:rPr lang="en-US" dirty="0" err="1">
                <a:solidFill>
                  <a:srgbClr val="000090"/>
                </a:solidFill>
                <a:hlinkClick r:id="rId2"/>
              </a:rPr>
              <a:t>Dining_philosophers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4630" r="13405" b="11700"/>
          <a:stretch/>
        </p:blipFill>
        <p:spPr>
          <a:xfrm>
            <a:off x="5318291" y="136085"/>
            <a:ext cx="3682640" cy="46613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830" t="832" r="16235" b="53121"/>
          <a:stretch/>
        </p:blipFill>
        <p:spPr>
          <a:xfrm>
            <a:off x="1797026" y="59536"/>
            <a:ext cx="3243136" cy="463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7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87</a:t>
            </a:fld>
            <a:endParaRPr lang="en-US"/>
          </a:p>
        </p:txBody>
      </p:sp>
      <p:pic>
        <p:nvPicPr>
          <p:cNvPr id="4" name="Picture 3" descr="Screen Shot 2014-03-18 at 10.49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3" y="129748"/>
            <a:ext cx="6458380" cy="474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3-18 at 10.50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664" y="988057"/>
            <a:ext cx="4806136" cy="4053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186087" y="338667"/>
            <a:ext cx="1356561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Class 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3841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88</a:t>
            </a:fld>
            <a:endParaRPr lang="en-US"/>
          </a:p>
        </p:txBody>
      </p:sp>
      <p:pic>
        <p:nvPicPr>
          <p:cNvPr id="4" name="Picture 3" descr="Screen Shot 2014-03-18 at 10.56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6" y="127842"/>
            <a:ext cx="3964257" cy="437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408448" y="136367"/>
            <a:ext cx="4572000" cy="45243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“What </a:t>
            </a:r>
            <a:r>
              <a:rPr lang="en-US" dirty="0"/>
              <a:t>is significant about the bakery algorithm is that it implements mutual exclusion without relying on any lower-level mutual exclusion.  Assuming that reads and writes of a memory location are atomic actions, as previous mutual exclusion algorithms had done, is tantamount to assuming mutually exclusive access to the location.  So a mutual exclusion algorithm that assumes atomic reads and writes is assuming lower-level mutual exclusion</a:t>
            </a:r>
            <a:r>
              <a:rPr lang="en-US" dirty="0" smtClean="0"/>
              <a:t>.  </a:t>
            </a:r>
            <a:r>
              <a:rPr lang="en-US" dirty="0"/>
              <a:t>Such an algorithm cannot really be said to solve the mutual exclusion problem.  Before the bakery algorithm, people believed that the mutual exclusion problem was unsolvable--that you could implement mutual exclusion only by using lower-level mutual exclusion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0048" y="4176866"/>
            <a:ext cx="291322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Communications of the ACM</a:t>
            </a:r>
            <a:r>
              <a:rPr lang="en-US" dirty="0" smtClean="0"/>
              <a:t>, August 1974 (2 pages)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0863" y="4638529"/>
            <a:ext cx="3401555" cy="369332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We will explore this next Tuesday!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2140" y="85506"/>
            <a:ext cx="1356561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Class 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45470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Clever “Cheating” Solution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13659" y="1925824"/>
            <a:ext cx="2444549" cy="16137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loop {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if turn == </a:t>
            </a:r>
            <a:r>
              <a:rPr lang="en-US" sz="2000" dirty="0" err="1" smtClean="0"/>
              <a:t>i</a:t>
            </a:r>
            <a:r>
              <a:rPr lang="en-US" sz="2000" dirty="0" smtClean="0"/>
              <a:t>:   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</a:t>
            </a:r>
            <a:r>
              <a:rPr lang="en-US" sz="2000" dirty="0" err="1" smtClean="0">
                <a:solidFill>
                  <a:srgbClr val="FF0000"/>
                </a:solidFill>
              </a:rPr>
              <a:t>critical_section</a:t>
            </a:r>
            <a:r>
              <a:rPr lang="en-US" sz="2000" dirty="0" smtClean="0">
                <a:solidFill>
                  <a:srgbClr val="FF0000"/>
                </a:solidFill>
              </a:rPr>
              <a:t>;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turn = </a:t>
            </a:r>
            <a:r>
              <a:rPr lang="en-US" sz="2000" dirty="0" err="1" smtClean="0"/>
              <a:t>i</a:t>
            </a:r>
            <a:r>
              <a:rPr lang="en-US" sz="2000" dirty="0" smtClean="0"/>
              <a:t> + 1;</a:t>
            </a:r>
          </a:p>
          <a:p>
            <a:r>
              <a:rPr lang="en-US" sz="2000" dirty="0"/>
              <a:t>}</a:t>
            </a:r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6363145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22044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49211" y="1178117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43377" y="2670368"/>
            <a:ext cx="3968748" cy="1034529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</a:t>
            </a:r>
            <a:endParaRPr lang="en-US" sz="2800" dirty="0"/>
          </a:p>
        </p:txBody>
      </p:sp>
      <p:sp>
        <p:nvSpPr>
          <p:cNvPr id="12" name="Up-Down Arrow 11"/>
          <p:cNvSpPr/>
          <p:nvPr/>
        </p:nvSpPr>
        <p:spPr>
          <a:xfrm>
            <a:off x="8127382" y="2067119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6692282" y="2067119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5331265" y="2067119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71241" y="2732691"/>
            <a:ext cx="1147380" cy="2802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 smtClean="0"/>
              <a:t>turn: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108105" y="1494322"/>
            <a:ext cx="1713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Initially, turn =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4156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08 at 8.59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935" y="1601169"/>
            <a:ext cx="4225258" cy="316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89</a:t>
            </a:fld>
            <a:endParaRPr lang="en-US"/>
          </a:p>
        </p:txBody>
      </p:sp>
      <p:pic>
        <p:nvPicPr>
          <p:cNvPr id="3" name="Picture 2" descr="Screen Shot 2014-04-08 at 8.56.2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6943" r="1700" b="3431"/>
          <a:stretch/>
        </p:blipFill>
        <p:spPr>
          <a:xfrm>
            <a:off x="102286" y="59661"/>
            <a:ext cx="4500612" cy="2420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35" y="2430108"/>
            <a:ext cx="2440188" cy="2611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62659" y="4691133"/>
            <a:ext cx="3065813" cy="4001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Edsger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Dijkstra</a:t>
            </a:r>
            <a:r>
              <a:rPr lang="en-US" sz="2000" dirty="0" smtClean="0">
                <a:solidFill>
                  <a:srgbClr val="FFFF00"/>
                </a:solidFill>
              </a:rPr>
              <a:t> (1930-2002)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5321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Dijkstra’s</a:t>
            </a:r>
            <a:r>
              <a:rPr lang="en-US" dirty="0" smtClean="0"/>
              <a:t> Problem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80131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39030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29680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6197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18573" y="1079792"/>
            <a:ext cx="265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Palatino Linotype"/>
                <a:cs typeface="Palatino Linotype"/>
              </a:rPr>
              <a:t>N</a:t>
            </a:r>
            <a:r>
              <a:rPr lang="en-US" sz="2000" dirty="0" smtClean="0">
                <a:latin typeface="Palatino Linotype"/>
                <a:cs typeface="Palatino Linotype"/>
              </a:rPr>
              <a:t> </a:t>
            </a:r>
            <a:r>
              <a:rPr lang="en-US" sz="2000" dirty="0" smtClean="0">
                <a:cs typeface="Palatino Linotype"/>
              </a:rPr>
              <a:t>independent threads</a:t>
            </a:r>
            <a:endParaRPr lang="en-US" sz="2000" dirty="0">
              <a:cs typeface="Palatino Linotyp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60363" y="3100917"/>
            <a:ext cx="6883400" cy="68791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  <a:r>
              <a:rPr lang="en-US" sz="2800" dirty="0" smtClean="0"/>
              <a:t>(atomic read and write)</a:t>
            </a:r>
            <a:endParaRPr lang="en-US" sz="2800" dirty="0"/>
          </a:p>
        </p:txBody>
      </p:sp>
      <p:sp>
        <p:nvSpPr>
          <p:cNvPr id="11" name="Up-Down Arrow 10"/>
          <p:cNvSpPr/>
          <p:nvPr/>
        </p:nvSpPr>
        <p:spPr>
          <a:xfrm>
            <a:off x="4979468" y="249766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3544368" y="249766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2109268" y="249766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48251" y="249766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20331" y="1608666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6370118" y="2497668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3087" y="1079646"/>
            <a:ext cx="1513417" cy="29527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Program:</a:t>
            </a:r>
          </a:p>
          <a:p>
            <a:endParaRPr lang="en-US" dirty="0" smtClean="0"/>
          </a:p>
          <a:p>
            <a:r>
              <a:rPr lang="en-US" dirty="0" smtClean="0"/>
              <a:t>loop {</a:t>
            </a:r>
            <a:endParaRPr lang="en-US" dirty="0"/>
          </a:p>
          <a:p>
            <a:r>
              <a:rPr lang="en-US" dirty="0" smtClean="0"/>
              <a:t>   non-critical {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 critical {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…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}</a:t>
            </a:r>
          </a:p>
          <a:p>
            <a:r>
              <a:rPr lang="en-US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7529902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61514" y="920751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20413" y="920751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11064" y="920751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7580" y="920751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99956" y="391876"/>
            <a:ext cx="265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Palatino Linotype"/>
                <a:cs typeface="Palatino Linotype"/>
              </a:rPr>
              <a:t>N</a:t>
            </a:r>
            <a:r>
              <a:rPr lang="en-US" sz="2000" dirty="0" smtClean="0">
                <a:latin typeface="Palatino Linotype"/>
                <a:cs typeface="Palatino Linotype"/>
              </a:rPr>
              <a:t> </a:t>
            </a:r>
            <a:r>
              <a:rPr lang="en-US" sz="2000" dirty="0" smtClean="0">
                <a:cs typeface="Palatino Linotype"/>
              </a:rPr>
              <a:t>independent threads</a:t>
            </a:r>
            <a:endParaRPr lang="en-US" sz="2000" dirty="0">
              <a:cs typeface="Palatino Linotyp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1746" y="2413002"/>
            <a:ext cx="6883400" cy="68791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  <a:r>
              <a:rPr lang="en-US" sz="2800" dirty="0" smtClean="0"/>
              <a:t>(atomic read and write)</a:t>
            </a:r>
            <a:endParaRPr lang="en-US" sz="2800" dirty="0"/>
          </a:p>
        </p:txBody>
      </p:sp>
      <p:sp>
        <p:nvSpPr>
          <p:cNvPr id="11" name="Up-Down Arrow 10"/>
          <p:cNvSpPr/>
          <p:nvPr/>
        </p:nvSpPr>
        <p:spPr>
          <a:xfrm>
            <a:off x="4960851" y="1809752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3525751" y="1809752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2090651" y="1809752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29634" y="1809752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01714" y="920751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6351501" y="1809752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3087" y="1079646"/>
            <a:ext cx="1513417" cy="29527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Program:</a:t>
            </a:r>
          </a:p>
          <a:p>
            <a:endParaRPr lang="en-US" dirty="0" smtClean="0"/>
          </a:p>
          <a:p>
            <a:r>
              <a:rPr lang="en-US" dirty="0" smtClean="0"/>
              <a:t>loop {</a:t>
            </a:r>
            <a:endParaRPr lang="en-US" dirty="0"/>
          </a:p>
          <a:p>
            <a:r>
              <a:rPr lang="en-US" dirty="0" smtClean="0"/>
              <a:t>   non-critical {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 critical {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…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}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0251" y="3216788"/>
            <a:ext cx="6519734" cy="16312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Requirements: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Only one thread may be in the critical section at any time.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Each must eventually be able to enter its critical section.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Must be symmetrical (all run same program).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Cannot make any assumptions about speed of threads.</a:t>
            </a:r>
          </a:p>
        </p:txBody>
      </p:sp>
    </p:spTree>
    <p:extLst>
      <p:ext uri="{BB962C8B-B14F-4D97-AF65-F5344CB8AC3E}">
        <p14:creationId xmlns:p14="http://schemas.microsoft.com/office/powerpoint/2010/main" val="301928903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92</a:t>
            </a:fld>
            <a:endParaRPr lang="en-US"/>
          </a:p>
        </p:txBody>
      </p:sp>
      <p:pic>
        <p:nvPicPr>
          <p:cNvPr id="3" name="Picture 2" descr="Screen Shot 2014-04-08 at 9.02.5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/>
          <a:stretch/>
        </p:blipFill>
        <p:spPr>
          <a:xfrm>
            <a:off x="659756" y="1126864"/>
            <a:ext cx="7576400" cy="1411878"/>
          </a:xfrm>
          <a:prstGeom prst="rect">
            <a:avLst/>
          </a:prstGeom>
        </p:spPr>
      </p:pic>
      <p:pic>
        <p:nvPicPr>
          <p:cNvPr id="4" name="Picture 3" descr="Screen Shot 2014-04-08 at 9.03.1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r="2879"/>
          <a:stretch/>
        </p:blipFill>
        <p:spPr>
          <a:xfrm>
            <a:off x="659756" y="2301154"/>
            <a:ext cx="7576400" cy="110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890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899" y="160003"/>
            <a:ext cx="6101658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fn</a:t>
            </a:r>
            <a:r>
              <a:rPr lang="en-US" dirty="0"/>
              <a:t> </a:t>
            </a:r>
            <a:r>
              <a:rPr lang="en-US" dirty="0" err="1"/>
              <a:t>update_count</a:t>
            </a:r>
            <a:r>
              <a:rPr lang="en-US" dirty="0"/>
              <a:t>(id: </a:t>
            </a:r>
            <a:r>
              <a:rPr lang="en-US" dirty="0" err="1"/>
              <a:t>uint</a:t>
            </a:r>
            <a:r>
              <a:rPr lang="en-US" dirty="0"/>
              <a:t>) {</a:t>
            </a:r>
          </a:p>
          <a:p>
            <a:r>
              <a:rPr lang="en-US" dirty="0"/>
              <a:t>    unsafe {</a:t>
            </a:r>
          </a:p>
          <a:p>
            <a:r>
              <a:rPr lang="en-US" dirty="0"/>
              <a:t>        </a:t>
            </a:r>
            <a:r>
              <a:rPr lang="en-US" dirty="0" err="1"/>
              <a:t>grab_lock</a:t>
            </a:r>
            <a:r>
              <a:rPr lang="en-US" dirty="0"/>
              <a:t>(id);</a:t>
            </a:r>
          </a:p>
          <a:p>
            <a:r>
              <a:rPr lang="en-US" dirty="0"/>
              <a:t>       </a:t>
            </a:r>
            <a:r>
              <a:rPr lang="en-US" b="1" dirty="0">
                <a:solidFill>
                  <a:schemeClr val="accent4"/>
                </a:solidFill>
              </a:rPr>
              <a:t> assert!(match lock </a:t>
            </a:r>
            <a:r>
              <a:rPr lang="en-US" b="1" dirty="0" smtClean="0">
                <a:solidFill>
                  <a:schemeClr val="accent4"/>
                </a:solidFill>
              </a:rPr>
              <a:t>{ None </a:t>
            </a:r>
            <a:r>
              <a:rPr lang="en-US" b="1" dirty="0">
                <a:solidFill>
                  <a:schemeClr val="accent4"/>
                </a:solidFill>
              </a:rPr>
              <a:t>=&gt; false,</a:t>
            </a:r>
          </a:p>
          <a:p>
            <a:r>
              <a:rPr lang="en-US" b="1" dirty="0">
                <a:solidFill>
                  <a:schemeClr val="accent4"/>
                </a:solidFill>
              </a:rPr>
              <a:t>                   </a:t>
            </a:r>
            <a:r>
              <a:rPr lang="en-US" b="1" dirty="0" smtClean="0">
                <a:solidFill>
                  <a:schemeClr val="accent4"/>
                </a:solidFill>
              </a:rPr>
              <a:t>                          Some</a:t>
            </a:r>
            <a:r>
              <a:rPr lang="en-US" b="1" dirty="0">
                <a:solidFill>
                  <a:schemeClr val="accent4"/>
                </a:solidFill>
              </a:rPr>
              <a:t>(</a:t>
            </a:r>
            <a:r>
              <a:rPr lang="en-US" b="1" dirty="0" err="1">
                <a:solidFill>
                  <a:schemeClr val="accent4"/>
                </a:solidFill>
              </a:rPr>
              <a:t>lockee</a:t>
            </a:r>
            <a:r>
              <a:rPr lang="en-US" b="1" dirty="0">
                <a:solidFill>
                  <a:schemeClr val="accent4"/>
                </a:solidFill>
              </a:rPr>
              <a:t>) =&gt; </a:t>
            </a:r>
            <a:r>
              <a:rPr lang="en-US" b="1" dirty="0" err="1">
                <a:solidFill>
                  <a:schemeClr val="accent4"/>
                </a:solidFill>
              </a:rPr>
              <a:t>lockee</a:t>
            </a:r>
            <a:r>
              <a:rPr lang="en-US" b="1" dirty="0">
                <a:solidFill>
                  <a:schemeClr val="accent4"/>
                </a:solidFill>
              </a:rPr>
              <a:t> == id});</a:t>
            </a:r>
          </a:p>
          <a:p>
            <a:r>
              <a:rPr lang="en-US" dirty="0"/>
              <a:t>	count += 1;</a:t>
            </a:r>
          </a:p>
          <a:p>
            <a:r>
              <a:rPr lang="en-US" dirty="0"/>
              <a:t>	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!("Count updated by %?: %?", id, count));</a:t>
            </a:r>
          </a:p>
          <a:p>
            <a:r>
              <a:rPr lang="en-US" dirty="0"/>
              <a:t>	</a:t>
            </a:r>
            <a:r>
              <a:rPr lang="en-US" dirty="0" err="1"/>
              <a:t>release_lock</a:t>
            </a:r>
            <a:r>
              <a:rPr lang="en-US" dirty="0"/>
              <a:t>();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5" y="2400302"/>
            <a:ext cx="8516067" cy="3139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Count </a:t>
            </a:r>
            <a:r>
              <a:rPr lang="en-US" dirty="0"/>
              <a:t>updated by 1u: 710u</a:t>
            </a:r>
          </a:p>
          <a:p>
            <a:r>
              <a:rPr lang="en-US" dirty="0"/>
              <a:t>Count updated by 2u: 710u</a:t>
            </a:r>
          </a:p>
          <a:p>
            <a:r>
              <a:rPr lang="en-US" dirty="0"/>
              <a:t>Count updated by 1u: 711u</a:t>
            </a:r>
          </a:p>
          <a:p>
            <a:r>
              <a:rPr lang="en-US" dirty="0"/>
              <a:t>Count updated by 2u: 713uCount updated by 1u: 713u</a:t>
            </a:r>
          </a:p>
          <a:p>
            <a:endParaRPr lang="en-US" dirty="0"/>
          </a:p>
          <a:p>
            <a:r>
              <a:rPr lang="en-US" dirty="0"/>
              <a:t>Count updated by 2u: 714u</a:t>
            </a:r>
          </a:p>
          <a:p>
            <a:r>
              <a:rPr lang="en-US" dirty="0"/>
              <a:t>Count updated by 2u: 715u</a:t>
            </a:r>
          </a:p>
          <a:p>
            <a:r>
              <a:rPr lang="en-US" dirty="0"/>
              <a:t>task &lt;unnamed&gt; failed at 'assertion failed: match lock { None =&gt; false, Some(</a:t>
            </a:r>
            <a:r>
              <a:rPr lang="en-US" dirty="0" err="1"/>
              <a:t>lockee</a:t>
            </a:r>
            <a:r>
              <a:rPr lang="en-US" dirty="0"/>
              <a:t>) =&gt; \</a:t>
            </a:r>
          </a:p>
          <a:p>
            <a:r>
              <a:rPr lang="en-US" dirty="0" err="1"/>
              <a:t>lockee</a:t>
            </a:r>
            <a:r>
              <a:rPr lang="en-US" dirty="0"/>
              <a:t> == id }', semaphore.rs:26</a:t>
            </a:r>
          </a:p>
          <a:p>
            <a:r>
              <a:rPr lang="en-US" dirty="0"/>
              <a:t>Count updated by 2u: 716u</a:t>
            </a:r>
          </a:p>
          <a:p>
            <a:r>
              <a:rPr lang="en-US" dirty="0"/>
              <a:t>Count updated by 2u: 717u</a:t>
            </a:r>
          </a:p>
        </p:txBody>
      </p:sp>
    </p:spTree>
    <p:extLst>
      <p:ext uri="{BB962C8B-B14F-4D97-AF65-F5344CB8AC3E}">
        <p14:creationId xmlns:p14="http://schemas.microsoft.com/office/powerpoint/2010/main" val="190537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6200000">
            <a:off x="-1746216" y="2112681"/>
            <a:ext cx="4767263" cy="54190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000090"/>
                </a:solidFill>
                <a:hlinkClick r:id="rId2"/>
              </a:rPr>
              <a:t>http://</a:t>
            </a:r>
            <a:r>
              <a:rPr lang="en-US" dirty="0" err="1">
                <a:solidFill>
                  <a:srgbClr val="000090"/>
                </a:solidFill>
                <a:hlinkClick r:id="rId2"/>
              </a:rPr>
              <a:t>rosettacode.org</a:t>
            </a:r>
            <a:r>
              <a:rPr lang="en-US" dirty="0">
                <a:solidFill>
                  <a:srgbClr val="000090"/>
                </a:solidFill>
                <a:hlinkClick r:id="rId2"/>
              </a:rPr>
              <a:t>/wiki/</a:t>
            </a:r>
            <a:r>
              <a:rPr lang="en-US" dirty="0" err="1">
                <a:solidFill>
                  <a:srgbClr val="000090"/>
                </a:solidFill>
                <a:hlinkClick r:id="rId2"/>
              </a:rPr>
              <a:t>Dining_philosophers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94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4630" r="13405" b="11700"/>
          <a:stretch/>
        </p:blipFill>
        <p:spPr>
          <a:xfrm>
            <a:off x="5318291" y="136085"/>
            <a:ext cx="3682640" cy="46613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830" t="832" r="16235" b="53121"/>
          <a:stretch/>
        </p:blipFill>
        <p:spPr>
          <a:xfrm>
            <a:off x="1797026" y="59536"/>
            <a:ext cx="3243136" cy="463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7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60216</TotalTime>
  <Words>3925</Words>
  <Application>Microsoft Macintosh PowerPoint</Application>
  <PresentationFormat>On-screen Show (16:9)</PresentationFormat>
  <Paragraphs>910</Paragraphs>
  <Slides>95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Office Theme</vt:lpstr>
      <vt:lpstr>Class 20: Mutual Exclusion</vt:lpstr>
      <vt:lpstr>Plan for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Clever “Cheating” Solution</vt:lpstr>
      <vt:lpstr>PowerPoint Presentation</vt:lpstr>
      <vt:lpstr>Attempted Solution</vt:lpstr>
      <vt:lpstr>Attempted Fix</vt:lpstr>
      <vt:lpstr>Attempted Fix of Fix</vt:lpstr>
      <vt:lpstr>Attempted Fix of Fix of Fix …</vt:lpstr>
      <vt:lpstr>Easy (Kernel Cheating) Solution</vt:lpstr>
      <vt:lpstr>PowerPoint Presentation</vt:lpstr>
      <vt:lpstr>PowerPoint Presentation</vt:lpstr>
      <vt:lpstr>Easy (Kernel Cheating) Solution</vt:lpstr>
      <vt:lpstr>Easy (Cheating) Solution</vt:lpstr>
      <vt:lpstr>Easy (Cheating) Solution</vt:lpstr>
      <vt:lpstr>Does your processor provide such an instruction?</vt:lpstr>
      <vt:lpstr>PowerPoint Presentation</vt:lpstr>
      <vt:lpstr>PowerPoint Presentation</vt:lpstr>
      <vt:lpstr>PowerPoint Presentation</vt:lpstr>
      <vt:lpstr>Implementing a Mutex Lock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Djikstra’s (Hygenic) Version EWD625</vt:lpstr>
      <vt:lpstr>PowerPoint Presentation</vt:lpstr>
      <vt:lpstr>Solution Desiderata</vt:lpstr>
      <vt:lpstr>PowerPoint Presentation</vt:lpstr>
      <vt:lpstr>Dijkstra’s Solution (Idea)</vt:lpstr>
      <vt:lpstr>The Real Idea was to  “Invent the Chopstick”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Djikstra’s (Hygenic) Version EWD625</vt:lpstr>
      <vt:lpstr>PowerPoint Presentation</vt:lpstr>
      <vt:lpstr>Solution Desiderata</vt:lpstr>
      <vt:lpstr>PowerPoint Presentation</vt:lpstr>
      <vt:lpstr>Dijkstra’s Solution (Idea)</vt:lpstr>
      <vt:lpstr>The Real Idea was to  “Invent the Chopstick”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Dijkstra’s Problem</vt:lpstr>
      <vt:lpstr>PowerPoint Presentation</vt:lpstr>
      <vt:lpstr>PowerPoint Presentation</vt:lpstr>
      <vt:lpstr>PowerPoint Presentation</vt:lpstr>
      <vt:lpstr>PowerPoint Presentation</vt:lpstr>
    </vt:vector>
  </TitlesOfParts>
  <Company>University of Virginia</Company>
  <LinksUpToDate>false</LinksUpToDate>
  <SharedDoc>false</SharedDoc>
  <HyperlinkBase>http://rust-class.org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Systems: Shell</dc:title>
  <dc:creator>David Evans</dc:creator>
  <cp:lastModifiedBy>David Evans</cp:lastModifiedBy>
  <cp:revision>519</cp:revision>
  <cp:lastPrinted>2014-02-18T16:56:09Z</cp:lastPrinted>
  <dcterms:created xsi:type="dcterms:W3CDTF">2013-08-26T17:24:32Z</dcterms:created>
  <dcterms:modified xsi:type="dcterms:W3CDTF">2014-04-10T15:57:11Z</dcterms:modified>
</cp:coreProperties>
</file>