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257" r:id="rId2"/>
    <p:sldId id="361" r:id="rId3"/>
    <p:sldId id="309" r:id="rId4"/>
    <p:sldId id="310" r:id="rId5"/>
    <p:sldId id="362" r:id="rId6"/>
    <p:sldId id="363" r:id="rId7"/>
    <p:sldId id="364" r:id="rId8"/>
    <p:sldId id="365" r:id="rId9"/>
    <p:sldId id="366" r:id="rId10"/>
    <p:sldId id="368" r:id="rId11"/>
    <p:sldId id="369" r:id="rId12"/>
    <p:sldId id="370" r:id="rId13"/>
    <p:sldId id="371" r:id="rId14"/>
    <p:sldId id="367" r:id="rId15"/>
    <p:sldId id="372" r:id="rId16"/>
    <p:sldId id="312" r:id="rId17"/>
    <p:sldId id="314" r:id="rId18"/>
    <p:sldId id="373" r:id="rId19"/>
    <p:sldId id="374" r:id="rId20"/>
    <p:sldId id="375" r:id="rId21"/>
    <p:sldId id="376" r:id="rId22"/>
    <p:sldId id="377" r:id="rId23"/>
    <p:sldId id="378" r:id="rId24"/>
    <p:sldId id="379" r:id="rId25"/>
    <p:sldId id="380" r:id="rId26"/>
    <p:sldId id="381" r:id="rId27"/>
    <p:sldId id="320" r:id="rId28"/>
    <p:sldId id="321" r:id="rId29"/>
    <p:sldId id="323" r:id="rId30"/>
    <p:sldId id="319" r:id="rId31"/>
    <p:sldId id="325" r:id="rId32"/>
    <p:sldId id="324" r:id="rId33"/>
    <p:sldId id="322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280" r:id="rId43"/>
    <p:sldId id="260" r:id="rId44"/>
    <p:sldId id="283" r:id="rId45"/>
    <p:sldId id="284" r:id="rId46"/>
    <p:sldId id="306" r:id="rId47"/>
    <p:sldId id="335" r:id="rId48"/>
    <p:sldId id="336" r:id="rId49"/>
    <p:sldId id="337" r:id="rId50"/>
    <p:sldId id="338" r:id="rId51"/>
    <p:sldId id="339" r:id="rId52"/>
    <p:sldId id="340" r:id="rId53"/>
    <p:sldId id="341" r:id="rId54"/>
    <p:sldId id="342" r:id="rId55"/>
    <p:sldId id="343" r:id="rId56"/>
    <p:sldId id="344" r:id="rId57"/>
    <p:sldId id="345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0" r:id="rId71"/>
    <p:sldId id="278" r:id="rId72"/>
    <p:sldId id="279" r:id="rId73"/>
    <p:sldId id="307" r:id="rId74"/>
    <p:sldId id="281" r:id="rId75"/>
    <p:sldId id="282" r:id="rId76"/>
    <p:sldId id="308" r:id="rId77"/>
    <p:sldId id="346" r:id="rId78"/>
    <p:sldId id="347" r:id="rId7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18" autoAdjust="0"/>
    <p:restoredTop sz="94660"/>
  </p:normalViewPr>
  <p:slideViewPr>
    <p:cSldViewPr snapToGrid="0" snapToObjects="1">
      <p:cViewPr varScale="1">
        <p:scale>
          <a:sx n="149" d="100"/>
          <a:sy n="149" d="100"/>
        </p:scale>
        <p:origin x="-45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79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4/9/14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4/9/14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32.png"/><Relationship Id="rId5" Type="http://schemas.microsoft.com/office/2007/relationships/hdphoto" Target="../media/hdphoto9.wdp"/><Relationship Id="rId6" Type="http://schemas.openxmlformats.org/officeDocument/2006/relationships/image" Target="../media/image33.png"/><Relationship Id="rId7" Type="http://schemas.microsoft.com/office/2007/relationships/hdphoto" Target="../media/hdphoto10.wdp"/><Relationship Id="rId8" Type="http://schemas.openxmlformats.org/officeDocument/2006/relationships/image" Target="../media/image34.png"/><Relationship Id="rId9" Type="http://schemas.microsoft.com/office/2007/relationships/hdphoto" Target="../media/hdphoto11.wdp"/><Relationship Id="rId10" Type="http://schemas.openxmlformats.org/officeDocument/2006/relationships/image" Target="../media/image35.png"/><Relationship Id="rId11" Type="http://schemas.microsoft.com/office/2007/relationships/hdphoto" Target="../media/hdphoto12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11" Type="http://schemas.microsoft.com/office/2007/relationships/hdphoto" Target="../media/hdphoto12.wdp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microsoft.com/office/2007/relationships/hdphoto" Target="../media/hdphoto13.wdp"/><Relationship Id="rId4" Type="http://schemas.openxmlformats.org/officeDocument/2006/relationships/image" Target="../media/image32.png"/><Relationship Id="rId5" Type="http://schemas.microsoft.com/office/2007/relationships/hdphoto" Target="../media/hdphoto14.wdp"/><Relationship Id="rId6" Type="http://schemas.openxmlformats.org/officeDocument/2006/relationships/image" Target="../media/image33.png"/><Relationship Id="rId7" Type="http://schemas.microsoft.com/office/2007/relationships/hdphoto" Target="../media/hdphoto15.wdp"/><Relationship Id="rId8" Type="http://schemas.openxmlformats.org/officeDocument/2006/relationships/image" Target="../media/image34.png"/><Relationship Id="rId9" Type="http://schemas.microsoft.com/office/2007/relationships/hdphoto" Target="../media/hdphoto16.wdp"/><Relationship Id="rId10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1" Type="http://schemas.microsoft.com/office/2007/relationships/hdphoto" Target="../media/hdphoto21.wdp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microsoft.com/office/2007/relationships/hdphoto" Target="../media/hdphoto17.wdp"/><Relationship Id="rId4" Type="http://schemas.openxmlformats.org/officeDocument/2006/relationships/image" Target="../media/image32.png"/><Relationship Id="rId5" Type="http://schemas.microsoft.com/office/2007/relationships/hdphoto" Target="../media/hdphoto18.wdp"/><Relationship Id="rId6" Type="http://schemas.openxmlformats.org/officeDocument/2006/relationships/image" Target="../media/image33.png"/><Relationship Id="rId7" Type="http://schemas.microsoft.com/office/2007/relationships/hdphoto" Target="../media/hdphoto19.wdp"/><Relationship Id="rId8" Type="http://schemas.openxmlformats.org/officeDocument/2006/relationships/image" Target="../media/image34.png"/><Relationship Id="rId9" Type="http://schemas.microsoft.com/office/2007/relationships/hdphoto" Target="../media/hdphoto20.wdp"/><Relationship Id="rId10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1" Type="http://schemas.microsoft.com/office/2007/relationships/hdphoto" Target="../media/hdphoto25.wdp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microsoft.com/office/2007/relationships/hdphoto" Target="../media/hdphoto22.wdp"/><Relationship Id="rId4" Type="http://schemas.openxmlformats.org/officeDocument/2006/relationships/image" Target="../media/image32.png"/><Relationship Id="rId5" Type="http://schemas.microsoft.com/office/2007/relationships/hdphoto" Target="../media/hdphoto23.wdp"/><Relationship Id="rId6" Type="http://schemas.openxmlformats.org/officeDocument/2006/relationships/image" Target="../media/image33.png"/><Relationship Id="rId7" Type="http://schemas.microsoft.com/office/2007/relationships/hdphoto" Target="../media/hdphoto24.wdp"/><Relationship Id="rId8" Type="http://schemas.openxmlformats.org/officeDocument/2006/relationships/image" Target="../media/image34.png"/><Relationship Id="rId9" Type="http://schemas.microsoft.com/office/2007/relationships/hdphoto" Target="../media/hdphoto16.wdp"/><Relationship Id="rId10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1" Type="http://schemas.microsoft.com/office/2007/relationships/hdphoto" Target="../media/hdphoto30.wdp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microsoft.com/office/2007/relationships/hdphoto" Target="../media/hdphoto26.wdp"/><Relationship Id="rId4" Type="http://schemas.openxmlformats.org/officeDocument/2006/relationships/image" Target="../media/image32.png"/><Relationship Id="rId5" Type="http://schemas.microsoft.com/office/2007/relationships/hdphoto" Target="../media/hdphoto27.wdp"/><Relationship Id="rId6" Type="http://schemas.openxmlformats.org/officeDocument/2006/relationships/image" Target="../media/image33.png"/><Relationship Id="rId7" Type="http://schemas.microsoft.com/office/2007/relationships/hdphoto" Target="../media/hdphoto28.wdp"/><Relationship Id="rId8" Type="http://schemas.openxmlformats.org/officeDocument/2006/relationships/image" Target="../media/image34.png"/><Relationship Id="rId9" Type="http://schemas.microsoft.com/office/2007/relationships/hdphoto" Target="../media/hdphoto29.wdp"/><Relationship Id="rId10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1" Type="http://schemas.microsoft.com/office/2007/relationships/hdphoto" Target="../media/hdphoto35.wdp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microsoft.com/office/2007/relationships/hdphoto" Target="../media/hdphoto31.wdp"/><Relationship Id="rId4" Type="http://schemas.openxmlformats.org/officeDocument/2006/relationships/image" Target="../media/image32.png"/><Relationship Id="rId5" Type="http://schemas.microsoft.com/office/2007/relationships/hdphoto" Target="../media/hdphoto32.wdp"/><Relationship Id="rId6" Type="http://schemas.openxmlformats.org/officeDocument/2006/relationships/image" Target="../media/image33.png"/><Relationship Id="rId7" Type="http://schemas.microsoft.com/office/2007/relationships/hdphoto" Target="../media/hdphoto33.wdp"/><Relationship Id="rId8" Type="http://schemas.openxmlformats.org/officeDocument/2006/relationships/image" Target="../media/image34.png"/><Relationship Id="rId9" Type="http://schemas.microsoft.com/office/2007/relationships/hdphoto" Target="../media/hdphoto34.wdp"/><Relationship Id="rId10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osettacode.org/wiki/Dining_philosophers" TargetMode="External"/><Relationship Id="rId3" Type="http://schemas.openxmlformats.org/officeDocument/2006/relationships/image" Target="../media/image3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1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osettacode.org/wiki/Dining_philosophers" TargetMode="External"/><Relationship Id="rId3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867"/>
          <a:stretch/>
        </p:blipFill>
        <p:spPr>
          <a:xfrm>
            <a:off x="0" y="0"/>
            <a:ext cx="9170276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892" y="3770421"/>
            <a:ext cx="2684707" cy="967937"/>
          </a:xfrm>
          <a:noFill/>
        </p:spPr>
        <p:txBody>
          <a:bodyPr>
            <a:normAutofit fontScale="700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cs4414 Spring 2014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University of Virginia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David Evans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4896" y="834945"/>
            <a:ext cx="4055241" cy="2298485"/>
          </a:xfrm>
          <a:noFill/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Bakers and Philosophers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6600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0967" y="726966"/>
            <a:ext cx="3048000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Reminder: Project Ideas are due by 11:59pm tonight!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017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3177566"/>
          </a:xfrm>
        </p:spPr>
        <p:txBody>
          <a:bodyPr>
            <a:normAutofit/>
          </a:bodyPr>
          <a:lstStyle/>
          <a:p>
            <a:r>
              <a:rPr lang="en-US" dirty="0" smtClean="0"/>
              <a:t>Does your processor provide such an instruction?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89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 descr="Screen Shot 2014-04-10 at 5.47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6" y="191677"/>
            <a:ext cx="7036830" cy="3933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4-04-10 at 5.48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6" y="2265225"/>
            <a:ext cx="7822969" cy="2502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466925" y="357957"/>
            <a:ext cx="1292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Intel x86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18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10 at 5.50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4" y="185409"/>
            <a:ext cx="7940430" cy="4533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66925" y="264206"/>
            <a:ext cx="111505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ARMv7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8135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2" y="264495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1" y="264495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2" y="264495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78" y="264495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41746" y="1756746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153496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153496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153496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153496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2" y="264495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153496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634" y="3003718"/>
            <a:ext cx="6519734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0152" y="2375867"/>
            <a:ext cx="523547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but no combined atomic operation (e.g., test-and-set)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11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Clever “Cheating” Solution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3657" y="1925824"/>
            <a:ext cx="2444549" cy="16137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loop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if turn == </a:t>
            </a:r>
            <a:r>
              <a:rPr lang="en-US" sz="2000" dirty="0" err="1" smtClean="0"/>
              <a:t>i</a:t>
            </a:r>
            <a:r>
              <a:rPr lang="en-US" sz="2000" dirty="0" smtClean="0"/>
              <a:t>:  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</a:t>
            </a:r>
            <a:r>
              <a:rPr lang="en-US" sz="2000" dirty="0" err="1" smtClean="0">
                <a:solidFill>
                  <a:srgbClr val="FF0000"/>
                </a:solidFill>
              </a:rPr>
              <a:t>critical_section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turn = </a:t>
            </a:r>
            <a:r>
              <a:rPr lang="en-US" sz="2000" dirty="0" err="1" smtClean="0"/>
              <a:t>i</a:t>
            </a:r>
            <a:r>
              <a:rPr lang="en-US" sz="2000" dirty="0" smtClean="0"/>
              <a:t> + 1;</a:t>
            </a:r>
          </a:p>
          <a:p>
            <a:r>
              <a:rPr lang="en-US" sz="2000" dirty="0"/>
              <a:t>}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363143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042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49209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3377" y="2670367"/>
            <a:ext cx="3968748" cy="103452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</a:t>
            </a:r>
            <a:endParaRPr lang="en-US" sz="2800" dirty="0"/>
          </a:p>
        </p:txBody>
      </p:sp>
      <p:sp>
        <p:nvSpPr>
          <p:cNvPr id="12" name="Up-Down Arrow 11"/>
          <p:cNvSpPr/>
          <p:nvPr/>
        </p:nvSpPr>
        <p:spPr>
          <a:xfrm>
            <a:off x="8127382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692282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5331265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71241" y="2732690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turn: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08105" y="1494322"/>
            <a:ext cx="1713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Initially, turn =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15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 descr="Screen Shot 2014-04-10 at 6.21.3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7" b="5978"/>
          <a:stretch/>
        </p:blipFill>
        <p:spPr>
          <a:xfrm>
            <a:off x="433523" y="869324"/>
            <a:ext cx="8253277" cy="1090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11370" y="2726966"/>
            <a:ext cx="2444549" cy="16137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loop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if turn == </a:t>
            </a:r>
            <a:r>
              <a:rPr lang="en-US" sz="2000" dirty="0" err="1" smtClean="0"/>
              <a:t>i</a:t>
            </a:r>
            <a:r>
              <a:rPr lang="en-US" sz="2000" dirty="0" smtClean="0"/>
              <a:t>:  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</a:t>
            </a:r>
            <a:r>
              <a:rPr lang="en-US" sz="2000" dirty="0" err="1" smtClean="0">
                <a:solidFill>
                  <a:srgbClr val="FF0000"/>
                </a:solidFill>
              </a:rPr>
              <a:t>critical_section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turn = </a:t>
            </a:r>
            <a:r>
              <a:rPr lang="en-US" sz="2000" dirty="0" err="1" smtClean="0"/>
              <a:t>i</a:t>
            </a:r>
            <a:r>
              <a:rPr lang="en-US" sz="2000" dirty="0" smtClean="0"/>
              <a:t> + 1;</a:t>
            </a:r>
          </a:p>
          <a:p>
            <a:r>
              <a:rPr lang="en-US" sz="2000" dirty="0"/>
              <a:t>}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005818" y="2295464"/>
            <a:ext cx="1713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Initially, turn =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922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 descr="Screen Shot 2014-04-08 at 9.06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44" y="69631"/>
            <a:ext cx="4851400" cy="48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87185" y="3866515"/>
            <a:ext cx="2321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Dijkstra</a:t>
            </a:r>
            <a:r>
              <a:rPr lang="en-US" sz="2800" dirty="0" smtClean="0"/>
              <a:t> (1973)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54" b="92691" l="29141" r="59297">
                        <a14:foregroundMark x1="53438" y1="61833" x2="53438" y2="61833"/>
                        <a14:foregroundMark x1="55625" y1="67749" x2="55625" y2="67749"/>
                        <a14:foregroundMark x1="54063" y1="62297" x2="54063" y2="62297"/>
                        <a14:backgroundMark x1="58047" y1="64385" x2="54141" y2="69606"/>
                      </a14:backgroundRemoval>
                    </a14:imgEffect>
                  </a14:imgLayer>
                </a14:imgProps>
              </a:ext>
            </a:extLst>
          </a:blip>
          <a:srcRect l="28693" t="28169" r="37268"/>
          <a:stretch/>
        </p:blipFill>
        <p:spPr>
          <a:xfrm>
            <a:off x="173744" y="0"/>
            <a:ext cx="2951607" cy="4194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23316" y="4389735"/>
            <a:ext cx="2585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From Edgar Daylight’s collection:</a:t>
            </a:r>
          </a:p>
          <a:p>
            <a:r>
              <a:rPr lang="en-US" sz="1200" dirty="0" smtClean="0"/>
              <a:t>http</a:t>
            </a:r>
            <a:r>
              <a:rPr lang="en-US" sz="1200" dirty="0"/>
              <a:t>://</a:t>
            </a:r>
            <a:r>
              <a:rPr lang="en-US" sz="1200" dirty="0" err="1"/>
              <a:t>www.dijkstrascry.com</a:t>
            </a:r>
            <a:r>
              <a:rPr lang="en-US" sz="1200" dirty="0"/>
              <a:t>/node/59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39690" y="15341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471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 descr="Screen Shot 2014-04-08 at 9.06.40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5" y="139700"/>
            <a:ext cx="4851400" cy="48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4-08 at 9.23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00" y="457035"/>
            <a:ext cx="6400941" cy="43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4-08 at 9.24.3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69" y="267545"/>
            <a:ext cx="6403772" cy="42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40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 descr="Screen Shot 2014-04-08 at 9.06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5" y="139700"/>
            <a:ext cx="4851400" cy="48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85955" y="173792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2720307" y="2355111"/>
            <a:ext cx="2615235" cy="1200329"/>
          </a:xfrm>
          <a:prstGeom prst="rect">
            <a:avLst/>
          </a:prstGeom>
          <a:solidFill>
            <a:srgbClr val="DBEEF4"/>
          </a:solidFill>
        </p:spPr>
        <p:txBody>
          <a:bodyPr wrap="square">
            <a:spAutoFit/>
          </a:bodyPr>
          <a:lstStyle/>
          <a:p>
            <a:r>
              <a:rPr lang="en-US" b="1" dirty="0"/>
              <a:t>Initialization</a:t>
            </a:r>
          </a:p>
          <a:p>
            <a:r>
              <a:rPr lang="en-US" dirty="0"/>
              <a:t>b[1:N] = [true, true, …]</a:t>
            </a:r>
          </a:p>
          <a:p>
            <a:r>
              <a:rPr lang="en-US" dirty="0"/>
              <a:t>c[1:N] = [true, true, …]</a:t>
            </a:r>
          </a:p>
          <a:p>
            <a:r>
              <a:rPr lang="en-US" dirty="0"/>
              <a:t>k = </a:t>
            </a:r>
            <a:r>
              <a:rPr lang="en-US" dirty="0" smtClean="0"/>
              <a:t>choose([1..N])</a:t>
            </a:r>
            <a:endParaRPr lang="en-US" dirty="0"/>
          </a:p>
        </p:txBody>
      </p:sp>
      <p:pic>
        <p:nvPicPr>
          <p:cNvPr id="6" name="Picture 5" descr="Screen Shot 2014-04-08 at 9.26.0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20371" r="5429" b="27920"/>
          <a:stretch/>
        </p:blipFill>
        <p:spPr>
          <a:xfrm>
            <a:off x="2344069" y="80041"/>
            <a:ext cx="3119744" cy="354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152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93975" y="168606"/>
            <a:ext cx="492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Safety: </a:t>
            </a:r>
            <a:r>
              <a:rPr lang="en-US" sz="2800" dirty="0" smtClean="0"/>
              <a:t>only one program can be in critical section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32954" y="149711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6605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Recap: </a:t>
            </a:r>
            <a:r>
              <a:rPr lang="en-US" b="1" dirty="0" err="1" smtClean="0"/>
              <a:t>Dijkstra’s</a:t>
            </a:r>
            <a:r>
              <a:rPr lang="en-US" b="1" dirty="0" smtClean="0"/>
              <a:t> Mutual Exclusion Problem</a:t>
            </a:r>
          </a:p>
          <a:p>
            <a:pPr marL="0" indent="0">
              <a:buNone/>
            </a:pPr>
            <a:r>
              <a:rPr lang="en-US" b="1" dirty="0" smtClean="0"/>
              <a:t>Why Obvious Solutions Fail</a:t>
            </a:r>
          </a:p>
          <a:p>
            <a:pPr marL="0" indent="0">
              <a:buNone/>
            </a:pPr>
            <a:r>
              <a:rPr lang="en-US" b="1" dirty="0" err="1" smtClean="0"/>
              <a:t>Dijkstra’s</a:t>
            </a:r>
            <a:r>
              <a:rPr lang="en-US" b="1" dirty="0" smtClean="0"/>
              <a:t> Solution</a:t>
            </a:r>
          </a:p>
          <a:p>
            <a:pPr marL="0" indent="0">
              <a:buNone/>
            </a:pPr>
            <a:r>
              <a:rPr lang="en-US" b="1" dirty="0" err="1" smtClean="0"/>
              <a:t>Lamport’s</a:t>
            </a:r>
            <a:r>
              <a:rPr lang="en-US" b="1" dirty="0" smtClean="0"/>
              <a:t> Solution</a:t>
            </a:r>
          </a:p>
          <a:p>
            <a:pPr marL="0" indent="0">
              <a:buNone/>
            </a:pPr>
            <a:r>
              <a:rPr lang="en-US" b="1" dirty="0" smtClean="0"/>
              <a:t>Dining Philosophers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04865" y="3795169"/>
            <a:ext cx="3048000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Reminder: Project Ideas are due by 11:59pm tonight!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6149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Screen Shot 2014-04-08 at 9.32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00" y="448008"/>
            <a:ext cx="5268272" cy="148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954" y="149711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6082" y="3468032"/>
            <a:ext cx="46759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How do we know none of the </a:t>
            </a:r>
            <a:r>
              <a:rPr lang="en-US" sz="2400" dirty="0" smtClean="0"/>
              <a:t>c[.]</a:t>
            </a:r>
            <a:r>
              <a:rPr lang="en-US" sz="2400" i="1" dirty="0" smtClean="0"/>
              <a:t>’s changed during the loop?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17190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2954" y="149711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 smtClean="0"/>
              <a:t>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6082" y="314602"/>
            <a:ext cx="46759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How do we know none of the </a:t>
            </a:r>
            <a:r>
              <a:rPr lang="en-US" sz="2400" dirty="0" smtClean="0"/>
              <a:t>c[.]</a:t>
            </a:r>
            <a:r>
              <a:rPr lang="en-US" sz="2400" i="1" dirty="0" smtClean="0"/>
              <a:t>’s changed during the loop?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204163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Screen Shot 2014-04-08 at 9.31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26" y="323670"/>
            <a:ext cx="5649860" cy="159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954" y="149711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38667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39015" y="241029"/>
            <a:ext cx="4214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Liveness</a:t>
            </a:r>
            <a:r>
              <a:rPr lang="en-US" sz="2800" b="1" dirty="0" smtClean="0"/>
              <a:t>: </a:t>
            </a:r>
            <a:r>
              <a:rPr lang="en-US" sz="2800" dirty="0" smtClean="0"/>
              <a:t>makes progress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32954" y="149711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511170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9132" y="50198"/>
            <a:ext cx="2859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Liveness</a:t>
            </a:r>
            <a:r>
              <a:rPr lang="en-US" sz="2800" b="1" dirty="0" smtClean="0"/>
              <a:t> Proof</a:t>
            </a:r>
            <a:endParaRPr lang="en-US" sz="2800" dirty="0"/>
          </a:p>
        </p:txBody>
      </p:sp>
      <p:pic>
        <p:nvPicPr>
          <p:cNvPr id="4" name="Picture 3" descr="Screen Shot 2014-04-08 at 9.3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73" y="573418"/>
            <a:ext cx="5566227" cy="4223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1397" y="149711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L3: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591673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Screen Shot 2014-04-08 at 9.3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2" y="198415"/>
            <a:ext cx="3613941" cy="2741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0172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37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 descr="Screen Shot 2014-03-18 at 10.5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4" y="127842"/>
            <a:ext cx="3964257" cy="437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10048" y="4176865"/>
            <a:ext cx="291322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Communications of the ACM</a:t>
            </a:r>
            <a:r>
              <a:rPr lang="en-US" dirty="0" smtClean="0"/>
              <a:t>, August 1974 (2 pages)</a:t>
            </a:r>
            <a:endParaRPr lang="en-US" dirty="0"/>
          </a:p>
        </p:txBody>
      </p:sp>
      <p:pic>
        <p:nvPicPr>
          <p:cNvPr id="9" name="Picture 8" descr="Screen Shot 2014-03-18 at 10.50.2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16201" r="27174" b="5140"/>
          <a:stretch/>
        </p:blipFill>
        <p:spPr>
          <a:xfrm>
            <a:off x="4361793" y="289034"/>
            <a:ext cx="4580759" cy="4353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862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 descr="Screen Shot 2014-03-18 at 10.5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4" y="127842"/>
            <a:ext cx="3964257" cy="437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408448" y="136367"/>
            <a:ext cx="4572000" cy="45243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 smtClean="0"/>
              <a:t>“What </a:t>
            </a:r>
            <a:r>
              <a:rPr lang="en-US" dirty="0"/>
              <a:t>is significant about the bakery algorithm is that it implements mutual exclusion without relying on any lower-level mutual exclusion.  Assuming that reads and writes of a memory location are atomic actions, as previous mutual exclusion algorithms had done, is tantamount to assuming mutually exclusive access to the location.  So a mutual exclusion algorithm that assumes atomic reads and writes is assuming lower-level mutual exclusion</a:t>
            </a:r>
            <a:r>
              <a:rPr lang="en-US" dirty="0" smtClean="0"/>
              <a:t>.  </a:t>
            </a:r>
            <a:r>
              <a:rPr lang="en-US" dirty="0"/>
              <a:t>Such an algorithm cannot really be said to solve the mutual exclusion problem.  Before the bakery algorithm, people believed that the mutual exclusion problem was unsolvable--that you could implement mutual exclusion only by using lower-level mutual exclusion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0048" y="4176865"/>
            <a:ext cx="291322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Communications of the ACM</a:t>
            </a:r>
            <a:r>
              <a:rPr lang="en-US" dirty="0" smtClean="0"/>
              <a:t>, August 1974 (2 pages)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0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Screen Shot 2014-04-08 at 9.59.2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t="5382" r="1721"/>
          <a:stretch/>
        </p:blipFill>
        <p:spPr>
          <a:xfrm>
            <a:off x="436179" y="873369"/>
            <a:ext cx="8109419" cy="314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481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1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78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9956" y="391876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746" y="2413001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251" y="3216788"/>
            <a:ext cx="6519734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</p:txBody>
      </p:sp>
    </p:spTree>
    <p:extLst>
      <p:ext uri="{BB962C8B-B14F-4D97-AF65-F5344CB8AC3E}">
        <p14:creationId xmlns:p14="http://schemas.microsoft.com/office/powerpoint/2010/main" val="3469625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3333" cy="3135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4-08 at 10.01.2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t="3367" r="2144"/>
          <a:stretch/>
        </p:blipFill>
        <p:spPr>
          <a:xfrm>
            <a:off x="2221077" y="464348"/>
            <a:ext cx="6730233" cy="430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873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1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78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9956" y="391876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746" y="2413001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(no exclusion!)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634" y="2981848"/>
            <a:ext cx="6519734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Only writes are guaranteed (when simultaneous).</a:t>
            </a:r>
          </a:p>
        </p:txBody>
      </p:sp>
    </p:spTree>
    <p:extLst>
      <p:ext uri="{BB962C8B-B14F-4D97-AF65-F5344CB8AC3E}">
        <p14:creationId xmlns:p14="http://schemas.microsoft.com/office/powerpoint/2010/main" val="36143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22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 descr="Screen Shot 2014-04-08 at 9.58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9" y="102914"/>
            <a:ext cx="7901110" cy="4938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5041" y="278399"/>
            <a:ext cx="27619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Processor number: </a:t>
            </a:r>
            <a:r>
              <a:rPr lang="en-US" sz="2400" i="1" dirty="0" err="1" smtClean="0">
                <a:latin typeface="Palatino Linotype"/>
                <a:cs typeface="Palatino Linotype"/>
              </a:rPr>
              <a:t>i</a:t>
            </a:r>
            <a:endParaRPr lang="en-US" sz="2400" i="1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325393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 descr="Screen Shot 2014-04-08 at 10.14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6" y="256325"/>
            <a:ext cx="5207260" cy="27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37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 descr="Screen Shot 2014-04-08 at 10.15.3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6218" r="2684" b="54156"/>
          <a:stretch/>
        </p:blipFill>
        <p:spPr>
          <a:xfrm>
            <a:off x="196049" y="119319"/>
            <a:ext cx="7304971" cy="105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364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 descr="Screen Shot 2014-04-08 at 10.15.3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6218" r="2684" b="2386"/>
          <a:stretch/>
        </p:blipFill>
        <p:spPr>
          <a:xfrm>
            <a:off x="809770" y="877846"/>
            <a:ext cx="7304971" cy="243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77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0" y="58848"/>
            <a:ext cx="7556500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1619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0" y="58848"/>
            <a:ext cx="7556500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4-04-08 at 10.21.0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92" y="1425800"/>
            <a:ext cx="7056794" cy="337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413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" y="39953"/>
            <a:ext cx="4804271" cy="750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4-08 at 10.22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58" y="533321"/>
            <a:ext cx="5062375" cy="1024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4-08 at 10.22.2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59" y="1516852"/>
            <a:ext cx="5062375" cy="335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0032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Attempted Solution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3657" y="1399234"/>
            <a:ext cx="2444549" cy="19903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loop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if not lock: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lock = true;</a:t>
            </a:r>
          </a:p>
          <a:p>
            <a:r>
              <a:rPr lang="en-US" sz="2000" dirty="0" smtClean="0"/>
              <a:t>    </a:t>
            </a:r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n-US" sz="2000" dirty="0" smtClean="0">
                <a:solidFill>
                  <a:srgbClr val="FF0000"/>
                </a:solidFill>
              </a:rPr>
              <a:t>  </a:t>
            </a:r>
            <a:r>
              <a:rPr lang="en-US" sz="2000" dirty="0" err="1" smtClean="0">
                <a:solidFill>
                  <a:srgbClr val="FF0000"/>
                </a:solidFill>
              </a:rPr>
              <a:t>critical_section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lock = false;</a:t>
            </a:r>
          </a:p>
          <a:p>
            <a:r>
              <a:rPr lang="en-US" sz="2000" dirty="0"/>
              <a:t>}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363143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042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49209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3377" y="2670367"/>
            <a:ext cx="3968748" cy="103452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</a:t>
            </a:r>
            <a:endParaRPr lang="en-US" sz="2800" dirty="0"/>
          </a:p>
        </p:txBody>
      </p:sp>
      <p:sp>
        <p:nvSpPr>
          <p:cNvPr id="12" name="Up-Down Arrow 11"/>
          <p:cNvSpPr/>
          <p:nvPr/>
        </p:nvSpPr>
        <p:spPr>
          <a:xfrm>
            <a:off x="8127382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692282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5331265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71241" y="2732690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lock: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20429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5037618" y="40307"/>
            <a:ext cx="3931434" cy="2399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" y="193363"/>
            <a:ext cx="4804271" cy="750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307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 descr="Screen Shot 2014-04-08 at 10.25.0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t="1755"/>
          <a:stretch/>
        </p:blipFill>
        <p:spPr>
          <a:xfrm>
            <a:off x="426194" y="144887"/>
            <a:ext cx="7859024" cy="45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017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1" y="0"/>
            <a:ext cx="51435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84699" y="4640998"/>
            <a:ext cx="2998437" cy="400110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Sir Tony Hoare (born 1934)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" y="370416"/>
            <a:ext cx="4699000" cy="1573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092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302435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1523138" y="1264427"/>
            <a:ext cx="1592580" cy="18918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6444" y="631883"/>
            <a:ext cx="1699260" cy="25488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766" y="-225533"/>
            <a:ext cx="2017381" cy="19078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3644" y="3156232"/>
            <a:ext cx="1299015" cy="1712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2134788" y="3276724"/>
            <a:ext cx="1283863" cy="18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0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302435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1523138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6444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766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3644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2134788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5407388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5682937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3892975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4467970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3376367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0905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8758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891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8414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8650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306822" y="1670974"/>
            <a:ext cx="1126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Heraclitus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337774" y="2970659"/>
            <a:ext cx="983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Socrates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30827" y="321551"/>
            <a:ext cx="666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Plato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53427" y="4342694"/>
            <a:ext cx="1038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Aristotle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6023" y="4025705"/>
            <a:ext cx="743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Euclid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5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4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2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6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6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5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3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78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5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3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6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9999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2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302040" y="248764"/>
            <a:ext cx="4120971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5 Dining Philosophers</a:t>
            </a:r>
          </a:p>
          <a:p>
            <a:r>
              <a:rPr lang="en-US" sz="2000" b="1" dirty="0" smtClean="0"/>
              <a:t>5 Chopsticks</a:t>
            </a:r>
            <a:r>
              <a:rPr lang="en-US" sz="2000" dirty="0" smtClean="0"/>
              <a:t> (one between each pair)</a:t>
            </a:r>
          </a:p>
          <a:p>
            <a:r>
              <a:rPr lang="en-US" sz="2000" b="1" dirty="0" smtClean="0"/>
              <a:t>Need 2 chopsticks to eat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7339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4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2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6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6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5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3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78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5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3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6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9999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2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278197" y="388666"/>
            <a:ext cx="4912799" cy="33944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/>
              <a:t>No (extra) communication No deadlock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No starvation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Fair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4497" y="2998308"/>
            <a:ext cx="5684369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Charge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Think about the philosophers for next class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Project ideas due by </a:t>
            </a:r>
            <a:r>
              <a:rPr lang="en-US" sz="2400" b="1" dirty="0" smtClean="0">
                <a:solidFill>
                  <a:srgbClr val="FF0000"/>
                </a:solidFill>
              </a:rPr>
              <a:t>11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  <a:r>
              <a:rPr lang="en-US" sz="2400" b="1" dirty="0" smtClean="0">
                <a:solidFill>
                  <a:srgbClr val="FF0000"/>
                </a:solidFill>
              </a:rPr>
              <a:t>59pm tonight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800000"/>
                </a:solidFill>
              </a:rPr>
              <a:t>Submit PS4 Assessment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6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07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408318" y="1203222"/>
            <a:ext cx="8082379" cy="3425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err="1" smtClean="0"/>
              <a:t>Djikstra’s</a:t>
            </a:r>
            <a:r>
              <a:rPr lang="en-US" dirty="0" smtClean="0"/>
              <a:t> (</a:t>
            </a:r>
            <a:r>
              <a:rPr lang="en-US" dirty="0" err="1" smtClean="0"/>
              <a:t>Hygenic</a:t>
            </a:r>
            <a:r>
              <a:rPr lang="en-US" dirty="0" smtClean="0"/>
              <a:t>) Version EWD625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7305" y="4430353"/>
            <a:ext cx="5574575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i="1" dirty="0" smtClean="0"/>
              <a:t>Is this equivalent to the shared chopsticks?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24258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07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177203" y="290633"/>
            <a:ext cx="4887422" cy="2071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2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Desiderata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No communication required</a:t>
            </a:r>
          </a:p>
          <a:p>
            <a:pPr marL="0" indent="0">
              <a:buNone/>
            </a:pPr>
            <a:r>
              <a:rPr lang="en-US" b="1" dirty="0" smtClean="0"/>
              <a:t>No deadlock</a:t>
            </a:r>
          </a:p>
          <a:p>
            <a:pPr marL="0" indent="0">
              <a:buNone/>
            </a:pPr>
            <a:r>
              <a:rPr lang="en-US" b="1" dirty="0" smtClean="0"/>
              <a:t>No starvation:</a:t>
            </a:r>
            <a:r>
              <a:rPr lang="en-US" dirty="0" smtClean="0"/>
              <a:t> everyone gets to eat eventually</a:t>
            </a:r>
          </a:p>
          <a:p>
            <a:pPr marL="0" indent="0">
              <a:buNone/>
            </a:pPr>
            <a:r>
              <a:rPr lang="en-US" b="1" dirty="0" smtClean="0"/>
              <a:t>Fair:</a:t>
            </a:r>
            <a:r>
              <a:rPr lang="en-US" dirty="0" smtClean="0"/>
              <a:t> each philosopher has equal likelihood of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getting to eat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4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Attempted Fix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3657" y="1399234"/>
            <a:ext cx="2860138" cy="230566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loop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if lock == 0: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lock = </a:t>
            </a:r>
            <a:r>
              <a:rPr lang="en-US" sz="2000" dirty="0" err="1" smtClean="0"/>
              <a:t>i</a:t>
            </a:r>
            <a:r>
              <a:rPr lang="en-US" sz="2000" dirty="0" smtClean="0"/>
              <a:t>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if lock == </a:t>
            </a:r>
            <a:r>
              <a:rPr lang="en-US" sz="2000" dirty="0" err="1" smtClean="0"/>
              <a:t>i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r>
              <a:rPr lang="en-US" sz="2000" dirty="0" smtClean="0"/>
              <a:t>    </a:t>
            </a:r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n-US" sz="2000" dirty="0" smtClean="0">
                <a:solidFill>
                  <a:srgbClr val="FF0000"/>
                </a:solidFill>
              </a:rPr>
              <a:t>      </a:t>
            </a:r>
            <a:r>
              <a:rPr lang="en-US" sz="2000" dirty="0" err="1" smtClean="0">
                <a:solidFill>
                  <a:srgbClr val="FF0000"/>
                </a:solidFill>
              </a:rPr>
              <a:t>critical_section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    lock = 0;</a:t>
            </a:r>
          </a:p>
          <a:p>
            <a:r>
              <a:rPr lang="en-US" sz="2000" dirty="0"/>
              <a:t>}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363143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042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49209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3377" y="2670367"/>
            <a:ext cx="3968748" cy="103452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</a:t>
            </a:r>
            <a:endParaRPr lang="en-US" sz="2800" dirty="0"/>
          </a:p>
        </p:txBody>
      </p:sp>
      <p:sp>
        <p:nvSpPr>
          <p:cNvPr id="12" name="Up-Down Arrow 11"/>
          <p:cNvSpPr/>
          <p:nvPr/>
        </p:nvSpPr>
        <p:spPr>
          <a:xfrm>
            <a:off x="8127382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692282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5331265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71241" y="2732690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lock: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97050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4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2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6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6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5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3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78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5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3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6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9999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2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302040" y="248764"/>
            <a:ext cx="3560879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Could </a:t>
            </a:r>
            <a:r>
              <a:rPr lang="en-US" sz="2800" b="1" i="1" dirty="0" smtClean="0"/>
              <a:t>all</a:t>
            </a:r>
            <a:r>
              <a:rPr lang="en-US" sz="2800" b="1" dirty="0" smtClean="0"/>
              <a:t> the </a:t>
            </a:r>
            <a:r>
              <a:rPr lang="en-US" sz="3200" b="1" dirty="0" smtClean="0"/>
              <a:t>philosophers</a:t>
            </a:r>
            <a:r>
              <a:rPr lang="en-US" sz="2800" b="1" dirty="0" smtClean="0"/>
              <a:t> starve?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5048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Dijkstra’s</a:t>
            </a:r>
            <a:r>
              <a:rPr lang="en-US" dirty="0" smtClean="0"/>
              <a:t> Solution (Idea)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1200151"/>
            <a:ext cx="4265033" cy="17304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Number</a:t>
            </a:r>
            <a:r>
              <a:rPr lang="en-US" dirty="0" smtClean="0"/>
              <a:t> the chopsticks, always grab </a:t>
            </a:r>
            <a:r>
              <a:rPr lang="en-US" b="1" dirty="0" smtClean="0"/>
              <a:t>lower-numbered</a:t>
            </a:r>
            <a:r>
              <a:rPr lang="en-US" dirty="0" smtClean="0"/>
              <a:t> stick first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20131" y="1756790"/>
            <a:ext cx="2834908" cy="214040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040000">
            <a:off x="7555043" y="1761376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7340000">
            <a:off x="7830592" y="2663622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7820000">
            <a:off x="6040630" y="1589934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260000">
            <a:off x="6615622" y="3483170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440000">
            <a:off x="5524022" y="2478938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560" y="3041793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413" y="2311665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546" y="1742108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069" y="214570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304" y="3041793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/>
          <p:cNvSpPr/>
          <p:nvPr/>
        </p:nvSpPr>
        <p:spPr>
          <a:xfrm>
            <a:off x="474128" y="4295251"/>
            <a:ext cx="6927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i="1" dirty="0"/>
              <a:t>Does it matter how the chopsticks are numbered?</a:t>
            </a:r>
          </a:p>
        </p:txBody>
      </p:sp>
    </p:spTree>
    <p:extLst>
      <p:ext uri="{BB962C8B-B14F-4D97-AF65-F5344CB8AC3E}">
        <p14:creationId xmlns:p14="http://schemas.microsoft.com/office/powerpoint/2010/main" val="341243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5076">
            <a:off x="1534818" y="1738807"/>
            <a:ext cx="7104521" cy="2486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Real Idea was to </a:t>
            </a:r>
            <a:br>
              <a:rPr lang="en-US" dirty="0" smtClean="0"/>
            </a:br>
            <a:r>
              <a:rPr lang="en-US" dirty="0" smtClean="0"/>
              <a:t>“Invent the Chopstick”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454384"/>
            <a:ext cx="4360041" cy="1882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Binary Semaphore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Lock that can be held 	by up to one process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44918" y="4452849"/>
            <a:ext cx="42272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commons.wikimedia.org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/wiki/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File:Chopstick.png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81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8341" y="213532"/>
            <a:ext cx="7676934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 Semaphore = Option&lt;</a:t>
            </a:r>
            <a:r>
              <a:rPr lang="en-US" dirty="0" err="1"/>
              <a:t>uint</a:t>
            </a:r>
            <a:r>
              <a:rPr lang="en-US" dirty="0"/>
              <a:t>&gt; ; // either None (available) or owner                      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count: </a:t>
            </a:r>
            <a:r>
              <a:rPr lang="en-US" dirty="0" err="1"/>
              <a:t>uint</a:t>
            </a:r>
            <a:r>
              <a:rPr lang="en-US" dirty="0"/>
              <a:t> = 0; // protected by lock                                         </a:t>
            </a:r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lock: Semaphore = None;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grab_lock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while (</a:t>
            </a:r>
            <a:r>
              <a:rPr lang="en-US" dirty="0" err="1"/>
              <a:t>lock.is_some</a:t>
            </a:r>
            <a:r>
              <a:rPr lang="en-US" dirty="0"/>
              <a:t>()) </a:t>
            </a:r>
            <a:r>
              <a:rPr lang="en-US" dirty="0" smtClean="0"/>
              <a:t>{ ; } /</a:t>
            </a:r>
            <a:r>
              <a:rPr lang="en-US" dirty="0"/>
              <a:t>/ wait for lock                                                               </a:t>
            </a:r>
          </a:p>
          <a:p>
            <a:r>
              <a:rPr lang="en-US" dirty="0"/>
              <a:t>    lock = Some(id);</a:t>
            </a:r>
          </a:p>
          <a:p>
            <a:r>
              <a:rPr lang="en-US" dirty="0" smtClean="0"/>
              <a:t>}</a:t>
            </a:r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release_lock</a:t>
            </a:r>
            <a:r>
              <a:rPr lang="en-US" dirty="0"/>
              <a:t>() </a:t>
            </a:r>
            <a:r>
              <a:rPr lang="en-US" dirty="0" smtClean="0"/>
              <a:t>{ lock </a:t>
            </a:r>
            <a:r>
              <a:rPr lang="en-US" dirty="0"/>
              <a:t>= None</a:t>
            </a:r>
            <a:r>
              <a:rPr lang="en-US" dirty="0" smtClean="0"/>
              <a:t>;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count += 1;</a:t>
            </a:r>
          </a:p>
          <a:p>
            <a:r>
              <a:rPr lang="en-US" dirty="0"/>
              <a:t>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    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42543" y="2389202"/>
            <a:ext cx="4572000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en-US" sz="2000" dirty="0" err="1"/>
              <a:t>fn</a:t>
            </a:r>
            <a:r>
              <a:rPr lang="en-US" sz="2000" dirty="0"/>
              <a:t> main() {</a:t>
            </a:r>
          </a:p>
          <a:p>
            <a:r>
              <a:rPr lang="en-US" sz="2000" dirty="0"/>
              <a:t>    for </a:t>
            </a:r>
            <a:r>
              <a:rPr lang="en-US" sz="2000" dirty="0" err="1"/>
              <a:t>num</a:t>
            </a:r>
            <a:r>
              <a:rPr lang="en-US" sz="2000" dirty="0"/>
              <a:t> in range(0u, 10) {</a:t>
            </a:r>
          </a:p>
          <a:p>
            <a:r>
              <a:rPr lang="en-US" sz="2000" dirty="0"/>
              <a:t>        do spawn { for _ in range(0u, 1000) 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{ </a:t>
            </a:r>
            <a:r>
              <a:rPr lang="en-US" sz="2000" dirty="0" err="1"/>
              <a:t>update_count</a:t>
            </a:r>
            <a:r>
              <a:rPr lang="en-US" sz="2000" dirty="0"/>
              <a:t>(</a:t>
            </a:r>
            <a:r>
              <a:rPr lang="en-US" sz="2000" dirty="0" err="1"/>
              <a:t>num</a:t>
            </a:r>
            <a:r>
              <a:rPr lang="en-US" sz="2000" dirty="0"/>
              <a:t>); } </a:t>
            </a:r>
            <a:endParaRPr lang="en-US" sz="2000" dirty="0" smtClean="0"/>
          </a:p>
          <a:p>
            <a:r>
              <a:rPr lang="en-US" sz="2000" dirty="0" smtClean="0"/>
              <a:t>         } </a:t>
            </a:r>
            <a:r>
              <a:rPr lang="en-US" sz="2000" dirty="0"/>
              <a:t>} }</a:t>
            </a:r>
          </a:p>
        </p:txBody>
      </p:sp>
    </p:spTree>
    <p:extLst>
      <p:ext uri="{BB962C8B-B14F-4D97-AF65-F5344CB8AC3E}">
        <p14:creationId xmlns:p14="http://schemas.microsoft.com/office/powerpoint/2010/main" val="143266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3058" y="256145"/>
            <a:ext cx="7676934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 Semaphore = Option&lt;</a:t>
            </a:r>
            <a:r>
              <a:rPr lang="en-US" dirty="0" err="1"/>
              <a:t>uint</a:t>
            </a:r>
            <a:r>
              <a:rPr lang="en-US" dirty="0"/>
              <a:t>&gt; ; // either None (available) or owner                      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count: </a:t>
            </a:r>
            <a:r>
              <a:rPr lang="en-US" dirty="0" err="1"/>
              <a:t>uint</a:t>
            </a:r>
            <a:r>
              <a:rPr lang="en-US" dirty="0"/>
              <a:t> = 0; // protected by lock                                         </a:t>
            </a:r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lock: Semaphore = None;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grab_lock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while (</a:t>
            </a:r>
            <a:r>
              <a:rPr lang="en-US" dirty="0" err="1"/>
              <a:t>lock.is_some</a:t>
            </a:r>
            <a:r>
              <a:rPr lang="en-US" dirty="0"/>
              <a:t>()) </a:t>
            </a:r>
            <a:r>
              <a:rPr lang="en-US" dirty="0" smtClean="0"/>
              <a:t>{ ; } /</a:t>
            </a:r>
            <a:r>
              <a:rPr lang="en-US" dirty="0"/>
              <a:t>/ wait for lock                                                               </a:t>
            </a:r>
          </a:p>
          <a:p>
            <a:r>
              <a:rPr lang="en-US" dirty="0"/>
              <a:t>    lock = Some(id);</a:t>
            </a:r>
          </a:p>
          <a:p>
            <a:r>
              <a:rPr lang="en-US" dirty="0" smtClean="0"/>
              <a:t>}</a:t>
            </a:r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release_lock</a:t>
            </a:r>
            <a:r>
              <a:rPr lang="en-US" dirty="0"/>
              <a:t>() </a:t>
            </a:r>
            <a:r>
              <a:rPr lang="en-US" dirty="0" smtClean="0"/>
              <a:t>{ lock </a:t>
            </a:r>
            <a:r>
              <a:rPr lang="en-US" dirty="0"/>
              <a:t>= None</a:t>
            </a:r>
            <a:r>
              <a:rPr lang="en-US" dirty="0" smtClean="0"/>
              <a:t>;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count += 1;</a:t>
            </a:r>
          </a:p>
          <a:p>
            <a:r>
              <a:rPr lang="en-US" dirty="0"/>
              <a:t>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    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main() {</a:t>
            </a:r>
          </a:p>
          <a:p>
            <a:r>
              <a:rPr lang="en-US" dirty="0"/>
              <a:t>    for </a:t>
            </a:r>
            <a:r>
              <a:rPr lang="en-US" dirty="0" err="1"/>
              <a:t>num</a:t>
            </a:r>
            <a:r>
              <a:rPr lang="en-US" dirty="0"/>
              <a:t> in range(0u, 10) {</a:t>
            </a:r>
          </a:p>
          <a:p>
            <a:r>
              <a:rPr lang="en-US" dirty="0"/>
              <a:t>        do spawn </a:t>
            </a:r>
            <a:r>
              <a:rPr lang="en-US" dirty="0" smtClean="0"/>
              <a:t>{ for </a:t>
            </a:r>
            <a:r>
              <a:rPr lang="en-US" dirty="0"/>
              <a:t>_ in range(0u, 1000) </a:t>
            </a:r>
            <a:r>
              <a:rPr lang="en-US" dirty="0" smtClean="0"/>
              <a:t>{ </a:t>
            </a:r>
            <a:r>
              <a:rPr lang="en-US" dirty="0" err="1" smtClean="0"/>
              <a:t>update_count</a:t>
            </a:r>
            <a:r>
              <a:rPr lang="en-US" dirty="0"/>
              <a:t>(</a:t>
            </a:r>
            <a:r>
              <a:rPr lang="en-US" dirty="0" err="1"/>
              <a:t>num</a:t>
            </a:r>
            <a:r>
              <a:rPr lang="en-US" dirty="0"/>
              <a:t>)</a:t>
            </a:r>
            <a:r>
              <a:rPr lang="en-US" dirty="0" smtClean="0"/>
              <a:t>; } } } }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15399" y="1641498"/>
            <a:ext cx="6917178" cy="22467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FAIL!  This is unsafe:</a:t>
            </a:r>
          </a:p>
          <a:p>
            <a:r>
              <a:rPr lang="en-US" sz="2800" dirty="0"/>
              <a:t>semaphore.rs:9:11: 9:15 error: use of mutable static requires unsafe function or block</a:t>
            </a:r>
          </a:p>
          <a:p>
            <a:r>
              <a:rPr lang="en-US" sz="2800" dirty="0"/>
              <a:t>semaphore.rs:9     while (</a:t>
            </a:r>
            <a:r>
              <a:rPr lang="en-US" sz="2800" dirty="0" err="1"/>
              <a:t>lock.is_some</a:t>
            </a:r>
            <a:r>
              <a:rPr lang="en-US" sz="2800" dirty="0"/>
              <a:t>()) </a:t>
            </a:r>
            <a:r>
              <a:rPr lang="en-US" sz="2800" dirty="0" smtClean="0"/>
              <a:t>{</a:t>
            </a:r>
          </a:p>
          <a:p>
            <a:r>
              <a:rPr lang="en-US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364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4212" y="364963"/>
            <a:ext cx="7903727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 Semaphore = Option&lt;</a:t>
            </a:r>
            <a:r>
              <a:rPr lang="en-US" dirty="0" err="1"/>
              <a:t>uint</a:t>
            </a:r>
            <a:r>
              <a:rPr lang="en-US" dirty="0"/>
              <a:t>&gt; ; // either None (available) or owner                      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count: </a:t>
            </a:r>
            <a:r>
              <a:rPr lang="en-US" dirty="0" err="1"/>
              <a:t>uint</a:t>
            </a:r>
            <a:r>
              <a:rPr lang="en-US" dirty="0"/>
              <a:t> = 0; // protected by lock                                         </a:t>
            </a:r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lock: Semaphore = None;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grab_lock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   unsafe </a:t>
            </a:r>
            <a:r>
              <a:rPr lang="en-US" dirty="0"/>
              <a:t>{</a:t>
            </a:r>
          </a:p>
          <a:p>
            <a:r>
              <a:rPr lang="en-US" dirty="0"/>
              <a:t>        while (</a:t>
            </a:r>
            <a:r>
              <a:rPr lang="en-US" dirty="0" err="1"/>
              <a:t>lock.is_some</a:t>
            </a:r>
            <a:r>
              <a:rPr lang="en-US" dirty="0"/>
              <a:t>()) </a:t>
            </a:r>
            <a:r>
              <a:rPr lang="en-US" dirty="0" smtClean="0"/>
              <a:t>{ ; }</a:t>
            </a:r>
            <a:endParaRPr lang="en-US" dirty="0"/>
          </a:p>
          <a:p>
            <a:r>
              <a:rPr lang="en-US" dirty="0"/>
              <a:t>        lock = Some(id);</a:t>
            </a:r>
          </a:p>
          <a:p>
            <a:r>
              <a:rPr lang="en-US" dirty="0"/>
              <a:t>    </a:t>
            </a:r>
            <a:r>
              <a:rPr lang="en-US" dirty="0" smtClean="0"/>
              <a:t>}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release_lock</a:t>
            </a:r>
            <a:r>
              <a:rPr lang="en-US" dirty="0"/>
              <a:t>() </a:t>
            </a:r>
            <a:r>
              <a:rPr lang="en-US" dirty="0" smtClean="0"/>
              <a:t>{ </a:t>
            </a:r>
            <a:r>
              <a:rPr lang="en-US" b="1" dirty="0" smtClean="0">
                <a:solidFill>
                  <a:srgbClr val="FF0000"/>
                </a:solidFill>
              </a:rPr>
              <a:t>unsafe</a:t>
            </a:r>
            <a:r>
              <a:rPr lang="en-US" dirty="0" smtClean="0"/>
              <a:t> { lock </a:t>
            </a:r>
            <a:r>
              <a:rPr lang="en-US" dirty="0"/>
              <a:t>= None</a:t>
            </a:r>
            <a:r>
              <a:rPr lang="en-US" dirty="0" smtClean="0"/>
              <a:t>; }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</a:t>
            </a:r>
            <a:r>
              <a:rPr lang="en-US" b="1" dirty="0">
                <a:solidFill>
                  <a:srgbClr val="FF0000"/>
                </a:solidFill>
              </a:rPr>
              <a:t>unsafe</a:t>
            </a:r>
            <a:r>
              <a:rPr lang="en-US" dirty="0"/>
              <a:t> {</a:t>
            </a:r>
          </a:p>
          <a:p>
            <a:r>
              <a:rPr lang="en-US" dirty="0"/>
              <a:t>    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    count += 1;</a:t>
            </a:r>
          </a:p>
          <a:p>
            <a:r>
              <a:rPr lang="en-US" dirty="0"/>
              <a:t>    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        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211630" y="1389626"/>
            <a:ext cx="35999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fn</a:t>
            </a:r>
            <a:r>
              <a:rPr lang="en-US" dirty="0"/>
              <a:t> main() {</a:t>
            </a:r>
          </a:p>
          <a:p>
            <a:r>
              <a:rPr lang="en-US" dirty="0"/>
              <a:t>    for </a:t>
            </a:r>
            <a:r>
              <a:rPr lang="en-US" dirty="0" err="1"/>
              <a:t>num</a:t>
            </a:r>
            <a:r>
              <a:rPr lang="en-US" dirty="0"/>
              <a:t> in range(0u, 10) {</a:t>
            </a:r>
          </a:p>
          <a:p>
            <a:r>
              <a:rPr lang="en-US" dirty="0"/>
              <a:t>        do spawn {</a:t>
            </a:r>
          </a:p>
          <a:p>
            <a:r>
              <a:rPr lang="en-US" dirty="0"/>
              <a:t>            for _ in range(0u, 1000) {</a:t>
            </a:r>
          </a:p>
          <a:p>
            <a:r>
              <a:rPr lang="en-US" dirty="0"/>
              <a:t>                </a:t>
            </a:r>
            <a:r>
              <a:rPr lang="en-US" dirty="0" err="1"/>
              <a:t>update_count</a:t>
            </a:r>
            <a:r>
              <a:rPr lang="en-US" dirty="0"/>
              <a:t>(</a:t>
            </a:r>
            <a:r>
              <a:rPr lang="en-US" dirty="0" err="1"/>
              <a:t>num</a:t>
            </a:r>
            <a:r>
              <a:rPr lang="en-US" dirty="0"/>
              <a:t>);</a:t>
            </a:r>
          </a:p>
          <a:p>
            <a:r>
              <a:rPr lang="en-US" dirty="0"/>
              <a:t>            }</a:t>
            </a:r>
          </a:p>
          <a:p>
            <a:r>
              <a:rPr lang="en-US" dirty="0"/>
              <a:t>        }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0424" y="4239246"/>
            <a:ext cx="3787515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What will the final count be?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640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30974" y="731384"/>
            <a:ext cx="7371697" cy="45243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gash&gt; </a:t>
            </a:r>
            <a:r>
              <a:rPr lang="en-US" sz="3200" dirty="0">
                <a:solidFill>
                  <a:srgbClr val="FFFF00"/>
                </a:solidFill>
              </a:rPr>
              <a:t>./semaphore &gt; run1.txt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gash&gt; </a:t>
            </a:r>
            <a:r>
              <a:rPr lang="en-US" sz="3200" dirty="0">
                <a:solidFill>
                  <a:srgbClr val="FFFF00"/>
                </a:solidFill>
              </a:rPr>
              <a:t>./semaphore &gt; run2.txt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gash&gt; .</a:t>
            </a:r>
            <a:r>
              <a:rPr lang="en-US" sz="3200" dirty="0">
                <a:solidFill>
                  <a:srgbClr val="FFFF00"/>
                </a:solidFill>
              </a:rPr>
              <a:t>/semaphore &gt; run3.txt</a:t>
            </a:r>
          </a:p>
          <a:p>
            <a:r>
              <a:rPr lang="en-US" sz="3200" dirty="0">
                <a:solidFill>
                  <a:srgbClr val="FFFF00"/>
                </a:solidFill>
              </a:rPr>
              <a:t>gash</a:t>
            </a:r>
            <a:r>
              <a:rPr lang="en-US" sz="3200" dirty="0" smtClean="0">
                <a:solidFill>
                  <a:srgbClr val="FFFF00"/>
                </a:solidFill>
              </a:rPr>
              <a:t>&gt; </a:t>
            </a:r>
            <a:r>
              <a:rPr lang="en-US" sz="3200" dirty="0">
                <a:solidFill>
                  <a:srgbClr val="FFFF00"/>
                </a:solidFill>
              </a:rPr>
              <a:t>tail </a:t>
            </a:r>
            <a:r>
              <a:rPr lang="en-US" sz="3200" dirty="0" smtClean="0">
                <a:solidFill>
                  <a:srgbClr val="FFFF00"/>
                </a:solidFill>
              </a:rPr>
              <a:t>-1 run1</a:t>
            </a:r>
            <a:r>
              <a:rPr lang="en-US" sz="3200" dirty="0">
                <a:solidFill>
                  <a:srgbClr val="FFFF00"/>
                </a:solidFill>
              </a:rPr>
              <a:t>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Count </a:t>
            </a:r>
            <a:r>
              <a:rPr lang="en-US" sz="3200" dirty="0">
                <a:solidFill>
                  <a:srgbClr val="FFFF00"/>
                </a:solidFill>
              </a:rPr>
              <a:t>updated by 8u: 9968u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gash&gt; tail -1 run2</a:t>
            </a:r>
            <a:r>
              <a:rPr lang="en-US" sz="3200" dirty="0">
                <a:solidFill>
                  <a:srgbClr val="FFFF00"/>
                </a:solidFill>
              </a:rPr>
              <a:t>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Count </a:t>
            </a:r>
            <a:r>
              <a:rPr lang="en-US" sz="3200" dirty="0">
                <a:solidFill>
                  <a:srgbClr val="FFFF00"/>
                </a:solidFill>
              </a:rPr>
              <a:t>updated by 9u: 9951u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gash&gt; tail -1 run3</a:t>
            </a:r>
            <a:r>
              <a:rPr lang="en-US" sz="3200" dirty="0">
                <a:solidFill>
                  <a:srgbClr val="FFFF00"/>
                </a:solidFill>
              </a:rPr>
              <a:t>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Count </a:t>
            </a:r>
            <a:r>
              <a:rPr lang="en-US" sz="3200" dirty="0">
                <a:solidFill>
                  <a:srgbClr val="FFFF00"/>
                </a:solidFill>
              </a:rPr>
              <a:t>updated by 9u: 9950u</a:t>
            </a:r>
          </a:p>
        </p:txBody>
      </p:sp>
    </p:spTree>
    <p:extLst>
      <p:ext uri="{BB962C8B-B14F-4D97-AF65-F5344CB8AC3E}">
        <p14:creationId xmlns:p14="http://schemas.microsoft.com/office/powerpoint/2010/main" val="419979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4212" y="364963"/>
            <a:ext cx="7903727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 Semaphore = Option&lt;</a:t>
            </a:r>
            <a:r>
              <a:rPr lang="en-US" dirty="0" err="1"/>
              <a:t>uint</a:t>
            </a:r>
            <a:r>
              <a:rPr lang="en-US" dirty="0"/>
              <a:t>&gt; ; // either None (available) or owner                      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count: </a:t>
            </a:r>
            <a:r>
              <a:rPr lang="en-US" dirty="0" err="1"/>
              <a:t>uint</a:t>
            </a:r>
            <a:r>
              <a:rPr lang="en-US" dirty="0"/>
              <a:t> = 0; // protected by lock                                         </a:t>
            </a:r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lock: Semaphore = None;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grab_lock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   unsafe </a:t>
            </a:r>
            <a:r>
              <a:rPr lang="en-US" dirty="0"/>
              <a:t>{</a:t>
            </a:r>
          </a:p>
          <a:p>
            <a:r>
              <a:rPr lang="en-US" dirty="0"/>
              <a:t>        while (</a:t>
            </a:r>
            <a:r>
              <a:rPr lang="en-US" dirty="0" err="1"/>
              <a:t>lock.is_some</a:t>
            </a:r>
            <a:r>
              <a:rPr lang="en-US" dirty="0"/>
              <a:t>()) </a:t>
            </a:r>
            <a:r>
              <a:rPr lang="en-US" dirty="0" smtClean="0"/>
              <a:t>{ ; }</a:t>
            </a:r>
            <a:endParaRPr lang="en-US" dirty="0"/>
          </a:p>
          <a:p>
            <a:r>
              <a:rPr lang="en-US" dirty="0"/>
              <a:t>        lock = Some(id);</a:t>
            </a:r>
          </a:p>
          <a:p>
            <a:r>
              <a:rPr lang="en-US" dirty="0"/>
              <a:t>    </a:t>
            </a:r>
            <a:r>
              <a:rPr lang="en-US" dirty="0" smtClean="0"/>
              <a:t>}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release_lock</a:t>
            </a:r>
            <a:r>
              <a:rPr lang="en-US" dirty="0"/>
              <a:t>() </a:t>
            </a:r>
            <a:r>
              <a:rPr lang="en-US" dirty="0" smtClean="0"/>
              <a:t>{ </a:t>
            </a:r>
            <a:r>
              <a:rPr lang="en-US" b="1" dirty="0" smtClean="0">
                <a:solidFill>
                  <a:srgbClr val="FF0000"/>
                </a:solidFill>
              </a:rPr>
              <a:t>unsafe</a:t>
            </a:r>
            <a:r>
              <a:rPr lang="en-US" dirty="0" smtClean="0"/>
              <a:t> { lock </a:t>
            </a:r>
            <a:r>
              <a:rPr lang="en-US" dirty="0"/>
              <a:t>= None</a:t>
            </a:r>
            <a:r>
              <a:rPr lang="en-US" dirty="0" smtClean="0"/>
              <a:t>; }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</a:t>
            </a:r>
            <a:r>
              <a:rPr lang="en-US" b="1" dirty="0">
                <a:solidFill>
                  <a:srgbClr val="FF0000"/>
                </a:solidFill>
              </a:rPr>
              <a:t>unsafe</a:t>
            </a:r>
            <a:r>
              <a:rPr lang="en-US" dirty="0"/>
              <a:t> {</a:t>
            </a:r>
          </a:p>
          <a:p>
            <a:r>
              <a:rPr lang="en-US" dirty="0"/>
              <a:t>    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    count += 1;</a:t>
            </a:r>
          </a:p>
          <a:p>
            <a:r>
              <a:rPr lang="en-US" dirty="0"/>
              <a:t>    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        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211630" y="1389626"/>
            <a:ext cx="35999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fn</a:t>
            </a:r>
            <a:r>
              <a:rPr lang="en-US" dirty="0"/>
              <a:t> main() {</a:t>
            </a:r>
          </a:p>
          <a:p>
            <a:r>
              <a:rPr lang="en-US" dirty="0"/>
              <a:t>    for </a:t>
            </a:r>
            <a:r>
              <a:rPr lang="en-US" dirty="0" err="1"/>
              <a:t>num</a:t>
            </a:r>
            <a:r>
              <a:rPr lang="en-US" dirty="0"/>
              <a:t> in range(0u, 10) {</a:t>
            </a:r>
          </a:p>
          <a:p>
            <a:r>
              <a:rPr lang="en-US" dirty="0"/>
              <a:t>        do spawn {</a:t>
            </a:r>
          </a:p>
          <a:p>
            <a:r>
              <a:rPr lang="en-US" dirty="0"/>
              <a:t>            for _ in range(0u, 1000) {</a:t>
            </a:r>
          </a:p>
          <a:p>
            <a:r>
              <a:rPr lang="en-US" dirty="0"/>
              <a:t>                </a:t>
            </a:r>
            <a:r>
              <a:rPr lang="en-US" dirty="0" err="1"/>
              <a:t>update_count</a:t>
            </a:r>
            <a:r>
              <a:rPr lang="en-US" dirty="0"/>
              <a:t>(</a:t>
            </a:r>
            <a:r>
              <a:rPr lang="en-US" dirty="0" err="1"/>
              <a:t>num</a:t>
            </a:r>
            <a:r>
              <a:rPr lang="en-US" dirty="0"/>
              <a:t>);</a:t>
            </a:r>
          </a:p>
          <a:p>
            <a:r>
              <a:rPr lang="en-US" dirty="0"/>
              <a:t>            }</a:t>
            </a:r>
          </a:p>
          <a:p>
            <a:r>
              <a:rPr lang="en-US" dirty="0"/>
              <a:t>        }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76577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07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408318" y="1203222"/>
            <a:ext cx="8082379" cy="3425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err="1" smtClean="0"/>
              <a:t>Djikstra’s</a:t>
            </a:r>
            <a:r>
              <a:rPr lang="en-US" dirty="0" smtClean="0"/>
              <a:t> (</a:t>
            </a:r>
            <a:r>
              <a:rPr lang="en-US" dirty="0" err="1" smtClean="0"/>
              <a:t>Hygenic</a:t>
            </a:r>
            <a:r>
              <a:rPr lang="en-US" dirty="0" smtClean="0"/>
              <a:t>) Version EWD625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7305" y="4430353"/>
            <a:ext cx="5574575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i="1" dirty="0" smtClean="0"/>
              <a:t>Is this equivalent to the shared chopsticks?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24258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07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177203" y="290633"/>
            <a:ext cx="4887422" cy="2071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2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Attempted Fix of Fix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4322" y="1178117"/>
            <a:ext cx="3073236" cy="33765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loop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if lock1 == 0: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lock1 = </a:t>
            </a:r>
            <a:r>
              <a:rPr lang="en-US" sz="2000" dirty="0" err="1" smtClean="0"/>
              <a:t>i</a:t>
            </a:r>
            <a:r>
              <a:rPr lang="en-US" sz="2000" dirty="0" smtClean="0"/>
              <a:t>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if lock1 == </a:t>
            </a:r>
            <a:r>
              <a:rPr lang="en-US" sz="2000" dirty="0" err="1" smtClean="0"/>
              <a:t>i</a:t>
            </a:r>
            <a:r>
              <a:rPr lang="en-US" sz="2000" dirty="0" smtClean="0"/>
              <a:t>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if lock2 == 0: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lock2 = </a:t>
            </a:r>
            <a:r>
              <a:rPr lang="en-US" sz="2000" dirty="0" err="1" smtClean="0"/>
              <a:t>i</a:t>
            </a:r>
            <a:r>
              <a:rPr lang="en-US" sz="2000" dirty="0" smtClean="0"/>
              <a:t>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if lock2 == </a:t>
            </a:r>
            <a:r>
              <a:rPr lang="en-US" sz="2000" dirty="0" err="1" smtClean="0"/>
              <a:t>i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        </a:t>
            </a:r>
            <a:r>
              <a:rPr lang="en-US" sz="2000" dirty="0" smtClean="0"/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          </a:t>
            </a:r>
            <a:r>
              <a:rPr lang="en-US" sz="2000" dirty="0" err="1" smtClean="0">
                <a:solidFill>
                  <a:srgbClr val="FF0000"/>
                </a:solidFill>
              </a:rPr>
              <a:t>critical_section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lock2 = 0;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lock1 = 0;</a:t>
            </a:r>
          </a:p>
          <a:p>
            <a:r>
              <a:rPr lang="en-US" sz="2000" dirty="0"/>
              <a:t>}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363143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042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49209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3377" y="2670367"/>
            <a:ext cx="3968748" cy="103452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</a:t>
            </a:r>
            <a:endParaRPr lang="en-US" sz="2800" dirty="0"/>
          </a:p>
        </p:txBody>
      </p:sp>
      <p:sp>
        <p:nvSpPr>
          <p:cNvPr id="12" name="Up-Down Arrow 11"/>
          <p:cNvSpPr/>
          <p:nvPr/>
        </p:nvSpPr>
        <p:spPr>
          <a:xfrm>
            <a:off x="8127382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692282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5331265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71241" y="2732690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lock1: 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6363143" y="2732690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lock2: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57438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Desiderata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No communication required</a:t>
            </a:r>
          </a:p>
          <a:p>
            <a:pPr marL="0" indent="0">
              <a:buNone/>
            </a:pPr>
            <a:r>
              <a:rPr lang="en-US" b="1" dirty="0" smtClean="0"/>
              <a:t>No deadlock</a:t>
            </a:r>
          </a:p>
          <a:p>
            <a:pPr marL="0" indent="0">
              <a:buNone/>
            </a:pPr>
            <a:r>
              <a:rPr lang="en-US" b="1" dirty="0" smtClean="0"/>
              <a:t>No starvation:</a:t>
            </a:r>
            <a:r>
              <a:rPr lang="en-US" dirty="0" smtClean="0"/>
              <a:t> everyone gets to eat eventually</a:t>
            </a:r>
          </a:p>
          <a:p>
            <a:pPr marL="0" indent="0">
              <a:buNone/>
            </a:pPr>
            <a:r>
              <a:rPr lang="en-US" b="1" dirty="0" smtClean="0"/>
              <a:t>Fair:</a:t>
            </a:r>
            <a:r>
              <a:rPr lang="en-US" dirty="0" smtClean="0"/>
              <a:t> each philosopher has equal likelihood of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getting to eat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4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4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2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6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6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5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3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78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5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3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6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9999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2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302040" y="248764"/>
            <a:ext cx="3560879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Could </a:t>
            </a:r>
            <a:r>
              <a:rPr lang="en-US" sz="2800" b="1" i="1" dirty="0" smtClean="0"/>
              <a:t>all</a:t>
            </a:r>
            <a:r>
              <a:rPr lang="en-US" sz="2800" b="1" dirty="0" smtClean="0"/>
              <a:t> the </a:t>
            </a:r>
            <a:r>
              <a:rPr lang="en-US" sz="3200" b="1" dirty="0" smtClean="0"/>
              <a:t>philosophers</a:t>
            </a:r>
            <a:r>
              <a:rPr lang="en-US" sz="2800" b="1" dirty="0" smtClean="0"/>
              <a:t> starve?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5048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Dijkstra’s</a:t>
            </a:r>
            <a:r>
              <a:rPr lang="en-US" dirty="0" smtClean="0"/>
              <a:t> Solution (Idea)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1200151"/>
            <a:ext cx="4265033" cy="17304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Number</a:t>
            </a:r>
            <a:r>
              <a:rPr lang="en-US" dirty="0" smtClean="0"/>
              <a:t> the chopsticks, always grab </a:t>
            </a:r>
            <a:r>
              <a:rPr lang="en-US" b="1" dirty="0" smtClean="0"/>
              <a:t>lower-numbered</a:t>
            </a:r>
            <a:r>
              <a:rPr lang="en-US" dirty="0" smtClean="0"/>
              <a:t> stick first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20131" y="1756790"/>
            <a:ext cx="2834908" cy="214040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040000">
            <a:off x="7555043" y="1761376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7340000">
            <a:off x="7830592" y="2663622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7820000">
            <a:off x="6040630" y="1589934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260000">
            <a:off x="6615622" y="3483170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440000">
            <a:off x="5524022" y="2478938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560" y="3041793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413" y="2311665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546" y="1742108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069" y="214570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304" y="3041793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/>
          <p:cNvSpPr/>
          <p:nvPr/>
        </p:nvSpPr>
        <p:spPr>
          <a:xfrm>
            <a:off x="474128" y="4295251"/>
            <a:ext cx="6927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i="1" dirty="0"/>
              <a:t>Does it matter how the chopsticks are numbered?</a:t>
            </a:r>
          </a:p>
        </p:txBody>
      </p:sp>
    </p:spTree>
    <p:extLst>
      <p:ext uri="{BB962C8B-B14F-4D97-AF65-F5344CB8AC3E}">
        <p14:creationId xmlns:p14="http://schemas.microsoft.com/office/powerpoint/2010/main" val="341243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5076">
            <a:off x="1534818" y="1738807"/>
            <a:ext cx="7104521" cy="2486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Real Idea was to </a:t>
            </a:r>
            <a:br>
              <a:rPr lang="en-US" dirty="0" smtClean="0"/>
            </a:br>
            <a:r>
              <a:rPr lang="en-US" dirty="0" smtClean="0"/>
              <a:t>“Invent the Chopstick”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454384"/>
            <a:ext cx="4360041" cy="1882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Binary Semaphore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Lock that can be held 	by up to one process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44918" y="4452849"/>
            <a:ext cx="42272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commons.wikimedia.org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/wiki/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File:Chopstick.png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81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8341" y="213532"/>
            <a:ext cx="7676934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 Semaphore = Option&lt;</a:t>
            </a:r>
            <a:r>
              <a:rPr lang="en-US" dirty="0" err="1"/>
              <a:t>uint</a:t>
            </a:r>
            <a:r>
              <a:rPr lang="en-US" dirty="0"/>
              <a:t>&gt; ; // either None (available) or owner                      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count: </a:t>
            </a:r>
            <a:r>
              <a:rPr lang="en-US" dirty="0" err="1"/>
              <a:t>uint</a:t>
            </a:r>
            <a:r>
              <a:rPr lang="en-US" dirty="0"/>
              <a:t> = 0; // protected by lock                                         </a:t>
            </a:r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lock: Semaphore = None;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grab_lock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while (</a:t>
            </a:r>
            <a:r>
              <a:rPr lang="en-US" dirty="0" err="1"/>
              <a:t>lock.is_some</a:t>
            </a:r>
            <a:r>
              <a:rPr lang="en-US" dirty="0"/>
              <a:t>()) </a:t>
            </a:r>
            <a:r>
              <a:rPr lang="en-US" dirty="0" smtClean="0"/>
              <a:t>{ ; } /</a:t>
            </a:r>
            <a:r>
              <a:rPr lang="en-US" dirty="0"/>
              <a:t>/ wait for lock                                                               </a:t>
            </a:r>
          </a:p>
          <a:p>
            <a:r>
              <a:rPr lang="en-US" dirty="0"/>
              <a:t>    lock = Some(id);</a:t>
            </a:r>
          </a:p>
          <a:p>
            <a:r>
              <a:rPr lang="en-US" dirty="0" smtClean="0"/>
              <a:t>}</a:t>
            </a:r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release_lock</a:t>
            </a:r>
            <a:r>
              <a:rPr lang="en-US" dirty="0"/>
              <a:t>() </a:t>
            </a:r>
            <a:r>
              <a:rPr lang="en-US" dirty="0" smtClean="0"/>
              <a:t>{ lock </a:t>
            </a:r>
            <a:r>
              <a:rPr lang="en-US" dirty="0"/>
              <a:t>= None</a:t>
            </a:r>
            <a:r>
              <a:rPr lang="en-US" dirty="0" smtClean="0"/>
              <a:t>;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count += 1;</a:t>
            </a:r>
          </a:p>
          <a:p>
            <a:r>
              <a:rPr lang="en-US" dirty="0"/>
              <a:t>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    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42543" y="2389202"/>
            <a:ext cx="4572000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en-US" sz="2000" dirty="0" err="1"/>
              <a:t>fn</a:t>
            </a:r>
            <a:r>
              <a:rPr lang="en-US" sz="2000" dirty="0"/>
              <a:t> main() {</a:t>
            </a:r>
          </a:p>
          <a:p>
            <a:r>
              <a:rPr lang="en-US" sz="2000" dirty="0"/>
              <a:t>    for </a:t>
            </a:r>
            <a:r>
              <a:rPr lang="en-US" sz="2000" dirty="0" err="1"/>
              <a:t>num</a:t>
            </a:r>
            <a:r>
              <a:rPr lang="en-US" sz="2000" dirty="0"/>
              <a:t> in range(0u, 10) {</a:t>
            </a:r>
          </a:p>
          <a:p>
            <a:r>
              <a:rPr lang="en-US" sz="2000" dirty="0"/>
              <a:t>        do spawn { for _ in range(0u, 1000) 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{ </a:t>
            </a:r>
            <a:r>
              <a:rPr lang="en-US" sz="2000" dirty="0" err="1"/>
              <a:t>update_count</a:t>
            </a:r>
            <a:r>
              <a:rPr lang="en-US" sz="2000" dirty="0"/>
              <a:t>(</a:t>
            </a:r>
            <a:r>
              <a:rPr lang="en-US" sz="2000" dirty="0" err="1"/>
              <a:t>num</a:t>
            </a:r>
            <a:r>
              <a:rPr lang="en-US" sz="2000" dirty="0"/>
              <a:t>); } </a:t>
            </a:r>
            <a:endParaRPr lang="en-US" sz="2000" dirty="0" smtClean="0"/>
          </a:p>
          <a:p>
            <a:r>
              <a:rPr lang="en-US" sz="2000" dirty="0" smtClean="0"/>
              <a:t>         } </a:t>
            </a:r>
            <a:r>
              <a:rPr lang="en-US" sz="2000" dirty="0"/>
              <a:t>} }</a:t>
            </a:r>
          </a:p>
        </p:txBody>
      </p:sp>
    </p:spTree>
    <p:extLst>
      <p:ext uri="{BB962C8B-B14F-4D97-AF65-F5344CB8AC3E}">
        <p14:creationId xmlns:p14="http://schemas.microsoft.com/office/powerpoint/2010/main" val="143266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3058" y="256145"/>
            <a:ext cx="7676934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 Semaphore = Option&lt;</a:t>
            </a:r>
            <a:r>
              <a:rPr lang="en-US" dirty="0" err="1"/>
              <a:t>uint</a:t>
            </a:r>
            <a:r>
              <a:rPr lang="en-US" dirty="0"/>
              <a:t>&gt; ; // either None (available) or owner                      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count: </a:t>
            </a:r>
            <a:r>
              <a:rPr lang="en-US" dirty="0" err="1"/>
              <a:t>uint</a:t>
            </a:r>
            <a:r>
              <a:rPr lang="en-US" dirty="0"/>
              <a:t> = 0; // protected by lock                                         </a:t>
            </a:r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lock: Semaphore = None;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grab_lock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while (</a:t>
            </a:r>
            <a:r>
              <a:rPr lang="en-US" dirty="0" err="1"/>
              <a:t>lock.is_some</a:t>
            </a:r>
            <a:r>
              <a:rPr lang="en-US" dirty="0"/>
              <a:t>()) </a:t>
            </a:r>
            <a:r>
              <a:rPr lang="en-US" dirty="0" smtClean="0"/>
              <a:t>{ ; } /</a:t>
            </a:r>
            <a:r>
              <a:rPr lang="en-US" dirty="0"/>
              <a:t>/ wait for lock                                                               </a:t>
            </a:r>
          </a:p>
          <a:p>
            <a:r>
              <a:rPr lang="en-US" dirty="0"/>
              <a:t>    lock = Some(id);</a:t>
            </a:r>
          </a:p>
          <a:p>
            <a:r>
              <a:rPr lang="en-US" dirty="0" smtClean="0"/>
              <a:t>}</a:t>
            </a:r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release_lock</a:t>
            </a:r>
            <a:r>
              <a:rPr lang="en-US" dirty="0"/>
              <a:t>() </a:t>
            </a:r>
            <a:r>
              <a:rPr lang="en-US" dirty="0" smtClean="0"/>
              <a:t>{ lock </a:t>
            </a:r>
            <a:r>
              <a:rPr lang="en-US" dirty="0"/>
              <a:t>= None</a:t>
            </a:r>
            <a:r>
              <a:rPr lang="en-US" dirty="0" smtClean="0"/>
              <a:t>;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count += 1;</a:t>
            </a:r>
          </a:p>
          <a:p>
            <a:r>
              <a:rPr lang="en-US" dirty="0"/>
              <a:t>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    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main() {</a:t>
            </a:r>
          </a:p>
          <a:p>
            <a:r>
              <a:rPr lang="en-US" dirty="0"/>
              <a:t>    for </a:t>
            </a:r>
            <a:r>
              <a:rPr lang="en-US" dirty="0" err="1"/>
              <a:t>num</a:t>
            </a:r>
            <a:r>
              <a:rPr lang="en-US" dirty="0"/>
              <a:t> in range(0u, 10) {</a:t>
            </a:r>
          </a:p>
          <a:p>
            <a:r>
              <a:rPr lang="en-US" dirty="0"/>
              <a:t>        do spawn </a:t>
            </a:r>
            <a:r>
              <a:rPr lang="en-US" dirty="0" smtClean="0"/>
              <a:t>{ for </a:t>
            </a:r>
            <a:r>
              <a:rPr lang="en-US" dirty="0"/>
              <a:t>_ in range(0u, 1000) </a:t>
            </a:r>
            <a:r>
              <a:rPr lang="en-US" dirty="0" smtClean="0"/>
              <a:t>{ </a:t>
            </a:r>
            <a:r>
              <a:rPr lang="en-US" dirty="0" err="1" smtClean="0"/>
              <a:t>update_count</a:t>
            </a:r>
            <a:r>
              <a:rPr lang="en-US" dirty="0"/>
              <a:t>(</a:t>
            </a:r>
            <a:r>
              <a:rPr lang="en-US" dirty="0" err="1"/>
              <a:t>num</a:t>
            </a:r>
            <a:r>
              <a:rPr lang="en-US" dirty="0"/>
              <a:t>)</a:t>
            </a:r>
            <a:r>
              <a:rPr lang="en-US" dirty="0" smtClean="0"/>
              <a:t>; } } } }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15399" y="1641498"/>
            <a:ext cx="6917178" cy="22467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FAIL!  This is unsafe:</a:t>
            </a:r>
          </a:p>
          <a:p>
            <a:r>
              <a:rPr lang="en-US" sz="2800" dirty="0"/>
              <a:t>semaphore.rs:9:11: 9:15 error: use of mutable static requires unsafe function or block</a:t>
            </a:r>
          </a:p>
          <a:p>
            <a:r>
              <a:rPr lang="en-US" sz="2800" dirty="0"/>
              <a:t>semaphore.rs:9     while (</a:t>
            </a:r>
            <a:r>
              <a:rPr lang="en-US" sz="2800" dirty="0" err="1"/>
              <a:t>lock.is_some</a:t>
            </a:r>
            <a:r>
              <a:rPr lang="en-US" sz="2800" dirty="0"/>
              <a:t>()) </a:t>
            </a:r>
            <a:r>
              <a:rPr lang="en-US" sz="2800" dirty="0" smtClean="0"/>
              <a:t>{</a:t>
            </a:r>
          </a:p>
          <a:p>
            <a:r>
              <a:rPr lang="en-US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364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4212" y="364963"/>
            <a:ext cx="7903727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 Semaphore = Option&lt;</a:t>
            </a:r>
            <a:r>
              <a:rPr lang="en-US" dirty="0" err="1"/>
              <a:t>uint</a:t>
            </a:r>
            <a:r>
              <a:rPr lang="en-US" dirty="0"/>
              <a:t>&gt; ; // either None (available) or owner                      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count: </a:t>
            </a:r>
            <a:r>
              <a:rPr lang="en-US" dirty="0" err="1"/>
              <a:t>uint</a:t>
            </a:r>
            <a:r>
              <a:rPr lang="en-US" dirty="0"/>
              <a:t> = 0; // protected by lock                                         </a:t>
            </a:r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lock: Semaphore = None;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grab_lock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   unsafe </a:t>
            </a:r>
            <a:r>
              <a:rPr lang="en-US" dirty="0"/>
              <a:t>{</a:t>
            </a:r>
          </a:p>
          <a:p>
            <a:r>
              <a:rPr lang="en-US" dirty="0"/>
              <a:t>        while (</a:t>
            </a:r>
            <a:r>
              <a:rPr lang="en-US" dirty="0" err="1"/>
              <a:t>lock.is_some</a:t>
            </a:r>
            <a:r>
              <a:rPr lang="en-US" dirty="0"/>
              <a:t>()) </a:t>
            </a:r>
            <a:r>
              <a:rPr lang="en-US" dirty="0" smtClean="0"/>
              <a:t>{ ; }</a:t>
            </a:r>
            <a:endParaRPr lang="en-US" dirty="0"/>
          </a:p>
          <a:p>
            <a:r>
              <a:rPr lang="en-US" dirty="0"/>
              <a:t>        lock = Some(id);</a:t>
            </a:r>
          </a:p>
          <a:p>
            <a:r>
              <a:rPr lang="en-US" dirty="0"/>
              <a:t>    </a:t>
            </a:r>
            <a:r>
              <a:rPr lang="en-US" dirty="0" smtClean="0"/>
              <a:t>}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release_lock</a:t>
            </a:r>
            <a:r>
              <a:rPr lang="en-US" dirty="0"/>
              <a:t>() </a:t>
            </a:r>
            <a:r>
              <a:rPr lang="en-US" dirty="0" smtClean="0"/>
              <a:t>{ </a:t>
            </a:r>
            <a:r>
              <a:rPr lang="en-US" b="1" dirty="0" smtClean="0">
                <a:solidFill>
                  <a:srgbClr val="FF0000"/>
                </a:solidFill>
              </a:rPr>
              <a:t>unsafe</a:t>
            </a:r>
            <a:r>
              <a:rPr lang="en-US" dirty="0" smtClean="0"/>
              <a:t> { lock </a:t>
            </a:r>
            <a:r>
              <a:rPr lang="en-US" dirty="0"/>
              <a:t>= None</a:t>
            </a:r>
            <a:r>
              <a:rPr lang="en-US" dirty="0" smtClean="0"/>
              <a:t>; }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</a:t>
            </a:r>
            <a:r>
              <a:rPr lang="en-US" b="1" dirty="0">
                <a:solidFill>
                  <a:srgbClr val="FF0000"/>
                </a:solidFill>
              </a:rPr>
              <a:t>unsafe</a:t>
            </a:r>
            <a:r>
              <a:rPr lang="en-US" dirty="0"/>
              <a:t> {</a:t>
            </a:r>
          </a:p>
          <a:p>
            <a:r>
              <a:rPr lang="en-US" dirty="0"/>
              <a:t>    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    count += 1;</a:t>
            </a:r>
          </a:p>
          <a:p>
            <a:r>
              <a:rPr lang="en-US" dirty="0"/>
              <a:t>    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        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211630" y="1389626"/>
            <a:ext cx="35999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fn</a:t>
            </a:r>
            <a:r>
              <a:rPr lang="en-US" dirty="0"/>
              <a:t> main() {</a:t>
            </a:r>
          </a:p>
          <a:p>
            <a:r>
              <a:rPr lang="en-US" dirty="0"/>
              <a:t>    for </a:t>
            </a:r>
            <a:r>
              <a:rPr lang="en-US" dirty="0" err="1"/>
              <a:t>num</a:t>
            </a:r>
            <a:r>
              <a:rPr lang="en-US" dirty="0"/>
              <a:t> in range(0u, 10) {</a:t>
            </a:r>
          </a:p>
          <a:p>
            <a:r>
              <a:rPr lang="en-US" dirty="0"/>
              <a:t>        do spawn {</a:t>
            </a:r>
          </a:p>
          <a:p>
            <a:r>
              <a:rPr lang="en-US" dirty="0"/>
              <a:t>            for _ in range(0u, 1000) {</a:t>
            </a:r>
          </a:p>
          <a:p>
            <a:r>
              <a:rPr lang="en-US" dirty="0"/>
              <a:t>                </a:t>
            </a:r>
            <a:r>
              <a:rPr lang="en-US" dirty="0" err="1"/>
              <a:t>update_count</a:t>
            </a:r>
            <a:r>
              <a:rPr lang="en-US" dirty="0"/>
              <a:t>(</a:t>
            </a:r>
            <a:r>
              <a:rPr lang="en-US" dirty="0" err="1"/>
              <a:t>num</a:t>
            </a:r>
            <a:r>
              <a:rPr lang="en-US" dirty="0"/>
              <a:t>);</a:t>
            </a:r>
          </a:p>
          <a:p>
            <a:r>
              <a:rPr lang="en-US" dirty="0"/>
              <a:t>            }</a:t>
            </a:r>
          </a:p>
          <a:p>
            <a:r>
              <a:rPr lang="en-US" dirty="0"/>
              <a:t>        }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0424" y="4239246"/>
            <a:ext cx="3787515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What will the final count be?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640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30974" y="731384"/>
            <a:ext cx="7371697" cy="45243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gash&gt; </a:t>
            </a:r>
            <a:r>
              <a:rPr lang="en-US" sz="3200" dirty="0">
                <a:solidFill>
                  <a:srgbClr val="FFFF00"/>
                </a:solidFill>
              </a:rPr>
              <a:t>./semaphore &gt; run1.txt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gash&gt; </a:t>
            </a:r>
            <a:r>
              <a:rPr lang="en-US" sz="3200" dirty="0">
                <a:solidFill>
                  <a:srgbClr val="FFFF00"/>
                </a:solidFill>
              </a:rPr>
              <a:t>./semaphore &gt; run2.txt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gash&gt; .</a:t>
            </a:r>
            <a:r>
              <a:rPr lang="en-US" sz="3200" dirty="0">
                <a:solidFill>
                  <a:srgbClr val="FFFF00"/>
                </a:solidFill>
              </a:rPr>
              <a:t>/semaphore &gt; run3.txt</a:t>
            </a:r>
          </a:p>
          <a:p>
            <a:r>
              <a:rPr lang="en-US" sz="3200" dirty="0">
                <a:solidFill>
                  <a:srgbClr val="FFFF00"/>
                </a:solidFill>
              </a:rPr>
              <a:t>gash</a:t>
            </a:r>
            <a:r>
              <a:rPr lang="en-US" sz="3200" dirty="0" smtClean="0">
                <a:solidFill>
                  <a:srgbClr val="FFFF00"/>
                </a:solidFill>
              </a:rPr>
              <a:t>&gt; </a:t>
            </a:r>
            <a:r>
              <a:rPr lang="en-US" sz="3200" dirty="0">
                <a:solidFill>
                  <a:srgbClr val="FFFF00"/>
                </a:solidFill>
              </a:rPr>
              <a:t>tail </a:t>
            </a:r>
            <a:r>
              <a:rPr lang="en-US" sz="3200" dirty="0" smtClean="0">
                <a:solidFill>
                  <a:srgbClr val="FFFF00"/>
                </a:solidFill>
              </a:rPr>
              <a:t>-1 run1</a:t>
            </a:r>
            <a:r>
              <a:rPr lang="en-US" sz="3200" dirty="0">
                <a:solidFill>
                  <a:srgbClr val="FFFF00"/>
                </a:solidFill>
              </a:rPr>
              <a:t>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Count </a:t>
            </a:r>
            <a:r>
              <a:rPr lang="en-US" sz="3200" dirty="0">
                <a:solidFill>
                  <a:srgbClr val="FFFF00"/>
                </a:solidFill>
              </a:rPr>
              <a:t>updated by 8u: 9968u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gash&gt; tail -1 run2</a:t>
            </a:r>
            <a:r>
              <a:rPr lang="en-US" sz="3200" dirty="0">
                <a:solidFill>
                  <a:srgbClr val="FFFF00"/>
                </a:solidFill>
              </a:rPr>
              <a:t>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Count </a:t>
            </a:r>
            <a:r>
              <a:rPr lang="en-US" sz="3200" dirty="0">
                <a:solidFill>
                  <a:srgbClr val="FFFF00"/>
                </a:solidFill>
              </a:rPr>
              <a:t>updated by 9u: 9951u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gash&gt; tail -1 run3</a:t>
            </a:r>
            <a:r>
              <a:rPr lang="en-US" sz="3200" dirty="0">
                <a:solidFill>
                  <a:srgbClr val="FFFF00"/>
                </a:solidFill>
              </a:rPr>
              <a:t>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Count </a:t>
            </a:r>
            <a:r>
              <a:rPr lang="en-US" sz="3200" dirty="0">
                <a:solidFill>
                  <a:srgbClr val="FFFF00"/>
                </a:solidFill>
              </a:rPr>
              <a:t>updated by 9u: 9950u</a:t>
            </a:r>
          </a:p>
        </p:txBody>
      </p:sp>
    </p:spTree>
    <p:extLst>
      <p:ext uri="{BB962C8B-B14F-4D97-AF65-F5344CB8AC3E}">
        <p14:creationId xmlns:p14="http://schemas.microsoft.com/office/powerpoint/2010/main" val="419979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4212" y="364963"/>
            <a:ext cx="7903727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 Semaphore = Option&lt;</a:t>
            </a:r>
            <a:r>
              <a:rPr lang="en-US" dirty="0" err="1"/>
              <a:t>uint</a:t>
            </a:r>
            <a:r>
              <a:rPr lang="en-US" dirty="0"/>
              <a:t>&gt; ; // either None (available) or owner                      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count: </a:t>
            </a:r>
            <a:r>
              <a:rPr lang="en-US" dirty="0" err="1"/>
              <a:t>uint</a:t>
            </a:r>
            <a:r>
              <a:rPr lang="en-US" dirty="0"/>
              <a:t> = 0; // protected by lock                                         </a:t>
            </a:r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lock: Semaphore = None;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grab_lock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   unsafe </a:t>
            </a:r>
            <a:r>
              <a:rPr lang="en-US" dirty="0"/>
              <a:t>{</a:t>
            </a:r>
          </a:p>
          <a:p>
            <a:r>
              <a:rPr lang="en-US" dirty="0"/>
              <a:t>        while (</a:t>
            </a:r>
            <a:r>
              <a:rPr lang="en-US" dirty="0" err="1"/>
              <a:t>lock.is_some</a:t>
            </a:r>
            <a:r>
              <a:rPr lang="en-US" dirty="0"/>
              <a:t>()) </a:t>
            </a:r>
            <a:r>
              <a:rPr lang="en-US" dirty="0" smtClean="0"/>
              <a:t>{ ; }</a:t>
            </a:r>
            <a:endParaRPr lang="en-US" dirty="0"/>
          </a:p>
          <a:p>
            <a:r>
              <a:rPr lang="en-US" dirty="0"/>
              <a:t>        lock = Some(id);</a:t>
            </a:r>
          </a:p>
          <a:p>
            <a:r>
              <a:rPr lang="en-US" dirty="0"/>
              <a:t>    </a:t>
            </a:r>
            <a:r>
              <a:rPr lang="en-US" dirty="0" smtClean="0"/>
              <a:t>}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release_lock</a:t>
            </a:r>
            <a:r>
              <a:rPr lang="en-US" dirty="0"/>
              <a:t>() </a:t>
            </a:r>
            <a:r>
              <a:rPr lang="en-US" dirty="0" smtClean="0"/>
              <a:t>{ </a:t>
            </a:r>
            <a:r>
              <a:rPr lang="en-US" b="1" dirty="0" smtClean="0">
                <a:solidFill>
                  <a:srgbClr val="FF0000"/>
                </a:solidFill>
              </a:rPr>
              <a:t>unsafe</a:t>
            </a:r>
            <a:r>
              <a:rPr lang="en-US" dirty="0" smtClean="0"/>
              <a:t> { lock </a:t>
            </a:r>
            <a:r>
              <a:rPr lang="en-US" dirty="0"/>
              <a:t>= None</a:t>
            </a:r>
            <a:r>
              <a:rPr lang="en-US" dirty="0" smtClean="0"/>
              <a:t>; }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</a:t>
            </a:r>
            <a:r>
              <a:rPr lang="en-US" b="1" dirty="0">
                <a:solidFill>
                  <a:srgbClr val="FF0000"/>
                </a:solidFill>
              </a:rPr>
              <a:t>unsafe</a:t>
            </a:r>
            <a:r>
              <a:rPr lang="en-US" dirty="0"/>
              <a:t> {</a:t>
            </a:r>
          </a:p>
          <a:p>
            <a:r>
              <a:rPr lang="en-US" dirty="0"/>
              <a:t>    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    count += 1;</a:t>
            </a:r>
          </a:p>
          <a:p>
            <a:r>
              <a:rPr lang="en-US" dirty="0"/>
              <a:t>    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        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211630" y="1389626"/>
            <a:ext cx="35999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fn</a:t>
            </a:r>
            <a:r>
              <a:rPr lang="en-US" dirty="0"/>
              <a:t> main() {</a:t>
            </a:r>
          </a:p>
          <a:p>
            <a:r>
              <a:rPr lang="en-US" dirty="0"/>
              <a:t>    for </a:t>
            </a:r>
            <a:r>
              <a:rPr lang="en-US" dirty="0" err="1"/>
              <a:t>num</a:t>
            </a:r>
            <a:r>
              <a:rPr lang="en-US" dirty="0"/>
              <a:t> in range(0u, 10) {</a:t>
            </a:r>
          </a:p>
          <a:p>
            <a:r>
              <a:rPr lang="en-US" dirty="0"/>
              <a:t>        do spawn {</a:t>
            </a:r>
          </a:p>
          <a:p>
            <a:r>
              <a:rPr lang="en-US" dirty="0"/>
              <a:t>            for _ in range(0u, 1000) {</a:t>
            </a:r>
          </a:p>
          <a:p>
            <a:r>
              <a:rPr lang="en-US" dirty="0"/>
              <a:t>                </a:t>
            </a:r>
            <a:r>
              <a:rPr lang="en-US" dirty="0" err="1"/>
              <a:t>update_count</a:t>
            </a:r>
            <a:r>
              <a:rPr lang="en-US" dirty="0"/>
              <a:t>(</a:t>
            </a:r>
            <a:r>
              <a:rPr lang="en-US" dirty="0" err="1"/>
              <a:t>num</a:t>
            </a:r>
            <a:r>
              <a:rPr lang="en-US" dirty="0"/>
              <a:t>);</a:t>
            </a:r>
          </a:p>
          <a:p>
            <a:r>
              <a:rPr lang="en-US" dirty="0"/>
              <a:t>            }</a:t>
            </a:r>
          </a:p>
          <a:p>
            <a:r>
              <a:rPr lang="en-US" dirty="0"/>
              <a:t>        }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76577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899" y="160002"/>
            <a:ext cx="6101658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unsafe {</a:t>
            </a:r>
          </a:p>
          <a:p>
            <a:r>
              <a:rPr lang="en-US" dirty="0"/>
              <a:t>    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   </a:t>
            </a:r>
            <a:r>
              <a:rPr lang="en-US" b="1" dirty="0">
                <a:solidFill>
                  <a:schemeClr val="accent4"/>
                </a:solidFill>
              </a:rPr>
              <a:t> assert!(match lock </a:t>
            </a:r>
            <a:r>
              <a:rPr lang="en-US" b="1" dirty="0" smtClean="0">
                <a:solidFill>
                  <a:schemeClr val="accent4"/>
                </a:solidFill>
              </a:rPr>
              <a:t>{ None </a:t>
            </a:r>
            <a:r>
              <a:rPr lang="en-US" b="1" dirty="0">
                <a:solidFill>
                  <a:schemeClr val="accent4"/>
                </a:solidFill>
              </a:rPr>
              <a:t>=&gt; false,</a:t>
            </a:r>
          </a:p>
          <a:p>
            <a:r>
              <a:rPr lang="en-US" b="1" dirty="0">
                <a:solidFill>
                  <a:schemeClr val="accent4"/>
                </a:solidFill>
              </a:rPr>
              <a:t>                   </a:t>
            </a:r>
            <a:r>
              <a:rPr lang="en-US" b="1" dirty="0" smtClean="0">
                <a:solidFill>
                  <a:schemeClr val="accent4"/>
                </a:solidFill>
              </a:rPr>
              <a:t>                          Some</a:t>
            </a:r>
            <a:r>
              <a:rPr lang="en-US" b="1" dirty="0">
                <a:solidFill>
                  <a:schemeClr val="accent4"/>
                </a:solidFill>
              </a:rPr>
              <a:t>(</a:t>
            </a:r>
            <a:r>
              <a:rPr lang="en-US" b="1" dirty="0" err="1">
                <a:solidFill>
                  <a:schemeClr val="accent4"/>
                </a:solidFill>
              </a:rPr>
              <a:t>lockee</a:t>
            </a:r>
            <a:r>
              <a:rPr lang="en-US" b="1" dirty="0">
                <a:solidFill>
                  <a:schemeClr val="accent4"/>
                </a:solidFill>
              </a:rPr>
              <a:t>) =&gt; </a:t>
            </a:r>
            <a:r>
              <a:rPr lang="en-US" b="1" dirty="0" err="1">
                <a:solidFill>
                  <a:schemeClr val="accent4"/>
                </a:solidFill>
              </a:rPr>
              <a:t>lockee</a:t>
            </a:r>
            <a:r>
              <a:rPr lang="en-US" b="1" dirty="0">
                <a:solidFill>
                  <a:schemeClr val="accent4"/>
                </a:solidFill>
              </a:rPr>
              <a:t> == id});</a:t>
            </a:r>
          </a:p>
          <a:p>
            <a:r>
              <a:rPr lang="en-US" dirty="0"/>
              <a:t>	count += 1;</a:t>
            </a:r>
          </a:p>
          <a:p>
            <a:r>
              <a:rPr lang="en-US" dirty="0"/>
              <a:t>	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	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3" y="2400301"/>
            <a:ext cx="8516067" cy="3139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Count </a:t>
            </a:r>
            <a:r>
              <a:rPr lang="en-US" dirty="0"/>
              <a:t>updated by 1u: 710u</a:t>
            </a:r>
          </a:p>
          <a:p>
            <a:r>
              <a:rPr lang="en-US" dirty="0"/>
              <a:t>Count updated by 2u: 710u</a:t>
            </a:r>
          </a:p>
          <a:p>
            <a:r>
              <a:rPr lang="en-US" dirty="0"/>
              <a:t>Count updated by 1u: 711u</a:t>
            </a:r>
          </a:p>
          <a:p>
            <a:r>
              <a:rPr lang="en-US" dirty="0"/>
              <a:t>Count updated by 2u: 713uCount updated by 1u: 713u</a:t>
            </a:r>
          </a:p>
          <a:p>
            <a:endParaRPr lang="en-US" dirty="0"/>
          </a:p>
          <a:p>
            <a:r>
              <a:rPr lang="en-US" dirty="0"/>
              <a:t>Count updated by 2u: 714u</a:t>
            </a:r>
          </a:p>
          <a:p>
            <a:r>
              <a:rPr lang="en-US" dirty="0"/>
              <a:t>Count updated by 2u: 715u</a:t>
            </a:r>
          </a:p>
          <a:p>
            <a:r>
              <a:rPr lang="en-US" dirty="0"/>
              <a:t>task &lt;unnamed&gt; failed at 'assertion failed: match lock { None =&gt; false, Some(</a:t>
            </a:r>
            <a:r>
              <a:rPr lang="en-US" dirty="0" err="1"/>
              <a:t>lockee</a:t>
            </a:r>
            <a:r>
              <a:rPr lang="en-US" dirty="0"/>
              <a:t>) =&gt; \</a:t>
            </a:r>
          </a:p>
          <a:p>
            <a:r>
              <a:rPr lang="en-US" dirty="0" err="1"/>
              <a:t>lockee</a:t>
            </a:r>
            <a:r>
              <a:rPr lang="en-US" dirty="0"/>
              <a:t> == id }', semaphore.rs:26</a:t>
            </a:r>
          </a:p>
          <a:p>
            <a:r>
              <a:rPr lang="en-US" dirty="0"/>
              <a:t>Count updated by 2u: 716u</a:t>
            </a:r>
          </a:p>
          <a:p>
            <a:r>
              <a:rPr lang="en-US" dirty="0"/>
              <a:t>Count updated by 2u: 717u</a:t>
            </a:r>
          </a:p>
        </p:txBody>
      </p:sp>
    </p:spTree>
    <p:extLst>
      <p:ext uri="{BB962C8B-B14F-4D97-AF65-F5344CB8AC3E}">
        <p14:creationId xmlns:p14="http://schemas.microsoft.com/office/powerpoint/2010/main" val="190537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Attempted Fix of Fix of Fix …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4322" y="1178117"/>
            <a:ext cx="3073236" cy="33765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loop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if lock1 == 0: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lock1 = </a:t>
            </a:r>
            <a:r>
              <a:rPr lang="en-US" sz="2000" dirty="0" err="1" smtClean="0"/>
              <a:t>i</a:t>
            </a:r>
            <a:r>
              <a:rPr lang="en-US" sz="2000" dirty="0" smtClean="0"/>
              <a:t>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if lock1 == </a:t>
            </a:r>
            <a:r>
              <a:rPr lang="en-US" sz="2000" dirty="0" err="1" smtClean="0"/>
              <a:t>i</a:t>
            </a:r>
            <a:r>
              <a:rPr lang="en-US" sz="2000" dirty="0" smtClean="0"/>
              <a:t>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if lock2 == 0: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lock2 = </a:t>
            </a:r>
            <a:r>
              <a:rPr lang="en-US" sz="2000" dirty="0" err="1" smtClean="0"/>
              <a:t>i</a:t>
            </a:r>
            <a:r>
              <a:rPr lang="en-US" sz="2000" dirty="0" smtClean="0"/>
              <a:t>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if lock2 == </a:t>
            </a:r>
            <a:r>
              <a:rPr lang="en-US" sz="2000" dirty="0" err="1" smtClean="0"/>
              <a:t>i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        </a:t>
            </a:r>
            <a:r>
              <a:rPr lang="en-US" sz="2000" dirty="0" smtClean="0"/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          </a:t>
            </a:r>
            <a:r>
              <a:rPr lang="en-US" sz="2000" dirty="0" err="1" smtClean="0">
                <a:solidFill>
                  <a:srgbClr val="FF0000"/>
                </a:solidFill>
              </a:rPr>
              <a:t>critical_section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lock2 = 0;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lock1 = 0;</a:t>
            </a:r>
          </a:p>
          <a:p>
            <a:r>
              <a:rPr lang="en-US" sz="2000" dirty="0"/>
              <a:t>}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363143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042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49209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3377" y="2670367"/>
            <a:ext cx="3968748" cy="103452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</a:t>
            </a:r>
            <a:endParaRPr lang="en-US" sz="2800" dirty="0"/>
          </a:p>
        </p:txBody>
      </p:sp>
      <p:sp>
        <p:nvSpPr>
          <p:cNvPr id="12" name="Up-Down Arrow 11"/>
          <p:cNvSpPr/>
          <p:nvPr/>
        </p:nvSpPr>
        <p:spPr>
          <a:xfrm>
            <a:off x="8127382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692282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5331265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71241" y="2732690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lock1: 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6363143" y="2732690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lock2: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175937" y="4073890"/>
            <a:ext cx="4237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Do we need to see why 3-locks still breaks?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085537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-1746216" y="2112680"/>
            <a:ext cx="4767263" cy="5419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0090"/>
                </a:solidFill>
                <a:hlinkClick r:id="rId2"/>
              </a:rPr>
              <a:t>http://</a:t>
            </a:r>
            <a:r>
              <a:rPr lang="en-US" dirty="0" err="1">
                <a:solidFill>
                  <a:srgbClr val="000090"/>
                </a:solidFill>
                <a:hlinkClick r:id="rId2"/>
              </a:rPr>
              <a:t>rosettacode.org</a:t>
            </a:r>
            <a:r>
              <a:rPr lang="en-US" dirty="0">
                <a:solidFill>
                  <a:srgbClr val="000090"/>
                </a:solidFill>
                <a:hlinkClick r:id="rId2"/>
              </a:rPr>
              <a:t>/wiki/</a:t>
            </a:r>
            <a:r>
              <a:rPr lang="en-US" dirty="0" err="1">
                <a:solidFill>
                  <a:srgbClr val="000090"/>
                </a:solidFill>
                <a:hlinkClick r:id="rId2"/>
              </a:rPr>
              <a:t>Dining_philosophers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4630" r="13405" b="11700"/>
          <a:stretch/>
        </p:blipFill>
        <p:spPr>
          <a:xfrm>
            <a:off x="5318291" y="136084"/>
            <a:ext cx="3682640" cy="4661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830" t="832" r="16235" b="53121"/>
          <a:stretch/>
        </p:blipFill>
        <p:spPr>
          <a:xfrm>
            <a:off x="1797026" y="59536"/>
            <a:ext cx="3243136" cy="463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70</a:t>
            </a:fld>
            <a:endParaRPr lang="en-US"/>
          </a:p>
        </p:txBody>
      </p:sp>
      <p:pic>
        <p:nvPicPr>
          <p:cNvPr id="4" name="Picture 3" descr="Screen Shot 2014-03-18 at 10.49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3" y="129747"/>
            <a:ext cx="6458380" cy="474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18 at 10.50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64" y="988056"/>
            <a:ext cx="4806136" cy="405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186085" y="338667"/>
            <a:ext cx="1356561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Class 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384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71</a:t>
            </a:fld>
            <a:endParaRPr lang="en-US"/>
          </a:p>
        </p:txBody>
      </p:sp>
      <p:pic>
        <p:nvPicPr>
          <p:cNvPr id="4" name="Picture 3" descr="Screen Shot 2014-03-18 at 10.5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4" y="127842"/>
            <a:ext cx="3964257" cy="437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408448" y="136367"/>
            <a:ext cx="4572000" cy="45243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“What </a:t>
            </a:r>
            <a:r>
              <a:rPr lang="en-US" dirty="0"/>
              <a:t>is significant about the bakery algorithm is that it implements mutual exclusion without relying on any lower-level mutual exclusion.  Assuming that reads and writes of a memory location are atomic actions, as previous mutual exclusion algorithms had done, is tantamount to assuming mutually exclusive access to the location.  So a mutual exclusion algorithm that assumes atomic reads and writes is assuming lower-level mutual exclusion</a:t>
            </a:r>
            <a:r>
              <a:rPr lang="en-US" dirty="0" smtClean="0"/>
              <a:t>.  </a:t>
            </a:r>
            <a:r>
              <a:rPr lang="en-US" dirty="0"/>
              <a:t>Such an algorithm cannot really be said to solve the mutual exclusion problem.  Before the bakery algorithm, people believed that the mutual exclusion problem was unsolvable--that you could implement mutual exclusion only by using lower-level mutual exclusion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0048" y="4176865"/>
            <a:ext cx="291322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Communications of the ACM</a:t>
            </a:r>
            <a:r>
              <a:rPr lang="en-US" dirty="0" smtClean="0"/>
              <a:t>, August 1974 (2 pages)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0861" y="4638529"/>
            <a:ext cx="3401555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We will explore this next Tuesday!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139" y="85506"/>
            <a:ext cx="1356561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Class 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5470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8 at 8.59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35" y="1601168"/>
            <a:ext cx="4225258" cy="316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72</a:t>
            </a:fld>
            <a:endParaRPr lang="en-US"/>
          </a:p>
        </p:txBody>
      </p:sp>
      <p:pic>
        <p:nvPicPr>
          <p:cNvPr id="3" name="Picture 2" descr="Screen Shot 2014-04-08 at 8.56.2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6943" r="1700" b="3431"/>
          <a:stretch/>
        </p:blipFill>
        <p:spPr>
          <a:xfrm>
            <a:off x="102286" y="59660"/>
            <a:ext cx="4500612" cy="2420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35" y="2430108"/>
            <a:ext cx="2440188" cy="2611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62657" y="4691133"/>
            <a:ext cx="3065813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Edsger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Dijkstra</a:t>
            </a:r>
            <a:r>
              <a:rPr lang="en-US" sz="2000" dirty="0" smtClean="0">
                <a:solidFill>
                  <a:srgbClr val="FFFF00"/>
                </a:solidFill>
              </a:rPr>
              <a:t> (1930-2002)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5321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Dijkstra’s</a:t>
            </a:r>
            <a:r>
              <a:rPr lang="en-US" dirty="0" smtClean="0"/>
              <a:t>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80129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39028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29679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6195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18573" y="1079792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0363" y="3100917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79468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44368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109268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48251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20329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70118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529902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1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78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9956" y="391876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746" y="2413001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251" y="3216788"/>
            <a:ext cx="6519734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</p:txBody>
      </p:sp>
    </p:spTree>
    <p:extLst>
      <p:ext uri="{BB962C8B-B14F-4D97-AF65-F5344CB8AC3E}">
        <p14:creationId xmlns:p14="http://schemas.microsoft.com/office/powerpoint/2010/main" val="30192890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75</a:t>
            </a:fld>
            <a:endParaRPr lang="en-US"/>
          </a:p>
        </p:txBody>
      </p:sp>
      <p:pic>
        <p:nvPicPr>
          <p:cNvPr id="3" name="Picture 2" descr="Screen Shot 2014-04-08 at 9.02.5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/>
          <a:stretch/>
        </p:blipFill>
        <p:spPr>
          <a:xfrm>
            <a:off x="659756" y="1126864"/>
            <a:ext cx="7576400" cy="1411878"/>
          </a:xfrm>
          <a:prstGeom prst="rect">
            <a:avLst/>
          </a:prstGeom>
        </p:spPr>
      </p:pic>
      <p:pic>
        <p:nvPicPr>
          <p:cNvPr id="4" name="Picture 3" descr="Screen Shot 2014-04-08 at 9.03.1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r="2879"/>
          <a:stretch/>
        </p:blipFill>
        <p:spPr>
          <a:xfrm>
            <a:off x="659756" y="2301153"/>
            <a:ext cx="7576400" cy="110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890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899" y="160002"/>
            <a:ext cx="6101658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unsafe {</a:t>
            </a:r>
          </a:p>
          <a:p>
            <a:r>
              <a:rPr lang="en-US" dirty="0"/>
              <a:t>    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   </a:t>
            </a:r>
            <a:r>
              <a:rPr lang="en-US" b="1" dirty="0">
                <a:solidFill>
                  <a:schemeClr val="accent4"/>
                </a:solidFill>
              </a:rPr>
              <a:t> assert!(match lock </a:t>
            </a:r>
            <a:r>
              <a:rPr lang="en-US" b="1" dirty="0" smtClean="0">
                <a:solidFill>
                  <a:schemeClr val="accent4"/>
                </a:solidFill>
              </a:rPr>
              <a:t>{ None </a:t>
            </a:r>
            <a:r>
              <a:rPr lang="en-US" b="1" dirty="0">
                <a:solidFill>
                  <a:schemeClr val="accent4"/>
                </a:solidFill>
              </a:rPr>
              <a:t>=&gt; false,</a:t>
            </a:r>
          </a:p>
          <a:p>
            <a:r>
              <a:rPr lang="en-US" b="1" dirty="0">
                <a:solidFill>
                  <a:schemeClr val="accent4"/>
                </a:solidFill>
              </a:rPr>
              <a:t>                   </a:t>
            </a:r>
            <a:r>
              <a:rPr lang="en-US" b="1" dirty="0" smtClean="0">
                <a:solidFill>
                  <a:schemeClr val="accent4"/>
                </a:solidFill>
              </a:rPr>
              <a:t>                          Some</a:t>
            </a:r>
            <a:r>
              <a:rPr lang="en-US" b="1" dirty="0">
                <a:solidFill>
                  <a:schemeClr val="accent4"/>
                </a:solidFill>
              </a:rPr>
              <a:t>(</a:t>
            </a:r>
            <a:r>
              <a:rPr lang="en-US" b="1" dirty="0" err="1">
                <a:solidFill>
                  <a:schemeClr val="accent4"/>
                </a:solidFill>
              </a:rPr>
              <a:t>lockee</a:t>
            </a:r>
            <a:r>
              <a:rPr lang="en-US" b="1" dirty="0">
                <a:solidFill>
                  <a:schemeClr val="accent4"/>
                </a:solidFill>
              </a:rPr>
              <a:t>) =&gt; </a:t>
            </a:r>
            <a:r>
              <a:rPr lang="en-US" b="1" dirty="0" err="1">
                <a:solidFill>
                  <a:schemeClr val="accent4"/>
                </a:solidFill>
              </a:rPr>
              <a:t>lockee</a:t>
            </a:r>
            <a:r>
              <a:rPr lang="en-US" b="1" dirty="0">
                <a:solidFill>
                  <a:schemeClr val="accent4"/>
                </a:solidFill>
              </a:rPr>
              <a:t> == id});</a:t>
            </a:r>
          </a:p>
          <a:p>
            <a:r>
              <a:rPr lang="en-US" dirty="0"/>
              <a:t>	count += 1;</a:t>
            </a:r>
          </a:p>
          <a:p>
            <a:r>
              <a:rPr lang="en-US" dirty="0"/>
              <a:t>	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	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3" y="2400301"/>
            <a:ext cx="8516067" cy="3139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Count </a:t>
            </a:r>
            <a:r>
              <a:rPr lang="en-US" dirty="0"/>
              <a:t>updated by 1u: 710u</a:t>
            </a:r>
          </a:p>
          <a:p>
            <a:r>
              <a:rPr lang="en-US" dirty="0"/>
              <a:t>Count updated by 2u: 710u</a:t>
            </a:r>
          </a:p>
          <a:p>
            <a:r>
              <a:rPr lang="en-US" dirty="0"/>
              <a:t>Count updated by 1u: 711u</a:t>
            </a:r>
          </a:p>
          <a:p>
            <a:r>
              <a:rPr lang="en-US" dirty="0"/>
              <a:t>Count updated by 2u: 713uCount updated by 1u: 713u</a:t>
            </a:r>
          </a:p>
          <a:p>
            <a:endParaRPr lang="en-US" dirty="0"/>
          </a:p>
          <a:p>
            <a:r>
              <a:rPr lang="en-US" dirty="0"/>
              <a:t>Count updated by 2u: 714u</a:t>
            </a:r>
          </a:p>
          <a:p>
            <a:r>
              <a:rPr lang="en-US" dirty="0"/>
              <a:t>Count updated by 2u: 715u</a:t>
            </a:r>
          </a:p>
          <a:p>
            <a:r>
              <a:rPr lang="en-US" dirty="0"/>
              <a:t>task &lt;unnamed&gt; failed at 'assertion failed: match lock { None =&gt; false, Some(</a:t>
            </a:r>
            <a:r>
              <a:rPr lang="en-US" dirty="0" err="1"/>
              <a:t>lockee</a:t>
            </a:r>
            <a:r>
              <a:rPr lang="en-US" dirty="0"/>
              <a:t>) =&gt; \</a:t>
            </a:r>
          </a:p>
          <a:p>
            <a:r>
              <a:rPr lang="en-US" dirty="0" err="1"/>
              <a:t>lockee</a:t>
            </a:r>
            <a:r>
              <a:rPr lang="en-US" dirty="0"/>
              <a:t> == id }', semaphore.rs:26</a:t>
            </a:r>
          </a:p>
          <a:p>
            <a:r>
              <a:rPr lang="en-US" dirty="0"/>
              <a:t>Count updated by 2u: 716u</a:t>
            </a:r>
          </a:p>
          <a:p>
            <a:r>
              <a:rPr lang="en-US" dirty="0"/>
              <a:t>Count updated by 2u: 717u</a:t>
            </a:r>
          </a:p>
        </p:txBody>
      </p:sp>
    </p:spTree>
    <p:extLst>
      <p:ext uri="{BB962C8B-B14F-4D97-AF65-F5344CB8AC3E}">
        <p14:creationId xmlns:p14="http://schemas.microsoft.com/office/powerpoint/2010/main" val="190537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-1746216" y="2112680"/>
            <a:ext cx="4767263" cy="5419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0090"/>
                </a:solidFill>
                <a:hlinkClick r:id="rId2"/>
              </a:rPr>
              <a:t>http://</a:t>
            </a:r>
            <a:r>
              <a:rPr lang="en-US" dirty="0" err="1">
                <a:solidFill>
                  <a:srgbClr val="000090"/>
                </a:solidFill>
                <a:hlinkClick r:id="rId2"/>
              </a:rPr>
              <a:t>rosettacode.org</a:t>
            </a:r>
            <a:r>
              <a:rPr lang="en-US" dirty="0">
                <a:solidFill>
                  <a:srgbClr val="000090"/>
                </a:solidFill>
                <a:hlinkClick r:id="rId2"/>
              </a:rPr>
              <a:t>/wiki/</a:t>
            </a:r>
            <a:r>
              <a:rPr lang="en-US" dirty="0" err="1">
                <a:solidFill>
                  <a:srgbClr val="000090"/>
                </a:solidFill>
                <a:hlinkClick r:id="rId2"/>
              </a:rPr>
              <a:t>Dining_philosophers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4630" r="13405" b="11700"/>
          <a:stretch/>
        </p:blipFill>
        <p:spPr>
          <a:xfrm>
            <a:off x="5318291" y="136084"/>
            <a:ext cx="3682640" cy="4661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830" t="832" r="16235" b="53121"/>
          <a:stretch/>
        </p:blipFill>
        <p:spPr>
          <a:xfrm>
            <a:off x="1797026" y="59536"/>
            <a:ext cx="3243136" cy="463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Easy (Cheating) Solution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3657" y="1399234"/>
            <a:ext cx="3073236" cy="19903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363143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042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49209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3377" y="2670367"/>
            <a:ext cx="3968748" cy="18296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</a:p>
          <a:p>
            <a:pPr algn="ctr"/>
            <a:r>
              <a:rPr lang="en-US" sz="2800" dirty="0" smtClean="0"/>
              <a:t>(with atomic read/write/</a:t>
            </a:r>
            <a:r>
              <a:rPr lang="en-US" sz="2800" dirty="0" err="1" smtClean="0"/>
              <a:t>test&amp;set</a:t>
            </a:r>
            <a:r>
              <a:rPr lang="en-US" sz="2800" dirty="0" smtClean="0"/>
              <a:t>)</a:t>
            </a:r>
            <a:r>
              <a:rPr lang="en-US" sz="2800" b="1" dirty="0" smtClean="0"/>
              <a:t> </a:t>
            </a:r>
            <a:endParaRPr lang="en-US" sz="2800" dirty="0"/>
          </a:p>
        </p:txBody>
      </p:sp>
      <p:sp>
        <p:nvSpPr>
          <p:cNvPr id="12" name="Up-Down Arrow 11"/>
          <p:cNvSpPr/>
          <p:nvPr/>
        </p:nvSpPr>
        <p:spPr>
          <a:xfrm>
            <a:off x="8127382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692282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5331265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71241" y="2732690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lock: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73207" y="3565308"/>
            <a:ext cx="3360165" cy="10156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i="1" dirty="0" err="1" smtClean="0"/>
              <a:t>test_and_set</a:t>
            </a:r>
            <a:r>
              <a:rPr lang="en-US" sz="2000" dirty="0" smtClean="0"/>
              <a:t>(</a:t>
            </a:r>
            <a:r>
              <a:rPr lang="en-US" sz="2000" b="1" i="1" dirty="0" smtClean="0"/>
              <a:t>v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returns current value of </a:t>
            </a:r>
            <a:r>
              <a:rPr lang="en-US" sz="2000" i="1" dirty="0" smtClean="0"/>
              <a:t>v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sets value of </a:t>
            </a:r>
            <a:r>
              <a:rPr lang="en-US" sz="2000" i="1" dirty="0" smtClean="0"/>
              <a:t>v</a:t>
            </a:r>
            <a:r>
              <a:rPr lang="en-US" sz="2000" dirty="0" smtClean="0"/>
              <a:t> to true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9155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Easy (Cheating) Solution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3657" y="1399234"/>
            <a:ext cx="3073236" cy="19903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loop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if not</a:t>
            </a:r>
            <a:r>
              <a:rPr lang="en-US" sz="2000" i="1" dirty="0" smtClean="0"/>
              <a:t> </a:t>
            </a:r>
            <a:r>
              <a:rPr lang="en-US" sz="2000" b="1" i="1" dirty="0" err="1" smtClean="0"/>
              <a:t>test_and_set</a:t>
            </a:r>
            <a:r>
              <a:rPr lang="en-US" sz="2000" dirty="0" smtClean="0"/>
              <a:t>(lock):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        </a:t>
            </a:r>
            <a:r>
              <a:rPr lang="en-US" sz="2000" dirty="0" err="1" smtClean="0">
                <a:solidFill>
                  <a:srgbClr val="FF0000"/>
                </a:solidFill>
              </a:rPr>
              <a:t>critical_section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lock = false;</a:t>
            </a:r>
          </a:p>
          <a:p>
            <a:r>
              <a:rPr lang="en-US" sz="2000" dirty="0"/>
              <a:t>}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363143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042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49209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3377" y="2670367"/>
            <a:ext cx="3968748" cy="18296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</a:p>
          <a:p>
            <a:pPr algn="ctr"/>
            <a:r>
              <a:rPr lang="en-US" sz="2800" dirty="0" smtClean="0"/>
              <a:t>(with atomic read/write/</a:t>
            </a:r>
            <a:r>
              <a:rPr lang="en-US" sz="2800" dirty="0" err="1" smtClean="0"/>
              <a:t>test&amp;set</a:t>
            </a:r>
            <a:r>
              <a:rPr lang="en-US" sz="2800" dirty="0" smtClean="0"/>
              <a:t>)</a:t>
            </a:r>
            <a:r>
              <a:rPr lang="en-US" sz="2800" b="1" dirty="0" smtClean="0"/>
              <a:t> </a:t>
            </a:r>
            <a:endParaRPr lang="en-US" sz="2800" dirty="0"/>
          </a:p>
        </p:txBody>
      </p:sp>
      <p:sp>
        <p:nvSpPr>
          <p:cNvPr id="12" name="Up-Down Arrow 11"/>
          <p:cNvSpPr/>
          <p:nvPr/>
        </p:nvSpPr>
        <p:spPr>
          <a:xfrm>
            <a:off x="8127382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692282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5331265" y="206711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71241" y="2732690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lock: 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173207" y="3565308"/>
            <a:ext cx="3360165" cy="10156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i="1" dirty="0" err="1" smtClean="0"/>
              <a:t>test_and_set</a:t>
            </a:r>
            <a:r>
              <a:rPr lang="en-US" sz="2000" dirty="0" smtClean="0"/>
              <a:t>(</a:t>
            </a:r>
            <a:r>
              <a:rPr lang="en-US" sz="2000" b="1" i="1" dirty="0" smtClean="0"/>
              <a:t>v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returns current value of </a:t>
            </a:r>
            <a:r>
              <a:rPr lang="en-US" sz="2000" i="1" dirty="0" smtClean="0"/>
              <a:t>v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sets value of </a:t>
            </a:r>
            <a:r>
              <a:rPr lang="en-US" sz="2000" i="1" dirty="0" smtClean="0"/>
              <a:t>v</a:t>
            </a:r>
            <a:r>
              <a:rPr lang="en-US" sz="2000" dirty="0" smtClean="0"/>
              <a:t> to true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5473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59912</TotalTime>
  <Words>3541</Words>
  <Application>Microsoft Macintosh PowerPoint</Application>
  <PresentationFormat>On-screen Show (16:9)</PresentationFormat>
  <Paragraphs>772</Paragraphs>
  <Slides>78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Class 20: Bakers and Philosophers</vt:lpstr>
      <vt:lpstr>Plan for Today</vt:lpstr>
      <vt:lpstr>PowerPoint Presentation</vt:lpstr>
      <vt:lpstr>Attempted Solution</vt:lpstr>
      <vt:lpstr>Attempted Fix</vt:lpstr>
      <vt:lpstr>Attempted Fix of Fix</vt:lpstr>
      <vt:lpstr>Attempted Fix of Fix of Fix …</vt:lpstr>
      <vt:lpstr>Easy (Cheating) Solution</vt:lpstr>
      <vt:lpstr>Easy (Cheating) Solution</vt:lpstr>
      <vt:lpstr>Does your processor provide such an instruction?</vt:lpstr>
      <vt:lpstr>PowerPoint Presentation</vt:lpstr>
      <vt:lpstr>PowerPoint Presentation</vt:lpstr>
      <vt:lpstr>PowerPoint Presentation</vt:lpstr>
      <vt:lpstr>Clever “Cheating”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Djikstra’s (Hygenic) Version EWD625</vt:lpstr>
      <vt:lpstr>PowerPoint Presentation</vt:lpstr>
      <vt:lpstr>Solution Desiderata</vt:lpstr>
      <vt:lpstr>PowerPoint Presentation</vt:lpstr>
      <vt:lpstr>Dijkstra’s Solution (Idea)</vt:lpstr>
      <vt:lpstr>The Real Idea was to  “Invent the Chopstick”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Djikstra’s (Hygenic) Version EWD625</vt:lpstr>
      <vt:lpstr>PowerPoint Presentation</vt:lpstr>
      <vt:lpstr>Solution Desiderata</vt:lpstr>
      <vt:lpstr>PowerPoint Presentation</vt:lpstr>
      <vt:lpstr>Dijkstra’s Solution (Idea)</vt:lpstr>
      <vt:lpstr>The Real Idea was to  “Invent the Chopstick”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Dijkstra’s Problem</vt:lpstr>
      <vt:lpstr>PowerPoint Presentation</vt:lpstr>
      <vt:lpstr>PowerPoint Presentation</vt:lpstr>
      <vt:lpstr>PowerPoint Presentation</vt:lpstr>
      <vt:lpstr>PowerPoint Presentation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David Evans</cp:lastModifiedBy>
  <cp:revision>513</cp:revision>
  <cp:lastPrinted>2014-02-18T16:56:09Z</cp:lastPrinted>
  <dcterms:created xsi:type="dcterms:W3CDTF">2013-08-26T17:24:32Z</dcterms:created>
  <dcterms:modified xsi:type="dcterms:W3CDTF">2014-04-10T10:49:16Z</dcterms:modified>
</cp:coreProperties>
</file>