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523" r:id="rId3"/>
    <p:sldId id="524" r:id="rId4"/>
    <p:sldId id="526" r:id="rId5"/>
    <p:sldId id="525" r:id="rId6"/>
    <p:sldId id="527" r:id="rId7"/>
    <p:sldId id="528" r:id="rId8"/>
    <p:sldId id="529" r:id="rId9"/>
    <p:sldId id="530" r:id="rId10"/>
    <p:sldId id="531" r:id="rId11"/>
    <p:sldId id="532" r:id="rId12"/>
    <p:sldId id="533" r:id="rId13"/>
    <p:sldId id="534" r:id="rId14"/>
    <p:sldId id="535" r:id="rId15"/>
    <p:sldId id="536" r:id="rId16"/>
    <p:sldId id="537" r:id="rId17"/>
    <p:sldId id="538" r:id="rId18"/>
    <p:sldId id="539" r:id="rId19"/>
    <p:sldId id="540" r:id="rId20"/>
    <p:sldId id="541" r:id="rId21"/>
    <p:sldId id="542" r:id="rId22"/>
    <p:sldId id="543" r:id="rId23"/>
    <p:sldId id="545" r:id="rId24"/>
    <p:sldId id="544" r:id="rId25"/>
    <p:sldId id="550" r:id="rId26"/>
    <p:sldId id="551" r:id="rId27"/>
    <p:sldId id="552" r:id="rId28"/>
    <p:sldId id="557" r:id="rId29"/>
    <p:sldId id="554" r:id="rId30"/>
    <p:sldId id="553" r:id="rId31"/>
    <p:sldId id="556" r:id="rId32"/>
    <p:sldId id="558" r:id="rId33"/>
    <p:sldId id="559" r:id="rId34"/>
    <p:sldId id="560" r:id="rId35"/>
    <p:sldId id="563" r:id="rId36"/>
    <p:sldId id="561" r:id="rId37"/>
    <p:sldId id="564" r:id="rId38"/>
    <p:sldId id="566" r:id="rId39"/>
    <p:sldId id="568" r:id="rId40"/>
    <p:sldId id="570" r:id="rId41"/>
    <p:sldId id="571" r:id="rId42"/>
    <p:sldId id="548" r:id="rId43"/>
    <p:sldId id="549" r:id="rId44"/>
    <p:sldId id="572" r:id="rId45"/>
    <p:sldId id="547" r:id="rId46"/>
    <p:sldId id="573" r:id="rId47"/>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B501"/>
    <a:srgbClr val="BEEAFF"/>
    <a:srgbClr val="00FF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15620"/>
    <p:restoredTop sz="94660"/>
  </p:normalViewPr>
  <p:slideViewPr>
    <p:cSldViewPr snapToGrid="0" snapToObjects="1">
      <p:cViewPr varScale="1">
        <p:scale>
          <a:sx n="67" d="100"/>
          <a:sy n="67" d="100"/>
        </p:scale>
        <p:origin x="-16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11/12/2013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xmlns=""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11/12/2013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xmlns=""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 November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 November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10.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vmlDrawing" Target="../drawings/vmlDrawing12.v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mlDrawing" Target="../drawings/vmlDrawing14.v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hyperlink" Target="http://blog.modernmechanix.com/pm-compares-6-top-computers/"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hyperlink" Target="http://en.wikipedia.org/wiki/File:Intel_i80286_arch.sv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intel.com/content/dam/www/public/us/en/documents/manuals/64-ia-32-architectures-software-developer-manual-325462.pdf" TargetMode="External"/><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0.v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21.v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2.v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3.v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24.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hyperlink" Target="https://en.wikipedia.org/wiki/File:Virtual_memory.svg" TargetMode="Externa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6.v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7.v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8.v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29.v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30.vml"/></Relationships>
</file>

<file path=ppt/slides/_rels/slide4.xml.rels><?xml version="1.0" encoding="UTF-8" standalone="yes"?>
<Relationships xmlns="http://schemas.openxmlformats.org/package/2006/relationships"><Relationship Id="rId3" Type="http://schemas.openxmlformats.org/officeDocument/2006/relationships/hyperlink" Target="http://www.computerhistory.org/revolution/memory-storage/8/326" TargetMode="Externa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vmlDrawing" Target="../drawings/vmlDrawing31.v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32.v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33.v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34.v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6.xml"/><Relationship Id="rId1" Type="http://schemas.openxmlformats.org/officeDocument/2006/relationships/vmlDrawing" Target="../drawings/vmlDrawing35.v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vmlDrawing" Target="../drawings/vmlDrawing4.v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40" y="0"/>
            <a:ext cx="9144000" cy="6848408"/>
          </a:xfrm>
          <a:prstGeom prst="rect">
            <a:avLst/>
          </a:prstGeom>
        </p:spPr>
      </p:pic>
      <p:sp>
        <p:nvSpPr>
          <p:cNvPr id="3" name="Subtitle 2"/>
          <p:cNvSpPr>
            <a:spLocks noGrp="1"/>
          </p:cNvSpPr>
          <p:nvPr>
            <p:ph type="subTitle" idx="1"/>
          </p:nvPr>
        </p:nvSpPr>
        <p:spPr>
          <a:xfrm>
            <a:off x="5245940" y="5395397"/>
            <a:ext cx="3660204" cy="1290582"/>
          </a:xfrm>
          <a:noFill/>
        </p:spPr>
        <p:txBody>
          <a:bodyPr>
            <a:normAutofit lnSpcReduction="10000"/>
          </a:bodyPr>
          <a:lstStyle/>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cs4414 Fall 2013</a:t>
            </a:r>
          </a:p>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University of Virginia</a:t>
            </a:r>
          </a:p>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David Evans</a:t>
            </a:r>
            <a:endParaRPr lang="en-US" dirty="0">
              <a:ln w="18415" cmpd="sng">
                <a:solidFill>
                  <a:srgbClr val="FFFFFF"/>
                </a:solidFill>
                <a:prstDash val="solid"/>
              </a:ln>
              <a:solidFill>
                <a:srgbClr val="CCFFCC"/>
              </a:solidFill>
              <a:effectLst>
                <a:outerShdw blurRad="63500" dir="3600000" algn="tl" rotWithShape="0">
                  <a:srgbClr val="000000">
                    <a:alpha val="70000"/>
                  </a:srgb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3674042" y="276474"/>
            <a:ext cx="5091498" cy="4577141"/>
          </a:xfrm>
          <a:noFill/>
        </p:spPr>
        <p:txBody>
          <a:bodyPr>
            <a:noAutofit/>
          </a:bodyPr>
          <a:lstStyle/>
          <a:p>
            <a:pPr algn="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Class 21:</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Making a Process </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(Virtual Memory)</a:t>
            </a:r>
            <a:endParaRPr lang="en-US" sz="5400" dirty="0">
              <a:ln w="18415" cmpd="sng">
                <a:solidFill>
                  <a:srgbClr val="FFFFFF"/>
                </a:solidFill>
                <a:prstDash val="solid"/>
              </a:ln>
              <a:solidFill>
                <a:srgbClr val="00009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219766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Hardware-Based Memory Isolation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
        <p:nvSpPr>
          <p:cNvPr id="7" name="Rectangle 6"/>
          <p:cNvSpPr/>
          <p:nvPr/>
        </p:nvSpPr>
        <p:spPr>
          <a:xfrm>
            <a:off x="604616" y="2304123"/>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54237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11" name="Rectangle 10"/>
          <p:cNvSpPr/>
          <p:nvPr/>
        </p:nvSpPr>
        <p:spPr>
          <a:xfrm>
            <a:off x="5317817" y="154237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Running Code</a:t>
            </a:r>
            <a:endParaRPr lang="en-US" sz="2800" dirty="0"/>
          </a:p>
        </p:txBody>
      </p:sp>
      <p:sp>
        <p:nvSpPr>
          <p:cNvPr id="13" name="Rectangle 12"/>
          <p:cNvSpPr/>
          <p:nvPr/>
        </p:nvSpPr>
        <p:spPr>
          <a:xfrm>
            <a:off x="5317817" y="2333840"/>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3" name="Right Arrow 2"/>
          <p:cNvSpPr/>
          <p:nvPr/>
        </p:nvSpPr>
        <p:spPr>
          <a:xfrm>
            <a:off x="4138968" y="2664951"/>
            <a:ext cx="1077265" cy="6123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404002" y="3914375"/>
            <a:ext cx="6186091" cy="23000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3200" dirty="0"/>
          </a:p>
        </p:txBody>
      </p:sp>
      <p:sp>
        <p:nvSpPr>
          <p:cNvPr id="15" name="Rectangle 14"/>
          <p:cNvSpPr/>
          <p:nvPr/>
        </p:nvSpPr>
        <p:spPr>
          <a:xfrm>
            <a:off x="2685205" y="4136567"/>
            <a:ext cx="2139491" cy="16582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Memory Space 1</a:t>
            </a:r>
            <a:endParaRPr lang="en-US" sz="3200" dirty="0"/>
          </a:p>
        </p:txBody>
      </p:sp>
      <p:sp>
        <p:nvSpPr>
          <p:cNvPr id="16" name="Rectangle 15"/>
          <p:cNvSpPr/>
          <p:nvPr/>
        </p:nvSpPr>
        <p:spPr>
          <a:xfrm>
            <a:off x="5683854" y="4136567"/>
            <a:ext cx="2139491" cy="16582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t>Memory Space 2</a:t>
            </a:r>
            <a:endParaRPr lang="en-US" sz="3200" dirty="0"/>
          </a:p>
        </p:txBody>
      </p:sp>
    </p:spTree>
    <p:extLst>
      <p:ext uri="{BB962C8B-B14F-4D97-AF65-F5344CB8AC3E}">
        <p14:creationId xmlns:p14="http://schemas.microsoft.com/office/powerpoint/2010/main" xmlns="" val="891998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Memory</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
        <p:nvSpPr>
          <p:cNvPr id="6" name="TextBox 5"/>
          <p:cNvSpPr txBox="1"/>
          <p:nvPr/>
        </p:nvSpPr>
        <p:spPr>
          <a:xfrm>
            <a:off x="850473" y="1814442"/>
            <a:ext cx="207821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address in Process P</a:t>
            </a:r>
            <a:endParaRPr lang="en-US" dirty="0"/>
          </a:p>
        </p:txBody>
      </p:sp>
      <p:sp>
        <p:nvSpPr>
          <p:cNvPr id="7" name="Rectangle 6"/>
          <p:cNvSpPr/>
          <p:nvPr/>
        </p:nvSpPr>
        <p:spPr>
          <a:xfrm>
            <a:off x="3479721" y="2302071"/>
            <a:ext cx="2676154" cy="941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Virtual Memory Mapping</a:t>
            </a:r>
            <a:endParaRPr lang="en-US" dirty="0"/>
          </a:p>
        </p:txBody>
      </p:sp>
      <p:sp>
        <p:nvSpPr>
          <p:cNvPr id="8" name="TextBox 7"/>
          <p:cNvSpPr txBox="1"/>
          <p:nvPr/>
        </p:nvSpPr>
        <p:spPr>
          <a:xfrm>
            <a:off x="6553200" y="3364831"/>
            <a:ext cx="21336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physical address owned by Process P</a:t>
            </a:r>
            <a:endParaRPr lang="en-US" dirty="0"/>
          </a:p>
        </p:txBody>
      </p:sp>
      <p:sp>
        <p:nvSpPr>
          <p:cNvPr id="9" name="Bent Arrow 8"/>
          <p:cNvSpPr/>
          <p:nvPr/>
        </p:nvSpPr>
        <p:spPr>
          <a:xfrm rot="10800000" flipH="1">
            <a:off x="2268733" y="2183775"/>
            <a:ext cx="1210988" cy="730670"/>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572136" y="2214676"/>
            <a:ext cx="733895" cy="1566417"/>
          </a:xfrm>
          <a:prstGeom prst="ben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11" name="TextBox 10"/>
          <p:cNvSpPr txBox="1"/>
          <p:nvPr/>
        </p:nvSpPr>
        <p:spPr>
          <a:xfrm>
            <a:off x="1088606" y="4490729"/>
            <a:ext cx="7075933"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b="1" dirty="0" smtClean="0"/>
              <a:t>User-level processes cannot access physical memory directly: </a:t>
            </a:r>
            <a:r>
              <a:rPr lang="en-US" sz="2400" dirty="0" smtClean="0"/>
              <a:t>all memory addresses created by process </a:t>
            </a:r>
            <a:r>
              <a:rPr lang="en-US" sz="2400" i="1" dirty="0" smtClean="0"/>
              <a:t>P</a:t>
            </a:r>
            <a:r>
              <a:rPr lang="en-US" sz="2400" dirty="0" smtClean="0"/>
              <a:t> are virtual addresses, mapped into physical addresses owned by process </a:t>
            </a:r>
            <a:r>
              <a:rPr lang="en-US" sz="2400" i="1" dirty="0" smtClean="0"/>
              <a:t>P</a:t>
            </a:r>
            <a:endParaRPr lang="en-US" sz="2400" i="1" dirty="0"/>
          </a:p>
        </p:txBody>
      </p:sp>
    </p:spTree>
    <p:extLst>
      <p:ext uri="{BB962C8B-B14F-4D97-AF65-F5344CB8AC3E}">
        <p14:creationId xmlns:p14="http://schemas.microsoft.com/office/powerpoint/2010/main" xmlns="" val="3308854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044"/>
            <a:ext cx="8229600" cy="1143000"/>
          </a:xfrm>
        </p:spPr>
        <p:txBody>
          <a:bodyPr/>
          <a:lstStyle/>
          <a:p>
            <a:r>
              <a:rPr lang="en-US" dirty="0" smtClean="0"/>
              <a:t>Getting Into the Details…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a:p>
        </p:txBody>
      </p:sp>
    </p:spTree>
    <p:extLst>
      <p:ext uri="{BB962C8B-B14F-4D97-AF65-F5344CB8AC3E}">
        <p14:creationId xmlns:p14="http://schemas.microsoft.com/office/powerpoint/2010/main" xmlns="" val="3387760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pic>
        <p:nvPicPr>
          <p:cNvPr id="7" name="Picture 6" descr="Screen Shot 2013-11-11 at 3.14.50 PM.png"/>
          <p:cNvPicPr>
            <a:picLocks noChangeAspect="1"/>
          </p:cNvPicPr>
          <p:nvPr/>
        </p:nvPicPr>
        <p:blipFill>
          <a:blip r:embed="rId3">
            <a:extLst>
              <a:ext uri="{BEBA8EAE-BF5A-486C-A8C5-ECC9F3942E4B}">
                <a14:imgProps xmlns:a14="http://schemas.microsoft.com/office/drawing/2010/main" xmlns="">
                  <a14:imgLayer r:embed="rId4">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457199" y="349516"/>
            <a:ext cx="8511609" cy="155548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472820" y="1406188"/>
            <a:ext cx="1300632" cy="400110"/>
          </a:xfrm>
          <a:prstGeom prst="rect">
            <a:avLst/>
          </a:prstGeom>
          <a:noFill/>
        </p:spPr>
        <p:txBody>
          <a:bodyPr wrap="none" rtlCol="0">
            <a:spAutoFit/>
          </a:bodyPr>
          <a:lstStyle/>
          <a:p>
            <a:r>
              <a:rPr lang="en-US" sz="2000" dirty="0" smtClean="0"/>
              <a:t>SOSP 1967</a:t>
            </a:r>
            <a:endParaRPr lang="en-US" sz="2000" dirty="0"/>
          </a:p>
        </p:txBody>
      </p:sp>
      <p:pic>
        <p:nvPicPr>
          <p:cNvPr id="11" name="Picture 10"/>
          <p:cNvPicPr>
            <a:picLocks noChangeAspect="1"/>
          </p:cNvPicPr>
          <p:nvPr/>
        </p:nvPicPr>
        <p:blipFill>
          <a:blip r:embed="rId5"/>
          <a:stretch>
            <a:fillRect/>
          </a:stretch>
        </p:blipFill>
        <p:spPr>
          <a:xfrm>
            <a:off x="457199" y="2830094"/>
            <a:ext cx="4975374" cy="2613213"/>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726196" y="2687880"/>
            <a:ext cx="3493247" cy="2862323"/>
          </a:xfrm>
          <a:prstGeom prst="rect">
            <a:avLst/>
          </a:prstGeom>
          <a:noFill/>
        </p:spPr>
        <p:txBody>
          <a:bodyPr wrap="square" rtlCol="0">
            <a:spAutoFit/>
          </a:bodyPr>
          <a:lstStyle/>
          <a:p>
            <a:r>
              <a:rPr lang="en-US" b="1" dirty="0" smtClean="0"/>
              <a:t>Procedure Base Register:</a:t>
            </a:r>
          </a:p>
          <a:p>
            <a:r>
              <a:rPr lang="en-US" dirty="0" smtClean="0"/>
              <a:t>segment number of executing procedure</a:t>
            </a:r>
            <a:r>
              <a:rPr lang="en-US" dirty="0"/>
              <a:t>	</a:t>
            </a:r>
            <a:endParaRPr lang="en-US" dirty="0" smtClean="0"/>
          </a:p>
          <a:p>
            <a:endParaRPr lang="en-US" dirty="0" smtClean="0"/>
          </a:p>
          <a:p>
            <a:r>
              <a:rPr lang="en-US" b="1" dirty="0" smtClean="0"/>
              <a:t>Argument Pointer</a:t>
            </a:r>
          </a:p>
          <a:p>
            <a:r>
              <a:rPr lang="en-US" b="1" dirty="0" smtClean="0"/>
              <a:t>Base Pointer</a:t>
            </a:r>
          </a:p>
          <a:p>
            <a:r>
              <a:rPr lang="en-US" b="1" dirty="0" smtClean="0"/>
              <a:t>Linkage Pointer</a:t>
            </a:r>
          </a:p>
          <a:p>
            <a:r>
              <a:rPr lang="en-US" b="1" dirty="0" smtClean="0"/>
              <a:t>Stack Pointer</a:t>
            </a:r>
          </a:p>
          <a:p>
            <a:endParaRPr lang="en-US" dirty="0"/>
          </a:p>
          <a:p>
            <a:r>
              <a:rPr lang="en-US" b="1" dirty="0" smtClean="0"/>
              <a:t>Descriptor Base Register</a:t>
            </a:r>
          </a:p>
        </p:txBody>
      </p:sp>
    </p:spTree>
    <p:extLst>
      <p:ext uri="{BB962C8B-B14F-4D97-AF65-F5344CB8AC3E}">
        <p14:creationId xmlns:p14="http://schemas.microsoft.com/office/powerpoint/2010/main" xmlns="" val="4103922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an Address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pic>
        <p:nvPicPr>
          <p:cNvPr id="6" name="Picture 5"/>
          <p:cNvPicPr>
            <a:picLocks noChangeAspect="1"/>
          </p:cNvPicPr>
          <p:nvPr/>
        </p:nvPicPr>
        <p:blipFill rotWithShape="1">
          <a:blip r:embed="rId3"/>
          <a:srcRect t="21607"/>
          <a:stretch/>
        </p:blipFill>
        <p:spPr>
          <a:xfrm>
            <a:off x="1352992" y="2623860"/>
            <a:ext cx="6731258" cy="219575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276600" y="1633260"/>
            <a:ext cx="1301157" cy="584776"/>
          </a:xfrm>
          <a:prstGeom prst="rect">
            <a:avLst/>
          </a:prstGeom>
          <a:noFill/>
        </p:spPr>
        <p:txBody>
          <a:bodyPr wrap="none" rtlCol="0">
            <a:spAutoFit/>
          </a:bodyPr>
          <a:lstStyle/>
          <a:p>
            <a:r>
              <a:rPr lang="en-US" sz="3200" dirty="0" smtClean="0"/>
              <a:t>18 bits</a:t>
            </a:r>
            <a:endParaRPr lang="en-US" sz="3200" dirty="0"/>
          </a:p>
        </p:txBody>
      </p:sp>
      <p:sp>
        <p:nvSpPr>
          <p:cNvPr id="10" name="Left Brace 9"/>
          <p:cNvSpPr/>
          <p:nvPr/>
        </p:nvSpPr>
        <p:spPr>
          <a:xfrm rot="5400000">
            <a:off x="3725395" y="1602436"/>
            <a:ext cx="351529"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rot="5400000">
            <a:off x="5630396" y="1565464"/>
            <a:ext cx="351529"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152625" y="1649829"/>
            <a:ext cx="1301157" cy="584776"/>
          </a:xfrm>
          <a:prstGeom prst="rect">
            <a:avLst/>
          </a:prstGeom>
          <a:noFill/>
        </p:spPr>
        <p:txBody>
          <a:bodyPr wrap="none" rtlCol="0">
            <a:spAutoFit/>
          </a:bodyPr>
          <a:lstStyle/>
          <a:p>
            <a:r>
              <a:rPr lang="en-US" sz="3200" dirty="0" smtClean="0"/>
              <a:t>18 bits</a:t>
            </a:r>
            <a:endParaRPr lang="en-US" sz="3200" dirty="0"/>
          </a:p>
        </p:txBody>
      </p:sp>
      <p:sp>
        <p:nvSpPr>
          <p:cNvPr id="13" name="TextBox 12"/>
          <p:cNvSpPr txBox="1"/>
          <p:nvPr/>
        </p:nvSpPr>
        <p:spPr>
          <a:xfrm>
            <a:off x="6019800" y="5402842"/>
            <a:ext cx="2307843" cy="584776"/>
          </a:xfrm>
          <a:prstGeom prst="rect">
            <a:avLst/>
          </a:prstGeom>
          <a:noFill/>
        </p:spPr>
        <p:txBody>
          <a:bodyPr wrap="none" rtlCol="0">
            <a:spAutoFit/>
          </a:bodyPr>
          <a:lstStyle/>
          <a:p>
            <a:r>
              <a:rPr lang="en-US" sz="3200" dirty="0" smtClean="0"/>
              <a:t>2</a:t>
            </a:r>
            <a:r>
              <a:rPr lang="en-US" sz="3200" baseline="30000" dirty="0" smtClean="0"/>
              <a:t>18</a:t>
            </a:r>
            <a:r>
              <a:rPr lang="en-US" sz="3200" dirty="0" smtClean="0"/>
              <a:t> = 262144</a:t>
            </a:r>
            <a:endParaRPr lang="en-US" sz="3200" dirty="0"/>
          </a:p>
        </p:txBody>
      </p:sp>
    </p:spTree>
    <p:extLst>
      <p:ext uri="{BB962C8B-B14F-4D97-AF65-F5344CB8AC3E}">
        <p14:creationId xmlns:p14="http://schemas.microsoft.com/office/powerpoint/2010/main" xmlns="" val="2077279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2072" y="4105161"/>
            <a:ext cx="4777455" cy="1942985"/>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14</a:t>
            </a:fld>
            <a:endParaRPr lang="en-US"/>
          </a:p>
        </p:txBody>
      </p:sp>
      <p:pic>
        <p:nvPicPr>
          <p:cNvPr id="6" name="Picture 5"/>
          <p:cNvPicPr>
            <a:picLocks noChangeAspect="1"/>
          </p:cNvPicPr>
          <p:nvPr/>
        </p:nvPicPr>
        <p:blipFill rotWithShape="1">
          <a:blip r:embed="rId4"/>
          <a:srcRect l="3372" t="5375" b="2736"/>
          <a:stretch/>
        </p:blipFill>
        <p:spPr>
          <a:xfrm>
            <a:off x="3124200" y="238144"/>
            <a:ext cx="5690104" cy="407114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477045" y="4689054"/>
            <a:ext cx="2936966" cy="1477328"/>
          </a:xfrm>
          <a:prstGeom prst="rect">
            <a:avLst/>
          </a:prstGeom>
        </p:spPr>
        <p:txBody>
          <a:bodyPr wrap="square">
            <a:spAutoFit/>
          </a:bodyPr>
          <a:lstStyle/>
          <a:p>
            <a:r>
              <a:rPr lang="en-US" b="1" dirty="0" smtClean="0"/>
              <a:t>Addressing Mode selects:</a:t>
            </a:r>
          </a:p>
          <a:p>
            <a:r>
              <a:rPr lang="en-US" dirty="0" smtClean="0"/>
              <a:t>Argument </a:t>
            </a:r>
            <a:r>
              <a:rPr lang="en-US" dirty="0"/>
              <a:t>Pointer</a:t>
            </a:r>
          </a:p>
          <a:p>
            <a:r>
              <a:rPr lang="en-US" dirty="0"/>
              <a:t>Base Pointer</a:t>
            </a:r>
          </a:p>
          <a:p>
            <a:r>
              <a:rPr lang="en-US" dirty="0"/>
              <a:t>Linkage Pointer</a:t>
            </a:r>
          </a:p>
          <a:p>
            <a:r>
              <a:rPr lang="en-US" dirty="0"/>
              <a:t>Stack Pointer</a:t>
            </a:r>
          </a:p>
        </p:txBody>
      </p:sp>
    </p:spTree>
    <p:extLst>
      <p:ext uri="{BB962C8B-B14F-4D97-AF65-F5344CB8AC3E}">
        <p14:creationId xmlns:p14="http://schemas.microsoft.com/office/powerpoint/2010/main" xmlns="" val="407457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Descriptor Base Register</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a:p>
        </p:txBody>
      </p:sp>
      <p:pic>
        <p:nvPicPr>
          <p:cNvPr id="6" name="Picture 5"/>
          <p:cNvPicPr>
            <a:picLocks noChangeAspect="1"/>
          </p:cNvPicPr>
          <p:nvPr/>
        </p:nvPicPr>
        <p:blipFill>
          <a:blip r:embed="rId3"/>
          <a:stretch>
            <a:fillRect/>
          </a:stretch>
        </p:blipFill>
        <p:spPr>
          <a:xfrm>
            <a:off x="1907562" y="1417638"/>
            <a:ext cx="6444526" cy="475034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57201" y="2914437"/>
            <a:ext cx="1617954"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dirty="0" smtClean="0"/>
              <a:t>What does MULTICS need to do to switch processes?</a:t>
            </a:r>
            <a:endParaRPr lang="en-US" sz="2400" dirty="0"/>
          </a:p>
        </p:txBody>
      </p:sp>
    </p:spTree>
    <p:extLst>
      <p:ext uri="{BB962C8B-B14F-4D97-AF65-F5344CB8AC3E}">
        <p14:creationId xmlns:p14="http://schemas.microsoft.com/office/powerpoint/2010/main" xmlns="" val="2647089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16</a:t>
            </a:fld>
            <a:endParaRPr lang="en-US"/>
          </a:p>
        </p:txBody>
      </p:sp>
      <p:pic>
        <p:nvPicPr>
          <p:cNvPr id="5" name="Picture 4"/>
          <p:cNvPicPr>
            <a:picLocks noChangeAspect="1"/>
          </p:cNvPicPr>
          <p:nvPr/>
        </p:nvPicPr>
        <p:blipFill>
          <a:blip r:embed="rId3">
            <a:extLst>
              <a:ext uri="{BEBA8EAE-BF5A-486C-A8C5-ECC9F3942E4B}">
                <a14:imgProps xmlns:a14="http://schemas.microsoft.com/office/drawing/2010/main" xmlns="">
                  <a14:imgLayer r:embed="rId4">
                    <a14:imgEffect>
                      <a14:colorTemperature colorTemp="8800"/>
                    </a14:imgEffect>
                  </a14:imgLayer>
                </a14:imgProps>
              </a:ext>
            </a:extLst>
          </a:blip>
          <a:stretch>
            <a:fillRect/>
          </a:stretch>
        </p:blipFill>
        <p:spPr>
          <a:xfrm>
            <a:off x="471698" y="1190724"/>
            <a:ext cx="8118656" cy="4059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853124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r="25645" b="26027"/>
          <a:stretch/>
        </p:blipFill>
        <p:spPr>
          <a:xfrm>
            <a:off x="-1" y="0"/>
            <a:ext cx="4955421" cy="6857932"/>
          </a:xfrm>
          <a:prstGeom prst="rect">
            <a:avLst/>
          </a:prstGeom>
        </p:spPr>
      </p:pic>
      <p:sp>
        <p:nvSpPr>
          <p:cNvPr id="2" name="Title 1"/>
          <p:cNvSpPr>
            <a:spLocks noGrp="1"/>
          </p:cNvSpPr>
          <p:nvPr>
            <p:ph type="title"/>
          </p:nvPr>
        </p:nvSpPr>
        <p:spPr>
          <a:xfrm>
            <a:off x="2635048" y="138556"/>
            <a:ext cx="2206977" cy="1143000"/>
          </a:xfrm>
        </p:spPr>
        <p:txBody>
          <a:bodyPr>
            <a:normAutofit/>
          </a:bodyPr>
          <a:lstStyle/>
          <a:p>
            <a:r>
              <a:rPr lang="en-US" sz="6600" dirty="0" smtClean="0">
                <a:solidFill>
                  <a:srgbClr val="CCFFCC"/>
                </a:solidFill>
              </a:rPr>
              <a:t>1982</a:t>
            </a:r>
            <a:endParaRPr lang="en-US" sz="6600" dirty="0">
              <a:solidFill>
                <a:srgbClr val="CCFFCC"/>
              </a:solidFill>
            </a:endParaRPr>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a:p>
        </p:txBody>
      </p:sp>
      <p:sp>
        <p:nvSpPr>
          <p:cNvPr id="8" name="Rectangle 7"/>
          <p:cNvSpPr/>
          <p:nvPr/>
        </p:nvSpPr>
        <p:spPr>
          <a:xfrm>
            <a:off x="4955420" y="162081"/>
            <a:ext cx="4104949" cy="6247864"/>
          </a:xfrm>
          <a:prstGeom prst="rect">
            <a:avLst/>
          </a:prstGeom>
        </p:spPr>
        <p:txBody>
          <a:bodyPr wrap="square">
            <a:spAutoFit/>
          </a:bodyPr>
          <a:lstStyle/>
          <a:p>
            <a:r>
              <a:rPr lang="en-US" sz="2000" dirty="0"/>
              <a:t>"It used to be that programs were easy to copy and change. But manufacturers began to lose money as many people made copies of software and gave them to their friends. Now, many manufacturers have figured out how to 'copy-protect' discs. A copy-protected disc–like a cartridge–can’t be copied or changed. </a:t>
            </a:r>
            <a:r>
              <a:rPr lang="en-US" sz="2000" b="1" dirty="0"/>
              <a:t>To our mind this is a disaster: Most people learn programming by changing programs to fit their own needs. This capability of customization is what makes computers so attractive.</a:t>
            </a:r>
            <a:r>
              <a:rPr lang="en-US" sz="2000" dirty="0"/>
              <a:t> New ways of copy protection will probably be found soon. Until then, a computer owner may have to put up with being 'locked out' of his own machine</a:t>
            </a:r>
            <a:r>
              <a:rPr lang="en-US" sz="2000" dirty="0" smtClean="0"/>
              <a:t>.”</a:t>
            </a:r>
          </a:p>
          <a:p>
            <a:pPr algn="r"/>
            <a:r>
              <a:rPr lang="en-US" sz="2000" dirty="0" smtClean="0">
                <a:hlinkClick r:id="rId3"/>
              </a:rPr>
              <a:t>Popular Mechanics, January 1982</a:t>
            </a:r>
            <a:endParaRPr lang="en-US" sz="2000" dirty="0"/>
          </a:p>
        </p:txBody>
      </p:sp>
    </p:spTree>
    <p:extLst>
      <p:ext uri="{BB962C8B-B14F-4D97-AF65-F5344CB8AC3E}">
        <p14:creationId xmlns:p14="http://schemas.microsoft.com/office/powerpoint/2010/main" xmlns="" val="3904647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pic>
        <p:nvPicPr>
          <p:cNvPr id="5" name="Picture 4"/>
          <p:cNvPicPr>
            <a:picLocks noChangeAspect="1"/>
          </p:cNvPicPr>
          <p:nvPr/>
        </p:nvPicPr>
        <p:blipFill>
          <a:blip r:embed="rId3"/>
          <a:stretch>
            <a:fillRect/>
          </a:stretch>
        </p:blipFill>
        <p:spPr>
          <a:xfrm>
            <a:off x="284643" y="861857"/>
            <a:ext cx="3932714" cy="4139181"/>
          </a:xfrm>
          <a:prstGeom prst="rect">
            <a:avLst/>
          </a:prstGeom>
        </p:spPr>
      </p:pic>
      <p:sp>
        <p:nvSpPr>
          <p:cNvPr id="6" name="TextBox 5"/>
          <p:cNvSpPr txBox="1"/>
          <p:nvPr/>
        </p:nvSpPr>
        <p:spPr>
          <a:xfrm>
            <a:off x="1166961" y="4910488"/>
            <a:ext cx="2308144" cy="646331"/>
          </a:xfrm>
          <a:prstGeom prst="rect">
            <a:avLst/>
          </a:prstGeom>
          <a:noFill/>
        </p:spPr>
        <p:txBody>
          <a:bodyPr wrap="none" rtlCol="0">
            <a:spAutoFit/>
          </a:bodyPr>
          <a:lstStyle/>
          <a:p>
            <a:r>
              <a:rPr lang="en-US" sz="3600" dirty="0" smtClean="0"/>
              <a:t>Intel 80186</a:t>
            </a:r>
            <a:endParaRPr lang="en-US" sz="3600" dirty="0"/>
          </a:p>
        </p:txBody>
      </p:sp>
      <p:pic>
        <p:nvPicPr>
          <p:cNvPr id="7" name="Picture 6"/>
          <p:cNvPicPr>
            <a:picLocks noChangeAspect="1"/>
          </p:cNvPicPr>
          <p:nvPr/>
        </p:nvPicPr>
        <p:blipFill>
          <a:blip r:embed="rId4"/>
          <a:stretch>
            <a:fillRect/>
          </a:stretch>
        </p:blipFill>
        <p:spPr>
          <a:xfrm>
            <a:off x="4867754" y="1009280"/>
            <a:ext cx="3819046" cy="4114154"/>
          </a:xfrm>
          <a:prstGeom prst="rect">
            <a:avLst/>
          </a:prstGeom>
        </p:spPr>
      </p:pic>
      <p:sp>
        <p:nvSpPr>
          <p:cNvPr id="8" name="TextBox 7"/>
          <p:cNvSpPr txBox="1"/>
          <p:nvPr/>
        </p:nvSpPr>
        <p:spPr>
          <a:xfrm>
            <a:off x="5399128" y="4910488"/>
            <a:ext cx="2308144" cy="646331"/>
          </a:xfrm>
          <a:prstGeom prst="rect">
            <a:avLst/>
          </a:prstGeom>
          <a:noFill/>
        </p:spPr>
        <p:txBody>
          <a:bodyPr wrap="none" rtlCol="0">
            <a:spAutoFit/>
          </a:bodyPr>
          <a:lstStyle/>
          <a:p>
            <a:r>
              <a:rPr lang="en-US" sz="3600" dirty="0" smtClean="0"/>
              <a:t>Intel 80286</a:t>
            </a:r>
            <a:endParaRPr lang="en-US" sz="3600" dirty="0"/>
          </a:p>
        </p:txBody>
      </p:sp>
      <p:sp>
        <p:nvSpPr>
          <p:cNvPr id="9" name="Right Arrow 8"/>
          <p:cNvSpPr/>
          <p:nvPr/>
        </p:nvSpPr>
        <p:spPr>
          <a:xfrm>
            <a:off x="4002892" y="2506190"/>
            <a:ext cx="1077266" cy="6237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070930" y="5710019"/>
            <a:ext cx="4751383" cy="646331"/>
          </a:xfrm>
          <a:prstGeom prst="rect">
            <a:avLst/>
          </a:prstGeom>
          <a:noFill/>
        </p:spPr>
        <p:txBody>
          <a:bodyPr wrap="none" rtlCol="0">
            <a:spAutoFit/>
          </a:bodyPr>
          <a:lstStyle/>
          <a:p>
            <a:pPr algn="ctr"/>
            <a:r>
              <a:rPr lang="en-US" dirty="0" smtClean="0"/>
              <a:t>First x86 Processor with Virtual Memory Support</a:t>
            </a:r>
          </a:p>
          <a:p>
            <a:pPr algn="ctr"/>
            <a:r>
              <a:rPr lang="en-US" dirty="0" smtClean="0"/>
              <a:t>“Protected Mode”</a:t>
            </a:r>
            <a:endParaRPr lang="en-US" dirty="0"/>
          </a:p>
        </p:txBody>
      </p:sp>
    </p:spTree>
    <p:extLst>
      <p:ext uri="{BB962C8B-B14F-4D97-AF65-F5344CB8AC3E}">
        <p14:creationId xmlns:p14="http://schemas.microsoft.com/office/powerpoint/2010/main" xmlns="" val="750844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08174" y="3913917"/>
            <a:ext cx="7516100" cy="241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08173" y="1232918"/>
            <a:ext cx="7633467" cy="22999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itle 4"/>
          <p:cNvSpPr>
            <a:spLocks noGrp="1"/>
          </p:cNvSpPr>
          <p:nvPr>
            <p:ph type="title"/>
          </p:nvPr>
        </p:nvSpPr>
        <p:spPr>
          <a:xfrm>
            <a:off x="457200" y="124553"/>
            <a:ext cx="8229600" cy="1143000"/>
          </a:xfrm>
        </p:spPr>
        <p:txBody>
          <a:bodyPr/>
          <a:lstStyle/>
          <a:p>
            <a:r>
              <a:rPr lang="en-US" dirty="0" smtClean="0"/>
              <a:t>Recap: Last Week</a:t>
            </a:r>
            <a:endParaRPr lang="en-US" dirty="0"/>
          </a:p>
        </p:txBody>
      </p:sp>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a:t>
            </a:fld>
            <a:endParaRPr lang="en-US"/>
          </a:p>
        </p:txBody>
      </p:sp>
      <p:sp>
        <p:nvSpPr>
          <p:cNvPr id="6" name="Rectangle 5"/>
          <p:cNvSpPr/>
          <p:nvPr/>
        </p:nvSpPr>
        <p:spPr>
          <a:xfrm>
            <a:off x="824583" y="1232918"/>
            <a:ext cx="7386157" cy="584776"/>
          </a:xfrm>
          <a:prstGeom prst="rect">
            <a:avLst/>
          </a:prstGeom>
        </p:spPr>
        <p:txBody>
          <a:bodyPr wrap="none">
            <a:spAutoFit/>
          </a:bodyPr>
          <a:lstStyle/>
          <a:p>
            <a:r>
              <a:rPr lang="da-DK" sz="3200" b="1" dirty="0"/>
              <a:t>run::</a:t>
            </a:r>
            <a:r>
              <a:rPr lang="da-DK" sz="3200" b="1" dirty="0" err="1"/>
              <a:t>Process</a:t>
            </a:r>
            <a:r>
              <a:rPr lang="da-DK" sz="3200" b="1" dirty="0"/>
              <a:t>::</a:t>
            </a:r>
            <a:r>
              <a:rPr lang="da-DK" sz="3200" b="1" dirty="0" smtClean="0"/>
              <a:t>new(program, </a:t>
            </a:r>
            <a:r>
              <a:rPr lang="da-DK" sz="3200" b="1" dirty="0" err="1" smtClean="0"/>
              <a:t>argv</a:t>
            </a:r>
            <a:r>
              <a:rPr lang="da-DK" sz="3200" b="1" dirty="0" smtClean="0"/>
              <a:t>, options)</a:t>
            </a:r>
            <a:endParaRPr lang="en-US" sz="3200" b="1" dirty="0"/>
          </a:p>
        </p:txBody>
      </p:sp>
      <p:sp>
        <p:nvSpPr>
          <p:cNvPr id="10" name="TextBox 9"/>
          <p:cNvSpPr txBox="1"/>
          <p:nvPr/>
        </p:nvSpPr>
        <p:spPr>
          <a:xfrm rot="16200000">
            <a:off x="-511024" y="2124641"/>
            <a:ext cx="2147994" cy="523220"/>
          </a:xfrm>
          <a:prstGeom prst="rect">
            <a:avLst/>
          </a:prstGeom>
          <a:noFill/>
        </p:spPr>
        <p:txBody>
          <a:bodyPr wrap="none" rtlCol="0">
            <a:spAutoFit/>
          </a:bodyPr>
          <a:lstStyle/>
          <a:p>
            <a:r>
              <a:rPr lang="en-US" sz="2800" dirty="0" smtClean="0"/>
              <a:t>Rust Runtime</a:t>
            </a:r>
            <a:endParaRPr lang="en-US" sz="2800" dirty="0"/>
          </a:p>
        </p:txBody>
      </p:sp>
      <p:sp>
        <p:nvSpPr>
          <p:cNvPr id="11" name="Bent Arrow 10"/>
          <p:cNvSpPr/>
          <p:nvPr/>
        </p:nvSpPr>
        <p:spPr>
          <a:xfrm rot="10800000" flipH="1">
            <a:off x="1130298" y="1817694"/>
            <a:ext cx="981364" cy="1293091"/>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2116646" y="2603062"/>
            <a:ext cx="6326972" cy="461665"/>
          </a:xfrm>
          <a:prstGeom prst="rect">
            <a:avLst/>
          </a:prstGeom>
        </p:spPr>
        <p:txBody>
          <a:bodyPr wrap="none">
            <a:spAutoFit/>
          </a:bodyPr>
          <a:lstStyle/>
          <a:p>
            <a:r>
              <a:rPr lang="en-US" sz="2400" b="1" dirty="0" err="1" smtClean="0"/>
              <a:t>spawn_process_os</a:t>
            </a:r>
            <a:r>
              <a:rPr lang="en-US" sz="2400" b="1" dirty="0" smtClean="0"/>
              <a:t>(</a:t>
            </a:r>
            <a:r>
              <a:rPr lang="en-US" sz="2400" b="1" dirty="0" err="1" smtClean="0"/>
              <a:t>prog</a:t>
            </a:r>
            <a:r>
              <a:rPr lang="en-US" sz="2400" b="1" dirty="0" smtClean="0"/>
              <a:t>, </a:t>
            </a:r>
            <a:r>
              <a:rPr lang="en-US" sz="2400" b="1" dirty="0" err="1" smtClean="0"/>
              <a:t>args</a:t>
            </a:r>
            <a:r>
              <a:rPr lang="en-US" sz="2400" b="1" dirty="0" smtClean="0"/>
              <a:t>, </a:t>
            </a:r>
            <a:r>
              <a:rPr lang="en-US" sz="2400" b="1" dirty="0" err="1" smtClean="0"/>
              <a:t>env</a:t>
            </a:r>
            <a:r>
              <a:rPr lang="en-US" sz="2400" b="1" dirty="0" smtClean="0"/>
              <a:t>, </a:t>
            </a:r>
            <a:r>
              <a:rPr lang="en-US" sz="2400" b="1" dirty="0" err="1" smtClean="0"/>
              <a:t>dir</a:t>
            </a:r>
            <a:r>
              <a:rPr lang="en-US" sz="2400" b="1" dirty="0" smtClean="0"/>
              <a:t>, </a:t>
            </a:r>
            <a:r>
              <a:rPr lang="en-US" sz="2400" b="1" dirty="0" err="1" smtClean="0"/>
              <a:t>in_fd</a:t>
            </a:r>
            <a:r>
              <a:rPr lang="en-US" sz="2400" b="1" dirty="0" smtClean="0"/>
              <a:t>, …) </a:t>
            </a:r>
            <a:endParaRPr lang="en-US" sz="2400" dirty="0"/>
          </a:p>
        </p:txBody>
      </p:sp>
      <p:sp>
        <p:nvSpPr>
          <p:cNvPr id="13" name="Rectangle 12"/>
          <p:cNvSpPr/>
          <p:nvPr/>
        </p:nvSpPr>
        <p:spPr>
          <a:xfrm>
            <a:off x="3886200" y="3343570"/>
            <a:ext cx="896399" cy="461665"/>
          </a:xfrm>
          <a:prstGeom prst="rect">
            <a:avLst/>
          </a:prstGeom>
          <a:solidFill>
            <a:schemeClr val="accent6">
              <a:lumMod val="40000"/>
              <a:lumOff val="60000"/>
            </a:schemeClr>
          </a:solidFill>
        </p:spPr>
        <p:txBody>
          <a:bodyPr wrap="none">
            <a:spAutoFit/>
          </a:bodyPr>
          <a:lstStyle/>
          <a:p>
            <a:r>
              <a:rPr lang="en-US" sz="2400" b="1" dirty="0" smtClean="0"/>
              <a:t>fork()</a:t>
            </a:r>
            <a:endParaRPr lang="en-US" sz="2400" dirty="0"/>
          </a:p>
        </p:txBody>
      </p:sp>
      <p:sp>
        <p:nvSpPr>
          <p:cNvPr id="14" name="Down Arrow 13"/>
          <p:cNvSpPr/>
          <p:nvPr/>
        </p:nvSpPr>
        <p:spPr>
          <a:xfrm>
            <a:off x="4237182" y="3064727"/>
            <a:ext cx="288636" cy="36088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Rectangle 14"/>
          <p:cNvSpPr/>
          <p:nvPr/>
        </p:nvSpPr>
        <p:spPr>
          <a:xfrm>
            <a:off x="3643745" y="4077716"/>
            <a:ext cx="1496023"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sz="2400" b="1" dirty="0" err="1" smtClean="0"/>
              <a:t>libc</a:t>
            </a:r>
            <a:r>
              <a:rPr lang="en-US" sz="2400" b="1" dirty="0" smtClean="0"/>
              <a:t>: fork()</a:t>
            </a:r>
            <a:endParaRPr lang="en-US" sz="2400" dirty="0"/>
          </a:p>
        </p:txBody>
      </p:sp>
      <p:sp>
        <p:nvSpPr>
          <p:cNvPr id="16" name="Rectangle 15"/>
          <p:cNvSpPr/>
          <p:nvPr/>
        </p:nvSpPr>
        <p:spPr>
          <a:xfrm>
            <a:off x="5191406" y="5650053"/>
            <a:ext cx="3252212"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2400" b="1" dirty="0" err="1" smtClean="0"/>
              <a:t>linux</a:t>
            </a:r>
            <a:r>
              <a:rPr lang="en-US" sz="2400" b="1" dirty="0" smtClean="0"/>
              <a:t> kernel: fork </a:t>
            </a:r>
            <a:r>
              <a:rPr lang="en-US" sz="2400" b="1" dirty="0" err="1" smtClean="0"/>
              <a:t>syscall</a:t>
            </a:r>
            <a:endParaRPr lang="en-US" sz="2400" dirty="0"/>
          </a:p>
        </p:txBody>
      </p:sp>
      <p:sp>
        <p:nvSpPr>
          <p:cNvPr id="17" name="Down Arrow 16"/>
          <p:cNvSpPr/>
          <p:nvPr/>
        </p:nvSpPr>
        <p:spPr>
          <a:xfrm>
            <a:off x="4179455" y="3805235"/>
            <a:ext cx="288636" cy="36088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6592445" y="3425613"/>
            <a:ext cx="1849195" cy="1282879"/>
          </a:xfrm>
          <a:prstGeom prst="rect">
            <a:avLst/>
          </a:prstGeom>
          <a:ln>
            <a:solidFill>
              <a:srgbClr val="FF0000"/>
            </a:solidFill>
          </a:ln>
        </p:spPr>
      </p:pic>
      <p:cxnSp>
        <p:nvCxnSpPr>
          <p:cNvPr id="22" name="Curved Connector 21"/>
          <p:cNvCxnSpPr>
            <a:stCxn id="15" idx="3"/>
            <a:endCxn id="30" idx="1"/>
          </p:cNvCxnSpPr>
          <p:nvPr/>
        </p:nvCxnSpPr>
        <p:spPr>
          <a:xfrm flipV="1">
            <a:off x="5139768" y="4067053"/>
            <a:ext cx="1452677" cy="241496"/>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276273" y="3796789"/>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28" name="Curved Connector 27"/>
          <p:cNvCxnSpPr>
            <a:stCxn id="30" idx="2"/>
            <a:endCxn id="16" idx="0"/>
          </p:cNvCxnSpPr>
          <p:nvPr/>
        </p:nvCxnSpPr>
        <p:spPr>
          <a:xfrm rot="5400000">
            <a:off x="6696498" y="4829507"/>
            <a:ext cx="941561" cy="699531"/>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009" name="TextBox 43008"/>
          <p:cNvSpPr txBox="1"/>
          <p:nvPr/>
        </p:nvSpPr>
        <p:spPr>
          <a:xfrm>
            <a:off x="4200582" y="4800856"/>
            <a:ext cx="2391863"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p:sp>
        <p:nvSpPr>
          <p:cNvPr id="13314" name="Comment 2"/>
          <p:cNvSpPr>
            <a:spLocks noRot="1" noChangeAspect="1" noEditPoints="1" noChangeArrowheads="1" noChangeShapeType="1" noTextEdit="1"/>
          </p:cNvSpPr>
          <p:nvPr/>
        </p:nvSpPr>
        <p:spPr bwMode="auto">
          <a:xfrm>
            <a:off x="2168525" y="3783013"/>
            <a:ext cx="1539875" cy="379412"/>
          </a:xfrm>
          <a:custGeom>
            <a:avLst/>
            <a:gdLst>
              <a:gd name="T0" fmla="+- 0 6284 6024"/>
              <a:gd name="T1" fmla="*/ T0 w 4277"/>
              <a:gd name="T2" fmla="+- 0 10607 10507"/>
              <a:gd name="T3" fmla="*/ 10607 h 1057"/>
              <a:gd name="T4" fmla="+- 0 6037 6024"/>
              <a:gd name="T5" fmla="*/ T4 w 4277"/>
              <a:gd name="T6" fmla="+- 0 10844 10507"/>
              <a:gd name="T7" fmla="*/ 10844 h 1057"/>
              <a:gd name="T8" fmla="+- 0 6349 6024"/>
              <a:gd name="T9" fmla="*/ T8 w 4277"/>
              <a:gd name="T10" fmla="+- 0 11024 10507"/>
              <a:gd name="T11" fmla="*/ 11024 h 1057"/>
              <a:gd name="T12" fmla="+- 0 6578 6024"/>
              <a:gd name="T13" fmla="*/ T12 w 4277"/>
              <a:gd name="T14" fmla="+- 0 11222 10507"/>
              <a:gd name="T15" fmla="*/ 11222 h 1057"/>
              <a:gd name="T16" fmla="+- 0 6241 6024"/>
              <a:gd name="T17" fmla="*/ T16 w 4277"/>
              <a:gd name="T18" fmla="+- 0 11349 10507"/>
              <a:gd name="T19" fmla="*/ 11349 h 1057"/>
              <a:gd name="T20" fmla="+- 0 6671 6024"/>
              <a:gd name="T21" fmla="*/ T20 w 4277"/>
              <a:gd name="T22" fmla="+- 0 10882 10507"/>
              <a:gd name="T23" fmla="*/ 10882 h 1057"/>
              <a:gd name="T24" fmla="+- 0 6773 6024"/>
              <a:gd name="T25" fmla="*/ T24 w 4277"/>
              <a:gd name="T26" fmla="+- 0 11167 10507"/>
              <a:gd name="T27" fmla="*/ 11167 h 1057"/>
              <a:gd name="T28" fmla="+- 0 6975 6024"/>
              <a:gd name="T29" fmla="*/ T28 w 4277"/>
              <a:gd name="T30" fmla="+- 0 11086 10507"/>
              <a:gd name="T31" fmla="*/ 11086 h 1057"/>
              <a:gd name="T32" fmla="+- 0 7078 6024"/>
              <a:gd name="T33" fmla="*/ T32 w 4277"/>
              <a:gd name="T34" fmla="+- 0 10813 10507"/>
              <a:gd name="T35" fmla="*/ 10813 h 1057"/>
              <a:gd name="T36" fmla="+- 0 7080 6024"/>
              <a:gd name="T37" fmla="*/ T36 w 4277"/>
              <a:gd name="T38" fmla="+- 0 10712 10507"/>
              <a:gd name="T39" fmla="*/ 10712 h 1057"/>
              <a:gd name="T40" fmla="+- 0 7006 6024"/>
              <a:gd name="T41" fmla="*/ T40 w 4277"/>
              <a:gd name="T42" fmla="+- 0 11161 10507"/>
              <a:gd name="T43" fmla="*/ 11161 h 1057"/>
              <a:gd name="T44" fmla="+- 0 7032 6024"/>
              <a:gd name="T45" fmla="*/ T44 w 4277"/>
              <a:gd name="T46" fmla="+- 0 11529 10507"/>
              <a:gd name="T47" fmla="*/ 11529 h 1057"/>
              <a:gd name="T48" fmla="+- 0 7483 6024"/>
              <a:gd name="T49" fmla="*/ T48 w 4277"/>
              <a:gd name="T50" fmla="+- 0 10715 10507"/>
              <a:gd name="T51" fmla="*/ 10715 h 1057"/>
              <a:gd name="T52" fmla="+- 0 7335 6024"/>
              <a:gd name="T53" fmla="*/ T52 w 4277"/>
              <a:gd name="T54" fmla="+- 0 10917 10507"/>
              <a:gd name="T55" fmla="*/ 10917 h 1057"/>
              <a:gd name="T56" fmla="+- 0 7432 6024"/>
              <a:gd name="T57" fmla="*/ T56 w 4277"/>
              <a:gd name="T58" fmla="+- 0 11051 10507"/>
              <a:gd name="T59" fmla="*/ 11051 h 1057"/>
              <a:gd name="T60" fmla="+- 0 7680 6024"/>
              <a:gd name="T61" fmla="*/ T60 w 4277"/>
              <a:gd name="T62" fmla="+- 0 11201 10507"/>
              <a:gd name="T63" fmla="*/ 11201 h 1057"/>
              <a:gd name="T64" fmla="+- 0 7454 6024"/>
              <a:gd name="T65" fmla="*/ T64 w 4277"/>
              <a:gd name="T66" fmla="+- 0 11357 10507"/>
              <a:gd name="T67" fmla="*/ 11357 h 1057"/>
              <a:gd name="T68" fmla="+- 0 7963 6024"/>
              <a:gd name="T69" fmla="*/ T68 w 4277"/>
              <a:gd name="T70" fmla="+- 0 10835 10507"/>
              <a:gd name="T71" fmla="*/ 10835 h 1057"/>
              <a:gd name="T72" fmla="+- 0 7895 6024"/>
              <a:gd name="T73" fmla="*/ T72 w 4277"/>
              <a:gd name="T74" fmla="+- 0 10934 10507"/>
              <a:gd name="T75" fmla="*/ 10934 h 1057"/>
              <a:gd name="T76" fmla="+- 0 7845 6024"/>
              <a:gd name="T77" fmla="*/ T76 w 4277"/>
              <a:gd name="T78" fmla="+- 0 11257 10507"/>
              <a:gd name="T79" fmla="*/ 11257 h 1057"/>
              <a:gd name="T80" fmla="+- 0 8056 6024"/>
              <a:gd name="T81" fmla="*/ T80 w 4277"/>
              <a:gd name="T82" fmla="+- 0 11220 10507"/>
              <a:gd name="T83" fmla="*/ 11220 h 1057"/>
              <a:gd name="T84" fmla="+- 0 8487 6024"/>
              <a:gd name="T85" fmla="*/ T84 w 4277"/>
              <a:gd name="T86" fmla="+- 0 11183 10507"/>
              <a:gd name="T87" fmla="*/ 11183 h 1057"/>
              <a:gd name="T88" fmla="+- 0 8437 6024"/>
              <a:gd name="T89" fmla="*/ T88 w 4277"/>
              <a:gd name="T90" fmla="+- 0 10735 10507"/>
              <a:gd name="T91" fmla="*/ 10735 h 1057"/>
              <a:gd name="T92" fmla="+- 0 8598 6024"/>
              <a:gd name="T93" fmla="*/ T92 w 4277"/>
              <a:gd name="T94" fmla="+- 0 10725 10507"/>
              <a:gd name="T95" fmla="*/ 10725 h 1057"/>
              <a:gd name="T96" fmla="+- 0 8801 6024"/>
              <a:gd name="T97" fmla="*/ T96 w 4277"/>
              <a:gd name="T98" fmla="+- 0 11145 10507"/>
              <a:gd name="T99" fmla="*/ 11145 h 1057"/>
              <a:gd name="T100" fmla="+- 0 8727 6024"/>
              <a:gd name="T101" fmla="*/ T100 w 4277"/>
              <a:gd name="T102" fmla="+- 0 10964 10507"/>
              <a:gd name="T103" fmla="*/ 10964 h 1057"/>
              <a:gd name="T104" fmla="+- 0 8427 6024"/>
              <a:gd name="T105" fmla="*/ T104 w 4277"/>
              <a:gd name="T106" fmla="+- 0 10968 10507"/>
              <a:gd name="T107" fmla="*/ 10968 h 1057"/>
              <a:gd name="T108" fmla="+- 0 9178 6024"/>
              <a:gd name="T109" fmla="*/ T108 w 4277"/>
              <a:gd name="T110" fmla="+- 0 10579 10507"/>
              <a:gd name="T111" fmla="*/ 10579 h 1057"/>
              <a:gd name="T112" fmla="+- 0 9131 6024"/>
              <a:gd name="T113" fmla="*/ T112 w 4277"/>
              <a:gd name="T114" fmla="+- 0 10898 10507"/>
              <a:gd name="T115" fmla="*/ 10898 h 1057"/>
              <a:gd name="T116" fmla="+- 0 9342 6024"/>
              <a:gd name="T117" fmla="*/ T116 w 4277"/>
              <a:gd name="T118" fmla="+- 0 11086 10507"/>
              <a:gd name="T119" fmla="*/ 11086 h 1057"/>
              <a:gd name="T120" fmla="+- 0 9540 6024"/>
              <a:gd name="T121" fmla="*/ T120 w 4277"/>
              <a:gd name="T122" fmla="+- 0 11059 10507"/>
              <a:gd name="T123" fmla="*/ 11059 h 1057"/>
              <a:gd name="T124" fmla="+- 0 9725 6024"/>
              <a:gd name="T125" fmla="*/ T124 w 4277"/>
              <a:gd name="T126" fmla="+- 0 10601 10507"/>
              <a:gd name="T127" fmla="*/ 10601 h 1057"/>
              <a:gd name="T128" fmla="+- 0 9746 6024"/>
              <a:gd name="T129" fmla="*/ T128 w 4277"/>
              <a:gd name="T130" fmla="+- 0 10989 10507"/>
              <a:gd name="T131" fmla="*/ 10989 h 1057"/>
              <a:gd name="T132" fmla="+- 0 10087 6024"/>
              <a:gd name="T133" fmla="*/ T132 w 4277"/>
              <a:gd name="T134" fmla="+- 0 10988 10507"/>
              <a:gd name="T135" fmla="*/ 10988 h 10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4277" h="1057" extrusionOk="0">
                <a:moveTo>
                  <a:pt x="249" y="139"/>
                </a:moveTo>
                <a:cubicBezTo>
                  <a:pt x="252" y="124"/>
                  <a:pt x="254" y="114"/>
                  <a:pt x="260" y="100"/>
                </a:cubicBezTo>
                <a:cubicBezTo>
                  <a:pt x="223" y="110"/>
                  <a:pt x="202" y="117"/>
                  <a:pt x="166" y="150"/>
                </a:cubicBezTo>
                <a:cubicBezTo>
                  <a:pt x="106" y="205"/>
                  <a:pt x="47" y="263"/>
                  <a:pt x="13" y="337"/>
                </a:cubicBezTo>
                <a:cubicBezTo>
                  <a:pt x="-7" y="381"/>
                  <a:pt x="-7" y="422"/>
                  <a:pt x="36" y="450"/>
                </a:cubicBezTo>
                <a:cubicBezTo>
                  <a:pt x="116" y="501"/>
                  <a:pt x="235" y="495"/>
                  <a:pt x="325" y="517"/>
                </a:cubicBezTo>
                <a:cubicBezTo>
                  <a:pt x="388" y="533"/>
                  <a:pt x="457" y="555"/>
                  <a:pt x="509" y="596"/>
                </a:cubicBezTo>
                <a:cubicBezTo>
                  <a:pt x="547" y="626"/>
                  <a:pt x="573" y="667"/>
                  <a:pt x="554" y="715"/>
                </a:cubicBezTo>
                <a:cubicBezTo>
                  <a:pt x="531" y="772"/>
                  <a:pt x="459" y="803"/>
                  <a:pt x="405" y="820"/>
                </a:cubicBezTo>
                <a:cubicBezTo>
                  <a:pt x="340" y="841"/>
                  <a:pt x="284" y="847"/>
                  <a:pt x="217" y="842"/>
                </a:cubicBezTo>
              </a:path>
              <a:path w="4277" h="1057" extrusionOk="0">
                <a:moveTo>
                  <a:pt x="630" y="315"/>
                </a:moveTo>
                <a:cubicBezTo>
                  <a:pt x="646" y="335"/>
                  <a:pt x="642" y="341"/>
                  <a:pt x="647" y="375"/>
                </a:cubicBezTo>
                <a:cubicBezTo>
                  <a:pt x="654" y="426"/>
                  <a:pt x="662" y="480"/>
                  <a:pt x="678" y="529"/>
                </a:cubicBezTo>
                <a:cubicBezTo>
                  <a:pt x="693" y="575"/>
                  <a:pt x="714" y="625"/>
                  <a:pt x="749" y="660"/>
                </a:cubicBezTo>
                <a:cubicBezTo>
                  <a:pt x="777" y="687"/>
                  <a:pt x="813" y="696"/>
                  <a:pt x="849" y="681"/>
                </a:cubicBezTo>
                <a:cubicBezTo>
                  <a:pt x="894" y="662"/>
                  <a:pt x="926" y="619"/>
                  <a:pt x="951" y="579"/>
                </a:cubicBezTo>
                <a:cubicBezTo>
                  <a:pt x="985" y="525"/>
                  <a:pt x="1014" y="465"/>
                  <a:pt x="1035" y="405"/>
                </a:cubicBezTo>
                <a:cubicBezTo>
                  <a:pt x="1047" y="371"/>
                  <a:pt x="1048" y="340"/>
                  <a:pt x="1054" y="306"/>
                </a:cubicBezTo>
                <a:cubicBezTo>
                  <a:pt x="1059" y="277"/>
                  <a:pt x="1065" y="258"/>
                  <a:pt x="1060" y="228"/>
                </a:cubicBezTo>
                <a:cubicBezTo>
                  <a:pt x="1059" y="220"/>
                  <a:pt x="1057" y="213"/>
                  <a:pt x="1056" y="205"/>
                </a:cubicBezTo>
              </a:path>
              <a:path w="4277" h="1057" extrusionOk="0">
                <a:moveTo>
                  <a:pt x="983" y="531"/>
                </a:moveTo>
                <a:cubicBezTo>
                  <a:pt x="979" y="574"/>
                  <a:pt x="977" y="609"/>
                  <a:pt x="982" y="654"/>
                </a:cubicBezTo>
                <a:cubicBezTo>
                  <a:pt x="990" y="722"/>
                  <a:pt x="1004" y="791"/>
                  <a:pt x="1010" y="860"/>
                </a:cubicBezTo>
                <a:cubicBezTo>
                  <a:pt x="1014" y="909"/>
                  <a:pt x="1024" y="974"/>
                  <a:pt x="1008" y="1022"/>
                </a:cubicBezTo>
                <a:cubicBezTo>
                  <a:pt x="1003" y="1036"/>
                  <a:pt x="983" y="1068"/>
                  <a:pt x="1009" y="1041"/>
                </a:cubicBezTo>
              </a:path>
              <a:path w="4277" h="1057" extrusionOk="0">
                <a:moveTo>
                  <a:pt x="1459" y="208"/>
                </a:moveTo>
                <a:cubicBezTo>
                  <a:pt x="1443" y="191"/>
                  <a:pt x="1416" y="235"/>
                  <a:pt x="1394" y="266"/>
                </a:cubicBezTo>
                <a:cubicBezTo>
                  <a:pt x="1362" y="312"/>
                  <a:pt x="1333" y="359"/>
                  <a:pt x="1311" y="410"/>
                </a:cubicBezTo>
                <a:cubicBezTo>
                  <a:pt x="1299" y="438"/>
                  <a:pt x="1283" y="481"/>
                  <a:pt x="1306" y="509"/>
                </a:cubicBezTo>
                <a:cubicBezTo>
                  <a:pt x="1328" y="536"/>
                  <a:pt x="1377" y="537"/>
                  <a:pt x="1408" y="544"/>
                </a:cubicBezTo>
                <a:cubicBezTo>
                  <a:pt x="1462" y="556"/>
                  <a:pt x="1512" y="571"/>
                  <a:pt x="1561" y="596"/>
                </a:cubicBezTo>
                <a:cubicBezTo>
                  <a:pt x="1604" y="618"/>
                  <a:pt x="1641" y="646"/>
                  <a:pt x="1656" y="694"/>
                </a:cubicBezTo>
                <a:cubicBezTo>
                  <a:pt x="1670" y="739"/>
                  <a:pt x="1637" y="772"/>
                  <a:pt x="1602" y="795"/>
                </a:cubicBezTo>
                <a:cubicBezTo>
                  <a:pt x="1549" y="830"/>
                  <a:pt x="1491" y="840"/>
                  <a:pt x="1430" y="850"/>
                </a:cubicBezTo>
                <a:cubicBezTo>
                  <a:pt x="1380" y="858"/>
                  <a:pt x="1343" y="853"/>
                  <a:pt x="1301" y="828"/>
                </a:cubicBezTo>
              </a:path>
              <a:path w="4277" h="1057" extrusionOk="0">
                <a:moveTo>
                  <a:pt x="1939" y="328"/>
                </a:moveTo>
                <a:cubicBezTo>
                  <a:pt x="1962" y="315"/>
                  <a:pt x="1969" y="313"/>
                  <a:pt x="1973" y="295"/>
                </a:cubicBezTo>
                <a:cubicBezTo>
                  <a:pt x="1938" y="338"/>
                  <a:pt x="1900" y="378"/>
                  <a:pt x="1871" y="427"/>
                </a:cubicBezTo>
                <a:cubicBezTo>
                  <a:pt x="1836" y="487"/>
                  <a:pt x="1795" y="555"/>
                  <a:pt x="1781" y="624"/>
                </a:cubicBezTo>
                <a:cubicBezTo>
                  <a:pt x="1772" y="670"/>
                  <a:pt x="1775" y="725"/>
                  <a:pt x="1821" y="750"/>
                </a:cubicBezTo>
                <a:cubicBezTo>
                  <a:pt x="1866" y="774"/>
                  <a:pt x="1910" y="758"/>
                  <a:pt x="1954" y="745"/>
                </a:cubicBezTo>
                <a:cubicBezTo>
                  <a:pt x="1995" y="733"/>
                  <a:pt x="2008" y="730"/>
                  <a:pt x="2032" y="713"/>
                </a:cubicBezTo>
              </a:path>
              <a:path w="4277" h="1057" extrusionOk="0">
                <a:moveTo>
                  <a:pt x="2443" y="722"/>
                </a:moveTo>
                <a:cubicBezTo>
                  <a:pt x="2485" y="739"/>
                  <a:pt x="2466" y="711"/>
                  <a:pt x="2463" y="676"/>
                </a:cubicBezTo>
                <a:cubicBezTo>
                  <a:pt x="2457" y="611"/>
                  <a:pt x="2447" y="547"/>
                  <a:pt x="2438" y="482"/>
                </a:cubicBezTo>
                <a:cubicBezTo>
                  <a:pt x="2426" y="398"/>
                  <a:pt x="2415" y="313"/>
                  <a:pt x="2413" y="228"/>
                </a:cubicBezTo>
                <a:cubicBezTo>
                  <a:pt x="2412" y="201"/>
                  <a:pt x="2404" y="110"/>
                  <a:pt x="2452" y="108"/>
                </a:cubicBezTo>
                <a:cubicBezTo>
                  <a:pt x="2497" y="106"/>
                  <a:pt x="2551" y="189"/>
                  <a:pt x="2574" y="218"/>
                </a:cubicBezTo>
                <a:cubicBezTo>
                  <a:pt x="2652" y="316"/>
                  <a:pt x="2720" y="432"/>
                  <a:pt x="2758" y="552"/>
                </a:cubicBezTo>
                <a:cubicBezTo>
                  <a:pt x="2767" y="579"/>
                  <a:pt x="2770" y="610"/>
                  <a:pt x="2777" y="638"/>
                </a:cubicBezTo>
              </a:path>
              <a:path w="4277" h="1057" extrusionOk="0">
                <a:moveTo>
                  <a:pt x="2759" y="531"/>
                </a:moveTo>
                <a:cubicBezTo>
                  <a:pt x="2746" y="499"/>
                  <a:pt x="2737" y="472"/>
                  <a:pt x="2703" y="457"/>
                </a:cubicBezTo>
                <a:cubicBezTo>
                  <a:pt x="2665" y="440"/>
                  <a:pt x="2619" y="443"/>
                  <a:pt x="2578" y="442"/>
                </a:cubicBezTo>
                <a:cubicBezTo>
                  <a:pt x="2521" y="441"/>
                  <a:pt x="2459" y="448"/>
                  <a:pt x="2403" y="461"/>
                </a:cubicBezTo>
                <a:cubicBezTo>
                  <a:pt x="2379" y="469"/>
                  <a:pt x="2372" y="472"/>
                  <a:pt x="2356" y="474"/>
                </a:cubicBezTo>
              </a:path>
              <a:path w="4277" h="1057" extrusionOk="0">
                <a:moveTo>
                  <a:pt x="3154" y="72"/>
                </a:moveTo>
                <a:cubicBezTo>
                  <a:pt x="3158" y="120"/>
                  <a:pt x="3145" y="153"/>
                  <a:pt x="3130" y="199"/>
                </a:cubicBezTo>
                <a:cubicBezTo>
                  <a:pt x="3110" y="262"/>
                  <a:pt x="3099" y="325"/>
                  <a:pt x="3107" y="391"/>
                </a:cubicBezTo>
                <a:cubicBezTo>
                  <a:pt x="3113" y="446"/>
                  <a:pt x="3137" y="497"/>
                  <a:pt x="3180" y="531"/>
                </a:cubicBezTo>
                <a:cubicBezTo>
                  <a:pt x="3220" y="563"/>
                  <a:pt x="3269" y="571"/>
                  <a:pt x="3318" y="579"/>
                </a:cubicBezTo>
                <a:cubicBezTo>
                  <a:pt x="3361" y="586"/>
                  <a:pt x="3402" y="588"/>
                  <a:pt x="3444" y="579"/>
                </a:cubicBezTo>
                <a:cubicBezTo>
                  <a:pt x="3473" y="573"/>
                  <a:pt x="3492" y="568"/>
                  <a:pt x="3516" y="552"/>
                </a:cubicBezTo>
              </a:path>
              <a:path w="4277" h="1057" extrusionOk="0">
                <a:moveTo>
                  <a:pt x="3624" y="0"/>
                </a:moveTo>
                <a:cubicBezTo>
                  <a:pt x="3670" y="22"/>
                  <a:pt x="3687" y="42"/>
                  <a:pt x="3701" y="94"/>
                </a:cubicBezTo>
                <a:cubicBezTo>
                  <a:pt x="3719" y="161"/>
                  <a:pt x="3723" y="236"/>
                  <a:pt x="3722" y="305"/>
                </a:cubicBezTo>
                <a:cubicBezTo>
                  <a:pt x="3721" y="364"/>
                  <a:pt x="3712" y="424"/>
                  <a:pt x="3722" y="482"/>
                </a:cubicBezTo>
                <a:cubicBezTo>
                  <a:pt x="3729" y="519"/>
                  <a:pt x="3765" y="524"/>
                  <a:pt x="3797" y="522"/>
                </a:cubicBezTo>
                <a:cubicBezTo>
                  <a:pt x="3886" y="515"/>
                  <a:pt x="3973" y="488"/>
                  <a:pt x="4063" y="481"/>
                </a:cubicBezTo>
                <a:cubicBezTo>
                  <a:pt x="4135" y="475"/>
                  <a:pt x="4204" y="476"/>
                  <a:pt x="4276" y="481"/>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5" name="Comment 3"/>
          <p:cNvSpPr>
            <a:spLocks noRot="1" noChangeAspect="1" noEditPoints="1" noChangeArrowheads="1" noChangeShapeType="1" noTextEdit="1"/>
          </p:cNvSpPr>
          <p:nvPr/>
        </p:nvSpPr>
        <p:spPr bwMode="auto">
          <a:xfrm>
            <a:off x="2322513" y="4087813"/>
            <a:ext cx="600075" cy="355600"/>
          </a:xfrm>
          <a:custGeom>
            <a:avLst/>
            <a:gdLst>
              <a:gd name="T0" fmla="+- 0 6452 6450"/>
              <a:gd name="T1" fmla="*/ T0 w 1670"/>
              <a:gd name="T2" fmla="+- 0 11730 11357"/>
              <a:gd name="T3" fmla="*/ 11730 h 986"/>
              <a:gd name="T4" fmla="+- 0 6465 6450"/>
              <a:gd name="T5" fmla="*/ T4 w 1670"/>
              <a:gd name="T6" fmla="+- 0 11809 11357"/>
              <a:gd name="T7" fmla="*/ 11809 h 986"/>
              <a:gd name="T8" fmla="+- 0 6490 6450"/>
              <a:gd name="T9" fmla="*/ T8 w 1670"/>
              <a:gd name="T10" fmla="+- 0 11967 11357"/>
              <a:gd name="T11" fmla="*/ 11967 h 986"/>
              <a:gd name="T12" fmla="+- 0 6494 6450"/>
              <a:gd name="T13" fmla="*/ T12 w 1670"/>
              <a:gd name="T14" fmla="+- 0 12135 11357"/>
              <a:gd name="T15" fmla="*/ 12135 h 986"/>
              <a:gd name="T16" fmla="+- 0 6485 6450"/>
              <a:gd name="T17" fmla="*/ T16 w 1670"/>
              <a:gd name="T18" fmla="+- 0 12256 11357"/>
              <a:gd name="T19" fmla="*/ 12256 h 986"/>
              <a:gd name="T20" fmla="+- 0 6490 6450"/>
              <a:gd name="T21" fmla="*/ T20 w 1670"/>
              <a:gd name="T22" fmla="+- 0 12256 11357"/>
              <a:gd name="T23" fmla="*/ 12256 h 986"/>
              <a:gd name="T24" fmla="+- 0 6658 6450"/>
              <a:gd name="T25" fmla="*/ T24 w 1670"/>
              <a:gd name="T26" fmla="+- 0 11890 11357"/>
              <a:gd name="T27" fmla="*/ 11890 h 986"/>
              <a:gd name="T28" fmla="+- 0 6693 6450"/>
              <a:gd name="T29" fmla="*/ T28 w 1670"/>
              <a:gd name="T30" fmla="+- 0 11864 11357"/>
              <a:gd name="T31" fmla="*/ 11864 h 986"/>
              <a:gd name="T32" fmla="+- 0 6742 6450"/>
              <a:gd name="T33" fmla="*/ T32 w 1670"/>
              <a:gd name="T34" fmla="+- 0 11971 11357"/>
              <a:gd name="T35" fmla="*/ 11971 h 986"/>
              <a:gd name="T36" fmla="+- 0 6804 6450"/>
              <a:gd name="T37" fmla="*/ T36 w 1670"/>
              <a:gd name="T38" fmla="+- 0 12180 11357"/>
              <a:gd name="T39" fmla="*/ 12180 h 986"/>
              <a:gd name="T40" fmla="+- 0 6833 6450"/>
              <a:gd name="T41" fmla="*/ T40 w 1670"/>
              <a:gd name="T42" fmla="+- 0 12331 11357"/>
              <a:gd name="T43" fmla="*/ 12331 h 986"/>
              <a:gd name="T44" fmla="+- 0 6837 6450"/>
              <a:gd name="T45" fmla="*/ T44 w 1670"/>
              <a:gd name="T46" fmla="+- 0 12341 11357"/>
              <a:gd name="T47" fmla="*/ 12341 h 986"/>
              <a:gd name="T48" fmla="+- 0 6845 6450"/>
              <a:gd name="T49" fmla="*/ T48 w 1670"/>
              <a:gd name="T50" fmla="+- 0 12186 11357"/>
              <a:gd name="T51" fmla="*/ 12186 h 986"/>
              <a:gd name="T52" fmla="+- 0 6909 6450"/>
              <a:gd name="T53" fmla="*/ T52 w 1670"/>
              <a:gd name="T54" fmla="+- 0 11948 11357"/>
              <a:gd name="T55" fmla="*/ 11948 h 986"/>
              <a:gd name="T56" fmla="+- 0 7052 6450"/>
              <a:gd name="T57" fmla="*/ T56 w 1670"/>
              <a:gd name="T58" fmla="+- 0 11837 11357"/>
              <a:gd name="T59" fmla="*/ 11837 h 986"/>
              <a:gd name="T60" fmla="+- 0 7267 6450"/>
              <a:gd name="T61" fmla="*/ T60 w 1670"/>
              <a:gd name="T62" fmla="+- 0 11929 11357"/>
              <a:gd name="T63" fmla="*/ 11929 h 986"/>
              <a:gd name="T64" fmla="+- 0 7365 6450"/>
              <a:gd name="T65" fmla="*/ T64 w 1670"/>
              <a:gd name="T66" fmla="+- 0 12087 11357"/>
              <a:gd name="T67" fmla="*/ 12087 h 986"/>
              <a:gd name="T68" fmla="+- 0 7400 6450"/>
              <a:gd name="T69" fmla="*/ T68 w 1670"/>
              <a:gd name="T70" fmla="+- 0 12228 11357"/>
              <a:gd name="T71" fmla="*/ 12228 h 986"/>
              <a:gd name="T72" fmla="+- 0 7415 6450"/>
              <a:gd name="T73" fmla="*/ T72 w 1670"/>
              <a:gd name="T74" fmla="+- 0 12182 11357"/>
              <a:gd name="T75" fmla="*/ 12182 h 986"/>
              <a:gd name="T76" fmla="+- 0 7626 6450"/>
              <a:gd name="T77" fmla="*/ T76 w 1670"/>
              <a:gd name="T78" fmla="+- 0 11369 11357"/>
              <a:gd name="T79" fmla="*/ 11369 h 986"/>
              <a:gd name="T80" fmla="+- 0 7631 6450"/>
              <a:gd name="T81" fmla="*/ T80 w 1670"/>
              <a:gd name="T82" fmla="+- 0 11357 11357"/>
              <a:gd name="T83" fmla="*/ 11357 h 986"/>
              <a:gd name="T84" fmla="+- 0 7679 6450"/>
              <a:gd name="T85" fmla="*/ T84 w 1670"/>
              <a:gd name="T86" fmla="+- 0 11424 11357"/>
              <a:gd name="T87" fmla="*/ 11424 h 986"/>
              <a:gd name="T88" fmla="+- 0 7725 6450"/>
              <a:gd name="T89" fmla="*/ T88 w 1670"/>
              <a:gd name="T90" fmla="+- 0 11627 11357"/>
              <a:gd name="T91" fmla="*/ 11627 h 986"/>
              <a:gd name="T92" fmla="+- 0 7777 6450"/>
              <a:gd name="T93" fmla="*/ T92 w 1670"/>
              <a:gd name="T94" fmla="+- 0 11914 11357"/>
              <a:gd name="T95" fmla="*/ 11914 h 986"/>
              <a:gd name="T96" fmla="+- 0 7842 6450"/>
              <a:gd name="T97" fmla="*/ T96 w 1670"/>
              <a:gd name="T98" fmla="+- 0 12177 11357"/>
              <a:gd name="T99" fmla="*/ 12177 h 986"/>
              <a:gd name="T100" fmla="+- 0 7939 6450"/>
              <a:gd name="T101" fmla="*/ T100 w 1670"/>
              <a:gd name="T102" fmla="+- 0 12342 11357"/>
              <a:gd name="T103" fmla="*/ 12342 h 986"/>
              <a:gd name="T104" fmla="+- 0 8025 6450"/>
              <a:gd name="T105" fmla="*/ T104 w 1670"/>
              <a:gd name="T106" fmla="+- 0 12259 11357"/>
              <a:gd name="T107" fmla="*/ 12259 h 986"/>
              <a:gd name="T108" fmla="+- 0 8119 6450"/>
              <a:gd name="T109" fmla="*/ T108 w 1670"/>
              <a:gd name="T110" fmla="+- 0 11899 11357"/>
              <a:gd name="T111" fmla="*/ 11899 h 986"/>
              <a:gd name="T112" fmla="+- 0 8008 6450"/>
              <a:gd name="T113" fmla="*/ T112 w 1670"/>
              <a:gd name="T114" fmla="+- 0 11899 11357"/>
              <a:gd name="T115" fmla="*/ 11899 h 986"/>
              <a:gd name="T116" fmla="+- 0 7765 6450"/>
              <a:gd name="T117" fmla="*/ T116 w 1670"/>
              <a:gd name="T118" fmla="+- 0 11903 11357"/>
              <a:gd name="T119" fmla="*/ 11903 h 986"/>
              <a:gd name="T120" fmla="+- 0 7483 6450"/>
              <a:gd name="T121" fmla="*/ T120 w 1670"/>
              <a:gd name="T122" fmla="+- 0 11909 11357"/>
              <a:gd name="T123" fmla="*/ 11909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1670" h="986" extrusionOk="0">
                <a:moveTo>
                  <a:pt x="2" y="373"/>
                </a:moveTo>
                <a:cubicBezTo>
                  <a:pt x="2" y="398"/>
                  <a:pt x="9" y="427"/>
                  <a:pt x="15" y="452"/>
                </a:cubicBezTo>
                <a:cubicBezTo>
                  <a:pt x="27" y="504"/>
                  <a:pt x="33" y="557"/>
                  <a:pt x="40" y="610"/>
                </a:cubicBezTo>
                <a:cubicBezTo>
                  <a:pt x="47" y="666"/>
                  <a:pt x="47" y="721"/>
                  <a:pt x="44" y="778"/>
                </a:cubicBezTo>
                <a:cubicBezTo>
                  <a:pt x="42" y="816"/>
                  <a:pt x="44" y="862"/>
                  <a:pt x="35" y="899"/>
                </a:cubicBezTo>
                <a:cubicBezTo>
                  <a:pt x="32" y="912"/>
                  <a:pt x="21" y="934"/>
                  <a:pt x="40" y="899"/>
                </a:cubicBezTo>
              </a:path>
              <a:path w="1670" h="986" extrusionOk="0">
                <a:moveTo>
                  <a:pt x="208" y="533"/>
                </a:moveTo>
                <a:cubicBezTo>
                  <a:pt x="231" y="508"/>
                  <a:pt x="205" y="524"/>
                  <a:pt x="243" y="507"/>
                </a:cubicBezTo>
                <a:cubicBezTo>
                  <a:pt x="266" y="541"/>
                  <a:pt x="278" y="576"/>
                  <a:pt x="292" y="614"/>
                </a:cubicBezTo>
                <a:cubicBezTo>
                  <a:pt x="317" y="682"/>
                  <a:pt x="338" y="752"/>
                  <a:pt x="354" y="823"/>
                </a:cubicBezTo>
                <a:cubicBezTo>
                  <a:pt x="366" y="873"/>
                  <a:pt x="372" y="924"/>
                  <a:pt x="383" y="974"/>
                </a:cubicBezTo>
                <a:cubicBezTo>
                  <a:pt x="384" y="977"/>
                  <a:pt x="386" y="981"/>
                  <a:pt x="387" y="984"/>
                </a:cubicBezTo>
                <a:cubicBezTo>
                  <a:pt x="385" y="931"/>
                  <a:pt x="387" y="881"/>
                  <a:pt x="395" y="829"/>
                </a:cubicBezTo>
                <a:cubicBezTo>
                  <a:pt x="407" y="748"/>
                  <a:pt x="420" y="664"/>
                  <a:pt x="459" y="591"/>
                </a:cubicBezTo>
                <a:cubicBezTo>
                  <a:pt x="489" y="536"/>
                  <a:pt x="537" y="487"/>
                  <a:pt x="602" y="480"/>
                </a:cubicBezTo>
                <a:cubicBezTo>
                  <a:pt x="682" y="472"/>
                  <a:pt x="763" y="517"/>
                  <a:pt x="817" y="572"/>
                </a:cubicBezTo>
                <a:cubicBezTo>
                  <a:pt x="859" y="614"/>
                  <a:pt x="895" y="675"/>
                  <a:pt x="915" y="730"/>
                </a:cubicBezTo>
                <a:cubicBezTo>
                  <a:pt x="918" y="737"/>
                  <a:pt x="950" y="871"/>
                  <a:pt x="950" y="871"/>
                </a:cubicBezTo>
                <a:cubicBezTo>
                  <a:pt x="960" y="849"/>
                  <a:pt x="964" y="842"/>
                  <a:pt x="965" y="825"/>
                </a:cubicBezTo>
              </a:path>
              <a:path w="1670" h="986" extrusionOk="0">
                <a:moveTo>
                  <a:pt x="1176" y="12"/>
                </a:moveTo>
                <a:cubicBezTo>
                  <a:pt x="1178" y="8"/>
                  <a:pt x="1179" y="4"/>
                  <a:pt x="1181" y="0"/>
                </a:cubicBezTo>
                <a:cubicBezTo>
                  <a:pt x="1203" y="22"/>
                  <a:pt x="1217" y="25"/>
                  <a:pt x="1229" y="67"/>
                </a:cubicBezTo>
                <a:cubicBezTo>
                  <a:pt x="1247" y="133"/>
                  <a:pt x="1263" y="202"/>
                  <a:pt x="1275" y="270"/>
                </a:cubicBezTo>
                <a:cubicBezTo>
                  <a:pt x="1291" y="366"/>
                  <a:pt x="1307" y="462"/>
                  <a:pt x="1327" y="557"/>
                </a:cubicBezTo>
                <a:cubicBezTo>
                  <a:pt x="1346" y="646"/>
                  <a:pt x="1365" y="733"/>
                  <a:pt x="1392" y="820"/>
                </a:cubicBezTo>
                <a:cubicBezTo>
                  <a:pt x="1404" y="857"/>
                  <a:pt x="1436" y="977"/>
                  <a:pt x="1489" y="985"/>
                </a:cubicBezTo>
                <a:cubicBezTo>
                  <a:pt x="1533" y="992"/>
                  <a:pt x="1558" y="930"/>
                  <a:pt x="1575" y="902"/>
                </a:cubicBezTo>
              </a:path>
              <a:path w="1670" h="986" extrusionOk="0">
                <a:moveTo>
                  <a:pt x="1669" y="542"/>
                </a:moveTo>
                <a:cubicBezTo>
                  <a:pt x="1632" y="542"/>
                  <a:pt x="1595" y="541"/>
                  <a:pt x="1558" y="542"/>
                </a:cubicBezTo>
                <a:cubicBezTo>
                  <a:pt x="1477" y="543"/>
                  <a:pt x="1396" y="546"/>
                  <a:pt x="1315" y="546"/>
                </a:cubicBezTo>
                <a:cubicBezTo>
                  <a:pt x="1221" y="546"/>
                  <a:pt x="1127" y="548"/>
                  <a:pt x="1033" y="552"/>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6" name="Comment 4"/>
          <p:cNvSpPr>
            <a:spLocks noRot="1" noChangeAspect="1" noEditPoints="1" noChangeArrowheads="1" noChangeShapeType="1" noTextEdit="1"/>
          </p:cNvSpPr>
          <p:nvPr/>
        </p:nvSpPr>
        <p:spPr bwMode="auto">
          <a:xfrm>
            <a:off x="5360988" y="4089400"/>
            <a:ext cx="860425" cy="57150"/>
          </a:xfrm>
          <a:custGeom>
            <a:avLst/>
            <a:gdLst>
              <a:gd name="T0" fmla="+- 0 17273 14891"/>
              <a:gd name="T1" fmla="*/ T0 w 2392"/>
              <a:gd name="T2" fmla="+- 0 11474 11361"/>
              <a:gd name="T3" fmla="*/ 11474 h 158"/>
              <a:gd name="T4" fmla="+- 0 17264 14891"/>
              <a:gd name="T5" fmla="*/ T4 w 2392"/>
              <a:gd name="T6" fmla="+- 0 11481 11361"/>
              <a:gd name="T7" fmla="*/ 11481 h 158"/>
              <a:gd name="T8" fmla="+- 0 17247 14891"/>
              <a:gd name="T9" fmla="*/ T8 w 2392"/>
              <a:gd name="T10" fmla="+- 0 11505 11361"/>
              <a:gd name="T11" fmla="*/ 11505 h 158"/>
              <a:gd name="T12" fmla="+- 0 17198 14891"/>
              <a:gd name="T13" fmla="*/ T12 w 2392"/>
              <a:gd name="T14" fmla="+- 0 11510 11361"/>
              <a:gd name="T15" fmla="*/ 11510 h 158"/>
              <a:gd name="T16" fmla="+- 0 17088 14891"/>
              <a:gd name="T17" fmla="*/ T16 w 2392"/>
              <a:gd name="T18" fmla="+- 0 11522 11361"/>
              <a:gd name="T19" fmla="*/ 11522 h 158"/>
              <a:gd name="T20" fmla="+- 0 16973 14891"/>
              <a:gd name="T21" fmla="*/ T20 w 2392"/>
              <a:gd name="T22" fmla="+- 0 11521 11361"/>
              <a:gd name="T23" fmla="*/ 11521 h 158"/>
              <a:gd name="T24" fmla="+- 0 16863 14891"/>
              <a:gd name="T25" fmla="*/ T24 w 2392"/>
              <a:gd name="T26" fmla="+- 0 11518 11361"/>
              <a:gd name="T27" fmla="*/ 11518 h 158"/>
              <a:gd name="T28" fmla="+- 0 16674 14891"/>
              <a:gd name="T29" fmla="*/ T28 w 2392"/>
              <a:gd name="T30" fmla="+- 0 11513 11361"/>
              <a:gd name="T31" fmla="*/ 11513 h 158"/>
              <a:gd name="T32" fmla="+- 0 16484 14891"/>
              <a:gd name="T33" fmla="*/ T32 w 2392"/>
              <a:gd name="T34" fmla="+- 0 11502 11361"/>
              <a:gd name="T35" fmla="*/ 11502 h 158"/>
              <a:gd name="T36" fmla="+- 0 16296 14891"/>
              <a:gd name="T37" fmla="*/ T36 w 2392"/>
              <a:gd name="T38" fmla="+- 0 11487 11361"/>
              <a:gd name="T39" fmla="*/ 11487 h 158"/>
              <a:gd name="T40" fmla="+- 0 16078 14891"/>
              <a:gd name="T41" fmla="*/ T40 w 2392"/>
              <a:gd name="T42" fmla="+- 0 11470 11361"/>
              <a:gd name="T43" fmla="*/ 11470 h 158"/>
              <a:gd name="T44" fmla="+- 0 15861 14891"/>
              <a:gd name="T45" fmla="*/ T44 w 2392"/>
              <a:gd name="T46" fmla="+- 0 11449 11361"/>
              <a:gd name="T47" fmla="*/ 11449 h 158"/>
              <a:gd name="T48" fmla="+- 0 15644 14891"/>
              <a:gd name="T49" fmla="*/ T48 w 2392"/>
              <a:gd name="T50" fmla="+- 0 11425 11361"/>
              <a:gd name="T51" fmla="*/ 11425 h 158"/>
              <a:gd name="T52" fmla="+- 0 15445 14891"/>
              <a:gd name="T53" fmla="*/ T52 w 2392"/>
              <a:gd name="T54" fmla="+- 0 11403 11361"/>
              <a:gd name="T55" fmla="*/ 11403 h 158"/>
              <a:gd name="T56" fmla="+- 0 15245 14891"/>
              <a:gd name="T57" fmla="*/ T56 w 2392"/>
              <a:gd name="T58" fmla="+- 0 11374 11361"/>
              <a:gd name="T59" fmla="*/ 11374 h 158"/>
              <a:gd name="T60" fmla="+- 0 15044 14891"/>
              <a:gd name="T61" fmla="*/ T60 w 2392"/>
              <a:gd name="T62" fmla="+- 0 11365 11361"/>
              <a:gd name="T63" fmla="*/ 11365 h 158"/>
              <a:gd name="T64" fmla="+- 0 14992 14891"/>
              <a:gd name="T65" fmla="*/ T64 w 2392"/>
              <a:gd name="T66" fmla="+- 0 11363 11361"/>
              <a:gd name="T67" fmla="*/ 11363 h 158"/>
              <a:gd name="T68" fmla="+- 0 14942 14891"/>
              <a:gd name="T69" fmla="*/ T68 w 2392"/>
              <a:gd name="T70" fmla="+- 0 11362 11361"/>
              <a:gd name="T71" fmla="*/ 11362 h 158"/>
              <a:gd name="T72" fmla="+- 0 14891 14891"/>
              <a:gd name="T73" fmla="*/ T72 w 2392"/>
              <a:gd name="T74" fmla="+- 0 11364 11361"/>
              <a:gd name="T75" fmla="*/ 11364 h 1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392" h="158" extrusionOk="0">
                <a:moveTo>
                  <a:pt x="2382" y="113"/>
                </a:moveTo>
                <a:cubicBezTo>
                  <a:pt x="2373" y="120"/>
                  <a:pt x="2356" y="144"/>
                  <a:pt x="2307" y="149"/>
                </a:cubicBezTo>
                <a:cubicBezTo>
                  <a:pt x="2197" y="161"/>
                  <a:pt x="2082" y="160"/>
                  <a:pt x="1972" y="157"/>
                </a:cubicBezTo>
                <a:cubicBezTo>
                  <a:pt x="1783" y="152"/>
                  <a:pt x="1593" y="141"/>
                  <a:pt x="1405" y="126"/>
                </a:cubicBezTo>
                <a:cubicBezTo>
                  <a:pt x="1187" y="109"/>
                  <a:pt x="970" y="88"/>
                  <a:pt x="753" y="64"/>
                </a:cubicBezTo>
                <a:cubicBezTo>
                  <a:pt x="554" y="42"/>
                  <a:pt x="354" y="13"/>
                  <a:pt x="153" y="4"/>
                </a:cubicBezTo>
                <a:cubicBezTo>
                  <a:pt x="101" y="2"/>
                  <a:pt x="51" y="1"/>
                  <a:pt x="0" y="3"/>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7" name="Comment 5"/>
          <p:cNvSpPr>
            <a:spLocks noRot="1" noChangeAspect="1" noEditPoints="1" noChangeArrowheads="1" noChangeShapeType="1" noTextEdit="1"/>
          </p:cNvSpPr>
          <p:nvPr/>
        </p:nvSpPr>
        <p:spPr bwMode="auto">
          <a:xfrm>
            <a:off x="4757738" y="5307013"/>
            <a:ext cx="1668462" cy="85725"/>
          </a:xfrm>
          <a:custGeom>
            <a:avLst/>
            <a:gdLst>
              <a:gd name="T0" fmla="+- 0 17841 13217"/>
              <a:gd name="T1" fmla="*/ T0 w 4632"/>
              <a:gd name="T2" fmla="+- 0 14938 14743"/>
              <a:gd name="T3" fmla="*/ 14938 h 235"/>
              <a:gd name="T4" fmla="+- 0 17841 13217"/>
              <a:gd name="T5" fmla="*/ T4 w 4632"/>
              <a:gd name="T6" fmla="+- 0 14938 14743"/>
              <a:gd name="T7" fmla="*/ 14938 h 235"/>
              <a:gd name="T8" fmla="+- 0 17847 13217"/>
              <a:gd name="T9" fmla="*/ T8 w 4632"/>
              <a:gd name="T10" fmla="+- 0 14915 14743"/>
              <a:gd name="T11" fmla="*/ 14915 h 235"/>
              <a:gd name="T12" fmla="+- 0 17824 13217"/>
              <a:gd name="T13" fmla="*/ T12 w 4632"/>
              <a:gd name="T14" fmla="+- 0 14906 14743"/>
              <a:gd name="T15" fmla="*/ 14906 h 235"/>
              <a:gd name="T16" fmla="+- 0 17629 13217"/>
              <a:gd name="T17" fmla="*/ T16 w 4632"/>
              <a:gd name="T18" fmla="+- 0 14829 14743"/>
              <a:gd name="T19" fmla="*/ 14829 h 235"/>
              <a:gd name="T20" fmla="+- 0 17308 13217"/>
              <a:gd name="T21" fmla="*/ T20 w 4632"/>
              <a:gd name="T22" fmla="+- 0 14782 14743"/>
              <a:gd name="T23" fmla="*/ 14782 h 235"/>
              <a:gd name="T24" fmla="+- 0 17114 13217"/>
              <a:gd name="T25" fmla="*/ T24 w 4632"/>
              <a:gd name="T26" fmla="+- 0 14865 14743"/>
              <a:gd name="T27" fmla="*/ 14865 h 235"/>
              <a:gd name="T28" fmla="+- 0 16991 13217"/>
              <a:gd name="T29" fmla="*/ T28 w 4632"/>
              <a:gd name="T30" fmla="+- 0 14918 14743"/>
              <a:gd name="T31" fmla="*/ 14918 h 235"/>
              <a:gd name="T32" fmla="+- 0 16924 13217"/>
              <a:gd name="T33" fmla="*/ T32 w 4632"/>
              <a:gd name="T34" fmla="+- 0 14982 14743"/>
              <a:gd name="T35" fmla="*/ 14982 h 235"/>
              <a:gd name="T36" fmla="+- 0 16780 13217"/>
              <a:gd name="T37" fmla="*/ T36 w 4632"/>
              <a:gd name="T38" fmla="+- 0 14976 14743"/>
              <a:gd name="T39" fmla="*/ 14976 h 235"/>
              <a:gd name="T40" fmla="+- 0 16470 13217"/>
              <a:gd name="T41" fmla="*/ T40 w 4632"/>
              <a:gd name="T42" fmla="+- 0 14964 14743"/>
              <a:gd name="T43" fmla="*/ 14964 h 235"/>
              <a:gd name="T44" fmla="+- 0 16170 13217"/>
              <a:gd name="T45" fmla="*/ T44 w 4632"/>
              <a:gd name="T46" fmla="+- 0 14847 14743"/>
              <a:gd name="T47" fmla="*/ 14847 h 235"/>
              <a:gd name="T48" fmla="+- 0 15856 13217"/>
              <a:gd name="T49" fmla="*/ T48 w 4632"/>
              <a:gd name="T50" fmla="+- 0 14834 14743"/>
              <a:gd name="T51" fmla="*/ 14834 h 235"/>
              <a:gd name="T52" fmla="+- 0 15482 13217"/>
              <a:gd name="T53" fmla="*/ T52 w 4632"/>
              <a:gd name="T54" fmla="+- 0 14819 14743"/>
              <a:gd name="T55" fmla="*/ 14819 h 235"/>
              <a:gd name="T56" fmla="+- 0 15131 13217"/>
              <a:gd name="T57" fmla="*/ T56 w 4632"/>
              <a:gd name="T58" fmla="+- 0 14892 14743"/>
              <a:gd name="T59" fmla="*/ 14892 h 235"/>
              <a:gd name="T60" fmla="+- 0 14765 13217"/>
              <a:gd name="T61" fmla="*/ T60 w 4632"/>
              <a:gd name="T62" fmla="+- 0 14951 14743"/>
              <a:gd name="T63" fmla="*/ 14951 h 235"/>
              <a:gd name="T64" fmla="+- 0 14271 13217"/>
              <a:gd name="T65" fmla="*/ T64 w 4632"/>
              <a:gd name="T66" fmla="+- 0 15031 14743"/>
              <a:gd name="T67" fmla="*/ 15031 h 235"/>
              <a:gd name="T68" fmla="+- 0 13845 13217"/>
              <a:gd name="T69" fmla="*/ T68 w 4632"/>
              <a:gd name="T70" fmla="+- 0 14808 14743"/>
              <a:gd name="T71" fmla="*/ 14808 h 235"/>
              <a:gd name="T72" fmla="+- 0 13368 13217"/>
              <a:gd name="T73" fmla="*/ T72 w 4632"/>
              <a:gd name="T74" fmla="+- 0 14749 14743"/>
              <a:gd name="T75" fmla="*/ 14749 h 235"/>
              <a:gd name="T76" fmla="+- 0 13310 13217"/>
              <a:gd name="T77" fmla="*/ T76 w 4632"/>
              <a:gd name="T78" fmla="+- 0 14742 14743"/>
              <a:gd name="T79" fmla="*/ 14742 h 235"/>
              <a:gd name="T80" fmla="+- 0 13270 13217"/>
              <a:gd name="T81" fmla="*/ T80 w 4632"/>
              <a:gd name="T82" fmla="+- 0 14755 14743"/>
              <a:gd name="T83" fmla="*/ 14755 h 235"/>
              <a:gd name="T84" fmla="+- 0 13217 13217"/>
              <a:gd name="T85" fmla="*/ T84 w 4632"/>
              <a:gd name="T86" fmla="+- 0 14759 14743"/>
              <a:gd name="T87" fmla="*/ 14759 h 2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4632" h="235" extrusionOk="0">
                <a:moveTo>
                  <a:pt x="4624" y="195"/>
                </a:moveTo>
                <a:cubicBezTo>
                  <a:pt x="4624" y="195"/>
                  <a:pt x="4630" y="172"/>
                  <a:pt x="4607" y="163"/>
                </a:cubicBezTo>
                <a:cubicBezTo>
                  <a:pt x="4412" y="86"/>
                  <a:pt x="4091" y="39"/>
                  <a:pt x="3897" y="122"/>
                </a:cubicBezTo>
                <a:cubicBezTo>
                  <a:pt x="3774" y="175"/>
                  <a:pt x="3707" y="239"/>
                  <a:pt x="3563" y="233"/>
                </a:cubicBezTo>
                <a:cubicBezTo>
                  <a:pt x="3253" y="221"/>
                  <a:pt x="2953" y="104"/>
                  <a:pt x="2639" y="91"/>
                </a:cubicBezTo>
                <a:cubicBezTo>
                  <a:pt x="2265" y="76"/>
                  <a:pt x="1914" y="149"/>
                  <a:pt x="1548" y="208"/>
                </a:cubicBezTo>
                <a:cubicBezTo>
                  <a:pt x="1054" y="288"/>
                  <a:pt x="628" y="65"/>
                  <a:pt x="151" y="6"/>
                </a:cubicBezTo>
                <a:cubicBezTo>
                  <a:pt x="93" y="-1"/>
                  <a:pt x="53" y="12"/>
                  <a:pt x="0" y="16"/>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8" name="Comment 6"/>
          <p:cNvSpPr>
            <a:spLocks noRot="1" noChangeAspect="1" noEditPoints="1" noChangeArrowheads="1" noChangeShapeType="1" noTextEdit="1"/>
          </p:cNvSpPr>
          <p:nvPr/>
        </p:nvSpPr>
        <p:spPr bwMode="auto">
          <a:xfrm>
            <a:off x="5826125" y="4262438"/>
            <a:ext cx="584200" cy="296862"/>
          </a:xfrm>
          <a:custGeom>
            <a:avLst/>
            <a:gdLst>
              <a:gd name="T0" fmla="+- 0 16453 16183"/>
              <a:gd name="T1" fmla="*/ T0 w 1625"/>
              <a:gd name="T2" fmla="+- 0 11996 11839"/>
              <a:gd name="T3" fmla="*/ 11996 h 824"/>
              <a:gd name="T4" fmla="+- 0 16502 16183"/>
              <a:gd name="T5" fmla="*/ T4 w 1625"/>
              <a:gd name="T6" fmla="+- 0 12123 11839"/>
              <a:gd name="T7" fmla="*/ 12123 h 824"/>
              <a:gd name="T8" fmla="+- 0 16599 16183"/>
              <a:gd name="T9" fmla="*/ T8 w 1625"/>
              <a:gd name="T10" fmla="+- 0 12338 11839"/>
              <a:gd name="T11" fmla="*/ 12338 h 824"/>
              <a:gd name="T12" fmla="+- 0 16687 16183"/>
              <a:gd name="T13" fmla="*/ T12 w 1625"/>
              <a:gd name="T14" fmla="+- 0 12493 11839"/>
              <a:gd name="T15" fmla="*/ 12493 h 824"/>
              <a:gd name="T16" fmla="+- 0 16699 16183"/>
              <a:gd name="T17" fmla="*/ T16 w 1625"/>
              <a:gd name="T18" fmla="+- 0 12513 11839"/>
              <a:gd name="T19" fmla="*/ 12513 h 824"/>
              <a:gd name="T20" fmla="+- 0 16648 16183"/>
              <a:gd name="T21" fmla="*/ T20 w 1625"/>
              <a:gd name="T22" fmla="+- 0 12379 11839"/>
              <a:gd name="T23" fmla="*/ 12379 h 824"/>
              <a:gd name="T24" fmla="+- 0 16633 16183"/>
              <a:gd name="T25" fmla="*/ T24 w 1625"/>
              <a:gd name="T26" fmla="+- 0 12334 11839"/>
              <a:gd name="T27" fmla="*/ 12334 h 824"/>
              <a:gd name="T28" fmla="+- 0 16515 16183"/>
              <a:gd name="T29" fmla="*/ T28 w 1625"/>
              <a:gd name="T30" fmla="+- 0 12054 11839"/>
              <a:gd name="T31" fmla="*/ 12054 h 824"/>
              <a:gd name="T32" fmla="+- 0 16520 16183"/>
              <a:gd name="T33" fmla="*/ T32 w 1625"/>
              <a:gd name="T34" fmla="+- 0 11972 11839"/>
              <a:gd name="T35" fmla="*/ 11972 h 824"/>
              <a:gd name="T36" fmla="+- 0 16613 16183"/>
              <a:gd name="T37" fmla="*/ T36 w 1625"/>
              <a:gd name="T38" fmla="+- 0 11934 11839"/>
              <a:gd name="T39" fmla="*/ 11934 h 824"/>
              <a:gd name="T40" fmla="+- 0 16770 16183"/>
              <a:gd name="T41" fmla="*/ T40 w 1625"/>
              <a:gd name="T42" fmla="+- 0 11987 11839"/>
              <a:gd name="T43" fmla="*/ 11987 h 824"/>
              <a:gd name="T44" fmla="+- 0 16801 16183"/>
              <a:gd name="T45" fmla="*/ T44 w 1625"/>
              <a:gd name="T46" fmla="+- 0 12110 11839"/>
              <a:gd name="T47" fmla="*/ 12110 h 824"/>
              <a:gd name="T48" fmla="+- 0 16722 16183"/>
              <a:gd name="T49" fmla="*/ T48 w 1625"/>
              <a:gd name="T50" fmla="+- 0 12238 11839"/>
              <a:gd name="T51" fmla="*/ 12238 h 824"/>
              <a:gd name="T52" fmla="+- 0 16596 16183"/>
              <a:gd name="T53" fmla="*/ T52 w 1625"/>
              <a:gd name="T54" fmla="+- 0 12299 11839"/>
              <a:gd name="T55" fmla="*/ 12299 h 824"/>
              <a:gd name="T56" fmla="+- 0 16527 16183"/>
              <a:gd name="T57" fmla="*/ T56 w 1625"/>
              <a:gd name="T58" fmla="+- 0 12299 11839"/>
              <a:gd name="T59" fmla="*/ 12299 h 824"/>
              <a:gd name="T60" fmla="+- 0 16949 16183"/>
              <a:gd name="T61" fmla="*/ T60 w 1625"/>
              <a:gd name="T62" fmla="+- 0 11980 11839"/>
              <a:gd name="T63" fmla="*/ 11980 h 824"/>
              <a:gd name="T64" fmla="+- 0 16980 16183"/>
              <a:gd name="T65" fmla="*/ T64 w 1625"/>
              <a:gd name="T66" fmla="+- 0 12075 11839"/>
              <a:gd name="T67" fmla="*/ 12075 h 824"/>
              <a:gd name="T68" fmla="+- 0 17032 16183"/>
              <a:gd name="T69" fmla="*/ T68 w 1625"/>
              <a:gd name="T70" fmla="+- 0 12237 11839"/>
              <a:gd name="T71" fmla="*/ 12237 h 824"/>
              <a:gd name="T72" fmla="+- 0 17070 16183"/>
              <a:gd name="T73" fmla="*/ T72 w 1625"/>
              <a:gd name="T74" fmla="+- 0 12364 11839"/>
              <a:gd name="T75" fmla="*/ 12364 h 824"/>
              <a:gd name="T76" fmla="+- 0 17083 16183"/>
              <a:gd name="T77" fmla="*/ T76 w 1625"/>
              <a:gd name="T78" fmla="+- 0 12389 11839"/>
              <a:gd name="T79" fmla="*/ 12389 h 824"/>
              <a:gd name="T80" fmla="+- 0 17572 16183"/>
              <a:gd name="T81" fmla="*/ T80 w 1625"/>
              <a:gd name="T82" fmla="+- 0 11869 11839"/>
              <a:gd name="T83" fmla="*/ 11869 h 824"/>
              <a:gd name="T84" fmla="+- 0 17476 16183"/>
              <a:gd name="T85" fmla="*/ T84 w 1625"/>
              <a:gd name="T86" fmla="+- 0 11849 11839"/>
              <a:gd name="T87" fmla="*/ 11849 h 824"/>
              <a:gd name="T88" fmla="+- 0 17399 16183"/>
              <a:gd name="T89" fmla="*/ T88 w 1625"/>
              <a:gd name="T90" fmla="+- 0 11955 11839"/>
              <a:gd name="T91" fmla="*/ 11955 h 824"/>
              <a:gd name="T92" fmla="+- 0 17334 16183"/>
              <a:gd name="T93" fmla="*/ T92 w 1625"/>
              <a:gd name="T94" fmla="+- 0 12124 11839"/>
              <a:gd name="T95" fmla="*/ 12124 h 824"/>
              <a:gd name="T96" fmla="+- 0 17380 16183"/>
              <a:gd name="T97" fmla="*/ T96 w 1625"/>
              <a:gd name="T98" fmla="+- 0 12235 11839"/>
              <a:gd name="T99" fmla="*/ 12235 h 824"/>
              <a:gd name="T100" fmla="+- 0 17578 16183"/>
              <a:gd name="T101" fmla="*/ T100 w 1625"/>
              <a:gd name="T102" fmla="+- 0 12230 11839"/>
              <a:gd name="T103" fmla="*/ 12230 h 824"/>
              <a:gd name="T104" fmla="+- 0 17770 16183"/>
              <a:gd name="T105" fmla="*/ T104 w 1625"/>
              <a:gd name="T106" fmla="+- 0 12176 11839"/>
              <a:gd name="T107" fmla="*/ 12176 h 824"/>
              <a:gd name="T108" fmla="+- 0 17807 16183"/>
              <a:gd name="T109" fmla="*/ T108 w 1625"/>
              <a:gd name="T110" fmla="+- 0 12160 11839"/>
              <a:gd name="T111" fmla="*/ 12160 h 824"/>
              <a:gd name="T112" fmla="+- 0 16357 16183"/>
              <a:gd name="T113" fmla="*/ T112 w 1625"/>
              <a:gd name="T114" fmla="+- 0 12645 11839"/>
              <a:gd name="T115" fmla="*/ 12645 h 824"/>
              <a:gd name="T116" fmla="+- 0 16366 16183"/>
              <a:gd name="T117" fmla="*/ T116 w 1625"/>
              <a:gd name="T118" fmla="+- 0 12662 11839"/>
              <a:gd name="T119" fmla="*/ 12662 h 824"/>
              <a:gd name="T120" fmla="+- 0 16332 16183"/>
              <a:gd name="T121" fmla="*/ T120 w 1625"/>
              <a:gd name="T122" fmla="+- 0 12614 11839"/>
              <a:gd name="T123" fmla="*/ 12614 h 824"/>
              <a:gd name="T124" fmla="+- 0 16290 16183"/>
              <a:gd name="T125" fmla="*/ T124 w 1625"/>
              <a:gd name="T126" fmla="+- 0 12553 11839"/>
              <a:gd name="T127" fmla="*/ 12553 h 824"/>
              <a:gd name="T128" fmla="+- 0 16219 16183"/>
              <a:gd name="T129" fmla="*/ T128 w 1625"/>
              <a:gd name="T130" fmla="+- 0 12379 11839"/>
              <a:gd name="T131" fmla="*/ 12379 h 824"/>
              <a:gd name="T132" fmla="+- 0 16200 16183"/>
              <a:gd name="T133" fmla="*/ T132 w 1625"/>
              <a:gd name="T134" fmla="+- 0 12245 11839"/>
              <a:gd name="T135" fmla="*/ 12245 h 824"/>
              <a:gd name="T136" fmla="+- 0 16225 16183"/>
              <a:gd name="T137" fmla="*/ T136 w 1625"/>
              <a:gd name="T138" fmla="+- 0 12167 11839"/>
              <a:gd name="T139" fmla="*/ 12167 h 824"/>
              <a:gd name="T140" fmla="+- 0 16400 16183"/>
              <a:gd name="T141" fmla="*/ T140 w 1625"/>
              <a:gd name="T142" fmla="+- 0 12319 11839"/>
              <a:gd name="T143" fmla="*/ 12319 h 824"/>
              <a:gd name="T144" fmla="+- 0 16521 16183"/>
              <a:gd name="T145" fmla="*/ T144 w 1625"/>
              <a:gd name="T146" fmla="+- 0 12513 11839"/>
              <a:gd name="T147" fmla="*/ 12513 h 824"/>
              <a:gd name="T148" fmla="+- 0 16539 16183"/>
              <a:gd name="T149" fmla="*/ T148 w 1625"/>
              <a:gd name="T150" fmla="+- 0 12543 11839"/>
              <a:gd name="T151" fmla="*/ 12543 h 824"/>
              <a:gd name="T152" fmla="+- 0 16510 16183"/>
              <a:gd name="T153" fmla="*/ T152 w 1625"/>
              <a:gd name="T154" fmla="+- 0 12415 11839"/>
              <a:gd name="T155" fmla="*/ 12415 h 824"/>
              <a:gd name="T156" fmla="+- 0 16408 16183"/>
              <a:gd name="T157" fmla="*/ T156 w 1625"/>
              <a:gd name="T158" fmla="+- 0 12418 11839"/>
              <a:gd name="T159" fmla="*/ 12418 h 824"/>
              <a:gd name="T160" fmla="+- 0 16240 16183"/>
              <a:gd name="T161" fmla="*/ T160 w 1625"/>
              <a:gd name="T162" fmla="+- 0 12453 11839"/>
              <a:gd name="T163" fmla="*/ 12453 h 824"/>
              <a:gd name="T164" fmla="+- 0 16183 16183"/>
              <a:gd name="T165" fmla="*/ T164 w 1625"/>
              <a:gd name="T166" fmla="+- 0 12474 11839"/>
              <a:gd name="T167" fmla="*/ 12474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625" h="824" extrusionOk="0">
                <a:moveTo>
                  <a:pt x="270" y="157"/>
                </a:moveTo>
                <a:cubicBezTo>
                  <a:pt x="291" y="198"/>
                  <a:pt x="302" y="241"/>
                  <a:pt x="319" y="284"/>
                </a:cubicBezTo>
                <a:cubicBezTo>
                  <a:pt x="348" y="357"/>
                  <a:pt x="380" y="429"/>
                  <a:pt x="416" y="499"/>
                </a:cubicBezTo>
                <a:cubicBezTo>
                  <a:pt x="443" y="552"/>
                  <a:pt x="473" y="603"/>
                  <a:pt x="504" y="654"/>
                </a:cubicBezTo>
                <a:cubicBezTo>
                  <a:pt x="508" y="661"/>
                  <a:pt x="512" y="667"/>
                  <a:pt x="516" y="674"/>
                </a:cubicBezTo>
                <a:cubicBezTo>
                  <a:pt x="506" y="626"/>
                  <a:pt x="483" y="586"/>
                  <a:pt x="465" y="540"/>
                </a:cubicBezTo>
                <a:cubicBezTo>
                  <a:pt x="460" y="525"/>
                  <a:pt x="455" y="510"/>
                  <a:pt x="450" y="495"/>
                </a:cubicBezTo>
              </a:path>
              <a:path w="1625" h="824" extrusionOk="0">
                <a:moveTo>
                  <a:pt x="332" y="215"/>
                </a:moveTo>
                <a:cubicBezTo>
                  <a:pt x="326" y="190"/>
                  <a:pt x="317" y="156"/>
                  <a:pt x="337" y="133"/>
                </a:cubicBezTo>
                <a:cubicBezTo>
                  <a:pt x="359" y="108"/>
                  <a:pt x="399" y="98"/>
                  <a:pt x="430" y="95"/>
                </a:cubicBezTo>
                <a:cubicBezTo>
                  <a:pt x="484" y="91"/>
                  <a:pt x="548" y="110"/>
                  <a:pt x="587" y="148"/>
                </a:cubicBezTo>
                <a:cubicBezTo>
                  <a:pt x="620" y="180"/>
                  <a:pt x="626" y="228"/>
                  <a:pt x="618" y="271"/>
                </a:cubicBezTo>
                <a:cubicBezTo>
                  <a:pt x="608" y="324"/>
                  <a:pt x="579" y="365"/>
                  <a:pt x="539" y="399"/>
                </a:cubicBezTo>
                <a:cubicBezTo>
                  <a:pt x="508" y="426"/>
                  <a:pt x="455" y="453"/>
                  <a:pt x="413" y="460"/>
                </a:cubicBezTo>
                <a:cubicBezTo>
                  <a:pt x="389" y="464"/>
                  <a:pt x="367" y="463"/>
                  <a:pt x="344" y="460"/>
                </a:cubicBezTo>
              </a:path>
              <a:path w="1625" h="824" extrusionOk="0">
                <a:moveTo>
                  <a:pt x="766" y="141"/>
                </a:moveTo>
                <a:cubicBezTo>
                  <a:pt x="773" y="173"/>
                  <a:pt x="787" y="203"/>
                  <a:pt x="797" y="236"/>
                </a:cubicBezTo>
                <a:cubicBezTo>
                  <a:pt x="813" y="290"/>
                  <a:pt x="831" y="344"/>
                  <a:pt x="849" y="398"/>
                </a:cubicBezTo>
                <a:cubicBezTo>
                  <a:pt x="863" y="440"/>
                  <a:pt x="873" y="483"/>
                  <a:pt x="887" y="525"/>
                </a:cubicBezTo>
                <a:cubicBezTo>
                  <a:pt x="893" y="538"/>
                  <a:pt x="895" y="542"/>
                  <a:pt x="900" y="550"/>
                </a:cubicBezTo>
              </a:path>
              <a:path w="1625" h="824" extrusionOk="0">
                <a:moveTo>
                  <a:pt x="1389" y="30"/>
                </a:moveTo>
                <a:cubicBezTo>
                  <a:pt x="1353" y="7"/>
                  <a:pt x="1333" y="-11"/>
                  <a:pt x="1293" y="10"/>
                </a:cubicBezTo>
                <a:cubicBezTo>
                  <a:pt x="1254" y="31"/>
                  <a:pt x="1236" y="79"/>
                  <a:pt x="1216" y="116"/>
                </a:cubicBezTo>
                <a:cubicBezTo>
                  <a:pt x="1187" y="169"/>
                  <a:pt x="1162" y="226"/>
                  <a:pt x="1151" y="285"/>
                </a:cubicBezTo>
                <a:cubicBezTo>
                  <a:pt x="1142" y="333"/>
                  <a:pt x="1147" y="377"/>
                  <a:pt x="1197" y="396"/>
                </a:cubicBezTo>
                <a:cubicBezTo>
                  <a:pt x="1259" y="419"/>
                  <a:pt x="1333" y="401"/>
                  <a:pt x="1395" y="391"/>
                </a:cubicBezTo>
                <a:cubicBezTo>
                  <a:pt x="1459" y="381"/>
                  <a:pt x="1527" y="362"/>
                  <a:pt x="1587" y="337"/>
                </a:cubicBezTo>
                <a:cubicBezTo>
                  <a:pt x="1606" y="326"/>
                  <a:pt x="1610" y="322"/>
                  <a:pt x="1624" y="321"/>
                </a:cubicBezTo>
              </a:path>
              <a:path w="1625" h="824" extrusionOk="0">
                <a:moveTo>
                  <a:pt x="174" y="806"/>
                </a:moveTo>
                <a:cubicBezTo>
                  <a:pt x="177" y="812"/>
                  <a:pt x="180" y="817"/>
                  <a:pt x="183" y="823"/>
                </a:cubicBezTo>
                <a:cubicBezTo>
                  <a:pt x="169" y="808"/>
                  <a:pt x="161" y="791"/>
                  <a:pt x="149" y="775"/>
                </a:cubicBezTo>
                <a:cubicBezTo>
                  <a:pt x="135" y="755"/>
                  <a:pt x="122" y="734"/>
                  <a:pt x="107" y="714"/>
                </a:cubicBezTo>
                <a:cubicBezTo>
                  <a:pt x="68" y="662"/>
                  <a:pt x="50" y="603"/>
                  <a:pt x="36" y="540"/>
                </a:cubicBezTo>
                <a:cubicBezTo>
                  <a:pt x="26" y="495"/>
                  <a:pt x="21" y="452"/>
                  <a:pt x="17" y="406"/>
                </a:cubicBezTo>
                <a:cubicBezTo>
                  <a:pt x="15" y="384"/>
                  <a:pt x="8" y="333"/>
                  <a:pt x="42" y="328"/>
                </a:cubicBezTo>
                <a:cubicBezTo>
                  <a:pt x="98" y="320"/>
                  <a:pt x="189" y="446"/>
                  <a:pt x="217" y="480"/>
                </a:cubicBezTo>
                <a:cubicBezTo>
                  <a:pt x="266" y="540"/>
                  <a:pt x="305" y="604"/>
                  <a:pt x="338" y="674"/>
                </a:cubicBezTo>
                <a:cubicBezTo>
                  <a:pt x="346" y="690"/>
                  <a:pt x="348" y="695"/>
                  <a:pt x="356" y="704"/>
                </a:cubicBezTo>
              </a:path>
              <a:path w="1625" h="824" extrusionOk="0">
                <a:moveTo>
                  <a:pt x="327" y="576"/>
                </a:moveTo>
                <a:cubicBezTo>
                  <a:pt x="289" y="572"/>
                  <a:pt x="264" y="573"/>
                  <a:pt x="225" y="579"/>
                </a:cubicBezTo>
                <a:cubicBezTo>
                  <a:pt x="167" y="589"/>
                  <a:pt x="113" y="600"/>
                  <a:pt x="57" y="614"/>
                </a:cubicBezTo>
                <a:cubicBezTo>
                  <a:pt x="24" y="620"/>
                  <a:pt x="15" y="619"/>
                  <a:pt x="0" y="635"/>
                </a:cubicBezTo>
              </a:path>
            </a:pathLst>
          </a:custGeom>
          <a:noFill/>
          <a:ln w="19050" cap="rnd">
            <a:solidFill>
              <a:srgbClr val="FF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3092341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a:p>
        </p:txBody>
      </p:sp>
      <p:pic>
        <p:nvPicPr>
          <p:cNvPr id="6" name="Picture 5"/>
          <p:cNvPicPr>
            <a:picLocks noChangeAspect="1"/>
          </p:cNvPicPr>
          <p:nvPr/>
        </p:nvPicPr>
        <p:blipFill>
          <a:blip r:embed="rId3"/>
          <a:stretch>
            <a:fillRect/>
          </a:stretch>
        </p:blipFill>
        <p:spPr>
          <a:xfrm>
            <a:off x="0" y="310674"/>
            <a:ext cx="9144000" cy="5715000"/>
          </a:xfrm>
          <a:prstGeom prst="rect">
            <a:avLst/>
          </a:prstGeom>
        </p:spPr>
      </p:pic>
      <p:sp>
        <p:nvSpPr>
          <p:cNvPr id="7" name="Rectangle 6"/>
          <p:cNvSpPr/>
          <p:nvPr/>
        </p:nvSpPr>
        <p:spPr>
          <a:xfrm>
            <a:off x="3590058" y="5987018"/>
            <a:ext cx="5402274"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dirty="0">
                <a:hlinkClick r:id="rId4"/>
              </a:rPr>
              <a:t>http://</a:t>
            </a:r>
            <a:r>
              <a:rPr lang="en-US" dirty="0" err="1">
                <a:hlinkClick r:id="rId4"/>
              </a:rPr>
              <a:t>en.wikipedia.org</a:t>
            </a:r>
            <a:r>
              <a:rPr lang="en-US" dirty="0">
                <a:hlinkClick r:id="rId4"/>
              </a:rPr>
              <a:t>/wiki/File:Intel_i80286_arch.svg</a:t>
            </a:r>
            <a:endParaRPr lang="en-US" dirty="0"/>
          </a:p>
        </p:txBody>
      </p:sp>
    </p:spTree>
    <p:extLst>
      <p:ext uri="{BB962C8B-B14F-4D97-AF65-F5344CB8AC3E}">
        <p14:creationId xmlns:p14="http://schemas.microsoft.com/office/powerpoint/2010/main" xmlns="" val="94501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x86-64 Processor Modes</a:t>
            </a:r>
            <a:endParaRPr lang="en-US" dirty="0"/>
          </a:p>
        </p:txBody>
      </p:sp>
      <p:sp>
        <p:nvSpPr>
          <p:cNvPr id="7" name="Content Placeholder 6"/>
          <p:cNvSpPr>
            <a:spLocks noGrp="1"/>
          </p:cNvSpPr>
          <p:nvPr>
            <p:ph idx="1"/>
          </p:nvPr>
        </p:nvSpPr>
        <p:spPr>
          <a:xfrm>
            <a:off x="238132" y="1350716"/>
            <a:ext cx="5216234" cy="4525963"/>
          </a:xfrm>
        </p:spPr>
        <p:txBody>
          <a:bodyPr>
            <a:normAutofit fontScale="77500" lnSpcReduction="20000"/>
          </a:bodyPr>
          <a:lstStyle/>
          <a:p>
            <a:pPr marL="0" indent="-182880">
              <a:lnSpc>
                <a:spcPct val="120000"/>
              </a:lnSpc>
              <a:buNone/>
            </a:pPr>
            <a:r>
              <a:rPr lang="en-US" b="1" dirty="0" smtClean="0"/>
              <a:t>Real Mode</a:t>
            </a:r>
            <a:r>
              <a:rPr lang="en-US" dirty="0"/>
              <a:t>:</a:t>
            </a:r>
            <a:r>
              <a:rPr lang="en-US" dirty="0" smtClean="0"/>
              <a:t> pretend to be an 8086</a:t>
            </a:r>
          </a:p>
          <a:p>
            <a:pPr marL="0" indent="-182880">
              <a:lnSpc>
                <a:spcPct val="120000"/>
              </a:lnSpc>
              <a:buNone/>
            </a:pPr>
            <a:r>
              <a:rPr lang="en-US" dirty="0"/>
              <a:t>	</a:t>
            </a:r>
            <a:r>
              <a:rPr lang="en-US" dirty="0" smtClean="0"/>
              <a:t>20-bit direct-access address space</a:t>
            </a:r>
          </a:p>
          <a:p>
            <a:pPr marL="0" indent="-182880">
              <a:lnSpc>
                <a:spcPct val="120000"/>
              </a:lnSpc>
              <a:buNone/>
            </a:pPr>
            <a:r>
              <a:rPr lang="en-US" b="1" dirty="0" smtClean="0">
                <a:solidFill>
                  <a:srgbClr val="0000FF"/>
                </a:solidFill>
              </a:rPr>
              <a:t>Protected Mode:</a:t>
            </a:r>
            <a:r>
              <a:rPr lang="en-US" dirty="0" smtClean="0">
                <a:solidFill>
                  <a:srgbClr val="0000FF"/>
                </a:solidFill>
              </a:rPr>
              <a:t> “native state”</a:t>
            </a:r>
          </a:p>
          <a:p>
            <a:pPr marL="0" indent="-182880">
              <a:lnSpc>
                <a:spcPct val="120000"/>
              </a:lnSpc>
              <a:buNone/>
            </a:pPr>
            <a:r>
              <a:rPr lang="en-US" b="1" dirty="0" smtClean="0"/>
              <a:t>System Management Mode: </a:t>
            </a:r>
            <a:r>
              <a:rPr lang="en-US" dirty="0" smtClean="0"/>
              <a:t>platform-specific power management and security (separate address space)</a:t>
            </a:r>
          </a:p>
          <a:p>
            <a:pPr marL="0" indent="-182880">
              <a:lnSpc>
                <a:spcPct val="120000"/>
              </a:lnSpc>
              <a:buNone/>
            </a:pPr>
            <a:r>
              <a:rPr lang="en-US" b="1" dirty="0" smtClean="0"/>
              <a:t>Compatibility Mode: </a:t>
            </a:r>
            <a:r>
              <a:rPr lang="en-US" dirty="0" smtClean="0"/>
              <a:t>pretend to be x86-32</a:t>
            </a:r>
          </a:p>
          <a:p>
            <a:pPr marL="0" indent="-182880">
              <a:lnSpc>
                <a:spcPct val="120000"/>
              </a:lnSpc>
              <a:buNone/>
            </a:pPr>
            <a:r>
              <a:rPr lang="en-US" b="1" dirty="0" smtClean="0"/>
              <a:t>IA-32e/64-bit Mode:</a:t>
            </a:r>
            <a:r>
              <a:rPr lang="en-US" dirty="0" smtClean="0"/>
              <a:t> run applications in 64-bit address space </a:t>
            </a:r>
            <a:endParaRPr lang="en-US" b="1"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pic>
        <p:nvPicPr>
          <p:cNvPr id="8" name="Picture 7" descr="Screen Shot 2013-11-11 at 5.29.53 PM.png">
            <a:hlinkClick r:id="rId3"/>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90840" y="1417638"/>
            <a:ext cx="3439568" cy="3322576"/>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390840" y="4886536"/>
            <a:ext cx="3439568" cy="1015663"/>
          </a:xfrm>
          <a:prstGeom prst="rect">
            <a:avLst/>
          </a:prstGeom>
          <a:solidFill>
            <a:schemeClr val="accent1">
              <a:lumMod val="20000"/>
              <a:lumOff val="80000"/>
            </a:schemeClr>
          </a:solidFill>
        </p:spPr>
        <p:txBody>
          <a:bodyPr wrap="square">
            <a:spAutoFit/>
          </a:bodyPr>
          <a:lstStyle/>
          <a:p>
            <a:r>
              <a:rPr lang="en-US" dirty="0" smtClean="0"/>
              <a:t>“</a:t>
            </a:r>
            <a:r>
              <a:rPr lang="en-US" sz="2000" i="1" dirty="0" smtClean="0"/>
              <a:t>For </a:t>
            </a:r>
            <a:r>
              <a:rPr lang="en-US" sz="2000" i="1" dirty="0"/>
              <a:t>brevity, the 64-bit sub-mode is referred to as 64-bit </a:t>
            </a:r>
            <a:r>
              <a:rPr lang="en-US" sz="2000" i="1" dirty="0" smtClean="0"/>
              <a:t>mode </a:t>
            </a:r>
            <a:r>
              <a:rPr lang="en-US" sz="2000" i="1" dirty="0"/>
              <a:t>in IA-32 architecture</a:t>
            </a:r>
            <a:r>
              <a:rPr lang="en-US" sz="2000" i="1" dirty="0" smtClean="0"/>
              <a:t>.</a:t>
            </a:r>
            <a:r>
              <a:rPr lang="en-US" dirty="0" smtClean="0"/>
              <a:t>”</a:t>
            </a:r>
            <a:endParaRPr lang="en-US" dirty="0"/>
          </a:p>
        </p:txBody>
      </p:sp>
    </p:spTree>
    <p:extLst>
      <p:ext uri="{BB962C8B-B14F-4D97-AF65-F5344CB8AC3E}">
        <p14:creationId xmlns:p14="http://schemas.microsoft.com/office/powerpoint/2010/main" xmlns="" val="542027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21</a:t>
            </a:fld>
            <a:endParaRPr lang="en-US"/>
          </a:p>
        </p:txBody>
      </p:sp>
      <p:pic>
        <p:nvPicPr>
          <p:cNvPr id="8" name="Picture 7" descr="Screen Shot 2013-11-11 at 5.41.0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53248"/>
            <a:ext cx="5019845" cy="627947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851253" y="567011"/>
            <a:ext cx="2835547" cy="1200328"/>
          </a:xfrm>
          <a:prstGeom prst="rect">
            <a:avLst/>
          </a:prstGeom>
          <a:noFill/>
        </p:spPr>
        <p:txBody>
          <a:bodyPr wrap="square" rtlCol="0">
            <a:spAutoFit/>
          </a:bodyPr>
          <a:lstStyle/>
          <a:p>
            <a:r>
              <a:rPr lang="en-US" sz="2400" b="1" dirty="0" smtClean="0"/>
              <a:t>Protected State </a:t>
            </a:r>
            <a:r>
              <a:rPr lang="en-US" sz="2400" dirty="0" smtClean="0"/>
              <a:t>(can only be modified by the kernel):</a:t>
            </a:r>
            <a:endParaRPr lang="en-US" sz="2400" dirty="0"/>
          </a:p>
        </p:txBody>
      </p:sp>
      <p:sp>
        <p:nvSpPr>
          <p:cNvPr id="10" name="Rectangle 9"/>
          <p:cNvSpPr/>
          <p:nvPr/>
        </p:nvSpPr>
        <p:spPr>
          <a:xfrm>
            <a:off x="5851253" y="2120622"/>
            <a:ext cx="2835547" cy="4309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RFLAGS (includes EFLAGS)</a:t>
            </a:r>
            <a:endParaRPr lang="en-US" dirty="0"/>
          </a:p>
        </p:txBody>
      </p:sp>
      <p:sp>
        <p:nvSpPr>
          <p:cNvPr id="11" name="Rectangle 10"/>
          <p:cNvSpPr/>
          <p:nvPr/>
        </p:nvSpPr>
        <p:spPr>
          <a:xfrm>
            <a:off x="5851253" y="3044157"/>
            <a:ext cx="2835547" cy="4309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Control Registers</a:t>
            </a:r>
            <a:endParaRPr lang="en-US" dirty="0"/>
          </a:p>
        </p:txBody>
      </p:sp>
      <p:sp>
        <p:nvSpPr>
          <p:cNvPr id="12" name="TextBox 11"/>
          <p:cNvSpPr txBox="1"/>
          <p:nvPr/>
        </p:nvSpPr>
        <p:spPr>
          <a:xfrm>
            <a:off x="5851253" y="2582348"/>
            <a:ext cx="2704323" cy="369332"/>
          </a:xfrm>
          <a:prstGeom prst="rect">
            <a:avLst/>
          </a:prstGeom>
          <a:noFill/>
        </p:spPr>
        <p:txBody>
          <a:bodyPr wrap="none" rtlCol="0">
            <a:spAutoFit/>
          </a:bodyPr>
          <a:lstStyle/>
          <a:p>
            <a:r>
              <a:rPr lang="en-US" dirty="0" smtClean="0"/>
              <a:t>Includes I/O Privilege Level </a:t>
            </a:r>
            <a:endParaRPr lang="en-US" dirty="0"/>
          </a:p>
        </p:txBody>
      </p:sp>
      <p:sp>
        <p:nvSpPr>
          <p:cNvPr id="13" name="TextBox 12"/>
          <p:cNvSpPr txBox="1"/>
          <p:nvPr/>
        </p:nvSpPr>
        <p:spPr>
          <a:xfrm>
            <a:off x="5851253" y="3533540"/>
            <a:ext cx="3118399" cy="1477328"/>
          </a:xfrm>
          <a:prstGeom prst="rect">
            <a:avLst/>
          </a:prstGeom>
          <a:noFill/>
        </p:spPr>
        <p:txBody>
          <a:bodyPr wrap="square" rtlCol="0">
            <a:spAutoFit/>
          </a:bodyPr>
          <a:lstStyle/>
          <a:p>
            <a:r>
              <a:rPr lang="en-US" b="1" dirty="0" smtClean="0"/>
              <a:t>CR0 bit 0:</a:t>
            </a:r>
            <a:r>
              <a:rPr lang="en-US" dirty="0" smtClean="0"/>
              <a:t> controls if processor is in protected mode </a:t>
            </a:r>
          </a:p>
          <a:p>
            <a:endParaRPr lang="en-US" dirty="0"/>
          </a:p>
          <a:p>
            <a:r>
              <a:rPr lang="en-US" b="1" dirty="0" smtClean="0"/>
              <a:t>CR3: </a:t>
            </a:r>
            <a:r>
              <a:rPr lang="en-US" dirty="0" smtClean="0"/>
              <a:t>page directory base register</a:t>
            </a:r>
            <a:endParaRPr lang="en-US" dirty="0"/>
          </a:p>
        </p:txBody>
      </p:sp>
    </p:spTree>
    <p:extLst>
      <p:ext uri="{BB962C8B-B14F-4D97-AF65-F5344CB8AC3E}">
        <p14:creationId xmlns:p14="http://schemas.microsoft.com/office/powerpoint/2010/main" xmlns="" val="2843111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Translation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a:p>
        </p:txBody>
      </p:sp>
      <p:grpSp>
        <p:nvGrpSpPr>
          <p:cNvPr id="18" name="Group 17"/>
          <p:cNvGrpSpPr/>
          <p:nvPr/>
        </p:nvGrpSpPr>
        <p:grpSpPr>
          <a:xfrm>
            <a:off x="268008" y="1797951"/>
            <a:ext cx="8715778" cy="3179356"/>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9" name="Right Arrow 8"/>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1" name="Rectangle 10"/>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2" name="Rounded Rectangle 11"/>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4" name="Right Arrow 13"/>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7" name="Rounded Rectangle 16"/>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grpSp>
    </p:spTree>
    <p:extLst>
      <p:ext uri="{BB962C8B-B14F-4D97-AF65-F5344CB8AC3E}">
        <p14:creationId xmlns:p14="http://schemas.microsoft.com/office/powerpoint/2010/main" xmlns="" val="2240194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Memory</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a:p>
        </p:txBody>
      </p:sp>
      <p:pic>
        <p:nvPicPr>
          <p:cNvPr id="6" name="Picture 5" descr="Screen Shot 2013-11-11 at 6.06.2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200" y="1447800"/>
            <a:ext cx="9048963" cy="1859687"/>
          </a:xfrm>
          <a:prstGeom prst="rect">
            <a:avLst/>
          </a:prstGeom>
        </p:spPr>
      </p:pic>
      <p:sp>
        <p:nvSpPr>
          <p:cNvPr id="10" name="TextBox 9"/>
          <p:cNvSpPr txBox="1"/>
          <p:nvPr/>
        </p:nvSpPr>
        <p:spPr>
          <a:xfrm>
            <a:off x="759755" y="3330168"/>
            <a:ext cx="760075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16 bits to select segment, 16- 32- or 64- bits to select offset</a:t>
            </a:r>
            <a:endParaRPr lang="en-US" sz="2400" dirty="0"/>
          </a:p>
        </p:txBody>
      </p:sp>
      <p:sp>
        <p:nvSpPr>
          <p:cNvPr id="11" name="TextBox 10"/>
          <p:cNvSpPr txBox="1"/>
          <p:nvPr/>
        </p:nvSpPr>
        <p:spPr>
          <a:xfrm>
            <a:off x="1301494" y="4226740"/>
            <a:ext cx="7385306"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Actual addressable space for user-level process in Unix: </a:t>
            </a:r>
          </a:p>
          <a:p>
            <a:r>
              <a:rPr lang="en-US" sz="2400" dirty="0" smtClean="0"/>
              <a:t>2</a:t>
            </a:r>
            <a:r>
              <a:rPr lang="en-US" sz="2400" baseline="30000" dirty="0" smtClean="0"/>
              <a:t>47</a:t>
            </a:r>
            <a:r>
              <a:rPr lang="en-US" sz="2400" dirty="0" smtClean="0"/>
              <a:t> bytes = 128TiB </a:t>
            </a:r>
            <a:endParaRPr lang="en-US" sz="2400" dirty="0"/>
          </a:p>
        </p:txBody>
      </p:sp>
    </p:spTree>
    <p:extLst>
      <p:ext uri="{BB962C8B-B14F-4D97-AF65-F5344CB8AC3E}">
        <p14:creationId xmlns:p14="http://schemas.microsoft.com/office/powerpoint/2010/main" xmlns="" val="968208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610" y="274638"/>
            <a:ext cx="2790189" cy="2106809"/>
          </a:xfrm>
        </p:spPr>
        <p:txBody>
          <a:bodyPr/>
          <a:lstStyle/>
          <a:p>
            <a:r>
              <a:rPr lang="en-US" dirty="0" smtClean="0"/>
              <a:t>Computing the Linear Address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dirty="0"/>
          </a:p>
        </p:txBody>
      </p:sp>
      <p:grpSp>
        <p:nvGrpSpPr>
          <p:cNvPr id="6" name="Group 5"/>
          <p:cNvGrpSpPr/>
          <p:nvPr/>
        </p:nvGrpSpPr>
        <p:grpSpPr>
          <a:xfrm>
            <a:off x="268008" y="274638"/>
            <a:ext cx="5413150"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pic>
        <p:nvPicPr>
          <p:cNvPr id="21" name="Picture 20" descr="Screen Shot 2013-11-12 at 6.26.27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04187" y="2381448"/>
            <a:ext cx="6493394" cy="3872816"/>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157955" y="5154906"/>
            <a:ext cx="1293551"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Segment Selector</a:t>
            </a:r>
            <a:endParaRPr lang="en-US" sz="1400" dirty="0"/>
          </a:p>
        </p:txBody>
      </p:sp>
      <p:sp>
        <p:nvSpPr>
          <p:cNvPr id="18" name="Rectangle 17"/>
          <p:cNvSpPr/>
          <p:nvPr/>
        </p:nvSpPr>
        <p:spPr>
          <a:xfrm>
            <a:off x="1496866" y="5154988"/>
            <a:ext cx="3238637"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Offset</a:t>
            </a:r>
            <a:endParaRPr lang="en-US" sz="1400" dirty="0"/>
          </a:p>
        </p:txBody>
      </p:sp>
      <p:sp>
        <p:nvSpPr>
          <p:cNvPr id="16" name="TextBox 15"/>
          <p:cNvSpPr txBox="1"/>
          <p:nvPr/>
        </p:nvSpPr>
        <p:spPr>
          <a:xfrm>
            <a:off x="566182" y="4683512"/>
            <a:ext cx="3685624" cy="369332"/>
          </a:xfrm>
          <a:prstGeom prst="rect">
            <a:avLst/>
          </a:prstGeom>
          <a:solidFill>
            <a:schemeClr val="bg1"/>
          </a:solidFill>
        </p:spPr>
        <p:txBody>
          <a:bodyPr wrap="none" rtlCol="0">
            <a:spAutoFit/>
          </a:bodyPr>
          <a:lstStyle/>
          <a:p>
            <a:r>
              <a:rPr lang="en-US" dirty="0" smtClean="0"/>
              <a:t>Logical (“General”, “Virtual”) Address</a:t>
            </a:r>
            <a:endParaRPr lang="en-US" dirty="0"/>
          </a:p>
        </p:txBody>
      </p:sp>
      <p:sp>
        <p:nvSpPr>
          <p:cNvPr id="22" name="TextBox 21"/>
          <p:cNvSpPr txBox="1"/>
          <p:nvPr/>
        </p:nvSpPr>
        <p:spPr>
          <a:xfrm>
            <a:off x="457200" y="3243302"/>
            <a:ext cx="1965901" cy="923330"/>
          </a:xfrm>
          <a:prstGeom prst="rect">
            <a:avLst/>
          </a:prstGeom>
          <a:noFill/>
        </p:spPr>
        <p:txBody>
          <a:bodyPr wrap="square" rtlCol="0">
            <a:spAutoFit/>
          </a:bodyPr>
          <a:lstStyle/>
          <a:p>
            <a:r>
              <a:rPr lang="en-US" dirty="0" smtClean="0"/>
              <a:t>Segment selection is inferred from instruction type</a:t>
            </a:r>
            <a:endParaRPr lang="en-US" dirty="0"/>
          </a:p>
        </p:txBody>
      </p:sp>
    </p:spTree>
    <p:extLst>
      <p:ext uri="{BB962C8B-B14F-4D97-AF65-F5344CB8AC3E}">
        <p14:creationId xmlns:p14="http://schemas.microsoft.com/office/powerpoint/2010/main" xmlns="" val="39925383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Fetching an Instruction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a:p>
        </p:txBody>
      </p:sp>
      <p:sp>
        <p:nvSpPr>
          <p:cNvPr id="6" name="Rectangle 5"/>
          <p:cNvSpPr/>
          <p:nvPr/>
        </p:nvSpPr>
        <p:spPr>
          <a:xfrm>
            <a:off x="2189393" y="2224231"/>
            <a:ext cx="1677423"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Code Segment</a:t>
            </a:r>
            <a:endParaRPr lang="en-US" sz="1400" dirty="0"/>
          </a:p>
        </p:txBody>
      </p:sp>
      <p:sp>
        <p:nvSpPr>
          <p:cNvPr id="7" name="Rectangle 6"/>
          <p:cNvSpPr/>
          <p:nvPr/>
        </p:nvSpPr>
        <p:spPr>
          <a:xfrm>
            <a:off x="2189393" y="1691241"/>
            <a:ext cx="3238637"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Instruction Pointer (Offset)</a:t>
            </a:r>
            <a:endParaRPr lang="en-US" sz="1400" dirty="0"/>
          </a:p>
        </p:txBody>
      </p:sp>
      <p:sp>
        <p:nvSpPr>
          <p:cNvPr id="8" name="TextBox 7"/>
          <p:cNvSpPr txBox="1"/>
          <p:nvPr/>
        </p:nvSpPr>
        <p:spPr>
          <a:xfrm>
            <a:off x="1440166" y="1632992"/>
            <a:ext cx="571491" cy="461665"/>
          </a:xfrm>
          <a:prstGeom prst="rect">
            <a:avLst/>
          </a:prstGeom>
          <a:solidFill>
            <a:schemeClr val="bg1"/>
          </a:solidFill>
        </p:spPr>
        <p:txBody>
          <a:bodyPr wrap="none" rtlCol="0">
            <a:spAutoFit/>
          </a:bodyPr>
          <a:lstStyle/>
          <a:p>
            <a:pPr algn="r"/>
            <a:r>
              <a:rPr lang="en-US" sz="2400" dirty="0" smtClean="0"/>
              <a:t>EIP</a:t>
            </a:r>
            <a:endParaRPr lang="en-US" sz="2400" dirty="0"/>
          </a:p>
        </p:txBody>
      </p:sp>
      <p:sp>
        <p:nvSpPr>
          <p:cNvPr id="9" name="TextBox 8"/>
          <p:cNvSpPr txBox="1"/>
          <p:nvPr/>
        </p:nvSpPr>
        <p:spPr>
          <a:xfrm>
            <a:off x="1521469" y="2154724"/>
            <a:ext cx="490188" cy="461665"/>
          </a:xfrm>
          <a:prstGeom prst="rect">
            <a:avLst/>
          </a:prstGeom>
          <a:solidFill>
            <a:schemeClr val="bg1"/>
          </a:solidFill>
        </p:spPr>
        <p:txBody>
          <a:bodyPr wrap="none" rtlCol="0">
            <a:spAutoFit/>
          </a:bodyPr>
          <a:lstStyle/>
          <a:p>
            <a:pPr algn="r"/>
            <a:r>
              <a:rPr lang="en-US" sz="2400" dirty="0" smtClean="0"/>
              <a:t>CS</a:t>
            </a:r>
            <a:endParaRPr lang="en-US" sz="2400" dirty="0"/>
          </a:p>
        </p:txBody>
      </p:sp>
      <p:sp>
        <p:nvSpPr>
          <p:cNvPr id="10" name="TextBox 9"/>
          <p:cNvSpPr txBox="1"/>
          <p:nvPr/>
        </p:nvSpPr>
        <p:spPr>
          <a:xfrm>
            <a:off x="5896611" y="1713984"/>
            <a:ext cx="813043" cy="369332"/>
          </a:xfrm>
          <a:prstGeom prst="rect">
            <a:avLst/>
          </a:prstGeom>
          <a:noFill/>
        </p:spPr>
        <p:txBody>
          <a:bodyPr wrap="none" rtlCol="0">
            <a:spAutoFit/>
          </a:bodyPr>
          <a:lstStyle/>
          <a:p>
            <a:r>
              <a:rPr lang="en-US" dirty="0" smtClean="0"/>
              <a:t>32 bits</a:t>
            </a:r>
            <a:endParaRPr lang="en-US" dirty="0"/>
          </a:p>
        </p:txBody>
      </p:sp>
      <p:sp>
        <p:nvSpPr>
          <p:cNvPr id="11" name="TextBox 10"/>
          <p:cNvSpPr txBox="1"/>
          <p:nvPr/>
        </p:nvSpPr>
        <p:spPr>
          <a:xfrm>
            <a:off x="5896611" y="2235716"/>
            <a:ext cx="813043" cy="369332"/>
          </a:xfrm>
          <a:prstGeom prst="rect">
            <a:avLst/>
          </a:prstGeom>
          <a:noFill/>
        </p:spPr>
        <p:txBody>
          <a:bodyPr wrap="none" rtlCol="0">
            <a:spAutoFit/>
          </a:bodyPr>
          <a:lstStyle/>
          <a:p>
            <a:r>
              <a:rPr lang="en-US" dirty="0" smtClean="0"/>
              <a:t>16 bits</a:t>
            </a:r>
            <a:endParaRPr lang="en-US" dirty="0"/>
          </a:p>
        </p:txBody>
      </p:sp>
      <p:sp>
        <p:nvSpPr>
          <p:cNvPr id="12" name="Rectangle 11"/>
          <p:cNvSpPr/>
          <p:nvPr/>
        </p:nvSpPr>
        <p:spPr>
          <a:xfrm>
            <a:off x="2590800" y="3719593"/>
            <a:ext cx="3305811" cy="6917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Table Index</a:t>
            </a:r>
            <a:endParaRPr lang="en-US" dirty="0"/>
          </a:p>
        </p:txBody>
      </p:sp>
      <p:cxnSp>
        <p:nvCxnSpPr>
          <p:cNvPr id="14" name="Straight Connector 13"/>
          <p:cNvCxnSpPr/>
          <p:nvPr/>
        </p:nvCxnSpPr>
        <p:spPr>
          <a:xfrm>
            <a:off x="2189393" y="2648714"/>
            <a:ext cx="401407" cy="107087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943601" y="3719593"/>
            <a:ext cx="315880" cy="700007"/>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p:cNvSpPr/>
          <p:nvPr/>
        </p:nvSpPr>
        <p:spPr>
          <a:xfrm>
            <a:off x="6324600" y="3733800"/>
            <a:ext cx="709645" cy="675121"/>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Ring</a:t>
            </a:r>
            <a:endParaRPr lang="en-US" dirty="0"/>
          </a:p>
        </p:txBody>
      </p:sp>
      <p:sp>
        <p:nvSpPr>
          <p:cNvPr id="17" name="TextBox 16"/>
          <p:cNvSpPr txBox="1"/>
          <p:nvPr/>
        </p:nvSpPr>
        <p:spPr>
          <a:xfrm rot="5400000">
            <a:off x="5375667" y="4993968"/>
            <a:ext cx="1431736" cy="646331"/>
          </a:xfrm>
          <a:prstGeom prst="rect">
            <a:avLst/>
          </a:prstGeom>
          <a:noFill/>
        </p:spPr>
        <p:txBody>
          <a:bodyPr wrap="square" rtlCol="0">
            <a:spAutoFit/>
          </a:bodyPr>
          <a:lstStyle/>
          <a:p>
            <a:r>
              <a:rPr lang="en-US" dirty="0" smtClean="0"/>
              <a:t>Global or Local Table</a:t>
            </a:r>
            <a:endParaRPr lang="en-US" dirty="0"/>
          </a:p>
        </p:txBody>
      </p:sp>
      <p:sp>
        <p:nvSpPr>
          <p:cNvPr id="18" name="TextBox 17"/>
          <p:cNvSpPr txBox="1"/>
          <p:nvPr/>
        </p:nvSpPr>
        <p:spPr>
          <a:xfrm>
            <a:off x="3787439" y="3225519"/>
            <a:ext cx="813043" cy="369332"/>
          </a:xfrm>
          <a:prstGeom prst="rect">
            <a:avLst/>
          </a:prstGeom>
          <a:noFill/>
        </p:spPr>
        <p:txBody>
          <a:bodyPr wrap="none" rtlCol="0">
            <a:spAutoFit/>
          </a:bodyPr>
          <a:lstStyle/>
          <a:p>
            <a:r>
              <a:rPr lang="en-US" dirty="0" smtClean="0"/>
              <a:t>13 bits</a:t>
            </a:r>
            <a:endParaRPr lang="en-US" dirty="0"/>
          </a:p>
        </p:txBody>
      </p:sp>
      <p:sp>
        <p:nvSpPr>
          <p:cNvPr id="19" name="TextBox 18"/>
          <p:cNvSpPr txBox="1"/>
          <p:nvPr/>
        </p:nvSpPr>
        <p:spPr>
          <a:xfrm>
            <a:off x="5943600" y="3276600"/>
            <a:ext cx="301660" cy="369332"/>
          </a:xfrm>
          <a:prstGeom prst="rect">
            <a:avLst/>
          </a:prstGeom>
          <a:noFill/>
        </p:spPr>
        <p:txBody>
          <a:bodyPr wrap="none" rtlCol="0">
            <a:spAutoFit/>
          </a:bodyPr>
          <a:lstStyle/>
          <a:p>
            <a:r>
              <a:rPr lang="en-US" dirty="0" smtClean="0"/>
              <a:t>1</a:t>
            </a:r>
            <a:endParaRPr lang="en-US" dirty="0"/>
          </a:p>
        </p:txBody>
      </p:sp>
      <p:sp>
        <p:nvSpPr>
          <p:cNvPr id="20" name="TextBox 19"/>
          <p:cNvSpPr txBox="1"/>
          <p:nvPr/>
        </p:nvSpPr>
        <p:spPr>
          <a:xfrm>
            <a:off x="6553200" y="3276600"/>
            <a:ext cx="301660" cy="369332"/>
          </a:xfrm>
          <a:prstGeom prst="rect">
            <a:avLst/>
          </a:prstGeom>
          <a:noFill/>
        </p:spPr>
        <p:txBody>
          <a:bodyPr wrap="none" rtlCol="0">
            <a:spAutoFit/>
          </a:bodyPr>
          <a:lstStyle/>
          <a:p>
            <a:r>
              <a:rPr lang="en-US" dirty="0" smtClean="0"/>
              <a:t>2</a:t>
            </a:r>
            <a:endParaRPr lang="en-US" dirty="0"/>
          </a:p>
        </p:txBody>
      </p:sp>
      <p:cxnSp>
        <p:nvCxnSpPr>
          <p:cNvPr id="21" name="Straight Connector 20"/>
          <p:cNvCxnSpPr/>
          <p:nvPr/>
        </p:nvCxnSpPr>
        <p:spPr>
          <a:xfrm>
            <a:off x="3866816" y="2648714"/>
            <a:ext cx="3167429" cy="107087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57200" y="5412489"/>
            <a:ext cx="468534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smtClean="0"/>
              <a:t>Only Kernel can write to Segment Registers</a:t>
            </a:r>
            <a:endParaRPr lang="en-US" sz="2000" dirty="0"/>
          </a:p>
        </p:txBody>
      </p:sp>
    </p:spTree>
    <p:extLst>
      <p:ext uri="{BB962C8B-B14F-4D97-AF65-F5344CB8AC3E}">
        <p14:creationId xmlns:p14="http://schemas.microsoft.com/office/powerpoint/2010/main" xmlns="" val="40794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heckerboard(across)">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p:bldP spid="18" grpId="0"/>
      <p:bldP spid="19" grpId="0"/>
      <p:bldP spid="20" grpId="0"/>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
        <p:nvSpPr>
          <p:cNvPr id="6" name="Rectangle 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598971"/>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11" name="TextBox 10"/>
          <p:cNvSpPr txBox="1"/>
          <p:nvPr/>
        </p:nvSpPr>
        <p:spPr>
          <a:xfrm>
            <a:off x="264426" y="5874236"/>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3" name="TextBox 12"/>
          <p:cNvSpPr txBox="1"/>
          <p:nvPr/>
        </p:nvSpPr>
        <p:spPr>
          <a:xfrm>
            <a:off x="3432335" y="5467741"/>
            <a:ext cx="2317499" cy="369332"/>
          </a:xfrm>
          <a:prstGeom prst="rect">
            <a:avLst/>
          </a:prstGeom>
          <a:noFill/>
        </p:spPr>
        <p:txBody>
          <a:bodyPr wrap="none" rtlCol="0">
            <a:spAutoFit/>
          </a:bodyPr>
          <a:lstStyle/>
          <a:p>
            <a:r>
              <a:rPr lang="en-US" dirty="0" smtClean="0"/>
              <a:t>Segments can overlap!</a:t>
            </a:r>
            <a:endParaRPr lang="en-US" dirty="0"/>
          </a:p>
        </p:txBody>
      </p:sp>
      <p:sp>
        <p:nvSpPr>
          <p:cNvPr id="14" name="Rectangle 13"/>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6" name="Rectangle 15"/>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8" name="Curved Connector 17"/>
          <p:cNvCxnSpPr>
            <a:stCxn id="16" idx="3"/>
            <a:endCxn id="14"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9834" y="3921270"/>
            <a:ext cx="1402948" cy="369332"/>
          </a:xfrm>
          <a:prstGeom prst="rect">
            <a:avLst/>
          </a:prstGeom>
          <a:noFill/>
        </p:spPr>
        <p:txBody>
          <a:bodyPr wrap="none" rtlCol="0">
            <a:spAutoFit/>
          </a:bodyPr>
          <a:lstStyle/>
          <a:p>
            <a:r>
              <a:rPr lang="en-US" dirty="0" smtClean="0"/>
              <a:t>base address</a:t>
            </a:r>
            <a:endParaRPr lang="en-US" dirty="0"/>
          </a:p>
        </p:txBody>
      </p:sp>
      <p:sp>
        <p:nvSpPr>
          <p:cNvPr id="20" name="TextBox 19"/>
          <p:cNvSpPr txBox="1"/>
          <p:nvPr/>
        </p:nvSpPr>
        <p:spPr>
          <a:xfrm>
            <a:off x="5141975" y="2780028"/>
            <a:ext cx="607859" cy="369332"/>
          </a:xfrm>
          <a:prstGeom prst="rect">
            <a:avLst/>
          </a:prstGeom>
          <a:noFill/>
        </p:spPr>
        <p:txBody>
          <a:bodyPr wrap="none" rtlCol="0">
            <a:spAutoFit/>
          </a:bodyPr>
          <a:lstStyle/>
          <a:p>
            <a:r>
              <a:rPr lang="en-US" dirty="0" smtClean="0"/>
              <a:t>limit</a:t>
            </a:r>
            <a:endParaRPr lang="en-US" dirty="0"/>
          </a:p>
        </p:txBody>
      </p:sp>
      <p:sp>
        <p:nvSpPr>
          <p:cNvPr id="21" name="Rectangle 20"/>
          <p:cNvSpPr/>
          <p:nvPr/>
        </p:nvSpPr>
        <p:spPr>
          <a:xfrm>
            <a:off x="746549" y="4733850"/>
            <a:ext cx="1328604" cy="2721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2" name="Rectangle 21"/>
          <p:cNvSpPr/>
          <p:nvPr/>
        </p:nvSpPr>
        <p:spPr>
          <a:xfrm>
            <a:off x="5867152" y="3497767"/>
            <a:ext cx="1372096" cy="1043300"/>
          </a:xfrm>
          <a:prstGeom prst="rect">
            <a:avLst/>
          </a:prstGeom>
          <a:solidFill>
            <a:schemeClr val="accent4">
              <a:lumMod val="60000"/>
              <a:lumOff val="40000"/>
              <a:alpha val="79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23" name="Curved Connector 22"/>
          <p:cNvCxnSpPr>
            <a:stCxn id="21" idx="3"/>
          </p:cNvCxnSpPr>
          <p:nvPr/>
        </p:nvCxnSpPr>
        <p:spPr>
          <a:xfrm flipV="1">
            <a:off x="2075153" y="4541067"/>
            <a:ext cx="3791999" cy="32886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86217" y="2891757"/>
            <a:ext cx="1224681" cy="1938992"/>
          </a:xfrm>
          <a:prstGeom prst="rect">
            <a:avLst/>
          </a:prstGeom>
          <a:noFill/>
        </p:spPr>
        <p:txBody>
          <a:bodyPr wrap="square" rtlCol="0">
            <a:spAutoFit/>
          </a:bodyPr>
          <a:lstStyle/>
          <a:p>
            <a:r>
              <a:rPr lang="en-US" sz="2400" dirty="0" smtClean="0"/>
              <a:t>linear address space</a:t>
            </a:r>
          </a:p>
          <a:p>
            <a:endParaRPr lang="en-US" sz="2400" dirty="0"/>
          </a:p>
          <a:p>
            <a:r>
              <a:rPr lang="en-US" sz="2400" dirty="0" smtClean="0"/>
              <a:t>0-2</a:t>
            </a:r>
            <a:r>
              <a:rPr lang="en-US" sz="2400" baseline="30000" dirty="0" smtClean="0"/>
              <a:t>64</a:t>
            </a:r>
            <a:r>
              <a:rPr lang="en-US" sz="2400" dirty="0" smtClean="0"/>
              <a:t> - 1</a:t>
            </a:r>
            <a:endParaRPr lang="en-US" sz="2400" dirty="0"/>
          </a:p>
        </p:txBody>
      </p:sp>
    </p:spTree>
    <p:extLst>
      <p:ext uri="{BB962C8B-B14F-4D97-AF65-F5344CB8AC3E}">
        <p14:creationId xmlns:p14="http://schemas.microsoft.com/office/powerpoint/2010/main" xmlns="" val="301658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a:p>
        </p:txBody>
      </p:sp>
      <p:sp>
        <p:nvSpPr>
          <p:cNvPr id="6" name="Rectangle 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598971"/>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8" name="TextBox 7"/>
          <p:cNvSpPr txBox="1"/>
          <p:nvPr/>
        </p:nvSpPr>
        <p:spPr>
          <a:xfrm>
            <a:off x="3873865" y="2454565"/>
            <a:ext cx="2975276" cy="1569660"/>
          </a:xfrm>
          <a:prstGeom prst="rect">
            <a:avLst/>
          </a:prstGeom>
          <a:noFill/>
        </p:spPr>
        <p:txBody>
          <a:bodyPr wrap="square" rtlCol="0">
            <a:spAutoFit/>
          </a:bodyPr>
          <a:lstStyle/>
          <a:p>
            <a:pPr algn="ctr"/>
            <a:r>
              <a:rPr lang="en-US" sz="3200" dirty="0" smtClean="0"/>
              <a:t>Local Descriptor Table</a:t>
            </a:r>
          </a:p>
          <a:p>
            <a:pPr algn="ctr"/>
            <a:r>
              <a:rPr lang="en-US" sz="3200" dirty="0" smtClean="0"/>
              <a:t>(per process)</a:t>
            </a:r>
            <a:endParaRPr lang="en-US" sz="3200" dirty="0"/>
          </a:p>
        </p:txBody>
      </p:sp>
      <p:sp>
        <p:nvSpPr>
          <p:cNvPr id="11" name="TextBox 10"/>
          <p:cNvSpPr txBox="1"/>
          <p:nvPr/>
        </p:nvSpPr>
        <p:spPr>
          <a:xfrm>
            <a:off x="264426" y="5874236"/>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2" name="TextBox 11"/>
          <p:cNvSpPr txBox="1"/>
          <p:nvPr/>
        </p:nvSpPr>
        <p:spPr>
          <a:xfrm>
            <a:off x="3124200" y="5561685"/>
            <a:ext cx="558458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How does the processor find the GDT/LDT?</a:t>
            </a:r>
            <a:endParaRPr lang="en-US" sz="2400" dirty="0"/>
          </a:p>
        </p:txBody>
      </p:sp>
      <p:sp>
        <p:nvSpPr>
          <p:cNvPr id="14" name="Rectangle 13"/>
          <p:cNvSpPr/>
          <p:nvPr/>
        </p:nvSpPr>
        <p:spPr>
          <a:xfrm>
            <a:off x="7083941" y="1949130"/>
            <a:ext cx="1328604" cy="337938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44410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pic>
        <p:nvPicPr>
          <p:cNvPr id="7" name="Picture 6" descr="Screen Shot 2013-11-12 at 7.07.21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7729" y="2702025"/>
            <a:ext cx="7971765" cy="3335846"/>
          </a:xfrm>
          <a:prstGeom prst="rect">
            <a:avLst/>
          </a:prstGeom>
          <a:ln>
            <a:noFill/>
          </a:ln>
          <a:effectLst>
            <a:outerShdw blurRad="292100" dist="139700" dir="2700000" algn="tl" rotWithShape="0">
              <a:srgbClr val="333333">
                <a:alpha val="65000"/>
              </a:srgbClr>
            </a:outerShdw>
          </a:effectLst>
        </p:spPr>
      </p:pic>
      <p:pic>
        <p:nvPicPr>
          <p:cNvPr id="6" name="Picture 5" descr="Screen Shot 2013-11-12 at 7.06.14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71930" y="-101295"/>
            <a:ext cx="4150308" cy="366119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89662" y="385567"/>
            <a:ext cx="3719400" cy="1938992"/>
          </a:xfrm>
          <a:prstGeom prst="rect">
            <a:avLst/>
          </a:prstGeom>
          <a:noFill/>
        </p:spPr>
        <p:txBody>
          <a:bodyPr wrap="square" rtlCol="0">
            <a:spAutoFit/>
          </a:bodyPr>
          <a:lstStyle/>
          <a:p>
            <a:r>
              <a:rPr lang="en-US" sz="2400" dirty="0" smtClean="0"/>
              <a:t>The GDT and LDT are just data structures in memory!</a:t>
            </a:r>
          </a:p>
          <a:p>
            <a:endParaRPr lang="en-US" sz="2400" dirty="0"/>
          </a:p>
          <a:p>
            <a:r>
              <a:rPr lang="en-US" sz="2400" dirty="0" smtClean="0"/>
              <a:t>Special registers store their locations</a:t>
            </a:r>
            <a:endParaRPr lang="en-US" sz="2400" dirty="0"/>
          </a:p>
        </p:txBody>
      </p:sp>
    </p:spTree>
    <p:extLst>
      <p:ext uri="{BB962C8B-B14F-4D97-AF65-F5344CB8AC3E}">
        <p14:creationId xmlns:p14="http://schemas.microsoft.com/office/powerpoint/2010/main" xmlns="" val="3884993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This Week</a:t>
            </a:r>
            <a:endParaRPr lang="en-US" dirty="0"/>
          </a:p>
        </p:txBody>
      </p:sp>
      <p:sp>
        <p:nvSpPr>
          <p:cNvPr id="3" name="Content Placeholder 2"/>
          <p:cNvSpPr>
            <a:spLocks noGrp="1"/>
          </p:cNvSpPr>
          <p:nvPr>
            <p:ph idx="1"/>
          </p:nvPr>
        </p:nvSpPr>
        <p:spPr/>
        <p:txBody>
          <a:bodyPr/>
          <a:lstStyle/>
          <a:p>
            <a:r>
              <a:rPr lang="en-US" dirty="0" smtClean="0"/>
              <a:t>How the Kernel Makes a Process</a:t>
            </a:r>
          </a:p>
          <a:p>
            <a:pPr lvl="1"/>
            <a:r>
              <a:rPr lang="en-US" b="1" dirty="0" smtClean="0"/>
              <a:t>Virtual Memory</a:t>
            </a:r>
          </a:p>
          <a:p>
            <a:pPr marL="457200" lvl="1" indent="0">
              <a:buNone/>
            </a:pPr>
            <a:r>
              <a:rPr lang="en-US" dirty="0"/>
              <a:t>	</a:t>
            </a:r>
            <a:endParaRPr lang="en-US" dirty="0" smtClean="0"/>
          </a:p>
          <a:p>
            <a:r>
              <a:rPr lang="en-US" dirty="0" smtClean="0"/>
              <a:t>Thursday: diving into </a:t>
            </a:r>
            <a:r>
              <a:rPr lang="en-US" b="1" dirty="0" err="1" smtClean="0"/>
              <a:t>fork.c</a:t>
            </a:r>
            <a:endParaRPr lang="en-US" b="1"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Tree>
    <p:extLst>
      <p:ext uri="{BB962C8B-B14F-4D97-AF65-F5344CB8AC3E}">
        <p14:creationId xmlns:p14="http://schemas.microsoft.com/office/powerpoint/2010/main" xmlns="" val="3320533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29</a:t>
            </a:fld>
            <a:endParaRPr lang="en-US"/>
          </a:p>
        </p:txBody>
      </p:sp>
      <p:pic>
        <p:nvPicPr>
          <p:cNvPr id="5" name="Picture 4" descr="Screen Shot 2013-11-12 at 6.55.39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4870" y="75013"/>
            <a:ext cx="5136100" cy="6565276"/>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rot="5400000">
            <a:off x="4398716" y="2259175"/>
            <a:ext cx="5413149" cy="1936429"/>
            <a:chOff x="268008" y="1797951"/>
            <a:chExt cx="8715777" cy="3179357"/>
          </a:xfrm>
        </p:grpSpPr>
        <p:sp>
          <p:nvSpPr>
            <p:cNvPr id="7" name="Rectangle 6"/>
            <p:cNvSpPr/>
            <p:nvPr/>
          </p:nvSpPr>
          <p:spPr>
            <a:xfrm rot="5400000" flipV="1">
              <a:off x="-948806" y="3014765"/>
              <a:ext cx="3179356" cy="745728"/>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400" dirty="0" smtClean="0"/>
                <a:t>Segmentation Unit</a:t>
              </a:r>
              <a:endParaRPr lang="en-US" sz="1400" dirty="0"/>
            </a:p>
          </p:txBody>
        </p:sp>
        <p:sp>
          <p:nvSpPr>
            <p:cNvPr id="10" name="Rectangle 9"/>
            <p:cNvSpPr/>
            <p:nvPr/>
          </p:nvSpPr>
          <p:spPr>
            <a:xfrm rot="5400000" flipV="1">
              <a:off x="2948754" y="3090429"/>
              <a:ext cx="3179356" cy="594400"/>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vert="horz"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4" name="Rectangle 13"/>
            <p:cNvSpPr/>
            <p:nvPr/>
          </p:nvSpPr>
          <p:spPr>
            <a:xfrm rot="5400000" flipV="1">
              <a:off x="5733228" y="3090042"/>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Physical Address</a:t>
              </a:r>
              <a:endParaRPr lang="en-US" sz="1600" dirty="0"/>
            </a:p>
          </p:txBody>
        </p:sp>
        <p:sp>
          <p:nvSpPr>
            <p:cNvPr id="15" name="Rounded Rectangle 14"/>
            <p:cNvSpPr/>
            <p:nvPr/>
          </p:nvSpPr>
          <p:spPr>
            <a:xfrm>
              <a:off x="8191446" y="2130002"/>
              <a:ext cx="792339"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spTree>
    <p:extLst>
      <p:ext uri="{BB962C8B-B14F-4D97-AF65-F5344CB8AC3E}">
        <p14:creationId xmlns:p14="http://schemas.microsoft.com/office/powerpoint/2010/main" xmlns="" val="3083925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554" y="274638"/>
            <a:ext cx="2892245" cy="2968666"/>
          </a:xfrm>
        </p:spPr>
        <p:txBody>
          <a:bodyPr/>
          <a:lstStyle/>
          <a:p>
            <a:r>
              <a:rPr lang="en-US" dirty="0" smtClean="0"/>
              <a:t>Paging</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30</a:t>
            </a:fld>
            <a:endParaRPr lang="en-US"/>
          </a:p>
        </p:txBody>
      </p:sp>
      <p:sp>
        <p:nvSpPr>
          <p:cNvPr id="16" name="TextBox 15"/>
          <p:cNvSpPr txBox="1"/>
          <p:nvPr/>
        </p:nvSpPr>
        <p:spPr>
          <a:xfrm>
            <a:off x="686600" y="4015285"/>
            <a:ext cx="4693763" cy="769441"/>
          </a:xfrm>
          <a:prstGeom prst="rect">
            <a:avLst/>
          </a:prstGeom>
          <a:noFill/>
        </p:spPr>
        <p:txBody>
          <a:bodyPr wrap="none" rtlCol="0">
            <a:spAutoFit/>
          </a:bodyPr>
          <a:lstStyle/>
          <a:p>
            <a:r>
              <a:rPr lang="en-US" sz="4400" dirty="0" smtClean="0"/>
              <a:t>2</a:t>
            </a:r>
            <a:r>
              <a:rPr lang="en-US" sz="4400" baseline="30000" dirty="0" smtClean="0"/>
              <a:t>64</a:t>
            </a:r>
            <a:r>
              <a:rPr lang="en-US" sz="4400" dirty="0" smtClean="0"/>
              <a:t> linear addresses</a:t>
            </a:r>
            <a:endParaRPr lang="en-US" sz="4400" dirty="0"/>
          </a:p>
        </p:txBody>
      </p:sp>
      <p:sp>
        <p:nvSpPr>
          <p:cNvPr id="18" name="TextBox 17"/>
          <p:cNvSpPr txBox="1"/>
          <p:nvPr/>
        </p:nvSpPr>
        <p:spPr>
          <a:xfrm>
            <a:off x="2633288" y="5186510"/>
            <a:ext cx="5878382"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t>What would it cost to have 2</a:t>
            </a:r>
            <a:r>
              <a:rPr lang="en-US" sz="2400" baseline="30000" dirty="0" smtClean="0"/>
              <a:t>64</a:t>
            </a:r>
            <a:r>
              <a:rPr lang="en-US" sz="2400" dirty="0" smtClean="0"/>
              <a:t> bytes of RAM?</a:t>
            </a:r>
            <a:endParaRPr lang="en-US" sz="2400" dirty="0"/>
          </a:p>
        </p:txBody>
      </p:sp>
      <p:sp>
        <p:nvSpPr>
          <p:cNvPr id="20" name="Rectangle 19"/>
          <p:cNvSpPr/>
          <p:nvPr/>
        </p:nvSpPr>
        <p:spPr>
          <a:xfrm rot="5400000">
            <a:off x="-739069" y="1757138"/>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21" name="Right Arrow 20"/>
          <p:cNvSpPr/>
          <p:nvPr/>
        </p:nvSpPr>
        <p:spPr>
          <a:xfrm>
            <a:off x="4078243" y="1777700"/>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957559" y="872377"/>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23" name="Rectangle 22"/>
          <p:cNvSpPr/>
          <p:nvPr/>
        </p:nvSpPr>
        <p:spPr>
          <a:xfrm rot="5400000">
            <a:off x="3158490" y="1832802"/>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25" name="Right Arrow 24"/>
          <p:cNvSpPr/>
          <p:nvPr/>
        </p:nvSpPr>
        <p:spPr>
          <a:xfrm>
            <a:off x="1252321" y="1780477"/>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40253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5" name="Picture 4" descr="Screen Shot 2013-11-12 at 9.46.00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7700" y="234937"/>
            <a:ext cx="6656868" cy="441455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133964" y="4779129"/>
            <a:ext cx="3626889"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$10 per 1GB = 2</a:t>
            </a:r>
            <a:r>
              <a:rPr lang="en-US" sz="2800" baseline="30000" dirty="0" smtClean="0"/>
              <a:t>30</a:t>
            </a:r>
            <a:r>
              <a:rPr lang="en-US" sz="2800" dirty="0" smtClean="0"/>
              <a:t> bytes</a:t>
            </a:r>
            <a:endParaRPr lang="en-US" sz="2800" dirty="0"/>
          </a:p>
        </p:txBody>
      </p:sp>
      <p:sp>
        <p:nvSpPr>
          <p:cNvPr id="7" name="TextBox 6"/>
          <p:cNvSpPr txBox="1"/>
          <p:nvPr/>
        </p:nvSpPr>
        <p:spPr>
          <a:xfrm>
            <a:off x="5114176" y="4910317"/>
            <a:ext cx="3147015" cy="523220"/>
          </a:xfrm>
          <a:prstGeom prst="rect">
            <a:avLst/>
          </a:prstGeom>
          <a:noFill/>
        </p:spPr>
        <p:txBody>
          <a:bodyPr wrap="none" rtlCol="0">
            <a:spAutoFit/>
          </a:bodyPr>
          <a:lstStyle/>
          <a:p>
            <a:r>
              <a:rPr lang="en-US" sz="2800" dirty="0" smtClean="0"/>
              <a:t>2</a:t>
            </a:r>
            <a:r>
              <a:rPr lang="en-US" sz="2800" baseline="30000" dirty="0" smtClean="0"/>
              <a:t>64</a:t>
            </a:r>
            <a:r>
              <a:rPr lang="en-US" sz="2800" dirty="0" smtClean="0"/>
              <a:t> bytes = $10 * 2</a:t>
            </a:r>
            <a:r>
              <a:rPr lang="en-US" sz="2800" baseline="30000" dirty="0" smtClean="0"/>
              <a:t>34</a:t>
            </a:r>
            <a:endParaRPr lang="en-US" sz="2800" baseline="30000" dirty="0"/>
          </a:p>
        </p:txBody>
      </p:sp>
      <p:sp>
        <p:nvSpPr>
          <p:cNvPr id="8" name="TextBox 7"/>
          <p:cNvSpPr txBox="1"/>
          <p:nvPr/>
        </p:nvSpPr>
        <p:spPr>
          <a:xfrm>
            <a:off x="2311492" y="5602070"/>
            <a:ext cx="4898722"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$172B ~  ½ Google’s Market Cap</a:t>
            </a:r>
            <a:endParaRPr lang="en-US" sz="2800" dirty="0"/>
          </a:p>
        </p:txBody>
      </p:sp>
    </p:spTree>
    <p:extLst>
      <p:ext uri="{BB962C8B-B14F-4D97-AF65-F5344CB8AC3E}">
        <p14:creationId xmlns:p14="http://schemas.microsoft.com/office/powerpoint/2010/main" xmlns="" val="942952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Paging</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32</a:t>
            </a:fld>
            <a:endParaRPr lang="en-US"/>
          </a:p>
        </p:txBody>
      </p:sp>
      <p:sp>
        <p:nvSpPr>
          <p:cNvPr id="7" name="Rectangle 6"/>
          <p:cNvSpPr/>
          <p:nvPr/>
        </p:nvSpPr>
        <p:spPr>
          <a:xfrm rot="5400000">
            <a:off x="-948805" y="2765279"/>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8" name="Right Arrow 7"/>
          <p:cNvSpPr/>
          <p:nvPr/>
        </p:nvSpPr>
        <p:spPr>
          <a:xfrm>
            <a:off x="3868507" y="2785841"/>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1747823" y="1880518"/>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0" name="Rectangle 9"/>
          <p:cNvSpPr/>
          <p:nvPr/>
        </p:nvSpPr>
        <p:spPr>
          <a:xfrm rot="5400000">
            <a:off x="2948754" y="2840943"/>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1" name="Rounded Rectangle 10"/>
          <p:cNvSpPr/>
          <p:nvPr/>
        </p:nvSpPr>
        <p:spPr>
          <a:xfrm>
            <a:off x="5425548" y="1880518"/>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2" name="Right Arrow 11"/>
          <p:cNvSpPr/>
          <p:nvPr/>
        </p:nvSpPr>
        <p:spPr>
          <a:xfrm>
            <a:off x="1042585" y="2788618"/>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6793192" y="2788618"/>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5733227" y="2840556"/>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5" name="Rounded Rectangle 14"/>
          <p:cNvSpPr/>
          <p:nvPr/>
        </p:nvSpPr>
        <p:spPr>
          <a:xfrm>
            <a:off x="8191446" y="1880518"/>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sp>
        <p:nvSpPr>
          <p:cNvPr id="16" name="TextBox 15"/>
          <p:cNvSpPr txBox="1"/>
          <p:nvPr/>
        </p:nvSpPr>
        <p:spPr>
          <a:xfrm>
            <a:off x="899207" y="5205162"/>
            <a:ext cx="7242513"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000" dirty="0" smtClean="0"/>
              <a:t>We don’t need to store the whole address space in memory!</a:t>
            </a:r>
          </a:p>
          <a:p>
            <a:pPr algn="ctr"/>
            <a:r>
              <a:rPr lang="en-US" sz="2000" dirty="0" smtClean="0"/>
              <a:t>Most of it is unused, and we can store rarely-used parts on the disk.</a:t>
            </a:r>
            <a:endParaRPr lang="en-US" sz="2000" dirty="0"/>
          </a:p>
        </p:txBody>
      </p:sp>
    </p:spTree>
    <p:extLst>
      <p:ext uri="{BB962C8B-B14F-4D97-AF65-F5344CB8AC3E}">
        <p14:creationId xmlns:p14="http://schemas.microsoft.com/office/powerpoint/2010/main" xmlns="" val="1087548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pic>
        <p:nvPicPr>
          <p:cNvPr id="5" name="Picture 4"/>
          <p:cNvPicPr>
            <a:picLocks noChangeAspect="1"/>
          </p:cNvPicPr>
          <p:nvPr/>
        </p:nvPicPr>
        <p:blipFill>
          <a:blip r:embed="rId3"/>
          <a:stretch>
            <a:fillRect/>
          </a:stretch>
        </p:blipFill>
        <p:spPr>
          <a:xfrm>
            <a:off x="336486" y="167422"/>
            <a:ext cx="3802482" cy="6009727"/>
          </a:xfrm>
          <a:prstGeom prst="rect">
            <a:avLst/>
          </a:prstGeom>
        </p:spPr>
      </p:pic>
      <p:sp>
        <p:nvSpPr>
          <p:cNvPr id="6" name="TextBox 5"/>
          <p:cNvSpPr txBox="1"/>
          <p:nvPr/>
        </p:nvSpPr>
        <p:spPr>
          <a:xfrm>
            <a:off x="4196417" y="5807817"/>
            <a:ext cx="2259904" cy="369332"/>
          </a:xfrm>
          <a:prstGeom prst="rect">
            <a:avLst/>
          </a:prstGeom>
          <a:noFill/>
        </p:spPr>
        <p:txBody>
          <a:bodyPr wrap="none" rtlCol="0">
            <a:spAutoFit/>
          </a:bodyPr>
          <a:lstStyle/>
          <a:p>
            <a:r>
              <a:rPr lang="en-US" dirty="0" smtClean="0">
                <a:hlinkClick r:id="rId4"/>
              </a:rPr>
              <a:t>Image from Wikipedia</a:t>
            </a:r>
            <a:endParaRPr lang="en-US" dirty="0"/>
          </a:p>
        </p:txBody>
      </p:sp>
      <p:sp>
        <p:nvSpPr>
          <p:cNvPr id="7" name="Right Arrow 6"/>
          <p:cNvSpPr/>
          <p:nvPr/>
        </p:nvSpPr>
        <p:spPr>
          <a:xfrm>
            <a:off x="4892333" y="2740481"/>
            <a:ext cx="524345"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3005454" y="2795583"/>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9" name="Rounded Rectangle 8"/>
          <p:cNvSpPr/>
          <p:nvPr/>
        </p:nvSpPr>
        <p:spPr>
          <a:xfrm>
            <a:off x="5482248" y="1835158"/>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0" name="Right Arrow 9"/>
          <p:cNvSpPr/>
          <p:nvPr/>
        </p:nvSpPr>
        <p:spPr>
          <a:xfrm>
            <a:off x="6849892" y="2743258"/>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5789927" y="2795196"/>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2" name="Rounded Rectangle 11"/>
          <p:cNvSpPr/>
          <p:nvPr/>
        </p:nvSpPr>
        <p:spPr>
          <a:xfrm>
            <a:off x="8248146" y="1835158"/>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spTree>
    <p:extLst>
      <p:ext uri="{BB962C8B-B14F-4D97-AF65-F5344CB8AC3E}">
        <p14:creationId xmlns:p14="http://schemas.microsoft.com/office/powerpoint/2010/main" xmlns="" val="2850251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Overview (Intel 386)</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34</a:t>
            </a:fld>
            <a:endParaRPr lang="en-US"/>
          </a:p>
        </p:txBody>
      </p:sp>
      <p:sp>
        <p:nvSpPr>
          <p:cNvPr id="6" name="Rectangle 5"/>
          <p:cNvSpPr/>
          <p:nvPr/>
        </p:nvSpPr>
        <p:spPr>
          <a:xfrm>
            <a:off x="457200" y="1417638"/>
            <a:ext cx="2778211"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1043247"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4132613"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77136"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74039" y="1542378"/>
            <a:ext cx="1065926" cy="4195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4739965" y="1542378"/>
            <a:ext cx="1065926"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5805891" y="1536125"/>
            <a:ext cx="1065926" cy="4195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16" name="Rectangle 15"/>
          <p:cNvSpPr/>
          <p:nvPr/>
        </p:nvSpPr>
        <p:spPr>
          <a:xfrm>
            <a:off x="1043247" y="4762894"/>
            <a:ext cx="2732852"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p:cNvSpPr txBox="1"/>
          <p:nvPr/>
        </p:nvSpPr>
        <p:spPr>
          <a:xfrm>
            <a:off x="105580" y="4782352"/>
            <a:ext cx="941283" cy="369332"/>
          </a:xfrm>
          <a:prstGeom prst="rect">
            <a:avLst/>
          </a:prstGeom>
          <a:noFill/>
        </p:spPr>
        <p:txBody>
          <a:bodyPr wrap="none" rtlCol="0">
            <a:spAutoFit/>
          </a:bodyPr>
          <a:lstStyle/>
          <a:p>
            <a:r>
              <a:rPr lang="en-US" dirty="0" smtClean="0"/>
              <a:t>CR3+Dir</a:t>
            </a:r>
            <a:endParaRPr lang="en-US" dirty="0"/>
          </a:p>
        </p:txBody>
      </p:sp>
      <p:sp>
        <p:nvSpPr>
          <p:cNvPr id="20" name="Rectangle 19"/>
          <p:cNvSpPr/>
          <p:nvPr/>
        </p:nvSpPr>
        <p:spPr>
          <a:xfrm>
            <a:off x="4132613" y="3463853"/>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3776099" y="3673647"/>
            <a:ext cx="356514" cy="124801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865465" y="3673647"/>
            <a:ext cx="1185678" cy="1478037"/>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2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2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4" name="TextBox 33"/>
          <p:cNvSpPr txBox="1"/>
          <p:nvPr/>
        </p:nvSpPr>
        <p:spPr>
          <a:xfrm>
            <a:off x="5973504" y="2086602"/>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3439403" y="2080240"/>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4739965" y="2086602"/>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4132613" y="1119570"/>
            <a:ext cx="2108269" cy="369332"/>
          </a:xfrm>
          <a:prstGeom prst="rect">
            <a:avLst/>
          </a:prstGeom>
          <a:noFill/>
        </p:spPr>
        <p:txBody>
          <a:bodyPr wrap="none" rtlCol="0">
            <a:spAutoFit/>
          </a:bodyPr>
          <a:lstStyle/>
          <a:p>
            <a:r>
              <a:rPr lang="en-US" dirty="0" smtClean="0"/>
              <a:t>32-bit linear address</a:t>
            </a:r>
            <a:endParaRPr lang="en-US" dirty="0"/>
          </a:p>
        </p:txBody>
      </p:sp>
    </p:spTree>
    <p:extLst>
      <p:ext uri="{BB962C8B-B14F-4D97-AF65-F5344CB8AC3E}">
        <p14:creationId xmlns:p14="http://schemas.microsoft.com/office/powerpoint/2010/main" xmlns="" val="22524408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Page Table Entries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6" name="Rectangle 5"/>
          <p:cNvSpPr/>
          <p:nvPr/>
        </p:nvSpPr>
        <p:spPr>
          <a:xfrm>
            <a:off x="136077" y="1417638"/>
            <a:ext cx="2063814"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862713"/>
            <a:ext cx="2404020"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3820348" y="1456646"/>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67184"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4762894"/>
            <a:ext cx="2404020"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2057786"/>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7" y="2267580"/>
            <a:ext cx="917401" cy="265407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553200" y="2267580"/>
            <a:ext cx="1497943" cy="2884104"/>
          </a:xfrm>
          <a:prstGeom prst="bentConnector4">
            <a:avLst>
              <a:gd name="adj1" fmla="val 23126"/>
              <a:gd name="adj2" fmla="val 10792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2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2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9" name="TextBox 38"/>
          <p:cNvSpPr txBox="1"/>
          <p:nvPr/>
        </p:nvSpPr>
        <p:spPr>
          <a:xfrm>
            <a:off x="3526628" y="4076238"/>
            <a:ext cx="3243136" cy="2308324"/>
          </a:xfrm>
          <a:prstGeom prst="rect">
            <a:avLst/>
          </a:prstGeom>
          <a:noFill/>
        </p:spPr>
        <p:txBody>
          <a:bodyPr wrap="square" rtlCol="0">
            <a:spAutoFit/>
          </a:bodyPr>
          <a:lstStyle/>
          <a:p>
            <a:r>
              <a:rPr lang="en-US" sz="2400" dirty="0" smtClean="0"/>
              <a:t>20 bits: </a:t>
            </a:r>
            <a:r>
              <a:rPr lang="en-US" sz="2400" b="1" dirty="0" smtClean="0"/>
              <a:t>physical 	address of page</a:t>
            </a:r>
          </a:p>
          <a:p>
            <a:r>
              <a:rPr lang="en-US" sz="2400" dirty="0" smtClean="0"/>
              <a:t>12 bits: flags</a:t>
            </a:r>
          </a:p>
          <a:p>
            <a:r>
              <a:rPr lang="en-US" sz="2400" dirty="0"/>
              <a:t>	</a:t>
            </a:r>
            <a:r>
              <a:rPr lang="en-US" sz="2400" dirty="0" smtClean="0"/>
              <a:t>user/kernel page</a:t>
            </a:r>
          </a:p>
          <a:p>
            <a:r>
              <a:rPr lang="en-US" sz="2400" dirty="0"/>
              <a:t>	</a:t>
            </a:r>
            <a:r>
              <a:rPr lang="en-US" sz="2400" dirty="0" smtClean="0"/>
              <a:t>write permission</a:t>
            </a:r>
          </a:p>
          <a:p>
            <a:r>
              <a:rPr lang="en-US" sz="2400" dirty="0"/>
              <a:t>	</a:t>
            </a:r>
            <a:r>
              <a:rPr lang="en-US" sz="2400" b="1" dirty="0" smtClean="0"/>
              <a:t>present</a:t>
            </a:r>
            <a:endParaRPr lang="en-US" sz="2400" b="1" dirty="0"/>
          </a:p>
        </p:txBody>
      </p:sp>
    </p:spTree>
    <p:extLst>
      <p:ext uri="{BB962C8B-B14F-4D97-AF65-F5344CB8AC3E}">
        <p14:creationId xmlns:p14="http://schemas.microsoft.com/office/powerpoint/2010/main" xmlns="" val="590659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61236"/>
            <a:ext cx="8229600" cy="1143000"/>
          </a:xfrm>
        </p:spPr>
        <p:txBody>
          <a:bodyPr/>
          <a:lstStyle/>
          <a:p>
            <a:r>
              <a:rPr lang="en-US" dirty="0" smtClean="0"/>
              <a:t>386 Checkup</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36</a:t>
            </a:fld>
            <a:endParaRPr lang="en-US"/>
          </a:p>
        </p:txBody>
      </p:sp>
      <p:sp>
        <p:nvSpPr>
          <p:cNvPr id="6" name="Rectangle 5"/>
          <p:cNvSpPr/>
          <p:nvPr/>
        </p:nvSpPr>
        <p:spPr>
          <a:xfrm>
            <a:off x="468540" y="1417638"/>
            <a:ext cx="2778211"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1054587"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4143953"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5736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88476"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85379" y="1542378"/>
            <a:ext cx="1065926" cy="4195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4751305" y="1542378"/>
            <a:ext cx="1065926"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5817231" y="1536125"/>
            <a:ext cx="1065926" cy="4195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16" name="Rectangle 15"/>
          <p:cNvSpPr/>
          <p:nvPr/>
        </p:nvSpPr>
        <p:spPr>
          <a:xfrm>
            <a:off x="1054587" y="4762894"/>
            <a:ext cx="2732852"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p:cNvSpPr txBox="1"/>
          <p:nvPr/>
        </p:nvSpPr>
        <p:spPr>
          <a:xfrm>
            <a:off x="116920" y="4782352"/>
            <a:ext cx="941283" cy="369332"/>
          </a:xfrm>
          <a:prstGeom prst="rect">
            <a:avLst/>
          </a:prstGeom>
          <a:noFill/>
        </p:spPr>
        <p:txBody>
          <a:bodyPr wrap="none" rtlCol="0">
            <a:spAutoFit/>
          </a:bodyPr>
          <a:lstStyle/>
          <a:p>
            <a:r>
              <a:rPr lang="en-US" dirty="0" smtClean="0"/>
              <a:t>CR3+Dir</a:t>
            </a:r>
            <a:endParaRPr lang="en-US" dirty="0"/>
          </a:p>
        </p:txBody>
      </p:sp>
      <p:sp>
        <p:nvSpPr>
          <p:cNvPr id="20" name="Rectangle 19"/>
          <p:cNvSpPr/>
          <p:nvPr/>
        </p:nvSpPr>
        <p:spPr>
          <a:xfrm>
            <a:off x="4143953" y="3463853"/>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20 bits </a:t>
            </a:r>
            <a:r>
              <a:rPr lang="en-US" dirty="0" err="1" smtClean="0"/>
              <a:t>addr</a:t>
            </a:r>
            <a:r>
              <a:rPr lang="en-US" dirty="0" smtClean="0"/>
              <a:t> / 12 bits flags</a:t>
            </a:r>
            <a:endParaRPr lang="en-US" dirty="0"/>
          </a:p>
        </p:txBody>
      </p:sp>
      <p:cxnSp>
        <p:nvCxnSpPr>
          <p:cNvPr id="22" name="Elbow Connector 21"/>
          <p:cNvCxnSpPr>
            <a:stCxn id="16" idx="3"/>
            <a:endCxn id="20" idx="1"/>
          </p:cNvCxnSpPr>
          <p:nvPr/>
        </p:nvCxnSpPr>
        <p:spPr>
          <a:xfrm flipV="1">
            <a:off x="3787439" y="3673647"/>
            <a:ext cx="356514" cy="124801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876805" y="3673647"/>
            <a:ext cx="1185678" cy="1478037"/>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5736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5736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4" name="TextBox 33"/>
          <p:cNvSpPr txBox="1"/>
          <p:nvPr/>
        </p:nvSpPr>
        <p:spPr>
          <a:xfrm>
            <a:off x="5984844" y="2086602"/>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3450743" y="2080240"/>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4751305" y="2086602"/>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4143953" y="1119570"/>
            <a:ext cx="2108269" cy="369332"/>
          </a:xfrm>
          <a:prstGeom prst="rect">
            <a:avLst/>
          </a:prstGeom>
          <a:noFill/>
        </p:spPr>
        <p:txBody>
          <a:bodyPr wrap="none" rtlCol="0">
            <a:spAutoFit/>
          </a:bodyPr>
          <a:lstStyle/>
          <a:p>
            <a:r>
              <a:rPr lang="en-US" dirty="0" smtClean="0"/>
              <a:t>32-bit linear address</a:t>
            </a:r>
            <a:endParaRPr lang="en-US" dirty="0"/>
          </a:p>
        </p:txBody>
      </p:sp>
      <p:sp>
        <p:nvSpPr>
          <p:cNvPr id="10" name="TextBox 9"/>
          <p:cNvSpPr txBox="1"/>
          <p:nvPr/>
        </p:nvSpPr>
        <p:spPr>
          <a:xfrm>
            <a:off x="771096" y="5684736"/>
            <a:ext cx="6918480"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t>How many pages do we need to store the page table?</a:t>
            </a:r>
            <a:endParaRPr lang="en-US" sz="2400" dirty="0"/>
          </a:p>
        </p:txBody>
      </p:sp>
    </p:spTree>
    <p:extLst>
      <p:ext uri="{BB962C8B-B14F-4D97-AF65-F5344CB8AC3E}">
        <p14:creationId xmlns:p14="http://schemas.microsoft.com/office/powerpoint/2010/main" xmlns="" val="1122870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slow is this???!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grpSp>
        <p:nvGrpSpPr>
          <p:cNvPr id="6" name="Group 5"/>
          <p:cNvGrpSpPr/>
          <p:nvPr/>
        </p:nvGrpSpPr>
        <p:grpSpPr>
          <a:xfrm>
            <a:off x="1187084" y="1417638"/>
            <a:ext cx="7068172"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4048460"/>
            <a:ext cx="2719384" cy="2203341"/>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3855677"/>
            <a:ext cx="1451474" cy="29484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667012" y="4670593"/>
            <a:ext cx="182084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2" y="5433020"/>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4871549"/>
            <a:ext cx="574086" cy="64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p:cNvSpPr/>
          <p:nvPr/>
        </p:nvSpPr>
        <p:spPr>
          <a:xfrm>
            <a:off x="5133933" y="3940231"/>
            <a:ext cx="1231257" cy="195756"/>
          </a:xfrm>
          <a:prstGeom prst="rect">
            <a:avLst/>
          </a:prstGeom>
          <a:solidFill>
            <a:srgbClr val="E46C0A"/>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CR3</a:t>
            </a:r>
            <a:endParaRPr lang="en-US" sz="1050" dirty="0"/>
          </a:p>
        </p:txBody>
      </p:sp>
      <p:sp>
        <p:nvSpPr>
          <p:cNvPr id="29" name="Rectangle 28"/>
          <p:cNvSpPr/>
          <p:nvPr/>
        </p:nvSpPr>
        <p:spPr>
          <a:xfrm>
            <a:off x="5393660"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Directory</a:t>
            </a:r>
            <a:endParaRPr lang="en-US" dirty="0"/>
          </a:p>
        </p:txBody>
      </p:sp>
      <p:sp>
        <p:nvSpPr>
          <p:cNvPr id="30" name="Rectangle 29"/>
          <p:cNvSpPr/>
          <p:nvPr/>
        </p:nvSpPr>
        <p:spPr>
          <a:xfrm>
            <a:off x="6762816"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Table</a:t>
            </a:r>
            <a:endParaRPr lang="en-US" dirty="0"/>
          </a:p>
        </p:txBody>
      </p:sp>
      <p:sp>
        <p:nvSpPr>
          <p:cNvPr id="31" name="Rectangle 30"/>
          <p:cNvSpPr/>
          <p:nvPr/>
        </p:nvSpPr>
        <p:spPr>
          <a:xfrm>
            <a:off x="8142630" y="3448145"/>
            <a:ext cx="713627" cy="2687675"/>
          </a:xfrm>
          <a:prstGeom prst="rect">
            <a:avLst/>
          </a:prstGeom>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n-US" sz="1600" dirty="0" smtClean="0"/>
              <a:t>Physical Memory</a:t>
            </a:r>
            <a:endParaRPr lang="en-US" sz="1600" dirty="0"/>
          </a:p>
        </p:txBody>
      </p:sp>
      <p:cxnSp>
        <p:nvCxnSpPr>
          <p:cNvPr id="32" name="Elbow Connector 31"/>
          <p:cNvCxnSpPr/>
          <p:nvPr/>
        </p:nvCxnSpPr>
        <p:spPr>
          <a:xfrm rot="5400000">
            <a:off x="5026857" y="4518662"/>
            <a:ext cx="1089509" cy="355903"/>
          </a:xfrm>
          <a:prstGeom prst="bentConnector4">
            <a:avLst>
              <a:gd name="adj1" fmla="val 21956"/>
              <a:gd name="adj2" fmla="val 173072"/>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565071" y="3445227"/>
            <a:ext cx="742466" cy="285706"/>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37" y="3448145"/>
            <a:ext cx="472401" cy="28570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3445227"/>
            <a:ext cx="742466" cy="285706"/>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36" name="Rectangle 35"/>
          <p:cNvSpPr/>
          <p:nvPr/>
        </p:nvSpPr>
        <p:spPr>
          <a:xfrm>
            <a:off x="5393660" y="5500936"/>
            <a:ext cx="1211155" cy="148139"/>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a:p>
        </p:txBody>
      </p:sp>
      <p:sp>
        <p:nvSpPr>
          <p:cNvPr id="38" name="Rectangle 37"/>
          <p:cNvSpPr/>
          <p:nvPr/>
        </p:nvSpPr>
        <p:spPr>
          <a:xfrm>
            <a:off x="6762816" y="4894878"/>
            <a:ext cx="1211155" cy="19575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50" dirty="0"/>
          </a:p>
        </p:txBody>
      </p:sp>
      <p:cxnSp>
        <p:nvCxnSpPr>
          <p:cNvPr id="39" name="Elbow Connector 38"/>
          <p:cNvCxnSpPr>
            <a:stCxn id="36" idx="3"/>
            <a:endCxn id="38" idx="1"/>
          </p:cNvCxnSpPr>
          <p:nvPr/>
        </p:nvCxnSpPr>
        <p:spPr>
          <a:xfrm flipV="1">
            <a:off x="6604815" y="4992756"/>
            <a:ext cx="158001" cy="582250"/>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38" idx="3"/>
            <a:endCxn id="41" idx="2"/>
          </p:cNvCxnSpPr>
          <p:nvPr/>
        </p:nvCxnSpPr>
        <p:spPr>
          <a:xfrm>
            <a:off x="7973971" y="4992756"/>
            <a:ext cx="525473" cy="689567"/>
          </a:xfrm>
          <a:prstGeom prst="bentConnector4">
            <a:avLst>
              <a:gd name="adj1" fmla="val 16048"/>
              <a:gd name="adj2" fmla="val 115466"/>
            </a:avLst>
          </a:prstGeom>
          <a:ln>
            <a:solidFill>
              <a:srgbClr val="00B50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142630" y="5090634"/>
            <a:ext cx="713627" cy="59169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p>
        </p:txBody>
      </p:sp>
      <p:sp>
        <p:nvSpPr>
          <p:cNvPr id="42" name="Rectangle 41"/>
          <p:cNvSpPr/>
          <p:nvPr/>
        </p:nvSpPr>
        <p:spPr>
          <a:xfrm>
            <a:off x="8142630" y="5326343"/>
            <a:ext cx="713627" cy="121686"/>
          </a:xfrm>
          <a:prstGeom prst="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rgbClr val="000000"/>
              </a:solidFill>
            </a:endParaRPr>
          </a:p>
        </p:txBody>
      </p:sp>
    </p:spTree>
    <p:extLst>
      <p:ext uri="{BB962C8B-B14F-4D97-AF65-F5344CB8AC3E}">
        <p14:creationId xmlns:p14="http://schemas.microsoft.com/office/powerpoint/2010/main" xmlns="" val="1308196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38</a:t>
            </a:fld>
            <a:endParaRPr lang="en-US"/>
          </a:p>
        </p:txBody>
      </p:sp>
      <p:grpSp>
        <p:nvGrpSpPr>
          <p:cNvPr id="6" name="Group 5"/>
          <p:cNvGrpSpPr/>
          <p:nvPr/>
        </p:nvGrpSpPr>
        <p:grpSpPr>
          <a:xfrm>
            <a:off x="1187084" y="1417638"/>
            <a:ext cx="7068172"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4048460"/>
            <a:ext cx="2719384" cy="2203341"/>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3855677"/>
            <a:ext cx="1451474" cy="29484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667012" y="4670593"/>
            <a:ext cx="182084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2" y="5433020"/>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4871549"/>
            <a:ext cx="574086" cy="64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p:cNvSpPr/>
          <p:nvPr/>
        </p:nvSpPr>
        <p:spPr>
          <a:xfrm>
            <a:off x="5133933" y="3940231"/>
            <a:ext cx="1231257" cy="195756"/>
          </a:xfrm>
          <a:prstGeom prst="rect">
            <a:avLst/>
          </a:prstGeom>
          <a:solidFill>
            <a:srgbClr val="E46C0A"/>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CR3</a:t>
            </a:r>
            <a:endParaRPr lang="en-US" sz="1050" dirty="0"/>
          </a:p>
        </p:txBody>
      </p:sp>
      <p:sp>
        <p:nvSpPr>
          <p:cNvPr id="29" name="Rectangle 28"/>
          <p:cNvSpPr/>
          <p:nvPr/>
        </p:nvSpPr>
        <p:spPr>
          <a:xfrm>
            <a:off x="5393660"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Directory</a:t>
            </a:r>
            <a:endParaRPr lang="en-US" dirty="0"/>
          </a:p>
        </p:txBody>
      </p:sp>
      <p:sp>
        <p:nvSpPr>
          <p:cNvPr id="30" name="Rectangle 29"/>
          <p:cNvSpPr/>
          <p:nvPr/>
        </p:nvSpPr>
        <p:spPr>
          <a:xfrm>
            <a:off x="6762816"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Table</a:t>
            </a:r>
            <a:endParaRPr lang="en-US" dirty="0"/>
          </a:p>
        </p:txBody>
      </p:sp>
      <p:sp>
        <p:nvSpPr>
          <p:cNvPr id="31" name="Rectangle 30"/>
          <p:cNvSpPr/>
          <p:nvPr/>
        </p:nvSpPr>
        <p:spPr>
          <a:xfrm>
            <a:off x="8142630" y="3448145"/>
            <a:ext cx="713627" cy="2687675"/>
          </a:xfrm>
          <a:prstGeom prst="rect">
            <a:avLst/>
          </a:prstGeom>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n-US" sz="1600" dirty="0" smtClean="0"/>
              <a:t>Physical Memory</a:t>
            </a:r>
            <a:endParaRPr lang="en-US" sz="1600" dirty="0"/>
          </a:p>
        </p:txBody>
      </p:sp>
      <p:cxnSp>
        <p:nvCxnSpPr>
          <p:cNvPr id="32" name="Elbow Connector 31"/>
          <p:cNvCxnSpPr/>
          <p:nvPr/>
        </p:nvCxnSpPr>
        <p:spPr>
          <a:xfrm rot="5400000">
            <a:off x="5026857" y="4518662"/>
            <a:ext cx="1089509" cy="355903"/>
          </a:xfrm>
          <a:prstGeom prst="bentConnector4">
            <a:avLst>
              <a:gd name="adj1" fmla="val 21956"/>
              <a:gd name="adj2" fmla="val 173072"/>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565071" y="3445227"/>
            <a:ext cx="742466" cy="285706"/>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37" y="3448145"/>
            <a:ext cx="472401" cy="28570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3445227"/>
            <a:ext cx="742466" cy="285706"/>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36" name="Rectangle 35"/>
          <p:cNvSpPr/>
          <p:nvPr/>
        </p:nvSpPr>
        <p:spPr>
          <a:xfrm>
            <a:off x="5393660" y="5500936"/>
            <a:ext cx="1211155" cy="148139"/>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a:p>
        </p:txBody>
      </p:sp>
      <p:sp>
        <p:nvSpPr>
          <p:cNvPr id="38" name="Rectangle 37"/>
          <p:cNvSpPr/>
          <p:nvPr/>
        </p:nvSpPr>
        <p:spPr>
          <a:xfrm>
            <a:off x="6762816" y="4894878"/>
            <a:ext cx="1211155" cy="19575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50" dirty="0"/>
          </a:p>
        </p:txBody>
      </p:sp>
      <p:cxnSp>
        <p:nvCxnSpPr>
          <p:cNvPr id="39" name="Elbow Connector 38"/>
          <p:cNvCxnSpPr>
            <a:stCxn id="36" idx="3"/>
            <a:endCxn id="38" idx="1"/>
          </p:cNvCxnSpPr>
          <p:nvPr/>
        </p:nvCxnSpPr>
        <p:spPr>
          <a:xfrm flipV="1">
            <a:off x="6604815" y="4992756"/>
            <a:ext cx="158001" cy="582250"/>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38" idx="3"/>
            <a:endCxn id="41" idx="2"/>
          </p:cNvCxnSpPr>
          <p:nvPr/>
        </p:nvCxnSpPr>
        <p:spPr>
          <a:xfrm>
            <a:off x="7973971" y="4992756"/>
            <a:ext cx="525473" cy="689567"/>
          </a:xfrm>
          <a:prstGeom prst="bentConnector4">
            <a:avLst>
              <a:gd name="adj1" fmla="val 16048"/>
              <a:gd name="adj2" fmla="val 115466"/>
            </a:avLst>
          </a:prstGeom>
          <a:ln>
            <a:solidFill>
              <a:srgbClr val="00B50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142630" y="5090634"/>
            <a:ext cx="713627" cy="59169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p>
        </p:txBody>
      </p:sp>
      <p:sp>
        <p:nvSpPr>
          <p:cNvPr id="42" name="Rectangle 41"/>
          <p:cNvSpPr/>
          <p:nvPr/>
        </p:nvSpPr>
        <p:spPr>
          <a:xfrm>
            <a:off x="8142630" y="5326343"/>
            <a:ext cx="713627" cy="121686"/>
          </a:xfrm>
          <a:prstGeom prst="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rgbClr val="000000"/>
              </a:solidFill>
            </a:endParaRPr>
          </a:p>
        </p:txBody>
      </p:sp>
      <p:sp>
        <p:nvSpPr>
          <p:cNvPr id="27" name="Rectangle 26"/>
          <p:cNvSpPr/>
          <p:nvPr/>
        </p:nvSpPr>
        <p:spPr>
          <a:xfrm>
            <a:off x="2693930" y="268574"/>
            <a:ext cx="4172016"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Translation Lookaside Buffer (Cache)</a:t>
            </a:r>
          </a:p>
        </p:txBody>
      </p:sp>
      <p:sp>
        <p:nvSpPr>
          <p:cNvPr id="37" name="Bent Arrow 36"/>
          <p:cNvSpPr/>
          <p:nvPr/>
        </p:nvSpPr>
        <p:spPr>
          <a:xfrm>
            <a:off x="1912821" y="555671"/>
            <a:ext cx="781109" cy="170103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Bent Arrow 42"/>
          <p:cNvSpPr/>
          <p:nvPr/>
        </p:nvSpPr>
        <p:spPr>
          <a:xfrm rot="5400000">
            <a:off x="7002655" y="373255"/>
            <a:ext cx="1141396" cy="131249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652948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Processing</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November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a:hlinkClick r:id="rId3"/>
          </p:cNvPr>
          <p:cNvPicPr>
            <a:picLocks noChangeAspect="1"/>
          </p:cNvPicPr>
          <p:nvPr/>
        </p:nvPicPr>
        <p:blipFill>
          <a:blip r:embed="rId4"/>
          <a:stretch>
            <a:fillRect/>
          </a:stretch>
        </p:blipFill>
        <p:spPr>
          <a:xfrm>
            <a:off x="457200" y="1337108"/>
            <a:ext cx="1882566" cy="2671687"/>
          </a:xfrm>
          <a:prstGeom prst="rect">
            <a:avLst/>
          </a:prstGeom>
        </p:spPr>
      </p:pic>
      <p:sp>
        <p:nvSpPr>
          <p:cNvPr id="7" name="Right Arrow 6"/>
          <p:cNvSpPr/>
          <p:nvPr/>
        </p:nvSpPr>
        <p:spPr>
          <a:xfrm>
            <a:off x="2396069" y="2168680"/>
            <a:ext cx="886546" cy="587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a:srcRect r="29185"/>
          <a:stretch/>
        </p:blipFill>
        <p:spPr>
          <a:xfrm>
            <a:off x="6553200" y="1495197"/>
            <a:ext cx="2393774" cy="2574798"/>
          </a:xfrm>
          <a:prstGeom prst="rect">
            <a:avLst/>
          </a:prstGeom>
        </p:spPr>
      </p:pic>
      <p:sp>
        <p:nvSpPr>
          <p:cNvPr id="9" name="TextBox 8"/>
          <p:cNvSpPr txBox="1"/>
          <p:nvPr/>
        </p:nvSpPr>
        <p:spPr>
          <a:xfrm>
            <a:off x="587036" y="4112033"/>
            <a:ext cx="1616749" cy="584776"/>
          </a:xfrm>
          <a:prstGeom prst="rect">
            <a:avLst/>
          </a:prstGeom>
          <a:noFill/>
        </p:spPr>
        <p:txBody>
          <a:bodyPr wrap="none" rtlCol="0">
            <a:spAutoFit/>
          </a:bodyPr>
          <a:lstStyle/>
          <a:p>
            <a:r>
              <a:rPr lang="en-US" sz="3200" dirty="0" smtClean="0"/>
              <a:t>Program</a:t>
            </a:r>
            <a:endParaRPr lang="en-US" sz="3200" dirty="0"/>
          </a:p>
        </p:txBody>
      </p:sp>
      <p:sp>
        <p:nvSpPr>
          <p:cNvPr id="10" name="TextBox 9"/>
          <p:cNvSpPr txBox="1"/>
          <p:nvPr/>
        </p:nvSpPr>
        <p:spPr>
          <a:xfrm>
            <a:off x="3408662" y="4038348"/>
            <a:ext cx="2272498" cy="1077218"/>
          </a:xfrm>
          <a:prstGeom prst="rect">
            <a:avLst/>
          </a:prstGeom>
          <a:noFill/>
        </p:spPr>
        <p:txBody>
          <a:bodyPr wrap="square" rtlCol="0">
            <a:spAutoFit/>
          </a:bodyPr>
          <a:lstStyle/>
          <a:p>
            <a:pPr algn="ctr"/>
            <a:r>
              <a:rPr lang="en-US" sz="3200" dirty="0" smtClean="0"/>
              <a:t>Computer Center</a:t>
            </a:r>
            <a:endParaRPr lang="en-US" sz="3200" dirty="0"/>
          </a:p>
        </p:txBody>
      </p:sp>
      <p:pic>
        <p:nvPicPr>
          <p:cNvPr id="11" name="Picture 10"/>
          <p:cNvPicPr>
            <a:picLocks noChangeAspect="1"/>
          </p:cNvPicPr>
          <p:nvPr/>
        </p:nvPicPr>
        <p:blipFill>
          <a:blip r:embed="rId6"/>
          <a:stretch>
            <a:fillRect/>
          </a:stretch>
        </p:blipFill>
        <p:spPr>
          <a:xfrm>
            <a:off x="3282615" y="1743065"/>
            <a:ext cx="2371238" cy="2025432"/>
          </a:xfrm>
          <a:prstGeom prst="rect">
            <a:avLst/>
          </a:prstGeom>
        </p:spPr>
      </p:pic>
      <p:sp>
        <p:nvSpPr>
          <p:cNvPr id="12" name="Right Arrow 11"/>
          <p:cNvSpPr/>
          <p:nvPr/>
        </p:nvSpPr>
        <p:spPr>
          <a:xfrm>
            <a:off x="5576527" y="2321080"/>
            <a:ext cx="886546" cy="587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179579" y="4275264"/>
            <a:ext cx="2990973" cy="523220"/>
          </a:xfrm>
          <a:prstGeom prst="rect">
            <a:avLst/>
          </a:prstGeom>
          <a:noFill/>
        </p:spPr>
        <p:txBody>
          <a:bodyPr wrap="none" rtlCol="0">
            <a:spAutoFit/>
          </a:bodyPr>
          <a:lstStyle/>
          <a:p>
            <a:r>
              <a:rPr lang="en-US" sz="2800" dirty="0" smtClean="0"/>
              <a:t>Your Program Runs</a:t>
            </a:r>
            <a:endParaRPr lang="en-US" sz="2800" dirty="0"/>
          </a:p>
        </p:txBody>
      </p:sp>
      <p:sp>
        <p:nvSpPr>
          <p:cNvPr id="15" name="Bent Arrow 14"/>
          <p:cNvSpPr/>
          <p:nvPr/>
        </p:nvSpPr>
        <p:spPr>
          <a:xfrm rot="10800000">
            <a:off x="5409006" y="4941053"/>
            <a:ext cx="2517399" cy="109194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311562" y="5356612"/>
            <a:ext cx="3942105" cy="830997"/>
          </a:xfrm>
          <a:prstGeom prst="rect">
            <a:avLst/>
          </a:prstGeom>
          <a:solidFill>
            <a:srgbClr val="FFFF00"/>
          </a:solidFill>
          <a:ln>
            <a:solidFill>
              <a:schemeClr val="accent6">
                <a:lumMod val="75000"/>
              </a:schemeClr>
            </a:solidFill>
          </a:ln>
        </p:spPr>
        <p:txBody>
          <a:bodyPr wrap="none" rtlCol="0">
            <a:spAutoFit/>
          </a:bodyPr>
          <a:lstStyle/>
          <a:p>
            <a:r>
              <a:rPr lang="en-US" sz="2400" dirty="0" smtClean="0">
                <a:latin typeface="American Typewriter"/>
                <a:cs typeface="American Typewriter"/>
              </a:rPr>
              <a:t>Output: Invalid Operation</a:t>
            </a:r>
          </a:p>
          <a:p>
            <a:r>
              <a:rPr lang="en-US" sz="2400" dirty="0" smtClean="0">
                <a:latin typeface="American Typewriter"/>
                <a:cs typeface="American Typewriter"/>
              </a:rPr>
              <a:t>Charge: $174.32</a:t>
            </a:r>
            <a:endParaRPr lang="en-US" sz="2400" dirty="0">
              <a:latin typeface="American Typewriter"/>
              <a:cs typeface="American Typewriter"/>
            </a:endParaRPr>
          </a:p>
        </p:txBody>
      </p:sp>
      <p:sp>
        <p:nvSpPr>
          <p:cNvPr id="14" name="TextBox 13"/>
          <p:cNvSpPr txBox="1"/>
          <p:nvPr/>
        </p:nvSpPr>
        <p:spPr>
          <a:xfrm>
            <a:off x="457200" y="274638"/>
            <a:ext cx="142764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From Class 3:</a:t>
            </a:r>
            <a:endParaRPr lang="en-US" dirty="0"/>
          </a:p>
        </p:txBody>
      </p:sp>
    </p:spTree>
    <p:extLst>
      <p:ext uri="{BB962C8B-B14F-4D97-AF65-F5344CB8AC3E}">
        <p14:creationId xmlns:p14="http://schemas.microsoft.com/office/powerpoint/2010/main" xmlns="" val="34563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Page Fault</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6" name="Rectangle 5"/>
          <p:cNvSpPr/>
          <p:nvPr/>
        </p:nvSpPr>
        <p:spPr>
          <a:xfrm>
            <a:off x="136077" y="1417638"/>
            <a:ext cx="2063814"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862713"/>
            <a:ext cx="2404020"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3820348" y="1456646"/>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39690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67184"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4762894"/>
            <a:ext cx="2404020"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2057786"/>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7" y="2267580"/>
            <a:ext cx="917401" cy="265407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526628" y="4076238"/>
            <a:ext cx="3243136" cy="2308324"/>
          </a:xfrm>
          <a:prstGeom prst="rect">
            <a:avLst/>
          </a:prstGeom>
          <a:noFill/>
        </p:spPr>
        <p:txBody>
          <a:bodyPr wrap="square" rtlCol="0">
            <a:spAutoFit/>
          </a:bodyPr>
          <a:lstStyle/>
          <a:p>
            <a:r>
              <a:rPr lang="en-US" sz="2400" dirty="0" smtClean="0"/>
              <a:t>20 bits: </a:t>
            </a:r>
            <a:r>
              <a:rPr lang="en-US" sz="2400" b="1" dirty="0" smtClean="0"/>
              <a:t>physical 	address of page</a:t>
            </a:r>
          </a:p>
          <a:p>
            <a:r>
              <a:rPr lang="en-US" sz="2400" dirty="0" smtClean="0"/>
              <a:t>12 bits: flags</a:t>
            </a:r>
          </a:p>
          <a:p>
            <a:r>
              <a:rPr lang="en-US" sz="2400" dirty="0"/>
              <a:t>	</a:t>
            </a:r>
            <a:r>
              <a:rPr lang="en-US" sz="2400" dirty="0" smtClean="0"/>
              <a:t>user/kernel page</a:t>
            </a:r>
          </a:p>
          <a:p>
            <a:r>
              <a:rPr lang="en-US" sz="2400" dirty="0"/>
              <a:t>	</a:t>
            </a:r>
            <a:r>
              <a:rPr lang="en-US" sz="2400" dirty="0" smtClean="0"/>
              <a:t>write permission</a:t>
            </a:r>
          </a:p>
          <a:p>
            <a:r>
              <a:rPr lang="en-US" sz="2400" dirty="0"/>
              <a:t>	</a:t>
            </a:r>
            <a:r>
              <a:rPr lang="en-US" sz="2400" b="1" dirty="0" smtClean="0">
                <a:solidFill>
                  <a:srgbClr val="FF0000"/>
                </a:solidFill>
              </a:rPr>
              <a:t>present</a:t>
            </a:r>
            <a:endParaRPr lang="en-US" sz="2400" b="1" dirty="0">
              <a:solidFill>
                <a:srgbClr val="FF0000"/>
              </a:solidFill>
            </a:endParaRPr>
          </a:p>
        </p:txBody>
      </p:sp>
      <p:pic>
        <p:nvPicPr>
          <p:cNvPr id="10" name="Picture 9"/>
          <p:cNvPicPr>
            <a:picLocks noChangeAspect="1"/>
          </p:cNvPicPr>
          <p:nvPr/>
        </p:nvPicPr>
        <p:blipFill>
          <a:blip r:embed="rId3"/>
          <a:stretch>
            <a:fillRect/>
          </a:stretch>
        </p:blipFill>
        <p:spPr>
          <a:xfrm>
            <a:off x="7246028" y="4860215"/>
            <a:ext cx="1364232" cy="1244180"/>
          </a:xfrm>
          <a:prstGeom prst="rect">
            <a:avLst/>
          </a:prstGeom>
        </p:spPr>
      </p:pic>
    </p:spTree>
    <p:extLst>
      <p:ext uri="{BB962C8B-B14F-4D97-AF65-F5344CB8AC3E}">
        <p14:creationId xmlns:p14="http://schemas.microsoft.com/office/powerpoint/2010/main" xmlns="" val="1316535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5" name="Picture 4" descr="Screen Shot 2013-11-11 at 6.41.4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9834" y="-149900"/>
            <a:ext cx="9859601" cy="7271560"/>
          </a:xfrm>
          <a:prstGeom prst="rect">
            <a:avLst/>
          </a:prstGeom>
        </p:spPr>
      </p:pic>
      <p:sp>
        <p:nvSpPr>
          <p:cNvPr id="6" name="TextBox 5"/>
          <p:cNvSpPr txBox="1"/>
          <p:nvPr/>
        </p:nvSpPr>
        <p:spPr>
          <a:xfrm>
            <a:off x="3701847" y="4505291"/>
            <a:ext cx="4635905"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How common are page faults?</a:t>
            </a:r>
            <a:endParaRPr lang="en-US" sz="2800" dirty="0"/>
          </a:p>
        </p:txBody>
      </p:sp>
    </p:spTree>
    <p:extLst>
      <p:ext uri="{BB962C8B-B14F-4D97-AF65-F5344CB8AC3E}">
        <p14:creationId xmlns:p14="http://schemas.microsoft.com/office/powerpoint/2010/main" xmlns="" val="3992521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12 at 6.13.42 AM.png"/>
          <p:cNvPicPr>
            <a:picLocks noChangeAspect="1"/>
          </p:cNvPicPr>
          <p:nvPr/>
        </p:nvPicPr>
        <p:blipFill rotWithShape="1">
          <a:blip r:embed="rId3">
            <a:extLst>
              <a:ext uri="{28A0092B-C50C-407E-A947-70E740481C1C}">
                <a14:useLocalDpi xmlns:a14="http://schemas.microsoft.com/office/drawing/2010/main" xmlns="" val="0"/>
              </a:ext>
            </a:extLst>
          </a:blip>
          <a:srcRect r="9348"/>
          <a:stretch/>
        </p:blipFill>
        <p:spPr>
          <a:xfrm>
            <a:off x="102058" y="299742"/>
            <a:ext cx="8895504" cy="5676556"/>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41</a:t>
            </a:fld>
            <a:endParaRPr lang="en-US"/>
          </a:p>
        </p:txBody>
      </p:sp>
      <p:sp>
        <p:nvSpPr>
          <p:cNvPr id="5" name="TextBox 4"/>
          <p:cNvSpPr txBox="1"/>
          <p:nvPr/>
        </p:nvSpPr>
        <p:spPr>
          <a:xfrm>
            <a:off x="2924415" y="5879132"/>
            <a:ext cx="607314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t>top -o </a:t>
            </a:r>
            <a:r>
              <a:rPr lang="en-US" dirty="0" err="1"/>
              <a:t>mem</a:t>
            </a:r>
            <a:r>
              <a:rPr lang="en-US" dirty="0"/>
              <a:t> -stats </a:t>
            </a:r>
            <a:r>
              <a:rPr lang="en-US" dirty="0" err="1"/>
              <a:t>pid,command,cpu,mem,mregion,vsize,faults</a:t>
            </a:r>
            <a:endParaRPr lang="en-US" dirty="0"/>
          </a:p>
        </p:txBody>
      </p:sp>
    </p:spTree>
    <p:extLst>
      <p:ext uri="{BB962C8B-B14F-4D97-AF65-F5344CB8AC3E}">
        <p14:creationId xmlns:p14="http://schemas.microsoft.com/office/powerpoint/2010/main" xmlns="" val="3254754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12 at 6.13.42 AM.png"/>
          <p:cNvPicPr>
            <a:picLocks noChangeAspect="1"/>
          </p:cNvPicPr>
          <p:nvPr/>
        </p:nvPicPr>
        <p:blipFill rotWithShape="1">
          <a:blip r:embed="rId3">
            <a:extLst>
              <a:ext uri="{28A0092B-C50C-407E-A947-70E740481C1C}">
                <a14:useLocalDpi xmlns:a14="http://schemas.microsoft.com/office/drawing/2010/main" xmlns="" val="0"/>
              </a:ext>
            </a:extLst>
          </a:blip>
          <a:srcRect r="9348"/>
          <a:stretch/>
        </p:blipFill>
        <p:spPr>
          <a:xfrm>
            <a:off x="102058" y="299742"/>
            <a:ext cx="8895504" cy="5676556"/>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42</a:t>
            </a:fld>
            <a:endParaRPr lang="en-US"/>
          </a:p>
        </p:txBody>
      </p:sp>
      <p:sp>
        <p:nvSpPr>
          <p:cNvPr id="5" name="TextBox 4"/>
          <p:cNvSpPr txBox="1"/>
          <p:nvPr/>
        </p:nvSpPr>
        <p:spPr>
          <a:xfrm>
            <a:off x="2924415" y="5879132"/>
            <a:ext cx="607314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t>top -o </a:t>
            </a:r>
            <a:r>
              <a:rPr lang="en-US" dirty="0" err="1"/>
              <a:t>mem</a:t>
            </a:r>
            <a:r>
              <a:rPr lang="en-US" dirty="0"/>
              <a:t> -stats </a:t>
            </a:r>
            <a:r>
              <a:rPr lang="en-US" dirty="0" err="1"/>
              <a:t>pid,command,cpu,mem,mregion,vsize,faults</a:t>
            </a:r>
            <a:endParaRPr lang="en-US" dirty="0"/>
          </a:p>
        </p:txBody>
      </p:sp>
      <p:sp>
        <p:nvSpPr>
          <p:cNvPr id="8" name="TextBox 7"/>
          <p:cNvSpPr txBox="1"/>
          <p:nvPr/>
        </p:nvSpPr>
        <p:spPr>
          <a:xfrm>
            <a:off x="372998" y="2075261"/>
            <a:ext cx="5302653"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Physical Memory: </a:t>
            </a:r>
          </a:p>
          <a:p>
            <a:r>
              <a:rPr lang="en-US" dirty="0" smtClean="0"/>
              <a:t>   9106M used (2553M “wired” – cannot be paged out)</a:t>
            </a:r>
            <a:endParaRPr lang="en-US" dirty="0"/>
          </a:p>
          <a:p>
            <a:r>
              <a:rPr lang="en-US" dirty="0" smtClean="0"/>
              <a:t>+ 5090M unused</a:t>
            </a:r>
          </a:p>
          <a:p>
            <a:r>
              <a:rPr lang="en-US" dirty="0" smtClean="0"/>
              <a:t>= </a:t>
            </a:r>
            <a:r>
              <a:rPr lang="en-US" b="1" dirty="0" smtClean="0"/>
              <a:t>14196M</a:t>
            </a:r>
          </a:p>
          <a:p>
            <a:r>
              <a:rPr lang="en-US" dirty="0"/>
              <a:t>	</a:t>
            </a:r>
            <a:r>
              <a:rPr lang="en-US" dirty="0" smtClean="0"/>
              <a:t> where is my missing ~2GB???!</a:t>
            </a:r>
            <a:endParaRPr lang="en-US" dirty="0"/>
          </a:p>
        </p:txBody>
      </p:sp>
      <p:pic>
        <p:nvPicPr>
          <p:cNvPr id="9" name="Picture 8" descr="Screen Shot 2013-11-12 at 6.16.47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38976" y="1972306"/>
            <a:ext cx="2768446" cy="3449212"/>
          </a:xfrm>
          <a:prstGeom prst="rect">
            <a:avLst/>
          </a:prstGeom>
        </p:spPr>
      </p:pic>
      <p:sp>
        <p:nvSpPr>
          <p:cNvPr id="6" name="TextBox 5"/>
          <p:cNvSpPr txBox="1"/>
          <p:nvPr/>
        </p:nvSpPr>
        <p:spPr>
          <a:xfrm>
            <a:off x="372998" y="3776294"/>
            <a:ext cx="3817571"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Virtual Memory: 594G (total)</a:t>
            </a:r>
            <a:endParaRPr lang="en-US" sz="2400" dirty="0"/>
          </a:p>
        </p:txBody>
      </p:sp>
    </p:spTree>
    <p:extLst>
      <p:ext uri="{BB962C8B-B14F-4D97-AF65-F5344CB8AC3E}">
        <p14:creationId xmlns:p14="http://schemas.microsoft.com/office/powerpoint/2010/main" xmlns="" val="22779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pic>
        <p:nvPicPr>
          <p:cNvPr id="6" name="Picture 5" descr="Screen Shot 2013-11-12 at 10.44.37 AM.png"/>
          <p:cNvPicPr>
            <a:picLocks noChangeAspect="1"/>
          </p:cNvPicPr>
          <p:nvPr/>
        </p:nvPicPr>
        <p:blipFill>
          <a:blip r:embed="rId3">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457200" y="415892"/>
            <a:ext cx="7961934" cy="4539786"/>
          </a:xfrm>
          <a:prstGeom prst="rect">
            <a:avLst/>
          </a:prstGeom>
        </p:spPr>
      </p:pic>
      <p:sp>
        <p:nvSpPr>
          <p:cNvPr id="7" name="TextBox 6"/>
          <p:cNvSpPr txBox="1"/>
          <p:nvPr/>
        </p:nvSpPr>
        <p:spPr>
          <a:xfrm>
            <a:off x="581926" y="5159802"/>
            <a:ext cx="4017747" cy="461665"/>
          </a:xfrm>
          <a:prstGeom prst="rect">
            <a:avLst/>
          </a:prstGeom>
          <a:noFill/>
        </p:spPr>
        <p:txBody>
          <a:bodyPr wrap="none" rtlCol="0">
            <a:spAutoFit/>
          </a:bodyPr>
          <a:lstStyle/>
          <a:p>
            <a:r>
              <a:rPr lang="en-US" sz="2400" dirty="0" smtClean="0"/>
              <a:t>How expensive is a page fault?</a:t>
            </a:r>
            <a:endParaRPr lang="en-US" sz="2400" dirty="0"/>
          </a:p>
        </p:txBody>
      </p:sp>
    </p:spTree>
    <p:extLst>
      <p:ext uri="{BB962C8B-B14F-4D97-AF65-F5344CB8AC3E}">
        <p14:creationId xmlns:p14="http://schemas.microsoft.com/office/powerpoint/2010/main" xmlns="" val="2644360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sp>
        <p:nvSpPr>
          <p:cNvPr id="5" name="Rectangle 4"/>
          <p:cNvSpPr/>
          <p:nvPr/>
        </p:nvSpPr>
        <p:spPr>
          <a:xfrm>
            <a:off x="838200" y="498513"/>
            <a:ext cx="3777032" cy="3139321"/>
          </a:xfrm>
          <a:prstGeom prst="rect">
            <a:avLst/>
          </a:prstGeom>
          <a:solidFill>
            <a:schemeClr val="accent6">
              <a:lumMod val="40000"/>
              <a:lumOff val="60000"/>
            </a:schemeClr>
          </a:solidFill>
        </p:spPr>
        <p:txBody>
          <a:bodyPr wrap="square">
            <a:spAutoFit/>
          </a:bodyPr>
          <a:lstStyle/>
          <a:p>
            <a:r>
              <a:rPr lang="en-US" dirty="0"/>
              <a:t>#include &lt;</a:t>
            </a:r>
            <a:r>
              <a:rPr lang="en-US" dirty="0" err="1"/>
              <a:t>stdio.h</a:t>
            </a:r>
            <a:r>
              <a:rPr lang="en-US" dirty="0"/>
              <a:t>&gt;</a:t>
            </a:r>
          </a:p>
          <a:p>
            <a:r>
              <a:rPr lang="en-US" dirty="0"/>
              <a:t>#include &lt;</a:t>
            </a:r>
            <a:r>
              <a:rPr lang="en-US" dirty="0" err="1"/>
              <a:t>stdlib.h</a:t>
            </a:r>
            <a:r>
              <a:rPr lang="en-US" dirty="0"/>
              <a:t>&gt;</a:t>
            </a:r>
          </a:p>
          <a:p>
            <a:endParaRPr lang="en-US" dirty="0"/>
          </a:p>
          <a:p>
            <a:r>
              <a:rPr lang="en-US" dirty="0" err="1"/>
              <a:t>int</a:t>
            </a:r>
            <a:r>
              <a:rPr lang="en-US" dirty="0"/>
              <a:t> main(</a:t>
            </a:r>
            <a:r>
              <a:rPr lang="en-US" dirty="0" err="1"/>
              <a:t>int</a:t>
            </a:r>
            <a:r>
              <a:rPr lang="en-US" dirty="0"/>
              <a:t> </a:t>
            </a:r>
            <a:r>
              <a:rPr lang="en-US" dirty="0" err="1"/>
              <a:t>argc</a:t>
            </a:r>
            <a:r>
              <a:rPr lang="en-US" dirty="0"/>
              <a:t>, char **</a:t>
            </a:r>
            <a:r>
              <a:rPr lang="en-US" dirty="0" err="1"/>
              <a:t>argv</a:t>
            </a:r>
            <a:r>
              <a:rPr lang="en-US" dirty="0"/>
              <a:t>) {</a:t>
            </a:r>
          </a:p>
          <a:p>
            <a:r>
              <a:rPr lang="ro-RO" dirty="0"/>
              <a:t>  char *s = (char *) malloc (1);</a:t>
            </a:r>
          </a:p>
          <a:p>
            <a:r>
              <a:rPr lang="fr-FR" dirty="0"/>
              <a:t>  </a:t>
            </a:r>
            <a:r>
              <a:rPr lang="fr-FR" dirty="0" err="1"/>
              <a:t>int</a:t>
            </a:r>
            <a:r>
              <a:rPr lang="fr-FR" dirty="0"/>
              <a:t> i	= 0;</a:t>
            </a:r>
          </a:p>
          <a:p>
            <a:r>
              <a:rPr lang="en-US" dirty="0"/>
              <a:t>  while	(1) {</a:t>
            </a:r>
          </a:p>
          <a:p>
            <a:r>
              <a:rPr lang="ro-RO" dirty="0"/>
              <a:t>    printf("%d: %x\n", i, s[i]);</a:t>
            </a:r>
          </a:p>
          <a:p>
            <a:r>
              <a:rPr lang="ro-RO" dirty="0"/>
              <a:t>    i += 4;</a:t>
            </a:r>
          </a:p>
          <a:p>
            <a:r>
              <a:rPr lang="ro-RO" dirty="0"/>
              <a:t>  }</a:t>
            </a:r>
          </a:p>
          <a:p>
            <a:r>
              <a:rPr lang="ro-RO" dirty="0"/>
              <a:t>}</a:t>
            </a:r>
          </a:p>
        </p:txBody>
      </p:sp>
      <p:sp>
        <p:nvSpPr>
          <p:cNvPr id="6" name="TextBox 5"/>
          <p:cNvSpPr txBox="1"/>
          <p:nvPr/>
        </p:nvSpPr>
        <p:spPr>
          <a:xfrm>
            <a:off x="5164094" y="1315466"/>
            <a:ext cx="27782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What will this program do?</a:t>
            </a:r>
            <a:endParaRPr lang="en-US" dirty="0"/>
          </a:p>
        </p:txBody>
      </p:sp>
      <p:sp>
        <p:nvSpPr>
          <p:cNvPr id="7" name="Rectangle 6"/>
          <p:cNvSpPr/>
          <p:nvPr/>
        </p:nvSpPr>
        <p:spPr>
          <a:xfrm>
            <a:off x="4047140" y="2254303"/>
            <a:ext cx="4333490" cy="3785652"/>
          </a:xfrm>
          <a:prstGeom prst="rect">
            <a:avLst/>
          </a:prstGeom>
          <a:solidFill>
            <a:schemeClr val="tx1"/>
          </a:solidFill>
        </p:spPr>
        <p:txBody>
          <a:bodyPr wrap="square">
            <a:spAutoFit/>
          </a:bodyPr>
          <a:lstStyle/>
          <a:p>
            <a:r>
              <a:rPr lang="en-US" sz="2400" b="1" dirty="0">
                <a:solidFill>
                  <a:srgbClr val="FFFF00"/>
                </a:solidFill>
              </a:rPr>
              <a:t>&gt;</a:t>
            </a:r>
            <a:r>
              <a:rPr lang="en-US" sz="2400" dirty="0" smtClean="0">
                <a:solidFill>
                  <a:srgbClr val="FFFF00"/>
                </a:solidFill>
              </a:rPr>
              <a:t> </a:t>
            </a:r>
            <a:r>
              <a:rPr lang="en-US" sz="2400" b="1" dirty="0">
                <a:solidFill>
                  <a:srgbClr val="FFFF00"/>
                </a:solidFill>
              </a:rPr>
              <a:t>./</a:t>
            </a:r>
            <a:r>
              <a:rPr lang="en-US" sz="2400" b="1" dirty="0" err="1">
                <a:solidFill>
                  <a:srgbClr val="FFFF00"/>
                </a:solidFill>
              </a:rPr>
              <a:t>a.out</a:t>
            </a:r>
            <a:r>
              <a:rPr lang="en-US" sz="2400" b="1" dirty="0">
                <a:solidFill>
                  <a:srgbClr val="FFFF00"/>
                </a:solidFill>
              </a:rPr>
              <a:t> </a:t>
            </a:r>
            <a:endParaRPr lang="en-US" sz="2400" dirty="0">
              <a:solidFill>
                <a:srgbClr val="FFFF00"/>
              </a:solidFill>
            </a:endParaRPr>
          </a:p>
          <a:p>
            <a:r>
              <a:rPr lang="en-US" sz="2400" dirty="0">
                <a:solidFill>
                  <a:srgbClr val="FFFF00"/>
                </a:solidFill>
              </a:rPr>
              <a:t>0: 0</a:t>
            </a:r>
          </a:p>
          <a:p>
            <a:r>
              <a:rPr lang="en-US" sz="2400" dirty="0">
                <a:solidFill>
                  <a:srgbClr val="FFFF00"/>
                </a:solidFill>
              </a:rPr>
              <a:t>4: 0</a:t>
            </a:r>
          </a:p>
          <a:p>
            <a:r>
              <a:rPr lang="en-US" sz="2400" dirty="0">
                <a:solidFill>
                  <a:srgbClr val="FFFF00"/>
                </a:solidFill>
              </a:rPr>
              <a:t>8: 0</a:t>
            </a:r>
          </a:p>
          <a:p>
            <a:r>
              <a:rPr lang="en-US" sz="2400" dirty="0">
                <a:solidFill>
                  <a:srgbClr val="FFFF00"/>
                </a:solidFill>
              </a:rPr>
              <a:t>12: 0</a:t>
            </a:r>
          </a:p>
          <a:p>
            <a:r>
              <a:rPr lang="en-US" sz="2400" dirty="0" smtClean="0">
                <a:solidFill>
                  <a:srgbClr val="FFFF00"/>
                </a:solidFill>
              </a:rPr>
              <a:t>…1033872</a:t>
            </a:r>
            <a:r>
              <a:rPr lang="en-US" sz="2400" dirty="0">
                <a:solidFill>
                  <a:srgbClr val="FFFF00"/>
                </a:solidFill>
              </a:rPr>
              <a:t>: 0</a:t>
            </a:r>
          </a:p>
          <a:p>
            <a:r>
              <a:rPr lang="en-US" sz="2400" dirty="0">
                <a:solidFill>
                  <a:srgbClr val="FFFF00"/>
                </a:solidFill>
              </a:rPr>
              <a:t>1033876: 0</a:t>
            </a:r>
          </a:p>
          <a:p>
            <a:r>
              <a:rPr lang="en-US" sz="2400" dirty="0">
                <a:solidFill>
                  <a:srgbClr val="FFFF00"/>
                </a:solidFill>
              </a:rPr>
              <a:t>1033880: 0</a:t>
            </a:r>
          </a:p>
          <a:p>
            <a:r>
              <a:rPr lang="en-US" sz="2400" dirty="0">
                <a:solidFill>
                  <a:srgbClr val="FFFF00"/>
                </a:solidFill>
              </a:rPr>
              <a:t>1033884: 0</a:t>
            </a:r>
          </a:p>
          <a:p>
            <a:r>
              <a:rPr lang="en-US" sz="2400" dirty="0">
                <a:solidFill>
                  <a:srgbClr val="FFFF00"/>
                </a:solidFill>
              </a:rPr>
              <a:t>Segmentation fault: </a:t>
            </a:r>
            <a:r>
              <a:rPr lang="en-US" sz="2400" dirty="0" smtClean="0">
                <a:solidFill>
                  <a:srgbClr val="FFFF00"/>
                </a:solidFill>
              </a:rPr>
              <a:t>11</a:t>
            </a:r>
            <a:endParaRPr lang="en-US" sz="2400" dirty="0">
              <a:solidFill>
                <a:srgbClr val="FFFF00"/>
              </a:solidFill>
            </a:endParaRPr>
          </a:p>
        </p:txBody>
      </p:sp>
    </p:spTree>
    <p:extLst>
      <p:ext uri="{BB962C8B-B14F-4D97-AF65-F5344CB8AC3E}">
        <p14:creationId xmlns:p14="http://schemas.microsoft.com/office/powerpoint/2010/main" xmlns="" val="152970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p:txBody>
          <a:bodyPr/>
          <a:lstStyle/>
          <a:p>
            <a:r>
              <a:rPr lang="en-US" dirty="0" smtClean="0"/>
              <a:t>Make progress on your projects: everyone should have a clear idea what you are doing now</a:t>
            </a:r>
          </a:p>
          <a:p>
            <a:r>
              <a:rPr lang="en-US" dirty="0" smtClean="0"/>
              <a:t>Will post more details on next deliverable (design reviews) soon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45</a:t>
            </a:fld>
            <a:endParaRPr lang="en-US"/>
          </a:p>
        </p:txBody>
      </p:sp>
      <p:sp>
        <p:nvSpPr>
          <p:cNvPr id="7" name="Rectangle 6"/>
          <p:cNvSpPr/>
          <p:nvPr/>
        </p:nvSpPr>
        <p:spPr>
          <a:xfrm>
            <a:off x="884492" y="4785574"/>
            <a:ext cx="7552198"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Challenge: write a program that takes N as an input and produces (nearly) exactly N page faults.</a:t>
            </a:r>
            <a:endParaRPr lang="en-US" sz="2400" dirty="0"/>
          </a:p>
        </p:txBody>
      </p:sp>
    </p:spTree>
    <p:extLst>
      <p:ext uri="{BB962C8B-B14F-4D97-AF65-F5344CB8AC3E}">
        <p14:creationId xmlns:p14="http://schemas.microsoft.com/office/powerpoint/2010/main" xmlns="" val="421408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Abstraction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sp>
        <p:nvSpPr>
          <p:cNvPr id="6" name="TextBox 5"/>
          <p:cNvSpPr txBox="1"/>
          <p:nvPr/>
        </p:nvSpPr>
        <p:spPr>
          <a:xfrm>
            <a:off x="457200" y="1457101"/>
            <a:ext cx="805953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Provide each program with the illusion that it owns the whole machine.</a:t>
            </a:r>
            <a:endParaRPr lang="en-US" sz="3200" dirty="0"/>
          </a:p>
        </p:txBody>
      </p:sp>
      <p:sp>
        <p:nvSpPr>
          <p:cNvPr id="7" name="TextBox 6"/>
          <p:cNvSpPr txBox="1"/>
          <p:nvPr/>
        </p:nvSpPr>
        <p:spPr>
          <a:xfrm>
            <a:off x="3294264" y="2819835"/>
            <a:ext cx="5392536" cy="3046988"/>
          </a:xfrm>
          <a:prstGeom prst="rect">
            <a:avLst/>
          </a:prstGeom>
          <a:noFill/>
        </p:spPr>
        <p:txBody>
          <a:bodyPr wrap="square" rtlCol="0">
            <a:spAutoFit/>
          </a:bodyPr>
          <a:lstStyle/>
          <a:p>
            <a:r>
              <a:rPr lang="en-US" sz="2400" dirty="0"/>
              <a:t>The best example of this way to do things is Linux, which is an </a:t>
            </a:r>
            <a:r>
              <a:rPr lang="en-US" sz="2400" i="1" dirty="0"/>
              <a:t>operating system</a:t>
            </a:r>
            <a:r>
              <a:rPr lang="en-US" sz="2400" dirty="0"/>
              <a:t>, </a:t>
            </a:r>
            <a:r>
              <a:rPr lang="en-US" sz="2400" dirty="0" smtClean="0"/>
              <a:t>which is </a:t>
            </a:r>
            <a:r>
              <a:rPr lang="en-US" sz="2400" dirty="0"/>
              <a:t>a program that keeps track of other programs in a computer and gives each its due </a:t>
            </a:r>
            <a:r>
              <a:rPr lang="en-US" sz="2400" dirty="0" smtClean="0"/>
              <a:t>in space </a:t>
            </a:r>
            <a:r>
              <a:rPr lang="en-US" sz="2400" dirty="0"/>
              <a:t>and time</a:t>
            </a:r>
            <a:r>
              <a:rPr lang="en-US" sz="2400" dirty="0" smtClean="0"/>
              <a:t>.</a:t>
            </a:r>
          </a:p>
          <a:p>
            <a:pPr algn="r"/>
            <a:r>
              <a:rPr lang="en-US" sz="2400" dirty="0" smtClean="0"/>
              <a:t>Guy Steele, “How to Grow a Language”</a:t>
            </a:r>
          </a:p>
          <a:p>
            <a:pPr algn="r"/>
            <a:r>
              <a:rPr lang="en-US" sz="2400" dirty="0" smtClean="0"/>
              <a:t>HT: </a:t>
            </a:r>
            <a:r>
              <a:rPr lang="en-US" sz="2400" i="1" dirty="0" smtClean="0"/>
              <a:t>Anonymous</a:t>
            </a:r>
            <a:r>
              <a:rPr lang="en-US" sz="2400" dirty="0" smtClean="0"/>
              <a:t> for posting link in Piazza forum</a:t>
            </a:r>
            <a:endParaRPr lang="en-US" sz="2400" dirty="0"/>
          </a:p>
        </p:txBody>
      </p:sp>
      <p:pic>
        <p:nvPicPr>
          <p:cNvPr id="8" name="Picture 7"/>
          <p:cNvPicPr>
            <a:picLocks noChangeAspect="1"/>
          </p:cNvPicPr>
          <p:nvPr/>
        </p:nvPicPr>
        <p:blipFill>
          <a:blip r:embed="rId3"/>
          <a:stretch>
            <a:fillRect/>
          </a:stretch>
        </p:blipFill>
        <p:spPr>
          <a:xfrm>
            <a:off x="645564" y="2784561"/>
            <a:ext cx="2478636" cy="3150978"/>
          </a:xfrm>
          <a:prstGeom prst="rect">
            <a:avLst/>
          </a:prstGeom>
        </p:spPr>
      </p:pic>
    </p:spTree>
    <p:extLst>
      <p:ext uri="{BB962C8B-B14F-4D97-AF65-F5344CB8AC3E}">
        <p14:creationId xmlns:p14="http://schemas.microsoft.com/office/powerpoint/2010/main" xmlns="" val="333669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363743"/>
            <a:ext cx="8229600" cy="368059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4400" dirty="0"/>
          </a:p>
        </p:txBody>
      </p:sp>
      <p:sp>
        <p:nvSpPr>
          <p:cNvPr id="2" name="Title 1"/>
          <p:cNvSpPr>
            <a:spLocks noGrp="1"/>
          </p:cNvSpPr>
          <p:nvPr>
            <p:ph type="title"/>
          </p:nvPr>
        </p:nvSpPr>
        <p:spPr/>
        <p:txBody>
          <a:bodyPr/>
          <a:lstStyle/>
          <a:p>
            <a:r>
              <a:rPr lang="en-US" dirty="0" smtClean="0"/>
              <a:t>Memory Isolation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sp>
        <p:nvSpPr>
          <p:cNvPr id="6" name="Rectangle 5"/>
          <p:cNvSpPr/>
          <p:nvPr/>
        </p:nvSpPr>
        <p:spPr>
          <a:xfrm>
            <a:off x="2075154" y="2971138"/>
            <a:ext cx="2846249" cy="26536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Memory Space 1</a:t>
            </a:r>
            <a:endParaRPr lang="en-US" sz="4400" dirty="0"/>
          </a:p>
        </p:txBody>
      </p:sp>
      <p:sp>
        <p:nvSpPr>
          <p:cNvPr id="7" name="Rectangle 6"/>
          <p:cNvSpPr/>
          <p:nvPr/>
        </p:nvSpPr>
        <p:spPr>
          <a:xfrm>
            <a:off x="5073803" y="2971138"/>
            <a:ext cx="2846249" cy="26536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dirty="0" smtClean="0"/>
              <a:t>Memory Space 2</a:t>
            </a:r>
            <a:endParaRPr lang="en-US" sz="4400" dirty="0"/>
          </a:p>
        </p:txBody>
      </p:sp>
      <p:sp>
        <p:nvSpPr>
          <p:cNvPr id="9" name="TextBox 8"/>
          <p:cNvSpPr txBox="1"/>
          <p:nvPr/>
        </p:nvSpPr>
        <p:spPr>
          <a:xfrm>
            <a:off x="895831" y="1417638"/>
            <a:ext cx="7237077" cy="830997"/>
          </a:xfrm>
          <a:prstGeom prst="rect">
            <a:avLst/>
          </a:prstGeom>
          <a:noFill/>
        </p:spPr>
        <p:txBody>
          <a:bodyPr wrap="none" rtlCol="0">
            <a:spAutoFit/>
          </a:bodyPr>
          <a:lstStyle/>
          <a:p>
            <a:r>
              <a:rPr lang="en-US" sz="2400" dirty="0" smtClean="0"/>
              <a:t>Process 1 should only be able to access Memory Space 1</a:t>
            </a:r>
          </a:p>
          <a:p>
            <a:r>
              <a:rPr lang="en-US" sz="2400" dirty="0" smtClean="0"/>
              <a:t>Process 2 should only be able to access Memory Space 2</a:t>
            </a:r>
            <a:endParaRPr lang="en-US" sz="2400" dirty="0"/>
          </a:p>
        </p:txBody>
      </p:sp>
    </p:spTree>
    <p:extLst>
      <p:ext uri="{BB962C8B-B14F-4D97-AF65-F5344CB8AC3E}">
        <p14:creationId xmlns:p14="http://schemas.microsoft.com/office/powerpoint/2010/main" xmlns="" val="2933893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Software-Based Memory Isolation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6</a:t>
            </a:fld>
            <a:endParaRPr lang="en-US"/>
          </a:p>
        </p:txBody>
      </p:sp>
      <p:sp>
        <p:nvSpPr>
          <p:cNvPr id="7" name="Rectangle 6"/>
          <p:cNvSpPr/>
          <p:nvPr/>
        </p:nvSpPr>
        <p:spPr>
          <a:xfrm>
            <a:off x="457200" y="2428867"/>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46299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9" name="Right Arrow 8"/>
          <p:cNvSpPr/>
          <p:nvPr/>
        </p:nvSpPr>
        <p:spPr>
          <a:xfrm>
            <a:off x="3575559" y="3288665"/>
            <a:ext cx="1538596" cy="127361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Safe Loader</a:t>
            </a:r>
            <a:endParaRPr lang="en-US" dirty="0"/>
          </a:p>
        </p:txBody>
      </p:sp>
      <p:sp>
        <p:nvSpPr>
          <p:cNvPr id="10" name="Rectangle 9"/>
          <p:cNvSpPr/>
          <p:nvPr/>
        </p:nvSpPr>
        <p:spPr>
          <a:xfrm>
            <a:off x="5412965" y="2428867"/>
            <a:ext cx="3249608" cy="2246769"/>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-8(%</a:t>
            </a:r>
            <a:r>
              <a:rPr lang="en-US" sz="2800" b="1" dirty="0" err="1" smtClean="0">
                <a:solidFill>
                  <a:schemeClr val="accent4">
                    <a:lumMod val="75000"/>
                  </a:schemeClr>
                </a:solidFill>
              </a:rPr>
              <a:t>rbp</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err="1" smtClean="0">
                <a:solidFill>
                  <a:schemeClr val="accent4">
                    <a:lumMod val="75000"/>
                  </a:schemeClr>
                </a:solidFill>
              </a:rPr>
              <a:t>andq</a:t>
            </a:r>
            <a:r>
              <a:rPr lang="en-US" sz="2800" b="1" dirty="0" smtClean="0">
                <a:solidFill>
                  <a:schemeClr val="accent4">
                    <a:lumMod val="75000"/>
                  </a:schemeClr>
                </a:solidFill>
              </a:rPr>
              <a:t> %</a:t>
            </a:r>
            <a:r>
              <a:rPr lang="en-US" sz="2800" b="1" dirty="0" err="1" smtClean="0">
                <a:solidFill>
                  <a:schemeClr val="accent4">
                    <a:lumMod val="75000"/>
                  </a:schemeClr>
                </a:solidFill>
              </a:rPr>
              <a:t>rdx</a:t>
            </a:r>
            <a:r>
              <a:rPr lang="en-US" sz="2800" b="1" dirty="0" smtClean="0">
                <a:solidFill>
                  <a:schemeClr val="accent4">
                    <a:lumMod val="75000"/>
                  </a:schemeClr>
                </a:solidFill>
              </a:rPr>
              <a:t>,%</a:t>
            </a:r>
            <a:r>
              <a:rPr lang="en-US" sz="2800" b="1" dirty="0" err="1" smtClean="0">
                <a:solidFill>
                  <a:schemeClr val="accent4">
                    <a:lumMod val="75000"/>
                  </a:schemeClr>
                </a:solidFill>
              </a:rPr>
              <a:t>rgx</a:t>
            </a:r>
            <a:endParaRPr lang="en-US" sz="2800" b="1" dirty="0" smtClean="0">
              <a:solidFill>
                <a:schemeClr val="accent4">
                  <a:lumMod val="75000"/>
                </a:schemeClr>
              </a:solidFill>
            </a:endParaRP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smtClean="0">
                <a:solidFill>
                  <a:schemeClr val="accent4">
                    <a:lumMod val="75000"/>
                  </a:schemeClr>
                </a:solidFill>
              </a:rPr>
              <a:t>…</a:t>
            </a:r>
          </a:p>
        </p:txBody>
      </p:sp>
      <p:sp>
        <p:nvSpPr>
          <p:cNvPr id="11" name="Rectangle 10"/>
          <p:cNvSpPr/>
          <p:nvPr/>
        </p:nvSpPr>
        <p:spPr>
          <a:xfrm>
            <a:off x="5317817" y="146299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“Sandboxed” Code</a:t>
            </a:r>
            <a:endParaRPr lang="en-US" sz="2800" dirty="0"/>
          </a:p>
        </p:txBody>
      </p:sp>
      <p:sp>
        <p:nvSpPr>
          <p:cNvPr id="12" name="TextBox 11"/>
          <p:cNvSpPr txBox="1"/>
          <p:nvPr/>
        </p:nvSpPr>
        <p:spPr>
          <a:xfrm>
            <a:off x="5114155" y="4960015"/>
            <a:ext cx="3589775" cy="923330"/>
          </a:xfrm>
          <a:prstGeom prst="rect">
            <a:avLst/>
          </a:prstGeom>
          <a:solidFill>
            <a:schemeClr val="accent3">
              <a:lumMod val="40000"/>
              <a:lumOff val="60000"/>
            </a:schemeClr>
          </a:solidFill>
        </p:spPr>
        <p:txBody>
          <a:bodyPr wrap="square" rtlCol="0">
            <a:spAutoFit/>
          </a:bodyPr>
          <a:lstStyle/>
          <a:p>
            <a:r>
              <a:rPr lang="en-US" dirty="0" smtClean="0"/>
              <a:t>Assumes %</a:t>
            </a:r>
            <a:r>
              <a:rPr lang="en-US" dirty="0" err="1" smtClean="0"/>
              <a:t>rdx</a:t>
            </a:r>
            <a:r>
              <a:rPr lang="en-US" dirty="0" smtClean="0"/>
              <a:t> is reserved and %</a:t>
            </a:r>
            <a:r>
              <a:rPr lang="en-US" dirty="0" err="1" smtClean="0"/>
              <a:t>rgx</a:t>
            </a:r>
            <a:r>
              <a:rPr lang="en-US" dirty="0" smtClean="0"/>
              <a:t> is protected and holds a mask for the memory segment</a:t>
            </a:r>
            <a:endParaRPr lang="en-US" dirty="0"/>
          </a:p>
        </p:txBody>
      </p:sp>
    </p:spTree>
    <p:extLst>
      <p:ext uri="{BB962C8B-B14F-4D97-AF65-F5344CB8AC3E}">
        <p14:creationId xmlns:p14="http://schemas.microsoft.com/office/powerpoint/2010/main" xmlns="" val="1715307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11 at 1.58.53 PM.png"/>
          <p:cNvPicPr>
            <a:picLocks noChangeAspect="1"/>
          </p:cNvPicPr>
          <p:nvPr/>
        </p:nvPicPr>
        <p:blipFill>
          <a:blip r:embed="rId3">
            <a:extLst>
              <a:ext uri="{BEBA8EAE-BF5A-486C-A8C5-ECC9F3942E4B}">
                <a14:imgProps xmlns:a14="http://schemas.microsoft.com/office/drawing/2010/main" xmlns="">
                  <a14:imgLayer r:embed="rId4">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374338" y="316042"/>
            <a:ext cx="5499724" cy="1647412"/>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a:t>
            </a:fld>
            <a:endParaRPr lang="en-US"/>
          </a:p>
        </p:txBody>
      </p:sp>
      <p:sp>
        <p:nvSpPr>
          <p:cNvPr id="6" name="TextBox 5"/>
          <p:cNvSpPr txBox="1"/>
          <p:nvPr/>
        </p:nvSpPr>
        <p:spPr>
          <a:xfrm>
            <a:off x="4796667" y="2015337"/>
            <a:ext cx="1189035" cy="369332"/>
          </a:xfrm>
          <a:prstGeom prst="rect">
            <a:avLst/>
          </a:prstGeom>
          <a:noFill/>
        </p:spPr>
        <p:txBody>
          <a:bodyPr wrap="none" rtlCol="0">
            <a:spAutoFit/>
          </a:bodyPr>
          <a:lstStyle/>
          <a:p>
            <a:r>
              <a:rPr lang="en-US" dirty="0" smtClean="0"/>
              <a:t>SOSP 1993</a:t>
            </a:r>
            <a:endParaRPr lang="en-US" dirty="0"/>
          </a:p>
        </p:txBody>
      </p:sp>
      <p:pic>
        <p:nvPicPr>
          <p:cNvPr id="7" name="Picture 6" descr="Screen Shot 2013-11-11 at 2.00.36 P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093070" y="2015336"/>
            <a:ext cx="6321151" cy="419773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553200" y="1077321"/>
            <a:ext cx="1523825" cy="461665"/>
          </a:xfrm>
          <a:prstGeom prst="rect">
            <a:avLst/>
          </a:prstGeom>
          <a:noFill/>
        </p:spPr>
        <p:txBody>
          <a:bodyPr wrap="none" rtlCol="0">
            <a:spAutoFit/>
          </a:bodyPr>
          <a:lstStyle/>
          <a:p>
            <a:r>
              <a:rPr lang="en-US" sz="2400" dirty="0" smtClean="0"/>
              <a:t>SOSP 1993</a:t>
            </a:r>
            <a:endParaRPr lang="en-US" sz="2400" dirty="0"/>
          </a:p>
        </p:txBody>
      </p:sp>
    </p:spTree>
    <p:extLst>
      <p:ext uri="{BB962C8B-B14F-4D97-AF65-F5344CB8AC3E}">
        <p14:creationId xmlns:p14="http://schemas.microsoft.com/office/powerpoint/2010/main" xmlns="" val="2237772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pic>
        <p:nvPicPr>
          <p:cNvPr id="6" name="Picture 5" descr="Screen Shot 2013-11-11 at 2.16.2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9774" y="2578312"/>
            <a:ext cx="6683386" cy="3778038"/>
          </a:xfrm>
          <a:prstGeom prst="rect">
            <a:avLst/>
          </a:prstGeom>
        </p:spPr>
      </p:pic>
      <p:pic>
        <p:nvPicPr>
          <p:cNvPr id="7" name="Picture 6" descr="Screen Shot 2013-11-11 at 2.17.27 PM.png"/>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xmlns="" val="0"/>
              </a:ext>
            </a:extLst>
          </a:blip>
          <a:stretch>
            <a:fillRect/>
          </a:stretch>
        </p:blipFill>
        <p:spPr>
          <a:xfrm>
            <a:off x="1338076" y="262541"/>
            <a:ext cx="7676935" cy="2166699"/>
          </a:xfrm>
          <a:prstGeom prst="rect">
            <a:avLst/>
          </a:prstGeom>
          <a:ln>
            <a:noFill/>
          </a:ln>
          <a:effectLst>
            <a:outerShdw blurRad="292100" dist="139700" dir="2700000" algn="tl" rotWithShape="0">
              <a:srgbClr val="333333">
                <a:alpha val="65000"/>
              </a:srgbClr>
            </a:outerShdw>
          </a:effectLst>
        </p:spPr>
      </p:pic>
      <p:pic>
        <p:nvPicPr>
          <p:cNvPr id="8" name="Picture 7" descr="Screen Shot 2013-11-11 at 2.18.30 PM.png"/>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xmlns="" val="0"/>
              </a:ext>
            </a:extLst>
          </a:blip>
          <a:stretch>
            <a:fillRect/>
          </a:stretch>
        </p:blipFill>
        <p:spPr>
          <a:xfrm>
            <a:off x="3372489" y="3798976"/>
            <a:ext cx="5294622" cy="888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96088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58868</TotalTime>
  <Words>1616</Words>
  <Application>Microsoft Macintosh PowerPoint</Application>
  <PresentationFormat>On-screen Show (4:3)</PresentationFormat>
  <Paragraphs>465</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Class 21: Making a Process  (Virtual Memory)</vt:lpstr>
      <vt:lpstr>Recap: Last Week</vt:lpstr>
      <vt:lpstr>Plan for This Week</vt:lpstr>
      <vt:lpstr>Batch Processing</vt:lpstr>
      <vt:lpstr>Process Abstraction</vt:lpstr>
      <vt:lpstr>Memory Isolation</vt:lpstr>
      <vt:lpstr>Software-Based Memory Isolation</vt:lpstr>
      <vt:lpstr>Slide 7</vt:lpstr>
      <vt:lpstr>Slide 8</vt:lpstr>
      <vt:lpstr>Hardware-Based Memory Isolation</vt:lpstr>
      <vt:lpstr>Virtual Memory</vt:lpstr>
      <vt:lpstr>Getting Into the Details…</vt:lpstr>
      <vt:lpstr>Slide 12</vt:lpstr>
      <vt:lpstr>Generating an Address</vt:lpstr>
      <vt:lpstr>Slide 14</vt:lpstr>
      <vt:lpstr>Descriptor Base Register</vt:lpstr>
      <vt:lpstr>Slide 16</vt:lpstr>
      <vt:lpstr>1982</vt:lpstr>
      <vt:lpstr>Slide 18</vt:lpstr>
      <vt:lpstr>Slide 19</vt:lpstr>
      <vt:lpstr>Five x86-64 Processor Modes</vt:lpstr>
      <vt:lpstr>Slide 21</vt:lpstr>
      <vt:lpstr>Address Translation</vt:lpstr>
      <vt:lpstr>Accessing Memory</vt:lpstr>
      <vt:lpstr>Computing the Linear Address</vt:lpstr>
      <vt:lpstr>Fetching an Instruction</vt:lpstr>
      <vt:lpstr>Segmentation Tables</vt:lpstr>
      <vt:lpstr>Segmentation Tables</vt:lpstr>
      <vt:lpstr>Slide 28</vt:lpstr>
      <vt:lpstr>Slide 29</vt:lpstr>
      <vt:lpstr>Paging</vt:lpstr>
      <vt:lpstr>Slide 31</vt:lpstr>
      <vt:lpstr>Paging</vt:lpstr>
      <vt:lpstr>Slide 33</vt:lpstr>
      <vt:lpstr>Overview (Intel 386)</vt:lpstr>
      <vt:lpstr>Page Table Entries</vt:lpstr>
      <vt:lpstr>386 Checkup</vt:lpstr>
      <vt:lpstr>How slow is this???!</vt:lpstr>
      <vt:lpstr>Slide 38</vt:lpstr>
      <vt:lpstr>Page Fault</vt:lpstr>
      <vt:lpstr>Slide 40</vt:lpstr>
      <vt:lpstr>Slide 41</vt:lpstr>
      <vt:lpstr>Slide 42</vt:lpstr>
      <vt:lpstr>Slide 43</vt:lpstr>
      <vt:lpstr>Slide 44</vt:lpstr>
      <vt:lpstr>Charge</vt:lpstr>
    </vt:vector>
  </TitlesOfParts>
  <Company>Udacity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610</cp:revision>
  <cp:lastPrinted>2013-11-12T15:49:46Z</cp:lastPrinted>
  <dcterms:created xsi:type="dcterms:W3CDTF">2013-08-26T17:24:32Z</dcterms:created>
  <dcterms:modified xsi:type="dcterms:W3CDTF">2013-11-12T17:30:55Z</dcterms:modified>
</cp:coreProperties>
</file>