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7" r:id="rId2"/>
    <p:sldId id="361" r:id="rId3"/>
    <p:sldId id="386" r:id="rId4"/>
    <p:sldId id="382" r:id="rId5"/>
    <p:sldId id="383" r:id="rId6"/>
    <p:sldId id="384" r:id="rId7"/>
    <p:sldId id="385" r:id="rId8"/>
    <p:sldId id="376" r:id="rId9"/>
    <p:sldId id="377" r:id="rId10"/>
    <p:sldId id="378" r:id="rId11"/>
    <p:sldId id="379" r:id="rId12"/>
    <p:sldId id="380" r:id="rId13"/>
    <p:sldId id="381" r:id="rId14"/>
    <p:sldId id="320" r:id="rId15"/>
    <p:sldId id="321" r:id="rId16"/>
    <p:sldId id="323" r:id="rId17"/>
    <p:sldId id="319" r:id="rId18"/>
    <p:sldId id="325" r:id="rId19"/>
    <p:sldId id="322" r:id="rId20"/>
    <p:sldId id="324" r:id="rId21"/>
    <p:sldId id="327" r:id="rId22"/>
    <p:sldId id="328" r:id="rId23"/>
    <p:sldId id="329" r:id="rId24"/>
    <p:sldId id="330" r:id="rId25"/>
    <p:sldId id="387" r:id="rId26"/>
    <p:sldId id="331" r:id="rId27"/>
    <p:sldId id="333" r:id="rId28"/>
    <p:sldId id="332" r:id="rId29"/>
    <p:sldId id="334" r:id="rId30"/>
    <p:sldId id="280" r:id="rId31"/>
    <p:sldId id="260" r:id="rId32"/>
    <p:sldId id="283" r:id="rId33"/>
    <p:sldId id="284" r:id="rId34"/>
    <p:sldId id="338" r:id="rId35"/>
    <p:sldId id="306" r:id="rId36"/>
    <p:sldId id="335" r:id="rId37"/>
    <p:sldId id="336" r:id="rId38"/>
    <p:sldId id="337" r:id="rId39"/>
    <p:sldId id="339" r:id="rId40"/>
    <p:sldId id="340" r:id="rId41"/>
    <p:sldId id="388" r:id="rId4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66"/>
    <a:srgbClr val="66C9E3"/>
    <a:srgbClr val="A8D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8" autoAdjust="0"/>
    <p:restoredTop sz="94660"/>
  </p:normalViewPr>
  <p:slideViewPr>
    <p:cSldViewPr snapToGrid="0" snapToObjects="1">
      <p:cViewPr varScale="1">
        <p:scale>
          <a:sx n="149" d="100"/>
          <a:sy n="149" d="100"/>
        </p:scale>
        <p:origin x="-456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11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4/14/14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0T17:43:15.7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10490 1388,'19'-12,"-17"6,-2 6,0 0,0 0,0 0,0 0,-11-7,11 7,0 0,0 0,0 0,-36-17,36 17,0 0,0 0,-39-11,39 11,0 0,-42-13,42 13,-52-4,1 4,-2 7,5 10,5 16,-2 22,2 13,-8 16,-10 22,5 8,7 24,15 32,20 25,20 16,-10 12,-15 16,-5 7,13-3,32 18,20 16,-10-7,6 0,9-13,4-19,-9-14,-9-49,-8-53,0-37,-3-46,-9-29,5-12,21-14,23-1,47 12,50 25,29 24,6 24</inkml:trace>
  <inkml:trace contextRef="#ctx0" brushRef="#br0" timeOffset="2700">942 8292,'-28'-39,"12"-14,16 53,-8-41,10-12,16 25,33-9,43 6,45 2,31 9,25 30,-12 15,1 26,-6 15,11 38,-54 15,-34 16,-34 17,-49-15,-43-4,-50-11,-55-8,-42-24,-26-19,-39-36,-5-18,-5-29,-5-13,40-47,38-5,33-37,39-40,55-29,83-12,70-8,119-3,82 20,87-6,56 32</inkml:trace>
  <inkml:trace contextRef="#ctx0" brushRef="#br0" timeOffset="4160">9198 4282,'14'-2,"25"5,-39-3,0 0,72 4,-72-4,86 8,23-1,12-6,-10-10,-4-1,-35-1,-29 0,-22 1,-15 3,-8-1,-1-3,0 4,5 3,2 1,1-2,6-6,-6 4,-4 7,-2 6,-8 3,-2-4,-3-7,-21-14,-29-10,-3-3,-5-6,9 3,20 9,28 17,20 14,35 26,49 29,7 5,-9 3,-25-12,-46-19,-41-13,-55-13,-32-11,-10-1,14 11</inkml:trace>
  <inkml:trace contextRef="#ctx0" brushRef="#br0" timeOffset="5153">10187 3078,'-33'13,"0"19,33-32,-34 50,-1 19,7 22,20 15,17 38,9 15,-2 6,-1 24,8-11,23-7,33 9,20-11</inkml:trace>
  <inkml:trace contextRef="#ctx0" brushRef="#br0" timeOffset="25728">8383 7641,'36'-10,"4"15,-40-5,0 0,33 12,-33-12,38 26,0 6,18 8,17 19,24 23,0 28,-7 20,-7 13,12 37,-4 10,-17 2,-34 22,-30-6,-21 5,-9 20,-8-6,-26-20,-33-6,-32-35,-9-32,-16-28,7-33,-10-29</inkml:trace>
  <inkml:trace contextRef="#ctx0" brushRef="#br0" timeOffset="45178">10924 9492,'17'-45,"-20"-3,3 48,-18-43,3 3,4 22,2 13,-30 4,-32 7,-19-7,2 8,-24 7,7 10,21 13,2 22,15 7,19 18,9 20,4 12,-2 35,1 30,6 30,8 30,17 45,30 6,9 5,-5 18,-12-30,-14-39,-6-27,1-73,9-68,18-54,35-48,70-31,91-21,69 12,32 29,5 31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4/14/14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19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27.png"/><Relationship Id="rId5" Type="http://schemas.microsoft.com/office/2007/relationships/hdphoto" Target="../media/hdphoto7.wdp"/><Relationship Id="rId6" Type="http://schemas.openxmlformats.org/officeDocument/2006/relationships/image" Target="../media/image28.png"/><Relationship Id="rId7" Type="http://schemas.microsoft.com/office/2007/relationships/hdphoto" Target="../media/hdphoto8.wdp"/><Relationship Id="rId8" Type="http://schemas.openxmlformats.org/officeDocument/2006/relationships/image" Target="../media/image29.png"/><Relationship Id="rId9" Type="http://schemas.microsoft.com/office/2007/relationships/hdphoto" Target="../media/hdphoto9.wdp"/><Relationship Id="rId10" Type="http://schemas.openxmlformats.org/officeDocument/2006/relationships/image" Target="../media/image30.png"/><Relationship Id="rId11" Type="http://schemas.microsoft.com/office/2007/relationships/hdphoto" Target="../media/hdphoto10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1" Type="http://schemas.microsoft.com/office/2007/relationships/hdphoto" Target="../media/hdphoto10.wdp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microsoft.com/office/2007/relationships/hdphoto" Target="../media/hdphoto11.wdp"/><Relationship Id="rId4" Type="http://schemas.openxmlformats.org/officeDocument/2006/relationships/image" Target="../media/image27.png"/><Relationship Id="rId5" Type="http://schemas.microsoft.com/office/2007/relationships/hdphoto" Target="../media/hdphoto12.wdp"/><Relationship Id="rId6" Type="http://schemas.openxmlformats.org/officeDocument/2006/relationships/image" Target="../media/image28.png"/><Relationship Id="rId7" Type="http://schemas.microsoft.com/office/2007/relationships/hdphoto" Target="../media/hdphoto13.wdp"/><Relationship Id="rId8" Type="http://schemas.openxmlformats.org/officeDocument/2006/relationships/image" Target="../media/image29.png"/><Relationship Id="rId9" Type="http://schemas.microsoft.com/office/2007/relationships/hdphoto" Target="../media/hdphoto14.wdp"/><Relationship Id="rId10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1" Type="http://schemas.microsoft.com/office/2007/relationships/hdphoto" Target="../media/hdphoto19.wdp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microsoft.com/office/2007/relationships/hdphoto" Target="../media/hdphoto15.wdp"/><Relationship Id="rId4" Type="http://schemas.openxmlformats.org/officeDocument/2006/relationships/image" Target="../media/image27.png"/><Relationship Id="rId5" Type="http://schemas.microsoft.com/office/2007/relationships/hdphoto" Target="../media/hdphoto16.wdp"/><Relationship Id="rId6" Type="http://schemas.openxmlformats.org/officeDocument/2006/relationships/image" Target="../media/image28.png"/><Relationship Id="rId7" Type="http://schemas.microsoft.com/office/2007/relationships/hdphoto" Target="../media/hdphoto17.wdp"/><Relationship Id="rId8" Type="http://schemas.openxmlformats.org/officeDocument/2006/relationships/image" Target="../media/image29.png"/><Relationship Id="rId9" Type="http://schemas.microsoft.com/office/2007/relationships/hdphoto" Target="../media/hdphoto18.wdp"/><Relationship Id="rId10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1" Type="http://schemas.microsoft.com/office/2007/relationships/hdphoto" Target="../media/hdphoto24.wdp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microsoft.com/office/2007/relationships/hdphoto" Target="../media/hdphoto20.wdp"/><Relationship Id="rId4" Type="http://schemas.openxmlformats.org/officeDocument/2006/relationships/image" Target="../media/image27.png"/><Relationship Id="rId5" Type="http://schemas.microsoft.com/office/2007/relationships/hdphoto" Target="../media/hdphoto21.wdp"/><Relationship Id="rId6" Type="http://schemas.openxmlformats.org/officeDocument/2006/relationships/image" Target="../media/image28.png"/><Relationship Id="rId7" Type="http://schemas.microsoft.com/office/2007/relationships/hdphoto" Target="../media/hdphoto22.wdp"/><Relationship Id="rId8" Type="http://schemas.openxmlformats.org/officeDocument/2006/relationships/image" Target="../media/image29.png"/><Relationship Id="rId9" Type="http://schemas.microsoft.com/office/2007/relationships/hdphoto" Target="../media/hdphoto23.wdp"/><Relationship Id="rId10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1" Type="http://schemas.microsoft.com/office/2007/relationships/hdphoto" Target="../media/hdphoto28.wdp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microsoft.com/office/2007/relationships/hdphoto" Target="../media/hdphoto25.wdp"/><Relationship Id="rId4" Type="http://schemas.openxmlformats.org/officeDocument/2006/relationships/image" Target="../media/image27.png"/><Relationship Id="rId5" Type="http://schemas.microsoft.com/office/2007/relationships/hdphoto" Target="../media/hdphoto26.wdp"/><Relationship Id="rId6" Type="http://schemas.openxmlformats.org/officeDocument/2006/relationships/image" Target="../media/image28.png"/><Relationship Id="rId7" Type="http://schemas.microsoft.com/office/2007/relationships/hdphoto" Target="../media/hdphoto27.wdp"/><Relationship Id="rId8" Type="http://schemas.openxmlformats.org/officeDocument/2006/relationships/image" Target="../media/image29.png"/><Relationship Id="rId9" Type="http://schemas.microsoft.com/office/2007/relationships/hdphoto" Target="../media/hdphoto14.wdp"/><Relationship Id="rId10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1200" b="13060"/>
          <a:stretch/>
        </p:blipFill>
        <p:spPr>
          <a:xfrm>
            <a:off x="0" y="0"/>
            <a:ext cx="9144000" cy="51943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892" y="3954352"/>
            <a:ext cx="2684707" cy="967937"/>
          </a:xfrm>
          <a:noFill/>
        </p:spPr>
        <p:txBody>
          <a:bodyPr>
            <a:normAutofit fontScale="70000" lnSpcReduction="20000"/>
          </a:bodyPr>
          <a:lstStyle/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cs4414 Spring 2014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University of Virginia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David Evans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>
                  <a:lumMod val="65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2476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173" y="475841"/>
            <a:ext cx="4099034" cy="2298485"/>
          </a:xfrm>
          <a:noFill/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FF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Class 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FF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21: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FF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FF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FF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Bakers and Philosophers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CFF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017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39015" y="241029"/>
            <a:ext cx="4214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Liveness</a:t>
            </a:r>
            <a:r>
              <a:rPr lang="en-US" sz="2800" b="1" dirty="0" smtClean="0"/>
              <a:t>: </a:t>
            </a:r>
            <a:r>
              <a:rPr lang="en-US" sz="2800" dirty="0" smtClean="0"/>
              <a:t>makes progress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32954" y="149711"/>
            <a:ext cx="3125750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1:       </a:t>
            </a:r>
            <a:r>
              <a:rPr lang="en-US" dirty="0" smtClean="0"/>
              <a:t>b[</a:t>
            </a:r>
            <a:r>
              <a:rPr lang="en-US" dirty="0" err="1" smtClean="0"/>
              <a:t>i</a:t>
            </a:r>
            <a:r>
              <a:rPr lang="en-US" dirty="0" smtClean="0"/>
              <a:t>] := </a:t>
            </a:r>
            <a:r>
              <a:rPr lang="en-US" dirty="0" smtClean="0"/>
              <a:t>false	</a:t>
            </a:r>
            <a:endParaRPr lang="en-US" dirty="0" smtClean="0"/>
          </a:p>
          <a:p>
            <a:r>
              <a:rPr lang="en-US" dirty="0"/>
              <a:t>2</a:t>
            </a:r>
            <a:r>
              <a:rPr lang="en-US" dirty="0" smtClean="0"/>
              <a:t>:</a:t>
            </a:r>
            <a:r>
              <a:rPr lang="en-US" dirty="0" smtClean="0"/>
              <a:t>	</a:t>
            </a:r>
            <a:r>
              <a:rPr lang="en-US" dirty="0" smtClean="0"/>
              <a:t> </a:t>
            </a:r>
            <a:r>
              <a:rPr lang="en-US" b="1" dirty="0" smtClean="0"/>
              <a:t>if</a:t>
            </a:r>
            <a:r>
              <a:rPr lang="en-US" dirty="0" smtClean="0"/>
              <a:t> </a:t>
            </a:r>
            <a:r>
              <a:rPr lang="en-US" dirty="0" smtClean="0"/>
              <a:t>k != </a:t>
            </a:r>
            <a:r>
              <a:rPr lang="en-US" dirty="0" err="1" smtClean="0"/>
              <a:t>i</a:t>
            </a:r>
            <a:r>
              <a:rPr lang="en-US" dirty="0" smtClean="0"/>
              <a:t>:</a:t>
            </a:r>
          </a:p>
          <a:p>
            <a:r>
              <a:rPr lang="en-US" dirty="0" smtClean="0"/>
              <a:t>3:           </a:t>
            </a:r>
            <a:r>
              <a:rPr lang="en-US" dirty="0" smtClean="0"/>
              <a:t>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 smtClean="0"/>
              <a:t>4:    </a:t>
            </a:r>
            <a:r>
              <a:rPr lang="en-US" dirty="0" smtClean="0"/>
              <a:t>	      if b[k]:</a:t>
            </a:r>
          </a:p>
          <a:p>
            <a:r>
              <a:rPr lang="en-US" dirty="0" smtClean="0"/>
              <a:t>5:     </a:t>
            </a:r>
            <a:r>
              <a:rPr lang="en-US" dirty="0" smtClean="0"/>
              <a:t>	         </a:t>
            </a:r>
            <a:r>
              <a:rPr lang="en-US" dirty="0" smtClean="0"/>
              <a:t> k </a:t>
            </a:r>
            <a:r>
              <a:rPr lang="en-US" dirty="0" smtClean="0"/>
              <a:t>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 smtClean="0"/>
              <a:t>6:           </a:t>
            </a:r>
            <a:r>
              <a:rPr lang="en-US" dirty="0" err="1" smtClean="0"/>
              <a:t>goto</a:t>
            </a:r>
            <a:r>
              <a:rPr lang="en-US" dirty="0" smtClean="0"/>
              <a:t> L2</a:t>
            </a:r>
            <a:endParaRPr lang="en-US" dirty="0" smtClean="0"/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 smtClean="0"/>
              <a:t>7:            </a:t>
            </a:r>
            <a:r>
              <a:rPr lang="en-US" dirty="0" smtClean="0"/>
              <a:t>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/>
              <a:t>8</a:t>
            </a:r>
            <a:r>
              <a:rPr lang="en-US" dirty="0" smtClean="0"/>
              <a:t>:  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 smtClean="0"/>
              <a:t>9:</a:t>
            </a:r>
            <a:r>
              <a:rPr lang="en-US" dirty="0" smtClean="0"/>
              <a:t>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 smtClean="0"/>
              <a:t>10:</a:t>
            </a:r>
            <a:r>
              <a:rPr lang="en-US" dirty="0" smtClean="0"/>
              <a:t>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</a:t>
            </a:r>
            <a:r>
              <a:rPr lang="en-US" b="1" dirty="0" smtClean="0"/>
              <a:t>L2</a:t>
            </a:r>
            <a:r>
              <a:rPr lang="en-US" dirty="0" smtClean="0"/>
              <a:t>  </a:t>
            </a:r>
            <a:endParaRPr lang="en-US" dirty="0" smtClean="0"/>
          </a:p>
          <a:p>
            <a:r>
              <a:rPr lang="en-US" b="1" dirty="0" smtClean="0">
                <a:solidFill>
                  <a:srgbClr val="953735"/>
                </a:solidFill>
              </a:rPr>
              <a:t>11:         </a:t>
            </a:r>
            <a:r>
              <a:rPr lang="en-US" b="1" dirty="0" smtClean="0">
                <a:solidFill>
                  <a:srgbClr val="953735"/>
                </a:solidFill>
              </a:rPr>
              <a:t>critical section;</a:t>
            </a:r>
            <a:r>
              <a:rPr lang="en-US" dirty="0" smtClean="0"/>
              <a:t>   </a:t>
            </a:r>
          </a:p>
          <a:p>
            <a:r>
              <a:rPr lang="en-US" dirty="0" smtClean="0"/>
              <a:t>12:         </a:t>
            </a:r>
            <a:r>
              <a:rPr lang="en-US" dirty="0" smtClean="0"/>
              <a:t>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 smtClean="0"/>
              <a:t>13:         </a:t>
            </a:r>
            <a:r>
              <a:rPr lang="en-US" dirty="0" smtClean="0"/>
              <a:t>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511170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39132" y="50198"/>
            <a:ext cx="2859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Liveness</a:t>
            </a:r>
            <a:r>
              <a:rPr lang="en-US" sz="2800" b="1" dirty="0" smtClean="0"/>
              <a:t> Proof</a:t>
            </a:r>
            <a:endParaRPr lang="en-US" sz="2800" dirty="0"/>
          </a:p>
        </p:txBody>
      </p:sp>
      <p:pic>
        <p:nvPicPr>
          <p:cNvPr id="4" name="Picture 3" descr="Screen Shot 2014-04-08 at 9.33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73" y="573418"/>
            <a:ext cx="5566227" cy="4223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21397" y="149711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 smtClean="0"/>
              <a:t>L3: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 smtClean="0"/>
              <a:t>L4: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591673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Screen Shot 2014-04-08 at 9.33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2" y="198415"/>
            <a:ext cx="3613941" cy="2741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0172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31176" y="205979"/>
            <a:ext cx="5055624" cy="857250"/>
          </a:xfrm>
        </p:spPr>
        <p:txBody>
          <a:bodyPr/>
          <a:lstStyle/>
          <a:p>
            <a:r>
              <a:rPr lang="en-US" dirty="0" smtClean="0"/>
              <a:t>Assumptions?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1064" y="129274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 smtClean="0"/>
              <a:t>L3: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 smtClean="0"/>
              <a:t>L4: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077637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 descr="Screen Shot 2014-03-18 at 10.50.2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" t="16201" r="27174" b="5140"/>
          <a:stretch/>
        </p:blipFill>
        <p:spPr>
          <a:xfrm>
            <a:off x="4361793" y="289034"/>
            <a:ext cx="4580759" cy="4353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89812" y="958042"/>
            <a:ext cx="4338659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“When I was at Compass, I read a paper in </a:t>
            </a:r>
            <a:r>
              <a:rPr lang="en-US" sz="2400" i="1" dirty="0"/>
              <a:t>Communications of the ACM </a:t>
            </a:r>
            <a:r>
              <a:rPr lang="en-US" sz="2400" dirty="0"/>
              <a:t>about a mutual-exclusion algorithm,” </a:t>
            </a:r>
            <a:r>
              <a:rPr lang="en-US" sz="2400" dirty="0" err="1"/>
              <a:t>Lamport</a:t>
            </a:r>
            <a:r>
              <a:rPr lang="en-US" sz="2400" dirty="0"/>
              <a:t> recalls. “It was the first time I had seen the mutual-exclusion problem, and I looked at it and said, ‘Well, that doesn’t seem very difficult.’</a:t>
            </a:r>
            <a:r>
              <a:rPr lang="en-US" sz="2400" dirty="0" smtClean="0"/>
              <a:t>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8625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 descr="Screen Shot 2014-03-18 at 10.56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4" y="127842"/>
            <a:ext cx="3964257" cy="4372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408448" y="136367"/>
            <a:ext cx="4572000" cy="45243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dirty="0" smtClean="0"/>
              <a:t>“What </a:t>
            </a:r>
            <a:r>
              <a:rPr lang="en-US" dirty="0"/>
              <a:t>is significant about the bakery algorithm is that it implements mutual exclusion without relying on any lower-level mutual exclusion.  Assuming that reads and writes of a memory location are atomic actions, as previous mutual exclusion algorithms had done, is tantamount to assuming mutually exclusive access to the location.  So a mutual exclusion algorithm that assumes atomic reads and writes is assuming lower-level mutual exclusion</a:t>
            </a:r>
            <a:r>
              <a:rPr lang="en-US" dirty="0" smtClean="0"/>
              <a:t>.  </a:t>
            </a:r>
            <a:r>
              <a:rPr lang="en-US" dirty="0"/>
              <a:t>Such an algorithm cannot really be said to solve the mutual exclusion problem.  Before the bakery algorithm, people believed that the mutual exclusion problem was unsolvable--that you could implement mutual exclusion only by using lower-level mutual exclusion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0048" y="4176865"/>
            <a:ext cx="291322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Communications of the ACM</a:t>
            </a:r>
            <a:r>
              <a:rPr lang="en-US" dirty="0" smtClean="0"/>
              <a:t>, August 1974 (2 pages)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700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 descr="Screen Shot 2014-04-08 at 9.59.2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t="5382" r="1721"/>
          <a:stretch/>
        </p:blipFill>
        <p:spPr>
          <a:xfrm>
            <a:off x="436179" y="873369"/>
            <a:ext cx="8109419" cy="3146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1481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53333" cy="3135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4-04-08 at 10.01.2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" t="3367" r="2144"/>
          <a:stretch/>
        </p:blipFill>
        <p:spPr>
          <a:xfrm>
            <a:off x="2221077" y="464348"/>
            <a:ext cx="6730233" cy="430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1873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6151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20411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1106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7578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99956" y="391876"/>
            <a:ext cx="265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Palatino Linotype"/>
                <a:cs typeface="Palatino Linotype"/>
              </a:rPr>
              <a:t>N</a:t>
            </a:r>
            <a:r>
              <a:rPr lang="en-US" sz="2000" dirty="0" smtClean="0">
                <a:latin typeface="Palatino Linotype"/>
                <a:cs typeface="Palatino Linotype"/>
              </a:rPr>
              <a:t> </a:t>
            </a:r>
            <a:r>
              <a:rPr lang="en-US" sz="2000" dirty="0" smtClean="0">
                <a:cs typeface="Palatino Linotype"/>
              </a:rPr>
              <a:t>independent threads</a:t>
            </a:r>
            <a:endParaRPr lang="en-US" sz="2000" dirty="0">
              <a:cs typeface="Palatino Linotyp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1746" y="2413001"/>
            <a:ext cx="6883400" cy="68791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  <a:r>
              <a:rPr lang="en-US" sz="2800" dirty="0" smtClean="0"/>
              <a:t>(no exclusion!)</a:t>
            </a:r>
            <a:endParaRPr lang="en-US" sz="2800" dirty="0"/>
          </a:p>
        </p:txBody>
      </p:sp>
      <p:sp>
        <p:nvSpPr>
          <p:cNvPr id="11" name="Up-Down Arrow 10"/>
          <p:cNvSpPr/>
          <p:nvPr/>
        </p:nvSpPr>
        <p:spPr>
          <a:xfrm>
            <a:off x="49608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35257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20906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29634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0171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>
            <a:off x="635150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3085" y="1079646"/>
            <a:ext cx="1513417" cy="29527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Program:</a:t>
            </a:r>
          </a:p>
          <a:p>
            <a:endParaRPr lang="en-US" dirty="0" smtClean="0"/>
          </a:p>
          <a:p>
            <a:r>
              <a:rPr lang="en-US" dirty="0" smtClean="0"/>
              <a:t>loop {</a:t>
            </a:r>
            <a:endParaRPr lang="en-US" dirty="0"/>
          </a:p>
          <a:p>
            <a:r>
              <a:rPr lang="en-US" dirty="0" smtClean="0"/>
              <a:t>   non-critical {</a:t>
            </a:r>
          </a:p>
          <a:p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 critical {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…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}</a:t>
            </a:r>
          </a:p>
          <a:p>
            <a:r>
              <a:rPr lang="en-US" dirty="0" smtClean="0"/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1634" y="2981848"/>
            <a:ext cx="6519734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Requirements: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Only one thread may be in the critical section at any time.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Each must eventually be able to enter its critical section.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Must be symmetrical (all run same program).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Cannot make any assumptions about speed of threads.</a:t>
            </a:r>
          </a:p>
          <a:p>
            <a:pPr marL="342900" indent="-342900">
              <a:buAutoNum type="arabicPeriod"/>
            </a:pPr>
            <a:r>
              <a:rPr lang="en-US" sz="2000" b="1" dirty="0" smtClean="0"/>
              <a:t>Only writes are guaranteed (when simultaneous).</a:t>
            </a:r>
          </a:p>
        </p:txBody>
      </p:sp>
    </p:spTree>
    <p:extLst>
      <p:ext uri="{BB962C8B-B14F-4D97-AF65-F5344CB8AC3E}">
        <p14:creationId xmlns:p14="http://schemas.microsoft.com/office/powerpoint/2010/main" val="361432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 descr="Screen Shot 2014-04-08 at 9.58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9" y="102914"/>
            <a:ext cx="7901110" cy="49381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5041" y="278399"/>
            <a:ext cx="27619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Processor number: </a:t>
            </a:r>
            <a:r>
              <a:rPr lang="en-US" sz="2400" i="1" dirty="0" err="1" smtClean="0">
                <a:latin typeface="Palatino Linotype"/>
                <a:cs typeface="Palatino Linotype"/>
              </a:rPr>
              <a:t>i</a:t>
            </a:r>
            <a:endParaRPr lang="en-US" sz="2400" i="1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325393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 smtClean="0"/>
              <a:t>Dijkstra’s</a:t>
            </a:r>
            <a:r>
              <a:rPr lang="en-US" b="1" dirty="0" smtClean="0"/>
              <a:t> Mutual Exclusion Solution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err="1" smtClean="0"/>
              <a:t>Lamport’s</a:t>
            </a:r>
            <a:r>
              <a:rPr lang="en-US" b="1" dirty="0" smtClean="0"/>
              <a:t> Solution</a:t>
            </a:r>
          </a:p>
          <a:p>
            <a:pPr marL="0" indent="0">
              <a:buNone/>
            </a:pPr>
            <a:r>
              <a:rPr lang="en-US" b="1" dirty="0" smtClean="0"/>
              <a:t>Dining Philosophers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38800" y="3287337"/>
            <a:ext cx="3048000" cy="10156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Reminder: </a:t>
            </a:r>
            <a:r>
              <a:rPr lang="en-US" sz="2000" dirty="0" smtClean="0"/>
              <a:t>Everyone should have scheduled a project progress meeting!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6149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330" y="0"/>
            <a:ext cx="7992670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11655" y="142107"/>
            <a:ext cx="3678621" cy="4708981"/>
          </a:xfrm>
          <a:prstGeom prst="rect">
            <a:avLst/>
          </a:prstGeom>
          <a:solidFill>
            <a:schemeClr val="tx1">
              <a:lumMod val="85000"/>
              <a:lumOff val="15000"/>
              <a:alpha val="53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If the write changes the value from 0 to 1, a concurrent read could obtain the value 7456 (assuming that 7456 is a value that could be in the memory location).  The algorithm still works.  I didn't try to devise an algorithm with this property.  I discovered that the bakery algorithm had this property after writing a proof of its correctness and noticing that the proof did not depend on what value is returned by a read that overlaps a write. </a:t>
            </a:r>
          </a:p>
        </p:txBody>
      </p:sp>
    </p:spTree>
    <p:extLst>
      <p:ext uri="{BB962C8B-B14F-4D97-AF65-F5344CB8AC3E}">
        <p14:creationId xmlns:p14="http://schemas.microsoft.com/office/powerpoint/2010/main" val="4036522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 descr="Screen Shot 2014-04-08 at 10.14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6" y="256325"/>
            <a:ext cx="5207260" cy="277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37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 descr="Screen Shot 2014-04-08 at 10.15.3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6218" r="2684" b="54156"/>
          <a:stretch/>
        </p:blipFill>
        <p:spPr>
          <a:xfrm>
            <a:off x="196049" y="119319"/>
            <a:ext cx="7304971" cy="105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196049" y="1231189"/>
            <a:ext cx="5663135" cy="34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4364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876" y="0"/>
            <a:ext cx="9208876" cy="5571370"/>
          </a:xfrm>
          <a:prstGeom prst="rect">
            <a:avLst/>
          </a:prstGeom>
        </p:spPr>
      </p:pic>
      <p:pic>
        <p:nvPicPr>
          <p:cNvPr id="4" name="Picture 3" descr="Screen Shot 2014-04-08 at 10.15.3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6218" r="2684" b="2386"/>
          <a:stretch/>
        </p:blipFill>
        <p:spPr>
          <a:xfrm>
            <a:off x="537005" y="2832592"/>
            <a:ext cx="6162771" cy="20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77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196049" y="1239948"/>
            <a:ext cx="5663135" cy="34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4-04-08 at 10.19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0" y="58848"/>
            <a:ext cx="7556500" cy="118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137958" y="3993931"/>
            <a:ext cx="4548842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How could </a:t>
            </a:r>
            <a:r>
              <a:rPr lang="en-US" sz="2400" i="1" dirty="0" smtClean="0"/>
              <a:t>number[</a:t>
            </a:r>
            <a:r>
              <a:rPr lang="en-US" sz="2400" i="1" dirty="0" err="1" smtClean="0"/>
              <a:t>i</a:t>
            </a:r>
            <a:r>
              <a:rPr lang="en-US" sz="2400" i="1" dirty="0" smtClean="0"/>
              <a:t>] = number[k]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1619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196049" y="1239948"/>
            <a:ext cx="5663135" cy="34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4-04-08 at 10.19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0" y="58848"/>
            <a:ext cx="7556500" cy="118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0445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196049" y="1239948"/>
            <a:ext cx="5663135" cy="34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4-04-08 at 10.19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0" y="58848"/>
            <a:ext cx="7556500" cy="118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4-04-08 at 10.21.0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92" y="1425800"/>
            <a:ext cx="7056794" cy="3373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413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5037618" y="40307"/>
            <a:ext cx="3931434" cy="2399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4-04-08 at 10.19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6" y="193363"/>
            <a:ext cx="4804271" cy="750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307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196049" y="1239948"/>
            <a:ext cx="5663135" cy="34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4-04-08 at 10.19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6" y="39953"/>
            <a:ext cx="4804271" cy="750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4-04-08 at 10.22.0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58" y="533321"/>
            <a:ext cx="5062375" cy="1024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4-04-08 at 10.22.25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59" y="1516852"/>
            <a:ext cx="5062375" cy="3354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0032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 descr="Screen Shot 2014-04-08 at 10.25.0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" t="1755"/>
          <a:stretch/>
        </p:blipFill>
        <p:spPr>
          <a:xfrm>
            <a:off x="426194" y="144887"/>
            <a:ext cx="7859024" cy="45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01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Update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Every team should have a progress/review meeting scheduled</a:t>
            </a:r>
          </a:p>
          <a:p>
            <a:pPr lvl="1"/>
            <a:r>
              <a:rPr lang="en-US" dirty="0" smtClean="0"/>
              <a:t>Discuss what you have done so far and plans to finish</a:t>
            </a:r>
          </a:p>
          <a:p>
            <a:pPr marL="0" indent="0">
              <a:buNone/>
            </a:pPr>
            <a:r>
              <a:rPr lang="en-US" dirty="0" smtClean="0"/>
              <a:t>Project submission:</a:t>
            </a:r>
          </a:p>
          <a:p>
            <a:pPr lvl="1"/>
            <a:r>
              <a:rPr lang="en-US" dirty="0" smtClean="0"/>
              <a:t>Web form (including link to </a:t>
            </a:r>
            <a:r>
              <a:rPr lang="en-US" dirty="0" err="1" smtClean="0"/>
              <a:t>github</a:t>
            </a:r>
            <a:r>
              <a:rPr lang="en-US" dirty="0" smtClean="0"/>
              <a:t> repo or other web content): accepted without penalty until </a:t>
            </a:r>
            <a:r>
              <a:rPr lang="en-US" b="1" dirty="0" smtClean="0"/>
              <a:t>Monday, 5 May (11:59pm)</a:t>
            </a:r>
          </a:p>
          <a:p>
            <a:pPr lvl="1"/>
            <a:r>
              <a:rPr lang="en-US" dirty="0" smtClean="0"/>
              <a:t>Option of either:</a:t>
            </a:r>
          </a:p>
          <a:p>
            <a:pPr marL="914400" lvl="2" indent="0">
              <a:buNone/>
            </a:pPr>
            <a:r>
              <a:rPr lang="en-US" b="1" dirty="0" smtClean="0"/>
              <a:t>In-class presentation/demo</a:t>
            </a:r>
            <a:r>
              <a:rPr lang="en-US" dirty="0" smtClean="0"/>
              <a:t> (April 24 or April 29)</a:t>
            </a:r>
          </a:p>
          <a:p>
            <a:pPr marL="914400" lvl="2" indent="0">
              <a:buNone/>
            </a:pPr>
            <a:r>
              <a:rPr lang="en-US" b="1" dirty="0" smtClean="0"/>
              <a:t>Formal written report</a:t>
            </a:r>
            <a:r>
              <a:rPr lang="en-US" dirty="0" smtClean="0"/>
              <a:t> (due April 29, 11:59pm)</a:t>
            </a:r>
          </a:p>
          <a:p>
            <a:pPr marL="914400" lvl="2" indent="0">
              <a:buNone/>
            </a:pPr>
            <a:r>
              <a:rPr lang="en-US" b="1" dirty="0" smtClean="0"/>
              <a:t>Something else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2829" y="4153866"/>
            <a:ext cx="5912068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 final exam, unless your project is embarrassing.  Then you’ll have a chance to make up for it by doing a final exam.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06207" y="2939714"/>
            <a:ext cx="2618827" cy="14773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You have </a:t>
            </a:r>
            <a:r>
              <a:rPr lang="en-US" b="1" dirty="0" smtClean="0"/>
              <a:t>until Monday</a:t>
            </a:r>
            <a:r>
              <a:rPr lang="en-US" dirty="0" smtClean="0"/>
              <a:t> (Apr 21) to submit a form with your preferences, but priority will be given to earlier submissions!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905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1" y="0"/>
            <a:ext cx="51435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84699" y="4640998"/>
            <a:ext cx="2998437" cy="400110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Sir Tony Hoare (born 1934)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3" y="370416"/>
            <a:ext cx="4699000" cy="1573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7092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302435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1523138" y="1264427"/>
            <a:ext cx="1592580" cy="18918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6444" y="631883"/>
            <a:ext cx="1699260" cy="25488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9766" y="-225533"/>
            <a:ext cx="2017381" cy="19078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3644" y="3156232"/>
            <a:ext cx="1299015" cy="17120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2134788" y="3276724"/>
            <a:ext cx="1283863" cy="18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04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302435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1523138" y="1264427"/>
            <a:ext cx="1592580" cy="1891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6444" y="631883"/>
            <a:ext cx="1699260" cy="2548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9766" y="-225533"/>
            <a:ext cx="2017381" cy="190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3644" y="3156232"/>
            <a:ext cx="1299015" cy="1712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2134788" y="3276724"/>
            <a:ext cx="1283863" cy="1802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40000">
            <a:off x="5407388" y="1701574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340000">
            <a:off x="5682937" y="2603821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7820000">
            <a:off x="3892975" y="1530133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260000">
            <a:off x="4467970" y="3423369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440000">
            <a:off x="3376367" y="2419136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0905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8758" y="225186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9891" y="1682307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8414" y="208590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8650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306822" y="1670974"/>
            <a:ext cx="1126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Heraclitus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337774" y="2970659"/>
            <a:ext cx="983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Socrates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230827" y="321551"/>
            <a:ext cx="666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Plato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253427" y="4342694"/>
            <a:ext cx="1038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Aristotle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76023" y="4025705"/>
            <a:ext cx="743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Euclid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59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342543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2563246" y="1264427"/>
            <a:ext cx="1592580" cy="1891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6552" y="631883"/>
            <a:ext cx="1699260" cy="2548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9874" y="-225533"/>
            <a:ext cx="2017381" cy="190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752" y="3156232"/>
            <a:ext cx="1299015" cy="1712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3174896" y="3276724"/>
            <a:ext cx="1283863" cy="1802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40000">
            <a:off x="6447496" y="1701574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340000">
            <a:off x="6723045" y="2603821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7820000">
            <a:off x="4933083" y="1530133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260000">
            <a:off x="5508078" y="3423369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440000">
            <a:off x="4416475" y="2419136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81013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8866" y="225186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9999" y="1682307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8522" y="208590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8759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302040" y="248764"/>
            <a:ext cx="4120971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5 Dining Philosophers</a:t>
            </a:r>
          </a:p>
          <a:p>
            <a:r>
              <a:rPr lang="en-US" sz="2000" b="1" dirty="0" smtClean="0"/>
              <a:t>5 Chopsticks</a:t>
            </a:r>
            <a:r>
              <a:rPr lang="en-US" sz="2000" dirty="0" smtClean="0"/>
              <a:t> (one between each pair)</a:t>
            </a:r>
          </a:p>
          <a:p>
            <a:r>
              <a:rPr lang="en-US" sz="2000" b="1" dirty="0" smtClean="0"/>
              <a:t>Need 2 chopsticks to eat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73390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342543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2563246" y="1264427"/>
            <a:ext cx="1592580" cy="1891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6552" y="631883"/>
            <a:ext cx="1699260" cy="2548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9874" y="-225533"/>
            <a:ext cx="2017381" cy="190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752" y="3156232"/>
            <a:ext cx="1299015" cy="1712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3174896" y="3276724"/>
            <a:ext cx="1283863" cy="1802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40000">
            <a:off x="6447496" y="1701574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340000">
            <a:off x="6723045" y="2603821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7820000">
            <a:off x="4933083" y="1530133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260000">
            <a:off x="5508078" y="3423369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440000">
            <a:off x="4416475" y="2419136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81013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8866" y="225186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9999" y="1682307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8522" y="208590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8759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302040" y="248764"/>
            <a:ext cx="3560879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Could </a:t>
            </a:r>
            <a:r>
              <a:rPr lang="en-US" sz="2800" b="1" i="1" dirty="0" smtClean="0"/>
              <a:t>all</a:t>
            </a:r>
            <a:r>
              <a:rPr lang="en-US" sz="2800" b="1" dirty="0" smtClean="0"/>
              <a:t> the </a:t>
            </a:r>
            <a:r>
              <a:rPr lang="en-US" sz="3200" b="1" dirty="0" smtClean="0"/>
              <a:t>philosophers</a:t>
            </a:r>
            <a:r>
              <a:rPr lang="en-US" sz="2800" b="1" dirty="0" smtClean="0"/>
              <a:t> starve?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5048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342543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2563246" y="1264427"/>
            <a:ext cx="1592580" cy="1891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6552" y="631883"/>
            <a:ext cx="1699260" cy="2548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9874" y="-225533"/>
            <a:ext cx="2017381" cy="190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752" y="3156232"/>
            <a:ext cx="1299015" cy="1712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3174896" y="3276724"/>
            <a:ext cx="1283863" cy="1802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40000">
            <a:off x="6447496" y="1701574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340000">
            <a:off x="6723045" y="2603821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7820000">
            <a:off x="4933083" y="1530133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260000">
            <a:off x="5508078" y="3423369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440000">
            <a:off x="4416475" y="2419136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81013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8866" y="225186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9999" y="1682307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8522" y="208590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8759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278197" y="388666"/>
            <a:ext cx="4912799" cy="339447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/>
              <a:t>No (extra) communication No deadlock</a:t>
            </a:r>
          </a:p>
          <a:p>
            <a:pPr marL="0" indent="0">
              <a:buFont typeface="Arial"/>
              <a:buNone/>
            </a:pPr>
            <a:r>
              <a:rPr lang="en-US" b="1" dirty="0" smtClean="0"/>
              <a:t>No starvation</a:t>
            </a:r>
          </a:p>
          <a:p>
            <a:pPr marL="0" indent="0">
              <a:buFont typeface="Arial"/>
              <a:buNone/>
            </a:pPr>
            <a:r>
              <a:rPr lang="en-US" b="1" dirty="0" smtClean="0"/>
              <a:t>Fair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56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4-07 at 1.5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408318" y="1203222"/>
            <a:ext cx="8082379" cy="3425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err="1" smtClean="0"/>
              <a:t>Djikstra’s</a:t>
            </a:r>
            <a:r>
              <a:rPr lang="en-US" dirty="0" smtClean="0"/>
              <a:t> (</a:t>
            </a:r>
            <a:r>
              <a:rPr lang="en-US" dirty="0" err="1" smtClean="0"/>
              <a:t>Hygenic</a:t>
            </a:r>
            <a:r>
              <a:rPr lang="en-US" dirty="0" smtClean="0"/>
              <a:t>) Version EWD625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07305" y="4430353"/>
            <a:ext cx="5574575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i="1" dirty="0" smtClean="0"/>
              <a:t>Is this equivalent to the shared chopsticks?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24258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4-07 at 1.5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177203" y="290633"/>
            <a:ext cx="4887422" cy="2071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26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Desiderata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No communication required</a:t>
            </a:r>
          </a:p>
          <a:p>
            <a:pPr marL="0" indent="0">
              <a:buNone/>
            </a:pPr>
            <a:r>
              <a:rPr lang="en-US" b="1" dirty="0" smtClean="0"/>
              <a:t>No deadlock</a:t>
            </a:r>
          </a:p>
          <a:p>
            <a:pPr marL="0" indent="0">
              <a:buNone/>
            </a:pPr>
            <a:r>
              <a:rPr lang="en-US" b="1" dirty="0" smtClean="0"/>
              <a:t>No starvation:</a:t>
            </a:r>
            <a:r>
              <a:rPr lang="en-US" dirty="0" smtClean="0"/>
              <a:t> everyone gets to eat eventually</a:t>
            </a:r>
          </a:p>
          <a:p>
            <a:pPr marL="0" indent="0">
              <a:buNone/>
            </a:pPr>
            <a:r>
              <a:rPr lang="en-US" b="1" dirty="0" smtClean="0"/>
              <a:t>Fair:</a:t>
            </a:r>
            <a:r>
              <a:rPr lang="en-US" dirty="0" smtClean="0"/>
              <a:t> each philosopher has equal likelihood of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getting to eat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43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Dijkstra’s</a:t>
            </a:r>
            <a:r>
              <a:rPr lang="en-US" dirty="0" smtClean="0"/>
              <a:t> Solution (Idea)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28" y="1215708"/>
            <a:ext cx="5927189" cy="2277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Number</a:t>
            </a:r>
            <a:r>
              <a:rPr lang="en-US" dirty="0" smtClean="0"/>
              <a:t> the </a:t>
            </a:r>
            <a:r>
              <a:rPr lang="en-US" dirty="0" smtClean="0"/>
              <a:t>chopsticks </a:t>
            </a:r>
          </a:p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lways </a:t>
            </a:r>
            <a:r>
              <a:rPr lang="en-US" dirty="0" smtClean="0"/>
              <a:t>grab </a:t>
            </a:r>
            <a:r>
              <a:rPr lang="en-US" b="1" dirty="0" smtClean="0"/>
              <a:t>lower</a:t>
            </a:r>
            <a:r>
              <a:rPr lang="en-US" b="1" dirty="0" smtClean="0"/>
              <a:t>-numbered</a:t>
            </a:r>
            <a:r>
              <a:rPr lang="en-US" dirty="0" smtClean="0"/>
              <a:t> stick first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420131" y="1756790"/>
            <a:ext cx="2834908" cy="214040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2040000">
            <a:off x="7555043" y="1761376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7340000">
            <a:off x="7830592" y="2663622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7820000">
            <a:off x="6040630" y="1589934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260000">
            <a:off x="6615622" y="3483170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440000">
            <a:off x="5524022" y="2478938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560" y="3041793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413" y="2311665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546" y="1742108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069" y="214570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304" y="3041793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tangle 17"/>
          <p:cNvSpPr/>
          <p:nvPr/>
        </p:nvSpPr>
        <p:spPr>
          <a:xfrm>
            <a:off x="474128" y="4295251"/>
            <a:ext cx="6927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i="1" dirty="0"/>
              <a:t>Does it matter how the chopsticks are numbered?</a:t>
            </a:r>
          </a:p>
        </p:txBody>
      </p:sp>
    </p:spTree>
    <p:extLst>
      <p:ext uri="{BB962C8B-B14F-4D97-AF65-F5344CB8AC3E}">
        <p14:creationId xmlns:p14="http://schemas.microsoft.com/office/powerpoint/2010/main" val="341243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9849"/>
            <a:ext cx="8229600" cy="857250"/>
          </a:xfrm>
        </p:spPr>
        <p:txBody>
          <a:bodyPr/>
          <a:lstStyle/>
          <a:p>
            <a:r>
              <a:rPr lang="en-US" dirty="0" smtClean="0"/>
              <a:t>Why so much on mutual exclusion?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111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25076">
            <a:off x="1534818" y="1738807"/>
            <a:ext cx="7104521" cy="24865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99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Real Idea was to </a:t>
            </a:r>
            <a:br>
              <a:rPr lang="en-US" dirty="0" smtClean="0"/>
            </a:br>
            <a:r>
              <a:rPr lang="en-US" dirty="0" smtClean="0"/>
              <a:t>“Invent the Chopstick”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454384"/>
            <a:ext cx="4360041" cy="1882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Binary Semaphore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Lock that can be held 	by up to one process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44918" y="4452849"/>
            <a:ext cx="42272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http://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commons.wikimedia.org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/wiki/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File:Chopstick.png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81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1100" y="1063229"/>
            <a:ext cx="81157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Many more interesting problems and solutions in </a:t>
            </a:r>
            <a:r>
              <a:rPr lang="en-US" sz="2800" b="1" dirty="0" smtClean="0"/>
              <a:t>distributed algorithms</a:t>
            </a:r>
            <a:r>
              <a:rPr lang="en-US" sz="2800" dirty="0" smtClean="0"/>
              <a:t>: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Consensus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Leader election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Reliable broadcast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…</a:t>
            </a:r>
          </a:p>
          <a:p>
            <a:r>
              <a:rPr lang="en-US" sz="2800" b="1" dirty="0" smtClean="0"/>
              <a:t>Next class: </a:t>
            </a:r>
          </a:p>
          <a:p>
            <a:r>
              <a:rPr lang="en-US" sz="2800" dirty="0" smtClean="0"/>
              <a:t>Microkernels, </a:t>
            </a:r>
            <a:r>
              <a:rPr lang="en-US" sz="2800" dirty="0" err="1" smtClean="0"/>
              <a:t>Exokernels</a:t>
            </a:r>
            <a:r>
              <a:rPr lang="en-US" sz="2800" dirty="0" smtClean="0"/>
              <a:t>, and “</a:t>
            </a:r>
            <a:r>
              <a:rPr lang="en-US" sz="2800" dirty="0" err="1" smtClean="0"/>
              <a:t>Zepto</a:t>
            </a:r>
            <a:r>
              <a:rPr lang="en-US" sz="2800" dirty="0" smtClean="0"/>
              <a:t>”-kernels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619947" y="2135204"/>
            <a:ext cx="3410514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Hardware solutions only help when all threads are running on the same processor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3600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 descr="Screen Shot 2014-04-14 at 4.21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76" y="2320461"/>
            <a:ext cx="8146033" cy="1843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923" y="86490"/>
            <a:ext cx="1766629" cy="276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30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20" y="161932"/>
            <a:ext cx="1421174" cy="2224447"/>
          </a:xfrm>
          <a:prstGeom prst="rect">
            <a:avLst/>
          </a:prstGeom>
        </p:spPr>
      </p:pic>
      <p:pic>
        <p:nvPicPr>
          <p:cNvPr id="5" name="Picture 4" descr="Screen Shot 2014-04-14 at 4.24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r="3496" b="7930"/>
          <a:stretch/>
        </p:blipFill>
        <p:spPr>
          <a:xfrm>
            <a:off x="699917" y="1536998"/>
            <a:ext cx="8174408" cy="2781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8803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Screen Shot 2014-04-08 at 9.32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200" y="448009"/>
            <a:ext cx="5268272" cy="148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2954" y="149713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 smtClean="0"/>
              <a:t>L4: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6084" y="3468033"/>
            <a:ext cx="467598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/>
              <a:t>How do we know none of the </a:t>
            </a:r>
            <a:r>
              <a:rPr lang="en-US" sz="2400" dirty="0" smtClean="0"/>
              <a:t>c[.]</a:t>
            </a:r>
            <a:r>
              <a:rPr lang="en-US" sz="2400" i="1" dirty="0" smtClean="0"/>
              <a:t>’s changed during the loop?</a:t>
            </a:r>
            <a:endParaRPr lang="en-US" sz="24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29600" y="474480"/>
              <a:ext cx="3967560" cy="4126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0240" y="465120"/>
                <a:ext cx="3986280" cy="4145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/>
          <p:cNvSpPr txBox="1"/>
          <p:nvPr/>
        </p:nvSpPr>
        <p:spPr>
          <a:xfrm>
            <a:off x="189267" y="105148"/>
            <a:ext cx="2452414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Where we got last class: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579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2954" y="149711"/>
            <a:ext cx="3125750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1:       </a:t>
            </a:r>
            <a:r>
              <a:rPr lang="en-US" dirty="0" smtClean="0"/>
              <a:t>b[</a:t>
            </a:r>
            <a:r>
              <a:rPr lang="en-US" dirty="0" err="1" smtClean="0"/>
              <a:t>i</a:t>
            </a:r>
            <a:r>
              <a:rPr lang="en-US" dirty="0" smtClean="0"/>
              <a:t>] := </a:t>
            </a:r>
            <a:r>
              <a:rPr lang="en-US" dirty="0" smtClean="0"/>
              <a:t>false	</a:t>
            </a:r>
            <a:endParaRPr lang="en-US" dirty="0" smtClean="0"/>
          </a:p>
          <a:p>
            <a:r>
              <a:rPr lang="en-US" dirty="0"/>
              <a:t>2</a:t>
            </a:r>
            <a:r>
              <a:rPr lang="en-US" dirty="0" smtClean="0"/>
              <a:t>:</a:t>
            </a:r>
            <a:r>
              <a:rPr lang="en-US" dirty="0" smtClean="0"/>
              <a:t>	</a:t>
            </a:r>
            <a:r>
              <a:rPr lang="en-US" dirty="0" smtClean="0"/>
              <a:t> </a:t>
            </a:r>
            <a:r>
              <a:rPr lang="en-US" b="1" dirty="0" smtClean="0"/>
              <a:t>if</a:t>
            </a:r>
            <a:r>
              <a:rPr lang="en-US" dirty="0" smtClean="0"/>
              <a:t> </a:t>
            </a:r>
            <a:r>
              <a:rPr lang="en-US" dirty="0" smtClean="0"/>
              <a:t>k != </a:t>
            </a:r>
            <a:r>
              <a:rPr lang="en-US" dirty="0" err="1" smtClean="0"/>
              <a:t>i</a:t>
            </a:r>
            <a:r>
              <a:rPr lang="en-US" dirty="0" smtClean="0"/>
              <a:t>:</a:t>
            </a:r>
          </a:p>
          <a:p>
            <a:r>
              <a:rPr lang="en-US" dirty="0" smtClean="0"/>
              <a:t>3:           </a:t>
            </a:r>
            <a:r>
              <a:rPr lang="en-US" dirty="0" smtClean="0"/>
              <a:t>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 smtClean="0"/>
              <a:t>4:    </a:t>
            </a:r>
            <a:r>
              <a:rPr lang="en-US" dirty="0" smtClean="0"/>
              <a:t>	      if b[k]:</a:t>
            </a:r>
          </a:p>
          <a:p>
            <a:r>
              <a:rPr lang="en-US" dirty="0" smtClean="0"/>
              <a:t>5:     </a:t>
            </a:r>
            <a:r>
              <a:rPr lang="en-US" dirty="0" smtClean="0"/>
              <a:t>	         </a:t>
            </a:r>
            <a:r>
              <a:rPr lang="en-US" dirty="0" smtClean="0"/>
              <a:t> k </a:t>
            </a:r>
            <a:r>
              <a:rPr lang="en-US" dirty="0" smtClean="0"/>
              <a:t>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 smtClean="0"/>
              <a:t>6:           </a:t>
            </a:r>
            <a:r>
              <a:rPr lang="en-US" dirty="0" err="1" smtClean="0"/>
              <a:t>goto</a:t>
            </a:r>
            <a:r>
              <a:rPr lang="en-US" dirty="0" smtClean="0"/>
              <a:t> L2</a:t>
            </a:r>
            <a:endParaRPr lang="en-US" dirty="0" smtClean="0"/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 smtClean="0"/>
              <a:t>7:            </a:t>
            </a:r>
            <a:r>
              <a:rPr lang="en-US" dirty="0" smtClean="0"/>
              <a:t>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/>
              <a:t>8</a:t>
            </a:r>
            <a:r>
              <a:rPr lang="en-US" dirty="0" smtClean="0"/>
              <a:t>:  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 smtClean="0"/>
              <a:t>9:</a:t>
            </a:r>
            <a:r>
              <a:rPr lang="en-US" dirty="0" smtClean="0"/>
              <a:t>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 smtClean="0"/>
              <a:t>10:</a:t>
            </a:r>
            <a:r>
              <a:rPr lang="en-US" dirty="0" smtClean="0"/>
              <a:t>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</a:t>
            </a:r>
            <a:r>
              <a:rPr lang="en-US" b="1" dirty="0" smtClean="0"/>
              <a:t>L2</a:t>
            </a:r>
            <a:r>
              <a:rPr lang="en-US" dirty="0" smtClean="0"/>
              <a:t>  </a:t>
            </a:r>
            <a:endParaRPr lang="en-US" dirty="0" smtClean="0"/>
          </a:p>
          <a:p>
            <a:r>
              <a:rPr lang="en-US" b="1" dirty="0" smtClean="0">
                <a:solidFill>
                  <a:srgbClr val="953735"/>
                </a:solidFill>
              </a:rPr>
              <a:t>11:         </a:t>
            </a:r>
            <a:r>
              <a:rPr lang="en-US" b="1" dirty="0" smtClean="0">
                <a:solidFill>
                  <a:srgbClr val="953735"/>
                </a:solidFill>
              </a:rPr>
              <a:t>critical section;</a:t>
            </a:r>
            <a:r>
              <a:rPr lang="en-US" dirty="0" smtClean="0"/>
              <a:t>   </a:t>
            </a:r>
          </a:p>
          <a:p>
            <a:r>
              <a:rPr lang="en-US" dirty="0" smtClean="0"/>
              <a:t>12:         </a:t>
            </a:r>
            <a:r>
              <a:rPr lang="en-US" dirty="0" smtClean="0"/>
              <a:t>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 smtClean="0"/>
              <a:t>13:         </a:t>
            </a:r>
            <a:r>
              <a:rPr lang="en-US" dirty="0" smtClean="0"/>
              <a:t>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6082" y="314602"/>
            <a:ext cx="467598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/>
              <a:t>How do we know none of the </a:t>
            </a:r>
            <a:r>
              <a:rPr lang="en-US" sz="2400" dirty="0" smtClean="0"/>
              <a:t>c[.]</a:t>
            </a:r>
            <a:r>
              <a:rPr lang="en-US" sz="2400" i="1" dirty="0" smtClean="0"/>
              <a:t>’s changed during the loop?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204163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Screen Shot 2014-04-08 at 9.31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226" y="323670"/>
            <a:ext cx="5649860" cy="1593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2954" y="149711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 smtClean="0"/>
              <a:t>L4: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338667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61112</TotalTime>
  <Words>898</Words>
  <Application>Microsoft Macintosh PowerPoint</Application>
  <PresentationFormat>On-screen Show (16:9)</PresentationFormat>
  <Paragraphs>236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Class 21: Bakers and Philosophers</vt:lpstr>
      <vt:lpstr>Plan for Today</vt:lpstr>
      <vt:lpstr>Project Update</vt:lpstr>
      <vt:lpstr>Why so much on mutual exclusion?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Assumptions?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Djikstra’s (Hygenic) Version EWD625</vt:lpstr>
      <vt:lpstr>PowerPoint Presentation</vt:lpstr>
      <vt:lpstr>Solution Desiderata</vt:lpstr>
      <vt:lpstr>Dijkstra’s Solution (Idea)</vt:lpstr>
      <vt:lpstr>The Real Idea was to  “Invent the Chopstick”</vt:lpstr>
      <vt:lpstr>Charge</vt:lpstr>
    </vt:vector>
  </TitlesOfParts>
  <Company>University of Virginia</Company>
  <LinksUpToDate>false</LinksUpToDate>
  <SharedDoc>false</SharedDoc>
  <HyperlinkBase>http://rust-class.org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Systems: Shell</dc:title>
  <dc:creator>David Evans</dc:creator>
  <cp:lastModifiedBy>David Evans</cp:lastModifiedBy>
  <cp:revision>523</cp:revision>
  <cp:lastPrinted>2014-02-18T16:56:09Z</cp:lastPrinted>
  <dcterms:created xsi:type="dcterms:W3CDTF">2013-08-26T17:24:32Z</dcterms:created>
  <dcterms:modified xsi:type="dcterms:W3CDTF">2014-04-15T16:13:47Z</dcterms:modified>
</cp:coreProperties>
</file>