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 bookmarkIdSeed="2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34" r:id="rId3"/>
    <p:sldId id="257" r:id="rId4"/>
    <p:sldId id="260" r:id="rId5"/>
    <p:sldId id="293" r:id="rId6"/>
    <p:sldId id="262" r:id="rId7"/>
    <p:sldId id="263" r:id="rId8"/>
    <p:sldId id="294" r:id="rId9"/>
    <p:sldId id="292" r:id="rId10"/>
    <p:sldId id="307" r:id="rId11"/>
    <p:sldId id="308" r:id="rId12"/>
    <p:sldId id="259" r:id="rId13"/>
    <p:sldId id="333" r:id="rId14"/>
    <p:sldId id="295" r:id="rId15"/>
    <p:sldId id="258" r:id="rId16"/>
    <p:sldId id="296" r:id="rId17"/>
    <p:sldId id="299" r:id="rId18"/>
    <p:sldId id="297" r:id="rId19"/>
    <p:sldId id="298" r:id="rId20"/>
    <p:sldId id="320" r:id="rId21"/>
    <p:sldId id="321" r:id="rId22"/>
    <p:sldId id="300" r:id="rId23"/>
    <p:sldId id="301" r:id="rId24"/>
    <p:sldId id="302" r:id="rId25"/>
    <p:sldId id="303" r:id="rId26"/>
    <p:sldId id="265" r:id="rId27"/>
    <p:sldId id="276" r:id="rId28"/>
    <p:sldId id="277" r:id="rId29"/>
    <p:sldId id="279" r:id="rId30"/>
    <p:sldId id="271" r:id="rId31"/>
    <p:sldId id="273" r:id="rId32"/>
    <p:sldId id="274" r:id="rId33"/>
    <p:sldId id="275" r:id="rId34"/>
    <p:sldId id="287" r:id="rId35"/>
    <p:sldId id="280" r:id="rId36"/>
    <p:sldId id="281" r:id="rId37"/>
    <p:sldId id="282" r:id="rId38"/>
    <p:sldId id="284" r:id="rId39"/>
    <p:sldId id="283" r:id="rId40"/>
    <p:sldId id="286" r:id="rId41"/>
    <p:sldId id="330" r:id="rId42"/>
    <p:sldId id="285" r:id="rId43"/>
    <p:sldId id="288" r:id="rId44"/>
    <p:sldId id="289" r:id="rId45"/>
    <p:sldId id="290" r:id="rId46"/>
    <p:sldId id="291" r:id="rId47"/>
    <p:sldId id="304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05" r:id="rId59"/>
    <p:sldId id="322" r:id="rId60"/>
    <p:sldId id="323" r:id="rId61"/>
    <p:sldId id="324" r:id="rId62"/>
    <p:sldId id="325" r:id="rId63"/>
    <p:sldId id="306" r:id="rId64"/>
    <p:sldId id="331" r:id="rId65"/>
    <p:sldId id="327" r:id="rId66"/>
    <p:sldId id="326" r:id="rId67"/>
    <p:sldId id="328" r:id="rId68"/>
    <p:sldId id="332" r:id="rId69"/>
    <p:sldId id="329" r:id="rId70"/>
  </p:sldIdLst>
  <p:sldSz cx="9144000" cy="6858000" type="screen4x3"/>
  <p:notesSz cx="7188200" cy="9448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B501"/>
    <a:srgbClr val="BEEAFF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73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11/21/13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11/21/13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708025"/>
            <a:ext cx="4724400" cy="354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1" tIns="47531" rIns="95061" bIns="475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vert="horz" lIns="95061" tIns="47531" rIns="95061" bIns="475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gston.com/datasheets/KVR16N11_4.pdf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master/include/linux/fs.h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open-zfs.org/" TargetMode="Externa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73" t="10114" r="15015" b="10183"/>
          <a:stretch/>
        </p:blipFill>
        <p:spPr>
          <a:xfrm rot="5400000">
            <a:off x="1790733" y="-1056994"/>
            <a:ext cx="5733847" cy="840078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5940" y="5395397"/>
            <a:ext cx="3660204" cy="1290582"/>
          </a:xfrm>
          <a:noFill/>
        </p:spPr>
        <p:txBody>
          <a:bodyPr>
            <a:normAutofit lnSpcReduction="10000"/>
          </a:bodyPr>
          <a:lstStyle/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812" y="90721"/>
            <a:ext cx="4002892" cy="192783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24: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Storage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3878156" y="1644332"/>
            <a:ext cx="1757644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16200000">
            <a:off x="3878156" y="3940034"/>
            <a:ext cx="1757644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9" name="Elbow Connector 8"/>
          <p:cNvCxnSpPr>
            <a:stCxn id="6" idx="0"/>
            <a:endCxn id="7" idx="3"/>
          </p:cNvCxnSpPr>
          <p:nvPr/>
        </p:nvCxnSpPr>
        <p:spPr>
          <a:xfrm>
            <a:off x="5420381" y="2307735"/>
            <a:ext cx="12700" cy="2295702"/>
          </a:xfrm>
          <a:prstGeom prst="bentConnector3">
            <a:avLst>
              <a:gd name="adj1" fmla="val 15728732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7" idx="0"/>
          </p:cNvCxnSpPr>
          <p:nvPr/>
        </p:nvCxnSpPr>
        <p:spPr>
          <a:xfrm rot="10800000" flipV="1">
            <a:off x="4093575" y="2307735"/>
            <a:ext cx="12700" cy="2295702"/>
          </a:xfrm>
          <a:prstGeom prst="bentConnector3">
            <a:avLst>
              <a:gd name="adj1" fmla="val 15014425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56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Four-Transistor SRAM Bit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81" y="1622746"/>
            <a:ext cx="6929105" cy="431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31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704" b="16553"/>
          <a:stretch/>
        </p:blipFill>
        <p:spPr>
          <a:xfrm>
            <a:off x="371905" y="419588"/>
            <a:ext cx="4436102" cy="300515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09823" y="666677"/>
            <a:ext cx="3312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Modern DRAM</a:t>
            </a:r>
            <a:endParaRPr lang="en-US" sz="4000" dirty="0"/>
          </a:p>
        </p:txBody>
      </p:sp>
      <p:pic>
        <p:nvPicPr>
          <p:cNvPr id="13" name="Picture 12" descr="Screen Shot 2013-11-20 at 2.5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2" y="2185734"/>
            <a:ext cx="4647362" cy="387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77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Turning off Power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3" y="1254648"/>
            <a:ext cx="2848547" cy="4433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8" y="1254648"/>
            <a:ext cx="2851411" cy="4433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5732702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5731930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254648"/>
            <a:ext cx="2851410" cy="44330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1" y="5731930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404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704" b="16553"/>
          <a:stretch/>
        </p:blipFill>
        <p:spPr>
          <a:xfrm>
            <a:off x="360565" y="419588"/>
            <a:ext cx="4436102" cy="300515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Screen Shot 2013-11-19 at 9.42.30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77" y="2309404"/>
            <a:ext cx="4919856" cy="344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0385" y="1040364"/>
            <a:ext cx="289641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cycles (at 800MHz) to read a particular row = 13.75ns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146083" y="2653612"/>
            <a:ext cx="1383436" cy="498970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0" y="4572000"/>
            <a:ext cx="9412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= 185°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6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46789"/>
              </p:ext>
            </p:extLst>
          </p:nvPr>
        </p:nvGraphicFramePr>
        <p:xfrm>
          <a:off x="718886" y="1510401"/>
          <a:ext cx="7717804" cy="355867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69857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to Access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per Bit</a:t>
                      </a:r>
                      <a:endParaRPr lang="en-US" dirty="0"/>
                    </a:p>
                  </a:txBody>
                  <a:tcPr anchor="b"/>
                </a:tc>
              </a:tr>
              <a:tr h="1430050">
                <a:tc>
                  <a:txBody>
                    <a:bodyPr/>
                    <a:lstStyle/>
                    <a:p>
                      <a:r>
                        <a:rPr lang="en-US" dirty="0" smtClean="0"/>
                        <a:t>Mercury (Gin) Delay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UNIVAC (1951)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220,000ns (average)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$ 0.38 (1968)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(a</a:t>
                      </a:r>
                      <a:r>
                        <a:rPr lang="en-US" baseline="0" dirty="0" smtClean="0"/>
                        <a:t> bazillion n$)</a:t>
                      </a:r>
                      <a:endParaRPr lang="en-US" dirty="0" smtClean="0"/>
                    </a:p>
                  </a:txBody>
                  <a:tcPr/>
                </a:tc>
              </a:tr>
              <a:tr h="1430050">
                <a:tc>
                  <a:txBody>
                    <a:bodyPr/>
                    <a:lstStyle/>
                    <a:p>
                      <a:r>
                        <a:rPr lang="en-US" dirty="0" smtClean="0"/>
                        <a:t>DRAM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Kingston KVR16N11/4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4GB</a:t>
                      </a:r>
                      <a:r>
                        <a:rPr lang="en-US" baseline="0" dirty="0" smtClean="0"/>
                        <a:t> DDR3 ($40)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13.75ns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1.16 n$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29" y="5431966"/>
            <a:ext cx="6058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UNIVAC 1968 (Core memory): $823,500 for 131 K 16-bit words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7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930" t="18014" r="13407" b="12898"/>
          <a:stretch/>
        </p:blipFill>
        <p:spPr>
          <a:xfrm>
            <a:off x="79378" y="1848566"/>
            <a:ext cx="4377100" cy="4161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Cheaper, More Persistent Storage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Screen Shot 2013-11-20 at 10.14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20" y="1735873"/>
            <a:ext cx="5221340" cy="234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10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434408" cy="3150109"/>
          </a:xfrm>
        </p:spPr>
        <p:txBody>
          <a:bodyPr/>
          <a:lstStyle/>
          <a:p>
            <a:r>
              <a:rPr lang="en-US" dirty="0" smtClean="0"/>
              <a:t>How big is a </a:t>
            </a:r>
            <a:r>
              <a:rPr lang="en-US" b="1" dirty="0" smtClean="0"/>
              <a:t>TB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Screen Shot 2013-11-20 at 10.2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78" y="113401"/>
            <a:ext cx="6157742" cy="615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33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27801"/>
              </p:ext>
            </p:extLst>
          </p:nvPr>
        </p:nvGraphicFramePr>
        <p:xfrm>
          <a:off x="718886" y="1322370"/>
          <a:ext cx="7717804" cy="464376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69857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to Access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per Bit</a:t>
                      </a:r>
                      <a:endParaRPr lang="en-US" dirty="0"/>
                    </a:p>
                  </a:txBody>
                  <a:tcPr anchor="b"/>
                </a:tc>
              </a:tr>
              <a:tr h="14300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Mercury (Gin) Delay Line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UNIVAC (1951)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220,000ns (average)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$ 0.38 (1968)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(a</a:t>
                      </a:r>
                      <a:r>
                        <a:rPr lang="en-US" baseline="0" dirty="0" smtClean="0"/>
                        <a:t> bazillion n$)</a:t>
                      </a:r>
                      <a:endParaRPr lang="en-US" dirty="0" smtClean="0"/>
                    </a:p>
                  </a:txBody>
                  <a:tcPr anchor="ctr"/>
                </a:tc>
              </a:tr>
              <a:tr h="10850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Kingston KVR16N11/4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4GB</a:t>
                      </a:r>
                      <a:r>
                        <a:rPr lang="en-US" baseline="0" dirty="0" smtClean="0"/>
                        <a:t> DDR3 ($40)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13.75ns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1.16 n$</a:t>
                      </a:r>
                      <a:endParaRPr lang="en-US" dirty="0"/>
                    </a:p>
                  </a:txBody>
                  <a:tcPr anchor="ctr"/>
                </a:tc>
              </a:tr>
              <a:tr h="14300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 Drive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0.0046 n$</a:t>
                      </a:r>
                      <a:endParaRPr lang="en-US" sz="2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05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a Hard Drive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49362" y="1417638"/>
            <a:ext cx="4649251" cy="44340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2159" y="5477328"/>
            <a:ext cx="199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5900 rpm spindle</a:t>
            </a:r>
            <a:endParaRPr lang="en-US" sz="2000" dirty="0"/>
          </a:p>
        </p:txBody>
      </p:sp>
      <p:sp>
        <p:nvSpPr>
          <p:cNvPr id="8" name="Right Triangle 7"/>
          <p:cNvSpPr/>
          <p:nvPr/>
        </p:nvSpPr>
        <p:spPr>
          <a:xfrm rot="18612299">
            <a:off x="5758988" y="2982477"/>
            <a:ext cx="521623" cy="213196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98613" y="4173202"/>
            <a:ext cx="1892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“seek time”</a:t>
            </a:r>
          </a:p>
          <a:p>
            <a:r>
              <a:rPr lang="en-US" sz="2800" dirty="0" smtClean="0"/>
              <a:t>~ 0.1ms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04134" y="5127309"/>
            <a:ext cx="316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rotate time:</a:t>
            </a:r>
          </a:p>
          <a:p>
            <a:r>
              <a:rPr lang="en-US" sz="2400" dirty="0" smtClean="0"/>
              <a:t>1/5900rpm ~ max 10ms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771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 descr="Screen Shot 2013-11-21 at 10.53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2" y="1801749"/>
            <a:ext cx="8416568" cy="411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1 at 10.54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95"/>
            <a:ext cx="9144000" cy="13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01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4940018"/>
            <a:ext cx="46885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01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4940018"/>
            <a:ext cx="46885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 descr="Screen Shot 2013-11-21 at 7.0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2" y="532101"/>
            <a:ext cx="7201702" cy="286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930" t="18014" r="13407" b="12898"/>
          <a:stretch/>
        </p:blipFill>
        <p:spPr>
          <a:xfrm>
            <a:off x="5296953" y="3000415"/>
            <a:ext cx="3117523" cy="2964145"/>
          </a:xfrm>
          <a:prstGeom prst="rect">
            <a:avLst/>
          </a:prstGeom>
        </p:spPr>
      </p:pic>
      <p:sp>
        <p:nvSpPr>
          <p:cNvPr id="11" name="Bent-Up Arrow 10"/>
          <p:cNvSpPr/>
          <p:nvPr/>
        </p:nvSpPr>
        <p:spPr>
          <a:xfrm rot="5400000">
            <a:off x="3432704" y="2053853"/>
            <a:ext cx="2836642" cy="3890655"/>
          </a:xfrm>
          <a:prstGeom prst="bentUpArrow">
            <a:avLst>
              <a:gd name="adj1" fmla="val 18320"/>
              <a:gd name="adj2" fmla="val 25000"/>
              <a:gd name="adj3" fmla="val 327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84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48692"/>
              </p:ext>
            </p:extLst>
          </p:nvPr>
        </p:nvGraphicFramePr>
        <p:xfrm>
          <a:off x="718886" y="1322370"/>
          <a:ext cx="7717804" cy="464376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69857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to Access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per Bit</a:t>
                      </a:r>
                      <a:endParaRPr lang="en-US" dirty="0"/>
                    </a:p>
                  </a:txBody>
                  <a:tcPr anchor="b"/>
                </a:tc>
              </a:tr>
              <a:tr h="14300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Mercury (Gin) Delay Line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UNIVAC (1951)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220,000ns (average)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$ 0.38 (1968)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(a</a:t>
                      </a:r>
                      <a:r>
                        <a:rPr lang="en-US" baseline="0" dirty="0" smtClean="0"/>
                        <a:t> bazillion n$)</a:t>
                      </a:r>
                      <a:endParaRPr lang="en-US" dirty="0" smtClean="0"/>
                    </a:p>
                  </a:txBody>
                  <a:tcPr anchor="ctr"/>
                </a:tc>
              </a:tr>
              <a:tr h="10850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Kingston KVR16N11/4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4GB</a:t>
                      </a:r>
                      <a:r>
                        <a:rPr lang="en-US" baseline="0" dirty="0" smtClean="0"/>
                        <a:t> DDR3 ($40)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13.75ns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1.16 n$</a:t>
                      </a:r>
                      <a:endParaRPr lang="en-US" dirty="0"/>
                    </a:p>
                  </a:txBody>
                  <a:tcPr anchor="ctr"/>
                </a:tc>
              </a:tr>
              <a:tr h="14300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 Drive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800" dirty="0" smtClean="0">
                          <a:solidFill>
                            <a:srgbClr val="FF0000"/>
                          </a:solidFill>
                        </a:rPr>
                        <a:t>5ms</a:t>
                      </a:r>
                      <a:r>
                        <a:rPr lang="en-US" sz="4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</a:rPr>
                        <a:t>ave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0.0046 n$</a:t>
                      </a:r>
                      <a:endParaRPr lang="en-US" sz="2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61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0001"/>
            <a:ext cx="8229600" cy="1143000"/>
          </a:xfrm>
        </p:spPr>
        <p:txBody>
          <a:bodyPr/>
          <a:lstStyle/>
          <a:p>
            <a:r>
              <a:rPr lang="en-US" dirty="0" smtClean="0"/>
              <a:t>Storage Abstractions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0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Screen Shot 2013-11-20 at 10.3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2" y="171437"/>
            <a:ext cx="8487055" cy="573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88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20 at 10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67" y="136083"/>
            <a:ext cx="6133634" cy="622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0 at 10.39.33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2260"/>
          <a:stretch/>
        </p:blipFill>
        <p:spPr>
          <a:xfrm>
            <a:off x="147415" y="615039"/>
            <a:ext cx="2519585" cy="385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2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Abstractions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29" y="1460504"/>
            <a:ext cx="280089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067" y="1460504"/>
            <a:ext cx="253509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152" y="5755938"/>
            <a:ext cx="3159839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What about: database, URI?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287" y="5755938"/>
            <a:ext cx="272855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Do we really need both?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344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55"/>
            <a:ext cx="91440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9945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Unix File Abstraction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9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files?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610310"/>
            <a:ext cx="2982324" cy="13721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class24.pptx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4" y="3294335"/>
            <a:ext cx="6100725" cy="10319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27794" y="4758865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4606028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4684521"/>
            <a:ext cx="1451475" cy="1451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412817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610310"/>
            <a:ext cx="1729685" cy="12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8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i="1" dirty="0"/>
              <a:t>Everything</a:t>
            </a:r>
            <a:r>
              <a:rPr lang="en-US" dirty="0"/>
              <a:t> is a File”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610310"/>
            <a:ext cx="2982324" cy="13721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class24.pptx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4" y="3294335"/>
            <a:ext cx="6100725" cy="10319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27794" y="4758865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4606028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4684521"/>
            <a:ext cx="1451475" cy="1451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412817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610310"/>
            <a:ext cx="1729685" cy="1267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632" y="2491551"/>
            <a:ext cx="174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/</a:t>
            </a:r>
            <a:r>
              <a:rPr lang="en-US" sz="2400" dirty="0" err="1" smtClean="0"/>
              <a:t>mnt</a:t>
            </a:r>
            <a:r>
              <a:rPr lang="en-US" sz="2400" dirty="0" smtClean="0"/>
              <a:t>/</a:t>
            </a:r>
            <a:r>
              <a:rPr lang="en-US" sz="2400" dirty="0" err="1" smtClean="0"/>
              <a:t>cdrom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00485" y="4989697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/</a:t>
            </a:r>
            <a:r>
              <a:rPr lang="en-US" sz="2400" dirty="0" err="1" smtClean="0"/>
              <a:t>dev</a:t>
            </a:r>
            <a:r>
              <a:rPr lang="en-US" sz="2400" dirty="0" smtClean="0"/>
              <a:t>/tty0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767554" y="5372929"/>
            <a:ext cx="1862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/</a:t>
            </a:r>
            <a:r>
              <a:rPr lang="en-US" sz="2400" dirty="0" err="1" smtClean="0"/>
              <a:t>dev</a:t>
            </a:r>
            <a:r>
              <a:rPr lang="en-US" sz="2400" dirty="0" smtClean="0"/>
              <a:t>/random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851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9281"/>
            <a:ext cx="8229600" cy="1143000"/>
          </a:xfrm>
        </p:spPr>
        <p:txBody>
          <a:bodyPr/>
          <a:lstStyle/>
          <a:p>
            <a:r>
              <a:rPr lang="en-US" dirty="0" smtClean="0"/>
              <a:t>Why is storage complicated?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29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589783"/>
              </p:ext>
            </p:extLst>
          </p:nvPr>
        </p:nvGraphicFramePr>
        <p:xfrm>
          <a:off x="2143191" y="583297"/>
          <a:ext cx="6703616" cy="5852159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67036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Size of File (bytes)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Device ID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User ID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Group ID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File Mode (permission bits)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Link count (number of hard links to node)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en-US" sz="2800" b="1" dirty="0" err="1" smtClean="0"/>
                        <a:t>Diskmap</a:t>
                      </a:r>
                      <a:endParaRPr lang="en-US" sz="2800" b="1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</a:txBody>
                  <a:tcPr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3" y="127215"/>
            <a:ext cx="3333852" cy="20841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/>
              <a:t>inode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represents 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Screen Shot 2013-11-20 at 7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6" y="269341"/>
            <a:ext cx="7537244" cy="477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79625" y="92793"/>
            <a:ext cx="18339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include/linux/fs.h</a:t>
            </a:r>
            <a:endParaRPr lang="en-US" dirty="0"/>
          </a:p>
        </p:txBody>
      </p:sp>
      <p:pic>
        <p:nvPicPr>
          <p:cNvPr id="7" name="Picture 6" descr="Screen Shot 2013-11-20 at 7.31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3" y="5195891"/>
            <a:ext cx="6676507" cy="10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48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5115" y="3327063"/>
            <a:ext cx="7461481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&gt; stat </a:t>
            </a:r>
            <a:r>
              <a:rPr lang="en-US" sz="2000" b="1" dirty="0">
                <a:solidFill>
                  <a:srgbClr val="FFFF00"/>
                </a:solidFill>
              </a:rPr>
              <a:t>-x class24.pptx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File: "class24.pptx"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Size: 5855495      </a:t>
            </a:r>
            <a:r>
              <a:rPr lang="en-US" sz="2000" dirty="0" err="1">
                <a:solidFill>
                  <a:srgbClr val="FFFF00"/>
                </a:solidFill>
              </a:rPr>
              <a:t>FileType</a:t>
            </a:r>
            <a:r>
              <a:rPr lang="en-US" sz="2000" dirty="0">
                <a:solidFill>
                  <a:srgbClr val="FFFF00"/>
                </a:solidFill>
              </a:rPr>
              <a:t>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1</a:t>
            </a:r>
          </a:p>
          <a:p>
            <a:r>
              <a:rPr lang="sk-SK" sz="2000" dirty="0">
                <a:solidFill>
                  <a:srgbClr val="FFFF00"/>
                </a:solidFill>
              </a:rPr>
              <a:t>Access: Wed Nov 20 15:00:41 2013</a:t>
            </a:r>
          </a:p>
          <a:p>
            <a:r>
              <a:rPr lang="sk-SK" sz="2000" dirty="0">
                <a:solidFill>
                  <a:srgbClr val="FFFF00"/>
                </a:solidFill>
              </a:rPr>
              <a:t>Modify: Wed Nov 20 14:23:13 2013</a:t>
            </a:r>
          </a:p>
          <a:p>
            <a:r>
              <a:rPr lang="sk-SK" sz="2000" dirty="0">
                <a:solidFill>
                  <a:srgbClr val="FFFF00"/>
                </a:solidFill>
              </a:rPr>
              <a:t>Change: Wed Nov 20 14:23:13 2013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085190"/>
              </p:ext>
            </p:extLst>
          </p:nvPr>
        </p:nvGraphicFramePr>
        <p:xfrm>
          <a:off x="4819347" y="156577"/>
          <a:ext cx="4027460" cy="3291839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Size of File (bytes)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User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Group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File Mode (permission bits)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Link count (number of hard links to node)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</a:tr>
              <a:tr h="810755"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="1" dirty="0" err="1" smtClean="0"/>
                        <a:t>Diskmap</a:t>
                      </a:r>
                      <a:endParaRPr lang="en-US" sz="1400" b="1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dirty="0" smtClean="0"/>
                    </a:p>
                  </a:txBody>
                  <a:tcPr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3388" y="1213403"/>
            <a:ext cx="816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207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1528" y="125400"/>
            <a:ext cx="8538747" cy="624786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&gt; </a:t>
            </a:r>
            <a:r>
              <a:rPr lang="en-US" sz="2000" dirty="0" err="1">
                <a:solidFill>
                  <a:srgbClr val="FFFF00"/>
                </a:solidFill>
              </a:rPr>
              <a:t>ln</a:t>
            </a:r>
            <a:r>
              <a:rPr lang="en-US" sz="2000" dirty="0">
                <a:solidFill>
                  <a:srgbClr val="FFFF00"/>
                </a:solidFill>
              </a:rPr>
              <a:t> class24.pptx todays-</a:t>
            </a:r>
            <a:r>
              <a:rPr lang="en-US" sz="2000" dirty="0" err="1">
                <a:solidFill>
                  <a:srgbClr val="FFFF00"/>
                </a:solidFill>
              </a:rPr>
              <a:t>class.pptx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&gt; stat -x class24.pptx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File: "class24.pptx"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Size: 5855495      </a:t>
            </a:r>
            <a:r>
              <a:rPr lang="en-US" sz="2000" dirty="0" err="1">
                <a:solidFill>
                  <a:srgbClr val="FFFF00"/>
                </a:solidFill>
              </a:rPr>
              <a:t>FileType</a:t>
            </a:r>
            <a:r>
              <a:rPr lang="en-US" sz="2000" dirty="0">
                <a:solidFill>
                  <a:srgbClr val="FFFF00"/>
                </a:solidFill>
              </a:rPr>
              <a:t>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2</a:t>
            </a:r>
          </a:p>
          <a:p>
            <a:r>
              <a:rPr lang="sk-SK" sz="2000" dirty="0">
                <a:solidFill>
                  <a:srgbClr val="FFFF00"/>
                </a:solidFill>
              </a:rPr>
              <a:t>Access: </a:t>
            </a:r>
            <a:r>
              <a:rPr lang="sk-SK" sz="2000" dirty="0" smtClean="0">
                <a:solidFill>
                  <a:srgbClr val="FFFF00"/>
                </a:solidFill>
              </a:rPr>
              <a:t>..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&gt; stat -x todays-class.pptx 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  </a:t>
            </a:r>
            <a:r>
              <a:rPr lang="sk-SK" sz="2000" dirty="0">
                <a:solidFill>
                  <a:srgbClr val="FFFF00"/>
                </a:solidFill>
              </a:rPr>
              <a:t>File: "todays-class.pptx"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Size: 5855495      FileType: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2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&gt; </a:t>
            </a:r>
            <a:r>
              <a:rPr lang="sk-SK" sz="2000" dirty="0">
                <a:solidFill>
                  <a:srgbClr val="FFFF00"/>
                </a:solidFill>
              </a:rPr>
              <a:t>rm class24.pptx</a:t>
            </a:r>
          </a:p>
          <a:p>
            <a:r>
              <a:rPr lang="sk-SK" sz="2000" dirty="0">
                <a:solidFill>
                  <a:srgbClr val="FFFF00"/>
                </a:solidFill>
              </a:rPr>
              <a:t>&gt; stat -x class24.pptx</a:t>
            </a:r>
          </a:p>
          <a:p>
            <a:r>
              <a:rPr lang="sk-SK" sz="2000" dirty="0">
                <a:solidFill>
                  <a:srgbClr val="FFFF00"/>
                </a:solidFill>
              </a:rPr>
              <a:t>stat: class24.pptx: stat: No such file or directory</a:t>
            </a:r>
          </a:p>
          <a:p>
            <a:r>
              <a:rPr lang="sk-SK" sz="2000" dirty="0">
                <a:solidFill>
                  <a:srgbClr val="FFFF00"/>
                </a:solidFill>
              </a:rPr>
              <a:t>&gt; stat -x todays-class.pptx 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File: "todays-class.pptx"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Size: 5855495      FileType: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</a:t>
            </a:r>
            <a:r>
              <a:rPr lang="tr-TR" sz="2000" dirty="0" smtClean="0">
                <a:solidFill>
                  <a:srgbClr val="FFFF00"/>
                </a:solidFill>
              </a:rPr>
              <a:t>1</a:t>
            </a:r>
            <a:endParaRPr lang="tr-T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8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Screen Shot 2013-11-20 at 8.4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2787"/>
            <a:ext cx="7793123" cy="26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81325" y="5329905"/>
            <a:ext cx="621234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Removing a linked file like this is very confusing for PowerPoint…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51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831570"/>
              </p:ext>
            </p:extLst>
          </p:nvPr>
        </p:nvGraphicFramePr>
        <p:xfrm>
          <a:off x="4819347" y="156577"/>
          <a:ext cx="4027460" cy="3291839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Size of File (bytes)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User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Group ID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File Mode (permission bits)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Link count (number of hard links to node)</a:t>
                      </a:r>
                      <a:endParaRPr lang="en-US" sz="1400" dirty="0"/>
                    </a:p>
                  </a:txBody>
                  <a:tcPr/>
                </a:tc>
              </a:tr>
              <a:tr h="2133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</a:tr>
              <a:tr h="810755"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="1" dirty="0" err="1" smtClean="0"/>
                        <a:t>Diskmap</a:t>
                      </a:r>
                      <a:endParaRPr lang="en-US" sz="1400" b="1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dirty="0" smtClean="0"/>
                    </a:p>
                  </a:txBody>
                  <a:tcPr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8905" y="196667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28314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3798975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380395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723714"/>
            <a:ext cx="2296278" cy="207526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4" y="2222684"/>
            <a:ext cx="4092927" cy="2658589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3935057"/>
            <a:ext cx="4409752" cy="1847226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524362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384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5" y="196667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95436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3798975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380395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723714"/>
            <a:ext cx="2296278" cy="207526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4" y="2222684"/>
            <a:ext cx="4092927" cy="2658589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3935057"/>
            <a:ext cx="4409752" cy="1847226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524362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1078508"/>
            <a:ext cx="2296278" cy="340088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433302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29" y="442268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853352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20800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4333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5857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8" y="858563"/>
            <a:ext cx="561265" cy="1065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8" y="1078508"/>
            <a:ext cx="713665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35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5" y="196667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93712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1078508"/>
            <a:ext cx="2296278" cy="340088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433302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29" y="442268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853352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20800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4333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5857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8" y="858563"/>
            <a:ext cx="561265" cy="1065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8" y="1078508"/>
            <a:ext cx="713665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69" y="492662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4" y="3289851"/>
            <a:ext cx="2137523" cy="1693477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2644645"/>
            <a:ext cx="1689606" cy="12904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789695"/>
            <a:ext cx="453590" cy="21028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235477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999983"/>
            <a:ext cx="583310" cy="277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263191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73846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9637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31161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3389019"/>
            <a:ext cx="295470" cy="10654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2" y="3608963"/>
            <a:ext cx="442197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4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5" y="196667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846252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1078508"/>
            <a:ext cx="2296278" cy="340088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433302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29" y="442268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853352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20800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4333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5857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8" y="858563"/>
            <a:ext cx="561265" cy="1065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8" y="1078508"/>
            <a:ext cx="713665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69" y="492662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4" y="3289851"/>
            <a:ext cx="2137523" cy="1693477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2644645"/>
            <a:ext cx="1689606" cy="12904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789695"/>
            <a:ext cx="453590" cy="21028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235477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999983"/>
            <a:ext cx="583310" cy="277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263191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73846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9637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31161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3389019"/>
            <a:ext cx="295470" cy="10654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2" y="3608963"/>
            <a:ext cx="442197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69930" y="4926627"/>
            <a:ext cx="45691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would you determine if your file system has this structure?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98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5" y="196667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12782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3935057"/>
            <a:ext cx="4409752" cy="1847226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524362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1078508"/>
            <a:ext cx="2296278" cy="340088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433302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29" y="442268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853352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20800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4333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58570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8" y="858563"/>
            <a:ext cx="561265" cy="1065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8" y="1078508"/>
            <a:ext cx="713665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69" y="4926627"/>
            <a:ext cx="158755" cy="1134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4" y="3289851"/>
            <a:ext cx="2137523" cy="1693477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2644645"/>
            <a:ext cx="1689606" cy="12904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789695"/>
            <a:ext cx="453590" cy="21028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235477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999983"/>
            <a:ext cx="583310" cy="277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2631917"/>
            <a:ext cx="1689606" cy="12904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738462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9637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3116157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3389019"/>
            <a:ext cx="295470" cy="10654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2" y="3608963"/>
            <a:ext cx="442197" cy="4585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5" y="76869"/>
            <a:ext cx="4584682" cy="321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5716" y="2381446"/>
            <a:ext cx="5578811" cy="3974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948" y="274638"/>
            <a:ext cx="4581851" cy="1143000"/>
          </a:xfrm>
        </p:spPr>
        <p:txBody>
          <a:bodyPr/>
          <a:lstStyle/>
          <a:p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2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37913"/>
              </p:ext>
            </p:extLst>
          </p:nvPr>
        </p:nvGraphicFramePr>
        <p:xfrm>
          <a:off x="326487" y="1111452"/>
          <a:ext cx="6096000" cy="54864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Filename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Inode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417638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32969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1424" y="89972"/>
            <a:ext cx="73594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&gt; </a:t>
            </a:r>
            <a:r>
              <a:rPr lang="en-US" b="1" dirty="0"/>
              <a:t>brew install tree</a:t>
            </a:r>
            <a:r>
              <a:rPr lang="en-US" dirty="0"/>
              <a:t>  # needed on </a:t>
            </a:r>
            <a:r>
              <a:rPr lang="en-US" dirty="0" err="1"/>
              <a:t>MacOS</a:t>
            </a:r>
            <a:r>
              <a:rPr lang="en-US" dirty="0"/>
              <a:t> X, but </a:t>
            </a:r>
            <a:r>
              <a:rPr lang="en-US" dirty="0" err="1"/>
              <a:t>builtin</a:t>
            </a:r>
            <a:r>
              <a:rPr lang="en-US" dirty="0"/>
              <a:t> to most </a:t>
            </a:r>
            <a:r>
              <a:rPr lang="en-US" dirty="0" err="1"/>
              <a:t>Unixes</a:t>
            </a:r>
            <a:endParaRPr lang="en-US" dirty="0"/>
          </a:p>
        </p:txBody>
      </p:sp>
      <p:pic>
        <p:nvPicPr>
          <p:cNvPr id="8" name="Picture 7" descr="Screen Shot 2013-11-21 at 10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" y="634042"/>
            <a:ext cx="8496928" cy="54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0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1961"/>
            <a:ext cx="8229600" cy="1143000"/>
          </a:xfrm>
        </p:spPr>
        <p:txBody>
          <a:bodyPr/>
          <a:lstStyle/>
          <a:p>
            <a:r>
              <a:rPr lang="en-US" dirty="0" smtClean="0"/>
              <a:t>How to create a new file?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71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Block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157338"/>
              </p:ext>
            </p:extLst>
          </p:nvPr>
        </p:nvGraphicFramePr>
        <p:xfrm>
          <a:off x="597268" y="1229047"/>
          <a:ext cx="3987064" cy="499673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6092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Data</a:t>
                      </a:r>
                      <a:endParaRPr lang="en-US" sz="2800" dirty="0"/>
                    </a:p>
                  </a:txBody>
                  <a:tcPr anchor="ctr"/>
                </a:tc>
              </a:tr>
              <a:tr h="17136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I-List (</a:t>
                      </a:r>
                      <a:r>
                        <a:rPr lang="en-US" sz="2800" dirty="0" err="1" smtClean="0"/>
                        <a:t>inodes</a:t>
                      </a:r>
                      <a:r>
                        <a:rPr lang="en-US" sz="2800" dirty="0" smtClean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</a:tr>
              <a:tr h="70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Superblock</a:t>
                      </a:r>
                      <a:endParaRPr lang="en-US" sz="2800" dirty="0"/>
                    </a:p>
                  </a:txBody>
                  <a:tcPr anchor="ctr"/>
                </a:tc>
              </a:tr>
              <a:tr h="9662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Boot block</a:t>
                      </a:r>
                      <a:endParaRPr lang="en-US" sz="28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5764119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385641"/>
              </p:ext>
            </p:extLst>
          </p:nvPr>
        </p:nvGraphicFramePr>
        <p:xfrm>
          <a:off x="5460628" y="2332335"/>
          <a:ext cx="1043247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98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14" idx="3"/>
            <a:endCxn id="9" idx="1"/>
          </p:cNvCxnSpPr>
          <p:nvPr/>
        </p:nvCxnSpPr>
        <p:spPr>
          <a:xfrm flipV="1">
            <a:off x="4572992" y="3475335"/>
            <a:ext cx="887636" cy="14393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79" y="4890939"/>
            <a:ext cx="173213" cy="475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07043" y="5104818"/>
            <a:ext cx="224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free disk blocks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43706"/>
              </p:ext>
            </p:extLst>
          </p:nvPr>
        </p:nvGraphicFramePr>
        <p:xfrm>
          <a:off x="7391511" y="2779581"/>
          <a:ext cx="1043247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98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0" name="Curved Connector 19"/>
          <p:cNvCxnSpPr/>
          <p:nvPr/>
        </p:nvCxnSpPr>
        <p:spPr>
          <a:xfrm flipV="1">
            <a:off x="6503875" y="2919394"/>
            <a:ext cx="887636" cy="14393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8434758" y="3480791"/>
            <a:ext cx="887636" cy="14393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67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74058"/>
              </p:ext>
            </p:extLst>
          </p:nvPr>
        </p:nvGraphicFramePr>
        <p:xfrm>
          <a:off x="597268" y="1229047"/>
          <a:ext cx="3987064" cy="499673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6092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Data</a:t>
                      </a:r>
                      <a:endParaRPr lang="en-US" sz="2800" dirty="0"/>
                    </a:p>
                  </a:txBody>
                  <a:tcPr anchor="ctr"/>
                </a:tc>
              </a:tr>
              <a:tr h="17136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I-List (</a:t>
                      </a:r>
                      <a:r>
                        <a:rPr lang="en-US" sz="2800" dirty="0" err="1" smtClean="0"/>
                        <a:t>inodes</a:t>
                      </a:r>
                      <a:r>
                        <a:rPr lang="en-US" sz="2800" dirty="0" smtClean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</a:tr>
              <a:tr h="70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Superblock</a:t>
                      </a:r>
                      <a:endParaRPr lang="en-US" sz="2800" dirty="0"/>
                    </a:p>
                  </a:txBody>
                  <a:tcPr anchor="ctr"/>
                </a:tc>
              </a:tr>
              <a:tr h="9662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Boot block</a:t>
                      </a:r>
                      <a:endParaRPr lang="en-US" sz="28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5764119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446864"/>
              </p:ext>
            </p:extLst>
          </p:nvPr>
        </p:nvGraphicFramePr>
        <p:xfrm>
          <a:off x="5460628" y="2332335"/>
          <a:ext cx="2409080" cy="22860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49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3475335"/>
            <a:ext cx="876296" cy="2520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79" y="4890939"/>
            <a:ext cx="173213" cy="475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1" y="4728873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3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5260"/>
            <a:ext cx="8229600" cy="1143000"/>
          </a:xfrm>
        </p:spPr>
        <p:txBody>
          <a:bodyPr/>
          <a:lstStyle/>
          <a:p>
            <a:r>
              <a:rPr lang="en-US" dirty="0" smtClean="0"/>
              <a:t>Modern File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55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66602"/>
          </a:xfrm>
        </p:spPr>
        <p:txBody>
          <a:bodyPr>
            <a:normAutofit/>
          </a:bodyPr>
          <a:lstStyle/>
          <a:p>
            <a:r>
              <a:rPr lang="en-US" dirty="0" smtClean="0"/>
              <a:t>What should a modern file system do that Unix S5FS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4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Failures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1900" y="1417638"/>
            <a:ext cx="1465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ZFS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23673" y="2716882"/>
            <a:ext cx="276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for Solaris, 2005</a:t>
            </a:r>
          </a:p>
          <a:p>
            <a:r>
              <a:rPr lang="en-US" dirty="0" smtClean="0"/>
              <a:t>Now open source:</a:t>
            </a:r>
          </a:p>
          <a:p>
            <a:r>
              <a:rPr lang="en-US" dirty="0">
                <a:hlinkClick r:id="rId2"/>
              </a:rPr>
              <a:t>http://open-</a:t>
            </a:r>
            <a:r>
              <a:rPr lang="en-US" dirty="0" err="1">
                <a:hlinkClick r:id="rId2"/>
              </a:rPr>
              <a:t>zfs.org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8" name="Picture 7" descr="Screen Shot 2013-11-21 at 5.3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3" y="1563554"/>
            <a:ext cx="5274479" cy="192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78266" y="3678694"/>
            <a:ext cx="71332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MacZFS</a:t>
            </a:r>
            <a:r>
              <a:rPr lang="en-US" sz="2400" dirty="0" smtClean="0"/>
              <a:t> </a:t>
            </a:r>
            <a:r>
              <a:rPr lang="en-US" sz="2400" dirty="0"/>
              <a:t>is free data storage and protection software for all Mac OS users. </a:t>
            </a:r>
            <a:r>
              <a:rPr lang="en-US" sz="2400" b="1" dirty="0"/>
              <a:t>It's for people who have Mac OS, who have any data, and who really like their data.</a:t>
            </a:r>
            <a:r>
              <a:rPr lang="en-US" sz="2400" dirty="0"/>
              <a:t> Whether on a single-drive laptop or on a massive server, it'll store your petabytes with ragingly redundant RAID reliability, and it'll keep the bit-rotted bleeps and </a:t>
            </a:r>
            <a:r>
              <a:rPr lang="en-US" sz="2400" dirty="0" err="1"/>
              <a:t>bloops</a:t>
            </a:r>
            <a:r>
              <a:rPr lang="en-US" sz="2400" dirty="0"/>
              <a:t> out of your iTunes library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1418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85826" cy="1143000"/>
          </a:xfrm>
        </p:spPr>
        <p:txBody>
          <a:bodyPr/>
          <a:lstStyle/>
          <a:p>
            <a:r>
              <a:rPr lang="en-US" dirty="0" smtClean="0"/>
              <a:t>Block Checksums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31243"/>
              </p:ext>
            </p:extLst>
          </p:nvPr>
        </p:nvGraphicFramePr>
        <p:xfrm>
          <a:off x="684867" y="1467186"/>
          <a:ext cx="1685117" cy="435249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92609" y="3651568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0" name="Curved Connector 9"/>
          <p:cNvCxnSpPr>
            <a:endCxn id="8" idx="1"/>
          </p:cNvCxnSpPr>
          <p:nvPr/>
        </p:nvCxnSpPr>
        <p:spPr>
          <a:xfrm>
            <a:off x="2369984" y="2872314"/>
            <a:ext cx="1122625" cy="131791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0" y="5670112"/>
            <a:ext cx="958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S5FS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126149"/>
              </p:ext>
            </p:extLst>
          </p:nvPr>
        </p:nvGraphicFramePr>
        <p:xfrm>
          <a:off x="5947101" y="597323"/>
          <a:ext cx="2875780" cy="31211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182749"/>
                <a:gridCol w="1693031"/>
              </a:tblGrid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Block</a:t>
                      </a:r>
                      <a:endParaRPr lang="en-US" sz="2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Checksum</a:t>
                      </a:r>
                    </a:p>
                    <a:p>
                      <a:pPr algn="ctr"/>
                      <a:r>
                        <a:rPr lang="en-US" sz="2800" dirty="0" smtClean="0"/>
                        <a:t>(SHA-256)</a:t>
                      </a:r>
                      <a:endParaRPr lang="en-US" sz="2800" dirty="0"/>
                    </a:p>
                  </a:txBody>
                  <a:tcPr anchor="b"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40a3dc…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2c5829d…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955d253…</a:t>
                      </a:r>
                      <a:endParaRPr lang="en-US" sz="2800" dirty="0"/>
                    </a:p>
                  </a:txBody>
                  <a:tcPr/>
                </a:tc>
              </a:tr>
              <a:tr h="54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Curved Connector 15"/>
          <p:cNvCxnSpPr>
            <a:endCxn id="8" idx="3"/>
          </p:cNvCxnSpPr>
          <p:nvPr/>
        </p:nvCxnSpPr>
        <p:spPr>
          <a:xfrm rot="5400000">
            <a:off x="4888686" y="3131814"/>
            <a:ext cx="1351944" cy="7648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0897" y="4235605"/>
            <a:ext cx="763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53889" y="5511348"/>
            <a:ext cx="453291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do you check the checksums?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4762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Hashes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5115" y="4728889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4699861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4699861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4670833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3786884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3779770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3754202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3779770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05115" y="2351653"/>
            <a:ext cx="1689606" cy="542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028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Delay Lines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52" y="1860351"/>
            <a:ext cx="2124743" cy="21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795" y="1739730"/>
            <a:ext cx="3187700" cy="25527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710186" y="2698974"/>
            <a:ext cx="952530" cy="4762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053052" y="2922723"/>
            <a:ext cx="5312443" cy="93357"/>
          </a:xfrm>
          <a:prstGeom prst="curvedConnector5">
            <a:avLst>
              <a:gd name="adj1" fmla="val -37175"/>
              <a:gd name="adj2" fmla="val -3137501"/>
              <a:gd name="adj3" fmla="val 113482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93664" y="1739730"/>
            <a:ext cx="184131" cy="959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85021" y="1280660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459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359" y="104538"/>
            <a:ext cx="2268952" cy="2869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0311" y="2475567"/>
            <a:ext cx="161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15" y="4728889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4699861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4699861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4670833"/>
            <a:ext cx="1689606" cy="107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3786884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3779770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3754202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3779770"/>
            <a:ext cx="1689606" cy="542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49918" y="2623068"/>
            <a:ext cx="1689606" cy="542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30705" y="2573483"/>
            <a:ext cx="1689606" cy="542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491924" y="1433208"/>
            <a:ext cx="1689606" cy="542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4871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0204" y="5413612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2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4" y="2136938"/>
            <a:ext cx="2581823" cy="25125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5" y="532991"/>
            <a:ext cx="2403601" cy="232474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5" y="3082503"/>
            <a:ext cx="2433025" cy="233110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5" y="2653612"/>
            <a:ext cx="1678267" cy="8391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303" y="4967017"/>
            <a:ext cx="4014231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Keep 2 copies of every block: if checksum fails for first copy read, try reading second 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8254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4392" y="5413612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3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4" y="2136938"/>
            <a:ext cx="2581823" cy="25125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5" y="362891"/>
            <a:ext cx="2403601" cy="232474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5" y="2231990"/>
            <a:ext cx="2433025" cy="233110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5" y="2653612"/>
            <a:ext cx="1678267" cy="8391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757" y="532991"/>
            <a:ext cx="401423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truly paranoid…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253775" y="4025241"/>
            <a:ext cx="2433025" cy="23311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5270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7644"/>
            <a:ext cx="8229600" cy="1143000"/>
          </a:xfrm>
        </p:spPr>
        <p:txBody>
          <a:bodyPr/>
          <a:lstStyle/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85979"/>
            <a:ext cx="45812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fairly paranoid but cheap…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58061" y="285979"/>
            <a:ext cx="2528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dirty="0" smtClean="0"/>
              <a:t>edundant </a:t>
            </a:r>
            <a:r>
              <a:rPr lang="en-US" sz="2800" b="1" dirty="0" smtClean="0"/>
              <a:t>A</a:t>
            </a:r>
            <a:r>
              <a:rPr lang="en-US" sz="2800" dirty="0" smtClean="0"/>
              <a:t>rrays of </a:t>
            </a:r>
            <a:r>
              <a:rPr lang="en-US" sz="2800" b="1" dirty="0" smtClean="0"/>
              <a:t>I</a:t>
            </a:r>
            <a:r>
              <a:rPr lang="en-US" sz="2800" dirty="0" smtClean="0"/>
              <a:t>nexpensive </a:t>
            </a:r>
            <a:r>
              <a:rPr lang="en-US" sz="2800" b="1" dirty="0" smtClean="0"/>
              <a:t>D</a:t>
            </a:r>
            <a:r>
              <a:rPr lang="en-US" sz="2800" dirty="0" smtClean="0"/>
              <a:t>isks</a:t>
            </a:r>
            <a:endParaRPr lang="en-US" sz="2800" dirty="0"/>
          </a:p>
        </p:txBody>
      </p:sp>
      <p:pic>
        <p:nvPicPr>
          <p:cNvPr id="8" name="Picture 7" descr="Screen Shot 2013-11-21 at 5.57.01 A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" y="2374026"/>
            <a:ext cx="8553957" cy="320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930231" y="2374026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 SIGMOD 1988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1" y="4170936"/>
            <a:ext cx="3278120" cy="2185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231" y="3586423"/>
            <a:ext cx="1956189" cy="27386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7993" y="5955756"/>
            <a:ext cx="16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whitehouse.gov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746" y="3996096"/>
            <a:ext cx="2000208" cy="25193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94" y="5836288"/>
            <a:ext cx="1481434" cy="6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2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for RAID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 descr="Screen Shot 2013-11-21 at 6.0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1191515"/>
            <a:ext cx="7122662" cy="498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52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Screen Shot 2013-11-21 at 6.0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3" y="952689"/>
            <a:ext cx="6226653" cy="478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226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214" y="274637"/>
            <a:ext cx="3504586" cy="3025367"/>
          </a:xfrm>
        </p:spPr>
        <p:txBody>
          <a:bodyPr/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 descr="Screen Shot 2013-11-21 at 6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9" y="124741"/>
            <a:ext cx="4385149" cy="636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65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09" y="725884"/>
            <a:ext cx="6436195" cy="47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30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Performance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1011" y="1417638"/>
            <a:ext cx="4649251" cy="44340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8612299">
            <a:off x="3460637" y="2982477"/>
            <a:ext cx="521623" cy="213196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83179" y="1513117"/>
            <a:ext cx="3360762" cy="125642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945260" y="3025864"/>
            <a:ext cx="403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Replacement Cache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151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695847"/>
              </p:ext>
            </p:extLst>
          </p:nvPr>
        </p:nvGraphicFramePr>
        <p:xfrm>
          <a:off x="848358" y="2458950"/>
          <a:ext cx="32018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940609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23253"/>
              </p:ext>
            </p:extLst>
          </p:nvPr>
        </p:nvGraphicFramePr>
        <p:xfrm>
          <a:off x="4059206" y="2458950"/>
          <a:ext cx="400226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8" y="1528491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978311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41514" y="1499469"/>
            <a:ext cx="435384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3014456"/>
            <a:ext cx="882620" cy="333187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6" y="34765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07049"/>
              </p:ext>
            </p:extLst>
          </p:nvPr>
        </p:nvGraphicFramePr>
        <p:xfrm>
          <a:off x="959328" y="4273077"/>
          <a:ext cx="3201808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3" y="4697182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79963"/>
              </p:ext>
            </p:extLst>
          </p:nvPr>
        </p:nvGraphicFramePr>
        <p:xfrm>
          <a:off x="4690114" y="4273077"/>
          <a:ext cx="32018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6" y="4753462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4839" y="5539089"/>
            <a:ext cx="651046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should relative size of T1 and T2 be adjusted?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2479987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2073" y="462410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creen Shot 2013-11-19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4" y="1555301"/>
            <a:ext cx="4707049" cy="268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361" y="239835"/>
            <a:ext cx="3863922" cy="595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72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87658"/>
              </p:ext>
            </p:extLst>
          </p:nvPr>
        </p:nvGraphicFramePr>
        <p:xfrm>
          <a:off x="848358" y="2458950"/>
          <a:ext cx="32018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940609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23879"/>
              </p:ext>
            </p:extLst>
          </p:nvPr>
        </p:nvGraphicFramePr>
        <p:xfrm>
          <a:off x="4059206" y="2458950"/>
          <a:ext cx="400226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8" y="1528491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978311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41514" y="1499469"/>
            <a:ext cx="435384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3014456"/>
            <a:ext cx="882620" cy="333187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6" y="34765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04992"/>
              </p:ext>
            </p:extLst>
          </p:nvPr>
        </p:nvGraphicFramePr>
        <p:xfrm>
          <a:off x="959328" y="4273077"/>
          <a:ext cx="3201808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3" y="4697182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968208"/>
              </p:ext>
            </p:extLst>
          </p:nvPr>
        </p:nvGraphicFramePr>
        <p:xfrm>
          <a:off x="4690114" y="4273077"/>
          <a:ext cx="32018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6" y="4753462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2479987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2073" y="462410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1016" y="5423016"/>
            <a:ext cx="656536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Hit in B1: should increase size of T1, drop entry from T2 to B2</a:t>
            </a:r>
          </a:p>
          <a:p>
            <a:r>
              <a:rPr lang="en-US" sz="2000" dirty="0" smtClean="0"/>
              <a:t>Hit in B2: should increase size of T2, drop entry from T1 to B1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35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 November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 descr="Screen Shot 2013-11-21 at 9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" y="202651"/>
            <a:ext cx="8919758" cy="309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17" y="2935991"/>
            <a:ext cx="6308648" cy="369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48407" y="6037794"/>
            <a:ext cx="400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IBM </a:t>
            </a:r>
            <a:r>
              <a:rPr lang="en-US" sz="2400" dirty="0" err="1" smtClean="0">
                <a:solidFill>
                  <a:schemeClr val="bg1"/>
                </a:solidFill>
              </a:rPr>
              <a:t>Almaden</a:t>
            </a:r>
            <a:r>
              <a:rPr lang="en-US" sz="2400" dirty="0" smtClean="0">
                <a:solidFill>
                  <a:schemeClr val="bg1"/>
                </a:solidFill>
              </a:rPr>
              <a:t> Research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actually have a disk like this on your main computing device?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" y="1931742"/>
            <a:ext cx="3934082" cy="39199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8612299">
            <a:off x="3322972" y="3154333"/>
            <a:ext cx="461143" cy="1804014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39970" y="3187985"/>
            <a:ext cx="3360762" cy="125642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949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" y="1417638"/>
            <a:ext cx="4342068" cy="3629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402" y="5205916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Solid State Drive</a:t>
            </a:r>
            <a:endParaRPr lang="en-US" sz="2400" dirty="0"/>
          </a:p>
        </p:txBody>
      </p:sp>
      <p:pic>
        <p:nvPicPr>
          <p:cNvPr id="9" name="Picture 8" descr="Screen Shot 2013-11-21 at 10.1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4562681"/>
            <a:ext cx="3073400" cy="1104900"/>
          </a:xfrm>
          <a:prstGeom prst="rect">
            <a:avLst/>
          </a:prstGeom>
        </p:spPr>
      </p:pic>
      <p:pic>
        <p:nvPicPr>
          <p:cNvPr id="11" name="Picture 10" descr="Screen Shot 2013-11-21 at 10.18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69" y="1435100"/>
            <a:ext cx="3717125" cy="31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4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498049"/>
              </p:ext>
            </p:extLst>
          </p:nvPr>
        </p:nvGraphicFramePr>
        <p:xfrm>
          <a:off x="457200" y="1322371"/>
          <a:ext cx="8229600" cy="455534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to Access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per Bit</a:t>
                      </a:r>
                      <a:endParaRPr lang="en-US" dirty="0"/>
                    </a:p>
                  </a:txBody>
                  <a:tcPr anchor="b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Mercury (Gin) Delay Line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UNIVAC (1951)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220,000ns (average)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$ 0.38 (1968)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(a</a:t>
                      </a:r>
                      <a:r>
                        <a:rPr lang="en-US" baseline="0" dirty="0" smtClean="0"/>
                        <a:t> bazillion n$)</a:t>
                      </a:r>
                      <a:endParaRPr lang="en-US" dirty="0" smtClean="0"/>
                    </a:p>
                  </a:txBody>
                  <a:tcPr anchor="ctr"/>
                </a:tc>
              </a:tr>
              <a:tr h="7919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Kingston KVR16N11/4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4GB</a:t>
                      </a:r>
                      <a:r>
                        <a:rPr lang="en-US" baseline="0" dirty="0" smtClean="0"/>
                        <a:t> DDR3 ($40)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13.75ns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1.16 n$</a:t>
                      </a:r>
                      <a:endParaRPr lang="en-US" dirty="0"/>
                    </a:p>
                  </a:txBody>
                  <a:tcPr anchor="ctr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 Drive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24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0.0046 n$</a:t>
                      </a:r>
                      <a:endParaRPr lang="en-US" sz="2800" b="1" dirty="0"/>
                    </a:p>
                  </a:txBody>
                  <a:tcPr anchor="ctr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SSD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800000"/>
                          </a:solidFill>
                        </a:rPr>
                        <a:t>?</a:t>
                      </a:r>
                      <a:endParaRPr lang="en-US" sz="32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0.075</a:t>
                      </a:r>
                      <a:r>
                        <a:rPr lang="en-US" sz="2800" b="1" baseline="0" dirty="0" smtClean="0"/>
                        <a:t> n$</a:t>
                      </a:r>
                      <a:endParaRPr lang="en-US" sz="2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0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6" y="171461"/>
            <a:ext cx="6796352" cy="558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39" y="1737084"/>
            <a:ext cx="5623454" cy="461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190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642"/>
            <a:ext cx="6924261" cy="568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076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2" y="104989"/>
            <a:ext cx="8998749" cy="655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9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001623"/>
              </p:ext>
            </p:extLst>
          </p:nvPr>
        </p:nvGraphicFramePr>
        <p:xfrm>
          <a:off x="457200" y="1322371"/>
          <a:ext cx="8229600" cy="455534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to Access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per Bit</a:t>
                      </a:r>
                      <a:endParaRPr lang="en-US" dirty="0"/>
                    </a:p>
                  </a:txBody>
                  <a:tcPr anchor="b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919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Kingston KVR16N11/4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4GB</a:t>
                      </a:r>
                      <a:r>
                        <a:rPr lang="en-US" baseline="0" dirty="0" smtClean="0"/>
                        <a:t> DDR3 ($40)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13.75ns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1.16 n$</a:t>
                      </a:r>
                      <a:endParaRPr lang="en-US" dirty="0"/>
                    </a:p>
                  </a:txBody>
                  <a:tcPr anchor="ctr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SSD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0.075</a:t>
                      </a:r>
                      <a:r>
                        <a:rPr lang="en-US" sz="2800" b="1" baseline="0" dirty="0" smtClean="0"/>
                        <a:t> n$</a:t>
                      </a:r>
                      <a:endParaRPr lang="en-US" sz="2800" b="1" dirty="0"/>
                    </a:p>
                  </a:txBody>
                  <a:tcPr anchor="ctr"/>
                </a:tc>
              </a:tr>
              <a:tr h="10436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Disk Drive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2400" b="1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0.0046 n$</a:t>
                      </a:r>
                      <a:endParaRPr lang="en-US" sz="2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843170" y="4128418"/>
            <a:ext cx="26007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Modern Hard Drive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900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11-20 at 4.08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4207537" y="1634708"/>
            <a:ext cx="4936463" cy="292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398" y="274638"/>
            <a:ext cx="2998401" cy="1143000"/>
          </a:xfrm>
        </p:spPr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36" y="204868"/>
            <a:ext cx="3947595" cy="446328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Storage systems should be designed around </a:t>
            </a:r>
            <a:r>
              <a:rPr lang="en-US" b="1" dirty="0" smtClean="0"/>
              <a:t>hardware capabilities</a:t>
            </a:r>
            <a:r>
              <a:rPr lang="en-US" dirty="0" smtClean="0"/>
              <a:t> and </a:t>
            </a:r>
            <a:r>
              <a:rPr lang="en-US" b="1" dirty="0" smtClean="0"/>
              <a:t>workload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Today’s </a:t>
            </a:r>
            <a:r>
              <a:rPr lang="en-US" dirty="0" err="1" smtClean="0"/>
              <a:t>OSes</a:t>
            </a:r>
            <a:r>
              <a:rPr lang="en-US" dirty="0" smtClean="0"/>
              <a:t> mostly use </a:t>
            </a:r>
            <a:r>
              <a:rPr lang="en-US" dirty="0" err="1" smtClean="0"/>
              <a:t>filesystems</a:t>
            </a:r>
            <a:r>
              <a:rPr lang="en-US" dirty="0" smtClean="0"/>
              <a:t> designed around 1990s disks and 1960s workloads!</a:t>
            </a:r>
          </a:p>
          <a:p>
            <a:pPr marL="457200" lvl="1" indent="0">
              <a:buNone/>
            </a:pPr>
            <a:r>
              <a:rPr lang="en-US" dirty="0" smtClean="0"/>
              <a:t>But, with lots of clever hacks to make them work okay on today’s hardware and workloads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 descr="Screen Shot 2013-11-20 at 4.10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547" b="58530"/>
          <a:stretch/>
        </p:blipFill>
        <p:spPr>
          <a:xfrm>
            <a:off x="0" y="4910784"/>
            <a:ext cx="8927814" cy="144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53200" y="1675238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from Wilkes 1967: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8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creen Shot 2013-11-19 at 10.10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/>
          <a:stretch/>
        </p:blipFill>
        <p:spPr>
          <a:xfrm>
            <a:off x="149995" y="179491"/>
            <a:ext cx="8994005" cy="360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18864" y="2129951"/>
            <a:ext cx="3878665" cy="53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74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7154">
            <a:off x="6135548" y="331960"/>
            <a:ext cx="2552700" cy="31877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52" y="1860351"/>
            <a:ext cx="2124743" cy="21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795" y="1739730"/>
            <a:ext cx="3187700" cy="25527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710186" y="2698974"/>
            <a:ext cx="952530" cy="4762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053052" y="2922723"/>
            <a:ext cx="5312443" cy="93357"/>
          </a:xfrm>
          <a:prstGeom prst="curvedConnector5">
            <a:avLst>
              <a:gd name="adj1" fmla="val -37175"/>
              <a:gd name="adj2" fmla="val -3137501"/>
              <a:gd name="adj3" fmla="val 113482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93664" y="1739730"/>
            <a:ext cx="184131" cy="959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85021" y="1280660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  <p:pic>
        <p:nvPicPr>
          <p:cNvPr id="6" name="Picture 5" descr="Screen Shot 2013-11-20 at 9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2" y="4695800"/>
            <a:ext cx="8334633" cy="101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65969" y="529906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91678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Core Memory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9" y="1338146"/>
            <a:ext cx="4873461" cy="487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926" y="1542270"/>
            <a:ext cx="4145375" cy="3109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530" y="4830935"/>
            <a:ext cx="3173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MIT Project Whirlwind, 1951</a:t>
            </a:r>
          </a:p>
          <a:p>
            <a:pPr algn="ctr"/>
            <a:r>
              <a:rPr lang="en-US" sz="2000" dirty="0" smtClean="0"/>
              <a:t>2K 16-bit words</a:t>
            </a:r>
          </a:p>
          <a:p>
            <a:pPr algn="ctr"/>
            <a:r>
              <a:rPr lang="en-US" sz="2000" dirty="0" smtClean="0"/>
              <a:t>with “no waiting”!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445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65628</TotalTime>
  <Words>2521</Words>
  <Application>Microsoft Macintosh PowerPoint</Application>
  <PresentationFormat>On-screen Show (4:3)</PresentationFormat>
  <Paragraphs>711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Class 24: Storage</vt:lpstr>
      <vt:lpstr>PowerPoint Presentation</vt:lpstr>
      <vt:lpstr>Why is storage complicated?</vt:lpstr>
      <vt:lpstr>Delay Lines</vt:lpstr>
      <vt:lpstr>Mercury Delay Lines</vt:lpstr>
      <vt:lpstr>PowerPoint Presentation</vt:lpstr>
      <vt:lpstr>PowerPoint Presentation</vt:lpstr>
      <vt:lpstr>Why Mercury?</vt:lpstr>
      <vt:lpstr>Magnetic Core Memory</vt:lpstr>
      <vt:lpstr>SRAM</vt:lpstr>
      <vt:lpstr>Four-Transistor SRAM Bit</vt:lpstr>
      <vt:lpstr>PowerPoint Presentation</vt:lpstr>
      <vt:lpstr>After Turning off Power</vt:lpstr>
      <vt:lpstr>PowerPoint Presentation</vt:lpstr>
      <vt:lpstr>Storage Systems</vt:lpstr>
      <vt:lpstr>Cheaper, More Persistent Storage</vt:lpstr>
      <vt:lpstr>How big is a TB?</vt:lpstr>
      <vt:lpstr>Storage Systems</vt:lpstr>
      <vt:lpstr>Accessing a Hard Drive</vt:lpstr>
      <vt:lpstr>Passing the Drop Test</vt:lpstr>
      <vt:lpstr>Passing the Drop Test</vt:lpstr>
      <vt:lpstr>Storage Systems</vt:lpstr>
      <vt:lpstr>Storage Abstractions</vt:lpstr>
      <vt:lpstr>PowerPoint Presentation</vt:lpstr>
      <vt:lpstr>PowerPoint Presentation</vt:lpstr>
      <vt:lpstr>Storage Abstractions</vt:lpstr>
      <vt:lpstr>Unix File Abstraction</vt:lpstr>
      <vt:lpstr>Which are files?</vt:lpstr>
      <vt:lpstr>“Everything is a File”</vt:lpstr>
      <vt:lpstr>inode represents a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Directories are Files Too!</vt:lpstr>
      <vt:lpstr>PowerPoint Presentation</vt:lpstr>
      <vt:lpstr>How to create a new file?</vt:lpstr>
      <vt:lpstr>Finding a Free Block</vt:lpstr>
      <vt:lpstr>Finding a Free inode</vt:lpstr>
      <vt:lpstr>Modern File Systems</vt:lpstr>
      <vt:lpstr>What should a modern file system do that Unix S5FS doesn’t?</vt:lpstr>
      <vt:lpstr>Handling Failures</vt:lpstr>
      <vt:lpstr>Block Checksums </vt:lpstr>
      <vt:lpstr>Hashing the Hashes</vt:lpstr>
      <vt:lpstr>Merkle Tree</vt:lpstr>
      <vt:lpstr>Recovery</vt:lpstr>
      <vt:lpstr>PowerPoint Presentation</vt:lpstr>
      <vt:lpstr>RAID</vt:lpstr>
      <vt:lpstr>Case for RAID</vt:lpstr>
      <vt:lpstr>PowerPoint Presentation</vt:lpstr>
      <vt:lpstr>Redundancy</vt:lpstr>
      <vt:lpstr>PowerPoint Presentation</vt:lpstr>
      <vt:lpstr>Improving Performance</vt:lpstr>
      <vt:lpstr>Adaptive Replacement Cache</vt:lpstr>
      <vt:lpstr>Adaptive Replacement Cache</vt:lpstr>
      <vt:lpstr>PowerPoint Presentation</vt:lpstr>
      <vt:lpstr>Do you actually have a disk like this on your main computing device?</vt:lpstr>
      <vt:lpstr>Flash Memory</vt:lpstr>
      <vt:lpstr>Storage Systems</vt:lpstr>
      <vt:lpstr>PowerPoint Presentation</vt:lpstr>
      <vt:lpstr>PowerPoint Presentation</vt:lpstr>
      <vt:lpstr>PowerPoint Presentation</vt:lpstr>
      <vt:lpstr>Storage Systems</vt:lpstr>
      <vt:lpstr>Charge</vt:lpstr>
    </vt:vector>
  </TitlesOfParts>
  <Manager/>
  <Company>University of Virginia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cs4414 Lecture</dc:title>
  <dc:subject/>
  <dc:creator>David Evans</dc:creator>
  <cp:keywords>Operating Systems</cp:keywords>
  <dc:description/>
  <cp:lastModifiedBy>David Evans</cp:lastModifiedBy>
  <cp:revision>722</cp:revision>
  <cp:lastPrinted>2013-11-21T15:26:53Z</cp:lastPrinted>
  <dcterms:created xsi:type="dcterms:W3CDTF">2013-08-26T17:24:32Z</dcterms:created>
  <dcterms:modified xsi:type="dcterms:W3CDTF">2013-11-21T15:54:44Z</dcterms:modified>
  <cp:category/>
</cp:coreProperties>
</file>