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 bookmarkIdSeed="2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0" r:id="rId4"/>
    <p:sldId id="261" r:id="rId5"/>
    <p:sldId id="262" r:id="rId6"/>
    <p:sldId id="263" r:id="rId7"/>
    <p:sldId id="259" r:id="rId8"/>
    <p:sldId id="258" r:id="rId9"/>
    <p:sldId id="265" r:id="rId10"/>
    <p:sldId id="267" r:id="rId11"/>
    <p:sldId id="266" r:id="rId12"/>
  </p:sldIdLst>
  <p:sldSz cx="9144000" cy="6858000" type="screen4x3"/>
  <p:notesSz cx="7188200" cy="94488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B501"/>
    <a:srgbClr val="BEEAFF"/>
    <a:srgbClr val="00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24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7165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r">
              <a:defRPr sz="1200"/>
            </a:lvl1pPr>
          </a:lstStyle>
          <a:p>
            <a:fld id="{65E77B07-26ED-A949-9D4B-44C207F8A4D1}" type="datetimeFigureOut">
              <a:rPr lang="en-US" smtClean="0"/>
              <a:pPr/>
              <a:t>11/18/13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7165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r">
              <a:defRPr sz="1200"/>
            </a:lvl1pPr>
          </a:lstStyle>
          <a:p>
            <a:fld id="{4EAEABA4-34FF-E546-B451-A8222159D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20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7165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r">
              <a:defRPr sz="1200"/>
            </a:lvl1pPr>
          </a:lstStyle>
          <a:p>
            <a:fld id="{431550EC-EE34-EF49-A4D8-147A804A9918}" type="datetimeFigureOut">
              <a:rPr lang="en-US" smtClean="0"/>
              <a:pPr/>
              <a:t>11/18/13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1900" y="708025"/>
            <a:ext cx="4724400" cy="354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61" tIns="47531" rIns="95061" bIns="475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8820" y="4488180"/>
            <a:ext cx="5750560" cy="4251960"/>
          </a:xfrm>
          <a:prstGeom prst="rect">
            <a:avLst/>
          </a:prstGeom>
        </p:spPr>
        <p:txBody>
          <a:bodyPr vert="horz" lIns="95061" tIns="47531" rIns="95061" bIns="475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7165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r">
              <a:defRPr sz="1200"/>
            </a:lvl1pPr>
          </a:lstStyle>
          <a:p>
            <a:fld id="{AE5CA4EC-A822-3847-9594-6C0922482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298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5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7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1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1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5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1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2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1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ngston.com/datasheets/KVR16N11_4.pdf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5073" t="10114" r="15015" b="10183"/>
          <a:stretch/>
        </p:blipFill>
        <p:spPr>
          <a:xfrm rot="5400000">
            <a:off x="1790733" y="-1056994"/>
            <a:ext cx="5733847" cy="840078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5940" y="5395397"/>
            <a:ext cx="3660204" cy="1290582"/>
          </a:xfrm>
          <a:noFill/>
        </p:spPr>
        <p:txBody>
          <a:bodyPr>
            <a:normAutofit lnSpcReduction="10000"/>
          </a:bodyPr>
          <a:lstStyle/>
          <a:p>
            <a:pPr algn="r">
              <a:lnSpc>
                <a:spcPct val="70000"/>
              </a:lnSpc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cs4414 Fall 2013</a:t>
            </a:r>
          </a:p>
          <a:p>
            <a:pPr algn="r">
              <a:lnSpc>
                <a:spcPct val="70000"/>
              </a:lnSpc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University of Virginia</a:t>
            </a:r>
          </a:p>
          <a:p>
            <a:pPr algn="r">
              <a:lnSpc>
                <a:spcPct val="70000"/>
              </a:lnSpc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David Evans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80727" y="33020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812" y="90721"/>
            <a:ext cx="4002892" cy="1927839"/>
          </a:xfrm>
          <a:noFill/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Class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24: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Storage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9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7669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“Abstractions”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22624" y="2381447"/>
            <a:ext cx="717253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abstract: array of bytes</a:t>
            </a:r>
          </a:p>
          <a:p>
            <a:r>
              <a:rPr lang="en-US" dirty="0"/>
              <a:t>	</a:t>
            </a:r>
            <a:r>
              <a:rPr lang="en-US" dirty="0" smtClean="0"/>
              <a:t>can be accessed arbitrarily</a:t>
            </a:r>
          </a:p>
          <a:p>
            <a:r>
              <a:rPr lang="en-US" dirty="0"/>
              <a:t>	</a:t>
            </a:r>
            <a:r>
              <a:rPr lang="en-US" dirty="0" smtClean="0"/>
              <a:t>live forever</a:t>
            </a:r>
          </a:p>
          <a:p>
            <a:endParaRPr lang="en-US" dirty="0"/>
          </a:p>
          <a:p>
            <a:r>
              <a:rPr lang="en-US" dirty="0" smtClean="0"/>
              <a:t>Before files:</a:t>
            </a:r>
          </a:p>
          <a:p>
            <a:r>
              <a:rPr lang="en-US" dirty="0"/>
              <a:t>	</a:t>
            </a:r>
            <a:r>
              <a:rPr lang="en-US" dirty="0" smtClean="0"/>
              <a:t>application programs needed to worry about records, block sizes, etc.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Physical disk: collection of sectors, each is fixed size (</a:t>
            </a:r>
            <a:r>
              <a:rPr lang="en-US" smtClean="0"/>
              <a:t>512 bytes)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7017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Abstractions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52529" y="1460504"/>
            <a:ext cx="280089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 Location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0067" y="1460504"/>
            <a:ext cx="2535093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9152" y="5755938"/>
            <a:ext cx="3159839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What about: database, URI?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150287" y="5755938"/>
            <a:ext cx="2728556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Do we really need both?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9844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9281"/>
            <a:ext cx="8229600" cy="1143000"/>
          </a:xfrm>
        </p:spPr>
        <p:txBody>
          <a:bodyPr/>
          <a:lstStyle/>
          <a:p>
            <a:r>
              <a:rPr lang="en-US" dirty="0" smtClean="0"/>
              <a:t>Why is storage complicated?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29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716" y="2381446"/>
            <a:ext cx="5578811" cy="39749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948" y="274638"/>
            <a:ext cx="4581851" cy="1143000"/>
          </a:xfrm>
        </p:spPr>
        <p:txBody>
          <a:bodyPr/>
          <a:lstStyle/>
          <a:p>
            <a:r>
              <a:rPr lang="en-US" dirty="0" smtClean="0"/>
              <a:t>Delay Lines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5" y="76869"/>
            <a:ext cx="3827763" cy="268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02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59729" y="152400"/>
            <a:ext cx="5881734" cy="48320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I do not imagine that many of the Turing lecturers who will follow me will be people who were acquainted with Alan Turing. … Although a mathematician, Turing took quite an interest in the engineering side of computer design… </a:t>
            </a:r>
            <a:r>
              <a:rPr lang="en-US" sz="2800" b="1" dirty="0" smtClean="0"/>
              <a:t>Turing’s contribution to this discussion was to advocate the use of gin, which he said contained alcohol and water in just the right proportions …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4953000"/>
            <a:ext cx="6062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Sir Maurice Wilkes (1913</a:t>
            </a:r>
            <a:r>
              <a:rPr lang="en-US" sz="2800" dirty="0" smtClean="0"/>
              <a:t>-2010</a:t>
            </a:r>
            <a:r>
              <a:rPr lang="en-US" sz="2800" dirty="0" smtClean="0"/>
              <a:t>), </a:t>
            </a:r>
            <a:r>
              <a:rPr lang="en-US" sz="2800" i="1" dirty="0" smtClean="0"/>
              <a:t>Computers Then and Now </a:t>
            </a:r>
          </a:p>
          <a:p>
            <a:pPr algn="r"/>
            <a:r>
              <a:rPr lang="en-US" sz="2800" dirty="0" smtClean="0"/>
              <a:t>(1967 Turing Award Lecture)</a:t>
            </a:r>
            <a:endParaRPr lang="en-US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49" y="186964"/>
            <a:ext cx="2815836" cy="385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3103418"/>
            <a:ext cx="2390879" cy="368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821709" y="6414777"/>
            <a:ext cx="15190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flickr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rolandeva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70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Screen Shot 2013-11-19 at 10.08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37" y="3685573"/>
            <a:ext cx="8087563" cy="2315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creen Shot 2013-11-19 at 10.09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9835"/>
            <a:ext cx="5562600" cy="3174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7728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Screen Shot 2013-11-19 at 10.10.44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"/>
          <a:stretch/>
        </p:blipFill>
        <p:spPr>
          <a:xfrm>
            <a:off x="457200" y="304233"/>
            <a:ext cx="8541720" cy="342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743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5704" b="16553"/>
          <a:stretch/>
        </p:blipFill>
        <p:spPr>
          <a:xfrm>
            <a:off x="360565" y="419588"/>
            <a:ext cx="4436102" cy="300515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Screen Shot 2013-11-19 at 9.42.30 AM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677" y="2309404"/>
            <a:ext cx="4919856" cy="3442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790385" y="1040364"/>
            <a:ext cx="2896415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cycles (at 800MHz) to read a particular row = 13.75ns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146083" y="2653612"/>
            <a:ext cx="1383436" cy="498970"/>
          </a:xfrm>
          <a:prstGeom prst="ellipse">
            <a:avLst/>
          </a:prstGeom>
          <a:noFill/>
          <a:ln w="28575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00" y="4572000"/>
            <a:ext cx="94128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= 185° 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771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Systems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837111"/>
              </p:ext>
            </p:extLst>
          </p:nvPr>
        </p:nvGraphicFramePr>
        <p:xfrm>
          <a:off x="718886" y="1510401"/>
          <a:ext cx="7967915" cy="30920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593583"/>
                <a:gridCol w="1593583"/>
                <a:gridCol w="1593583"/>
                <a:gridCol w="1593583"/>
                <a:gridCol w="1593583"/>
              </a:tblGrid>
              <a:tr h="5988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Device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to Access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 Consumption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 per Bit</a:t>
                      </a:r>
                      <a:endParaRPr lang="en-US" dirty="0"/>
                    </a:p>
                  </a:txBody>
                  <a:tcPr anchor="b"/>
                </a:tc>
              </a:tr>
              <a:tr h="1225960">
                <a:tc>
                  <a:txBody>
                    <a:bodyPr/>
                    <a:lstStyle/>
                    <a:p>
                      <a:r>
                        <a:rPr lang="en-US" dirty="0" smtClean="0"/>
                        <a:t>DRAM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Kingston KVR16N11/4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4GB</a:t>
                      </a:r>
                      <a:r>
                        <a:rPr lang="en-US" baseline="0" dirty="0" smtClean="0"/>
                        <a:t> DDR3 ($40)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13.75ns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25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876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Abstractions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52529" y="1460504"/>
            <a:ext cx="280089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 Location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0067" y="1460504"/>
            <a:ext cx="2535093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9152" y="5755938"/>
            <a:ext cx="3159839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What about: database, URI?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150287" y="5755938"/>
            <a:ext cx="2728556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Do we really need both?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3446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64400</TotalTime>
  <Words>267</Words>
  <Application>Microsoft Macintosh PowerPoint</Application>
  <PresentationFormat>On-screen Show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Class 24: Storage</vt:lpstr>
      <vt:lpstr>Why is storage complicated?</vt:lpstr>
      <vt:lpstr>Delay Lines</vt:lpstr>
      <vt:lpstr>PowerPoint Presentation</vt:lpstr>
      <vt:lpstr>PowerPoint Presentation</vt:lpstr>
      <vt:lpstr>PowerPoint Presentation</vt:lpstr>
      <vt:lpstr>PowerPoint Presentation</vt:lpstr>
      <vt:lpstr>Storage Systems</vt:lpstr>
      <vt:lpstr>Storage Abstractions</vt:lpstr>
      <vt:lpstr>Storage “Abstractions”</vt:lpstr>
      <vt:lpstr>Storage Abstractions</vt:lpstr>
    </vt:vector>
  </TitlesOfParts>
  <Company>Udacity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Introduction:  What is an Operating System?</dc:title>
  <dc:creator>David Evans</dc:creator>
  <cp:lastModifiedBy>David Evans</cp:lastModifiedBy>
  <cp:revision>680</cp:revision>
  <cp:lastPrinted>2013-11-14T15:27:08Z</cp:lastPrinted>
  <dcterms:created xsi:type="dcterms:W3CDTF">2013-08-26T17:24:32Z</dcterms:created>
  <dcterms:modified xsi:type="dcterms:W3CDTF">2013-11-20T19:23:13Z</dcterms:modified>
</cp:coreProperties>
</file>