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lecture30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lecture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lecture26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cat>
            <c:numRef>
              <c:f>'[Worksheet in lecture30]Sheet1'!$A$1:$A$19</c:f>
              <c:numCache>
                <c:formatCode>General</c:formatCode>
                <c:ptCount val="19"/>
                <c:pt idx="0">
                  <c:v>1930.0</c:v>
                </c:pt>
                <c:pt idx="1">
                  <c:v>1934.0</c:v>
                </c:pt>
                <c:pt idx="2">
                  <c:v>1938.0</c:v>
                </c:pt>
                <c:pt idx="3">
                  <c:v>1950.0</c:v>
                </c:pt>
                <c:pt idx="4">
                  <c:v>1954.0</c:v>
                </c:pt>
                <c:pt idx="5">
                  <c:v>1958.0</c:v>
                </c:pt>
                <c:pt idx="6">
                  <c:v>1962.0</c:v>
                </c:pt>
                <c:pt idx="7">
                  <c:v>1966.0</c:v>
                </c:pt>
                <c:pt idx="8">
                  <c:v>1970.0</c:v>
                </c:pt>
                <c:pt idx="9">
                  <c:v>1974.0</c:v>
                </c:pt>
                <c:pt idx="10">
                  <c:v>1978.0</c:v>
                </c:pt>
                <c:pt idx="11">
                  <c:v>1982.0</c:v>
                </c:pt>
                <c:pt idx="12">
                  <c:v>1986.0</c:v>
                </c:pt>
                <c:pt idx="13">
                  <c:v>1990.0</c:v>
                </c:pt>
                <c:pt idx="14">
                  <c:v>1994.0</c:v>
                </c:pt>
                <c:pt idx="15">
                  <c:v>1998.0</c:v>
                </c:pt>
                <c:pt idx="16">
                  <c:v>2002.0</c:v>
                </c:pt>
                <c:pt idx="17">
                  <c:v>2006.0</c:v>
                </c:pt>
                <c:pt idx="18">
                  <c:v>2010.0</c:v>
                </c:pt>
              </c:numCache>
            </c:numRef>
          </c:cat>
          <c:val>
            <c:numRef>
              <c:f>'[Worksheet in lecture30]Sheet1'!$E$1:$E$19</c:f>
              <c:numCache>
                <c:formatCode>General</c:formatCode>
                <c:ptCount val="19"/>
                <c:pt idx="0">
                  <c:v>3.89</c:v>
                </c:pt>
                <c:pt idx="1">
                  <c:v>4.119999999999997</c:v>
                </c:pt>
                <c:pt idx="2">
                  <c:v>4.67</c:v>
                </c:pt>
                <c:pt idx="3">
                  <c:v>4.0</c:v>
                </c:pt>
                <c:pt idx="4">
                  <c:v>5.38</c:v>
                </c:pt>
                <c:pt idx="5">
                  <c:v>3.6</c:v>
                </c:pt>
                <c:pt idx="6">
                  <c:v>2.78</c:v>
                </c:pt>
                <c:pt idx="7">
                  <c:v>2.78</c:v>
                </c:pt>
                <c:pt idx="8">
                  <c:v>2.97</c:v>
                </c:pt>
                <c:pt idx="9">
                  <c:v>2.55</c:v>
                </c:pt>
                <c:pt idx="10">
                  <c:v>2.68</c:v>
                </c:pt>
                <c:pt idx="11">
                  <c:v>2.809999999999999</c:v>
                </c:pt>
                <c:pt idx="12">
                  <c:v>2.54</c:v>
                </c:pt>
                <c:pt idx="13">
                  <c:v>2.21</c:v>
                </c:pt>
                <c:pt idx="14">
                  <c:v>2.71</c:v>
                </c:pt>
                <c:pt idx="15">
                  <c:v>2.67</c:v>
                </c:pt>
                <c:pt idx="16">
                  <c:v>2.515624999999999</c:v>
                </c:pt>
                <c:pt idx="17">
                  <c:v>2.296874999999999</c:v>
                </c:pt>
                <c:pt idx="18">
                  <c:v>2.265625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267640"/>
        <c:axId val="1820270616"/>
      </c:lineChart>
      <c:catAx>
        <c:axId val="182026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20270616"/>
        <c:crosses val="autoZero"/>
        <c:auto val="1"/>
        <c:lblAlgn val="ctr"/>
        <c:lblOffset val="100"/>
        <c:noMultiLvlLbl val="0"/>
      </c:catAx>
      <c:valAx>
        <c:axId val="1820270616"/>
        <c:scaling>
          <c:orientation val="minMax"/>
          <c:max val="6.0"/>
          <c:min val="2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0267640"/>
        <c:crosses val="autoZero"/>
        <c:crossBetween val="midCat"/>
        <c:majorUnit val="1.0"/>
      </c:valAx>
    </c:plotArea>
    <c:plotVisOnly val="1"/>
    <c:dispBlanksAs val="zero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055991041434"/>
          <c:y val="0.050314542665559"/>
          <c:w val="0.812238140371342"/>
          <c:h val="0.777898762654669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accent1"/>
              </a:solidFill>
              <a:ln w="15875">
                <a:solidFill>
                  <a:schemeClr val="tx2"/>
                </a:solidFill>
              </a:ln>
            </c:spPr>
          </c:marker>
          <c:cat>
            <c:numRef>
              <c:f>'[Worksheet in lecture1]Sheet1'!$D$15:$D$43</c:f>
              <c:numCache>
                <c:formatCode>General</c:formatCode>
                <c:ptCount val="29"/>
                <c:pt idx="0">
                  <c:v>1969.0</c:v>
                </c:pt>
                <c:pt idx="1">
                  <c:v>1970.5</c:v>
                </c:pt>
                <c:pt idx="2">
                  <c:v>1972.0</c:v>
                </c:pt>
                <c:pt idx="3">
                  <c:v>1973.5</c:v>
                </c:pt>
                <c:pt idx="4">
                  <c:v>1975.0</c:v>
                </c:pt>
                <c:pt idx="5">
                  <c:v>1976.5</c:v>
                </c:pt>
                <c:pt idx="6">
                  <c:v>1978.0</c:v>
                </c:pt>
                <c:pt idx="7">
                  <c:v>1979.5</c:v>
                </c:pt>
                <c:pt idx="8">
                  <c:v>1981.0</c:v>
                </c:pt>
                <c:pt idx="9">
                  <c:v>1982.5</c:v>
                </c:pt>
                <c:pt idx="10">
                  <c:v>1984.0</c:v>
                </c:pt>
                <c:pt idx="11">
                  <c:v>1985.5</c:v>
                </c:pt>
                <c:pt idx="12">
                  <c:v>1987.0</c:v>
                </c:pt>
                <c:pt idx="13">
                  <c:v>1988.5</c:v>
                </c:pt>
                <c:pt idx="14">
                  <c:v>1990.0</c:v>
                </c:pt>
                <c:pt idx="15">
                  <c:v>1991.5</c:v>
                </c:pt>
                <c:pt idx="16">
                  <c:v>1993.0</c:v>
                </c:pt>
                <c:pt idx="17">
                  <c:v>1994.5</c:v>
                </c:pt>
                <c:pt idx="18">
                  <c:v>1996.0</c:v>
                </c:pt>
                <c:pt idx="19">
                  <c:v>1997.5</c:v>
                </c:pt>
                <c:pt idx="20">
                  <c:v>1999.0</c:v>
                </c:pt>
                <c:pt idx="21">
                  <c:v>2000.5</c:v>
                </c:pt>
                <c:pt idx="22">
                  <c:v>2002.0</c:v>
                </c:pt>
                <c:pt idx="23">
                  <c:v>2003.5</c:v>
                </c:pt>
                <c:pt idx="24">
                  <c:v>2005.0</c:v>
                </c:pt>
                <c:pt idx="25">
                  <c:v>2006.5</c:v>
                </c:pt>
                <c:pt idx="26">
                  <c:v>2008.0</c:v>
                </c:pt>
                <c:pt idx="27">
                  <c:v>2009.5</c:v>
                </c:pt>
                <c:pt idx="28">
                  <c:v>2011.0</c:v>
                </c:pt>
              </c:numCache>
            </c:numRef>
          </c:cat>
          <c:val>
            <c:numRef>
              <c:f>'[Worksheet in lecture1]Sheet1'!$E$15:$E$43</c:f>
              <c:numCache>
                <c:formatCode>General</c:formatCode>
                <c:ptCount val="2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  <c:pt idx="22">
                  <c:v>4.194304E6</c:v>
                </c:pt>
                <c:pt idx="23">
                  <c:v>8.388608E6</c:v>
                </c:pt>
                <c:pt idx="24">
                  <c:v>1.6777216E7</c:v>
                </c:pt>
                <c:pt idx="25">
                  <c:v>3.3554432E7</c:v>
                </c:pt>
                <c:pt idx="26">
                  <c:v>6.7108864E7</c:v>
                </c:pt>
                <c:pt idx="27">
                  <c:v>1.34217728E8</c:v>
                </c:pt>
                <c:pt idx="28">
                  <c:v>2.68435456E8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170264"/>
        <c:axId val="1855100872"/>
      </c:lineChart>
      <c:catAx>
        <c:axId val="185517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51008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55100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855170264"/>
        <c:crosses val="autoZero"/>
        <c:crossBetween val="between"/>
      </c:valAx>
      <c:spPr>
        <a:solidFill>
          <a:srgbClr val="FFFFCC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654961013085"/>
          <c:y val="0.0386151551199985"/>
          <c:w val="0.870345038986915"/>
          <c:h val="0.857905738401406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/>
              </a:solidFill>
            </c:spPr>
          </c:marker>
          <c:cat>
            <c:numRef>
              <c:f>'[Chart in lecture26.pptx]Sheet1'!$D$41:$D$69</c:f>
              <c:numCache>
                <c:formatCode>General</c:formatCode>
                <c:ptCount val="29"/>
                <c:pt idx="0">
                  <c:v>2008.0</c:v>
                </c:pt>
                <c:pt idx="1">
                  <c:v>2009.5</c:v>
                </c:pt>
                <c:pt idx="2">
                  <c:v>2011.0</c:v>
                </c:pt>
                <c:pt idx="3">
                  <c:v>2012.5</c:v>
                </c:pt>
                <c:pt idx="4">
                  <c:v>2014.0</c:v>
                </c:pt>
                <c:pt idx="5">
                  <c:v>2015.5</c:v>
                </c:pt>
                <c:pt idx="6">
                  <c:v>2017.0</c:v>
                </c:pt>
                <c:pt idx="7">
                  <c:v>2018.5</c:v>
                </c:pt>
                <c:pt idx="8">
                  <c:v>2020.0</c:v>
                </c:pt>
                <c:pt idx="9">
                  <c:v>2021.5</c:v>
                </c:pt>
                <c:pt idx="10">
                  <c:v>2023.0</c:v>
                </c:pt>
                <c:pt idx="11">
                  <c:v>2024.5</c:v>
                </c:pt>
                <c:pt idx="12">
                  <c:v>2026.0</c:v>
                </c:pt>
                <c:pt idx="13">
                  <c:v>2027.5</c:v>
                </c:pt>
                <c:pt idx="14">
                  <c:v>2029.0</c:v>
                </c:pt>
                <c:pt idx="15">
                  <c:v>2030.5</c:v>
                </c:pt>
                <c:pt idx="16">
                  <c:v>2032.0</c:v>
                </c:pt>
                <c:pt idx="17">
                  <c:v>2033.5</c:v>
                </c:pt>
                <c:pt idx="18">
                  <c:v>2035.0</c:v>
                </c:pt>
                <c:pt idx="19">
                  <c:v>2036.5</c:v>
                </c:pt>
                <c:pt idx="20">
                  <c:v>2038.0</c:v>
                </c:pt>
                <c:pt idx="21">
                  <c:v>2039.5</c:v>
                </c:pt>
                <c:pt idx="22">
                  <c:v>2041.0</c:v>
                </c:pt>
                <c:pt idx="23">
                  <c:v>2042.5</c:v>
                </c:pt>
                <c:pt idx="24">
                  <c:v>2044.0</c:v>
                </c:pt>
                <c:pt idx="25">
                  <c:v>2045.5</c:v>
                </c:pt>
                <c:pt idx="26">
                  <c:v>2047.0</c:v>
                </c:pt>
                <c:pt idx="27">
                  <c:v>2048.5</c:v>
                </c:pt>
                <c:pt idx="28">
                  <c:v>2050.0</c:v>
                </c:pt>
              </c:numCache>
            </c:numRef>
          </c:cat>
          <c:val>
            <c:numRef>
              <c:f>'[Chart in lecture26.pptx]Sheet1'!$E$41:$E$69</c:f>
              <c:numCache>
                <c:formatCode>General</c:formatCode>
                <c:ptCount val="29"/>
                <c:pt idx="0">
                  <c:v>1.0</c:v>
                </c:pt>
                <c:pt idx="1">
                  <c:v>1.587</c:v>
                </c:pt>
                <c:pt idx="2">
                  <c:v>2.518568999999997</c:v>
                </c:pt>
                <c:pt idx="3">
                  <c:v>3.996969002999999</c:v>
                </c:pt>
                <c:pt idx="4">
                  <c:v>6.343189807760981</c:v>
                </c:pt>
                <c:pt idx="5">
                  <c:v>10.06664222491672</c:v>
                </c:pt>
                <c:pt idx="6">
                  <c:v>15.97576121094282</c:v>
                </c:pt>
                <c:pt idx="7">
                  <c:v>25.35353304176621</c:v>
                </c:pt>
                <c:pt idx="8">
                  <c:v>40.23605693728303</c:v>
                </c:pt>
                <c:pt idx="9">
                  <c:v>63.85462235946802</c:v>
                </c:pt>
                <c:pt idx="10">
                  <c:v>101.3372856844761</c:v>
                </c:pt>
                <c:pt idx="11">
                  <c:v>160.8222723812637</c:v>
                </c:pt>
                <c:pt idx="12">
                  <c:v>255.224946269065</c:v>
                </c:pt>
                <c:pt idx="13">
                  <c:v>405.0419897290064</c:v>
                </c:pt>
                <c:pt idx="14">
                  <c:v>642.8016376999324</c:v>
                </c:pt>
                <c:pt idx="15">
                  <c:v>1020.126199029793</c:v>
                </c:pt>
                <c:pt idx="16">
                  <c:v>1618.940277860283</c:v>
                </c:pt>
                <c:pt idx="17">
                  <c:v>2569.258220964264</c:v>
                </c:pt>
                <c:pt idx="18">
                  <c:v>4077.412796670296</c:v>
                </c:pt>
                <c:pt idx="19">
                  <c:v>6470.854108315753</c:v>
                </c:pt>
                <c:pt idx="20">
                  <c:v>10269.24546989711</c:v>
                </c:pt>
                <c:pt idx="21">
                  <c:v>16297.29256072671</c:v>
                </c:pt>
                <c:pt idx="22">
                  <c:v>25863.80329387326</c:v>
                </c:pt>
                <c:pt idx="23">
                  <c:v>41045.855827377</c:v>
                </c:pt>
                <c:pt idx="24">
                  <c:v>65139.77319804711</c:v>
                </c:pt>
                <c:pt idx="25">
                  <c:v>103376.8200653008</c:v>
                </c:pt>
                <c:pt idx="26">
                  <c:v>164059.0134436323</c:v>
                </c:pt>
                <c:pt idx="27">
                  <c:v>260361.6543350443</c:v>
                </c:pt>
                <c:pt idx="28">
                  <c:v>413193.9454297156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307160"/>
        <c:axId val="1819670824"/>
      </c:lineChart>
      <c:catAx>
        <c:axId val="182030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9670824"/>
        <c:crosses val="autoZero"/>
        <c:auto val="1"/>
        <c:lblAlgn val="ctr"/>
        <c:lblOffset val="100"/>
        <c:tickLblSkip val="2"/>
        <c:noMultiLvlLbl val="0"/>
      </c:catAx>
      <c:valAx>
        <c:axId val="18196708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20307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5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6DFC-D34C-BC48-AA0B-8F280F364CBC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7E40-8DBE-8148-9E00-D934BA33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://www.theatlantic.com/business/archive/2012/03/prices-are-people-a-short-history-of-working-and-spending-money/254459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150"/>
            <a:ext cx="8229600" cy="1143000"/>
          </a:xfrm>
        </p:spPr>
        <p:txBody>
          <a:bodyPr/>
          <a:lstStyle/>
          <a:p>
            <a:r>
              <a:rPr lang="en-US" dirty="0" smtClean="0"/>
              <a:t>Simulating the Universe</a:t>
            </a:r>
            <a:endParaRPr lang="en-US" dirty="0"/>
          </a:p>
        </p:txBody>
      </p:sp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2971800" y="3276600"/>
            <a:ext cx="1787525" cy="914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dirty="0">
                <a:sym typeface="Symbol" pitchFamily="18" charset="2"/>
              </a:rPr>
              <a:t>(</a:t>
            </a:r>
            <a:r>
              <a:rPr lang="en-US" sz="5400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5400" baseline="30000" dirty="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5400" dirty="0">
                <a:sym typeface="Symbol" pitchFamily="18" charset="2"/>
              </a:rPr>
              <a:t>)</a:t>
            </a:r>
          </a:p>
        </p:txBody>
      </p: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3962400" y="4953000"/>
            <a:ext cx="4568825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When we double the </a:t>
            </a:r>
            <a:r>
              <a:rPr lang="en-US" sz="2000" dirty="0" smtClean="0"/>
              <a:t>scale </a:t>
            </a:r>
            <a:r>
              <a:rPr lang="en-US" sz="2000" dirty="0"/>
              <a:t>of the simulation, the work </a:t>
            </a:r>
            <a:r>
              <a:rPr lang="en-US" sz="2000" dirty="0" err="1"/>
              <a:t>octuples</a:t>
            </a:r>
            <a:r>
              <a:rPr lang="en-US" sz="2000" dirty="0"/>
              <a:t>!  (Just like oceanography octopi simulations)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Work scales linearly with volume of simulation: scales cubically with scale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Growth</a:t>
            </a:r>
          </a:p>
        </p:txBody>
      </p:sp>
      <p:graphicFrame>
        <p:nvGraphicFramePr>
          <p:cNvPr id="8867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23323"/>
              </p:ext>
            </p:extLst>
          </p:nvPr>
        </p:nvGraphicFramePr>
        <p:xfrm>
          <a:off x="-1208088" y="-203200"/>
          <a:ext cx="11226801" cy="767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8661400" imgH="5918200" progId="Excel.Sheet.8">
                  <p:embed followColorScheme="full"/>
                </p:oleObj>
              </mc:Choice>
              <mc:Fallback>
                <p:oleObj name="Worksheet" r:id="rId3" imgW="8661400" imgH="5918200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8088" y="-203200"/>
                        <a:ext cx="11226801" cy="767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6789" name="Text Box 5"/>
          <p:cNvSpPr txBox="1">
            <a:spLocks noChangeArrowheads="1"/>
          </p:cNvSpPr>
          <p:nvPr/>
        </p:nvSpPr>
        <p:spPr bwMode="auto">
          <a:xfrm>
            <a:off x="7659688" y="1443038"/>
            <a:ext cx="12128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simulating</a:t>
            </a:r>
          </a:p>
          <a:p>
            <a:r>
              <a:rPr lang="en-US" sz="1800"/>
              <a:t>universe</a:t>
            </a:r>
          </a:p>
        </p:txBody>
      </p:sp>
      <p:sp>
        <p:nvSpPr>
          <p:cNvPr id="5222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266350" y="25339675"/>
            <a:ext cx="0" cy="0"/>
          </a:xfrm>
          <a:custGeom>
            <a:avLst/>
            <a:gdLst>
              <a:gd name="T0" fmla="+- 0 24784 24784"/>
              <a:gd name="T1" fmla="*/ T0 w 1"/>
              <a:gd name="T2" fmla="+- 0 13011 13011"/>
              <a:gd name="T3" fmla="*/ 13011 h 1"/>
              <a:gd name="T4" fmla="+- 0 24784 24784"/>
              <a:gd name="T5" fmla="*/ T4 w 1"/>
              <a:gd name="T6" fmla="+- 0 13011 13011"/>
              <a:gd name="T7" fmla="*/ 13011 h 1"/>
              <a:gd name="T8" fmla="+- 0 24784 24784"/>
              <a:gd name="T9" fmla="*/ T8 w 1"/>
              <a:gd name="T10" fmla="+- 0 13011 13011"/>
              <a:gd name="T11" fmla="*/ 13011 h 1"/>
              <a:gd name="T12" fmla="+- 0 24784 24784"/>
              <a:gd name="T13" fmla="*/ T12 w 1"/>
              <a:gd name="T14" fmla="+- 0 13011 13011"/>
              <a:gd name="T15" fmla="*/ 13011 h 1"/>
              <a:gd name="T16" fmla="+- 0 24784 24784"/>
              <a:gd name="T17" fmla="*/ T16 w 1"/>
              <a:gd name="T18" fmla="+- 0 13011 13011"/>
              <a:gd name="T19" fmla="*/ 13011 h 1"/>
              <a:gd name="T20" fmla="+- 0 24784 24784"/>
              <a:gd name="T21" fmla="*/ T20 w 1"/>
              <a:gd name="T22" fmla="+- 0 13011 13011"/>
              <a:gd name="T23" fmla="*/ 13011 h 1"/>
              <a:gd name="T24" fmla="+- 0 24784 24784"/>
              <a:gd name="T25" fmla="*/ T24 w 1"/>
              <a:gd name="T26" fmla="+- 0 13011 13011"/>
              <a:gd name="T27" fmla="*/ 13011 h 1"/>
              <a:gd name="T28" fmla="+- 0 24784 24784"/>
              <a:gd name="T29" fmla="*/ T28 w 1"/>
              <a:gd name="T30" fmla="+- 0 13011 13011"/>
              <a:gd name="T31" fmla="*/ 1301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4419600"/>
            <a:ext cx="1308100" cy="403225"/>
          </a:xfrm>
          <a:custGeom>
            <a:avLst/>
            <a:gdLst>
              <a:gd name="T0" fmla="+- 0 21186 21168"/>
              <a:gd name="T1" fmla="*/ T0 w 3634"/>
              <a:gd name="T2" fmla="+- 0 12944 12278"/>
              <a:gd name="T3" fmla="*/ 12944 h 1117"/>
              <a:gd name="T4" fmla="+- 0 21168 21168"/>
              <a:gd name="T5" fmla="*/ T4 w 3634"/>
              <a:gd name="T6" fmla="+- 0 13217 12278"/>
              <a:gd name="T7" fmla="*/ 13217 h 1117"/>
              <a:gd name="T8" fmla="+- 0 21240 21168"/>
              <a:gd name="T9" fmla="*/ T8 w 3634"/>
              <a:gd name="T10" fmla="+- 0 12905 12278"/>
              <a:gd name="T11" fmla="*/ 12905 h 1117"/>
              <a:gd name="T12" fmla="+- 0 21301 21168"/>
              <a:gd name="T13" fmla="*/ T12 w 3634"/>
              <a:gd name="T14" fmla="+- 0 12950 12278"/>
              <a:gd name="T15" fmla="*/ 12950 h 1117"/>
              <a:gd name="T16" fmla="+- 0 21351 21168"/>
              <a:gd name="T17" fmla="*/ T16 w 3634"/>
              <a:gd name="T18" fmla="+- 0 13123 12278"/>
              <a:gd name="T19" fmla="*/ 13123 h 1117"/>
              <a:gd name="T20" fmla="+- 0 21462 21168"/>
              <a:gd name="T21" fmla="*/ T20 w 3634"/>
              <a:gd name="T22" fmla="+- 0 12980 12278"/>
              <a:gd name="T23" fmla="*/ 12980 h 1117"/>
              <a:gd name="T24" fmla="+- 0 21501 21168"/>
              <a:gd name="T25" fmla="*/ T24 w 3634"/>
              <a:gd name="T26" fmla="+- 0 13134 12278"/>
              <a:gd name="T27" fmla="*/ 13134 h 1117"/>
              <a:gd name="T28" fmla="+- 0 21514 21168"/>
              <a:gd name="T29" fmla="*/ T28 w 3634"/>
              <a:gd name="T30" fmla="+- 0 13284 12278"/>
              <a:gd name="T31" fmla="*/ 13284 h 1117"/>
              <a:gd name="T32" fmla="+- 0 21617 21168"/>
              <a:gd name="T33" fmla="*/ T32 w 3634"/>
              <a:gd name="T34" fmla="+- 0 13280 12278"/>
              <a:gd name="T35" fmla="*/ 13280 h 1117"/>
              <a:gd name="T36" fmla="+- 0 21817 21168"/>
              <a:gd name="T37" fmla="*/ T36 w 3634"/>
              <a:gd name="T38" fmla="+- 0 12944 12278"/>
              <a:gd name="T39" fmla="*/ 12944 h 1117"/>
              <a:gd name="T40" fmla="+- 0 21787 21168"/>
              <a:gd name="T41" fmla="*/ T40 w 3634"/>
              <a:gd name="T42" fmla="+- 0 12835 12278"/>
              <a:gd name="T43" fmla="*/ 12835 h 1117"/>
              <a:gd name="T44" fmla="+- 0 21737 21168"/>
              <a:gd name="T45" fmla="*/ T44 w 3634"/>
              <a:gd name="T46" fmla="+- 0 12829 12278"/>
              <a:gd name="T47" fmla="*/ 12829 h 1117"/>
              <a:gd name="T48" fmla="+- 0 21782 21168"/>
              <a:gd name="T49" fmla="*/ T48 w 3634"/>
              <a:gd name="T50" fmla="+- 0 13070 12278"/>
              <a:gd name="T51" fmla="*/ 13070 h 1117"/>
              <a:gd name="T52" fmla="+- 0 21825 21168"/>
              <a:gd name="T53" fmla="*/ T52 w 3634"/>
              <a:gd name="T54" fmla="+- 0 13364 12278"/>
              <a:gd name="T55" fmla="*/ 13364 h 1117"/>
              <a:gd name="T56" fmla="+- 0 22048 21168"/>
              <a:gd name="T57" fmla="*/ T56 w 3634"/>
              <a:gd name="T58" fmla="+- 0 12890 12278"/>
              <a:gd name="T59" fmla="*/ 12890 h 1117"/>
              <a:gd name="T60" fmla="+- 0 22007 21168"/>
              <a:gd name="T61" fmla="*/ T60 w 3634"/>
              <a:gd name="T62" fmla="+- 0 13112 12278"/>
              <a:gd name="T63" fmla="*/ 13112 h 1117"/>
              <a:gd name="T64" fmla="+- 0 22035 21168"/>
              <a:gd name="T65" fmla="*/ T64 w 3634"/>
              <a:gd name="T66" fmla="+- 0 12728 12278"/>
              <a:gd name="T67" fmla="*/ 12728 h 1117"/>
              <a:gd name="T68" fmla="+- 0 22118 21168"/>
              <a:gd name="T69" fmla="*/ T68 w 3634"/>
              <a:gd name="T70" fmla="+- 0 12665 12278"/>
              <a:gd name="T71" fmla="*/ 12665 h 1117"/>
              <a:gd name="T72" fmla="+- 0 22203 21168"/>
              <a:gd name="T73" fmla="*/ T72 w 3634"/>
              <a:gd name="T74" fmla="+- 0 12763 12278"/>
              <a:gd name="T75" fmla="*/ 12763 h 1117"/>
              <a:gd name="T76" fmla="+- 0 22185 21168"/>
              <a:gd name="T77" fmla="*/ T76 w 3634"/>
              <a:gd name="T78" fmla="+- 0 12897 12278"/>
              <a:gd name="T79" fmla="*/ 12897 h 1117"/>
              <a:gd name="T80" fmla="+- 0 22259 21168"/>
              <a:gd name="T81" fmla="*/ T80 w 3634"/>
              <a:gd name="T82" fmla="+- 0 13206 12278"/>
              <a:gd name="T83" fmla="*/ 13206 h 1117"/>
              <a:gd name="T84" fmla="+- 0 22171 21168"/>
              <a:gd name="T85" fmla="*/ T84 w 3634"/>
              <a:gd name="T86" fmla="+- 0 13215 12278"/>
              <a:gd name="T87" fmla="*/ 13215 h 1117"/>
              <a:gd name="T88" fmla="+- 0 22517 21168"/>
              <a:gd name="T89" fmla="*/ T88 w 3634"/>
              <a:gd name="T90" fmla="+- 0 12528 12278"/>
              <a:gd name="T91" fmla="*/ 12528 h 1117"/>
              <a:gd name="T92" fmla="+- 0 22447 21168"/>
              <a:gd name="T93" fmla="*/ T92 w 3634"/>
              <a:gd name="T94" fmla="+- 0 13047 12278"/>
              <a:gd name="T95" fmla="*/ 13047 h 1117"/>
              <a:gd name="T96" fmla="+- 0 22493 21168"/>
              <a:gd name="T97" fmla="*/ T96 w 3634"/>
              <a:gd name="T98" fmla="+- 0 12903 12278"/>
              <a:gd name="T99" fmla="*/ 12903 h 1117"/>
              <a:gd name="T100" fmla="+- 0 22357 21168"/>
              <a:gd name="T101" fmla="*/ T100 w 3634"/>
              <a:gd name="T102" fmla="+- 0 12815 12278"/>
              <a:gd name="T103" fmla="*/ 12815 h 1117"/>
              <a:gd name="T104" fmla="+- 0 22246 21168"/>
              <a:gd name="T105" fmla="*/ T104 w 3634"/>
              <a:gd name="T106" fmla="+- 0 12754 12278"/>
              <a:gd name="T107" fmla="*/ 12754 h 1117"/>
              <a:gd name="T108" fmla="+- 0 22897 21168"/>
              <a:gd name="T109" fmla="*/ T108 w 3634"/>
              <a:gd name="T110" fmla="+- 0 12820 12278"/>
              <a:gd name="T111" fmla="*/ 12820 h 1117"/>
              <a:gd name="T112" fmla="+- 0 22689 21168"/>
              <a:gd name="T113" fmla="*/ T112 w 3634"/>
              <a:gd name="T114" fmla="+- 0 12853 12278"/>
              <a:gd name="T115" fmla="*/ 12853 h 1117"/>
              <a:gd name="T116" fmla="+- 0 23062 21168"/>
              <a:gd name="T117" fmla="*/ T116 w 3634"/>
              <a:gd name="T118" fmla="+- 0 12726 12278"/>
              <a:gd name="T119" fmla="*/ 12726 h 1117"/>
              <a:gd name="T120" fmla="+- 0 23032 21168"/>
              <a:gd name="T121" fmla="*/ T120 w 3634"/>
              <a:gd name="T122" fmla="+- 0 12980 12278"/>
              <a:gd name="T123" fmla="*/ 12980 h 1117"/>
              <a:gd name="T124" fmla="+- 0 23011 21168"/>
              <a:gd name="T125" fmla="*/ T124 w 3634"/>
              <a:gd name="T126" fmla="+- 0 13149 12278"/>
              <a:gd name="T127" fmla="*/ 13149 h 1117"/>
              <a:gd name="T128" fmla="+- 0 23013 21168"/>
              <a:gd name="T129" fmla="*/ T128 w 3634"/>
              <a:gd name="T130" fmla="+- 0 12863 12278"/>
              <a:gd name="T131" fmla="*/ 12863 h 1117"/>
              <a:gd name="T132" fmla="+- 0 23069 21168"/>
              <a:gd name="T133" fmla="*/ T132 w 3634"/>
              <a:gd name="T134" fmla="+- 0 12856 12278"/>
              <a:gd name="T135" fmla="*/ 12856 h 1117"/>
              <a:gd name="T136" fmla="+- 0 23301 21168"/>
              <a:gd name="T137" fmla="*/ T136 w 3634"/>
              <a:gd name="T138" fmla="+- 0 12914 12278"/>
              <a:gd name="T139" fmla="*/ 12914 h 1117"/>
              <a:gd name="T140" fmla="+- 0 23322 21168"/>
              <a:gd name="T141" fmla="*/ T140 w 3634"/>
              <a:gd name="T142" fmla="+- 0 12783 12278"/>
              <a:gd name="T143" fmla="*/ 12783 h 1117"/>
              <a:gd name="T144" fmla="+- 0 23212 21168"/>
              <a:gd name="T145" fmla="*/ T144 w 3634"/>
              <a:gd name="T146" fmla="+- 0 12900 12278"/>
              <a:gd name="T147" fmla="*/ 12900 h 1117"/>
              <a:gd name="T148" fmla="+- 0 23300 21168"/>
              <a:gd name="T149" fmla="*/ T148 w 3634"/>
              <a:gd name="T150" fmla="+- 0 13126 12278"/>
              <a:gd name="T151" fmla="*/ 13126 h 1117"/>
              <a:gd name="T152" fmla="+- 0 23478 21168"/>
              <a:gd name="T153" fmla="*/ T152 w 3634"/>
              <a:gd name="T154" fmla="+- 0 12808 12278"/>
              <a:gd name="T155" fmla="*/ 12808 h 1117"/>
              <a:gd name="T156" fmla="+- 0 23524 21168"/>
              <a:gd name="T157" fmla="*/ T156 w 3634"/>
              <a:gd name="T158" fmla="+- 0 13085 12278"/>
              <a:gd name="T159" fmla="*/ 13085 h 1117"/>
              <a:gd name="T160" fmla="+- 0 23599 21168"/>
              <a:gd name="T161" fmla="*/ T160 w 3634"/>
              <a:gd name="T162" fmla="+- 0 13048 12278"/>
              <a:gd name="T163" fmla="*/ 13048 h 1117"/>
              <a:gd name="T164" fmla="+- 0 23685 21168"/>
              <a:gd name="T165" fmla="*/ T164 w 3634"/>
              <a:gd name="T166" fmla="+- 0 12843 12278"/>
              <a:gd name="T167" fmla="*/ 12843 h 1117"/>
              <a:gd name="T168" fmla="+- 0 23777 21168"/>
              <a:gd name="T169" fmla="*/ T168 w 3634"/>
              <a:gd name="T170" fmla="+- 0 12954 12278"/>
              <a:gd name="T171" fmla="*/ 12954 h 1117"/>
              <a:gd name="T172" fmla="+- 0 23920 21168"/>
              <a:gd name="T173" fmla="*/ T172 w 3634"/>
              <a:gd name="T174" fmla="+- 0 12984 12278"/>
              <a:gd name="T175" fmla="*/ 12984 h 1117"/>
              <a:gd name="T176" fmla="+- 0 23910 21168"/>
              <a:gd name="T177" fmla="*/ T176 w 3634"/>
              <a:gd name="T178" fmla="+- 0 12831 12278"/>
              <a:gd name="T179" fmla="*/ 12831 h 1117"/>
              <a:gd name="T180" fmla="+- 0 23834 21168"/>
              <a:gd name="T181" fmla="*/ T180 w 3634"/>
              <a:gd name="T182" fmla="+- 0 12899 12278"/>
              <a:gd name="T183" fmla="*/ 12899 h 1117"/>
              <a:gd name="T184" fmla="+- 0 23940 21168"/>
              <a:gd name="T185" fmla="*/ T184 w 3634"/>
              <a:gd name="T186" fmla="+- 0 13191 12278"/>
              <a:gd name="T187" fmla="*/ 13191 h 1117"/>
              <a:gd name="T188" fmla="+- 0 24146 21168"/>
              <a:gd name="T189" fmla="*/ T188 w 3634"/>
              <a:gd name="T190" fmla="+- 0 13187 12278"/>
              <a:gd name="T191" fmla="*/ 13187 h 1117"/>
              <a:gd name="T192" fmla="+- 0 24331 21168"/>
              <a:gd name="T193" fmla="*/ T192 w 3634"/>
              <a:gd name="T194" fmla="+- 0 12852 12278"/>
              <a:gd name="T195" fmla="*/ 12852 h 1117"/>
              <a:gd name="T196" fmla="+- 0 24516 21168"/>
              <a:gd name="T197" fmla="*/ T196 w 3634"/>
              <a:gd name="T198" fmla="+- 0 12793 12278"/>
              <a:gd name="T199" fmla="*/ 12793 h 1117"/>
              <a:gd name="T200" fmla="+- 0 24561 21168"/>
              <a:gd name="T201" fmla="*/ T200 w 3634"/>
              <a:gd name="T202" fmla="+- 0 13228 12278"/>
              <a:gd name="T203" fmla="*/ 13228 h 1117"/>
              <a:gd name="T204" fmla="+- 0 24776 21168"/>
              <a:gd name="T205" fmla="*/ T204 w 3634"/>
              <a:gd name="T206" fmla="+- 0 12278 12278"/>
              <a:gd name="T207" fmla="*/ 12278 h 1117"/>
              <a:gd name="T208" fmla="+- 0 24749 21168"/>
              <a:gd name="T209" fmla="*/ T208 w 3634"/>
              <a:gd name="T210" fmla="+- 0 12761 12278"/>
              <a:gd name="T211" fmla="*/ 12761 h 1117"/>
              <a:gd name="T212" fmla="+- 0 24718 21168"/>
              <a:gd name="T213" fmla="*/ T212 w 3634"/>
              <a:gd name="T214" fmla="+- 0 12749 12278"/>
              <a:gd name="T215" fmla="*/ 12749 h 11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3634" h="1117" extrusionOk="0">
                <a:moveTo>
                  <a:pt x="16" y="649"/>
                </a:moveTo>
                <a:cubicBezTo>
                  <a:pt x="32" y="643"/>
                  <a:pt x="24" y="625"/>
                  <a:pt x="18" y="666"/>
                </a:cubicBezTo>
                <a:cubicBezTo>
                  <a:pt x="12" y="709"/>
                  <a:pt x="8" y="753"/>
                  <a:pt x="5" y="796"/>
                </a:cubicBezTo>
                <a:cubicBezTo>
                  <a:pt x="2" y="844"/>
                  <a:pt x="1" y="891"/>
                  <a:pt x="0" y="939"/>
                </a:cubicBezTo>
                <a:cubicBezTo>
                  <a:pt x="4" y="903"/>
                  <a:pt x="8" y="868"/>
                  <a:pt x="13" y="832"/>
                </a:cubicBezTo>
                <a:cubicBezTo>
                  <a:pt x="22" y="769"/>
                  <a:pt x="30" y="678"/>
                  <a:pt x="72" y="627"/>
                </a:cubicBezTo>
                <a:cubicBezTo>
                  <a:pt x="76" y="623"/>
                  <a:pt x="81" y="620"/>
                  <a:pt x="85" y="616"/>
                </a:cubicBezTo>
                <a:cubicBezTo>
                  <a:pt x="109" y="632"/>
                  <a:pt x="119" y="641"/>
                  <a:pt x="133" y="672"/>
                </a:cubicBezTo>
                <a:cubicBezTo>
                  <a:pt x="149" y="709"/>
                  <a:pt x="158" y="749"/>
                  <a:pt x="165" y="789"/>
                </a:cubicBezTo>
                <a:cubicBezTo>
                  <a:pt x="169" y="811"/>
                  <a:pt x="179" y="835"/>
                  <a:pt x="183" y="845"/>
                </a:cubicBezTo>
                <a:cubicBezTo>
                  <a:pt x="199" y="822"/>
                  <a:pt x="214" y="799"/>
                  <a:pt x="231" y="776"/>
                </a:cubicBezTo>
                <a:cubicBezTo>
                  <a:pt x="246" y="755"/>
                  <a:pt x="270" y="713"/>
                  <a:pt x="294" y="702"/>
                </a:cubicBezTo>
                <a:cubicBezTo>
                  <a:pt x="306" y="697"/>
                  <a:pt x="309" y="694"/>
                  <a:pt x="317" y="698"/>
                </a:cubicBezTo>
                <a:cubicBezTo>
                  <a:pt x="331" y="750"/>
                  <a:pt x="334" y="802"/>
                  <a:pt x="333" y="856"/>
                </a:cubicBezTo>
                <a:cubicBezTo>
                  <a:pt x="332" y="891"/>
                  <a:pt x="329" y="927"/>
                  <a:pt x="331" y="962"/>
                </a:cubicBezTo>
                <a:cubicBezTo>
                  <a:pt x="332" y="981"/>
                  <a:pt x="329" y="995"/>
                  <a:pt x="346" y="1006"/>
                </a:cubicBezTo>
                <a:cubicBezTo>
                  <a:pt x="358" y="1013"/>
                  <a:pt x="381" y="1015"/>
                  <a:pt x="393" y="1015"/>
                </a:cubicBezTo>
                <a:cubicBezTo>
                  <a:pt x="414" y="1015"/>
                  <a:pt x="429" y="1011"/>
                  <a:pt x="449" y="1002"/>
                </a:cubicBezTo>
                <a:cubicBezTo>
                  <a:pt x="482" y="988"/>
                  <a:pt x="505" y="951"/>
                  <a:pt x="524" y="923"/>
                </a:cubicBezTo>
                <a:cubicBezTo>
                  <a:pt x="577" y="844"/>
                  <a:pt x="616" y="755"/>
                  <a:pt x="649" y="666"/>
                </a:cubicBezTo>
                <a:cubicBezTo>
                  <a:pt x="660" y="637"/>
                  <a:pt x="685" y="594"/>
                  <a:pt x="665" y="567"/>
                </a:cubicBezTo>
                <a:cubicBezTo>
                  <a:pt x="660" y="560"/>
                  <a:pt x="627" y="558"/>
                  <a:pt x="619" y="557"/>
                </a:cubicBezTo>
                <a:cubicBezTo>
                  <a:pt x="606" y="555"/>
                  <a:pt x="594" y="554"/>
                  <a:pt x="582" y="553"/>
                </a:cubicBezTo>
                <a:cubicBezTo>
                  <a:pt x="578" y="552"/>
                  <a:pt x="573" y="552"/>
                  <a:pt x="569" y="551"/>
                </a:cubicBezTo>
                <a:cubicBezTo>
                  <a:pt x="583" y="590"/>
                  <a:pt x="590" y="630"/>
                  <a:pt x="597" y="671"/>
                </a:cubicBezTo>
                <a:cubicBezTo>
                  <a:pt x="604" y="711"/>
                  <a:pt x="610" y="751"/>
                  <a:pt x="614" y="792"/>
                </a:cubicBezTo>
                <a:cubicBezTo>
                  <a:pt x="618" y="839"/>
                  <a:pt x="626" y="887"/>
                  <a:pt x="630" y="934"/>
                </a:cubicBezTo>
                <a:cubicBezTo>
                  <a:pt x="635" y="984"/>
                  <a:pt x="645" y="1037"/>
                  <a:pt x="657" y="1086"/>
                </a:cubicBezTo>
                <a:cubicBezTo>
                  <a:pt x="660" y="1096"/>
                  <a:pt x="664" y="1106"/>
                  <a:pt x="667" y="1116"/>
                </a:cubicBezTo>
              </a:path>
              <a:path w="3634" h="1117" extrusionOk="0">
                <a:moveTo>
                  <a:pt x="880" y="612"/>
                </a:moveTo>
                <a:cubicBezTo>
                  <a:pt x="868" y="630"/>
                  <a:pt x="855" y="663"/>
                  <a:pt x="852" y="686"/>
                </a:cubicBezTo>
                <a:cubicBezTo>
                  <a:pt x="845" y="734"/>
                  <a:pt x="842" y="785"/>
                  <a:pt x="839" y="834"/>
                </a:cubicBezTo>
                <a:cubicBezTo>
                  <a:pt x="837" y="872"/>
                  <a:pt x="839" y="911"/>
                  <a:pt x="840" y="949"/>
                </a:cubicBezTo>
              </a:path>
              <a:path w="3634" h="1117" extrusionOk="0">
                <a:moveTo>
                  <a:pt x="867" y="450"/>
                </a:moveTo>
                <a:cubicBezTo>
                  <a:pt x="886" y="438"/>
                  <a:pt x="897" y="426"/>
                  <a:pt x="910" y="410"/>
                </a:cubicBezTo>
                <a:cubicBezTo>
                  <a:pt x="926" y="390"/>
                  <a:pt x="928" y="390"/>
                  <a:pt x="950" y="387"/>
                </a:cubicBezTo>
              </a:path>
              <a:path w="3634" h="1117" extrusionOk="0">
                <a:moveTo>
                  <a:pt x="1090" y="488"/>
                </a:moveTo>
                <a:cubicBezTo>
                  <a:pt x="1070" y="494"/>
                  <a:pt x="1057" y="485"/>
                  <a:pt x="1035" y="485"/>
                </a:cubicBezTo>
                <a:cubicBezTo>
                  <a:pt x="1010" y="486"/>
                  <a:pt x="996" y="501"/>
                  <a:pt x="992" y="525"/>
                </a:cubicBezTo>
                <a:cubicBezTo>
                  <a:pt x="986" y="556"/>
                  <a:pt x="1003" y="592"/>
                  <a:pt x="1017" y="619"/>
                </a:cubicBezTo>
                <a:cubicBezTo>
                  <a:pt x="1045" y="671"/>
                  <a:pt x="1087" y="714"/>
                  <a:pt x="1104" y="772"/>
                </a:cubicBezTo>
                <a:cubicBezTo>
                  <a:pt x="1119" y="824"/>
                  <a:pt x="1117" y="879"/>
                  <a:pt x="1091" y="928"/>
                </a:cubicBezTo>
                <a:cubicBezTo>
                  <a:pt x="1079" y="951"/>
                  <a:pt x="1045" y="986"/>
                  <a:pt x="1017" y="959"/>
                </a:cubicBezTo>
                <a:cubicBezTo>
                  <a:pt x="1012" y="952"/>
                  <a:pt x="1008" y="944"/>
                  <a:pt x="1003" y="937"/>
                </a:cubicBezTo>
              </a:path>
              <a:path w="3634" h="1117" extrusionOk="0">
                <a:moveTo>
                  <a:pt x="1309" y="185"/>
                </a:moveTo>
                <a:cubicBezTo>
                  <a:pt x="1341" y="191"/>
                  <a:pt x="1348" y="216"/>
                  <a:pt x="1349" y="250"/>
                </a:cubicBezTo>
                <a:cubicBezTo>
                  <a:pt x="1351" y="328"/>
                  <a:pt x="1326" y="410"/>
                  <a:pt x="1314" y="487"/>
                </a:cubicBezTo>
                <a:cubicBezTo>
                  <a:pt x="1300" y="579"/>
                  <a:pt x="1283" y="676"/>
                  <a:pt x="1279" y="769"/>
                </a:cubicBezTo>
                <a:cubicBezTo>
                  <a:pt x="1281" y="811"/>
                  <a:pt x="1281" y="820"/>
                  <a:pt x="1282" y="845"/>
                </a:cubicBezTo>
              </a:path>
              <a:path w="3634" h="1117" extrusionOk="0">
                <a:moveTo>
                  <a:pt x="1325" y="625"/>
                </a:moveTo>
                <a:cubicBezTo>
                  <a:pt x="1319" y="600"/>
                  <a:pt x="1317" y="591"/>
                  <a:pt x="1293" y="580"/>
                </a:cubicBezTo>
                <a:cubicBezTo>
                  <a:pt x="1260" y="564"/>
                  <a:pt x="1224" y="548"/>
                  <a:pt x="1189" y="537"/>
                </a:cubicBezTo>
                <a:cubicBezTo>
                  <a:pt x="1154" y="526"/>
                  <a:pt x="1118" y="517"/>
                  <a:pt x="1090" y="491"/>
                </a:cubicBezTo>
                <a:cubicBezTo>
                  <a:pt x="1086" y="486"/>
                  <a:pt x="1082" y="481"/>
                  <a:pt x="1078" y="476"/>
                </a:cubicBezTo>
              </a:path>
              <a:path w="3634" h="1117" extrusionOk="0">
                <a:moveTo>
                  <a:pt x="1819" y="547"/>
                </a:moveTo>
                <a:cubicBezTo>
                  <a:pt x="1790" y="544"/>
                  <a:pt x="1758" y="539"/>
                  <a:pt x="1729" y="542"/>
                </a:cubicBezTo>
                <a:cubicBezTo>
                  <a:pt x="1690" y="545"/>
                  <a:pt x="1652" y="553"/>
                  <a:pt x="1613" y="558"/>
                </a:cubicBezTo>
                <a:cubicBezTo>
                  <a:pt x="1581" y="562"/>
                  <a:pt x="1550" y="563"/>
                  <a:pt x="1521" y="575"/>
                </a:cubicBezTo>
                <a:cubicBezTo>
                  <a:pt x="1507" y="581"/>
                  <a:pt x="1503" y="583"/>
                  <a:pt x="1494" y="576"/>
                </a:cubicBezTo>
              </a:path>
              <a:path w="3634" h="1117" extrusionOk="0">
                <a:moveTo>
                  <a:pt x="1894" y="448"/>
                </a:moveTo>
                <a:cubicBezTo>
                  <a:pt x="1910" y="481"/>
                  <a:pt x="1905" y="494"/>
                  <a:pt x="1900" y="530"/>
                </a:cubicBezTo>
                <a:cubicBezTo>
                  <a:pt x="1892" y="588"/>
                  <a:pt x="1873" y="644"/>
                  <a:pt x="1864" y="702"/>
                </a:cubicBezTo>
                <a:cubicBezTo>
                  <a:pt x="1857" y="752"/>
                  <a:pt x="1850" y="803"/>
                  <a:pt x="1844" y="853"/>
                </a:cubicBezTo>
                <a:cubicBezTo>
                  <a:pt x="1844" y="859"/>
                  <a:pt x="1843" y="865"/>
                  <a:pt x="1843" y="871"/>
                </a:cubicBezTo>
                <a:cubicBezTo>
                  <a:pt x="1847" y="826"/>
                  <a:pt x="1845" y="781"/>
                  <a:pt x="1845" y="735"/>
                </a:cubicBezTo>
                <a:cubicBezTo>
                  <a:pt x="1845" y="685"/>
                  <a:pt x="1845" y="635"/>
                  <a:pt x="1845" y="585"/>
                </a:cubicBezTo>
                <a:cubicBezTo>
                  <a:pt x="1846" y="568"/>
                  <a:pt x="1846" y="564"/>
                  <a:pt x="1848" y="553"/>
                </a:cubicBezTo>
                <a:cubicBezTo>
                  <a:pt x="1870" y="554"/>
                  <a:pt x="1883" y="564"/>
                  <a:pt x="1901" y="578"/>
                </a:cubicBezTo>
                <a:cubicBezTo>
                  <a:pt x="1928" y="599"/>
                  <a:pt x="1954" y="622"/>
                  <a:pt x="1985" y="638"/>
                </a:cubicBezTo>
                <a:cubicBezTo>
                  <a:pt x="2035" y="664"/>
                  <a:pt x="2086" y="666"/>
                  <a:pt x="2133" y="636"/>
                </a:cubicBezTo>
                <a:cubicBezTo>
                  <a:pt x="2157" y="620"/>
                  <a:pt x="2185" y="596"/>
                  <a:pt x="2186" y="565"/>
                </a:cubicBezTo>
                <a:cubicBezTo>
                  <a:pt x="2187" y="539"/>
                  <a:pt x="2175" y="518"/>
                  <a:pt x="2154" y="505"/>
                </a:cubicBezTo>
                <a:cubicBezTo>
                  <a:pt x="2132" y="492"/>
                  <a:pt x="2100" y="495"/>
                  <a:pt x="2081" y="513"/>
                </a:cubicBezTo>
                <a:cubicBezTo>
                  <a:pt x="2053" y="540"/>
                  <a:pt x="2045" y="586"/>
                  <a:pt x="2044" y="622"/>
                </a:cubicBezTo>
                <a:cubicBezTo>
                  <a:pt x="2042" y="674"/>
                  <a:pt x="2052" y="721"/>
                  <a:pt x="2070" y="770"/>
                </a:cubicBezTo>
                <a:cubicBezTo>
                  <a:pt x="2082" y="803"/>
                  <a:pt x="2100" y="831"/>
                  <a:pt x="2132" y="848"/>
                </a:cubicBezTo>
                <a:cubicBezTo>
                  <a:pt x="2158" y="862"/>
                  <a:pt x="2175" y="843"/>
                  <a:pt x="2190" y="826"/>
                </a:cubicBezTo>
              </a:path>
              <a:path w="3634" h="1117" extrusionOk="0">
                <a:moveTo>
                  <a:pt x="2310" y="530"/>
                </a:moveTo>
                <a:cubicBezTo>
                  <a:pt x="2339" y="560"/>
                  <a:pt x="2328" y="586"/>
                  <a:pt x="2332" y="626"/>
                </a:cubicBezTo>
                <a:cubicBezTo>
                  <a:pt x="2339" y="685"/>
                  <a:pt x="2344" y="748"/>
                  <a:pt x="2356" y="807"/>
                </a:cubicBezTo>
                <a:cubicBezTo>
                  <a:pt x="2363" y="842"/>
                  <a:pt x="2376" y="874"/>
                  <a:pt x="2390" y="904"/>
                </a:cubicBezTo>
                <a:cubicBezTo>
                  <a:pt x="2411" y="861"/>
                  <a:pt x="2420" y="817"/>
                  <a:pt x="2431" y="770"/>
                </a:cubicBezTo>
                <a:cubicBezTo>
                  <a:pt x="2443" y="717"/>
                  <a:pt x="2452" y="653"/>
                  <a:pt x="2476" y="604"/>
                </a:cubicBezTo>
                <a:cubicBezTo>
                  <a:pt x="2487" y="581"/>
                  <a:pt x="2497" y="572"/>
                  <a:pt x="2517" y="565"/>
                </a:cubicBezTo>
                <a:cubicBezTo>
                  <a:pt x="2537" y="579"/>
                  <a:pt x="2552" y="588"/>
                  <a:pt x="2567" y="611"/>
                </a:cubicBezTo>
                <a:cubicBezTo>
                  <a:pt x="2581" y="632"/>
                  <a:pt x="2592" y="657"/>
                  <a:pt x="2609" y="676"/>
                </a:cubicBezTo>
                <a:cubicBezTo>
                  <a:pt x="2627" y="696"/>
                  <a:pt x="2649" y="704"/>
                  <a:pt x="2673" y="710"/>
                </a:cubicBezTo>
                <a:cubicBezTo>
                  <a:pt x="2699" y="717"/>
                  <a:pt x="2727" y="718"/>
                  <a:pt x="2752" y="706"/>
                </a:cubicBezTo>
                <a:cubicBezTo>
                  <a:pt x="2776" y="694"/>
                  <a:pt x="2783" y="665"/>
                  <a:pt x="2781" y="640"/>
                </a:cubicBezTo>
                <a:cubicBezTo>
                  <a:pt x="2778" y="607"/>
                  <a:pt x="2765" y="577"/>
                  <a:pt x="2742" y="553"/>
                </a:cubicBezTo>
                <a:cubicBezTo>
                  <a:pt x="2724" y="534"/>
                  <a:pt x="2718" y="540"/>
                  <a:pt x="2698" y="535"/>
                </a:cubicBezTo>
                <a:cubicBezTo>
                  <a:pt x="2676" y="559"/>
                  <a:pt x="2668" y="587"/>
                  <a:pt x="2666" y="621"/>
                </a:cubicBezTo>
                <a:cubicBezTo>
                  <a:pt x="2661" y="687"/>
                  <a:pt x="2668" y="754"/>
                  <a:pt x="2691" y="816"/>
                </a:cubicBezTo>
                <a:cubicBezTo>
                  <a:pt x="2707" y="859"/>
                  <a:pt x="2732" y="891"/>
                  <a:pt x="2772" y="913"/>
                </a:cubicBezTo>
                <a:cubicBezTo>
                  <a:pt x="2783" y="918"/>
                  <a:pt x="2794" y="923"/>
                  <a:pt x="2805" y="928"/>
                </a:cubicBezTo>
              </a:path>
              <a:path w="3634" h="1117" extrusionOk="0">
                <a:moveTo>
                  <a:pt x="2978" y="909"/>
                </a:moveTo>
                <a:cubicBezTo>
                  <a:pt x="3067" y="870"/>
                  <a:pt x="3073" y="846"/>
                  <a:pt x="3098" y="751"/>
                </a:cubicBezTo>
                <a:cubicBezTo>
                  <a:pt x="3115" y="685"/>
                  <a:pt x="3132" y="634"/>
                  <a:pt x="3163" y="574"/>
                </a:cubicBezTo>
              </a:path>
              <a:path w="3634" h="1117" extrusionOk="0">
                <a:moveTo>
                  <a:pt x="3302" y="517"/>
                </a:moveTo>
                <a:cubicBezTo>
                  <a:pt x="3317" y="516"/>
                  <a:pt x="3333" y="516"/>
                  <a:pt x="3348" y="515"/>
                </a:cubicBezTo>
                <a:cubicBezTo>
                  <a:pt x="3291" y="583"/>
                  <a:pt x="3224" y="674"/>
                  <a:pt x="3296" y="761"/>
                </a:cubicBezTo>
                <a:cubicBezTo>
                  <a:pt x="3350" y="826"/>
                  <a:pt x="3412" y="849"/>
                  <a:pt x="3393" y="950"/>
                </a:cubicBezTo>
                <a:cubicBezTo>
                  <a:pt x="3374" y="1005"/>
                  <a:pt x="3373" y="1030"/>
                  <a:pt x="3333" y="990"/>
                </a:cubicBezTo>
              </a:path>
              <a:path w="3634" h="1117" extrusionOk="0">
                <a:moveTo>
                  <a:pt x="3608" y="0"/>
                </a:moveTo>
                <a:cubicBezTo>
                  <a:pt x="3636" y="93"/>
                  <a:pt x="3623" y="166"/>
                  <a:pt x="3607" y="265"/>
                </a:cubicBezTo>
                <a:cubicBezTo>
                  <a:pt x="3595" y="340"/>
                  <a:pt x="3584" y="408"/>
                  <a:pt x="3581" y="483"/>
                </a:cubicBezTo>
              </a:path>
              <a:path w="3634" h="1117" extrusionOk="0">
                <a:moveTo>
                  <a:pt x="3528" y="620"/>
                </a:moveTo>
                <a:cubicBezTo>
                  <a:pt x="3548" y="562"/>
                  <a:pt x="3552" y="532"/>
                  <a:pt x="3550" y="471"/>
                </a:cubicBezTo>
                <a:cubicBezTo>
                  <a:pt x="3525" y="564"/>
                  <a:pt x="3522" y="609"/>
                  <a:pt x="3559" y="69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67625" y="5122863"/>
            <a:ext cx="1276350" cy="481012"/>
          </a:xfrm>
          <a:custGeom>
            <a:avLst/>
            <a:gdLst>
              <a:gd name="T0" fmla="+- 0 21345 21300"/>
              <a:gd name="T1" fmla="*/ T0 w 3546"/>
              <a:gd name="T2" fmla="+- 0 14585 14230"/>
              <a:gd name="T3" fmla="*/ 14585 h 1338"/>
              <a:gd name="T4" fmla="+- 0 21357 21300"/>
              <a:gd name="T5" fmla="*/ T4 w 3546"/>
              <a:gd name="T6" fmla="+- 0 14663 14230"/>
              <a:gd name="T7" fmla="*/ 14663 h 1338"/>
              <a:gd name="T8" fmla="+- 0 21365 21300"/>
              <a:gd name="T9" fmla="*/ T8 w 3546"/>
              <a:gd name="T10" fmla="+- 0 15115 14230"/>
              <a:gd name="T11" fmla="*/ 15115 h 1338"/>
              <a:gd name="T12" fmla="+- 0 21598 21300"/>
              <a:gd name="T13" fmla="*/ T12 w 3546"/>
              <a:gd name="T14" fmla="+- 0 14896 14230"/>
              <a:gd name="T15" fmla="*/ 14896 h 1338"/>
              <a:gd name="T16" fmla="+- 0 21617 21300"/>
              <a:gd name="T17" fmla="*/ T16 w 3546"/>
              <a:gd name="T18" fmla="+- 0 15128 14230"/>
              <a:gd name="T19" fmla="*/ 15128 h 1338"/>
              <a:gd name="T20" fmla="+- 0 21635 21300"/>
              <a:gd name="T21" fmla="*/ T20 w 3546"/>
              <a:gd name="T22" fmla="+- 0 15183 14230"/>
              <a:gd name="T23" fmla="*/ 15183 h 1338"/>
              <a:gd name="T24" fmla="+- 0 21666 21300"/>
              <a:gd name="T25" fmla="*/ T24 w 3546"/>
              <a:gd name="T26" fmla="+- 0 14823 14230"/>
              <a:gd name="T27" fmla="*/ 14823 h 1338"/>
              <a:gd name="T28" fmla="+- 0 21945 21300"/>
              <a:gd name="T29" fmla="*/ T28 w 3546"/>
              <a:gd name="T30" fmla="+- 0 14842 14230"/>
              <a:gd name="T31" fmla="*/ 14842 h 1338"/>
              <a:gd name="T32" fmla="+- 0 21912 21300"/>
              <a:gd name="T33" fmla="*/ T32 w 3546"/>
              <a:gd name="T34" fmla="+- 0 14803 14230"/>
              <a:gd name="T35" fmla="*/ 14803 h 1338"/>
              <a:gd name="T36" fmla="+- 0 21834 21300"/>
              <a:gd name="T37" fmla="*/ T36 w 3546"/>
              <a:gd name="T38" fmla="+- 0 14858 14230"/>
              <a:gd name="T39" fmla="*/ 14858 h 1338"/>
              <a:gd name="T40" fmla="+- 0 21933 21300"/>
              <a:gd name="T41" fmla="*/ T40 w 3546"/>
              <a:gd name="T42" fmla="+- 0 15011 14230"/>
              <a:gd name="T43" fmla="*/ 15011 h 1338"/>
              <a:gd name="T44" fmla="+- 0 21814 21300"/>
              <a:gd name="T45" fmla="*/ T44 w 3546"/>
              <a:gd name="T46" fmla="+- 0 15115 14230"/>
              <a:gd name="T47" fmla="*/ 15115 h 1338"/>
              <a:gd name="T48" fmla="+- 0 22072 21300"/>
              <a:gd name="T49" fmla="*/ T48 w 3546"/>
              <a:gd name="T50" fmla="+- 0 14421 14230"/>
              <a:gd name="T51" fmla="*/ 14421 h 1338"/>
              <a:gd name="T52" fmla="+- 0 22107 21300"/>
              <a:gd name="T53" fmla="*/ T52 w 3546"/>
              <a:gd name="T54" fmla="+- 0 14500 14230"/>
              <a:gd name="T55" fmla="*/ 14500 h 1338"/>
              <a:gd name="T56" fmla="+- 0 22126 21300"/>
              <a:gd name="T57" fmla="*/ T56 w 3546"/>
              <a:gd name="T58" fmla="+- 0 14885 14230"/>
              <a:gd name="T59" fmla="*/ 14885 h 1338"/>
              <a:gd name="T60" fmla="+- 0 22192 21300"/>
              <a:gd name="T61" fmla="*/ T60 w 3546"/>
              <a:gd name="T62" fmla="+- 0 14805 14230"/>
              <a:gd name="T63" fmla="*/ 14805 h 1338"/>
              <a:gd name="T64" fmla="+- 0 22053 21300"/>
              <a:gd name="T65" fmla="*/ T64 w 3546"/>
              <a:gd name="T66" fmla="+- 0 14685 14230"/>
              <a:gd name="T67" fmla="*/ 14685 h 1338"/>
              <a:gd name="T68" fmla="+- 0 21943 21300"/>
              <a:gd name="T69" fmla="*/ T68 w 3546"/>
              <a:gd name="T70" fmla="+- 0 14685 14230"/>
              <a:gd name="T71" fmla="*/ 14685 h 1338"/>
              <a:gd name="T72" fmla="+- 0 22441 21300"/>
              <a:gd name="T73" fmla="*/ T72 w 3546"/>
              <a:gd name="T74" fmla="+- 0 14726 14230"/>
              <a:gd name="T75" fmla="*/ 14726 h 1338"/>
              <a:gd name="T76" fmla="+- 0 22298 21300"/>
              <a:gd name="T77" fmla="*/ T76 w 3546"/>
              <a:gd name="T78" fmla="+- 0 14766 14230"/>
              <a:gd name="T79" fmla="*/ 14766 h 1338"/>
              <a:gd name="T80" fmla="+- 0 22693 21300"/>
              <a:gd name="T81" fmla="*/ T80 w 3546"/>
              <a:gd name="T82" fmla="+- 0 14842 14230"/>
              <a:gd name="T83" fmla="*/ 14842 h 1338"/>
              <a:gd name="T84" fmla="+- 0 22509 21300"/>
              <a:gd name="T85" fmla="*/ T84 w 3546"/>
              <a:gd name="T86" fmla="+- 0 15027 14230"/>
              <a:gd name="T87" fmla="*/ 15027 h 1338"/>
              <a:gd name="T88" fmla="+- 0 22598 21300"/>
              <a:gd name="T89" fmla="*/ T88 w 3546"/>
              <a:gd name="T90" fmla="+- 0 15021 14230"/>
              <a:gd name="T91" fmla="*/ 15021 h 1338"/>
              <a:gd name="T92" fmla="+- 0 22717 21300"/>
              <a:gd name="T93" fmla="*/ T92 w 3546"/>
              <a:gd name="T94" fmla="+- 0 14894 14230"/>
              <a:gd name="T95" fmla="*/ 14894 h 1338"/>
              <a:gd name="T96" fmla="+- 0 22750 21300"/>
              <a:gd name="T97" fmla="*/ T96 w 3546"/>
              <a:gd name="T98" fmla="+- 0 15058 14230"/>
              <a:gd name="T99" fmla="*/ 15058 h 1338"/>
              <a:gd name="T100" fmla="+- 0 22802 21300"/>
              <a:gd name="T101" fmla="*/ T100 w 3546"/>
              <a:gd name="T102" fmla="+- 0 15119 14230"/>
              <a:gd name="T103" fmla="*/ 15119 h 1338"/>
              <a:gd name="T104" fmla="+- 0 22979 21300"/>
              <a:gd name="T105" fmla="*/ T104 w 3546"/>
              <a:gd name="T106" fmla="+- 0 15227 14230"/>
              <a:gd name="T107" fmla="*/ 15227 h 1338"/>
              <a:gd name="T108" fmla="+- 0 22985 21300"/>
              <a:gd name="T109" fmla="*/ T108 w 3546"/>
              <a:gd name="T110" fmla="+- 0 15567 14230"/>
              <a:gd name="T111" fmla="*/ 15567 h 1338"/>
              <a:gd name="T112" fmla="+- 0 23007 21300"/>
              <a:gd name="T113" fmla="*/ T112 w 3546"/>
              <a:gd name="T114" fmla="+- 0 14872 14230"/>
              <a:gd name="T115" fmla="*/ 14872 h 1338"/>
              <a:gd name="T116" fmla="+- 0 23229 21300"/>
              <a:gd name="T117" fmla="*/ T116 w 3546"/>
              <a:gd name="T118" fmla="+- 0 15030 14230"/>
              <a:gd name="T119" fmla="*/ 15030 h 1338"/>
              <a:gd name="T120" fmla="+- 0 23016 21300"/>
              <a:gd name="T121" fmla="*/ T120 w 3546"/>
              <a:gd name="T122" fmla="+- 0 15137 14230"/>
              <a:gd name="T123" fmla="*/ 15137 h 1338"/>
              <a:gd name="T124" fmla="+- 0 23347 21300"/>
              <a:gd name="T125" fmla="*/ T124 w 3546"/>
              <a:gd name="T126" fmla="+- 0 14960 14230"/>
              <a:gd name="T127" fmla="*/ 14960 h 1338"/>
              <a:gd name="T128" fmla="+- 0 23364 21300"/>
              <a:gd name="T129" fmla="*/ T128 w 3546"/>
              <a:gd name="T130" fmla="+- 0 15441 14230"/>
              <a:gd name="T131" fmla="*/ 15441 h 1338"/>
              <a:gd name="T132" fmla="+- 0 23370 21300"/>
              <a:gd name="T133" fmla="*/ T132 w 3546"/>
              <a:gd name="T134" fmla="+- 0 15341 14230"/>
              <a:gd name="T135" fmla="*/ 15341 h 1338"/>
              <a:gd name="T136" fmla="+- 0 23396 21300"/>
              <a:gd name="T137" fmla="*/ T136 w 3546"/>
              <a:gd name="T138" fmla="+- 0 14793 14230"/>
              <a:gd name="T139" fmla="*/ 14793 h 1338"/>
              <a:gd name="T140" fmla="+- 0 23581 21300"/>
              <a:gd name="T141" fmla="*/ T140 w 3546"/>
              <a:gd name="T142" fmla="+- 0 14908 14230"/>
              <a:gd name="T143" fmla="*/ 14908 h 1338"/>
              <a:gd name="T144" fmla="+- 0 23427 21300"/>
              <a:gd name="T145" fmla="*/ T144 w 3546"/>
              <a:gd name="T146" fmla="+- 0 15163 14230"/>
              <a:gd name="T147" fmla="*/ 15163 h 1338"/>
              <a:gd name="T148" fmla="+- 0 23846 21300"/>
              <a:gd name="T149" fmla="*/ T148 w 3546"/>
              <a:gd name="T150" fmla="+- 0 14872 14230"/>
              <a:gd name="T151" fmla="*/ 14872 h 1338"/>
              <a:gd name="T152" fmla="+- 0 23776 21300"/>
              <a:gd name="T153" fmla="*/ T152 w 3546"/>
              <a:gd name="T154" fmla="+- 0 14673 14230"/>
              <a:gd name="T155" fmla="*/ 14673 h 1338"/>
              <a:gd name="T156" fmla="+- 0 23714 21300"/>
              <a:gd name="T157" fmla="*/ T156 w 3546"/>
              <a:gd name="T158" fmla="+- 0 15129 14230"/>
              <a:gd name="T159" fmla="*/ 15129 h 1338"/>
              <a:gd name="T160" fmla="+- 0 23969 21300"/>
              <a:gd name="T161" fmla="*/ T160 w 3546"/>
              <a:gd name="T162" fmla="+- 0 14969 14230"/>
              <a:gd name="T163" fmla="*/ 14969 h 1338"/>
              <a:gd name="T164" fmla="+- 0 24207 21300"/>
              <a:gd name="T165" fmla="*/ T164 w 3546"/>
              <a:gd name="T166" fmla="+- 0 15125 14230"/>
              <a:gd name="T167" fmla="*/ 15125 h 1338"/>
              <a:gd name="T168" fmla="+- 0 24485 21300"/>
              <a:gd name="T169" fmla="*/ T168 w 3546"/>
              <a:gd name="T170" fmla="+- 0 15134 14230"/>
              <a:gd name="T171" fmla="*/ 15134 h 1338"/>
              <a:gd name="T172" fmla="+- 0 24679 21300"/>
              <a:gd name="T173" fmla="*/ T172 w 3546"/>
              <a:gd name="T174" fmla="+- 0 14868 14230"/>
              <a:gd name="T175" fmla="*/ 14868 h 1338"/>
              <a:gd name="T176" fmla="+- 0 24597 21300"/>
              <a:gd name="T177" fmla="*/ T176 w 3546"/>
              <a:gd name="T178" fmla="+- 0 15072 14230"/>
              <a:gd name="T179" fmla="*/ 15072 h 1338"/>
              <a:gd name="T180" fmla="+- 0 24756 21300"/>
              <a:gd name="T181" fmla="*/ T180 w 3546"/>
              <a:gd name="T182" fmla="+- 0 14615 14230"/>
              <a:gd name="T183" fmla="*/ 14615 h 1338"/>
              <a:gd name="T184" fmla="+- 0 24767 21300"/>
              <a:gd name="T185" fmla="*/ T184 w 3546"/>
              <a:gd name="T186" fmla="+- 0 14230 14230"/>
              <a:gd name="T187" fmla="*/ 14230 h 1338"/>
              <a:gd name="T188" fmla="+- 0 24812 21300"/>
              <a:gd name="T189" fmla="*/ T188 w 3546"/>
              <a:gd name="T190" fmla="+- 0 15042 14230"/>
              <a:gd name="T191" fmla="*/ 15042 h 13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3546" h="1338" extrusionOk="0">
                <a:moveTo>
                  <a:pt x="0" y="393"/>
                </a:moveTo>
                <a:cubicBezTo>
                  <a:pt x="17" y="383"/>
                  <a:pt x="29" y="369"/>
                  <a:pt x="45" y="355"/>
                </a:cubicBezTo>
                <a:cubicBezTo>
                  <a:pt x="55" y="346"/>
                  <a:pt x="58" y="343"/>
                  <a:pt x="66" y="341"/>
                </a:cubicBezTo>
                <a:cubicBezTo>
                  <a:pt x="64" y="372"/>
                  <a:pt x="60" y="402"/>
                  <a:pt x="57" y="433"/>
                </a:cubicBezTo>
                <a:cubicBezTo>
                  <a:pt x="49" y="520"/>
                  <a:pt x="47" y="608"/>
                  <a:pt x="50" y="695"/>
                </a:cubicBezTo>
                <a:cubicBezTo>
                  <a:pt x="52" y="758"/>
                  <a:pt x="58" y="822"/>
                  <a:pt x="65" y="885"/>
                </a:cubicBezTo>
                <a:cubicBezTo>
                  <a:pt x="69" y="917"/>
                  <a:pt x="57" y="959"/>
                  <a:pt x="84" y="933"/>
                </a:cubicBezTo>
              </a:path>
              <a:path w="3546" h="1338" extrusionOk="0">
                <a:moveTo>
                  <a:pt x="298" y="666"/>
                </a:moveTo>
                <a:cubicBezTo>
                  <a:pt x="328" y="640"/>
                  <a:pt x="321" y="698"/>
                  <a:pt x="321" y="718"/>
                </a:cubicBezTo>
                <a:cubicBezTo>
                  <a:pt x="320" y="778"/>
                  <a:pt x="317" y="838"/>
                  <a:pt x="317" y="898"/>
                </a:cubicBezTo>
                <a:cubicBezTo>
                  <a:pt x="317" y="942"/>
                  <a:pt x="318" y="986"/>
                  <a:pt x="320" y="1030"/>
                </a:cubicBezTo>
                <a:cubicBezTo>
                  <a:pt x="329" y="1005"/>
                  <a:pt x="331" y="980"/>
                  <a:pt x="335" y="953"/>
                </a:cubicBezTo>
              </a:path>
              <a:path w="3546" h="1338" extrusionOk="0">
                <a:moveTo>
                  <a:pt x="333" y="644"/>
                </a:moveTo>
                <a:cubicBezTo>
                  <a:pt x="334" y="615"/>
                  <a:pt x="338" y="608"/>
                  <a:pt x="366" y="593"/>
                </a:cubicBezTo>
                <a:cubicBezTo>
                  <a:pt x="386" y="585"/>
                  <a:pt x="394" y="582"/>
                  <a:pt x="410" y="583"/>
                </a:cubicBezTo>
              </a:path>
              <a:path w="3546" h="1338" extrusionOk="0">
                <a:moveTo>
                  <a:pt x="645" y="612"/>
                </a:moveTo>
                <a:cubicBezTo>
                  <a:pt x="649" y="612"/>
                  <a:pt x="654" y="612"/>
                  <a:pt x="658" y="612"/>
                </a:cubicBezTo>
                <a:cubicBezTo>
                  <a:pt x="647" y="590"/>
                  <a:pt x="636" y="582"/>
                  <a:pt x="612" y="573"/>
                </a:cubicBezTo>
                <a:cubicBezTo>
                  <a:pt x="591" y="565"/>
                  <a:pt x="567" y="561"/>
                  <a:pt x="548" y="576"/>
                </a:cubicBezTo>
                <a:cubicBezTo>
                  <a:pt x="531" y="589"/>
                  <a:pt x="526" y="608"/>
                  <a:pt x="534" y="628"/>
                </a:cubicBezTo>
                <a:cubicBezTo>
                  <a:pt x="544" y="654"/>
                  <a:pt x="568" y="673"/>
                  <a:pt x="586" y="693"/>
                </a:cubicBezTo>
                <a:cubicBezTo>
                  <a:pt x="607" y="718"/>
                  <a:pt x="628" y="748"/>
                  <a:pt x="633" y="781"/>
                </a:cubicBezTo>
                <a:cubicBezTo>
                  <a:pt x="638" y="814"/>
                  <a:pt x="627" y="846"/>
                  <a:pt x="600" y="866"/>
                </a:cubicBezTo>
                <a:cubicBezTo>
                  <a:pt x="581" y="880"/>
                  <a:pt x="537" y="893"/>
                  <a:pt x="514" y="885"/>
                </a:cubicBezTo>
                <a:cubicBezTo>
                  <a:pt x="487" y="876"/>
                  <a:pt x="485" y="847"/>
                  <a:pt x="478" y="824"/>
                </a:cubicBezTo>
              </a:path>
              <a:path w="3546" h="1338" extrusionOk="0">
                <a:moveTo>
                  <a:pt x="772" y="191"/>
                </a:moveTo>
                <a:cubicBezTo>
                  <a:pt x="776" y="189"/>
                  <a:pt x="779" y="186"/>
                  <a:pt x="783" y="184"/>
                </a:cubicBezTo>
                <a:cubicBezTo>
                  <a:pt x="803" y="204"/>
                  <a:pt x="805" y="238"/>
                  <a:pt x="807" y="270"/>
                </a:cubicBezTo>
                <a:cubicBezTo>
                  <a:pt x="811" y="334"/>
                  <a:pt x="813" y="398"/>
                  <a:pt x="816" y="462"/>
                </a:cubicBezTo>
                <a:cubicBezTo>
                  <a:pt x="819" y="527"/>
                  <a:pt x="817" y="591"/>
                  <a:pt x="826" y="655"/>
                </a:cubicBezTo>
                <a:cubicBezTo>
                  <a:pt x="827" y="663"/>
                  <a:pt x="829" y="672"/>
                  <a:pt x="830" y="680"/>
                </a:cubicBezTo>
              </a:path>
              <a:path w="3546" h="1338" extrusionOk="0">
                <a:moveTo>
                  <a:pt x="892" y="575"/>
                </a:moveTo>
                <a:cubicBezTo>
                  <a:pt x="881" y="550"/>
                  <a:pt x="869" y="531"/>
                  <a:pt x="848" y="512"/>
                </a:cubicBezTo>
                <a:cubicBezTo>
                  <a:pt x="821" y="488"/>
                  <a:pt x="787" y="467"/>
                  <a:pt x="753" y="455"/>
                </a:cubicBezTo>
                <a:cubicBezTo>
                  <a:pt x="726" y="446"/>
                  <a:pt x="683" y="434"/>
                  <a:pt x="654" y="446"/>
                </a:cubicBezTo>
                <a:cubicBezTo>
                  <a:pt x="650" y="449"/>
                  <a:pt x="647" y="452"/>
                  <a:pt x="643" y="455"/>
                </a:cubicBezTo>
              </a:path>
              <a:path w="3546" h="1338" extrusionOk="0">
                <a:moveTo>
                  <a:pt x="1206" y="508"/>
                </a:moveTo>
                <a:cubicBezTo>
                  <a:pt x="1183" y="507"/>
                  <a:pt x="1164" y="500"/>
                  <a:pt x="1141" y="496"/>
                </a:cubicBezTo>
                <a:cubicBezTo>
                  <a:pt x="1105" y="489"/>
                  <a:pt x="1089" y="494"/>
                  <a:pt x="1055" y="504"/>
                </a:cubicBezTo>
                <a:cubicBezTo>
                  <a:pt x="1030" y="512"/>
                  <a:pt x="1019" y="521"/>
                  <a:pt x="998" y="536"/>
                </a:cubicBezTo>
              </a:path>
              <a:path w="3546" h="1338" extrusionOk="0">
                <a:moveTo>
                  <a:pt x="1440" y="623"/>
                </a:moveTo>
                <a:cubicBezTo>
                  <a:pt x="1425" y="609"/>
                  <a:pt x="1415" y="602"/>
                  <a:pt x="1393" y="612"/>
                </a:cubicBezTo>
                <a:cubicBezTo>
                  <a:pt x="1360" y="628"/>
                  <a:pt x="1327" y="654"/>
                  <a:pt x="1301" y="679"/>
                </a:cubicBezTo>
                <a:cubicBezTo>
                  <a:pt x="1265" y="714"/>
                  <a:pt x="1235" y="755"/>
                  <a:pt x="1209" y="797"/>
                </a:cubicBezTo>
                <a:cubicBezTo>
                  <a:pt x="1194" y="822"/>
                  <a:pt x="1180" y="845"/>
                  <a:pt x="1203" y="864"/>
                </a:cubicBezTo>
                <a:cubicBezTo>
                  <a:pt x="1242" y="848"/>
                  <a:pt x="1268" y="821"/>
                  <a:pt x="1298" y="791"/>
                </a:cubicBezTo>
                <a:cubicBezTo>
                  <a:pt x="1332" y="757"/>
                  <a:pt x="1360" y="718"/>
                  <a:pt x="1393" y="683"/>
                </a:cubicBezTo>
                <a:cubicBezTo>
                  <a:pt x="1406" y="671"/>
                  <a:pt x="1408" y="668"/>
                  <a:pt x="1417" y="664"/>
                </a:cubicBezTo>
                <a:cubicBezTo>
                  <a:pt x="1433" y="681"/>
                  <a:pt x="1437" y="702"/>
                  <a:pt x="1439" y="726"/>
                </a:cubicBezTo>
                <a:cubicBezTo>
                  <a:pt x="1442" y="760"/>
                  <a:pt x="1446" y="794"/>
                  <a:pt x="1450" y="828"/>
                </a:cubicBezTo>
                <a:cubicBezTo>
                  <a:pt x="1452" y="848"/>
                  <a:pt x="1458" y="877"/>
                  <a:pt x="1478" y="887"/>
                </a:cubicBezTo>
                <a:cubicBezTo>
                  <a:pt x="1490" y="891"/>
                  <a:pt x="1494" y="892"/>
                  <a:pt x="1502" y="889"/>
                </a:cubicBezTo>
              </a:path>
              <a:path w="3546" h="1338" extrusionOk="0">
                <a:moveTo>
                  <a:pt x="1668" y="811"/>
                </a:moveTo>
                <a:cubicBezTo>
                  <a:pt x="1673" y="873"/>
                  <a:pt x="1676" y="935"/>
                  <a:pt x="1679" y="997"/>
                </a:cubicBezTo>
                <a:cubicBezTo>
                  <a:pt x="1682" y="1070"/>
                  <a:pt x="1680" y="1143"/>
                  <a:pt x="1682" y="1216"/>
                </a:cubicBezTo>
                <a:cubicBezTo>
                  <a:pt x="1683" y="1256"/>
                  <a:pt x="1686" y="1297"/>
                  <a:pt x="1685" y="1337"/>
                </a:cubicBezTo>
                <a:cubicBezTo>
                  <a:pt x="1681" y="1274"/>
                  <a:pt x="1678" y="1211"/>
                  <a:pt x="1676" y="1148"/>
                </a:cubicBezTo>
                <a:cubicBezTo>
                  <a:pt x="1671" y="983"/>
                  <a:pt x="1658" y="802"/>
                  <a:pt x="1707" y="642"/>
                </a:cubicBezTo>
                <a:cubicBezTo>
                  <a:pt x="1723" y="589"/>
                  <a:pt x="1765" y="563"/>
                  <a:pt x="1820" y="582"/>
                </a:cubicBezTo>
                <a:cubicBezTo>
                  <a:pt x="1907" y="612"/>
                  <a:pt x="1953" y="715"/>
                  <a:pt x="1929" y="800"/>
                </a:cubicBezTo>
                <a:cubicBezTo>
                  <a:pt x="1912" y="858"/>
                  <a:pt x="1874" y="890"/>
                  <a:pt x="1824" y="918"/>
                </a:cubicBezTo>
                <a:cubicBezTo>
                  <a:pt x="1789" y="938"/>
                  <a:pt x="1745" y="942"/>
                  <a:pt x="1716" y="907"/>
                </a:cubicBezTo>
                <a:cubicBezTo>
                  <a:pt x="1704" y="884"/>
                  <a:pt x="1700" y="877"/>
                  <a:pt x="1704" y="859"/>
                </a:cubicBezTo>
              </a:path>
              <a:path w="3546" h="1338" extrusionOk="0">
                <a:moveTo>
                  <a:pt x="2047" y="730"/>
                </a:moveTo>
                <a:cubicBezTo>
                  <a:pt x="2082" y="833"/>
                  <a:pt x="2079" y="926"/>
                  <a:pt x="2070" y="1035"/>
                </a:cubicBezTo>
                <a:cubicBezTo>
                  <a:pt x="2065" y="1094"/>
                  <a:pt x="2064" y="1152"/>
                  <a:pt x="2064" y="1211"/>
                </a:cubicBezTo>
                <a:cubicBezTo>
                  <a:pt x="2063" y="1232"/>
                  <a:pt x="2063" y="1236"/>
                  <a:pt x="2064" y="1249"/>
                </a:cubicBezTo>
                <a:cubicBezTo>
                  <a:pt x="2069" y="1203"/>
                  <a:pt x="2071" y="1158"/>
                  <a:pt x="2070" y="1111"/>
                </a:cubicBezTo>
                <a:cubicBezTo>
                  <a:pt x="2068" y="991"/>
                  <a:pt x="2066" y="872"/>
                  <a:pt x="2068" y="752"/>
                </a:cubicBezTo>
                <a:cubicBezTo>
                  <a:pt x="2069" y="702"/>
                  <a:pt x="2061" y="606"/>
                  <a:pt x="2096" y="563"/>
                </a:cubicBezTo>
                <a:cubicBezTo>
                  <a:pt x="2118" y="536"/>
                  <a:pt x="2142" y="525"/>
                  <a:pt x="2177" y="540"/>
                </a:cubicBezTo>
                <a:cubicBezTo>
                  <a:pt x="2230" y="563"/>
                  <a:pt x="2267" y="624"/>
                  <a:pt x="2281" y="678"/>
                </a:cubicBezTo>
                <a:cubicBezTo>
                  <a:pt x="2307" y="777"/>
                  <a:pt x="2256" y="876"/>
                  <a:pt x="2164" y="919"/>
                </a:cubicBezTo>
                <a:cubicBezTo>
                  <a:pt x="2144" y="927"/>
                  <a:pt x="2140" y="929"/>
                  <a:pt x="2127" y="933"/>
                </a:cubicBezTo>
                <a:cubicBezTo>
                  <a:pt x="2149" y="910"/>
                  <a:pt x="2158" y="902"/>
                  <a:pt x="2187" y="888"/>
                </a:cubicBezTo>
                <a:cubicBezTo>
                  <a:pt x="2308" y="827"/>
                  <a:pt x="2482" y="773"/>
                  <a:pt x="2546" y="642"/>
                </a:cubicBezTo>
                <a:cubicBezTo>
                  <a:pt x="2576" y="581"/>
                  <a:pt x="2569" y="486"/>
                  <a:pt x="2503" y="451"/>
                </a:cubicBezTo>
                <a:cubicBezTo>
                  <a:pt x="2494" y="448"/>
                  <a:pt x="2485" y="446"/>
                  <a:pt x="2476" y="443"/>
                </a:cubicBezTo>
                <a:cubicBezTo>
                  <a:pt x="2414" y="489"/>
                  <a:pt x="2389" y="522"/>
                  <a:pt x="2372" y="603"/>
                </a:cubicBezTo>
                <a:cubicBezTo>
                  <a:pt x="2353" y="692"/>
                  <a:pt x="2347" y="826"/>
                  <a:pt x="2414" y="899"/>
                </a:cubicBezTo>
                <a:cubicBezTo>
                  <a:pt x="2450" y="938"/>
                  <a:pt x="2500" y="914"/>
                  <a:pt x="2535" y="887"/>
                </a:cubicBezTo>
                <a:cubicBezTo>
                  <a:pt x="2588" y="846"/>
                  <a:pt x="2624" y="788"/>
                  <a:pt x="2669" y="739"/>
                </a:cubicBezTo>
                <a:cubicBezTo>
                  <a:pt x="2714" y="689"/>
                  <a:pt x="2769" y="643"/>
                  <a:pt x="2833" y="702"/>
                </a:cubicBezTo>
                <a:cubicBezTo>
                  <a:pt x="2887" y="752"/>
                  <a:pt x="2894" y="829"/>
                  <a:pt x="2907" y="895"/>
                </a:cubicBezTo>
                <a:cubicBezTo>
                  <a:pt x="2954" y="781"/>
                  <a:pt x="2976" y="717"/>
                  <a:pt x="3084" y="659"/>
                </a:cubicBezTo>
                <a:cubicBezTo>
                  <a:pt x="3172" y="725"/>
                  <a:pt x="3192" y="789"/>
                  <a:pt x="3185" y="904"/>
                </a:cubicBezTo>
                <a:cubicBezTo>
                  <a:pt x="3181" y="926"/>
                  <a:pt x="3178" y="949"/>
                  <a:pt x="3174" y="971"/>
                </a:cubicBezTo>
              </a:path>
              <a:path w="3546" h="1338" extrusionOk="0">
                <a:moveTo>
                  <a:pt x="3379" y="638"/>
                </a:moveTo>
                <a:cubicBezTo>
                  <a:pt x="3328" y="553"/>
                  <a:pt x="3318" y="707"/>
                  <a:pt x="3305" y="779"/>
                </a:cubicBezTo>
                <a:cubicBezTo>
                  <a:pt x="3302" y="800"/>
                  <a:pt x="3300" y="821"/>
                  <a:pt x="3297" y="842"/>
                </a:cubicBezTo>
                <a:cubicBezTo>
                  <a:pt x="3369" y="812"/>
                  <a:pt x="3384" y="749"/>
                  <a:pt x="3409" y="665"/>
                </a:cubicBezTo>
                <a:cubicBezTo>
                  <a:pt x="3436" y="573"/>
                  <a:pt x="3447" y="480"/>
                  <a:pt x="3456" y="385"/>
                </a:cubicBezTo>
                <a:cubicBezTo>
                  <a:pt x="3465" y="294"/>
                  <a:pt x="3468" y="203"/>
                  <a:pt x="3467" y="112"/>
                </a:cubicBezTo>
                <a:cubicBezTo>
                  <a:pt x="3466" y="58"/>
                  <a:pt x="3466" y="37"/>
                  <a:pt x="3467" y="0"/>
                </a:cubicBezTo>
                <a:cubicBezTo>
                  <a:pt x="3476" y="96"/>
                  <a:pt x="3475" y="193"/>
                  <a:pt x="3477" y="290"/>
                </a:cubicBezTo>
                <a:cubicBezTo>
                  <a:pt x="3480" y="465"/>
                  <a:pt x="3482" y="639"/>
                  <a:pt x="3512" y="812"/>
                </a:cubicBezTo>
                <a:cubicBezTo>
                  <a:pt x="3524" y="883"/>
                  <a:pt x="3526" y="901"/>
                  <a:pt x="3545" y="94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Growth</a:t>
            </a:r>
          </a:p>
        </p:txBody>
      </p:sp>
      <p:graphicFrame>
        <p:nvGraphicFramePr>
          <p:cNvPr id="8878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62214"/>
              </p:ext>
            </p:extLst>
          </p:nvPr>
        </p:nvGraphicFramePr>
        <p:xfrm>
          <a:off x="-1208088" y="-203200"/>
          <a:ext cx="11226801" cy="767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3" imgW="8661400" imgH="5918200" progId="Excel.Sheet.8">
                  <p:embed followColorScheme="full"/>
                </p:oleObj>
              </mc:Choice>
              <mc:Fallback>
                <p:oleObj name="Worksheet" r:id="rId3" imgW="8661400" imgH="5918200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8088" y="-203200"/>
                        <a:ext cx="11226801" cy="767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3" name="Text Box 5"/>
          <p:cNvSpPr txBox="1">
            <a:spLocks noChangeArrowheads="1"/>
          </p:cNvSpPr>
          <p:nvPr/>
        </p:nvSpPr>
        <p:spPr bwMode="auto">
          <a:xfrm>
            <a:off x="7594600" y="1639888"/>
            <a:ext cx="12128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simulating</a:t>
            </a:r>
          </a:p>
          <a:p>
            <a:r>
              <a:rPr lang="en-US" sz="1800"/>
              <a:t>universe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Growth</a:t>
            </a:r>
          </a:p>
        </p:txBody>
      </p:sp>
      <p:graphicFrame>
        <p:nvGraphicFramePr>
          <p:cNvPr id="8878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956075"/>
              </p:ext>
            </p:extLst>
          </p:nvPr>
        </p:nvGraphicFramePr>
        <p:xfrm>
          <a:off x="-928688" y="-15875"/>
          <a:ext cx="10901363" cy="745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Worksheet" r:id="rId3" imgW="8661400" imgH="5918200" progId="Excel.Sheet.8">
                  <p:embed followColorScheme="full"/>
                </p:oleObj>
              </mc:Choice>
              <mc:Fallback>
                <p:oleObj name="Worksheet" r:id="rId3" imgW="8661400" imgH="5918200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28688" y="-15875"/>
                        <a:ext cx="10901363" cy="745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3" name="Text Box 5"/>
          <p:cNvSpPr txBox="1">
            <a:spLocks noChangeArrowheads="1"/>
          </p:cNvSpPr>
          <p:nvPr/>
        </p:nvSpPr>
        <p:spPr bwMode="auto">
          <a:xfrm>
            <a:off x="7696200" y="5410200"/>
            <a:ext cx="12128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simulating</a:t>
            </a:r>
          </a:p>
          <a:p>
            <a:r>
              <a:rPr lang="en-US" sz="1800" dirty="0"/>
              <a:t>universe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43800" y="1295400"/>
            <a:ext cx="821572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r>
              <a:rPr lang="en-US" sz="1800" dirty="0" smtClean="0"/>
              <a:t>actors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endParaRPr lang="en-US" sz="1800" baseline="30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Endless/Short Golden Ages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/>
              <a:t>Endless golden age</a:t>
            </a:r>
            <a:r>
              <a:rPr lang="en-US" dirty="0"/>
              <a:t>: at any point in history, the amount known is twice what was known 15 years ago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Continuous exponential </a:t>
            </a:r>
            <a:r>
              <a:rPr lang="en-US" dirty="0"/>
              <a:t>growth: </a:t>
            </a:r>
            <a:r>
              <a:rPr lang="en-US" dirty="0">
                <a:sym typeface="Symbol" pitchFamily="18" charset="2"/>
              </a:rPr>
              <a:t>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err="1">
                <a:latin typeface="Times New Roman" pitchFamily="18" charset="0"/>
                <a:sym typeface="Symbol" pitchFamily="18" charset="2"/>
              </a:rPr>
              <a:t>k</a:t>
            </a:r>
            <a:r>
              <a:rPr lang="en-US" i="1" baseline="30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i="1" dirty="0">
                <a:latin typeface="Times New Roman" pitchFamily="18" charset="0"/>
              </a:rPr>
              <a:t>k</a:t>
            </a:r>
            <a:r>
              <a:rPr lang="en-US" dirty="0"/>
              <a:t> is some </a:t>
            </a:r>
            <a:r>
              <a:rPr lang="en-US" dirty="0" smtClean="0"/>
              <a:t>constant (e.g., 1.04),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/>
              <a:t> is number of </a:t>
            </a:r>
            <a:r>
              <a:rPr lang="en-US" dirty="0" smtClean="0"/>
              <a:t>years</a:t>
            </a: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sz="1600" b="1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Short </a:t>
            </a:r>
            <a:r>
              <a:rPr lang="en-US" b="1" dirty="0"/>
              <a:t>golden age:</a:t>
            </a:r>
            <a:r>
              <a:rPr lang="en-US" dirty="0"/>
              <a:t> knowledge doubles during a short, “golden” period, but only improves linearly most of the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Mostly linear </a:t>
            </a:r>
            <a:r>
              <a:rPr lang="en-US" dirty="0"/>
              <a:t>growth: </a:t>
            </a:r>
            <a:r>
              <a:rPr lang="en-US" dirty="0">
                <a:sym typeface="Symbol" pitchFamily="18" charset="2"/>
              </a:rPr>
              <a:t>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/>
              <a:t> is number of years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609600" y="228600"/>
          <a:ext cx="8382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6243" name="Text Box 3"/>
          <p:cNvSpPr txBox="1">
            <a:spLocks noChangeArrowheads="1"/>
          </p:cNvSpPr>
          <p:nvPr/>
        </p:nvSpPr>
        <p:spPr bwMode="auto">
          <a:xfrm rot="-5400000">
            <a:off x="-2498900" y="2893368"/>
            <a:ext cx="5791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Average Goals per Game, FIFA World Cups</a:t>
            </a:r>
          </a:p>
        </p:txBody>
      </p:sp>
      <p:sp>
        <p:nvSpPr>
          <p:cNvPr id="906244" name="Line 4"/>
          <p:cNvSpPr>
            <a:spLocks noChangeShapeType="1"/>
          </p:cNvSpPr>
          <p:nvPr/>
        </p:nvSpPr>
        <p:spPr bwMode="auto">
          <a:xfrm>
            <a:off x="6508750" y="4606926"/>
            <a:ext cx="435389" cy="375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6245" name="Text Box 5"/>
          <p:cNvSpPr txBox="1">
            <a:spLocks noChangeArrowheads="1"/>
          </p:cNvSpPr>
          <p:nvPr/>
        </p:nvSpPr>
        <p:spPr bwMode="auto">
          <a:xfrm>
            <a:off x="5382665" y="3916363"/>
            <a:ext cx="2306144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Changed goalkeeper</a:t>
            </a:r>
          </a:p>
          <a:p>
            <a:pPr algn="ctr"/>
            <a:r>
              <a:rPr lang="en-US" sz="2000" dirty="0" err="1"/>
              <a:t>passback</a:t>
            </a:r>
            <a:r>
              <a:rPr lang="en-US" sz="2000" dirty="0"/>
              <a:t> rule</a:t>
            </a:r>
          </a:p>
        </p:txBody>
      </p:sp>
      <p:sp>
        <p:nvSpPr>
          <p:cNvPr id="906246" name="Text Box 6"/>
          <p:cNvSpPr txBox="1">
            <a:spLocks noChangeArrowheads="1"/>
          </p:cNvSpPr>
          <p:nvPr/>
        </p:nvSpPr>
        <p:spPr bwMode="auto">
          <a:xfrm>
            <a:off x="2362200" y="152400"/>
            <a:ext cx="205740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Goal-den age</a:t>
            </a:r>
          </a:p>
        </p:txBody>
      </p:sp>
      <p:sp>
        <p:nvSpPr>
          <p:cNvPr id="906248" name="Rectangle 8"/>
          <p:cNvSpPr>
            <a:spLocks noChangeArrowheads="1"/>
          </p:cNvSpPr>
          <p:nvPr/>
        </p:nvSpPr>
        <p:spPr bwMode="auto">
          <a:xfrm>
            <a:off x="2795587" y="685800"/>
            <a:ext cx="1090613" cy="5943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/>
      <p:bldP spid="906244" grpId="0" animBg="1"/>
      <p:bldP spid="906245" grpId="0" animBg="1"/>
      <p:bldP spid="906246" grpId="0"/>
      <p:bldP spid="9062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933"/>
          <a:stretch>
            <a:fillRect/>
          </a:stretch>
        </p:blipFill>
        <p:spPr bwMode="auto">
          <a:xfrm>
            <a:off x="255105" y="96077"/>
            <a:ext cx="8642188" cy="63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9" name="Rectangle 5"/>
          <p:cNvSpPr>
            <a:spLocks noChangeArrowheads="1"/>
          </p:cNvSpPr>
          <p:nvPr/>
        </p:nvSpPr>
        <p:spPr bwMode="auto">
          <a:xfrm>
            <a:off x="152400" y="41275"/>
            <a:ext cx="8991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Computing Power </a:t>
            </a:r>
            <a:r>
              <a:rPr lang="en-US" sz="4400" dirty="0" smtClean="0">
                <a:solidFill>
                  <a:schemeClr val="tx2"/>
                </a:solidFill>
              </a:rPr>
              <a:t>1969-2011</a:t>
            </a: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(in Apollo Control Computer Units)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1" y="15240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78" name="Object 2"/>
          <p:cNvGraphicFramePr>
            <a:graphicFrameLocks noChangeAspect="1"/>
          </p:cNvGraphicFramePr>
          <p:nvPr/>
        </p:nvGraphicFramePr>
        <p:xfrm>
          <a:off x="381000" y="1495425"/>
          <a:ext cx="81534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3" imgW="6791325" imgH="4752848" progId="Excel.Sheet.8">
                  <p:embed/>
                </p:oleObj>
              </mc:Choice>
              <mc:Fallback>
                <p:oleObj name="Worksheet" r:id="rId3" imgW="6791325" imgH="47528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95425"/>
                        <a:ext cx="81534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79" name="Rectangle 3"/>
          <p:cNvSpPr>
            <a:spLocks noChangeArrowheads="1"/>
          </p:cNvSpPr>
          <p:nvPr/>
        </p:nvSpPr>
        <p:spPr bwMode="auto">
          <a:xfrm>
            <a:off x="152400" y="41275"/>
            <a:ext cx="8991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Computing Power 1969-</a:t>
            </a:r>
            <a:r>
              <a:rPr lang="en-US" sz="4400" b="1" dirty="0">
                <a:solidFill>
                  <a:schemeClr val="accent2"/>
                </a:solidFill>
              </a:rPr>
              <a:t>1990</a:t>
            </a: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(in Apollo Control Computer Units)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9" name="Rectangle 5"/>
          <p:cNvSpPr>
            <a:spLocks noChangeArrowheads="1"/>
          </p:cNvSpPr>
          <p:nvPr/>
        </p:nvSpPr>
        <p:spPr bwMode="auto">
          <a:xfrm>
            <a:off x="152400" y="41275"/>
            <a:ext cx="8991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Computing Power </a:t>
            </a:r>
            <a:r>
              <a:rPr lang="en-US" sz="4400" dirty="0" smtClean="0">
                <a:solidFill>
                  <a:schemeClr val="tx2"/>
                </a:solidFill>
              </a:rPr>
              <a:t>2008-2050?</a:t>
            </a:r>
            <a:endParaRPr 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1143000"/>
          <a:ext cx="626364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6248400"/>
            <a:ext cx="27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2011 = 1 computing unit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43080" y="4191000"/>
            <a:ext cx="1808156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Human brain:</a:t>
            </a:r>
          </a:p>
          <a:p>
            <a:r>
              <a:rPr lang="en-US" sz="2000" dirty="0" smtClean="0"/>
              <a:t>~100 Billion neurons</a:t>
            </a:r>
          </a:p>
          <a:p>
            <a:r>
              <a:rPr lang="en-US" sz="2000" b="1" dirty="0" smtClean="0"/>
              <a:t>100 Trillion</a:t>
            </a:r>
            <a:r>
              <a:rPr lang="en-US" sz="2000" dirty="0" smtClean="0"/>
              <a:t> connections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0"/>
            <a:ext cx="424327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Brain simulator today (IBM Blue Brain):</a:t>
            </a:r>
          </a:p>
          <a:p>
            <a:r>
              <a:rPr lang="en-US" sz="2000" dirty="0" smtClean="0"/>
              <a:t>10,000 neurons</a:t>
            </a:r>
          </a:p>
          <a:p>
            <a:r>
              <a:rPr lang="en-US" sz="2000" dirty="0" smtClean="0"/>
              <a:t>30 Million connections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5218044" y="3538331"/>
            <a:ext cx="2133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years from now?!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60325"/>
            <a:ext cx="8229600" cy="1143000"/>
          </a:xfrm>
        </p:spPr>
        <p:txBody>
          <a:bodyPr/>
          <a:lstStyle/>
          <a:p>
            <a:r>
              <a:rPr lang="en-US"/>
              <a:t>The Real Golden Rule?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947738"/>
            <a:ext cx="8570912" cy="53736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Why do fields like astrophysics, medicine, biology and computer science have “endless golden ages”, but fields like</a:t>
            </a:r>
          </a:p>
          <a:p>
            <a:pPr lvl="1"/>
            <a:r>
              <a:rPr lang="en-US" sz="2400" dirty="0"/>
              <a:t>music (1775-1825)</a:t>
            </a:r>
          </a:p>
          <a:p>
            <a:pPr lvl="1"/>
            <a:r>
              <a:rPr lang="en-US" sz="2400" dirty="0"/>
              <a:t>rock n’ roll (</a:t>
            </a:r>
            <a:r>
              <a:rPr lang="en-US" sz="2400" dirty="0" smtClean="0"/>
              <a:t>1962-1973)*</a:t>
            </a:r>
            <a:endParaRPr lang="en-US" sz="2400" dirty="0"/>
          </a:p>
          <a:p>
            <a:pPr lvl="1"/>
            <a:r>
              <a:rPr lang="en-US" sz="2400" dirty="0"/>
              <a:t>philosophy (400BC-350BC?)</a:t>
            </a:r>
          </a:p>
          <a:p>
            <a:pPr lvl="1"/>
            <a:r>
              <a:rPr lang="en-US" sz="2400" dirty="0"/>
              <a:t>art (1875-1925?)</a:t>
            </a:r>
          </a:p>
          <a:p>
            <a:pPr lvl="1"/>
            <a:r>
              <a:rPr lang="en-US" sz="2400" dirty="0"/>
              <a:t>soccer (1950-1966)</a:t>
            </a:r>
          </a:p>
          <a:p>
            <a:pPr lvl="1"/>
            <a:r>
              <a:rPr lang="en-US" sz="2400" dirty="0"/>
              <a:t>baseball (1925-1950?)</a:t>
            </a:r>
          </a:p>
          <a:p>
            <a:pPr lvl="1"/>
            <a:r>
              <a:rPr lang="en-US" sz="2400" dirty="0"/>
              <a:t>movies (1920-1940?) </a:t>
            </a:r>
            <a:endParaRPr lang="en-US" sz="2400" dirty="0" smtClean="0"/>
          </a:p>
          <a:p>
            <a:pPr lvl="1"/>
            <a:r>
              <a:rPr lang="en-US" dirty="0" smtClean="0"/>
              <a:t>have </a:t>
            </a:r>
            <a:r>
              <a:rPr lang="en-US" dirty="0"/>
              <a:t>short golden ages?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59436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or whatever was popular when you were 16.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0D1"/>
              </a:clrFrom>
              <a:clrTo>
                <a:srgbClr val="EAE0D1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98288" l="10000" r="90000">
                        <a14:foregroundMark x1="47000" y1="44562" x2="47000" y2="44562"/>
                        <a14:foregroundMark x1="42308" y1="48187" x2="42308" y2="48187"/>
                        <a14:foregroundMark x1="32731" y1="52014" x2="55423" y2="46073"/>
                        <a14:foregroundMark x1="55115" y1="45418" x2="59500" y2="72205"/>
                        <a14:foregroundMark x1="63692" y1="57956" x2="31423" y2="60524"/>
                        <a14:foregroundMark x1="57885" y1="72608" x2="32231" y2="54985"/>
                        <a14:foregroundMark x1="63885" y1="61380" x2="30462" y2="61380"/>
                        <a14:foregroundMark x1="44231" y1="54985" x2="44231" y2="54985"/>
                        <a14:backgroundMark x1="43115" y1="57956" x2="43115" y2="57956"/>
                        <a14:backgroundMark x1="54462" y1="54783" x2="54462" y2="54783"/>
                        <a14:backgroundMark x1="53000" y1="59869" x2="53000" y2="59869"/>
                        <a14:backgroundMark x1="54962" y1="63293" x2="50423" y2="45670"/>
                        <a14:backgroundMark x1="59500" y1="54985" x2="56077" y2="72407"/>
                        <a14:backgroundMark x1="61615" y1="55639" x2="60808" y2="62840"/>
                        <a14:backgroundMark x1="62423" y1="56697" x2="62423" y2="56697"/>
                        <a14:backgroundMark x1="55423" y1="45871" x2="55423" y2="45871"/>
                        <a14:backgroundMark x1="39692" y1="48842" x2="39692" y2="48842"/>
                        <a14:backgroundMark x1="40500" y1="50957" x2="40500" y2="50957"/>
                        <a14:backgroundMark x1="47500" y1="49899" x2="47500" y2="49899"/>
                        <a14:backgroundMark x1="46500" y1="56244" x2="46500" y2="56244"/>
                        <a14:backgroundMark x1="51692" y1="60322" x2="51692" y2="60322"/>
                        <a14:backgroundMark x1="55923" y1="60524" x2="55923" y2="60524"/>
                        <a14:backgroundMark x1="58192" y1="70896" x2="58192" y2="70896"/>
                        <a14:backgroundMark x1="50885" y1="68580" x2="50885" y2="68580"/>
                        <a14:backgroundMark x1="52500" y1="72810" x2="52500" y2="72810"/>
                        <a14:backgroundMark x1="53154" y1="66868" x2="53154" y2="66868"/>
                        <a14:backgroundMark x1="54615" y1="69637" x2="54615" y2="69637"/>
                        <a14:backgroundMark x1="35500" y1="58409" x2="57385" y2="70695"/>
                        <a14:backgroundMark x1="36962" y1="60725" x2="58346" y2="60725"/>
                        <a14:backgroundMark x1="32885" y1="60725" x2="44423" y2="62437"/>
                      </a14:backgroundRemoval>
                    </a14:imgEffect>
                  </a14:imgLayer>
                </a14:imgProps>
              </a:ext>
            </a:extLst>
          </a:blip>
          <a:srcRect l="9535" t="23355" r="13421"/>
          <a:stretch/>
        </p:blipFill>
        <p:spPr>
          <a:xfrm>
            <a:off x="135172" y="0"/>
            <a:ext cx="9008828" cy="6845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634707"/>
            <a:ext cx="4273111" cy="31072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7350" y="3026234"/>
            <a:ext cx="602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4"/>
              </a:rPr>
              <a:t>U.S Consumer Spending</a:t>
            </a:r>
            <a:r>
              <a:rPr lang="en-US" b="1" dirty="0" smtClean="0"/>
              <a:t> </a:t>
            </a:r>
            <a:r>
              <a:rPr lang="en-US" dirty="0" smtClean="0"/>
              <a:t>(consumer unit ~ household)</a:t>
            </a:r>
          </a:p>
          <a:p>
            <a:r>
              <a:rPr lang="en-US" b="1" dirty="0" smtClean="0"/>
              <a:t>Average Annual Expenditures: $49.6K (pre-tax income: $63K)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093901">
            <a:off x="2888056" y="5106769"/>
            <a:ext cx="133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housing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78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4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Fabrication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200" y="2040006"/>
            <a:ext cx="4357999" cy="38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3-11-28 at 1.2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2" y="841212"/>
            <a:ext cx="8635762" cy="336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3-11-28 at 1.2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894441"/>
          </a:xfrm>
          <a:prstGeom prst="rect">
            <a:avLst/>
          </a:prstGeom>
        </p:spPr>
      </p:pic>
      <p:pic>
        <p:nvPicPr>
          <p:cNvPr id="7" name="Picture 6" descr="Screen Shot 2013-11-28 at 1.24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70000"/>
            <a:ext cx="5791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creen Shot 2013-11-28 at 1.2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8282"/>
            <a:ext cx="8415920" cy="32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Screen Shot 2013-11-28 at 1.2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" y="359971"/>
            <a:ext cx="8826327" cy="401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3397" y="513379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www.bls.gov</a:t>
            </a:r>
            <a:r>
              <a:rPr lang="en-US" dirty="0"/>
              <a:t>/</a:t>
            </a:r>
            <a:r>
              <a:rPr lang="en-US" dirty="0" err="1"/>
              <a:t>opub</a:t>
            </a:r>
            <a:r>
              <a:rPr lang="en-US" dirty="0"/>
              <a:t>/</a:t>
            </a:r>
            <a:r>
              <a:rPr lang="en-US" dirty="0" err="1"/>
              <a:t>uscs</a:t>
            </a:r>
            <a:r>
              <a:rPr lang="en-US" dirty="0"/>
              <a:t>/report991.pdf</a:t>
            </a:r>
          </a:p>
        </p:txBody>
      </p:sp>
    </p:spTree>
    <p:extLst>
      <p:ext uri="{BB962C8B-B14F-4D97-AF65-F5344CB8AC3E}">
        <p14:creationId xmlns:p14="http://schemas.microsoft.com/office/powerpoint/2010/main" val="418429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ACM1: </a:t>
            </a:r>
            <a:r>
              <a:rPr lang="en-US" i="1" dirty="0" smtClean="0"/>
              <a:t>Beyond Cyberspace</a:t>
            </a:r>
            <a:r>
              <a:rPr lang="en-US" dirty="0" smtClean="0"/>
              <a:t> (2001)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Neil de Grasse Tyson</a:t>
            </a:r>
            <a:r>
              <a:rPr lang="en-US" sz="2400" dirty="0" smtClean="0"/>
              <a:t>: "Awash in Data, Awash in Discoveries: Defining the Golden Age of Science“</a:t>
            </a:r>
          </a:p>
          <a:p>
            <a:endParaRPr lang="en-US" sz="2400" dirty="0" smtClean="0"/>
          </a:p>
          <a:p>
            <a:r>
              <a:rPr lang="en-US" sz="2400" b="1" dirty="0" smtClean="0"/>
              <a:t>Alan Kay</a:t>
            </a:r>
            <a:r>
              <a:rPr lang="en-US" sz="2400" dirty="0" smtClean="0"/>
              <a:t>: "The Computer Revolution Hasn't Happened Yet" (Vice President and Disney Fellow, Walt Disney Imagineering)</a:t>
            </a:r>
          </a:p>
          <a:p>
            <a:endParaRPr lang="en-US" sz="2400" dirty="0" smtClean="0"/>
          </a:p>
          <a:p>
            <a:r>
              <a:rPr lang="en-US" sz="2400" b="1" dirty="0" smtClean="0"/>
              <a:t>Dean </a:t>
            </a:r>
            <a:r>
              <a:rPr lang="en-US" sz="2400" b="1" dirty="0" err="1" smtClean="0"/>
              <a:t>Kamen</a:t>
            </a:r>
            <a:r>
              <a:rPr lang="en-US" sz="2400" dirty="0" smtClean="0"/>
              <a:t>: "Engineering the Future Depends on Future Engineers" (President and Owner, DEKA Research &amp; Development Corporation and Founder of FIRST)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4343400"/>
            <a:ext cx="762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2971800"/>
            <a:ext cx="541020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Rice Hall Dedication Speaker!</a:t>
            </a:r>
          </a:p>
          <a:p>
            <a:r>
              <a:rPr lang="en-US" sz="2800" dirty="0" smtClean="0"/>
              <a:t>Friday, Nov 18, 3pm: “The Future Belongs to the Innovators”</a:t>
            </a:r>
            <a:endParaRPr lang="en-US" sz="2800" dirty="0"/>
          </a:p>
        </p:txBody>
      </p:sp>
      <p:pic>
        <p:nvPicPr>
          <p:cNvPr id="102402" name="Picture 2" descr="http://dynamicpatents.com/blog/wp-content/uploads/dean-k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743200" cy="41148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Macintosh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97 - 2004 Worksheet</vt:lpstr>
      <vt:lpstr>PowerPoint Presentation</vt:lpstr>
      <vt:lpstr>The Real Golden Rule?</vt:lpstr>
      <vt:lpstr>PowerPoint Presentation</vt:lpstr>
      <vt:lpstr>PowerPoint Presentation</vt:lpstr>
      <vt:lpstr>Software Fabrication</vt:lpstr>
      <vt:lpstr>PowerPoint Presentation</vt:lpstr>
      <vt:lpstr>PowerPoint Presentation</vt:lpstr>
      <vt:lpstr>PowerPoint Presentation</vt:lpstr>
      <vt:lpstr>ACM1: Beyond Cyberspace (2001)</vt:lpstr>
      <vt:lpstr>Simulating the Universe</vt:lpstr>
      <vt:lpstr>Orders of Growth</vt:lpstr>
      <vt:lpstr>Orders of Growth</vt:lpstr>
      <vt:lpstr>Orders of Growth</vt:lpstr>
      <vt:lpstr>Endless/Short Golden Ages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1</cp:revision>
  <dcterms:created xsi:type="dcterms:W3CDTF">2013-12-03T15:28:39Z</dcterms:created>
  <dcterms:modified xsi:type="dcterms:W3CDTF">2013-12-03T15:28:50Z</dcterms:modified>
</cp:coreProperties>
</file>