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heme/themeOverride1.xml" ContentType="application/vnd.openxmlformats-officedocument.themeOverride+xml"/>
  <Override PartName="/ppt/charts/chart4.xml" ContentType="application/vnd.openxmlformats-officedocument.drawingml.chart+xml"/>
  <Override PartName="/ppt/charts/chart5.xml" ContentType="application/vnd.openxmlformats-officedocument.drawingml.chart+xml"/>
  <Override PartName="/ppt/theme/themeOverride2.xml" ContentType="application/vnd.openxmlformats-officedocument.themeOverride+xml"/>
  <Override PartName="/ppt/charts/chart6.xml" ContentType="application/vnd.openxmlformats-officedocument.drawingml.chart+xml"/>
  <Override PartName="/ppt/theme/themeOverride3.xml" ContentType="application/vnd.openxmlformats-officedocument.themeOverride+xml"/>
  <Override PartName="/ppt/charts/chart7.xml" ContentType="application/vnd.openxmlformats-officedocument.drawingml.chart+xml"/>
  <Override PartName="/ppt/theme/themeOverride4.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bookmarkIdSeed="2">
  <p:sldMasterIdLst>
    <p:sldMasterId id="2147483648" r:id="rId1"/>
  </p:sldMasterIdLst>
  <p:notesMasterIdLst>
    <p:notesMasterId r:id="rId74"/>
  </p:notesMasterIdLst>
  <p:handoutMasterIdLst>
    <p:handoutMasterId r:id="rId75"/>
  </p:handoutMasterIdLst>
  <p:sldIdLst>
    <p:sldId id="256" r:id="rId2"/>
    <p:sldId id="316" r:id="rId3"/>
    <p:sldId id="381" r:id="rId4"/>
    <p:sldId id="382" r:id="rId5"/>
    <p:sldId id="317" r:id="rId6"/>
    <p:sldId id="310" r:id="rId7"/>
    <p:sldId id="318" r:id="rId8"/>
    <p:sldId id="335" r:id="rId9"/>
    <p:sldId id="319" r:id="rId10"/>
    <p:sldId id="326" r:id="rId11"/>
    <p:sldId id="327" r:id="rId12"/>
    <p:sldId id="330" r:id="rId13"/>
    <p:sldId id="338" r:id="rId14"/>
    <p:sldId id="333" r:id="rId15"/>
    <p:sldId id="337" r:id="rId16"/>
    <p:sldId id="383" r:id="rId17"/>
    <p:sldId id="384" r:id="rId18"/>
    <p:sldId id="343" r:id="rId19"/>
    <p:sldId id="344" r:id="rId20"/>
    <p:sldId id="346" r:id="rId21"/>
    <p:sldId id="347" r:id="rId22"/>
    <p:sldId id="348" r:id="rId23"/>
    <p:sldId id="349" r:id="rId24"/>
    <p:sldId id="350" r:id="rId25"/>
    <p:sldId id="351" r:id="rId26"/>
    <p:sldId id="352" r:id="rId27"/>
    <p:sldId id="353" r:id="rId28"/>
    <p:sldId id="354" r:id="rId29"/>
    <p:sldId id="355" r:id="rId30"/>
    <p:sldId id="356" r:id="rId31"/>
    <p:sldId id="260" r:id="rId32"/>
    <p:sldId id="362" r:id="rId33"/>
    <p:sldId id="320" r:id="rId34"/>
    <p:sldId id="321" r:id="rId35"/>
    <p:sldId id="322" r:id="rId36"/>
    <p:sldId id="323" r:id="rId37"/>
    <p:sldId id="324" r:id="rId38"/>
    <p:sldId id="325" r:id="rId39"/>
    <p:sldId id="374" r:id="rId40"/>
    <p:sldId id="262" r:id="rId41"/>
    <p:sldId id="263" r:id="rId42"/>
    <p:sldId id="269" r:id="rId43"/>
    <p:sldId id="367" r:id="rId44"/>
    <p:sldId id="368" r:id="rId45"/>
    <p:sldId id="275" r:id="rId46"/>
    <p:sldId id="276" r:id="rId47"/>
    <p:sldId id="277" r:id="rId48"/>
    <p:sldId id="285" r:id="rId49"/>
    <p:sldId id="284" r:id="rId50"/>
    <p:sldId id="376" r:id="rId51"/>
    <p:sldId id="377" r:id="rId52"/>
    <p:sldId id="287" r:id="rId53"/>
    <p:sldId id="289" r:id="rId54"/>
    <p:sldId id="290" r:id="rId55"/>
    <p:sldId id="292" r:id="rId56"/>
    <p:sldId id="295" r:id="rId57"/>
    <p:sldId id="296" r:id="rId58"/>
    <p:sldId id="297" r:id="rId59"/>
    <p:sldId id="298" r:id="rId60"/>
    <p:sldId id="299" r:id="rId61"/>
    <p:sldId id="300" r:id="rId62"/>
    <p:sldId id="301" r:id="rId63"/>
    <p:sldId id="302" r:id="rId64"/>
    <p:sldId id="303" r:id="rId65"/>
    <p:sldId id="304" r:id="rId66"/>
    <p:sldId id="380" r:id="rId67"/>
    <p:sldId id="385" r:id="rId68"/>
    <p:sldId id="306" r:id="rId69"/>
    <p:sldId id="378" r:id="rId70"/>
    <p:sldId id="379" r:id="rId71"/>
    <p:sldId id="308" r:id="rId72"/>
    <p:sldId id="309" r:id="rId73"/>
  </p:sldIdLst>
  <p:sldSz cx="9144000" cy="6858000" type="screen4x3"/>
  <p:notesSz cx="7188200" cy="94488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B501"/>
    <a:srgbClr val="BEEAFF"/>
    <a:srgbClr val="00FF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5620"/>
    <p:restoredTop sz="94660"/>
  </p:normalViewPr>
  <p:slideViewPr>
    <p:cSldViewPr snapToGrid="0" snapToObjects="1">
      <p:cViewPr>
        <p:scale>
          <a:sx n="68" d="100"/>
          <a:sy n="68" d="100"/>
        </p:scale>
        <p:origin x="-3320" y="-696"/>
      </p:cViewPr>
      <p:guideLst>
        <p:guide orient="horz" pos="2160"/>
        <p:guide pos="2880"/>
      </p:guideLst>
    </p:cSldViewPr>
  </p:slideViewPr>
  <p:notesTextViewPr>
    <p:cViewPr>
      <p:scale>
        <a:sx n="100" d="100"/>
        <a:sy n="100" d="100"/>
      </p:scale>
      <p:origin x="0" y="0"/>
    </p:cViewPr>
  </p:notesTextViewPr>
  <p:sorterViewPr>
    <p:cViewPr>
      <p:scale>
        <a:sx n="124" d="100"/>
        <a:sy n="124" d="100"/>
      </p:scale>
      <p:origin x="0" y="201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notesMaster" Target="notesMasters/notesMaster1.xml"/><Relationship Id="rId75" Type="http://schemas.openxmlformats.org/officeDocument/2006/relationships/handoutMaster" Target="handoutMasters/handoutMaster1.xml"/><Relationship Id="rId76" Type="http://schemas.openxmlformats.org/officeDocument/2006/relationships/printerSettings" Target="printerSettings/printerSettings1.bin"/><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dave:Library:Application%20Support:Microsoft:Office:Office%202011%20AutoRecovery:genome%20(version%201).xlsb"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dave:Library:Application%20Support:Microsoft:Office:Office%202011%20AutoRecovery:genome%20(version%201).xlsb"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dave:Dropbox:OS:OS-share:site:content:classes:class26:youwill.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dave:Dropbox:OS:OS-share:site:content:classes:class26:youwill.xlsx" TargetMode="External"/></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Macintosh%20HD:Users:dave:Dropbox:OS:OS-share:site:content:classes:class26:youwill.xlsx" TargetMode="External"/></Relationships>
</file>

<file path=ppt/charts/_rels/chart6.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Macintosh%20HD:Users:dave:Dropbox:OS:OS-share:site:content:classes:class26:youwill.xlsx" TargetMode="External"/></Relationships>
</file>

<file path=ppt/charts/_rels/chart7.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oleObject" Target="Macintosh%20HD:Users:dave:Dropbox:OS:OS-share:site:content:classes:class26:youwil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Sheet1!$E$1</c:f>
              <c:strCache>
                <c:ptCount val="1"/>
                <c:pt idx="0">
                  <c:v>Cost per Genome</c:v>
                </c:pt>
              </c:strCache>
            </c:strRef>
          </c:tx>
          <c:marker>
            <c:symbol val="diamond"/>
            <c:size val="8"/>
          </c:marker>
          <c:cat>
            <c:numRef>
              <c:f>Sheet1!$A$2:$A$44</c:f>
              <c:numCache>
                <c:formatCode>mmmm\-yyyy</c:formatCode>
                <c:ptCount val="43"/>
                <c:pt idx="0">
                  <c:v>37164.0</c:v>
                </c:pt>
                <c:pt idx="1">
                  <c:v>37346.0</c:v>
                </c:pt>
                <c:pt idx="2">
                  <c:v>37529.0</c:v>
                </c:pt>
                <c:pt idx="3">
                  <c:v>37711.0</c:v>
                </c:pt>
                <c:pt idx="4" formatCode="mmm\ yyyy">
                  <c:v>37925.0</c:v>
                </c:pt>
                <c:pt idx="5" formatCode="mmm\ yyyy">
                  <c:v>38017.0</c:v>
                </c:pt>
                <c:pt idx="6" formatCode="mmm\ yyyy">
                  <c:v>38107.0</c:v>
                </c:pt>
                <c:pt idx="7" formatCode="mmm\ yyyy">
                  <c:v>38199.0</c:v>
                </c:pt>
                <c:pt idx="8" formatCode="mmm\ yyyy">
                  <c:v>38291.0</c:v>
                </c:pt>
                <c:pt idx="9" formatCode="mmm\ yyyy">
                  <c:v>38383.0</c:v>
                </c:pt>
                <c:pt idx="10" formatCode="mmm\ yyyy">
                  <c:v>38472.0</c:v>
                </c:pt>
                <c:pt idx="11" formatCode="mmm\ yyyy">
                  <c:v>38564.0</c:v>
                </c:pt>
                <c:pt idx="12" formatCode="mmm\ yyyy">
                  <c:v>38656.0</c:v>
                </c:pt>
                <c:pt idx="13" formatCode="mmm\ yyyy">
                  <c:v>38748.0</c:v>
                </c:pt>
                <c:pt idx="14" formatCode="mmm\ yyyy">
                  <c:v>38837.0</c:v>
                </c:pt>
                <c:pt idx="15" formatCode="mmm\ yyyy">
                  <c:v>38929.0</c:v>
                </c:pt>
                <c:pt idx="16" formatCode="mmm\ yyyy">
                  <c:v>39021.0</c:v>
                </c:pt>
                <c:pt idx="17" formatCode="mmm\ yyyy">
                  <c:v>39113.0</c:v>
                </c:pt>
                <c:pt idx="18" formatCode="mmm\ yyyy">
                  <c:v>39202.0</c:v>
                </c:pt>
                <c:pt idx="19" formatCode="mmm\ yyyy">
                  <c:v>39294.0</c:v>
                </c:pt>
                <c:pt idx="20" formatCode="mmm\ yyyy">
                  <c:v>39386.0</c:v>
                </c:pt>
                <c:pt idx="21" formatCode="mmm\ yyyy">
                  <c:v>39478.0</c:v>
                </c:pt>
                <c:pt idx="22" formatCode="mmm\ yyyy">
                  <c:v>39568.0</c:v>
                </c:pt>
                <c:pt idx="23" formatCode="mmm\ yyyy">
                  <c:v>39660.0</c:v>
                </c:pt>
                <c:pt idx="24" formatCode="mmm\ yyyy">
                  <c:v>39752.0</c:v>
                </c:pt>
                <c:pt idx="25" formatCode="mmm\ yyyy">
                  <c:v>39844.0</c:v>
                </c:pt>
                <c:pt idx="26" formatCode="mmm\ yyyy">
                  <c:v>39933.0</c:v>
                </c:pt>
                <c:pt idx="27" formatCode="mmm\ yyyy">
                  <c:v>40025.0</c:v>
                </c:pt>
                <c:pt idx="28" formatCode="mmm\ yyyy">
                  <c:v>40117.0</c:v>
                </c:pt>
                <c:pt idx="29" formatCode="mmm\ yyyy">
                  <c:v>40209.0</c:v>
                </c:pt>
                <c:pt idx="30" formatCode="mmm\ yyyy">
                  <c:v>40298.0</c:v>
                </c:pt>
                <c:pt idx="31" formatCode="mmm\ yyyy">
                  <c:v>40390.0</c:v>
                </c:pt>
                <c:pt idx="32" formatCode="mmm\ yyyy">
                  <c:v>40482.0</c:v>
                </c:pt>
                <c:pt idx="33" formatCode="[$-409]mmm\-yy;@">
                  <c:v>40574.0</c:v>
                </c:pt>
                <c:pt idx="34" formatCode="[$-409]mmm\-yy;@">
                  <c:v>40663.0</c:v>
                </c:pt>
                <c:pt idx="35" formatCode="[$-409]mmm\-yy;@">
                  <c:v>40755.0</c:v>
                </c:pt>
                <c:pt idx="36" formatCode="[$-409]mmm\-yy;@">
                  <c:v>40846.0</c:v>
                </c:pt>
                <c:pt idx="37" formatCode="[$-409]mmm\-yy;@">
                  <c:v>40939.0</c:v>
                </c:pt>
                <c:pt idx="38" formatCode="[$-409]mmm\-yy;@">
                  <c:v>41029.0</c:v>
                </c:pt>
                <c:pt idx="39" formatCode="[$-409]mmm\-yy;@">
                  <c:v>41121.0</c:v>
                </c:pt>
                <c:pt idx="40" formatCode="[$-409]mmm\-yy;@">
                  <c:v>41213.0</c:v>
                </c:pt>
                <c:pt idx="41" formatCode="mmm\-yy">
                  <c:v>41275.0</c:v>
                </c:pt>
              </c:numCache>
            </c:numRef>
          </c:cat>
          <c:val>
            <c:numRef>
              <c:f>Sheet1!$E$2:$E$22</c:f>
              <c:numCache>
                <c:formatCode>_("$"* #,##0_);_("$"* \(#,##0\);_("$"* "-"??_);_(@_)</c:formatCode>
                <c:ptCount val="21"/>
                <c:pt idx="0">
                  <c:v>9.52630719227537E7</c:v>
                </c:pt>
                <c:pt idx="1">
                  <c:v>7.01754374157478E7</c:v>
                </c:pt>
                <c:pt idx="2">
                  <c:v>6.14484215025378E7</c:v>
                </c:pt>
                <c:pt idx="3">
                  <c:v>5.37516840773804E7</c:v>
                </c:pt>
                <c:pt idx="4">
                  <c:v>4.01575542303234E7</c:v>
                </c:pt>
                <c:pt idx="5">
                  <c:v>2.87803762063242E7</c:v>
                </c:pt>
                <c:pt idx="6">
                  <c:v>2.04425761408458E7</c:v>
                </c:pt>
                <c:pt idx="7">
                  <c:v>1.9934345735188E7</c:v>
                </c:pt>
                <c:pt idx="8">
                  <c:v>1.8519312163626E7</c:v>
                </c:pt>
                <c:pt idx="9">
                  <c:v>1.75349695618152E7</c:v>
                </c:pt>
                <c:pt idx="10">
                  <c:v>1.61596994380852E7</c:v>
                </c:pt>
                <c:pt idx="11">
                  <c:v>1.61802241043986E7</c:v>
                </c:pt>
                <c:pt idx="12">
                  <c:v>1.38011241939067E7</c:v>
                </c:pt>
                <c:pt idx="13">
                  <c:v>1.25856589011775E7</c:v>
                </c:pt>
                <c:pt idx="14">
                  <c:v>1.17325345202239E7</c:v>
                </c:pt>
                <c:pt idx="15">
                  <c:v>1.14553152211235E7</c:v>
                </c:pt>
                <c:pt idx="16">
                  <c:v>1.04745563610479E7</c:v>
                </c:pt>
                <c:pt idx="17">
                  <c:v>9.40873890972417E6</c:v>
                </c:pt>
                <c:pt idx="18">
                  <c:v>9.04700296912053E6</c:v>
                </c:pt>
                <c:pt idx="19">
                  <c:v>8.92734214280181E6</c:v>
                </c:pt>
                <c:pt idx="20">
                  <c:v>7.14757138848289E6</c:v>
                </c:pt>
              </c:numCache>
            </c:numRef>
          </c:val>
          <c:smooth val="0"/>
        </c:ser>
        <c:ser>
          <c:idx val="1"/>
          <c:order val="1"/>
          <c:tx>
            <c:strRef>
              <c:f>Sheet1!$F$1</c:f>
              <c:strCache>
                <c:ptCount val="1"/>
                <c:pt idx="0">
                  <c:v>Moore's Law</c:v>
                </c:pt>
              </c:strCache>
            </c:strRef>
          </c:tx>
          <c:spPr>
            <a:ln>
              <a:solidFill>
                <a:schemeClr val="bg1">
                  <a:lumMod val="50000"/>
                </a:schemeClr>
              </a:solidFill>
              <a:prstDash val="sysDash"/>
            </a:ln>
          </c:spPr>
          <c:marker>
            <c:symbol val="none"/>
          </c:marker>
          <c:cat>
            <c:numRef>
              <c:f>Sheet1!$A$2:$A$44</c:f>
              <c:numCache>
                <c:formatCode>mmmm\-yyyy</c:formatCode>
                <c:ptCount val="43"/>
                <c:pt idx="0">
                  <c:v>37164.0</c:v>
                </c:pt>
                <c:pt idx="1">
                  <c:v>37346.0</c:v>
                </c:pt>
                <c:pt idx="2">
                  <c:v>37529.0</c:v>
                </c:pt>
                <c:pt idx="3">
                  <c:v>37711.0</c:v>
                </c:pt>
                <c:pt idx="4" formatCode="mmm\ yyyy">
                  <c:v>37925.0</c:v>
                </c:pt>
                <c:pt idx="5" formatCode="mmm\ yyyy">
                  <c:v>38017.0</c:v>
                </c:pt>
                <c:pt idx="6" formatCode="mmm\ yyyy">
                  <c:v>38107.0</c:v>
                </c:pt>
                <c:pt idx="7" formatCode="mmm\ yyyy">
                  <c:v>38199.0</c:v>
                </c:pt>
                <c:pt idx="8" formatCode="mmm\ yyyy">
                  <c:v>38291.0</c:v>
                </c:pt>
                <c:pt idx="9" formatCode="mmm\ yyyy">
                  <c:v>38383.0</c:v>
                </c:pt>
                <c:pt idx="10" formatCode="mmm\ yyyy">
                  <c:v>38472.0</c:v>
                </c:pt>
                <c:pt idx="11" formatCode="mmm\ yyyy">
                  <c:v>38564.0</c:v>
                </c:pt>
                <c:pt idx="12" formatCode="mmm\ yyyy">
                  <c:v>38656.0</c:v>
                </c:pt>
                <c:pt idx="13" formatCode="mmm\ yyyy">
                  <c:v>38748.0</c:v>
                </c:pt>
                <c:pt idx="14" formatCode="mmm\ yyyy">
                  <c:v>38837.0</c:v>
                </c:pt>
                <c:pt idx="15" formatCode="mmm\ yyyy">
                  <c:v>38929.0</c:v>
                </c:pt>
                <c:pt idx="16" formatCode="mmm\ yyyy">
                  <c:v>39021.0</c:v>
                </c:pt>
                <c:pt idx="17" formatCode="mmm\ yyyy">
                  <c:v>39113.0</c:v>
                </c:pt>
                <c:pt idx="18" formatCode="mmm\ yyyy">
                  <c:v>39202.0</c:v>
                </c:pt>
                <c:pt idx="19" formatCode="mmm\ yyyy">
                  <c:v>39294.0</c:v>
                </c:pt>
                <c:pt idx="20" formatCode="mmm\ yyyy">
                  <c:v>39386.0</c:v>
                </c:pt>
                <c:pt idx="21" formatCode="mmm\ yyyy">
                  <c:v>39478.0</c:v>
                </c:pt>
                <c:pt idx="22" formatCode="mmm\ yyyy">
                  <c:v>39568.0</c:v>
                </c:pt>
                <c:pt idx="23" formatCode="mmm\ yyyy">
                  <c:v>39660.0</c:v>
                </c:pt>
                <c:pt idx="24" formatCode="mmm\ yyyy">
                  <c:v>39752.0</c:v>
                </c:pt>
                <c:pt idx="25" formatCode="mmm\ yyyy">
                  <c:v>39844.0</c:v>
                </c:pt>
                <c:pt idx="26" formatCode="mmm\ yyyy">
                  <c:v>39933.0</c:v>
                </c:pt>
                <c:pt idx="27" formatCode="mmm\ yyyy">
                  <c:v>40025.0</c:v>
                </c:pt>
                <c:pt idx="28" formatCode="mmm\ yyyy">
                  <c:v>40117.0</c:v>
                </c:pt>
                <c:pt idx="29" formatCode="mmm\ yyyy">
                  <c:v>40209.0</c:v>
                </c:pt>
                <c:pt idx="30" formatCode="mmm\ yyyy">
                  <c:v>40298.0</c:v>
                </c:pt>
                <c:pt idx="31" formatCode="mmm\ yyyy">
                  <c:v>40390.0</c:v>
                </c:pt>
                <c:pt idx="32" formatCode="mmm\ yyyy">
                  <c:v>40482.0</c:v>
                </c:pt>
                <c:pt idx="33" formatCode="[$-409]mmm\-yy;@">
                  <c:v>40574.0</c:v>
                </c:pt>
                <c:pt idx="34" formatCode="[$-409]mmm\-yy;@">
                  <c:v>40663.0</c:v>
                </c:pt>
                <c:pt idx="35" formatCode="[$-409]mmm\-yy;@">
                  <c:v>40755.0</c:v>
                </c:pt>
                <c:pt idx="36" formatCode="[$-409]mmm\-yy;@">
                  <c:v>40846.0</c:v>
                </c:pt>
                <c:pt idx="37" formatCode="[$-409]mmm\-yy;@">
                  <c:v>40939.0</c:v>
                </c:pt>
                <c:pt idx="38" formatCode="[$-409]mmm\-yy;@">
                  <c:v>41029.0</c:v>
                </c:pt>
                <c:pt idx="39" formatCode="[$-409]mmm\-yy;@">
                  <c:v>41121.0</c:v>
                </c:pt>
                <c:pt idx="40" formatCode="[$-409]mmm\-yy;@">
                  <c:v>41213.0</c:v>
                </c:pt>
                <c:pt idx="41" formatCode="mmm\-yy">
                  <c:v>41275.0</c:v>
                </c:pt>
              </c:numCache>
            </c:numRef>
          </c:cat>
          <c:val>
            <c:numRef>
              <c:f>Sheet1!$F$2:$F$44</c:f>
              <c:numCache>
                <c:formatCode>_("$"* #,##0.00_);_("$"* \(#,##0.00\);_("$"* "-"??_);_(@_)</c:formatCode>
                <c:ptCount val="43"/>
                <c:pt idx="0" formatCode="_(&quot;$&quot;* #,##0_);_(&quot;$&quot;* \(#,##0\);_(&quot;$&quot;* &quot;-&quot;??_);_(@_)">
                  <c:v>9.52630719227537E7</c:v>
                </c:pt>
                <c:pt idx="1">
                  <c:v>7.57540732945756E7</c:v>
                </c:pt>
                <c:pt idx="2">
                  <c:v>6.0164120325332E7</c:v>
                </c:pt>
                <c:pt idx="3">
                  <c:v>4.78430633070973E7</c:v>
                </c:pt>
                <c:pt idx="4">
                  <c:v>3.65347331475016E7</c:v>
                </c:pt>
                <c:pt idx="5">
                  <c:v>3.25590504186145E7</c:v>
                </c:pt>
                <c:pt idx="6">
                  <c:v>2.90895614459062E7</c:v>
                </c:pt>
                <c:pt idx="7">
                  <c:v>2.59240568132469E7</c:v>
                </c:pt>
                <c:pt idx="8">
                  <c:v>2.31030200612059E7</c:v>
                </c:pt>
                <c:pt idx="9">
                  <c:v>2.0588966448945E7</c:v>
                </c:pt>
                <c:pt idx="10">
                  <c:v>1.84183115973162E7</c:v>
                </c:pt>
                <c:pt idx="11">
                  <c:v>1.64140445066801E7</c:v>
                </c:pt>
                <c:pt idx="12">
                  <c:v>1.46278802833661E7</c:v>
                </c:pt>
                <c:pt idx="13">
                  <c:v>1.30360851341307E7</c:v>
                </c:pt>
                <c:pt idx="14">
                  <c:v>1.1661715929498E7</c:v>
                </c:pt>
                <c:pt idx="15">
                  <c:v>1.039269659869E7</c:v>
                </c:pt>
                <c:pt idx="16">
                  <c:v>9.26177101598046E6</c:v>
                </c:pt>
                <c:pt idx="17">
                  <c:v>8.25391192149963E6</c:v>
                </c:pt>
                <c:pt idx="18">
                  <c:v>7.38371797554576E6</c:v>
                </c:pt>
                <c:pt idx="19">
                  <c:v>6.58022722848505E6</c:v>
                </c:pt>
                <c:pt idx="20">
                  <c:v>5.86417175221208E6</c:v>
                </c:pt>
                <c:pt idx="21">
                  <c:v>5.2260369050142E6</c:v>
                </c:pt>
                <c:pt idx="22">
                  <c:v>4.66915096455237E6</c:v>
                </c:pt>
                <c:pt idx="23">
                  <c:v>4.16105739853692E6</c:v>
                </c:pt>
                <c:pt idx="24">
                  <c:v>3.70825419982512E6</c:v>
                </c:pt>
                <c:pt idx="25">
                  <c:v>3.30472471140526E6</c:v>
                </c:pt>
                <c:pt idx="26">
                  <c:v>2.95631398637459E6</c:v>
                </c:pt>
                <c:pt idx="27">
                  <c:v>2.6346100776764E6</c:v>
                </c:pt>
                <c:pt idx="28">
                  <c:v>2.34791375117302E6</c:v>
                </c:pt>
                <c:pt idx="29">
                  <c:v>2.09241550757648E6</c:v>
                </c:pt>
                <c:pt idx="30">
                  <c:v>1.8718161936475E6</c:v>
                </c:pt>
                <c:pt idx="31">
                  <c:v>1.66812653529717E6</c:v>
                </c:pt>
                <c:pt idx="32">
                  <c:v>1.48660223541508E6</c:v>
                </c:pt>
                <c:pt idx="33">
                  <c:v>1.32483127603232E6</c:v>
                </c:pt>
                <c:pt idx="34">
                  <c:v>1.18515688081485E6</c:v>
                </c:pt>
                <c:pt idx="35">
                  <c:v>1.05618898270392E6</c:v>
                </c:pt>
                <c:pt idx="36">
                  <c:v>941255.2761944493</c:v>
                </c:pt>
                <c:pt idx="37">
                  <c:v>838828.5709019281</c:v>
                </c:pt>
                <c:pt idx="38">
                  <c:v>749443.0870097713</c:v>
                </c:pt>
                <c:pt idx="39">
                  <c:v>667889.2427465821</c:v>
                </c:pt>
                <c:pt idx="40">
                  <c:v>595210.0276972564</c:v>
                </c:pt>
                <c:pt idx="41">
                  <c:v>530439.7112528305</c:v>
                </c:pt>
              </c:numCache>
            </c:numRef>
          </c:val>
          <c:smooth val="0"/>
        </c:ser>
        <c:dLbls>
          <c:showLegendKey val="0"/>
          <c:showVal val="0"/>
          <c:showCatName val="0"/>
          <c:showSerName val="0"/>
          <c:showPercent val="0"/>
          <c:showBubbleSize val="0"/>
        </c:dLbls>
        <c:marker val="1"/>
        <c:smooth val="0"/>
        <c:axId val="1772237464"/>
        <c:axId val="-2013680200"/>
      </c:lineChart>
      <c:dateAx>
        <c:axId val="1772237464"/>
        <c:scaling>
          <c:orientation val="minMax"/>
          <c:max val="41426.0"/>
          <c:min val="37104.0"/>
        </c:scaling>
        <c:delete val="0"/>
        <c:axPos val="b"/>
        <c:numFmt formatCode="mmm\ yyyy" sourceLinked="0"/>
        <c:majorTickMark val="out"/>
        <c:minorTickMark val="none"/>
        <c:tickLblPos val="nextTo"/>
        <c:txPr>
          <a:bodyPr/>
          <a:lstStyle/>
          <a:p>
            <a:pPr>
              <a:defRPr sz="1600"/>
            </a:pPr>
            <a:endParaRPr lang="en-US"/>
          </a:p>
        </c:txPr>
        <c:crossAx val="-2013680200"/>
        <c:crossesAt val="1.0"/>
        <c:auto val="1"/>
        <c:lblOffset val="100"/>
        <c:baseTimeUnit val="months"/>
      </c:dateAx>
      <c:valAx>
        <c:axId val="-2013680200"/>
        <c:scaling>
          <c:logBase val="10.0"/>
          <c:orientation val="minMax"/>
          <c:min val="1000.0"/>
        </c:scaling>
        <c:delete val="0"/>
        <c:axPos val="l"/>
        <c:majorGridlines/>
        <c:numFmt formatCode="_(&quot;$&quot;* #,##0_);_(&quot;$&quot;* \(#,##0\);_(&quot;$&quot;* &quot;-&quot;??_);_(@_)" sourceLinked="1"/>
        <c:majorTickMark val="out"/>
        <c:minorTickMark val="none"/>
        <c:tickLblPos val="nextTo"/>
        <c:txPr>
          <a:bodyPr/>
          <a:lstStyle/>
          <a:p>
            <a:pPr>
              <a:defRPr sz="1600"/>
            </a:pPr>
            <a:endParaRPr lang="en-US"/>
          </a:p>
        </c:txPr>
        <c:crossAx val="1772237464"/>
        <c:crossesAt val="37104.0"/>
        <c:crossBetween val="midCat"/>
      </c:valAx>
    </c:plotArea>
    <c:plotVisOnly val="1"/>
    <c:dispBlanksAs val="span"/>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Sheet1!$E$1</c:f>
              <c:strCache>
                <c:ptCount val="1"/>
                <c:pt idx="0">
                  <c:v>Cost per Genome</c:v>
                </c:pt>
              </c:strCache>
            </c:strRef>
          </c:tx>
          <c:marker>
            <c:symbol val="diamond"/>
            <c:size val="8"/>
          </c:marker>
          <c:cat>
            <c:numRef>
              <c:f>Sheet1!$A$2:$A$44</c:f>
              <c:numCache>
                <c:formatCode>mmmm\-yyyy</c:formatCode>
                <c:ptCount val="43"/>
                <c:pt idx="0">
                  <c:v>37164.0</c:v>
                </c:pt>
                <c:pt idx="1">
                  <c:v>37346.0</c:v>
                </c:pt>
                <c:pt idx="2">
                  <c:v>37529.0</c:v>
                </c:pt>
                <c:pt idx="3">
                  <c:v>37711.0</c:v>
                </c:pt>
                <c:pt idx="4" formatCode="mmm\ yyyy">
                  <c:v>37925.0</c:v>
                </c:pt>
                <c:pt idx="5" formatCode="mmm\ yyyy">
                  <c:v>38017.0</c:v>
                </c:pt>
                <c:pt idx="6" formatCode="mmm\ yyyy">
                  <c:v>38107.0</c:v>
                </c:pt>
                <c:pt idx="7" formatCode="mmm\ yyyy">
                  <c:v>38199.0</c:v>
                </c:pt>
                <c:pt idx="8" formatCode="mmm\ yyyy">
                  <c:v>38291.0</c:v>
                </c:pt>
                <c:pt idx="9" formatCode="mmm\ yyyy">
                  <c:v>38383.0</c:v>
                </c:pt>
                <c:pt idx="10" formatCode="mmm\ yyyy">
                  <c:v>38472.0</c:v>
                </c:pt>
                <c:pt idx="11" formatCode="mmm\ yyyy">
                  <c:v>38564.0</c:v>
                </c:pt>
                <c:pt idx="12" formatCode="mmm\ yyyy">
                  <c:v>38656.0</c:v>
                </c:pt>
                <c:pt idx="13" formatCode="mmm\ yyyy">
                  <c:v>38748.0</c:v>
                </c:pt>
                <c:pt idx="14" formatCode="mmm\ yyyy">
                  <c:v>38837.0</c:v>
                </c:pt>
                <c:pt idx="15" formatCode="mmm\ yyyy">
                  <c:v>38929.0</c:v>
                </c:pt>
                <c:pt idx="16" formatCode="mmm\ yyyy">
                  <c:v>39021.0</c:v>
                </c:pt>
                <c:pt idx="17" formatCode="mmm\ yyyy">
                  <c:v>39113.0</c:v>
                </c:pt>
                <c:pt idx="18" formatCode="mmm\ yyyy">
                  <c:v>39202.0</c:v>
                </c:pt>
                <c:pt idx="19" formatCode="mmm\ yyyy">
                  <c:v>39294.0</c:v>
                </c:pt>
                <c:pt idx="20" formatCode="mmm\ yyyy">
                  <c:v>39386.0</c:v>
                </c:pt>
                <c:pt idx="21" formatCode="mmm\ yyyy">
                  <c:v>39478.0</c:v>
                </c:pt>
                <c:pt idx="22" formatCode="mmm\ yyyy">
                  <c:v>39568.0</c:v>
                </c:pt>
                <c:pt idx="23" formatCode="mmm\ yyyy">
                  <c:v>39660.0</c:v>
                </c:pt>
                <c:pt idx="24" formatCode="mmm\ yyyy">
                  <c:v>39752.0</c:v>
                </c:pt>
                <c:pt idx="25" formatCode="mmm\ yyyy">
                  <c:v>39844.0</c:v>
                </c:pt>
                <c:pt idx="26" formatCode="mmm\ yyyy">
                  <c:v>39933.0</c:v>
                </c:pt>
                <c:pt idx="27" formatCode="mmm\ yyyy">
                  <c:v>40025.0</c:v>
                </c:pt>
                <c:pt idx="28" formatCode="mmm\ yyyy">
                  <c:v>40117.0</c:v>
                </c:pt>
                <c:pt idx="29" formatCode="mmm\ yyyy">
                  <c:v>40209.0</c:v>
                </c:pt>
                <c:pt idx="30" formatCode="mmm\ yyyy">
                  <c:v>40298.0</c:v>
                </c:pt>
                <c:pt idx="31" formatCode="mmm\ yyyy">
                  <c:v>40390.0</c:v>
                </c:pt>
                <c:pt idx="32" formatCode="mmm\ yyyy">
                  <c:v>40482.0</c:v>
                </c:pt>
                <c:pt idx="33" formatCode="[$-409]mmm\-yy;@">
                  <c:v>40574.0</c:v>
                </c:pt>
                <c:pt idx="34" formatCode="[$-409]mmm\-yy;@">
                  <c:v>40663.0</c:v>
                </c:pt>
                <c:pt idx="35" formatCode="[$-409]mmm\-yy;@">
                  <c:v>40755.0</c:v>
                </c:pt>
                <c:pt idx="36" formatCode="[$-409]mmm\-yy;@">
                  <c:v>40846.0</c:v>
                </c:pt>
                <c:pt idx="37" formatCode="[$-409]mmm\-yy;@">
                  <c:v>40939.0</c:v>
                </c:pt>
                <c:pt idx="38" formatCode="[$-409]mmm\-yy;@">
                  <c:v>41029.0</c:v>
                </c:pt>
                <c:pt idx="39" formatCode="[$-409]mmm\-yy;@">
                  <c:v>41121.0</c:v>
                </c:pt>
                <c:pt idx="40" formatCode="[$-409]mmm\-yy;@">
                  <c:v>41213.0</c:v>
                </c:pt>
                <c:pt idx="41" formatCode="mmm\-yy">
                  <c:v>41275.0</c:v>
                </c:pt>
              </c:numCache>
            </c:numRef>
          </c:cat>
          <c:val>
            <c:numRef>
              <c:f>Sheet1!$E$2:$E$44</c:f>
              <c:numCache>
                <c:formatCode>_("$"* #,##0_);_("$"* \(#,##0\);_("$"* "-"??_);_(@_)</c:formatCode>
                <c:ptCount val="43"/>
                <c:pt idx="0">
                  <c:v>9.52630719227537E7</c:v>
                </c:pt>
                <c:pt idx="1">
                  <c:v>7.01754374157478E7</c:v>
                </c:pt>
                <c:pt idx="2">
                  <c:v>6.14484215025378E7</c:v>
                </c:pt>
                <c:pt idx="3">
                  <c:v>5.37516840773804E7</c:v>
                </c:pt>
                <c:pt idx="4">
                  <c:v>4.01575542303234E7</c:v>
                </c:pt>
                <c:pt idx="5">
                  <c:v>2.87803762063242E7</c:v>
                </c:pt>
                <c:pt idx="6">
                  <c:v>2.04425761408458E7</c:v>
                </c:pt>
                <c:pt idx="7">
                  <c:v>1.9934345735188E7</c:v>
                </c:pt>
                <c:pt idx="8">
                  <c:v>1.8519312163626E7</c:v>
                </c:pt>
                <c:pt idx="9">
                  <c:v>1.75349695618152E7</c:v>
                </c:pt>
                <c:pt idx="10">
                  <c:v>1.61596994380852E7</c:v>
                </c:pt>
                <c:pt idx="11">
                  <c:v>1.61802241043986E7</c:v>
                </c:pt>
                <c:pt idx="12">
                  <c:v>1.38011241939067E7</c:v>
                </c:pt>
                <c:pt idx="13">
                  <c:v>1.25856589011775E7</c:v>
                </c:pt>
                <c:pt idx="14">
                  <c:v>1.17325345202239E7</c:v>
                </c:pt>
                <c:pt idx="15">
                  <c:v>1.14553152211235E7</c:v>
                </c:pt>
                <c:pt idx="16">
                  <c:v>1.04745563610479E7</c:v>
                </c:pt>
                <c:pt idx="17">
                  <c:v>9.40873890972417E6</c:v>
                </c:pt>
                <c:pt idx="18">
                  <c:v>9.04700296912053E6</c:v>
                </c:pt>
                <c:pt idx="19">
                  <c:v>8.92734214280181E6</c:v>
                </c:pt>
                <c:pt idx="20">
                  <c:v>7.14757138848289E6</c:v>
                </c:pt>
                <c:pt idx="21">
                  <c:v>3.0638199893069E6</c:v>
                </c:pt>
                <c:pt idx="22">
                  <c:v>1.35298222896791E6</c:v>
                </c:pt>
                <c:pt idx="23">
                  <c:v>752079.902210023</c:v>
                </c:pt>
                <c:pt idx="24">
                  <c:v>342502.0602179045</c:v>
                </c:pt>
                <c:pt idx="25">
                  <c:v>232735.4377430641</c:v>
                </c:pt>
                <c:pt idx="26">
                  <c:v>154713.5990722806</c:v>
                </c:pt>
                <c:pt idx="27">
                  <c:v>108065.1394378536</c:v>
                </c:pt>
                <c:pt idx="28">
                  <c:v>70333.33442415883</c:v>
                </c:pt>
                <c:pt idx="29">
                  <c:v>46774.2728294126</c:v>
                </c:pt>
                <c:pt idx="30">
                  <c:v>31512.03954253608</c:v>
                </c:pt>
                <c:pt idx="31">
                  <c:v>31124.96073757426</c:v>
                </c:pt>
                <c:pt idx="32">
                  <c:v>29091.73374545073</c:v>
                </c:pt>
                <c:pt idx="33" formatCode="&quot;$&quot;#,##0.00">
                  <c:v>20962.78225099584</c:v>
                </c:pt>
                <c:pt idx="34" formatCode="&quot;$&quot;#,##0.00">
                  <c:v>16712.01311162172</c:v>
                </c:pt>
                <c:pt idx="35" formatCode="&quot;$&quot;#,##0.00">
                  <c:v>10496.93397886038</c:v>
                </c:pt>
                <c:pt idx="36" formatCode="&quot;$&quot;#,##0.00">
                  <c:v>7743.438104655075</c:v>
                </c:pt>
                <c:pt idx="37" formatCode="&quot;$&quot;#,##0.00">
                  <c:v>7666.219038259302</c:v>
                </c:pt>
                <c:pt idx="38" formatCode="&quot;$&quot;#,##0.00">
                  <c:v>5901.292635477323</c:v>
                </c:pt>
                <c:pt idx="39" formatCode="&quot;$&quot;#,##0.00">
                  <c:v>5984.721339432111</c:v>
                </c:pt>
                <c:pt idx="40" formatCode="&quot;$&quot;#,##0.00">
                  <c:v>6618.349278704315</c:v>
                </c:pt>
              </c:numCache>
            </c:numRef>
          </c:val>
          <c:smooth val="0"/>
        </c:ser>
        <c:ser>
          <c:idx val="1"/>
          <c:order val="1"/>
          <c:tx>
            <c:strRef>
              <c:f>Sheet1!$F$1</c:f>
              <c:strCache>
                <c:ptCount val="1"/>
                <c:pt idx="0">
                  <c:v>Moore's Law</c:v>
                </c:pt>
              </c:strCache>
            </c:strRef>
          </c:tx>
          <c:spPr>
            <a:ln>
              <a:solidFill>
                <a:schemeClr val="bg1">
                  <a:lumMod val="50000"/>
                </a:schemeClr>
              </a:solidFill>
              <a:prstDash val="sysDash"/>
            </a:ln>
          </c:spPr>
          <c:marker>
            <c:symbol val="none"/>
          </c:marker>
          <c:cat>
            <c:numRef>
              <c:f>Sheet1!$A$2:$A$44</c:f>
              <c:numCache>
                <c:formatCode>mmmm\-yyyy</c:formatCode>
                <c:ptCount val="43"/>
                <c:pt idx="0">
                  <c:v>37164.0</c:v>
                </c:pt>
                <c:pt idx="1">
                  <c:v>37346.0</c:v>
                </c:pt>
                <c:pt idx="2">
                  <c:v>37529.0</c:v>
                </c:pt>
                <c:pt idx="3">
                  <c:v>37711.0</c:v>
                </c:pt>
                <c:pt idx="4" formatCode="mmm\ yyyy">
                  <c:v>37925.0</c:v>
                </c:pt>
                <c:pt idx="5" formatCode="mmm\ yyyy">
                  <c:v>38017.0</c:v>
                </c:pt>
                <c:pt idx="6" formatCode="mmm\ yyyy">
                  <c:v>38107.0</c:v>
                </c:pt>
                <c:pt idx="7" formatCode="mmm\ yyyy">
                  <c:v>38199.0</c:v>
                </c:pt>
                <c:pt idx="8" formatCode="mmm\ yyyy">
                  <c:v>38291.0</c:v>
                </c:pt>
                <c:pt idx="9" formatCode="mmm\ yyyy">
                  <c:v>38383.0</c:v>
                </c:pt>
                <c:pt idx="10" formatCode="mmm\ yyyy">
                  <c:v>38472.0</c:v>
                </c:pt>
                <c:pt idx="11" formatCode="mmm\ yyyy">
                  <c:v>38564.0</c:v>
                </c:pt>
                <c:pt idx="12" formatCode="mmm\ yyyy">
                  <c:v>38656.0</c:v>
                </c:pt>
                <c:pt idx="13" formatCode="mmm\ yyyy">
                  <c:v>38748.0</c:v>
                </c:pt>
                <c:pt idx="14" formatCode="mmm\ yyyy">
                  <c:v>38837.0</c:v>
                </c:pt>
                <c:pt idx="15" formatCode="mmm\ yyyy">
                  <c:v>38929.0</c:v>
                </c:pt>
                <c:pt idx="16" formatCode="mmm\ yyyy">
                  <c:v>39021.0</c:v>
                </c:pt>
                <c:pt idx="17" formatCode="mmm\ yyyy">
                  <c:v>39113.0</c:v>
                </c:pt>
                <c:pt idx="18" formatCode="mmm\ yyyy">
                  <c:v>39202.0</c:v>
                </c:pt>
                <c:pt idx="19" formatCode="mmm\ yyyy">
                  <c:v>39294.0</c:v>
                </c:pt>
                <c:pt idx="20" formatCode="mmm\ yyyy">
                  <c:v>39386.0</c:v>
                </c:pt>
                <c:pt idx="21" formatCode="mmm\ yyyy">
                  <c:v>39478.0</c:v>
                </c:pt>
                <c:pt idx="22" formatCode="mmm\ yyyy">
                  <c:v>39568.0</c:v>
                </c:pt>
                <c:pt idx="23" formatCode="mmm\ yyyy">
                  <c:v>39660.0</c:v>
                </c:pt>
                <c:pt idx="24" formatCode="mmm\ yyyy">
                  <c:v>39752.0</c:v>
                </c:pt>
                <c:pt idx="25" formatCode="mmm\ yyyy">
                  <c:v>39844.0</c:v>
                </c:pt>
                <c:pt idx="26" formatCode="mmm\ yyyy">
                  <c:v>39933.0</c:v>
                </c:pt>
                <c:pt idx="27" formatCode="mmm\ yyyy">
                  <c:v>40025.0</c:v>
                </c:pt>
                <c:pt idx="28" formatCode="mmm\ yyyy">
                  <c:v>40117.0</c:v>
                </c:pt>
                <c:pt idx="29" formatCode="mmm\ yyyy">
                  <c:v>40209.0</c:v>
                </c:pt>
                <c:pt idx="30" formatCode="mmm\ yyyy">
                  <c:v>40298.0</c:v>
                </c:pt>
                <c:pt idx="31" formatCode="mmm\ yyyy">
                  <c:v>40390.0</c:v>
                </c:pt>
                <c:pt idx="32" formatCode="mmm\ yyyy">
                  <c:v>40482.0</c:v>
                </c:pt>
                <c:pt idx="33" formatCode="[$-409]mmm\-yy;@">
                  <c:v>40574.0</c:v>
                </c:pt>
                <c:pt idx="34" formatCode="[$-409]mmm\-yy;@">
                  <c:v>40663.0</c:v>
                </c:pt>
                <c:pt idx="35" formatCode="[$-409]mmm\-yy;@">
                  <c:v>40755.0</c:v>
                </c:pt>
                <c:pt idx="36" formatCode="[$-409]mmm\-yy;@">
                  <c:v>40846.0</c:v>
                </c:pt>
                <c:pt idx="37" formatCode="[$-409]mmm\-yy;@">
                  <c:v>40939.0</c:v>
                </c:pt>
                <c:pt idx="38" formatCode="[$-409]mmm\-yy;@">
                  <c:v>41029.0</c:v>
                </c:pt>
                <c:pt idx="39" formatCode="[$-409]mmm\-yy;@">
                  <c:v>41121.0</c:v>
                </c:pt>
                <c:pt idx="40" formatCode="[$-409]mmm\-yy;@">
                  <c:v>41213.0</c:v>
                </c:pt>
                <c:pt idx="41" formatCode="mmm\-yy">
                  <c:v>41275.0</c:v>
                </c:pt>
              </c:numCache>
            </c:numRef>
          </c:cat>
          <c:val>
            <c:numRef>
              <c:f>Sheet1!$F$2:$F$44</c:f>
              <c:numCache>
                <c:formatCode>_("$"* #,##0.00_);_("$"* \(#,##0.00\);_("$"* "-"??_);_(@_)</c:formatCode>
                <c:ptCount val="43"/>
                <c:pt idx="0" formatCode="_(&quot;$&quot;* #,##0_);_(&quot;$&quot;* \(#,##0\);_(&quot;$&quot;* &quot;-&quot;??_);_(@_)">
                  <c:v>9.52630719227537E7</c:v>
                </c:pt>
                <c:pt idx="1">
                  <c:v>7.57540732945756E7</c:v>
                </c:pt>
                <c:pt idx="2">
                  <c:v>6.0164120325332E7</c:v>
                </c:pt>
                <c:pt idx="3">
                  <c:v>4.78430633070973E7</c:v>
                </c:pt>
                <c:pt idx="4">
                  <c:v>3.65347331475016E7</c:v>
                </c:pt>
                <c:pt idx="5">
                  <c:v>3.25590504186145E7</c:v>
                </c:pt>
                <c:pt idx="6">
                  <c:v>2.90895614459062E7</c:v>
                </c:pt>
                <c:pt idx="7">
                  <c:v>2.59240568132469E7</c:v>
                </c:pt>
                <c:pt idx="8">
                  <c:v>2.31030200612059E7</c:v>
                </c:pt>
                <c:pt idx="9">
                  <c:v>2.0588966448945E7</c:v>
                </c:pt>
                <c:pt idx="10">
                  <c:v>1.84183115973162E7</c:v>
                </c:pt>
                <c:pt idx="11">
                  <c:v>1.64140445066801E7</c:v>
                </c:pt>
                <c:pt idx="12">
                  <c:v>1.46278802833661E7</c:v>
                </c:pt>
                <c:pt idx="13">
                  <c:v>1.30360851341307E7</c:v>
                </c:pt>
                <c:pt idx="14">
                  <c:v>1.1661715929498E7</c:v>
                </c:pt>
                <c:pt idx="15">
                  <c:v>1.039269659869E7</c:v>
                </c:pt>
                <c:pt idx="16">
                  <c:v>9.26177101598046E6</c:v>
                </c:pt>
                <c:pt idx="17">
                  <c:v>8.25391192149963E6</c:v>
                </c:pt>
                <c:pt idx="18">
                  <c:v>7.38371797554576E6</c:v>
                </c:pt>
                <c:pt idx="19">
                  <c:v>6.58022722848505E6</c:v>
                </c:pt>
                <c:pt idx="20">
                  <c:v>5.86417175221208E6</c:v>
                </c:pt>
                <c:pt idx="21">
                  <c:v>5.2260369050142E6</c:v>
                </c:pt>
                <c:pt idx="22">
                  <c:v>4.66915096455237E6</c:v>
                </c:pt>
                <c:pt idx="23">
                  <c:v>4.16105739853692E6</c:v>
                </c:pt>
                <c:pt idx="24">
                  <c:v>3.70825419982512E6</c:v>
                </c:pt>
                <c:pt idx="25">
                  <c:v>3.30472471140526E6</c:v>
                </c:pt>
                <c:pt idx="26">
                  <c:v>2.95631398637459E6</c:v>
                </c:pt>
                <c:pt idx="27">
                  <c:v>2.6346100776764E6</c:v>
                </c:pt>
                <c:pt idx="28">
                  <c:v>2.34791375117302E6</c:v>
                </c:pt>
                <c:pt idx="29">
                  <c:v>2.09241550757648E6</c:v>
                </c:pt>
                <c:pt idx="30">
                  <c:v>1.8718161936475E6</c:v>
                </c:pt>
                <c:pt idx="31">
                  <c:v>1.66812653529717E6</c:v>
                </c:pt>
                <c:pt idx="32">
                  <c:v>1.48660223541508E6</c:v>
                </c:pt>
                <c:pt idx="33">
                  <c:v>1.32483127603232E6</c:v>
                </c:pt>
                <c:pt idx="34">
                  <c:v>1.18515688081485E6</c:v>
                </c:pt>
                <c:pt idx="35">
                  <c:v>1.05618898270392E6</c:v>
                </c:pt>
                <c:pt idx="36">
                  <c:v>941255.2761944493</c:v>
                </c:pt>
                <c:pt idx="37">
                  <c:v>838828.5709019281</c:v>
                </c:pt>
                <c:pt idx="38">
                  <c:v>749443.0870097713</c:v>
                </c:pt>
                <c:pt idx="39">
                  <c:v>667889.2427465821</c:v>
                </c:pt>
                <c:pt idx="40">
                  <c:v>595210.0276972564</c:v>
                </c:pt>
                <c:pt idx="41">
                  <c:v>530439.7112528305</c:v>
                </c:pt>
              </c:numCache>
            </c:numRef>
          </c:val>
          <c:smooth val="0"/>
        </c:ser>
        <c:dLbls>
          <c:showLegendKey val="0"/>
          <c:showVal val="0"/>
          <c:showCatName val="0"/>
          <c:showSerName val="0"/>
          <c:showPercent val="0"/>
          <c:showBubbleSize val="0"/>
        </c:dLbls>
        <c:marker val="1"/>
        <c:smooth val="0"/>
        <c:axId val="1811942120"/>
        <c:axId val="-2111454536"/>
      </c:lineChart>
      <c:dateAx>
        <c:axId val="1811942120"/>
        <c:scaling>
          <c:orientation val="minMax"/>
          <c:max val="41426.0"/>
          <c:min val="37104.0"/>
        </c:scaling>
        <c:delete val="0"/>
        <c:axPos val="b"/>
        <c:numFmt formatCode="mmm\ yyyy" sourceLinked="0"/>
        <c:majorTickMark val="out"/>
        <c:minorTickMark val="none"/>
        <c:tickLblPos val="nextTo"/>
        <c:txPr>
          <a:bodyPr/>
          <a:lstStyle/>
          <a:p>
            <a:pPr>
              <a:defRPr sz="1600"/>
            </a:pPr>
            <a:endParaRPr lang="en-US"/>
          </a:p>
        </c:txPr>
        <c:crossAx val="-2111454536"/>
        <c:crossesAt val="1.0"/>
        <c:auto val="1"/>
        <c:lblOffset val="100"/>
        <c:baseTimeUnit val="months"/>
      </c:dateAx>
      <c:valAx>
        <c:axId val="-2111454536"/>
        <c:scaling>
          <c:logBase val="10.0"/>
          <c:orientation val="minMax"/>
          <c:min val="1000.0"/>
        </c:scaling>
        <c:delete val="0"/>
        <c:axPos val="l"/>
        <c:majorGridlines/>
        <c:numFmt formatCode="_(&quot;$&quot;* #,##0_);_(&quot;$&quot;* \(#,##0\);_(&quot;$&quot;* &quot;-&quot;??_);_(@_)" sourceLinked="1"/>
        <c:majorTickMark val="out"/>
        <c:minorTickMark val="none"/>
        <c:tickLblPos val="nextTo"/>
        <c:txPr>
          <a:bodyPr/>
          <a:lstStyle/>
          <a:p>
            <a:pPr>
              <a:defRPr sz="1600"/>
            </a:pPr>
            <a:endParaRPr lang="en-US"/>
          </a:p>
        </c:txPr>
        <c:crossAx val="1811942120"/>
        <c:crossesAt val="37104.0"/>
        <c:crossBetween val="midCat"/>
      </c:valAx>
    </c:plotArea>
    <c:plotVisOnly val="1"/>
    <c:dispBlanksAs val="span"/>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spPr>
            <a:ln w="47625">
              <a:noFill/>
            </a:ln>
          </c:spPr>
          <c:marker>
            <c:symbol val="x"/>
            <c:size val="9"/>
            <c:spPr>
              <a:noFill/>
              <a:ln>
                <a:solidFill>
                  <a:srgbClr val="0000FF"/>
                </a:solidFill>
              </a:ln>
            </c:spPr>
          </c:marker>
          <c:xVal>
            <c:numRef>
              <c:f>[youwill.xlsx]Sheet2!$B$4:$B$53</c:f>
              <c:numCache>
                <c:formatCode>General</c:formatCode>
                <c:ptCount val="50"/>
                <c:pt idx="0">
                  <c:v>1430.0</c:v>
                </c:pt>
                <c:pt idx="1">
                  <c:v>1890.0</c:v>
                </c:pt>
                <c:pt idx="2">
                  <c:v>1928.0</c:v>
                </c:pt>
                <c:pt idx="3">
                  <c:v>1965.0</c:v>
                </c:pt>
                <c:pt idx="4">
                  <c:v>1250.0</c:v>
                </c:pt>
                <c:pt idx="5">
                  <c:v>150.0</c:v>
                </c:pt>
                <c:pt idx="6">
                  <c:v>1888.0</c:v>
                </c:pt>
                <c:pt idx="7">
                  <c:v>1796.0</c:v>
                </c:pt>
                <c:pt idx="8">
                  <c:v>1960.0</c:v>
                </c:pt>
                <c:pt idx="9">
                  <c:v>1712.0</c:v>
                </c:pt>
                <c:pt idx="10">
                  <c:v>1918.0</c:v>
                </c:pt>
                <c:pt idx="11">
                  <c:v>1860.0</c:v>
                </c:pt>
                <c:pt idx="12">
                  <c:v>1855.0</c:v>
                </c:pt>
                <c:pt idx="13">
                  <c:v>950.0</c:v>
                </c:pt>
                <c:pt idx="14">
                  <c:v>1903.0</c:v>
                </c:pt>
                <c:pt idx="15">
                  <c:v>1970.0</c:v>
                </c:pt>
                <c:pt idx="16">
                  <c:v>1150.0</c:v>
                </c:pt>
                <c:pt idx="17">
                  <c:v>1892.0</c:v>
                </c:pt>
                <c:pt idx="18">
                  <c:v>1850.0</c:v>
                </c:pt>
                <c:pt idx="19">
                  <c:v>1960.0</c:v>
                </c:pt>
                <c:pt idx="20">
                  <c:v>1939.0</c:v>
                </c:pt>
                <c:pt idx="21">
                  <c:v>1955.0</c:v>
                </c:pt>
                <c:pt idx="22">
                  <c:v>1757.0</c:v>
                </c:pt>
                <c:pt idx="23">
                  <c:v>1876.0</c:v>
                </c:pt>
                <c:pt idx="24">
                  <c:v>-1000.0</c:v>
                </c:pt>
                <c:pt idx="25">
                  <c:v>1837.0</c:v>
                </c:pt>
                <c:pt idx="26">
                  <c:v>1450.0</c:v>
                </c:pt>
                <c:pt idx="27">
                  <c:v>1906.0</c:v>
                </c:pt>
                <c:pt idx="28">
                  <c:v>1815.0</c:v>
                </c:pt>
                <c:pt idx="29">
                  <c:v>1750.0</c:v>
                </c:pt>
                <c:pt idx="30">
                  <c:v>-300.0</c:v>
                </c:pt>
                <c:pt idx="31">
                  <c:v>1793.0</c:v>
                </c:pt>
                <c:pt idx="32">
                  <c:v>1863.0</c:v>
                </c:pt>
                <c:pt idx="33">
                  <c:v>1582.0</c:v>
                </c:pt>
                <c:pt idx="34">
                  <c:v>1840.0</c:v>
                </c:pt>
                <c:pt idx="35">
                  <c:v>1884.0</c:v>
                </c:pt>
                <c:pt idx="36">
                  <c:v>-900.0</c:v>
                </c:pt>
                <c:pt idx="37">
                  <c:v>1925.0</c:v>
                </c:pt>
                <c:pt idx="38">
                  <c:v>1859.0</c:v>
                </c:pt>
                <c:pt idx="39">
                  <c:v>-3900.0</c:v>
                </c:pt>
                <c:pt idx="40">
                  <c:v>1926.0</c:v>
                </c:pt>
                <c:pt idx="41">
                  <c:v>1050.0</c:v>
                </c:pt>
                <c:pt idx="42">
                  <c:v>-3000.0</c:v>
                </c:pt>
                <c:pt idx="43">
                  <c:v>1902.0</c:v>
                </c:pt>
                <c:pt idx="44">
                  <c:v>1915.0</c:v>
                </c:pt>
                <c:pt idx="45">
                  <c:v>1846.0</c:v>
                </c:pt>
                <c:pt idx="46">
                  <c:v>-2000.0</c:v>
                </c:pt>
                <c:pt idx="47">
                  <c:v>-2800.0</c:v>
                </c:pt>
                <c:pt idx="48">
                  <c:v>1913.0</c:v>
                </c:pt>
                <c:pt idx="49">
                  <c:v>1933.0</c:v>
                </c:pt>
              </c:numCache>
            </c:numRef>
          </c:xVal>
          <c:yVal>
            <c:numRef>
              <c:f>[youwill.xlsx]Sheet2!$A$4:$A$53</c:f>
              <c:numCache>
                <c:formatCode>General</c:formatCode>
                <c:ptCount val="5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numCache>
            </c:numRef>
          </c:yVal>
          <c:smooth val="0"/>
        </c:ser>
        <c:dLbls>
          <c:showLegendKey val="0"/>
          <c:showVal val="0"/>
          <c:showCatName val="0"/>
          <c:showSerName val="0"/>
          <c:showPercent val="0"/>
          <c:showBubbleSize val="0"/>
        </c:dLbls>
        <c:axId val="1798146744"/>
        <c:axId val="-2129043336"/>
      </c:scatterChart>
      <c:valAx>
        <c:axId val="1798146744"/>
        <c:scaling>
          <c:orientation val="minMax"/>
          <c:max val="2000.0"/>
          <c:min val="-4000.0"/>
        </c:scaling>
        <c:delete val="0"/>
        <c:axPos val="b"/>
        <c:numFmt formatCode="General" sourceLinked="1"/>
        <c:majorTickMark val="none"/>
        <c:minorTickMark val="none"/>
        <c:tickLblPos val="low"/>
        <c:txPr>
          <a:bodyPr/>
          <a:lstStyle/>
          <a:p>
            <a:pPr>
              <a:defRPr sz="1800"/>
            </a:pPr>
            <a:endParaRPr lang="en-US"/>
          </a:p>
        </c:txPr>
        <c:crossAx val="-2129043336"/>
        <c:crosses val="max"/>
        <c:crossBetween val="midCat"/>
      </c:valAx>
      <c:valAx>
        <c:axId val="-2129043336"/>
        <c:scaling>
          <c:orientation val="maxMin"/>
          <c:max val="50.0"/>
          <c:min val="0.0"/>
        </c:scaling>
        <c:delete val="0"/>
        <c:axPos val="l"/>
        <c:majorGridlines/>
        <c:numFmt formatCode="General" sourceLinked="1"/>
        <c:majorTickMark val="none"/>
        <c:minorTickMark val="none"/>
        <c:tickLblPos val="low"/>
        <c:txPr>
          <a:bodyPr/>
          <a:lstStyle/>
          <a:p>
            <a:pPr>
              <a:defRPr sz="1800" baseline="0"/>
            </a:pPr>
            <a:endParaRPr lang="en-US"/>
          </a:p>
        </c:txPr>
        <c:crossAx val="1798146744"/>
        <c:crosses val="autoZero"/>
        <c:crossBetween val="midCat"/>
        <c:majorUnit val="10.0"/>
        <c:minorUnit val="1.0"/>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0"/>
          <c:order val="0"/>
          <c:spPr>
            <a:ln w="47625">
              <a:noFill/>
            </a:ln>
          </c:spPr>
          <c:marker>
            <c:symbol val="x"/>
            <c:size val="9"/>
            <c:spPr>
              <a:noFill/>
              <a:ln>
                <a:solidFill>
                  <a:srgbClr val="0000FF"/>
                </a:solidFill>
              </a:ln>
            </c:spPr>
          </c:marker>
          <c:xVal>
            <c:numRef>
              <c:f>[youwill.xlsx]Sheet2!$B$4:$B$53</c:f>
              <c:numCache>
                <c:formatCode>General</c:formatCode>
                <c:ptCount val="50"/>
                <c:pt idx="0">
                  <c:v>1430.0</c:v>
                </c:pt>
                <c:pt idx="1">
                  <c:v>1890.0</c:v>
                </c:pt>
                <c:pt idx="2">
                  <c:v>1928.0</c:v>
                </c:pt>
                <c:pt idx="3">
                  <c:v>1965.0</c:v>
                </c:pt>
                <c:pt idx="4">
                  <c:v>1250.0</c:v>
                </c:pt>
                <c:pt idx="5">
                  <c:v>150.0</c:v>
                </c:pt>
                <c:pt idx="6">
                  <c:v>1888.0</c:v>
                </c:pt>
                <c:pt idx="7">
                  <c:v>1796.0</c:v>
                </c:pt>
                <c:pt idx="8">
                  <c:v>1960.0</c:v>
                </c:pt>
                <c:pt idx="9">
                  <c:v>1712.0</c:v>
                </c:pt>
                <c:pt idx="10">
                  <c:v>1918.0</c:v>
                </c:pt>
                <c:pt idx="11">
                  <c:v>1860.0</c:v>
                </c:pt>
                <c:pt idx="12">
                  <c:v>1855.0</c:v>
                </c:pt>
                <c:pt idx="13">
                  <c:v>950.0</c:v>
                </c:pt>
                <c:pt idx="14">
                  <c:v>1903.0</c:v>
                </c:pt>
                <c:pt idx="15">
                  <c:v>1970.0</c:v>
                </c:pt>
                <c:pt idx="16">
                  <c:v>1150.0</c:v>
                </c:pt>
                <c:pt idx="17">
                  <c:v>1892.0</c:v>
                </c:pt>
                <c:pt idx="18">
                  <c:v>1850.0</c:v>
                </c:pt>
                <c:pt idx="19">
                  <c:v>1960.0</c:v>
                </c:pt>
                <c:pt idx="20">
                  <c:v>1939.0</c:v>
                </c:pt>
                <c:pt idx="21">
                  <c:v>1955.0</c:v>
                </c:pt>
                <c:pt idx="22">
                  <c:v>1757.0</c:v>
                </c:pt>
                <c:pt idx="23">
                  <c:v>1876.0</c:v>
                </c:pt>
                <c:pt idx="24">
                  <c:v>-1000.0</c:v>
                </c:pt>
                <c:pt idx="25">
                  <c:v>1837.0</c:v>
                </c:pt>
                <c:pt idx="26">
                  <c:v>1450.0</c:v>
                </c:pt>
                <c:pt idx="27">
                  <c:v>1906.0</c:v>
                </c:pt>
                <c:pt idx="28">
                  <c:v>1815.0</c:v>
                </c:pt>
                <c:pt idx="29">
                  <c:v>1750.0</c:v>
                </c:pt>
                <c:pt idx="30">
                  <c:v>-300.0</c:v>
                </c:pt>
                <c:pt idx="31">
                  <c:v>1793.0</c:v>
                </c:pt>
                <c:pt idx="32">
                  <c:v>1863.0</c:v>
                </c:pt>
                <c:pt idx="33">
                  <c:v>1582.0</c:v>
                </c:pt>
                <c:pt idx="34">
                  <c:v>1840.0</c:v>
                </c:pt>
                <c:pt idx="35">
                  <c:v>1884.0</c:v>
                </c:pt>
                <c:pt idx="36">
                  <c:v>-900.0</c:v>
                </c:pt>
                <c:pt idx="37">
                  <c:v>1925.0</c:v>
                </c:pt>
                <c:pt idx="38">
                  <c:v>1859.0</c:v>
                </c:pt>
                <c:pt idx="39">
                  <c:v>-3900.0</c:v>
                </c:pt>
                <c:pt idx="40">
                  <c:v>1926.0</c:v>
                </c:pt>
                <c:pt idx="41">
                  <c:v>1050.0</c:v>
                </c:pt>
                <c:pt idx="42">
                  <c:v>-3000.0</c:v>
                </c:pt>
                <c:pt idx="43">
                  <c:v>1902.0</c:v>
                </c:pt>
                <c:pt idx="44">
                  <c:v>1915.0</c:v>
                </c:pt>
                <c:pt idx="45">
                  <c:v>1846.0</c:v>
                </c:pt>
                <c:pt idx="46">
                  <c:v>-2000.0</c:v>
                </c:pt>
                <c:pt idx="47">
                  <c:v>-2800.0</c:v>
                </c:pt>
                <c:pt idx="48">
                  <c:v>1913.0</c:v>
                </c:pt>
                <c:pt idx="49">
                  <c:v>1933.0</c:v>
                </c:pt>
              </c:numCache>
            </c:numRef>
          </c:xVal>
          <c:yVal>
            <c:numRef>
              <c:f>[youwill.xlsx]Sheet2!$A$4:$A$53</c:f>
              <c:numCache>
                <c:formatCode>General</c:formatCode>
                <c:ptCount val="5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numCache>
            </c:numRef>
          </c:yVal>
          <c:smooth val="0"/>
        </c:ser>
        <c:dLbls>
          <c:showLegendKey val="0"/>
          <c:showVal val="0"/>
          <c:showCatName val="0"/>
          <c:showSerName val="0"/>
          <c:showPercent val="0"/>
          <c:showBubbleSize val="0"/>
        </c:dLbls>
        <c:axId val="1856106264"/>
        <c:axId val="1856109288"/>
      </c:scatterChart>
      <c:valAx>
        <c:axId val="1856106264"/>
        <c:scaling>
          <c:orientation val="minMax"/>
          <c:max val="1990.0"/>
          <c:min val="1000.0"/>
        </c:scaling>
        <c:delete val="0"/>
        <c:axPos val="t"/>
        <c:numFmt formatCode="General" sourceLinked="1"/>
        <c:majorTickMark val="none"/>
        <c:minorTickMark val="none"/>
        <c:tickLblPos val="low"/>
        <c:txPr>
          <a:bodyPr/>
          <a:lstStyle/>
          <a:p>
            <a:pPr>
              <a:defRPr sz="1800"/>
            </a:pPr>
            <a:endParaRPr lang="en-US"/>
          </a:p>
        </c:txPr>
        <c:crossAx val="1856109288"/>
        <c:crossesAt val="50.0"/>
        <c:crossBetween val="midCat"/>
        <c:majorUnit val="100.0"/>
      </c:valAx>
      <c:valAx>
        <c:axId val="1856109288"/>
        <c:scaling>
          <c:orientation val="maxMin"/>
          <c:max val="50.0"/>
          <c:min val="0.0"/>
        </c:scaling>
        <c:delete val="0"/>
        <c:axPos val="l"/>
        <c:majorGridlines/>
        <c:numFmt formatCode="General" sourceLinked="1"/>
        <c:majorTickMark val="out"/>
        <c:minorTickMark val="none"/>
        <c:tickLblPos val="nextTo"/>
        <c:txPr>
          <a:bodyPr/>
          <a:lstStyle/>
          <a:p>
            <a:pPr>
              <a:defRPr sz="1800"/>
            </a:pPr>
            <a:endParaRPr lang="en-US"/>
          </a:p>
        </c:txPr>
        <c:crossAx val="1856106264"/>
        <c:crosses val="autoZero"/>
        <c:crossBetween val="midCat"/>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spPr>
            <a:ln w="47625">
              <a:noFill/>
            </a:ln>
          </c:spPr>
          <c:marker>
            <c:symbol val="x"/>
            <c:size val="9"/>
            <c:spPr>
              <a:noFill/>
              <a:ln>
                <a:solidFill>
                  <a:srgbClr val="0000FF"/>
                </a:solidFill>
              </a:ln>
            </c:spPr>
          </c:marker>
          <c:xVal>
            <c:numRef>
              <c:f>[youwill.xlsx]Sheet2!$B$4:$B$53</c:f>
              <c:numCache>
                <c:formatCode>General</c:formatCode>
                <c:ptCount val="50"/>
                <c:pt idx="0">
                  <c:v>1430.0</c:v>
                </c:pt>
                <c:pt idx="1">
                  <c:v>1890.0</c:v>
                </c:pt>
                <c:pt idx="2">
                  <c:v>1928.0</c:v>
                </c:pt>
                <c:pt idx="3">
                  <c:v>1965.0</c:v>
                </c:pt>
                <c:pt idx="4">
                  <c:v>1250.0</c:v>
                </c:pt>
                <c:pt idx="5">
                  <c:v>150.0</c:v>
                </c:pt>
                <c:pt idx="6">
                  <c:v>1888.0</c:v>
                </c:pt>
                <c:pt idx="7">
                  <c:v>1796.0</c:v>
                </c:pt>
                <c:pt idx="8">
                  <c:v>1960.0</c:v>
                </c:pt>
                <c:pt idx="9">
                  <c:v>1712.0</c:v>
                </c:pt>
                <c:pt idx="10">
                  <c:v>1918.0</c:v>
                </c:pt>
                <c:pt idx="11">
                  <c:v>1860.0</c:v>
                </c:pt>
                <c:pt idx="12">
                  <c:v>1855.0</c:v>
                </c:pt>
                <c:pt idx="13">
                  <c:v>950.0</c:v>
                </c:pt>
                <c:pt idx="14">
                  <c:v>1903.0</c:v>
                </c:pt>
                <c:pt idx="15">
                  <c:v>1970.0</c:v>
                </c:pt>
                <c:pt idx="16">
                  <c:v>1150.0</c:v>
                </c:pt>
                <c:pt idx="17">
                  <c:v>1892.0</c:v>
                </c:pt>
                <c:pt idx="18">
                  <c:v>1850.0</c:v>
                </c:pt>
                <c:pt idx="19">
                  <c:v>1960.0</c:v>
                </c:pt>
                <c:pt idx="20">
                  <c:v>1939.0</c:v>
                </c:pt>
                <c:pt idx="21">
                  <c:v>1955.0</c:v>
                </c:pt>
                <c:pt idx="22">
                  <c:v>1757.0</c:v>
                </c:pt>
                <c:pt idx="23">
                  <c:v>1876.0</c:v>
                </c:pt>
                <c:pt idx="24">
                  <c:v>-1000.0</c:v>
                </c:pt>
                <c:pt idx="25">
                  <c:v>1837.0</c:v>
                </c:pt>
                <c:pt idx="26">
                  <c:v>1450.0</c:v>
                </c:pt>
                <c:pt idx="27">
                  <c:v>1906.0</c:v>
                </c:pt>
                <c:pt idx="28">
                  <c:v>1815.0</c:v>
                </c:pt>
                <c:pt idx="29">
                  <c:v>1750.0</c:v>
                </c:pt>
                <c:pt idx="30">
                  <c:v>-300.0</c:v>
                </c:pt>
                <c:pt idx="31">
                  <c:v>1793.0</c:v>
                </c:pt>
                <c:pt idx="32">
                  <c:v>1863.0</c:v>
                </c:pt>
                <c:pt idx="33">
                  <c:v>1582.0</c:v>
                </c:pt>
                <c:pt idx="34">
                  <c:v>1840.0</c:v>
                </c:pt>
                <c:pt idx="35">
                  <c:v>1884.0</c:v>
                </c:pt>
                <c:pt idx="36">
                  <c:v>-900.0</c:v>
                </c:pt>
                <c:pt idx="37">
                  <c:v>1925.0</c:v>
                </c:pt>
                <c:pt idx="38">
                  <c:v>1859.0</c:v>
                </c:pt>
                <c:pt idx="39">
                  <c:v>-3900.0</c:v>
                </c:pt>
                <c:pt idx="40">
                  <c:v>1926.0</c:v>
                </c:pt>
                <c:pt idx="41">
                  <c:v>1050.0</c:v>
                </c:pt>
                <c:pt idx="42">
                  <c:v>-3000.0</c:v>
                </c:pt>
                <c:pt idx="43">
                  <c:v>1902.0</c:v>
                </c:pt>
                <c:pt idx="44">
                  <c:v>1915.0</c:v>
                </c:pt>
                <c:pt idx="45">
                  <c:v>1846.0</c:v>
                </c:pt>
                <c:pt idx="46">
                  <c:v>-2000.0</c:v>
                </c:pt>
                <c:pt idx="47">
                  <c:v>-2800.0</c:v>
                </c:pt>
                <c:pt idx="48">
                  <c:v>1913.0</c:v>
                </c:pt>
                <c:pt idx="49">
                  <c:v>1933.0</c:v>
                </c:pt>
              </c:numCache>
            </c:numRef>
          </c:xVal>
          <c:yVal>
            <c:numRef>
              <c:f>[youwill.xlsx]Sheet2!$A$4:$A$53</c:f>
              <c:numCache>
                <c:formatCode>General</c:formatCode>
                <c:ptCount val="5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numCache>
            </c:numRef>
          </c:yVal>
          <c:smooth val="0"/>
        </c:ser>
        <c:dLbls>
          <c:showLegendKey val="0"/>
          <c:showVal val="0"/>
          <c:showCatName val="0"/>
          <c:showSerName val="0"/>
          <c:showPercent val="0"/>
          <c:showBubbleSize val="0"/>
        </c:dLbls>
        <c:axId val="1856595128"/>
        <c:axId val="1857004696"/>
      </c:scatterChart>
      <c:valAx>
        <c:axId val="1856595128"/>
        <c:scaling>
          <c:orientation val="minMax"/>
          <c:max val="1990.0"/>
          <c:min val="1000.0"/>
        </c:scaling>
        <c:delete val="0"/>
        <c:axPos val="t"/>
        <c:numFmt formatCode="General" sourceLinked="1"/>
        <c:majorTickMark val="none"/>
        <c:minorTickMark val="none"/>
        <c:tickLblPos val="low"/>
        <c:txPr>
          <a:bodyPr/>
          <a:lstStyle/>
          <a:p>
            <a:pPr>
              <a:defRPr sz="1800"/>
            </a:pPr>
            <a:endParaRPr lang="en-US"/>
          </a:p>
        </c:txPr>
        <c:crossAx val="1857004696"/>
        <c:crossesAt val="50.0"/>
        <c:crossBetween val="midCat"/>
        <c:majorUnit val="100.0"/>
      </c:valAx>
      <c:valAx>
        <c:axId val="1857004696"/>
        <c:scaling>
          <c:orientation val="maxMin"/>
          <c:max val="50.0"/>
          <c:min val="0.0"/>
        </c:scaling>
        <c:delete val="0"/>
        <c:axPos val="l"/>
        <c:majorGridlines/>
        <c:numFmt formatCode="General" sourceLinked="1"/>
        <c:majorTickMark val="out"/>
        <c:minorTickMark val="none"/>
        <c:tickLblPos val="nextTo"/>
        <c:txPr>
          <a:bodyPr/>
          <a:lstStyle/>
          <a:p>
            <a:pPr>
              <a:defRPr sz="1800"/>
            </a:pPr>
            <a:endParaRPr lang="en-US"/>
          </a:p>
        </c:txPr>
        <c:crossAx val="1856595128"/>
        <c:crosses val="autoZero"/>
        <c:crossBetween val="midCat"/>
      </c:valAx>
    </c:plotArea>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spPr>
            <a:ln w="47625">
              <a:noFill/>
            </a:ln>
          </c:spPr>
          <c:marker>
            <c:symbol val="x"/>
            <c:size val="9"/>
            <c:spPr>
              <a:noFill/>
              <a:ln>
                <a:solidFill>
                  <a:srgbClr val="0000FF"/>
                </a:solidFill>
              </a:ln>
            </c:spPr>
          </c:marker>
          <c:xVal>
            <c:numRef>
              <c:f>[youwill.xlsx]Sheet2!$B$4:$B$53</c:f>
              <c:numCache>
                <c:formatCode>General</c:formatCode>
                <c:ptCount val="50"/>
                <c:pt idx="0">
                  <c:v>1430.0</c:v>
                </c:pt>
                <c:pt idx="1">
                  <c:v>1890.0</c:v>
                </c:pt>
                <c:pt idx="2">
                  <c:v>1928.0</c:v>
                </c:pt>
                <c:pt idx="3">
                  <c:v>1965.0</c:v>
                </c:pt>
                <c:pt idx="4">
                  <c:v>1250.0</c:v>
                </c:pt>
                <c:pt idx="5">
                  <c:v>150.0</c:v>
                </c:pt>
                <c:pt idx="6">
                  <c:v>1888.0</c:v>
                </c:pt>
                <c:pt idx="7">
                  <c:v>1796.0</c:v>
                </c:pt>
                <c:pt idx="8">
                  <c:v>1960.0</c:v>
                </c:pt>
                <c:pt idx="9">
                  <c:v>1712.0</c:v>
                </c:pt>
                <c:pt idx="10">
                  <c:v>1918.0</c:v>
                </c:pt>
                <c:pt idx="11">
                  <c:v>1860.0</c:v>
                </c:pt>
                <c:pt idx="12">
                  <c:v>1855.0</c:v>
                </c:pt>
                <c:pt idx="13">
                  <c:v>950.0</c:v>
                </c:pt>
                <c:pt idx="14">
                  <c:v>1903.0</c:v>
                </c:pt>
                <c:pt idx="15">
                  <c:v>1970.0</c:v>
                </c:pt>
                <c:pt idx="16">
                  <c:v>1150.0</c:v>
                </c:pt>
                <c:pt idx="17">
                  <c:v>1892.0</c:v>
                </c:pt>
                <c:pt idx="18">
                  <c:v>1850.0</c:v>
                </c:pt>
                <c:pt idx="19">
                  <c:v>1960.0</c:v>
                </c:pt>
                <c:pt idx="20">
                  <c:v>1939.0</c:v>
                </c:pt>
                <c:pt idx="21">
                  <c:v>1955.0</c:v>
                </c:pt>
                <c:pt idx="22">
                  <c:v>1757.0</c:v>
                </c:pt>
                <c:pt idx="23">
                  <c:v>1876.0</c:v>
                </c:pt>
                <c:pt idx="24">
                  <c:v>-1000.0</c:v>
                </c:pt>
                <c:pt idx="25">
                  <c:v>1837.0</c:v>
                </c:pt>
                <c:pt idx="26">
                  <c:v>1450.0</c:v>
                </c:pt>
                <c:pt idx="27">
                  <c:v>1906.0</c:v>
                </c:pt>
                <c:pt idx="28">
                  <c:v>1815.0</c:v>
                </c:pt>
                <c:pt idx="29">
                  <c:v>1750.0</c:v>
                </c:pt>
                <c:pt idx="30">
                  <c:v>-300.0</c:v>
                </c:pt>
                <c:pt idx="31">
                  <c:v>1793.0</c:v>
                </c:pt>
                <c:pt idx="32">
                  <c:v>1863.0</c:v>
                </c:pt>
                <c:pt idx="33">
                  <c:v>1582.0</c:v>
                </c:pt>
                <c:pt idx="34">
                  <c:v>1840.0</c:v>
                </c:pt>
                <c:pt idx="35">
                  <c:v>1884.0</c:v>
                </c:pt>
                <c:pt idx="36">
                  <c:v>-900.0</c:v>
                </c:pt>
                <c:pt idx="37">
                  <c:v>1925.0</c:v>
                </c:pt>
                <c:pt idx="38">
                  <c:v>1859.0</c:v>
                </c:pt>
                <c:pt idx="39">
                  <c:v>-3900.0</c:v>
                </c:pt>
                <c:pt idx="40">
                  <c:v>1926.0</c:v>
                </c:pt>
                <c:pt idx="41">
                  <c:v>1050.0</c:v>
                </c:pt>
                <c:pt idx="42">
                  <c:v>-3000.0</c:v>
                </c:pt>
                <c:pt idx="43">
                  <c:v>1902.0</c:v>
                </c:pt>
                <c:pt idx="44">
                  <c:v>1915.0</c:v>
                </c:pt>
                <c:pt idx="45">
                  <c:v>1846.0</c:v>
                </c:pt>
                <c:pt idx="46">
                  <c:v>-2000.0</c:v>
                </c:pt>
                <c:pt idx="47">
                  <c:v>-2800.0</c:v>
                </c:pt>
                <c:pt idx="48">
                  <c:v>1913.0</c:v>
                </c:pt>
                <c:pt idx="49">
                  <c:v>1933.0</c:v>
                </c:pt>
              </c:numCache>
            </c:numRef>
          </c:xVal>
          <c:yVal>
            <c:numRef>
              <c:f>[youwill.xlsx]Sheet2!$A$4:$A$53</c:f>
              <c:numCache>
                <c:formatCode>General</c:formatCode>
                <c:ptCount val="5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numCache>
            </c:numRef>
          </c:yVal>
          <c:smooth val="0"/>
        </c:ser>
        <c:dLbls>
          <c:showLegendKey val="0"/>
          <c:showVal val="0"/>
          <c:showCatName val="0"/>
          <c:showSerName val="0"/>
          <c:showPercent val="0"/>
          <c:showBubbleSize val="0"/>
        </c:dLbls>
        <c:axId val="1855213912"/>
        <c:axId val="1855408968"/>
      </c:scatterChart>
      <c:valAx>
        <c:axId val="1855213912"/>
        <c:scaling>
          <c:orientation val="minMax"/>
          <c:max val="1990.0"/>
          <c:min val="1000.0"/>
        </c:scaling>
        <c:delete val="0"/>
        <c:axPos val="t"/>
        <c:numFmt formatCode="General" sourceLinked="1"/>
        <c:majorTickMark val="none"/>
        <c:minorTickMark val="none"/>
        <c:tickLblPos val="low"/>
        <c:txPr>
          <a:bodyPr/>
          <a:lstStyle/>
          <a:p>
            <a:pPr>
              <a:defRPr sz="1800"/>
            </a:pPr>
            <a:endParaRPr lang="en-US"/>
          </a:p>
        </c:txPr>
        <c:crossAx val="1855408968"/>
        <c:crossesAt val="50.0"/>
        <c:crossBetween val="midCat"/>
        <c:majorUnit val="100.0"/>
      </c:valAx>
      <c:valAx>
        <c:axId val="1855408968"/>
        <c:scaling>
          <c:orientation val="maxMin"/>
          <c:max val="50.0"/>
          <c:min val="0.0"/>
        </c:scaling>
        <c:delete val="0"/>
        <c:axPos val="l"/>
        <c:majorGridlines/>
        <c:numFmt formatCode="General" sourceLinked="1"/>
        <c:majorTickMark val="out"/>
        <c:minorTickMark val="none"/>
        <c:tickLblPos val="nextTo"/>
        <c:txPr>
          <a:bodyPr/>
          <a:lstStyle/>
          <a:p>
            <a:pPr>
              <a:defRPr sz="1800"/>
            </a:pPr>
            <a:endParaRPr lang="en-US"/>
          </a:p>
        </c:txPr>
        <c:crossAx val="1855213912"/>
        <c:crosses val="autoZero"/>
        <c:crossBetween val="midCat"/>
      </c:valAx>
    </c:plotArea>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spPr>
            <a:ln w="47625">
              <a:noFill/>
            </a:ln>
          </c:spPr>
          <c:marker>
            <c:symbol val="x"/>
            <c:size val="9"/>
            <c:spPr>
              <a:noFill/>
              <a:ln>
                <a:solidFill>
                  <a:srgbClr val="0000FF"/>
                </a:solidFill>
              </a:ln>
            </c:spPr>
          </c:marker>
          <c:xVal>
            <c:numRef>
              <c:f>[youwill.xlsx]Sheet2!$B$4:$B$53</c:f>
              <c:numCache>
                <c:formatCode>General</c:formatCode>
                <c:ptCount val="50"/>
                <c:pt idx="0">
                  <c:v>1430.0</c:v>
                </c:pt>
                <c:pt idx="1">
                  <c:v>1890.0</c:v>
                </c:pt>
                <c:pt idx="2">
                  <c:v>1928.0</c:v>
                </c:pt>
                <c:pt idx="3">
                  <c:v>1965.0</c:v>
                </c:pt>
                <c:pt idx="4">
                  <c:v>1250.0</c:v>
                </c:pt>
                <c:pt idx="5">
                  <c:v>150.0</c:v>
                </c:pt>
                <c:pt idx="6">
                  <c:v>1888.0</c:v>
                </c:pt>
                <c:pt idx="7">
                  <c:v>1796.0</c:v>
                </c:pt>
                <c:pt idx="8">
                  <c:v>1960.0</c:v>
                </c:pt>
                <c:pt idx="9">
                  <c:v>1712.0</c:v>
                </c:pt>
                <c:pt idx="10">
                  <c:v>1918.0</c:v>
                </c:pt>
                <c:pt idx="11">
                  <c:v>1860.0</c:v>
                </c:pt>
                <c:pt idx="12">
                  <c:v>1855.0</c:v>
                </c:pt>
                <c:pt idx="13">
                  <c:v>950.0</c:v>
                </c:pt>
                <c:pt idx="14">
                  <c:v>1903.0</c:v>
                </c:pt>
                <c:pt idx="15">
                  <c:v>1970.0</c:v>
                </c:pt>
                <c:pt idx="16">
                  <c:v>1150.0</c:v>
                </c:pt>
                <c:pt idx="17">
                  <c:v>1892.0</c:v>
                </c:pt>
                <c:pt idx="18">
                  <c:v>1850.0</c:v>
                </c:pt>
                <c:pt idx="19">
                  <c:v>1960.0</c:v>
                </c:pt>
                <c:pt idx="20">
                  <c:v>1939.0</c:v>
                </c:pt>
                <c:pt idx="21">
                  <c:v>1955.0</c:v>
                </c:pt>
                <c:pt idx="22">
                  <c:v>1757.0</c:v>
                </c:pt>
                <c:pt idx="23">
                  <c:v>1876.0</c:v>
                </c:pt>
                <c:pt idx="24">
                  <c:v>-1000.0</c:v>
                </c:pt>
                <c:pt idx="25">
                  <c:v>1837.0</c:v>
                </c:pt>
                <c:pt idx="26">
                  <c:v>1450.0</c:v>
                </c:pt>
                <c:pt idx="27">
                  <c:v>1906.0</c:v>
                </c:pt>
                <c:pt idx="28">
                  <c:v>1815.0</c:v>
                </c:pt>
                <c:pt idx="29">
                  <c:v>1750.0</c:v>
                </c:pt>
                <c:pt idx="30">
                  <c:v>-300.0</c:v>
                </c:pt>
                <c:pt idx="31">
                  <c:v>1793.0</c:v>
                </c:pt>
                <c:pt idx="32">
                  <c:v>1863.0</c:v>
                </c:pt>
                <c:pt idx="33">
                  <c:v>1582.0</c:v>
                </c:pt>
                <c:pt idx="34">
                  <c:v>1840.0</c:v>
                </c:pt>
                <c:pt idx="35">
                  <c:v>1884.0</c:v>
                </c:pt>
                <c:pt idx="36">
                  <c:v>-900.0</c:v>
                </c:pt>
                <c:pt idx="37">
                  <c:v>1925.0</c:v>
                </c:pt>
                <c:pt idx="38">
                  <c:v>1859.0</c:v>
                </c:pt>
                <c:pt idx="39">
                  <c:v>-3900.0</c:v>
                </c:pt>
                <c:pt idx="40">
                  <c:v>1926.0</c:v>
                </c:pt>
                <c:pt idx="41">
                  <c:v>1050.0</c:v>
                </c:pt>
                <c:pt idx="42">
                  <c:v>-3000.0</c:v>
                </c:pt>
                <c:pt idx="43">
                  <c:v>1902.0</c:v>
                </c:pt>
                <c:pt idx="44">
                  <c:v>1915.0</c:v>
                </c:pt>
                <c:pt idx="45">
                  <c:v>1846.0</c:v>
                </c:pt>
                <c:pt idx="46">
                  <c:v>-2000.0</c:v>
                </c:pt>
                <c:pt idx="47">
                  <c:v>-2800.0</c:v>
                </c:pt>
                <c:pt idx="48">
                  <c:v>1913.0</c:v>
                </c:pt>
                <c:pt idx="49">
                  <c:v>1933.0</c:v>
                </c:pt>
              </c:numCache>
            </c:numRef>
          </c:xVal>
          <c:yVal>
            <c:numRef>
              <c:f>[youwill.xlsx]Sheet2!$A$4:$A$53</c:f>
              <c:numCache>
                <c:formatCode>General</c:formatCode>
                <c:ptCount val="5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numCache>
            </c:numRef>
          </c:yVal>
          <c:smooth val="0"/>
        </c:ser>
        <c:dLbls>
          <c:showLegendKey val="0"/>
          <c:showVal val="0"/>
          <c:showCatName val="0"/>
          <c:showSerName val="0"/>
          <c:showPercent val="0"/>
          <c:showBubbleSize val="0"/>
        </c:dLbls>
        <c:axId val="-2129081448"/>
        <c:axId val="-2111678648"/>
      </c:scatterChart>
      <c:valAx>
        <c:axId val="-2129081448"/>
        <c:scaling>
          <c:orientation val="minMax"/>
          <c:max val="1990.0"/>
          <c:min val="1000.0"/>
        </c:scaling>
        <c:delete val="0"/>
        <c:axPos val="t"/>
        <c:numFmt formatCode="General" sourceLinked="1"/>
        <c:majorTickMark val="none"/>
        <c:minorTickMark val="none"/>
        <c:tickLblPos val="low"/>
        <c:txPr>
          <a:bodyPr/>
          <a:lstStyle/>
          <a:p>
            <a:pPr>
              <a:defRPr sz="1800"/>
            </a:pPr>
            <a:endParaRPr lang="en-US"/>
          </a:p>
        </c:txPr>
        <c:crossAx val="-2111678648"/>
        <c:crossesAt val="50.0"/>
        <c:crossBetween val="midCat"/>
        <c:majorUnit val="100.0"/>
      </c:valAx>
      <c:valAx>
        <c:axId val="-2111678648"/>
        <c:scaling>
          <c:orientation val="maxMin"/>
          <c:max val="50.0"/>
          <c:min val="0.0"/>
        </c:scaling>
        <c:delete val="0"/>
        <c:axPos val="l"/>
        <c:majorGridlines/>
        <c:numFmt formatCode="General" sourceLinked="1"/>
        <c:majorTickMark val="out"/>
        <c:minorTickMark val="none"/>
        <c:tickLblPos val="nextTo"/>
        <c:txPr>
          <a:bodyPr/>
          <a:lstStyle/>
          <a:p>
            <a:pPr>
              <a:defRPr sz="1800"/>
            </a:pPr>
            <a:endParaRPr lang="en-US"/>
          </a:p>
        </c:txPr>
        <c:crossAx val="-2129081448"/>
        <c:crosses val="autoZero"/>
        <c:crossBetween val="midCat"/>
      </c:valAx>
    </c:plotArea>
    <c:plotVisOnly val="1"/>
    <c:dispBlanksAs val="gap"/>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14887" cy="472440"/>
          </a:xfrm>
          <a:prstGeom prst="rect">
            <a:avLst/>
          </a:prstGeom>
        </p:spPr>
        <p:txBody>
          <a:bodyPr vert="horz" lIns="95061" tIns="47531" rIns="95061" bIns="47531" rtlCol="0"/>
          <a:lstStyle>
            <a:lvl1pPr algn="l">
              <a:defRPr sz="1200"/>
            </a:lvl1pPr>
          </a:lstStyle>
          <a:p>
            <a:endParaRPr lang="en-US"/>
          </a:p>
        </p:txBody>
      </p:sp>
      <p:sp>
        <p:nvSpPr>
          <p:cNvPr id="3" name="Date Placeholder 2"/>
          <p:cNvSpPr>
            <a:spLocks noGrp="1"/>
          </p:cNvSpPr>
          <p:nvPr>
            <p:ph type="dt" sz="quarter" idx="1"/>
          </p:nvPr>
        </p:nvSpPr>
        <p:spPr>
          <a:xfrm>
            <a:off x="4071650" y="0"/>
            <a:ext cx="3114887" cy="472440"/>
          </a:xfrm>
          <a:prstGeom prst="rect">
            <a:avLst/>
          </a:prstGeom>
        </p:spPr>
        <p:txBody>
          <a:bodyPr vert="horz" lIns="95061" tIns="47531" rIns="95061" bIns="47531" rtlCol="0"/>
          <a:lstStyle>
            <a:lvl1pPr algn="r">
              <a:defRPr sz="1200"/>
            </a:lvl1pPr>
          </a:lstStyle>
          <a:p>
            <a:fld id="{65E77B07-26ED-A949-9D4B-44C207F8A4D1}" type="datetimeFigureOut">
              <a:rPr lang="en-US" smtClean="0"/>
              <a:pPr/>
              <a:t>12/3/13</a:t>
            </a:fld>
            <a:endParaRPr lang="en-US"/>
          </a:p>
        </p:txBody>
      </p:sp>
      <p:sp>
        <p:nvSpPr>
          <p:cNvPr id="4" name="Footer Placeholder 3"/>
          <p:cNvSpPr>
            <a:spLocks noGrp="1"/>
          </p:cNvSpPr>
          <p:nvPr>
            <p:ph type="ftr" sz="quarter" idx="2"/>
          </p:nvPr>
        </p:nvSpPr>
        <p:spPr>
          <a:xfrm>
            <a:off x="0" y="8974720"/>
            <a:ext cx="3114887" cy="472440"/>
          </a:xfrm>
          <a:prstGeom prst="rect">
            <a:avLst/>
          </a:prstGeom>
        </p:spPr>
        <p:txBody>
          <a:bodyPr vert="horz" lIns="95061" tIns="47531" rIns="95061" bIns="47531" rtlCol="0" anchor="b"/>
          <a:lstStyle>
            <a:lvl1pPr algn="l">
              <a:defRPr sz="1200"/>
            </a:lvl1pPr>
          </a:lstStyle>
          <a:p>
            <a:endParaRPr lang="en-US"/>
          </a:p>
        </p:txBody>
      </p:sp>
      <p:sp>
        <p:nvSpPr>
          <p:cNvPr id="5" name="Slide Number Placeholder 4"/>
          <p:cNvSpPr>
            <a:spLocks noGrp="1"/>
          </p:cNvSpPr>
          <p:nvPr>
            <p:ph type="sldNum" sz="quarter" idx="3"/>
          </p:nvPr>
        </p:nvSpPr>
        <p:spPr>
          <a:xfrm>
            <a:off x="4071650" y="8974720"/>
            <a:ext cx="3114887" cy="472440"/>
          </a:xfrm>
          <a:prstGeom prst="rect">
            <a:avLst/>
          </a:prstGeom>
        </p:spPr>
        <p:txBody>
          <a:bodyPr vert="horz" lIns="95061" tIns="47531" rIns="95061" bIns="47531" rtlCol="0" anchor="b"/>
          <a:lstStyle>
            <a:lvl1pPr algn="r">
              <a:defRPr sz="1200"/>
            </a:lvl1pPr>
          </a:lstStyle>
          <a:p>
            <a:fld id="{4EAEABA4-34FF-E546-B451-A8222159DB1C}" type="slidenum">
              <a:rPr lang="en-US" smtClean="0"/>
              <a:pPr/>
              <a:t>‹#›</a:t>
            </a:fld>
            <a:endParaRPr lang="en-US"/>
          </a:p>
        </p:txBody>
      </p:sp>
    </p:spTree>
    <p:extLst>
      <p:ext uri="{BB962C8B-B14F-4D97-AF65-F5344CB8AC3E}">
        <p14:creationId xmlns:p14="http://schemas.microsoft.com/office/powerpoint/2010/main" val="10982207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14887" cy="472440"/>
          </a:xfrm>
          <a:prstGeom prst="rect">
            <a:avLst/>
          </a:prstGeom>
        </p:spPr>
        <p:txBody>
          <a:bodyPr vert="horz" lIns="95061" tIns="47531" rIns="95061" bIns="47531" rtlCol="0"/>
          <a:lstStyle>
            <a:lvl1pPr algn="l">
              <a:defRPr sz="1200"/>
            </a:lvl1pPr>
          </a:lstStyle>
          <a:p>
            <a:endParaRPr lang="en-US"/>
          </a:p>
        </p:txBody>
      </p:sp>
      <p:sp>
        <p:nvSpPr>
          <p:cNvPr id="3" name="Date Placeholder 2"/>
          <p:cNvSpPr>
            <a:spLocks noGrp="1"/>
          </p:cNvSpPr>
          <p:nvPr>
            <p:ph type="dt" idx="1"/>
          </p:nvPr>
        </p:nvSpPr>
        <p:spPr>
          <a:xfrm>
            <a:off x="4071650" y="0"/>
            <a:ext cx="3114887" cy="472440"/>
          </a:xfrm>
          <a:prstGeom prst="rect">
            <a:avLst/>
          </a:prstGeom>
        </p:spPr>
        <p:txBody>
          <a:bodyPr vert="horz" lIns="95061" tIns="47531" rIns="95061" bIns="47531" rtlCol="0"/>
          <a:lstStyle>
            <a:lvl1pPr algn="r">
              <a:defRPr sz="1200"/>
            </a:lvl1pPr>
          </a:lstStyle>
          <a:p>
            <a:fld id="{431550EC-EE34-EF49-A4D8-147A804A9918}" type="datetimeFigureOut">
              <a:rPr lang="en-US" smtClean="0"/>
              <a:pPr/>
              <a:t>12/3/13</a:t>
            </a:fld>
            <a:endParaRPr lang="en-US"/>
          </a:p>
        </p:txBody>
      </p:sp>
      <p:sp>
        <p:nvSpPr>
          <p:cNvPr id="4" name="Slide Image Placeholder 3"/>
          <p:cNvSpPr>
            <a:spLocks noGrp="1" noRot="1" noChangeAspect="1"/>
          </p:cNvSpPr>
          <p:nvPr>
            <p:ph type="sldImg" idx="2"/>
          </p:nvPr>
        </p:nvSpPr>
        <p:spPr>
          <a:xfrm>
            <a:off x="1231900" y="708025"/>
            <a:ext cx="4724400" cy="3543300"/>
          </a:xfrm>
          <a:prstGeom prst="rect">
            <a:avLst/>
          </a:prstGeom>
          <a:noFill/>
          <a:ln w="12700">
            <a:solidFill>
              <a:prstClr val="black"/>
            </a:solidFill>
          </a:ln>
        </p:spPr>
        <p:txBody>
          <a:bodyPr vert="horz" lIns="95061" tIns="47531" rIns="95061" bIns="47531" rtlCol="0" anchor="ctr"/>
          <a:lstStyle/>
          <a:p>
            <a:endParaRPr lang="en-US"/>
          </a:p>
        </p:txBody>
      </p:sp>
      <p:sp>
        <p:nvSpPr>
          <p:cNvPr id="5" name="Notes Placeholder 4"/>
          <p:cNvSpPr>
            <a:spLocks noGrp="1"/>
          </p:cNvSpPr>
          <p:nvPr>
            <p:ph type="body" sz="quarter" idx="3"/>
          </p:nvPr>
        </p:nvSpPr>
        <p:spPr>
          <a:xfrm>
            <a:off x="718820" y="4488180"/>
            <a:ext cx="5750560" cy="4251960"/>
          </a:xfrm>
          <a:prstGeom prst="rect">
            <a:avLst/>
          </a:prstGeom>
        </p:spPr>
        <p:txBody>
          <a:bodyPr vert="horz" lIns="95061" tIns="47531" rIns="95061" bIns="475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74720"/>
            <a:ext cx="3114887" cy="472440"/>
          </a:xfrm>
          <a:prstGeom prst="rect">
            <a:avLst/>
          </a:prstGeom>
        </p:spPr>
        <p:txBody>
          <a:bodyPr vert="horz" lIns="95061" tIns="47531" rIns="95061" bIns="47531" rtlCol="0" anchor="b"/>
          <a:lstStyle>
            <a:lvl1pPr algn="l">
              <a:defRPr sz="1200"/>
            </a:lvl1pPr>
          </a:lstStyle>
          <a:p>
            <a:endParaRPr lang="en-US"/>
          </a:p>
        </p:txBody>
      </p:sp>
      <p:sp>
        <p:nvSpPr>
          <p:cNvPr id="7" name="Slide Number Placeholder 6"/>
          <p:cNvSpPr>
            <a:spLocks noGrp="1"/>
          </p:cNvSpPr>
          <p:nvPr>
            <p:ph type="sldNum" sz="quarter" idx="5"/>
          </p:nvPr>
        </p:nvSpPr>
        <p:spPr>
          <a:xfrm>
            <a:off x="4071650" y="8974720"/>
            <a:ext cx="3114887" cy="472440"/>
          </a:xfrm>
          <a:prstGeom prst="rect">
            <a:avLst/>
          </a:prstGeom>
        </p:spPr>
        <p:txBody>
          <a:bodyPr vert="horz" lIns="95061" tIns="47531" rIns="95061" bIns="47531" rtlCol="0" anchor="b"/>
          <a:lstStyle>
            <a:lvl1pPr algn="r">
              <a:defRPr sz="1200"/>
            </a:lvl1pPr>
          </a:lstStyle>
          <a:p>
            <a:fld id="{AE5CA4EC-A822-3847-9594-6C0922482023}" type="slidenum">
              <a:rPr lang="en-US" smtClean="0"/>
              <a:pPr/>
              <a:t>‹#›</a:t>
            </a:fld>
            <a:endParaRPr lang="en-US"/>
          </a:p>
        </p:txBody>
      </p:sp>
    </p:spTree>
    <p:extLst>
      <p:ext uri="{BB962C8B-B14F-4D97-AF65-F5344CB8AC3E}">
        <p14:creationId xmlns:p14="http://schemas.microsoft.com/office/powerpoint/2010/main" val="10786298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650C0D-3F48-45D1-91B5-0A3F890016BD}" type="slidenum">
              <a:rPr lang="en-US"/>
              <a:pPr/>
              <a:t>39</a:t>
            </a:fld>
            <a:endParaRPr lang="en-US"/>
          </a:p>
        </p:txBody>
      </p:sp>
      <p:sp>
        <p:nvSpPr>
          <p:cNvPr id="884738" name="Rectangle 2"/>
          <p:cNvSpPr>
            <a:spLocks noGrp="1" noRot="1" noChangeAspect="1" noChangeArrowheads="1" noTextEdit="1"/>
          </p:cNvSpPr>
          <p:nvPr>
            <p:ph type="sldImg"/>
          </p:nvPr>
        </p:nvSpPr>
        <p:spPr>
          <a:ln/>
        </p:spPr>
      </p:sp>
      <p:sp>
        <p:nvSpPr>
          <p:cNvPr id="884739" name="Rectangle 3"/>
          <p:cNvSpPr>
            <a:spLocks noGrp="1" noChangeArrowheads="1"/>
          </p:cNvSpPr>
          <p:nvPr>
            <p:ph type="body" idx="1"/>
          </p:nvPr>
        </p:nvSpPr>
        <p:spPr>
          <a:xfrm>
            <a:off x="957804" y="4488495"/>
            <a:ext cx="5272595" cy="4251022"/>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25408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350935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1242078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32267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246151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3 December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309701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3 December 2013</a:t>
            </a:r>
            <a:endParaRPr lang="en-US"/>
          </a:p>
        </p:txBody>
      </p:sp>
      <p:sp>
        <p:nvSpPr>
          <p:cNvPr id="8" name="Footer Placeholder 7"/>
          <p:cNvSpPr>
            <a:spLocks noGrp="1"/>
          </p:cNvSpPr>
          <p:nvPr>
            <p:ph type="ftr" sz="quarter" idx="11"/>
          </p:nvPr>
        </p:nvSpPr>
        <p:spPr/>
        <p:txBody>
          <a:bodyPr/>
          <a:lstStyle/>
          <a:p>
            <a:r>
              <a:rPr lang="en-US" smtClean="0"/>
              <a:t>University of Virginia cs4414</a:t>
            </a:r>
            <a:endParaRPr lang="en-US"/>
          </a:p>
        </p:txBody>
      </p:sp>
      <p:sp>
        <p:nvSpPr>
          <p:cNvPr id="9" name="Slide Number Placeholder 8"/>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109525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3 December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2570113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27922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3 December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324302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3 December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1564369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3 December 2013</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University of Virginia cs4414</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07B5A5-F0C2-644D-AEA7-E773B6B78F38}" type="slidenum">
              <a:rPr lang="en-US" smtClean="0"/>
              <a:pPr/>
              <a:t>‹#›</a:t>
            </a:fld>
            <a:endParaRPr lang="en-US"/>
          </a:p>
        </p:txBody>
      </p:sp>
    </p:spTree>
    <p:extLst>
      <p:ext uri="{BB962C8B-B14F-4D97-AF65-F5344CB8AC3E}">
        <p14:creationId xmlns:p14="http://schemas.microsoft.com/office/powerpoint/2010/main" val="215401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 Id="rId3" Type="http://schemas.openxmlformats.org/officeDocument/2006/relationships/chart" Target="../charts/chart1.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hyperlink" Target="http://www.sciencemag.org/cgi/content/abstract/327/5961/78?ijkey=2cSK/YvTtuDSU&amp;keytype=ref"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theatlantic.com/magazine/archive/2013/11/innovations-list/309536/" TargetMode="External"/><Relationship Id="rId3"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6.xml"/><Relationship Id="rId2" Type="http://schemas.openxmlformats.org/officeDocument/2006/relationships/chart" Target="../charts/char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5.xml"/><Relationship Id="rId3"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6.xml"/><Relationship Id="rId3" Type="http://schemas.openxmlformats.org/officeDocument/2006/relationships/image" Target="../media/image4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7.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hyperlink" Target="http://download.intel.com/pressroom/pdf/computertrendsrelease.pdf"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 Id="rId3" Type="http://schemas.openxmlformats.org/officeDocument/2006/relationships/image" Target="../media/image6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61.xml.rels><?xml version="1.0" encoding="UTF-8" standalone="yes"?>
<Relationships xmlns="http://schemas.openxmlformats.org/package/2006/relationships"><Relationship Id="rId3" Type="http://schemas.openxmlformats.org/officeDocument/2006/relationships/hyperlink" Target="https://www.wolframalpha.com/input/?i=corn+yield+china+vs.+us" TargetMode="External"/><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 Id="rId3" Type="http://schemas.openxmlformats.org/officeDocument/2006/relationships/image" Target="../media/image6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 Id="rId3" Type="http://schemas.openxmlformats.org/officeDocument/2006/relationships/image" Target="../media/image6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png"/></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7.xml"/><Relationship Id="rId2" Type="http://schemas.openxmlformats.org/officeDocument/2006/relationships/image" Target="../media/image7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 Id="rId3" Type="http://schemas.openxmlformats.org/officeDocument/2006/relationships/image" Target="../media/image7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png"/><Relationship Id="rId3" Type="http://schemas.openxmlformats.org/officeDocument/2006/relationships/image" Target="../media/image7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54428" y="653507"/>
            <a:ext cx="5052597" cy="3961878"/>
          </a:xfrm>
          <a:prstGeom prst="rect">
            <a:avLst/>
          </a:prstGeom>
        </p:spPr>
      </p:pic>
      <p:sp>
        <p:nvSpPr>
          <p:cNvPr id="3" name="Subtitle 2"/>
          <p:cNvSpPr>
            <a:spLocks noGrp="1"/>
          </p:cNvSpPr>
          <p:nvPr>
            <p:ph type="subTitle" idx="1"/>
          </p:nvPr>
        </p:nvSpPr>
        <p:spPr>
          <a:xfrm>
            <a:off x="5245940" y="5395397"/>
            <a:ext cx="3660204" cy="1290582"/>
          </a:xfrm>
          <a:noFill/>
        </p:spPr>
        <p:txBody>
          <a:bodyPr>
            <a:normAutofit lnSpcReduction="10000"/>
          </a:bodyPr>
          <a:lstStyle/>
          <a:p>
            <a:pPr algn="r">
              <a:lnSpc>
                <a:spcPct val="70000"/>
              </a:lnSpc>
            </a:pPr>
            <a:r>
              <a:rPr lang="en-US" dirty="0" smtClean="0">
                <a:ln w="18415" cmpd="sng">
                  <a:solidFill>
                    <a:srgbClr val="FFFFFF"/>
                  </a:solidFill>
                  <a:prstDash val="solid"/>
                </a:ln>
                <a:solidFill>
                  <a:schemeClr val="accent6">
                    <a:lumMod val="75000"/>
                  </a:schemeClr>
                </a:solidFill>
                <a:effectLst>
                  <a:outerShdw blurRad="63500" dir="3600000" algn="tl" rotWithShape="0">
                    <a:srgbClr val="000000">
                      <a:alpha val="70000"/>
                    </a:srgbClr>
                  </a:outerShdw>
                </a:effectLst>
              </a:rPr>
              <a:t>cs4414 Fall 2013</a:t>
            </a:r>
          </a:p>
          <a:p>
            <a:pPr algn="r">
              <a:lnSpc>
                <a:spcPct val="70000"/>
              </a:lnSpc>
            </a:pPr>
            <a:r>
              <a:rPr lang="en-US" dirty="0" smtClean="0">
                <a:ln w="18415" cmpd="sng">
                  <a:solidFill>
                    <a:srgbClr val="FFFFFF"/>
                  </a:solidFill>
                  <a:prstDash val="solid"/>
                </a:ln>
                <a:solidFill>
                  <a:schemeClr val="accent6">
                    <a:lumMod val="75000"/>
                  </a:schemeClr>
                </a:solidFill>
                <a:effectLst>
                  <a:outerShdw blurRad="63500" dir="3600000" algn="tl" rotWithShape="0">
                    <a:srgbClr val="000000">
                      <a:alpha val="70000"/>
                    </a:srgbClr>
                  </a:outerShdw>
                </a:effectLst>
              </a:rPr>
              <a:t>University of Virginia</a:t>
            </a:r>
          </a:p>
          <a:p>
            <a:pPr algn="r">
              <a:lnSpc>
                <a:spcPct val="70000"/>
              </a:lnSpc>
            </a:pPr>
            <a:r>
              <a:rPr lang="en-US" dirty="0" smtClean="0">
                <a:ln w="18415" cmpd="sng">
                  <a:solidFill>
                    <a:srgbClr val="FFFFFF"/>
                  </a:solidFill>
                  <a:prstDash val="solid"/>
                </a:ln>
                <a:solidFill>
                  <a:schemeClr val="accent6">
                    <a:lumMod val="75000"/>
                  </a:schemeClr>
                </a:solidFill>
                <a:effectLst>
                  <a:outerShdw blurRad="63500" dir="3600000" algn="tl" rotWithShape="0">
                    <a:srgbClr val="000000">
                      <a:alpha val="70000"/>
                    </a:srgbClr>
                  </a:outerShdw>
                </a:effectLst>
              </a:rPr>
              <a:t>David Evans</a:t>
            </a:r>
            <a:endParaRPr lang="en-US" dirty="0">
              <a:ln w="18415" cmpd="sng">
                <a:solidFill>
                  <a:srgbClr val="FFFFFF"/>
                </a:solidFill>
                <a:prstDash val="solid"/>
              </a:ln>
              <a:solidFill>
                <a:schemeClr val="accent6">
                  <a:lumMod val="75000"/>
                </a:schemeClr>
              </a:solidFill>
              <a:effectLst>
                <a:outerShdw blurRad="63500" dir="3600000" algn="tl" rotWithShape="0">
                  <a:srgbClr val="000000">
                    <a:alpha val="70000"/>
                  </a:srgbClr>
                </a:outerShdw>
              </a:effectLst>
            </a:endParaRPr>
          </a:p>
        </p:txBody>
      </p:sp>
      <p:sp>
        <p:nvSpPr>
          <p:cNvPr id="9" name="Rectangle 8"/>
          <p:cNvSpPr/>
          <p:nvPr/>
        </p:nvSpPr>
        <p:spPr>
          <a:xfrm>
            <a:off x="6280727" y="3302045"/>
            <a:ext cx="4572000" cy="369332"/>
          </a:xfrm>
          <a:prstGeom prst="rect">
            <a:avLst/>
          </a:prstGeom>
        </p:spPr>
        <p:txBody>
          <a:bodyPr>
            <a:spAutoFit/>
          </a:bodyPr>
          <a:lstStyle/>
          <a:p>
            <a:endParaRPr lang="en-US" dirty="0"/>
          </a:p>
        </p:txBody>
      </p:sp>
      <p:sp>
        <p:nvSpPr>
          <p:cNvPr id="2" name="Title 1"/>
          <p:cNvSpPr>
            <a:spLocks noGrp="1"/>
          </p:cNvSpPr>
          <p:nvPr>
            <p:ph type="ctrTitle"/>
          </p:nvPr>
        </p:nvSpPr>
        <p:spPr>
          <a:xfrm>
            <a:off x="260811" y="90721"/>
            <a:ext cx="3493617" cy="4043331"/>
          </a:xfrm>
          <a:noFill/>
        </p:spPr>
        <p:txBody>
          <a:bodyPr>
            <a:noAutofit/>
          </a:bodyPr>
          <a:lstStyle/>
          <a:p>
            <a:pPr algn="l"/>
            <a:r>
              <a:rPr lang="en-US" sz="5400" dirty="0" smtClean="0">
                <a:ln w="18415" cmpd="sng">
                  <a:solidFill>
                    <a:srgbClr val="FFFFFF"/>
                  </a:solidFill>
                  <a:prstDash val="solid"/>
                </a:ln>
                <a:solidFill>
                  <a:srgbClr val="000090"/>
                </a:solidFill>
                <a:effectLst>
                  <a:outerShdw blurRad="63500" dir="3600000" algn="tl" rotWithShape="0">
                    <a:srgbClr val="000000">
                      <a:alpha val="70000"/>
                    </a:srgbClr>
                  </a:outerShdw>
                </a:effectLst>
              </a:rPr>
              <a:t>Class 26:</a:t>
            </a:r>
            <a:br>
              <a:rPr lang="en-US" sz="5400" dirty="0" smtClean="0">
                <a:ln w="18415" cmpd="sng">
                  <a:solidFill>
                    <a:srgbClr val="FFFFFF"/>
                  </a:solidFill>
                  <a:prstDash val="solid"/>
                </a:ln>
                <a:solidFill>
                  <a:srgbClr val="000090"/>
                </a:solidFill>
                <a:effectLst>
                  <a:outerShdw blurRad="63500" dir="3600000" algn="tl" rotWithShape="0">
                    <a:srgbClr val="000000">
                      <a:alpha val="70000"/>
                    </a:srgbClr>
                  </a:outerShdw>
                </a:effectLst>
              </a:rPr>
            </a:br>
            <a:r>
              <a:rPr lang="en-US" sz="5400" dirty="0" smtClean="0">
                <a:ln w="18415" cmpd="sng">
                  <a:solidFill>
                    <a:srgbClr val="FFFFFF"/>
                  </a:solidFill>
                  <a:prstDash val="solid"/>
                </a:ln>
                <a:solidFill>
                  <a:srgbClr val="000090"/>
                </a:solidFill>
                <a:effectLst>
                  <a:outerShdw blurRad="63500" dir="3600000" algn="tl" rotWithShape="0">
                    <a:srgbClr val="000000">
                      <a:alpha val="70000"/>
                    </a:srgbClr>
                  </a:outerShdw>
                </a:effectLst>
              </a:rPr>
              <a:t>Inventing the Future</a:t>
            </a:r>
            <a:endParaRPr lang="en-US" sz="5400" dirty="0">
              <a:ln w="18415" cmpd="sng">
                <a:solidFill>
                  <a:srgbClr val="FFFFFF"/>
                </a:solidFill>
                <a:prstDash val="solid"/>
              </a:ln>
              <a:solidFill>
                <a:srgbClr val="000090"/>
              </a:solidFill>
              <a:effectLst>
                <a:outerShdw blurRad="63500" dir="3600000" algn="tl" rotWithShape="0">
                  <a:srgbClr val="000000">
                    <a:alpha val="70000"/>
                  </a:srgbClr>
                </a:outerShdw>
              </a:effectLst>
            </a:endParaRPr>
          </a:p>
        </p:txBody>
      </p:sp>
      <p:sp>
        <p:nvSpPr>
          <p:cNvPr id="5" name="TextBox 4"/>
          <p:cNvSpPr txBox="1"/>
          <p:nvPr/>
        </p:nvSpPr>
        <p:spPr>
          <a:xfrm>
            <a:off x="5289900" y="4683398"/>
            <a:ext cx="2798437" cy="369332"/>
          </a:xfrm>
          <a:prstGeom prst="rect">
            <a:avLst/>
          </a:prstGeom>
          <a:noFill/>
        </p:spPr>
        <p:txBody>
          <a:bodyPr wrap="none" rtlCol="0">
            <a:spAutoFit/>
          </a:bodyPr>
          <a:lstStyle/>
          <a:p>
            <a:r>
              <a:rPr lang="en-US" dirty="0" smtClean="0"/>
              <a:t>Alan Kay’s </a:t>
            </a:r>
            <a:r>
              <a:rPr lang="en-US" dirty="0" err="1" smtClean="0"/>
              <a:t>Dynabook</a:t>
            </a:r>
            <a:r>
              <a:rPr lang="en-US" dirty="0" smtClean="0"/>
              <a:t> (1972)</a:t>
            </a:r>
            <a:endParaRPr lang="en-US" dirty="0"/>
          </a:p>
        </p:txBody>
      </p:sp>
    </p:spTree>
    <p:extLst>
      <p:ext uri="{BB962C8B-B14F-4D97-AF65-F5344CB8AC3E}">
        <p14:creationId xmlns:p14="http://schemas.microsoft.com/office/powerpoint/2010/main" val="219766949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renewed </a:t>
              </a:r>
              <a:r>
                <a:rPr lang="en-US" dirty="0"/>
                <a:t>your driver’s license at a cash </a:t>
              </a:r>
              <a:r>
                <a:rPr lang="en-US" dirty="0" smtClean="0"/>
                <a:t>machine</a:t>
              </a:r>
              <a:endParaRPr lang="en-US" dirty="0"/>
            </a:p>
            <a:p>
              <a:pPr algn="ctr"/>
              <a:r>
                <a:rPr lang="en-US" dirty="0" smtClean="0"/>
                <a:t>bought </a:t>
              </a:r>
              <a:r>
                <a:rPr lang="en-US" dirty="0"/>
                <a:t>concert tickets from a cash </a:t>
              </a:r>
              <a:r>
                <a:rPr lang="en-US" dirty="0" smtClean="0"/>
                <a:t>machine</a:t>
              </a:r>
              <a:endParaRPr lang="en-US" dirty="0"/>
            </a:p>
            <a:p>
              <a:pPr algn="ctr"/>
              <a:r>
                <a:rPr lang="en-US" dirty="0" smtClean="0"/>
                <a:t>checked </a:t>
              </a:r>
              <a:r>
                <a:rPr lang="en-US" dirty="0"/>
                <a:t>out of a supermarket a whole cart at a </a:t>
              </a:r>
              <a:r>
                <a:rPr lang="en-US" dirty="0" smtClean="0"/>
                <a:t>time</a:t>
              </a: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a:t>
              </a:r>
              <a:endParaRPr lang="en-US" dirty="0"/>
            </a:p>
          </p:txBody>
        </p:sp>
        <p:sp>
          <p:nvSpPr>
            <p:cNvPr id="20" name="Snip Single Corner Rectangle 19"/>
            <p:cNvSpPr/>
            <p:nvPr/>
          </p:nvSpPr>
          <p:spPr>
            <a:xfrm>
              <a:off x="297256" y="1309738"/>
              <a:ext cx="1310629" cy="419538"/>
            </a:xfrm>
            <a:prstGeom prst="snip1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tx1"/>
                  </a:solidFill>
                </a:rPr>
                <a:t>Commerce</a:t>
              </a:r>
            </a:p>
          </p:txBody>
        </p:sp>
      </p:grpSp>
      <p:grpSp>
        <p:nvGrpSpPr>
          <p:cNvPr id="15" name="Group 14"/>
          <p:cNvGrpSpPr/>
          <p:nvPr/>
        </p:nvGrpSpPr>
        <p:grpSpPr>
          <a:xfrm>
            <a:off x="135454" y="4988370"/>
            <a:ext cx="5076941" cy="1252295"/>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learned </a:t>
              </a:r>
              <a:r>
                <a:rPr lang="en-US" dirty="0"/>
                <a:t>special things from faraway </a:t>
              </a:r>
              <a:r>
                <a:rPr lang="en-US" dirty="0" smtClean="0"/>
                <a:t>places</a:t>
              </a:r>
              <a:endParaRPr lang="en-US" dirty="0"/>
            </a:p>
            <a:p>
              <a:pPr algn="ctr"/>
              <a:r>
                <a:rPr lang="en-US" dirty="0" smtClean="0"/>
                <a:t>had </a:t>
              </a:r>
              <a:r>
                <a:rPr lang="en-US" dirty="0"/>
                <a:t>a classmate who is thousands of miles </a:t>
              </a:r>
              <a:r>
                <a:rPr lang="en-US" dirty="0" smtClean="0"/>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Education</a:t>
              </a:r>
              <a:endParaRPr lang="en-US" dirty="0">
                <a:solidFill>
                  <a:schemeClr val="tx1"/>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solidFill>
                </a:rPr>
                <a:t>crossed </a:t>
              </a:r>
              <a:r>
                <a:rPr lang="en-US" dirty="0">
                  <a:solidFill>
                    <a:schemeClr val="bg1"/>
                  </a:solidFill>
                </a:rPr>
                <a:t>the country without asking for </a:t>
              </a:r>
              <a:r>
                <a:rPr lang="en-US" dirty="0" smtClean="0">
                  <a:solidFill>
                    <a:schemeClr val="bg1"/>
                  </a:solidFill>
                </a:rPr>
                <a:t>directions</a:t>
              </a:r>
            </a:p>
            <a:p>
              <a:pPr algn="ctr"/>
              <a:r>
                <a:rPr lang="en-US" dirty="0" smtClean="0">
                  <a:solidFill>
                    <a:schemeClr val="bg1"/>
                  </a:solidFill>
                </a:rPr>
                <a:t>paid </a:t>
              </a:r>
              <a:r>
                <a:rPr lang="en-US" dirty="0">
                  <a:solidFill>
                    <a:schemeClr val="bg1"/>
                  </a:solidFill>
                </a:rPr>
                <a:t>a toll without slowing down</a:t>
              </a:r>
            </a:p>
          </p:txBody>
        </p:sp>
        <p:sp>
          <p:nvSpPr>
            <p:cNvPr id="30" name="Snip Single Corner Rectangle 29"/>
            <p:cNvSpPr/>
            <p:nvPr/>
          </p:nvSpPr>
          <p:spPr>
            <a:xfrm>
              <a:off x="7780936" y="1587057"/>
              <a:ext cx="1283605" cy="419538"/>
            </a:xfrm>
            <a:prstGeom prst="snip1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Travel</a:t>
              </a:r>
              <a:endParaRPr lang="en-US" dirty="0">
                <a:solidFill>
                  <a:schemeClr val="tx1"/>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borrowed </a:t>
              </a:r>
              <a:r>
                <a:rPr lang="en-US" dirty="0"/>
                <a:t>a book from thousands of miles </a:t>
              </a:r>
              <a:r>
                <a:rPr lang="en-US" dirty="0" smtClean="0"/>
                <a:t>away  </a:t>
              </a:r>
            </a:p>
            <a:p>
              <a:pPr algn="ctr"/>
              <a:r>
                <a:rPr lang="en-US" dirty="0" smtClean="0"/>
                <a:t>watched </a:t>
              </a:r>
              <a:r>
                <a:rPr lang="en-US" dirty="0"/>
                <a:t>the movie you wanted to the minute you wanted </a:t>
              </a:r>
              <a:r>
                <a:rPr lang="en-US" dirty="0" smtClean="0"/>
                <a:t>to</a:t>
              </a:r>
              <a:endParaRPr lang="en-US" dirty="0"/>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Media Consumption</a:t>
              </a:r>
              <a:endParaRPr lang="en-US" dirty="0">
                <a:solidFill>
                  <a:schemeClr val="tx1"/>
                </a:solidFill>
              </a:endParaRPr>
            </a:p>
          </p:txBody>
        </p:sp>
      </p:grpSp>
      <p:grpSp>
        <p:nvGrpSpPr>
          <p:cNvPr id="7" name="Group 6"/>
          <p:cNvGrpSpPr/>
          <p:nvPr/>
        </p:nvGrpSpPr>
        <p:grpSpPr>
          <a:xfrm>
            <a:off x="4031064" y="2794892"/>
            <a:ext cx="5000488" cy="1382033"/>
            <a:chOff x="2761553" y="3223091"/>
            <a:chExt cx="5000488" cy="1382033"/>
          </a:xfrm>
          <a:solidFill>
            <a:schemeClr val="accent6">
              <a:lumMod val="75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tucked </a:t>
              </a:r>
              <a:r>
                <a:rPr lang="en-US" dirty="0">
                  <a:solidFill>
                    <a:schemeClr val="bg1"/>
                  </a:solidFill>
                  <a:ea typeface="Lucida Grande"/>
                  <a:cs typeface="Lucida Grande"/>
                </a:rPr>
                <a:t>your baby in from a phone </a:t>
              </a:r>
              <a:r>
                <a:rPr lang="en-US" dirty="0" smtClean="0">
                  <a:solidFill>
                    <a:schemeClr val="bg1"/>
                  </a:solidFill>
                  <a:ea typeface="Lucida Grande"/>
                  <a:cs typeface="Lucida Grande"/>
                </a:rPr>
                <a:t>booth</a:t>
              </a:r>
            </a:p>
            <a:p>
              <a:pPr algn="ctr"/>
              <a:r>
                <a:rPr lang="en-US" dirty="0" smtClean="0">
                  <a:solidFill>
                    <a:schemeClr val="bg1"/>
                  </a:solidFill>
                  <a:ea typeface="Lucida Grande"/>
                  <a:cs typeface="Lucida Grande"/>
                </a:rPr>
                <a:t>put </a:t>
              </a:r>
              <a:r>
                <a:rPr lang="en-US" dirty="0">
                  <a:solidFill>
                    <a:schemeClr val="bg1"/>
                  </a:solidFill>
                  <a:ea typeface="Lucida Grande"/>
                  <a:cs typeface="Lucida Grande"/>
                </a:rPr>
                <a:t>your heads together when you’re not </a:t>
              </a:r>
              <a:r>
                <a:rPr lang="en-US" dirty="0" smtClean="0">
                  <a:solidFill>
                    <a:schemeClr val="bg1"/>
                  </a:solidFill>
                  <a:ea typeface="Lucida Grande"/>
                  <a:cs typeface="Lucida Grande"/>
                </a:rPr>
                <a:t>together</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attended </a:t>
              </a:r>
              <a:r>
                <a:rPr lang="en-US" dirty="0">
                  <a:solidFill>
                    <a:schemeClr val="bg1"/>
                  </a:solidFill>
                  <a:ea typeface="Lucida Grande"/>
                  <a:cs typeface="Lucida Grande"/>
                </a:rPr>
                <a:t>a meeting in your bare </a:t>
              </a:r>
              <a:r>
                <a:rPr lang="en-US" dirty="0" smtClean="0">
                  <a:solidFill>
                    <a:schemeClr val="bg1"/>
                  </a:solidFill>
                  <a:ea typeface="Lucida Grande"/>
                  <a:cs typeface="Lucida Grande"/>
                </a:rPr>
                <a:t>feet</a:t>
              </a:r>
              <a:endParaRPr lang="en-US" dirty="0">
                <a:solidFill>
                  <a:schemeClr val="bg1"/>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Video Chat</a:t>
              </a:r>
              <a:endParaRPr lang="en-US" dirty="0">
                <a:solidFill>
                  <a:schemeClr val="tx1"/>
                </a:solidFill>
              </a:endParaRPr>
            </a:p>
          </p:txBody>
        </p:sp>
      </p:grpSp>
      <p:grpSp>
        <p:nvGrpSpPr>
          <p:cNvPr id="32" name="Group 31"/>
          <p:cNvGrpSpPr/>
          <p:nvPr/>
        </p:nvGrpSpPr>
        <p:grpSpPr>
          <a:xfrm>
            <a:off x="170716" y="3742888"/>
            <a:ext cx="5566794" cy="1239033"/>
            <a:chOff x="8140367" y="4327076"/>
            <a:chExt cx="5566794" cy="1239033"/>
          </a:xfrm>
          <a:solidFill>
            <a:schemeClr val="accent2">
              <a:lumMod val="7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opened doors with the sound of your </a:t>
              </a:r>
              <a:r>
                <a:rPr lang="en-US" dirty="0" smtClean="0">
                  <a:solidFill>
                    <a:schemeClr val="bg1"/>
                  </a:solidFill>
                  <a:ea typeface="Lucida Grande"/>
                  <a:cs typeface="Lucida Grande"/>
                </a:rPr>
                <a:t>voice</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kept </a:t>
              </a:r>
              <a:r>
                <a:rPr lang="en-US" dirty="0">
                  <a:solidFill>
                    <a:schemeClr val="bg1"/>
                  </a:solidFill>
                  <a:ea typeface="Lucida Grande"/>
                  <a:cs typeface="Lucida Grande"/>
                </a:rPr>
                <a:t>an eye on your home when you’re not at </a:t>
              </a:r>
              <a:r>
                <a:rPr lang="en-US" dirty="0" smtClean="0">
                  <a:solidFill>
                    <a:schemeClr val="bg1"/>
                  </a:solidFill>
                  <a:ea typeface="Lucida Grande"/>
                  <a:cs typeface="Lucida Grande"/>
                </a:rPr>
                <a:t>home</a:t>
              </a:r>
            </a:p>
            <a:p>
              <a:pPr algn="ctr"/>
              <a:r>
                <a:rPr lang="en-US" dirty="0">
                  <a:solidFill>
                    <a:schemeClr val="bg1"/>
                  </a:solidFill>
                  <a:ea typeface="Lucida Grande"/>
                  <a:cs typeface="Lucida Grande"/>
                </a:rPr>
                <a:t>carried your medical history in your </a:t>
              </a:r>
              <a:r>
                <a:rPr lang="en-US" dirty="0" smtClean="0">
                  <a:solidFill>
                    <a:schemeClr val="bg1"/>
                  </a:solidFill>
                  <a:ea typeface="Lucida Grande"/>
                  <a:cs typeface="Lucida Grande"/>
                </a:rPr>
                <a:t>wallet</a:t>
              </a:r>
              <a:endParaRPr lang="en-US" dirty="0">
                <a:solidFill>
                  <a:schemeClr val="bg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Security</a:t>
              </a:r>
              <a:endParaRPr lang="en-US" dirty="0">
                <a:solidFill>
                  <a:schemeClr val="tx1"/>
                </a:solidFill>
              </a:endParaRPr>
            </a:p>
          </p:txBody>
        </p:sp>
      </p:grpSp>
      <p:sp>
        <p:nvSpPr>
          <p:cNvPr id="13" name="Rounded Rectangle 12"/>
          <p:cNvSpPr/>
          <p:nvPr/>
        </p:nvSpPr>
        <p:spPr>
          <a:xfrm>
            <a:off x="5276058" y="4819508"/>
            <a:ext cx="3738085" cy="1179619"/>
          </a:xfrm>
          <a:prstGeom prst="round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a:t>
            </a:r>
            <a:endParaRPr lang="en-US" dirty="0">
              <a:solidFill>
                <a:schemeClr val="bg1"/>
              </a:solidFill>
            </a:endParaRPr>
          </a:p>
        </p:txBody>
      </p:sp>
      <p:sp>
        <p:nvSpPr>
          <p:cNvPr id="27" name="Snip Single Corner Rectangle 26"/>
          <p:cNvSpPr/>
          <p:nvPr/>
        </p:nvSpPr>
        <p:spPr>
          <a:xfrm>
            <a:off x="8061370" y="4527589"/>
            <a:ext cx="951591" cy="425411"/>
          </a:xfrm>
          <a:prstGeom prst="snip1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Agents</a:t>
            </a:r>
            <a:endParaRPr lang="en-US" dirty="0">
              <a:solidFill>
                <a:schemeClr val="tx1"/>
              </a:solidFill>
            </a:endParaRPr>
          </a:p>
        </p:txBody>
      </p:sp>
    </p:spTree>
    <p:extLst>
      <p:ext uri="{BB962C8B-B14F-4D97-AF65-F5344CB8AC3E}">
        <p14:creationId xmlns:p14="http://schemas.microsoft.com/office/powerpoint/2010/main" val="287557944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297256" y="171246"/>
            <a:ext cx="5295378" cy="1558030"/>
            <a:chOff x="297256" y="1309738"/>
            <a:chExt cx="5295378" cy="1558030"/>
          </a:xfrm>
          <a:solidFill>
            <a:schemeClr val="bg1">
              <a:lumMod val="75000"/>
            </a:schemeClr>
          </a:solidFill>
        </p:grpSpPr>
        <p:sp>
          <p:nvSpPr>
            <p:cNvPr id="8" name="Rounded Rectangle 7"/>
            <p:cNvSpPr/>
            <p:nvPr/>
          </p:nvSpPr>
          <p:spPr>
            <a:xfrm>
              <a:off x="297256" y="1570810"/>
              <a:ext cx="5295378" cy="1296958"/>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50000"/>
                    </a:schemeClr>
                  </a:solidFill>
                </a:rPr>
                <a:t> </a:t>
              </a:r>
              <a:r>
                <a:rPr lang="en-US" dirty="0" smtClean="0">
                  <a:solidFill>
                    <a:schemeClr val="bg1">
                      <a:lumMod val="50000"/>
                    </a:schemeClr>
                  </a:solidFill>
                </a:rPr>
                <a:t>renewed </a:t>
              </a:r>
              <a:r>
                <a:rPr lang="en-US" dirty="0">
                  <a:solidFill>
                    <a:schemeClr val="bg1">
                      <a:lumMod val="50000"/>
                    </a:schemeClr>
                  </a:solidFill>
                </a:rPr>
                <a:t>your driver’s license at a cash </a:t>
              </a:r>
              <a:r>
                <a:rPr lang="en-US" dirty="0" smtClean="0">
                  <a:solidFill>
                    <a:schemeClr val="bg1">
                      <a:lumMod val="50000"/>
                    </a:schemeClr>
                  </a:solidFill>
                </a:rPr>
                <a:t>machine</a:t>
              </a:r>
              <a:endParaRPr lang="en-US" dirty="0">
                <a:solidFill>
                  <a:schemeClr val="bg1">
                    <a:lumMod val="50000"/>
                  </a:schemeClr>
                </a:solidFill>
              </a:endParaRPr>
            </a:p>
            <a:p>
              <a:pPr algn="ctr"/>
              <a:r>
                <a:rPr lang="en-US" dirty="0" smtClean="0">
                  <a:solidFill>
                    <a:schemeClr val="bg1">
                      <a:lumMod val="50000"/>
                    </a:schemeClr>
                  </a:solidFill>
                </a:rPr>
                <a:t>bought </a:t>
              </a:r>
              <a:r>
                <a:rPr lang="en-US" dirty="0">
                  <a:solidFill>
                    <a:schemeClr val="bg1">
                      <a:lumMod val="50000"/>
                    </a:schemeClr>
                  </a:solidFill>
                </a:rPr>
                <a:t>concert tickets from a cash </a:t>
              </a:r>
              <a:r>
                <a:rPr lang="en-US" dirty="0" smtClean="0">
                  <a:solidFill>
                    <a:schemeClr val="bg1">
                      <a:lumMod val="50000"/>
                    </a:schemeClr>
                  </a:solidFill>
                </a:rPr>
                <a:t>machine</a:t>
              </a:r>
              <a:endParaRPr lang="en-US" dirty="0">
                <a:solidFill>
                  <a:schemeClr val="bg1">
                    <a:lumMod val="50000"/>
                  </a:schemeClr>
                </a:solidFill>
              </a:endParaRPr>
            </a:p>
            <a:p>
              <a:pPr algn="ctr"/>
              <a:r>
                <a:rPr lang="en-US" dirty="0" smtClean="0">
                  <a:solidFill>
                    <a:schemeClr val="bg1">
                      <a:lumMod val="50000"/>
                    </a:schemeClr>
                  </a:solidFill>
                </a:rPr>
                <a:t>checked </a:t>
              </a:r>
              <a:r>
                <a:rPr lang="en-US" dirty="0">
                  <a:solidFill>
                    <a:schemeClr val="bg1">
                      <a:lumMod val="50000"/>
                    </a:schemeClr>
                  </a:solidFill>
                </a:rPr>
                <a:t>out of a supermarket a whole cart at a </a:t>
              </a:r>
              <a:r>
                <a:rPr lang="en-US" dirty="0" smtClean="0">
                  <a:solidFill>
                    <a:schemeClr val="bg1">
                      <a:lumMod val="50000"/>
                    </a:schemeClr>
                  </a:solidFill>
                </a:rPr>
                <a:t>time</a:t>
              </a:r>
            </a:p>
            <a:p>
              <a:pPr algn="ctr"/>
              <a:r>
                <a:rPr lang="en-US" dirty="0">
                  <a:solidFill>
                    <a:schemeClr val="bg1">
                      <a:lumMod val="50000"/>
                    </a:schemeClr>
                  </a:solidFill>
                  <a:ea typeface="Lucida Grande"/>
                  <a:cs typeface="Lucida Grande"/>
                </a:rPr>
                <a:t>sent someone a fax from the </a:t>
              </a:r>
              <a:r>
                <a:rPr lang="en-US" dirty="0" smtClean="0">
                  <a:solidFill>
                    <a:schemeClr val="bg1">
                      <a:lumMod val="50000"/>
                    </a:schemeClr>
                  </a:solidFill>
                  <a:ea typeface="Lucida Grande"/>
                  <a:cs typeface="Lucida Grande"/>
                </a:rPr>
                <a:t>beach</a:t>
              </a:r>
              <a:endParaRPr lang="en-US" dirty="0">
                <a:solidFill>
                  <a:schemeClr val="bg1">
                    <a:lumMod val="50000"/>
                  </a:schemeClr>
                </a:solidFill>
              </a:endParaRPr>
            </a:p>
          </p:txBody>
        </p:sp>
        <p:sp>
          <p:nvSpPr>
            <p:cNvPr id="20" name="Snip Single Corner Rectangle 19"/>
            <p:cNvSpPr/>
            <p:nvPr/>
          </p:nvSpPr>
          <p:spPr>
            <a:xfrm>
              <a:off x="297256" y="1309738"/>
              <a:ext cx="1310629"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50000"/>
                    </a:schemeClr>
                  </a:solidFill>
                </a:rPr>
                <a:t>Commerce</a:t>
              </a:r>
            </a:p>
          </p:txBody>
        </p:sp>
      </p:grpSp>
      <p:grpSp>
        <p:nvGrpSpPr>
          <p:cNvPr id="15" name="Group 14"/>
          <p:cNvGrpSpPr/>
          <p:nvPr/>
        </p:nvGrpSpPr>
        <p:grpSpPr>
          <a:xfrm>
            <a:off x="135454" y="4988370"/>
            <a:ext cx="5076941" cy="1252295"/>
            <a:chOff x="9144000" y="2514247"/>
            <a:chExt cx="5076941" cy="1252295"/>
          </a:xfrm>
          <a:solidFill>
            <a:schemeClr val="bg1">
              <a:lumMod val="75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50000"/>
                    </a:schemeClr>
                  </a:solidFill>
                </a:rPr>
                <a:t> </a:t>
              </a:r>
              <a:r>
                <a:rPr lang="en-US" dirty="0" smtClean="0">
                  <a:solidFill>
                    <a:schemeClr val="bg1">
                      <a:lumMod val="50000"/>
                    </a:schemeClr>
                  </a:solidFill>
                </a:rPr>
                <a:t>learned </a:t>
              </a:r>
              <a:r>
                <a:rPr lang="en-US" dirty="0">
                  <a:solidFill>
                    <a:schemeClr val="bg1">
                      <a:lumMod val="50000"/>
                    </a:schemeClr>
                  </a:solidFill>
                </a:rPr>
                <a:t>special things from faraway </a:t>
              </a:r>
              <a:r>
                <a:rPr lang="en-US" dirty="0" smtClean="0">
                  <a:solidFill>
                    <a:schemeClr val="bg1">
                      <a:lumMod val="50000"/>
                    </a:schemeClr>
                  </a:solidFill>
                </a:rPr>
                <a:t>places</a:t>
              </a:r>
              <a:endParaRPr lang="en-US" dirty="0">
                <a:solidFill>
                  <a:schemeClr val="bg1">
                    <a:lumMod val="50000"/>
                  </a:schemeClr>
                </a:solidFill>
              </a:endParaRPr>
            </a:p>
            <a:p>
              <a:pPr algn="ctr"/>
              <a:r>
                <a:rPr lang="en-US" dirty="0" smtClean="0">
                  <a:solidFill>
                    <a:schemeClr val="bg1">
                      <a:lumMod val="50000"/>
                    </a:schemeClr>
                  </a:solidFill>
                </a:rPr>
                <a:t>had </a:t>
              </a:r>
              <a:r>
                <a:rPr lang="en-US" dirty="0">
                  <a:solidFill>
                    <a:schemeClr val="bg1">
                      <a:lumMod val="50000"/>
                    </a:schemeClr>
                  </a:solidFill>
                </a:rPr>
                <a:t>a classmate who is thousands of miles </a:t>
              </a:r>
              <a:r>
                <a:rPr lang="en-US" dirty="0" smtClean="0">
                  <a:solidFill>
                    <a:schemeClr val="bg1">
                      <a:lumMod val="50000"/>
                    </a:schemeClr>
                  </a:solidFill>
                </a:rPr>
                <a:t>away</a:t>
              </a:r>
            </a:p>
            <a:p>
              <a:pPr algn="ctr"/>
              <a:r>
                <a:rPr lang="en-US" dirty="0">
                  <a:solidFill>
                    <a:schemeClr val="bg1">
                      <a:lumMod val="50000"/>
                    </a:schemeClr>
                  </a:solidFill>
                  <a:ea typeface="Lucida Grande"/>
                  <a:cs typeface="Lucida Grande"/>
                </a:rPr>
                <a:t>fixed your car with a </a:t>
              </a:r>
              <a:r>
                <a:rPr lang="en-US" dirty="0" smtClean="0">
                  <a:solidFill>
                    <a:schemeClr val="bg1">
                      <a:lumMod val="50000"/>
                    </a:schemeClr>
                  </a:solidFill>
                  <a:ea typeface="Lucida Grande"/>
                  <a:cs typeface="Lucida Grande"/>
                </a:rPr>
                <a:t>television</a:t>
              </a:r>
              <a:endParaRPr lang="en-US" dirty="0">
                <a:solidFill>
                  <a:schemeClr val="bg1">
                    <a:lumMod val="50000"/>
                  </a:schemeClr>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50000"/>
                    </a:schemeClr>
                  </a:solidFill>
                </a:rPr>
                <a:t>Education</a:t>
              </a:r>
              <a:endParaRPr lang="en-US" dirty="0">
                <a:solidFill>
                  <a:schemeClr val="bg1">
                    <a:lumMod val="50000"/>
                  </a:schemeClr>
                </a:solidFill>
              </a:endParaRPr>
            </a:p>
          </p:txBody>
        </p:sp>
      </p:grpSp>
      <p:grpSp>
        <p:nvGrpSpPr>
          <p:cNvPr id="14" name="Group 13"/>
          <p:cNvGrpSpPr/>
          <p:nvPr/>
        </p:nvGrpSpPr>
        <p:grpSpPr>
          <a:xfrm>
            <a:off x="3949992" y="1334626"/>
            <a:ext cx="5114549" cy="1163978"/>
            <a:chOff x="3949992" y="1587057"/>
            <a:chExt cx="5114549" cy="1163978"/>
          </a:xfrm>
          <a:solidFill>
            <a:schemeClr val="bg1">
              <a:lumMod val="75000"/>
            </a:schemeClr>
          </a:solidFill>
        </p:grpSpPr>
        <p:sp>
          <p:nvSpPr>
            <p:cNvPr id="16" name="Rounded Rectangle 15"/>
            <p:cNvSpPr/>
            <p:nvPr/>
          </p:nvSpPr>
          <p:spPr>
            <a:xfrm>
              <a:off x="3949992" y="1882840"/>
              <a:ext cx="5114549" cy="868195"/>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lumMod val="50000"/>
                    </a:schemeClr>
                  </a:solidFill>
                </a:rPr>
                <a:t>crossed </a:t>
              </a:r>
              <a:r>
                <a:rPr lang="en-US" dirty="0">
                  <a:solidFill>
                    <a:schemeClr val="bg1">
                      <a:lumMod val="50000"/>
                    </a:schemeClr>
                  </a:solidFill>
                </a:rPr>
                <a:t>the country without asking for </a:t>
              </a:r>
              <a:r>
                <a:rPr lang="en-US" dirty="0" smtClean="0">
                  <a:solidFill>
                    <a:schemeClr val="bg1">
                      <a:lumMod val="50000"/>
                    </a:schemeClr>
                  </a:solidFill>
                </a:rPr>
                <a:t>directions</a:t>
              </a:r>
            </a:p>
            <a:p>
              <a:pPr algn="ctr"/>
              <a:r>
                <a:rPr lang="en-US" dirty="0" smtClean="0">
                  <a:solidFill>
                    <a:schemeClr val="bg1">
                      <a:lumMod val="50000"/>
                    </a:schemeClr>
                  </a:solidFill>
                </a:rPr>
                <a:t>paid </a:t>
              </a:r>
              <a:r>
                <a:rPr lang="en-US" dirty="0">
                  <a:solidFill>
                    <a:schemeClr val="bg1">
                      <a:lumMod val="50000"/>
                    </a:schemeClr>
                  </a:solidFill>
                </a:rPr>
                <a:t>a toll without slowing down</a:t>
              </a:r>
            </a:p>
          </p:txBody>
        </p:sp>
        <p:sp>
          <p:nvSpPr>
            <p:cNvPr id="30" name="Snip Single Corner Rectangle 29"/>
            <p:cNvSpPr/>
            <p:nvPr/>
          </p:nvSpPr>
          <p:spPr>
            <a:xfrm>
              <a:off x="7780936" y="1587057"/>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50000"/>
                    </a:schemeClr>
                  </a:solidFill>
                </a:rPr>
                <a:t>Travel</a:t>
              </a:r>
              <a:endParaRPr lang="en-US" dirty="0">
                <a:solidFill>
                  <a:schemeClr val="bg1">
                    <a:lumMod val="50000"/>
                  </a:schemeClr>
                </a:solidFill>
              </a:endParaRPr>
            </a:p>
          </p:txBody>
        </p:sp>
      </p:grpSp>
      <p:grpSp>
        <p:nvGrpSpPr>
          <p:cNvPr id="23" name="Group 22"/>
          <p:cNvGrpSpPr/>
          <p:nvPr/>
        </p:nvGrpSpPr>
        <p:grpSpPr>
          <a:xfrm>
            <a:off x="135454" y="2115742"/>
            <a:ext cx="6007416" cy="1033877"/>
            <a:chOff x="-1224296" y="4943640"/>
            <a:chExt cx="6007416" cy="1033877"/>
          </a:xfrm>
          <a:solidFill>
            <a:schemeClr val="bg1">
              <a:lumMod val="7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50000"/>
                    </a:schemeClr>
                  </a:solidFill>
                </a:rPr>
                <a:t> </a:t>
              </a:r>
              <a:r>
                <a:rPr lang="en-US" dirty="0" smtClean="0">
                  <a:solidFill>
                    <a:schemeClr val="bg1">
                      <a:lumMod val="50000"/>
                    </a:schemeClr>
                  </a:solidFill>
                </a:rPr>
                <a:t>borrowed </a:t>
              </a:r>
              <a:r>
                <a:rPr lang="en-US" dirty="0">
                  <a:solidFill>
                    <a:schemeClr val="bg1">
                      <a:lumMod val="50000"/>
                    </a:schemeClr>
                  </a:solidFill>
                </a:rPr>
                <a:t>a book from thousands of miles </a:t>
              </a:r>
              <a:r>
                <a:rPr lang="en-US" dirty="0" smtClean="0">
                  <a:solidFill>
                    <a:schemeClr val="bg1">
                      <a:lumMod val="50000"/>
                    </a:schemeClr>
                  </a:solidFill>
                </a:rPr>
                <a:t>away  </a:t>
              </a:r>
            </a:p>
            <a:p>
              <a:pPr algn="ctr"/>
              <a:r>
                <a:rPr lang="en-US" dirty="0" smtClean="0">
                  <a:solidFill>
                    <a:schemeClr val="bg1">
                      <a:lumMod val="50000"/>
                    </a:schemeClr>
                  </a:solidFill>
                </a:rPr>
                <a:t>watched </a:t>
              </a:r>
              <a:r>
                <a:rPr lang="en-US" dirty="0">
                  <a:solidFill>
                    <a:schemeClr val="bg1">
                      <a:lumMod val="50000"/>
                    </a:schemeClr>
                  </a:solidFill>
                </a:rPr>
                <a:t>the movie you wanted to the minute you wanted </a:t>
              </a:r>
              <a:r>
                <a:rPr lang="en-US" dirty="0" smtClean="0">
                  <a:solidFill>
                    <a:schemeClr val="bg1">
                      <a:lumMod val="50000"/>
                    </a:schemeClr>
                  </a:solidFill>
                </a:rPr>
                <a:t>to</a:t>
              </a:r>
              <a:endParaRPr lang="en-US" dirty="0">
                <a:solidFill>
                  <a:schemeClr val="bg1">
                    <a:lumMod val="50000"/>
                  </a:schemeClr>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50000"/>
                    </a:schemeClr>
                  </a:solidFill>
                </a:rPr>
                <a:t>Media Consumption</a:t>
              </a:r>
              <a:endParaRPr lang="en-US" dirty="0">
                <a:solidFill>
                  <a:schemeClr val="bg1">
                    <a:lumMod val="50000"/>
                  </a:schemeClr>
                </a:solidFill>
              </a:endParaRPr>
            </a:p>
          </p:txBody>
        </p:sp>
      </p:grpSp>
      <p:grpSp>
        <p:nvGrpSpPr>
          <p:cNvPr id="32" name="Group 31"/>
          <p:cNvGrpSpPr/>
          <p:nvPr/>
        </p:nvGrpSpPr>
        <p:grpSpPr>
          <a:xfrm>
            <a:off x="170716" y="3742888"/>
            <a:ext cx="5566794" cy="1239033"/>
            <a:chOff x="8140367" y="4327076"/>
            <a:chExt cx="5566794" cy="1239033"/>
          </a:xfrm>
          <a:solidFill>
            <a:schemeClr val="bg1">
              <a:lumMod val="7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50000"/>
                    </a:schemeClr>
                  </a:solidFill>
                  <a:ea typeface="Lucida Grande"/>
                  <a:cs typeface="Lucida Grande"/>
                </a:rPr>
                <a:t>opened doors with the sound of your </a:t>
              </a:r>
              <a:r>
                <a:rPr lang="en-US" dirty="0" smtClean="0">
                  <a:solidFill>
                    <a:schemeClr val="bg1">
                      <a:lumMod val="50000"/>
                    </a:schemeClr>
                  </a:solidFill>
                  <a:ea typeface="Lucida Grande"/>
                  <a:cs typeface="Lucida Grande"/>
                </a:rPr>
                <a:t>voice</a:t>
              </a:r>
              <a:endParaRPr lang="en-US" dirty="0">
                <a:solidFill>
                  <a:schemeClr val="bg1">
                    <a:lumMod val="50000"/>
                  </a:schemeClr>
                </a:solidFill>
                <a:ea typeface="Lucida Grande"/>
                <a:cs typeface="Lucida Grande"/>
              </a:endParaRPr>
            </a:p>
            <a:p>
              <a:pPr algn="ctr"/>
              <a:r>
                <a:rPr lang="en-US" dirty="0" smtClean="0">
                  <a:solidFill>
                    <a:schemeClr val="bg1">
                      <a:lumMod val="50000"/>
                    </a:schemeClr>
                  </a:solidFill>
                  <a:ea typeface="Lucida Grande"/>
                  <a:cs typeface="Lucida Grande"/>
                </a:rPr>
                <a:t>kept </a:t>
              </a:r>
              <a:r>
                <a:rPr lang="en-US" dirty="0">
                  <a:solidFill>
                    <a:schemeClr val="bg1">
                      <a:lumMod val="50000"/>
                    </a:schemeClr>
                  </a:solidFill>
                  <a:ea typeface="Lucida Grande"/>
                  <a:cs typeface="Lucida Grande"/>
                </a:rPr>
                <a:t>an eye on your home when you’re not at </a:t>
              </a:r>
              <a:r>
                <a:rPr lang="en-US" dirty="0" smtClean="0">
                  <a:solidFill>
                    <a:schemeClr val="bg1">
                      <a:lumMod val="50000"/>
                    </a:schemeClr>
                  </a:solidFill>
                  <a:ea typeface="Lucida Grande"/>
                  <a:cs typeface="Lucida Grande"/>
                </a:rPr>
                <a:t>home</a:t>
              </a:r>
            </a:p>
            <a:p>
              <a:pPr algn="ctr"/>
              <a:r>
                <a:rPr lang="en-US" dirty="0">
                  <a:solidFill>
                    <a:schemeClr val="bg1">
                      <a:lumMod val="50000"/>
                    </a:schemeClr>
                  </a:solidFill>
                  <a:ea typeface="Lucida Grande"/>
                  <a:cs typeface="Lucida Grande"/>
                </a:rPr>
                <a:t>carried your medical history in your </a:t>
              </a:r>
              <a:r>
                <a:rPr lang="en-US" dirty="0" smtClean="0">
                  <a:solidFill>
                    <a:schemeClr val="bg1">
                      <a:lumMod val="50000"/>
                    </a:schemeClr>
                  </a:solidFill>
                  <a:ea typeface="Lucida Grande"/>
                  <a:cs typeface="Lucida Grande"/>
                </a:rPr>
                <a:t>wallet</a:t>
              </a:r>
              <a:endParaRPr lang="en-US" dirty="0">
                <a:solidFill>
                  <a:schemeClr val="bg1">
                    <a:lumMod val="50000"/>
                  </a:schemeClr>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50000"/>
                    </a:schemeClr>
                  </a:solidFill>
                </a:rPr>
                <a:t>Security</a:t>
              </a:r>
              <a:endParaRPr lang="en-US" dirty="0">
                <a:solidFill>
                  <a:schemeClr val="bg1">
                    <a:lumMod val="50000"/>
                  </a:schemeClr>
                </a:solidFill>
              </a:endParaRPr>
            </a:p>
          </p:txBody>
        </p:sp>
      </p:grpSp>
      <p:sp>
        <p:nvSpPr>
          <p:cNvPr id="13" name="Rounded Rectangle 12"/>
          <p:cNvSpPr/>
          <p:nvPr/>
        </p:nvSpPr>
        <p:spPr>
          <a:xfrm>
            <a:off x="5276058" y="4819508"/>
            <a:ext cx="3738085" cy="1179619"/>
          </a:xfrm>
          <a:prstGeom prst="round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50000"/>
                  </a:schemeClr>
                </a:solidFill>
                <a:ea typeface="Lucida Grande"/>
                <a:cs typeface="Lucida Grande"/>
              </a:rPr>
              <a:t> </a:t>
            </a:r>
            <a:r>
              <a:rPr lang="en-US" dirty="0" smtClean="0">
                <a:solidFill>
                  <a:schemeClr val="bg1">
                    <a:lumMod val="50000"/>
                  </a:schemeClr>
                </a:solidFill>
                <a:ea typeface="Lucida Grande"/>
                <a:cs typeface="Lucida Grande"/>
              </a:rPr>
              <a:t>conducted </a:t>
            </a:r>
            <a:r>
              <a:rPr lang="en-US" dirty="0">
                <a:solidFill>
                  <a:schemeClr val="bg1">
                    <a:lumMod val="50000"/>
                  </a:schemeClr>
                </a:solidFill>
                <a:ea typeface="Lucida Grande"/>
                <a:cs typeface="Lucida Grande"/>
              </a:rPr>
              <a:t>business in a language you don’t </a:t>
            </a:r>
            <a:r>
              <a:rPr lang="en-US" dirty="0" smtClean="0">
                <a:solidFill>
                  <a:schemeClr val="bg1">
                    <a:lumMod val="50000"/>
                  </a:schemeClr>
                </a:solidFill>
                <a:ea typeface="Lucida Grande"/>
                <a:cs typeface="Lucida Grande"/>
              </a:rPr>
              <a:t>understand</a:t>
            </a:r>
            <a:endParaRPr lang="en-US" dirty="0">
              <a:solidFill>
                <a:schemeClr val="bg1">
                  <a:lumMod val="50000"/>
                </a:schemeClr>
              </a:solidFill>
              <a:ea typeface="Lucida Grande"/>
              <a:cs typeface="Lucida Grande"/>
            </a:endParaRPr>
          </a:p>
          <a:p>
            <a:pPr algn="ctr"/>
            <a:r>
              <a:rPr lang="en-US" dirty="0" smtClean="0">
                <a:solidFill>
                  <a:schemeClr val="bg1">
                    <a:lumMod val="50000"/>
                  </a:schemeClr>
                </a:solidFill>
                <a:ea typeface="Lucida Grande"/>
                <a:cs typeface="Lucida Grande"/>
              </a:rPr>
              <a:t>had </a:t>
            </a:r>
            <a:r>
              <a:rPr lang="en-US" dirty="0">
                <a:solidFill>
                  <a:schemeClr val="bg1">
                    <a:lumMod val="50000"/>
                  </a:schemeClr>
                </a:solidFill>
                <a:ea typeface="Lucida Grande"/>
                <a:cs typeface="Lucida Grande"/>
              </a:rPr>
              <a:t>an assistant who lived in your </a:t>
            </a:r>
            <a:r>
              <a:rPr lang="en-US" dirty="0" smtClean="0">
                <a:solidFill>
                  <a:schemeClr val="bg1">
                    <a:lumMod val="50000"/>
                  </a:schemeClr>
                </a:solidFill>
                <a:ea typeface="Lucida Grande"/>
                <a:cs typeface="Lucida Grande"/>
              </a:rPr>
              <a:t>computer</a:t>
            </a:r>
            <a:endParaRPr lang="en-US" dirty="0">
              <a:solidFill>
                <a:schemeClr val="bg1">
                  <a:lumMod val="50000"/>
                </a:schemeClr>
              </a:solidFill>
            </a:endParaRPr>
          </a:p>
        </p:txBody>
      </p:sp>
      <p:sp>
        <p:nvSpPr>
          <p:cNvPr id="27" name="Snip Single Corner Rectangle 26"/>
          <p:cNvSpPr/>
          <p:nvPr/>
        </p:nvSpPr>
        <p:spPr>
          <a:xfrm>
            <a:off x="8061370" y="4527589"/>
            <a:ext cx="951591" cy="425411"/>
          </a:xfrm>
          <a:prstGeom prst="snip1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50000"/>
                  </a:schemeClr>
                </a:solidFill>
              </a:rPr>
              <a:t>Agents</a:t>
            </a:r>
            <a:endParaRPr lang="en-US" dirty="0">
              <a:solidFill>
                <a:schemeClr val="bg1">
                  <a:lumMod val="50000"/>
                </a:schemeClr>
              </a:solidFill>
            </a:endParaRPr>
          </a:p>
        </p:txBody>
      </p:sp>
      <p:grpSp>
        <p:nvGrpSpPr>
          <p:cNvPr id="7" name="Group 6"/>
          <p:cNvGrpSpPr/>
          <p:nvPr/>
        </p:nvGrpSpPr>
        <p:grpSpPr>
          <a:xfrm>
            <a:off x="4031064" y="2794892"/>
            <a:ext cx="5000488" cy="1382033"/>
            <a:chOff x="2761553" y="3223091"/>
            <a:chExt cx="5000488" cy="1382033"/>
          </a:xfrm>
          <a:solidFill>
            <a:schemeClr val="accent6">
              <a:lumMod val="75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tucked </a:t>
              </a:r>
              <a:r>
                <a:rPr lang="en-US" dirty="0">
                  <a:solidFill>
                    <a:schemeClr val="bg1"/>
                  </a:solidFill>
                  <a:ea typeface="Lucida Grande"/>
                  <a:cs typeface="Lucida Grande"/>
                </a:rPr>
                <a:t>your baby in from a phone </a:t>
              </a:r>
              <a:r>
                <a:rPr lang="en-US" dirty="0" smtClean="0">
                  <a:solidFill>
                    <a:schemeClr val="bg1"/>
                  </a:solidFill>
                  <a:ea typeface="Lucida Grande"/>
                  <a:cs typeface="Lucida Grande"/>
                </a:rPr>
                <a:t>booth</a:t>
              </a:r>
            </a:p>
            <a:p>
              <a:pPr algn="ctr"/>
              <a:r>
                <a:rPr lang="en-US" dirty="0" smtClean="0">
                  <a:solidFill>
                    <a:schemeClr val="bg1"/>
                  </a:solidFill>
                  <a:ea typeface="Lucida Grande"/>
                  <a:cs typeface="Lucida Grande"/>
                </a:rPr>
                <a:t>put </a:t>
              </a:r>
              <a:r>
                <a:rPr lang="en-US" dirty="0">
                  <a:solidFill>
                    <a:schemeClr val="bg1"/>
                  </a:solidFill>
                  <a:ea typeface="Lucida Grande"/>
                  <a:cs typeface="Lucida Grande"/>
                </a:rPr>
                <a:t>your heads together when you’re not </a:t>
              </a:r>
              <a:r>
                <a:rPr lang="en-US" dirty="0" smtClean="0">
                  <a:solidFill>
                    <a:schemeClr val="bg1"/>
                  </a:solidFill>
                  <a:ea typeface="Lucida Grande"/>
                  <a:cs typeface="Lucida Grande"/>
                </a:rPr>
                <a:t>together</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attended </a:t>
              </a:r>
              <a:r>
                <a:rPr lang="en-US" dirty="0">
                  <a:solidFill>
                    <a:schemeClr val="bg1"/>
                  </a:solidFill>
                  <a:ea typeface="Lucida Grande"/>
                  <a:cs typeface="Lucida Grande"/>
                </a:rPr>
                <a:t>a meeting in your bare </a:t>
              </a:r>
              <a:r>
                <a:rPr lang="en-US" dirty="0" smtClean="0">
                  <a:solidFill>
                    <a:schemeClr val="bg1"/>
                  </a:solidFill>
                  <a:ea typeface="Lucida Grande"/>
                  <a:cs typeface="Lucida Grande"/>
                </a:rPr>
                <a:t>feet</a:t>
              </a:r>
              <a:endParaRPr lang="en-US" dirty="0">
                <a:solidFill>
                  <a:schemeClr val="bg1"/>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Video Chat</a:t>
              </a:r>
              <a:endParaRPr lang="en-US" dirty="0">
                <a:solidFill>
                  <a:schemeClr val="tx1"/>
                </a:solidFill>
              </a:endParaRPr>
            </a:p>
          </p:txBody>
        </p:sp>
      </p:grpSp>
      <p:pic>
        <p:nvPicPr>
          <p:cNvPr id="6" name="Picture 5"/>
          <p:cNvPicPr>
            <a:picLocks noChangeAspect="1"/>
          </p:cNvPicPr>
          <p:nvPr/>
        </p:nvPicPr>
        <p:blipFill>
          <a:blip r:embed="rId2"/>
          <a:stretch>
            <a:fillRect/>
          </a:stretch>
        </p:blipFill>
        <p:spPr>
          <a:xfrm>
            <a:off x="787240" y="158774"/>
            <a:ext cx="5993050" cy="2636118"/>
          </a:xfrm>
          <a:prstGeom prst="rect">
            <a:avLst/>
          </a:prstGeom>
        </p:spPr>
      </p:pic>
      <p:sp>
        <p:nvSpPr>
          <p:cNvPr id="10" name="TextBox 9"/>
          <p:cNvSpPr txBox="1"/>
          <p:nvPr/>
        </p:nvSpPr>
        <p:spPr>
          <a:xfrm>
            <a:off x="297256" y="4365122"/>
            <a:ext cx="5440254" cy="1815882"/>
          </a:xfrm>
          <a:prstGeom prst="rect">
            <a:avLst/>
          </a:prstGeom>
          <a:solidFill>
            <a:schemeClr val="accent5">
              <a:lumMod val="40000"/>
              <a:lumOff val="60000"/>
            </a:schemeClr>
          </a:solidFill>
        </p:spPr>
        <p:txBody>
          <a:bodyPr wrap="square" rtlCol="0">
            <a:spAutoFit/>
          </a:bodyPr>
          <a:lstStyle/>
          <a:p>
            <a:r>
              <a:rPr lang="en-US" sz="2800" dirty="0" smtClean="0"/>
              <a:t>First Release 2003</a:t>
            </a:r>
          </a:p>
          <a:p>
            <a:r>
              <a:rPr lang="en-US" sz="2800" dirty="0" smtClean="0"/>
              <a:t>Created by </a:t>
            </a:r>
            <a:r>
              <a:rPr lang="en-US" sz="2800" dirty="0" err="1"/>
              <a:t>Ahti</a:t>
            </a:r>
            <a:r>
              <a:rPr lang="en-US" sz="2800" dirty="0"/>
              <a:t> </a:t>
            </a:r>
            <a:r>
              <a:rPr lang="en-US" sz="2800" dirty="0" err="1" smtClean="0"/>
              <a:t>Heinla</a:t>
            </a:r>
            <a:r>
              <a:rPr lang="en-US" sz="2800" dirty="0" smtClean="0"/>
              <a:t> , </a:t>
            </a:r>
            <a:r>
              <a:rPr lang="en-US" sz="2800" dirty="0" err="1"/>
              <a:t>Priit</a:t>
            </a:r>
            <a:r>
              <a:rPr lang="en-US" sz="2800" dirty="0"/>
              <a:t> </a:t>
            </a:r>
            <a:r>
              <a:rPr lang="en-US" sz="2800" dirty="0" err="1"/>
              <a:t>Kasesalu</a:t>
            </a:r>
            <a:r>
              <a:rPr lang="en-US" sz="2800" dirty="0"/>
              <a:t>, and </a:t>
            </a:r>
            <a:r>
              <a:rPr lang="en-US" sz="2800" dirty="0" err="1"/>
              <a:t>Jaan</a:t>
            </a:r>
            <a:r>
              <a:rPr lang="en-US" sz="2800" dirty="0"/>
              <a:t> </a:t>
            </a:r>
            <a:r>
              <a:rPr lang="en-US" sz="2800" dirty="0" smtClean="0"/>
              <a:t>Tallinn (3</a:t>
            </a:r>
            <a:r>
              <a:rPr lang="en-US" sz="2800" baseline="30000" dirty="0"/>
              <a:t>r</a:t>
            </a:r>
            <a:r>
              <a:rPr lang="en-US" sz="2800" baseline="30000" dirty="0" smtClean="0"/>
              <a:t>d</a:t>
            </a:r>
            <a:r>
              <a:rPr lang="en-US" sz="2800" dirty="0" smtClean="0"/>
              <a:t> </a:t>
            </a:r>
            <a:r>
              <a:rPr lang="en-US" sz="2800" dirty="0"/>
              <a:t>year at University of Tartu in </a:t>
            </a:r>
            <a:r>
              <a:rPr lang="en-US" sz="2800" dirty="0" smtClean="0"/>
              <a:t>1994)  </a:t>
            </a:r>
            <a:endParaRPr lang="en-US" sz="2800" dirty="0"/>
          </a:p>
        </p:txBody>
      </p:sp>
      <p:pic>
        <p:nvPicPr>
          <p:cNvPr id="18" name="Picture 17"/>
          <p:cNvPicPr>
            <a:picLocks noChangeAspect="1"/>
          </p:cNvPicPr>
          <p:nvPr/>
        </p:nvPicPr>
        <p:blipFill>
          <a:blip r:embed="rId3"/>
          <a:stretch>
            <a:fillRect/>
          </a:stretch>
        </p:blipFill>
        <p:spPr>
          <a:xfrm>
            <a:off x="5644524" y="4309728"/>
            <a:ext cx="3042276" cy="20466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912375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dissolv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renewed </a:t>
              </a:r>
              <a:r>
                <a:rPr lang="en-US" dirty="0"/>
                <a:t>your driver’s license at a cash </a:t>
              </a:r>
              <a:r>
                <a:rPr lang="en-US" dirty="0" smtClean="0"/>
                <a:t>machine</a:t>
              </a:r>
              <a:endParaRPr lang="en-US" dirty="0"/>
            </a:p>
            <a:p>
              <a:pPr algn="ctr"/>
              <a:r>
                <a:rPr lang="en-US" dirty="0" smtClean="0"/>
                <a:t>bought </a:t>
              </a:r>
              <a:r>
                <a:rPr lang="en-US" dirty="0"/>
                <a:t>concert tickets from a cash </a:t>
              </a:r>
              <a:r>
                <a:rPr lang="en-US" dirty="0" smtClean="0"/>
                <a:t>machine</a:t>
              </a:r>
              <a:endParaRPr lang="en-US" dirty="0"/>
            </a:p>
            <a:p>
              <a:pPr algn="ctr"/>
              <a:r>
                <a:rPr lang="en-US" dirty="0" smtClean="0"/>
                <a:t>checked </a:t>
              </a:r>
              <a:r>
                <a:rPr lang="en-US" dirty="0"/>
                <a:t>out of a supermarket a whole cart at a </a:t>
              </a:r>
              <a:r>
                <a:rPr lang="en-US" dirty="0" smtClean="0"/>
                <a:t>time</a:t>
              </a: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a:t>
              </a:r>
              <a:endParaRPr lang="en-US" dirty="0"/>
            </a:p>
          </p:txBody>
        </p:sp>
        <p:sp>
          <p:nvSpPr>
            <p:cNvPr id="20" name="Snip Single Corner Rectangle 19"/>
            <p:cNvSpPr/>
            <p:nvPr/>
          </p:nvSpPr>
          <p:spPr>
            <a:xfrm>
              <a:off x="297256" y="1309738"/>
              <a:ext cx="1310629" cy="419538"/>
            </a:xfrm>
            <a:prstGeom prst="snip1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tx1"/>
                  </a:solidFill>
                </a:rPr>
                <a:t>Commerce</a:t>
              </a:r>
            </a:p>
          </p:txBody>
        </p:sp>
      </p:grpSp>
      <p:grpSp>
        <p:nvGrpSpPr>
          <p:cNvPr id="15" name="Group 14"/>
          <p:cNvGrpSpPr/>
          <p:nvPr/>
        </p:nvGrpSpPr>
        <p:grpSpPr>
          <a:xfrm>
            <a:off x="135454" y="4988370"/>
            <a:ext cx="5076941" cy="1252295"/>
            <a:chOff x="9144000" y="2514247"/>
            <a:chExt cx="5076941" cy="1252295"/>
          </a:xfrm>
          <a:solidFill>
            <a:schemeClr val="bg1">
              <a:lumMod val="65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 </a:t>
              </a:r>
              <a:r>
                <a:rPr lang="en-US" dirty="0" smtClean="0">
                  <a:solidFill>
                    <a:schemeClr val="bg1"/>
                  </a:solidFill>
                </a:rPr>
                <a:t>learned </a:t>
              </a:r>
              <a:r>
                <a:rPr lang="en-US" dirty="0">
                  <a:solidFill>
                    <a:schemeClr val="bg1"/>
                  </a:solidFill>
                </a:rPr>
                <a:t>special things from faraway </a:t>
              </a:r>
              <a:r>
                <a:rPr lang="en-US" dirty="0" smtClean="0">
                  <a:solidFill>
                    <a:schemeClr val="bg1"/>
                  </a:solidFill>
                </a:rPr>
                <a:t>places</a:t>
              </a:r>
              <a:endParaRPr lang="en-US" dirty="0">
                <a:solidFill>
                  <a:schemeClr val="bg1"/>
                </a:solidFill>
              </a:endParaRPr>
            </a:p>
            <a:p>
              <a:pPr algn="ctr"/>
              <a:r>
                <a:rPr lang="en-US" dirty="0" smtClean="0">
                  <a:solidFill>
                    <a:schemeClr val="bg1"/>
                  </a:solidFill>
                </a:rPr>
                <a:t>had </a:t>
              </a:r>
              <a:r>
                <a:rPr lang="en-US" dirty="0">
                  <a:solidFill>
                    <a:schemeClr val="bg1"/>
                  </a:solidFill>
                </a:rPr>
                <a:t>a classmate who is thousands of miles </a:t>
              </a:r>
              <a:r>
                <a:rPr lang="en-US" dirty="0" smtClean="0">
                  <a:solidFill>
                    <a:schemeClr val="bg1"/>
                  </a:solidFill>
                </a:rPr>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Education</a:t>
              </a:r>
              <a:endParaRPr lang="en-US" dirty="0">
                <a:solidFill>
                  <a:schemeClr val="bg1"/>
                </a:solidFill>
              </a:endParaRPr>
            </a:p>
          </p:txBody>
        </p:sp>
      </p:grpSp>
      <p:grpSp>
        <p:nvGrpSpPr>
          <p:cNvPr id="14" name="Group 13"/>
          <p:cNvGrpSpPr/>
          <p:nvPr/>
        </p:nvGrpSpPr>
        <p:grpSpPr>
          <a:xfrm>
            <a:off x="3949992" y="1334626"/>
            <a:ext cx="5114549" cy="1163978"/>
            <a:chOff x="3949992" y="1587057"/>
            <a:chExt cx="5114549" cy="1163978"/>
          </a:xfrm>
          <a:solidFill>
            <a:schemeClr val="bg1">
              <a:lumMod val="65000"/>
            </a:schemeClr>
          </a:solidFill>
        </p:grpSpPr>
        <p:sp>
          <p:nvSpPr>
            <p:cNvPr id="16" name="Rounded Rectangle 15"/>
            <p:cNvSpPr/>
            <p:nvPr/>
          </p:nvSpPr>
          <p:spPr>
            <a:xfrm>
              <a:off x="3949992" y="1882840"/>
              <a:ext cx="5114549" cy="868195"/>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solidFill>
                </a:rPr>
                <a:t>crossed </a:t>
              </a:r>
              <a:r>
                <a:rPr lang="en-US" dirty="0">
                  <a:solidFill>
                    <a:schemeClr val="bg1"/>
                  </a:solidFill>
                </a:rPr>
                <a:t>the country without asking for </a:t>
              </a:r>
              <a:r>
                <a:rPr lang="en-US" dirty="0" smtClean="0">
                  <a:solidFill>
                    <a:schemeClr val="bg1"/>
                  </a:solidFill>
                </a:rPr>
                <a:t>directions</a:t>
              </a:r>
            </a:p>
            <a:p>
              <a:pPr algn="ctr"/>
              <a:r>
                <a:rPr lang="en-US" dirty="0" smtClean="0">
                  <a:solidFill>
                    <a:schemeClr val="bg1"/>
                  </a:solidFill>
                </a:rPr>
                <a:t>paid </a:t>
              </a:r>
              <a:r>
                <a:rPr lang="en-US" dirty="0">
                  <a:solidFill>
                    <a:schemeClr val="bg1"/>
                  </a:solidFill>
                </a:rPr>
                <a:t>a toll without slowing down</a:t>
              </a:r>
            </a:p>
          </p:txBody>
        </p:sp>
        <p:sp>
          <p:nvSpPr>
            <p:cNvPr id="30" name="Snip Single Corner Rectangle 29"/>
            <p:cNvSpPr/>
            <p:nvPr/>
          </p:nvSpPr>
          <p:spPr>
            <a:xfrm>
              <a:off x="7780936" y="1587057"/>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Travel</a:t>
              </a:r>
              <a:endParaRPr lang="en-US" dirty="0">
                <a:solidFill>
                  <a:schemeClr val="bg1"/>
                </a:solidFill>
              </a:endParaRPr>
            </a:p>
          </p:txBody>
        </p:sp>
      </p:grpSp>
      <p:grpSp>
        <p:nvGrpSpPr>
          <p:cNvPr id="23" name="Group 22"/>
          <p:cNvGrpSpPr/>
          <p:nvPr/>
        </p:nvGrpSpPr>
        <p:grpSpPr>
          <a:xfrm>
            <a:off x="135454" y="2115742"/>
            <a:ext cx="6007416" cy="1033877"/>
            <a:chOff x="-1224296" y="4943640"/>
            <a:chExt cx="6007416" cy="1033877"/>
          </a:xfrm>
          <a:solidFill>
            <a:schemeClr val="bg1">
              <a:lumMod val="6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 </a:t>
              </a:r>
              <a:r>
                <a:rPr lang="en-US" dirty="0" smtClean="0">
                  <a:solidFill>
                    <a:schemeClr val="bg1"/>
                  </a:solidFill>
                </a:rPr>
                <a:t>borrowed </a:t>
              </a:r>
              <a:r>
                <a:rPr lang="en-US" dirty="0">
                  <a:solidFill>
                    <a:schemeClr val="bg1"/>
                  </a:solidFill>
                </a:rPr>
                <a:t>a book from thousands of miles </a:t>
              </a:r>
              <a:r>
                <a:rPr lang="en-US" dirty="0" smtClean="0">
                  <a:solidFill>
                    <a:schemeClr val="bg1"/>
                  </a:solidFill>
                </a:rPr>
                <a:t>away  </a:t>
              </a:r>
            </a:p>
            <a:p>
              <a:pPr algn="ctr"/>
              <a:r>
                <a:rPr lang="en-US" dirty="0" smtClean="0">
                  <a:solidFill>
                    <a:schemeClr val="bg1"/>
                  </a:solidFill>
                </a:rPr>
                <a:t>watched </a:t>
              </a:r>
              <a:r>
                <a:rPr lang="en-US" dirty="0">
                  <a:solidFill>
                    <a:schemeClr val="bg1"/>
                  </a:solidFill>
                </a:rPr>
                <a:t>the movie you wanted to the minute you wanted </a:t>
              </a:r>
              <a:r>
                <a:rPr lang="en-US" dirty="0" smtClean="0">
                  <a:solidFill>
                    <a:schemeClr val="bg1"/>
                  </a:solidFill>
                </a:rPr>
                <a:t>to</a:t>
              </a:r>
              <a:endParaRPr lang="en-US" dirty="0">
                <a:solidFill>
                  <a:schemeClr val="bg1"/>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Media Consumption</a:t>
              </a:r>
              <a:endParaRPr lang="en-US" dirty="0">
                <a:solidFill>
                  <a:schemeClr val="bg1"/>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bg1">
              <a:lumMod val="6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opened doors with the sound of your </a:t>
              </a:r>
              <a:r>
                <a:rPr lang="en-US" dirty="0" smtClean="0">
                  <a:solidFill>
                    <a:schemeClr val="bg1"/>
                  </a:solidFill>
                  <a:ea typeface="Lucida Grande"/>
                  <a:cs typeface="Lucida Grande"/>
                </a:rPr>
                <a:t>voice</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kept </a:t>
              </a:r>
              <a:r>
                <a:rPr lang="en-US" dirty="0">
                  <a:solidFill>
                    <a:schemeClr val="bg1"/>
                  </a:solidFill>
                  <a:ea typeface="Lucida Grande"/>
                  <a:cs typeface="Lucida Grande"/>
                </a:rPr>
                <a:t>an eye on your home when you’re not at </a:t>
              </a:r>
              <a:r>
                <a:rPr lang="en-US" dirty="0" smtClean="0">
                  <a:solidFill>
                    <a:schemeClr val="bg1"/>
                  </a:solidFill>
                  <a:ea typeface="Lucida Grande"/>
                  <a:cs typeface="Lucida Grande"/>
                </a:rPr>
                <a:t>home</a:t>
              </a:r>
            </a:p>
            <a:p>
              <a:pPr algn="ctr"/>
              <a:r>
                <a:rPr lang="en-US" dirty="0">
                  <a:solidFill>
                    <a:schemeClr val="bg1"/>
                  </a:solidFill>
                  <a:ea typeface="Lucida Grande"/>
                  <a:cs typeface="Lucida Grande"/>
                </a:rPr>
                <a:t>carried your medical history in your </a:t>
              </a:r>
              <a:r>
                <a:rPr lang="en-US" dirty="0" smtClean="0">
                  <a:solidFill>
                    <a:schemeClr val="bg1"/>
                  </a:solidFill>
                  <a:ea typeface="Lucida Grande"/>
                  <a:cs typeface="Lucida Grande"/>
                </a:rPr>
                <a:t>wallet</a:t>
              </a:r>
              <a:endParaRPr lang="en-US" dirty="0">
                <a:solidFill>
                  <a:schemeClr val="bg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Security</a:t>
              </a:r>
              <a:endParaRPr lang="en-US" dirty="0">
                <a:solidFill>
                  <a:schemeClr val="bg1"/>
                </a:solidFill>
              </a:endParaRPr>
            </a:p>
          </p:txBody>
        </p:sp>
      </p:grpSp>
      <p:sp>
        <p:nvSpPr>
          <p:cNvPr id="13" name="Rounded Rectangle 12"/>
          <p:cNvSpPr/>
          <p:nvPr/>
        </p:nvSpPr>
        <p:spPr>
          <a:xfrm>
            <a:off x="5276058" y="4819508"/>
            <a:ext cx="3738085" cy="1179619"/>
          </a:xfrm>
          <a:prstGeom prst="round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a:t>
            </a:r>
            <a:endParaRPr lang="en-US" dirty="0">
              <a:solidFill>
                <a:schemeClr val="bg1"/>
              </a:solidFill>
            </a:endParaRPr>
          </a:p>
        </p:txBody>
      </p:sp>
      <p:sp>
        <p:nvSpPr>
          <p:cNvPr id="27" name="Snip Single Corner Rectangle 26"/>
          <p:cNvSpPr/>
          <p:nvPr/>
        </p:nvSpPr>
        <p:spPr>
          <a:xfrm>
            <a:off x="8061370" y="4527589"/>
            <a:ext cx="951591" cy="425411"/>
          </a:xfrm>
          <a:prstGeom prst="snip1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Agents</a:t>
            </a:r>
            <a:endParaRPr lang="en-US" dirty="0">
              <a:solidFill>
                <a:schemeClr val="bg1"/>
              </a:solidFill>
            </a:endParaRPr>
          </a:p>
        </p:txBody>
      </p:sp>
      <p:pic>
        <p:nvPicPr>
          <p:cNvPr id="6" name="Picture 5"/>
          <p:cNvPicPr>
            <a:picLocks noChangeAspect="1"/>
          </p:cNvPicPr>
          <p:nvPr/>
        </p:nvPicPr>
        <p:blipFill>
          <a:blip r:embed="rId2"/>
          <a:stretch>
            <a:fillRect/>
          </a:stretch>
        </p:blipFill>
        <p:spPr>
          <a:xfrm>
            <a:off x="311048" y="2082170"/>
            <a:ext cx="6687980" cy="4288666"/>
          </a:xfrm>
          <a:prstGeom prst="rect">
            <a:avLst/>
          </a:prstGeom>
        </p:spPr>
      </p:pic>
      <p:sp>
        <p:nvSpPr>
          <p:cNvPr id="10" name="TextBox 9"/>
          <p:cNvSpPr txBox="1"/>
          <p:nvPr/>
        </p:nvSpPr>
        <p:spPr>
          <a:xfrm>
            <a:off x="489108" y="2220213"/>
            <a:ext cx="4014215" cy="707886"/>
          </a:xfrm>
          <a:prstGeom prst="rect">
            <a:avLst/>
          </a:prstGeom>
          <a:solidFill>
            <a:schemeClr val="bg1">
              <a:alpha val="73000"/>
            </a:schemeClr>
          </a:solidFill>
        </p:spPr>
        <p:txBody>
          <a:bodyPr wrap="none" rtlCol="0">
            <a:spAutoFit/>
          </a:bodyPr>
          <a:lstStyle/>
          <a:p>
            <a:pPr algn="ctr"/>
            <a:r>
              <a:rPr lang="en-US" sz="2000" b="1" dirty="0" smtClean="0"/>
              <a:t>Sir Tim Berners-Lee</a:t>
            </a:r>
          </a:p>
          <a:p>
            <a:pPr algn="ctr"/>
            <a:r>
              <a:rPr lang="en-US" sz="2000" b="1" dirty="0" smtClean="0"/>
              <a:t>First WWW Prototype at CERN 1990</a:t>
            </a:r>
            <a:endParaRPr lang="en-US" sz="2000" b="1" dirty="0"/>
          </a:p>
        </p:txBody>
      </p:sp>
    </p:spTree>
    <p:extLst>
      <p:ext uri="{BB962C8B-B14F-4D97-AF65-F5344CB8AC3E}">
        <p14:creationId xmlns:p14="http://schemas.microsoft.com/office/powerpoint/2010/main" val="4930178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renewed </a:t>
              </a:r>
              <a:r>
                <a:rPr lang="en-US" dirty="0"/>
                <a:t>your driver’s license at a cash </a:t>
              </a:r>
              <a:r>
                <a:rPr lang="en-US" dirty="0" smtClean="0"/>
                <a:t>machine</a:t>
              </a:r>
              <a:endParaRPr lang="en-US" dirty="0"/>
            </a:p>
            <a:p>
              <a:pPr algn="ctr"/>
              <a:r>
                <a:rPr lang="en-US" dirty="0" smtClean="0"/>
                <a:t>bought </a:t>
              </a:r>
              <a:r>
                <a:rPr lang="en-US" dirty="0"/>
                <a:t>concert tickets from a cash </a:t>
              </a:r>
              <a:r>
                <a:rPr lang="en-US" dirty="0" smtClean="0"/>
                <a:t>machine</a:t>
              </a:r>
              <a:endParaRPr lang="en-US" dirty="0"/>
            </a:p>
            <a:p>
              <a:pPr algn="ctr"/>
              <a:r>
                <a:rPr lang="en-US" dirty="0" smtClean="0"/>
                <a:t>checked </a:t>
              </a:r>
              <a:r>
                <a:rPr lang="en-US" dirty="0"/>
                <a:t>out of a supermarket a whole cart at a </a:t>
              </a:r>
              <a:r>
                <a:rPr lang="en-US" dirty="0" smtClean="0"/>
                <a:t>time</a:t>
              </a: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a:t>
              </a:r>
              <a:endParaRPr lang="en-US" dirty="0"/>
            </a:p>
          </p:txBody>
        </p:sp>
        <p:sp>
          <p:nvSpPr>
            <p:cNvPr id="20" name="Snip Single Corner Rectangle 19"/>
            <p:cNvSpPr/>
            <p:nvPr/>
          </p:nvSpPr>
          <p:spPr>
            <a:xfrm>
              <a:off x="297256" y="1309738"/>
              <a:ext cx="1310629" cy="419538"/>
            </a:xfrm>
            <a:prstGeom prst="snip1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tx1"/>
                  </a:solidFill>
                </a:rPr>
                <a:t>Commerce</a:t>
              </a:r>
            </a:p>
          </p:txBody>
        </p:sp>
      </p:grpSp>
      <p:grpSp>
        <p:nvGrpSpPr>
          <p:cNvPr id="15" name="Group 14"/>
          <p:cNvGrpSpPr/>
          <p:nvPr/>
        </p:nvGrpSpPr>
        <p:grpSpPr>
          <a:xfrm>
            <a:off x="135454" y="4988370"/>
            <a:ext cx="5076941" cy="1252295"/>
            <a:chOff x="9144000" y="2514247"/>
            <a:chExt cx="5076941" cy="1252295"/>
          </a:xfrm>
          <a:solidFill>
            <a:schemeClr val="bg1">
              <a:lumMod val="65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 </a:t>
              </a:r>
              <a:r>
                <a:rPr lang="en-US" dirty="0" smtClean="0">
                  <a:solidFill>
                    <a:schemeClr val="bg1"/>
                  </a:solidFill>
                </a:rPr>
                <a:t>learned </a:t>
              </a:r>
              <a:r>
                <a:rPr lang="en-US" dirty="0">
                  <a:solidFill>
                    <a:schemeClr val="bg1"/>
                  </a:solidFill>
                </a:rPr>
                <a:t>special things from faraway </a:t>
              </a:r>
              <a:r>
                <a:rPr lang="en-US" dirty="0" smtClean="0">
                  <a:solidFill>
                    <a:schemeClr val="bg1"/>
                  </a:solidFill>
                </a:rPr>
                <a:t>places</a:t>
              </a:r>
              <a:endParaRPr lang="en-US" dirty="0">
                <a:solidFill>
                  <a:schemeClr val="bg1"/>
                </a:solidFill>
              </a:endParaRPr>
            </a:p>
            <a:p>
              <a:pPr algn="ctr"/>
              <a:r>
                <a:rPr lang="en-US" dirty="0" smtClean="0">
                  <a:solidFill>
                    <a:schemeClr val="bg1"/>
                  </a:solidFill>
                </a:rPr>
                <a:t>had </a:t>
              </a:r>
              <a:r>
                <a:rPr lang="en-US" dirty="0">
                  <a:solidFill>
                    <a:schemeClr val="bg1"/>
                  </a:solidFill>
                </a:rPr>
                <a:t>a classmate who is thousands of miles </a:t>
              </a:r>
              <a:r>
                <a:rPr lang="en-US" dirty="0" smtClean="0">
                  <a:solidFill>
                    <a:schemeClr val="bg1"/>
                  </a:solidFill>
                </a:rPr>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Education</a:t>
              </a:r>
              <a:endParaRPr lang="en-US" dirty="0">
                <a:solidFill>
                  <a:schemeClr val="bg1"/>
                </a:solidFill>
              </a:endParaRPr>
            </a:p>
          </p:txBody>
        </p:sp>
      </p:grpSp>
      <p:grpSp>
        <p:nvGrpSpPr>
          <p:cNvPr id="14" name="Group 13"/>
          <p:cNvGrpSpPr/>
          <p:nvPr/>
        </p:nvGrpSpPr>
        <p:grpSpPr>
          <a:xfrm>
            <a:off x="3949992" y="1334626"/>
            <a:ext cx="5114549" cy="1163978"/>
            <a:chOff x="3949992" y="1587057"/>
            <a:chExt cx="5114549" cy="1163978"/>
          </a:xfrm>
          <a:solidFill>
            <a:schemeClr val="bg1">
              <a:lumMod val="65000"/>
            </a:schemeClr>
          </a:solidFill>
        </p:grpSpPr>
        <p:sp>
          <p:nvSpPr>
            <p:cNvPr id="16" name="Rounded Rectangle 15"/>
            <p:cNvSpPr/>
            <p:nvPr/>
          </p:nvSpPr>
          <p:spPr>
            <a:xfrm>
              <a:off x="3949992" y="1882840"/>
              <a:ext cx="5114549" cy="868195"/>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solidFill>
                </a:rPr>
                <a:t>crossed </a:t>
              </a:r>
              <a:r>
                <a:rPr lang="en-US" dirty="0">
                  <a:solidFill>
                    <a:schemeClr val="bg1"/>
                  </a:solidFill>
                </a:rPr>
                <a:t>the country without asking for </a:t>
              </a:r>
              <a:r>
                <a:rPr lang="en-US" dirty="0" smtClean="0">
                  <a:solidFill>
                    <a:schemeClr val="bg1"/>
                  </a:solidFill>
                </a:rPr>
                <a:t>directions</a:t>
              </a:r>
            </a:p>
            <a:p>
              <a:pPr algn="ctr"/>
              <a:r>
                <a:rPr lang="en-US" dirty="0" smtClean="0">
                  <a:solidFill>
                    <a:schemeClr val="bg1"/>
                  </a:solidFill>
                </a:rPr>
                <a:t>paid </a:t>
              </a:r>
              <a:r>
                <a:rPr lang="en-US" dirty="0">
                  <a:solidFill>
                    <a:schemeClr val="bg1"/>
                  </a:solidFill>
                </a:rPr>
                <a:t>a toll without slowing down</a:t>
              </a:r>
            </a:p>
          </p:txBody>
        </p:sp>
        <p:sp>
          <p:nvSpPr>
            <p:cNvPr id="30" name="Snip Single Corner Rectangle 29"/>
            <p:cNvSpPr/>
            <p:nvPr/>
          </p:nvSpPr>
          <p:spPr>
            <a:xfrm>
              <a:off x="7780936" y="1587057"/>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Travel</a:t>
              </a:r>
              <a:endParaRPr lang="en-US" dirty="0">
                <a:solidFill>
                  <a:schemeClr val="bg1"/>
                </a:solidFill>
              </a:endParaRPr>
            </a:p>
          </p:txBody>
        </p:sp>
      </p:grpSp>
      <p:grpSp>
        <p:nvGrpSpPr>
          <p:cNvPr id="23" name="Group 22"/>
          <p:cNvGrpSpPr/>
          <p:nvPr/>
        </p:nvGrpSpPr>
        <p:grpSpPr>
          <a:xfrm>
            <a:off x="135454" y="2115742"/>
            <a:ext cx="6007416" cy="1033877"/>
            <a:chOff x="-1224296" y="4943640"/>
            <a:chExt cx="6007416" cy="1033877"/>
          </a:xfrm>
          <a:solidFill>
            <a:schemeClr val="bg1">
              <a:lumMod val="6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 </a:t>
              </a:r>
              <a:r>
                <a:rPr lang="en-US" dirty="0" smtClean="0">
                  <a:solidFill>
                    <a:schemeClr val="bg1"/>
                  </a:solidFill>
                </a:rPr>
                <a:t>borrowed </a:t>
              </a:r>
              <a:r>
                <a:rPr lang="en-US" dirty="0">
                  <a:solidFill>
                    <a:schemeClr val="bg1"/>
                  </a:solidFill>
                </a:rPr>
                <a:t>a book from thousands of miles </a:t>
              </a:r>
              <a:r>
                <a:rPr lang="en-US" dirty="0" smtClean="0">
                  <a:solidFill>
                    <a:schemeClr val="bg1"/>
                  </a:solidFill>
                </a:rPr>
                <a:t>away  </a:t>
              </a:r>
            </a:p>
            <a:p>
              <a:pPr algn="ctr"/>
              <a:r>
                <a:rPr lang="en-US" dirty="0" smtClean="0">
                  <a:solidFill>
                    <a:schemeClr val="bg1"/>
                  </a:solidFill>
                </a:rPr>
                <a:t>watched </a:t>
              </a:r>
              <a:r>
                <a:rPr lang="en-US" dirty="0">
                  <a:solidFill>
                    <a:schemeClr val="bg1"/>
                  </a:solidFill>
                </a:rPr>
                <a:t>the movie you wanted to the minute you wanted </a:t>
              </a:r>
              <a:r>
                <a:rPr lang="en-US" dirty="0" smtClean="0">
                  <a:solidFill>
                    <a:schemeClr val="bg1"/>
                  </a:solidFill>
                </a:rPr>
                <a:t>to</a:t>
              </a:r>
              <a:endParaRPr lang="en-US" dirty="0">
                <a:solidFill>
                  <a:schemeClr val="bg1"/>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Media Consumption</a:t>
              </a:r>
              <a:endParaRPr lang="en-US" dirty="0">
                <a:solidFill>
                  <a:schemeClr val="bg1"/>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bg1">
              <a:lumMod val="6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opened doors with the sound of your </a:t>
              </a:r>
              <a:r>
                <a:rPr lang="en-US" dirty="0" smtClean="0">
                  <a:solidFill>
                    <a:schemeClr val="bg1"/>
                  </a:solidFill>
                  <a:ea typeface="Lucida Grande"/>
                  <a:cs typeface="Lucida Grande"/>
                </a:rPr>
                <a:t>voice</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kept </a:t>
              </a:r>
              <a:r>
                <a:rPr lang="en-US" dirty="0">
                  <a:solidFill>
                    <a:schemeClr val="bg1"/>
                  </a:solidFill>
                  <a:ea typeface="Lucida Grande"/>
                  <a:cs typeface="Lucida Grande"/>
                </a:rPr>
                <a:t>an eye on your home when you’re not at </a:t>
              </a:r>
              <a:r>
                <a:rPr lang="en-US" dirty="0" smtClean="0">
                  <a:solidFill>
                    <a:schemeClr val="bg1"/>
                  </a:solidFill>
                  <a:ea typeface="Lucida Grande"/>
                  <a:cs typeface="Lucida Grande"/>
                </a:rPr>
                <a:t>home</a:t>
              </a:r>
            </a:p>
            <a:p>
              <a:pPr algn="ctr"/>
              <a:r>
                <a:rPr lang="en-US" dirty="0">
                  <a:solidFill>
                    <a:schemeClr val="bg1"/>
                  </a:solidFill>
                  <a:ea typeface="Lucida Grande"/>
                  <a:cs typeface="Lucida Grande"/>
                </a:rPr>
                <a:t>carried your medical history in your </a:t>
              </a:r>
              <a:r>
                <a:rPr lang="en-US" dirty="0" smtClean="0">
                  <a:solidFill>
                    <a:schemeClr val="bg1"/>
                  </a:solidFill>
                  <a:ea typeface="Lucida Grande"/>
                  <a:cs typeface="Lucida Grande"/>
                </a:rPr>
                <a:t>wallet</a:t>
              </a:r>
              <a:endParaRPr lang="en-US" dirty="0">
                <a:solidFill>
                  <a:schemeClr val="bg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Security</a:t>
              </a:r>
              <a:endParaRPr lang="en-US" dirty="0">
                <a:solidFill>
                  <a:schemeClr val="bg1"/>
                </a:solidFill>
              </a:endParaRPr>
            </a:p>
          </p:txBody>
        </p:sp>
      </p:grpSp>
      <p:sp>
        <p:nvSpPr>
          <p:cNvPr id="13" name="Rounded Rectangle 12"/>
          <p:cNvSpPr/>
          <p:nvPr/>
        </p:nvSpPr>
        <p:spPr>
          <a:xfrm>
            <a:off x="5276058" y="4819508"/>
            <a:ext cx="3738085" cy="1179619"/>
          </a:xfrm>
          <a:prstGeom prst="round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a:t>
            </a:r>
            <a:endParaRPr lang="en-US" dirty="0">
              <a:solidFill>
                <a:schemeClr val="bg1"/>
              </a:solidFill>
            </a:endParaRPr>
          </a:p>
        </p:txBody>
      </p:sp>
      <p:sp>
        <p:nvSpPr>
          <p:cNvPr id="27" name="Snip Single Corner Rectangle 26"/>
          <p:cNvSpPr/>
          <p:nvPr/>
        </p:nvSpPr>
        <p:spPr>
          <a:xfrm>
            <a:off x="8061370" y="4527589"/>
            <a:ext cx="951591" cy="425411"/>
          </a:xfrm>
          <a:prstGeom prst="snip1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Agents</a:t>
            </a:r>
            <a:endParaRPr lang="en-US" dirty="0">
              <a:solidFill>
                <a:schemeClr val="bg1"/>
              </a:solidFill>
            </a:endParaRPr>
          </a:p>
        </p:txBody>
      </p:sp>
      <p:pic>
        <p:nvPicPr>
          <p:cNvPr id="18" name="Picture 17"/>
          <p:cNvPicPr>
            <a:picLocks noChangeAspect="1"/>
          </p:cNvPicPr>
          <p:nvPr/>
        </p:nvPicPr>
        <p:blipFill>
          <a:blip r:embed="rId2"/>
          <a:stretch>
            <a:fillRect/>
          </a:stretch>
        </p:blipFill>
        <p:spPr>
          <a:xfrm>
            <a:off x="905743" y="1849180"/>
            <a:ext cx="2362200" cy="2730500"/>
          </a:xfrm>
          <a:prstGeom prst="rect">
            <a:avLst/>
          </a:prstGeom>
        </p:spPr>
      </p:pic>
      <p:sp>
        <p:nvSpPr>
          <p:cNvPr id="33" name="TextBox 32"/>
          <p:cNvSpPr txBox="1"/>
          <p:nvPr/>
        </p:nvSpPr>
        <p:spPr>
          <a:xfrm>
            <a:off x="410167" y="4637722"/>
            <a:ext cx="3387917" cy="1015663"/>
          </a:xfrm>
          <a:prstGeom prst="rect">
            <a:avLst/>
          </a:prstGeom>
          <a:solidFill>
            <a:schemeClr val="tx1">
              <a:alpha val="73000"/>
            </a:schemeClr>
          </a:solidFill>
        </p:spPr>
        <p:txBody>
          <a:bodyPr wrap="none" rtlCol="0">
            <a:spAutoFit/>
          </a:bodyPr>
          <a:lstStyle/>
          <a:p>
            <a:pPr algn="ctr"/>
            <a:r>
              <a:rPr lang="en-US" sz="2000" b="1" dirty="0" smtClean="0">
                <a:solidFill>
                  <a:srgbClr val="FFFFFF"/>
                </a:solidFill>
              </a:rPr>
              <a:t>Marc </a:t>
            </a:r>
            <a:r>
              <a:rPr lang="en-US" sz="2000" b="1" dirty="0" err="1" smtClean="0">
                <a:solidFill>
                  <a:srgbClr val="FFFFFF"/>
                </a:solidFill>
              </a:rPr>
              <a:t>Andreesen</a:t>
            </a:r>
            <a:endParaRPr lang="en-US" sz="2000" b="1" dirty="0" smtClean="0">
              <a:solidFill>
                <a:srgbClr val="FFFFFF"/>
              </a:solidFill>
            </a:endParaRPr>
          </a:p>
          <a:p>
            <a:pPr algn="ctr"/>
            <a:r>
              <a:rPr lang="en-US" sz="2000" b="1" dirty="0" smtClean="0">
                <a:solidFill>
                  <a:srgbClr val="FFFFFF"/>
                </a:solidFill>
              </a:rPr>
              <a:t>Student at U. Illinois</a:t>
            </a:r>
          </a:p>
          <a:p>
            <a:pPr algn="ctr"/>
            <a:r>
              <a:rPr lang="en-US" sz="2000" b="1" dirty="0" smtClean="0">
                <a:solidFill>
                  <a:srgbClr val="FFFFFF"/>
                </a:solidFill>
              </a:rPr>
              <a:t>NCSA Mosaic released in 1993</a:t>
            </a:r>
            <a:endParaRPr lang="en-US" sz="2000" b="1" dirty="0">
              <a:solidFill>
                <a:srgbClr val="FFFFFF"/>
              </a:solidFill>
            </a:endParaRPr>
          </a:p>
        </p:txBody>
      </p:sp>
      <p:pic>
        <p:nvPicPr>
          <p:cNvPr id="2" name="Picture 1"/>
          <p:cNvPicPr>
            <a:picLocks noChangeAspect="1"/>
          </p:cNvPicPr>
          <p:nvPr/>
        </p:nvPicPr>
        <p:blipFill rotWithShape="1">
          <a:blip r:embed="rId3"/>
          <a:srcRect r="40008"/>
          <a:stretch/>
        </p:blipFill>
        <p:spPr>
          <a:xfrm>
            <a:off x="3798085" y="788724"/>
            <a:ext cx="5075250" cy="5306186"/>
          </a:xfrm>
          <a:prstGeom prst="rect">
            <a:avLst/>
          </a:prstGeom>
          <a:ln>
            <a:noFill/>
          </a:ln>
          <a:effectLst>
            <a:outerShdw blurRad="292100" dist="139700" dir="2700000" algn="tl" rotWithShape="0">
              <a:srgbClr val="333333">
                <a:alpha val="65000"/>
              </a:srgbClr>
            </a:outerShdw>
          </a:effectLst>
        </p:spPr>
      </p:pic>
      <p:sp>
        <p:nvSpPr>
          <p:cNvPr id="34" name="TextBox 33"/>
          <p:cNvSpPr txBox="1"/>
          <p:nvPr/>
        </p:nvSpPr>
        <p:spPr>
          <a:xfrm>
            <a:off x="4892737" y="5753934"/>
            <a:ext cx="2847279" cy="1015663"/>
          </a:xfrm>
          <a:prstGeom prst="rect">
            <a:avLst/>
          </a:prstGeom>
          <a:solidFill>
            <a:schemeClr val="tx1">
              <a:alpha val="73000"/>
            </a:schemeClr>
          </a:solidFill>
        </p:spPr>
        <p:txBody>
          <a:bodyPr wrap="none" rtlCol="0">
            <a:spAutoFit/>
          </a:bodyPr>
          <a:lstStyle/>
          <a:p>
            <a:pPr algn="ctr"/>
            <a:r>
              <a:rPr lang="en-US" sz="2000" b="1" dirty="0" smtClean="0">
                <a:solidFill>
                  <a:srgbClr val="FFFFFF"/>
                </a:solidFill>
              </a:rPr>
              <a:t>David Filo and Jerry Yang</a:t>
            </a:r>
          </a:p>
          <a:p>
            <a:pPr algn="ctr"/>
            <a:r>
              <a:rPr lang="en-US" sz="2000" b="1" dirty="0" smtClean="0">
                <a:solidFill>
                  <a:srgbClr val="FFFFFF"/>
                </a:solidFill>
              </a:rPr>
              <a:t>Students at Stanford</a:t>
            </a:r>
          </a:p>
          <a:p>
            <a:pPr algn="ctr"/>
            <a:r>
              <a:rPr lang="en-US" sz="2000" b="1" dirty="0" smtClean="0">
                <a:solidFill>
                  <a:srgbClr val="FFFFFF"/>
                </a:solidFill>
              </a:rPr>
              <a:t>Yahoo 1994</a:t>
            </a:r>
            <a:endParaRPr lang="en-US" sz="2000" b="1" dirty="0">
              <a:solidFill>
                <a:srgbClr val="FFFFFF"/>
              </a:solidFill>
            </a:endParaRPr>
          </a:p>
        </p:txBody>
      </p:sp>
    </p:spTree>
    <p:extLst>
      <p:ext uri="{BB962C8B-B14F-4D97-AF65-F5344CB8AC3E}">
        <p14:creationId xmlns:p14="http://schemas.microsoft.com/office/powerpoint/2010/main" val="34031860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par>
                                <p:cTn id="8" presetID="9"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dissolve">
                                      <p:cBhvr>
                                        <p:cTn id="1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p>
          </p:txBody>
        </p:sp>
      </p:grpSp>
      <p:grpSp>
        <p:nvGrpSpPr>
          <p:cNvPr id="15" name="Group 14"/>
          <p:cNvGrpSpPr/>
          <p:nvPr/>
        </p:nvGrpSpPr>
        <p:grpSpPr>
          <a:xfrm>
            <a:off x="135454" y="4988370"/>
            <a:ext cx="5076941" cy="1252295"/>
            <a:chOff x="9144000" y="2514247"/>
            <a:chExt cx="5076941" cy="1252295"/>
          </a:xfrm>
          <a:solidFill>
            <a:schemeClr val="bg1">
              <a:lumMod val="85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rPr>
                <a:t> </a:t>
              </a:r>
              <a:r>
                <a:rPr lang="en-US" dirty="0" smtClean="0">
                  <a:solidFill>
                    <a:schemeClr val="bg1">
                      <a:lumMod val="65000"/>
                    </a:schemeClr>
                  </a:solidFill>
                </a:rPr>
                <a:t>learned </a:t>
              </a:r>
              <a:r>
                <a:rPr lang="en-US" dirty="0">
                  <a:solidFill>
                    <a:schemeClr val="bg1">
                      <a:lumMod val="65000"/>
                    </a:schemeClr>
                  </a:solidFill>
                </a:rPr>
                <a:t>special things from faraway </a:t>
              </a:r>
              <a:r>
                <a:rPr lang="en-US" dirty="0" smtClean="0">
                  <a:solidFill>
                    <a:schemeClr val="bg1">
                      <a:lumMod val="65000"/>
                    </a:schemeClr>
                  </a:solidFill>
                </a:rPr>
                <a:t>places</a:t>
              </a:r>
              <a:endParaRPr lang="en-US" dirty="0">
                <a:solidFill>
                  <a:schemeClr val="bg1">
                    <a:lumMod val="65000"/>
                  </a:schemeClr>
                </a:solidFill>
              </a:endParaRPr>
            </a:p>
            <a:p>
              <a:pPr algn="ctr"/>
              <a:r>
                <a:rPr lang="en-US" dirty="0" smtClean="0">
                  <a:solidFill>
                    <a:schemeClr val="bg1">
                      <a:lumMod val="65000"/>
                    </a:schemeClr>
                  </a:solidFill>
                </a:rPr>
                <a:t>had </a:t>
              </a:r>
              <a:r>
                <a:rPr lang="en-US" dirty="0">
                  <a:solidFill>
                    <a:schemeClr val="bg1">
                      <a:lumMod val="65000"/>
                    </a:schemeClr>
                  </a:solidFill>
                </a:rPr>
                <a:t>a classmate who is thousands of miles </a:t>
              </a:r>
              <a:r>
                <a:rPr lang="en-US" dirty="0" smtClean="0">
                  <a:solidFill>
                    <a:schemeClr val="bg1">
                      <a:lumMod val="65000"/>
                    </a:schemeClr>
                  </a:solidFill>
                </a:rPr>
                <a:t>away</a:t>
              </a:r>
            </a:p>
            <a:p>
              <a:pPr algn="ctr"/>
              <a:r>
                <a:rPr lang="en-US" dirty="0">
                  <a:solidFill>
                    <a:schemeClr val="bg1">
                      <a:lumMod val="65000"/>
                    </a:schemeClr>
                  </a:solidFill>
                  <a:ea typeface="Lucida Grande"/>
                  <a:cs typeface="Lucida Grande"/>
                </a:rPr>
                <a:t>fixed your car with a </a:t>
              </a:r>
              <a:r>
                <a:rPr lang="en-US" dirty="0" smtClean="0">
                  <a:solidFill>
                    <a:schemeClr val="bg1">
                      <a:lumMod val="65000"/>
                    </a:schemeClr>
                  </a:solidFill>
                  <a:ea typeface="Lucida Grande"/>
                  <a:cs typeface="Lucida Grande"/>
                </a:rPr>
                <a:t>television</a:t>
              </a:r>
              <a:endParaRPr lang="en-US" dirty="0">
                <a:solidFill>
                  <a:schemeClr val="bg1">
                    <a:lumMod val="65000"/>
                  </a:schemeClr>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Education</a:t>
              </a:r>
              <a:endParaRPr lang="en-US" dirty="0">
                <a:solidFill>
                  <a:schemeClr val="bg1">
                    <a:lumMod val="65000"/>
                  </a:schemeClr>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solidFill>
                </a:rPr>
                <a:t>crossed </a:t>
              </a:r>
              <a:r>
                <a:rPr lang="en-US" dirty="0">
                  <a:solidFill>
                    <a:schemeClr val="bg1"/>
                  </a:solidFill>
                </a:rPr>
                <a:t>the country without asking for </a:t>
              </a:r>
              <a:r>
                <a:rPr lang="en-US" dirty="0" smtClean="0">
                  <a:solidFill>
                    <a:schemeClr val="bg1"/>
                  </a:solidFill>
                </a:rPr>
                <a:t>directions</a:t>
              </a:r>
            </a:p>
            <a:p>
              <a:pPr algn="ctr"/>
              <a:r>
                <a:rPr lang="en-US" dirty="0" smtClean="0">
                  <a:solidFill>
                    <a:schemeClr val="bg1"/>
                  </a:solidFill>
                </a:rPr>
                <a:t>paid </a:t>
              </a:r>
              <a:r>
                <a:rPr lang="en-US" dirty="0">
                  <a:solidFill>
                    <a:schemeClr val="bg1"/>
                  </a:solidFill>
                </a:rPr>
                <a:t>a toll without slowing down</a:t>
              </a:r>
            </a:p>
          </p:txBody>
        </p:sp>
        <p:sp>
          <p:nvSpPr>
            <p:cNvPr id="30" name="Snip Single Corner Rectangle 29"/>
            <p:cNvSpPr/>
            <p:nvPr/>
          </p:nvSpPr>
          <p:spPr>
            <a:xfrm>
              <a:off x="7780936" y="1587057"/>
              <a:ext cx="1283605" cy="419538"/>
            </a:xfrm>
            <a:prstGeom prst="snip1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solidFill>
                </a:rPr>
                <a:t>Travel</a:t>
              </a:r>
              <a:endParaRPr lang="en-US" dirty="0">
                <a:solidFill>
                  <a:schemeClr val="bg1"/>
                </a:solidFill>
              </a:endParaRPr>
            </a:p>
          </p:txBody>
        </p:sp>
      </p:grpSp>
      <p:grpSp>
        <p:nvGrpSpPr>
          <p:cNvPr id="23" name="Group 22"/>
          <p:cNvGrpSpPr/>
          <p:nvPr/>
        </p:nvGrpSpPr>
        <p:grpSpPr>
          <a:xfrm>
            <a:off x="135454" y="2115742"/>
            <a:ext cx="6007416" cy="1033877"/>
            <a:chOff x="-1224296" y="4943640"/>
            <a:chExt cx="6007416" cy="1033877"/>
          </a:xfrm>
          <a:solidFill>
            <a:schemeClr val="bg1">
              <a:lumMod val="8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rPr>
                <a:t> </a:t>
              </a:r>
              <a:r>
                <a:rPr lang="en-US" dirty="0" smtClean="0">
                  <a:solidFill>
                    <a:schemeClr val="bg1">
                      <a:lumMod val="65000"/>
                    </a:schemeClr>
                  </a:solidFill>
                </a:rPr>
                <a:t>borrowed </a:t>
              </a:r>
              <a:r>
                <a:rPr lang="en-US" dirty="0">
                  <a:solidFill>
                    <a:schemeClr val="bg1">
                      <a:lumMod val="65000"/>
                    </a:schemeClr>
                  </a:solidFill>
                </a:rPr>
                <a:t>a book from thousands of miles </a:t>
              </a:r>
              <a:r>
                <a:rPr lang="en-US" dirty="0" smtClean="0">
                  <a:solidFill>
                    <a:schemeClr val="bg1">
                      <a:lumMod val="65000"/>
                    </a:schemeClr>
                  </a:solidFill>
                </a:rPr>
                <a:t>away  </a:t>
              </a:r>
            </a:p>
            <a:p>
              <a:pPr algn="ctr"/>
              <a:r>
                <a:rPr lang="en-US" dirty="0" smtClean="0">
                  <a:solidFill>
                    <a:schemeClr val="bg1">
                      <a:lumMod val="65000"/>
                    </a:schemeClr>
                  </a:solidFill>
                </a:rPr>
                <a:t>watched </a:t>
              </a:r>
              <a:r>
                <a:rPr lang="en-US" dirty="0">
                  <a:solidFill>
                    <a:schemeClr val="bg1">
                      <a:lumMod val="65000"/>
                    </a:schemeClr>
                  </a:solidFill>
                </a:rPr>
                <a:t>the movie you wanted to the minute you wanted </a:t>
              </a:r>
              <a:r>
                <a:rPr lang="en-US" dirty="0" smtClean="0">
                  <a:solidFill>
                    <a:schemeClr val="bg1">
                      <a:lumMod val="65000"/>
                    </a:schemeClr>
                  </a:solidFill>
                </a:rPr>
                <a:t>to</a:t>
              </a:r>
              <a:endParaRPr lang="en-US" dirty="0">
                <a:solidFill>
                  <a:schemeClr val="bg1">
                    <a:lumMod val="65000"/>
                  </a:schemeClr>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Media Consumption</a:t>
              </a:r>
              <a:endParaRPr lang="en-US" dirty="0">
                <a:solidFill>
                  <a:schemeClr val="bg1">
                    <a:lumMod val="65000"/>
                  </a:schemeClr>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bg1">
              <a:lumMod val="8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opened doors with the sound of your </a:t>
              </a:r>
              <a:r>
                <a:rPr lang="en-US" dirty="0" smtClean="0">
                  <a:solidFill>
                    <a:schemeClr val="bg1">
                      <a:lumMod val="65000"/>
                    </a:schemeClr>
                  </a:solidFill>
                  <a:ea typeface="Lucida Grande"/>
                  <a:cs typeface="Lucida Grande"/>
                </a:rPr>
                <a:t>voice</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kept </a:t>
              </a:r>
              <a:r>
                <a:rPr lang="en-US" dirty="0">
                  <a:solidFill>
                    <a:schemeClr val="bg1">
                      <a:lumMod val="65000"/>
                    </a:schemeClr>
                  </a:solidFill>
                  <a:ea typeface="Lucida Grande"/>
                  <a:cs typeface="Lucida Grande"/>
                </a:rPr>
                <a:t>an eye on your home when you’re not at </a:t>
              </a:r>
              <a:r>
                <a:rPr lang="en-US" dirty="0" smtClean="0">
                  <a:solidFill>
                    <a:schemeClr val="bg1">
                      <a:lumMod val="65000"/>
                    </a:schemeClr>
                  </a:solidFill>
                  <a:ea typeface="Lucida Grande"/>
                  <a:cs typeface="Lucida Grande"/>
                </a:rPr>
                <a:t>home</a:t>
              </a:r>
            </a:p>
            <a:p>
              <a:pPr algn="ctr"/>
              <a:r>
                <a:rPr lang="en-US" dirty="0">
                  <a:solidFill>
                    <a:schemeClr val="bg1">
                      <a:lumMod val="65000"/>
                    </a:schemeClr>
                  </a:solidFill>
                  <a:ea typeface="Lucida Grande"/>
                  <a:cs typeface="Lucida Grande"/>
                </a:rPr>
                <a:t>carried your medical history in your </a:t>
              </a:r>
              <a:r>
                <a:rPr lang="en-US" dirty="0" smtClean="0">
                  <a:solidFill>
                    <a:schemeClr val="bg1">
                      <a:lumMod val="65000"/>
                    </a:schemeClr>
                  </a:solidFill>
                  <a:ea typeface="Lucida Grande"/>
                  <a:cs typeface="Lucida Grande"/>
                </a:rPr>
                <a:t>wallet</a:t>
              </a:r>
              <a:endParaRPr lang="en-US" dirty="0">
                <a:solidFill>
                  <a:schemeClr val="bg1">
                    <a:lumMod val="65000"/>
                  </a:schemeClr>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Security</a:t>
              </a:r>
              <a:endParaRPr lang="en-US" dirty="0">
                <a:solidFill>
                  <a:schemeClr val="bg1">
                    <a:lumMod val="65000"/>
                  </a:schemeClr>
                </a:solidFill>
              </a:endParaRPr>
            </a:p>
          </p:txBody>
        </p:sp>
      </p:grpSp>
      <p:sp>
        <p:nvSpPr>
          <p:cNvPr id="13" name="Rounded Rectangle 12"/>
          <p:cNvSpPr/>
          <p:nvPr/>
        </p:nvSpPr>
        <p:spPr>
          <a:xfrm>
            <a:off x="5276058" y="4819508"/>
            <a:ext cx="3738085" cy="117961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conducted </a:t>
            </a:r>
            <a:r>
              <a:rPr lang="en-US" dirty="0">
                <a:solidFill>
                  <a:schemeClr val="bg1">
                    <a:lumMod val="65000"/>
                  </a:schemeClr>
                </a:solidFill>
                <a:ea typeface="Lucida Grande"/>
                <a:cs typeface="Lucida Grande"/>
              </a:rPr>
              <a:t>business in a language you don’t </a:t>
            </a:r>
            <a:r>
              <a:rPr lang="en-US" dirty="0" smtClean="0">
                <a:solidFill>
                  <a:schemeClr val="bg1">
                    <a:lumMod val="65000"/>
                  </a:schemeClr>
                </a:solidFill>
                <a:ea typeface="Lucida Grande"/>
                <a:cs typeface="Lucida Grande"/>
              </a:rPr>
              <a:t>understand</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had </a:t>
            </a:r>
            <a:r>
              <a:rPr lang="en-US" dirty="0">
                <a:solidFill>
                  <a:schemeClr val="bg1">
                    <a:lumMod val="65000"/>
                  </a:schemeClr>
                </a:solidFill>
                <a:ea typeface="Lucida Grande"/>
                <a:cs typeface="Lucida Grande"/>
              </a:rPr>
              <a:t>an assistant who lived in your </a:t>
            </a:r>
            <a:r>
              <a:rPr lang="en-US" dirty="0" smtClean="0">
                <a:solidFill>
                  <a:schemeClr val="bg1">
                    <a:lumMod val="65000"/>
                  </a:schemeClr>
                </a:solidFill>
                <a:ea typeface="Lucida Grande"/>
                <a:cs typeface="Lucida Grande"/>
              </a:rPr>
              <a:t>computer</a:t>
            </a:r>
            <a:endParaRPr lang="en-US" dirty="0">
              <a:solidFill>
                <a:schemeClr val="bg1">
                  <a:lumMod val="65000"/>
                </a:schemeClr>
              </a:solidFill>
            </a:endParaRPr>
          </a:p>
        </p:txBody>
      </p:sp>
      <p:sp>
        <p:nvSpPr>
          <p:cNvPr id="27" name="Snip Single Corner Rectangle 26"/>
          <p:cNvSpPr/>
          <p:nvPr/>
        </p:nvSpPr>
        <p:spPr>
          <a:xfrm>
            <a:off x="8061370" y="4527589"/>
            <a:ext cx="951591" cy="425411"/>
          </a:xfrm>
          <a:prstGeom prst="snip1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Agents</a:t>
            </a:r>
            <a:endParaRPr lang="en-US" dirty="0">
              <a:solidFill>
                <a:schemeClr val="bg1">
                  <a:lumMod val="65000"/>
                </a:schemeClr>
              </a:solidFill>
            </a:endParaRPr>
          </a:p>
        </p:txBody>
      </p:sp>
      <p:pic>
        <p:nvPicPr>
          <p:cNvPr id="2" name="Picture 1"/>
          <p:cNvPicPr>
            <a:picLocks noChangeAspect="1"/>
          </p:cNvPicPr>
          <p:nvPr/>
        </p:nvPicPr>
        <p:blipFill>
          <a:blip r:embed="rId2"/>
          <a:stretch>
            <a:fillRect/>
          </a:stretch>
        </p:blipFill>
        <p:spPr>
          <a:xfrm>
            <a:off x="278404" y="2386223"/>
            <a:ext cx="4848156" cy="3889543"/>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3695830" y="4431405"/>
            <a:ext cx="4990970" cy="1569660"/>
          </a:xfrm>
          <a:prstGeom prst="rect">
            <a:avLst/>
          </a:prstGeom>
          <a:solidFill>
            <a:schemeClr val="tx2">
              <a:lumMod val="75000"/>
            </a:schemeClr>
          </a:solidFill>
        </p:spPr>
        <p:txBody>
          <a:bodyPr wrap="none" rtlCol="0">
            <a:spAutoFit/>
          </a:bodyPr>
          <a:lstStyle/>
          <a:p>
            <a:r>
              <a:rPr lang="en-US" sz="2400" dirty="0" smtClean="0">
                <a:solidFill>
                  <a:srgbClr val="FFFFFF"/>
                </a:solidFill>
              </a:rPr>
              <a:t>GPS (10 </a:t>
            </a:r>
            <a:r>
              <a:rPr lang="en-US" sz="2400" dirty="0" err="1" smtClean="0">
                <a:solidFill>
                  <a:srgbClr val="FFFFFF"/>
                </a:solidFill>
              </a:rPr>
              <a:t>sats</a:t>
            </a:r>
            <a:r>
              <a:rPr lang="en-US" sz="2400" dirty="0" smtClean="0">
                <a:solidFill>
                  <a:srgbClr val="FFFFFF"/>
                </a:solidFill>
              </a:rPr>
              <a:t>): used in 1990-1 Gulf War</a:t>
            </a:r>
          </a:p>
          <a:p>
            <a:r>
              <a:rPr lang="en-US" sz="2400" dirty="0" smtClean="0">
                <a:solidFill>
                  <a:srgbClr val="FFFFFF"/>
                </a:solidFill>
              </a:rPr>
              <a:t>	First Garmin: $2500</a:t>
            </a:r>
          </a:p>
          <a:p>
            <a:r>
              <a:rPr lang="en-US" sz="2400" dirty="0" smtClean="0">
                <a:solidFill>
                  <a:srgbClr val="FFFFFF"/>
                </a:solidFill>
              </a:rPr>
              <a:t>GPS (24 </a:t>
            </a:r>
            <a:r>
              <a:rPr lang="en-US" sz="2400" dirty="0" err="1" smtClean="0">
                <a:solidFill>
                  <a:srgbClr val="FFFFFF"/>
                </a:solidFill>
              </a:rPr>
              <a:t>sats</a:t>
            </a:r>
            <a:r>
              <a:rPr lang="en-US" sz="2400" dirty="0" smtClean="0">
                <a:solidFill>
                  <a:srgbClr val="FFFFFF"/>
                </a:solidFill>
              </a:rPr>
              <a:t>) Operational 1995</a:t>
            </a:r>
          </a:p>
          <a:p>
            <a:r>
              <a:rPr lang="en-US" sz="2400" dirty="0" smtClean="0">
                <a:solidFill>
                  <a:srgbClr val="FFFFFF"/>
                </a:solidFill>
              </a:rPr>
              <a:t>1996: Dual-Use Directive</a:t>
            </a:r>
          </a:p>
        </p:txBody>
      </p:sp>
    </p:spTree>
    <p:extLst>
      <p:ext uri="{BB962C8B-B14F-4D97-AF65-F5344CB8AC3E}">
        <p14:creationId xmlns:p14="http://schemas.microsoft.com/office/powerpoint/2010/main" val="283688351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p>
          </p:txBody>
        </p:sp>
      </p:grpSp>
      <p:grpSp>
        <p:nvGrpSpPr>
          <p:cNvPr id="15" name="Group 14"/>
          <p:cNvGrpSpPr/>
          <p:nvPr/>
        </p:nvGrpSpPr>
        <p:grpSpPr>
          <a:xfrm>
            <a:off x="135454" y="4988370"/>
            <a:ext cx="5076941" cy="1252295"/>
            <a:chOff x="9144000" y="2514247"/>
            <a:chExt cx="5076941" cy="1252295"/>
          </a:xfrm>
          <a:solidFill>
            <a:schemeClr val="bg1">
              <a:lumMod val="85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A6A6A6"/>
                  </a:solidFill>
                </a:rPr>
                <a:t> </a:t>
              </a:r>
              <a:r>
                <a:rPr lang="en-US" dirty="0" smtClean="0">
                  <a:solidFill>
                    <a:srgbClr val="A6A6A6"/>
                  </a:solidFill>
                </a:rPr>
                <a:t>learned </a:t>
              </a:r>
              <a:r>
                <a:rPr lang="en-US" dirty="0">
                  <a:solidFill>
                    <a:srgbClr val="A6A6A6"/>
                  </a:solidFill>
                </a:rPr>
                <a:t>special things from faraway </a:t>
              </a:r>
              <a:r>
                <a:rPr lang="en-US" dirty="0" smtClean="0">
                  <a:solidFill>
                    <a:srgbClr val="A6A6A6"/>
                  </a:solidFill>
                </a:rPr>
                <a:t>places</a:t>
              </a:r>
              <a:endParaRPr lang="en-US" dirty="0">
                <a:solidFill>
                  <a:srgbClr val="A6A6A6"/>
                </a:solidFill>
              </a:endParaRPr>
            </a:p>
            <a:p>
              <a:pPr algn="ctr"/>
              <a:r>
                <a:rPr lang="en-US" dirty="0" smtClean="0">
                  <a:solidFill>
                    <a:srgbClr val="A6A6A6"/>
                  </a:solidFill>
                </a:rPr>
                <a:t>had </a:t>
              </a:r>
              <a:r>
                <a:rPr lang="en-US" dirty="0">
                  <a:solidFill>
                    <a:srgbClr val="A6A6A6"/>
                  </a:solidFill>
                </a:rPr>
                <a:t>a classmate who is thousands of miles </a:t>
              </a:r>
              <a:r>
                <a:rPr lang="en-US" dirty="0" smtClean="0">
                  <a:solidFill>
                    <a:srgbClr val="A6A6A6"/>
                  </a:solidFill>
                </a:rPr>
                <a:t>away</a:t>
              </a:r>
            </a:p>
            <a:p>
              <a:pPr algn="ctr"/>
              <a:r>
                <a:rPr lang="en-US" dirty="0">
                  <a:solidFill>
                    <a:srgbClr val="A6A6A6"/>
                  </a:solidFill>
                  <a:ea typeface="Lucida Grande"/>
                  <a:cs typeface="Lucida Grande"/>
                </a:rPr>
                <a:t>fixed your car with a </a:t>
              </a:r>
              <a:r>
                <a:rPr lang="en-US" dirty="0" smtClean="0">
                  <a:solidFill>
                    <a:srgbClr val="A6A6A6"/>
                  </a:solidFill>
                  <a:ea typeface="Lucida Grande"/>
                  <a:cs typeface="Lucida Grande"/>
                </a:rPr>
                <a:t>television</a:t>
              </a:r>
              <a:endParaRPr lang="en-US" dirty="0">
                <a:solidFill>
                  <a:srgbClr val="A6A6A6"/>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rgbClr val="A6A6A6"/>
                  </a:solidFill>
                </a:rPr>
                <a:t>Education</a:t>
              </a:r>
              <a:endParaRPr lang="en-US" dirty="0">
                <a:solidFill>
                  <a:srgbClr val="A6A6A6"/>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lumMod val="65000"/>
                    </a:schemeClr>
                  </a:solidFill>
                </a:rPr>
                <a:t>crossed </a:t>
              </a:r>
              <a:r>
                <a:rPr lang="en-US" dirty="0">
                  <a:solidFill>
                    <a:schemeClr val="bg1">
                      <a:lumMod val="65000"/>
                    </a:schemeClr>
                  </a:solidFill>
                </a:rPr>
                <a:t>the country without asking for </a:t>
              </a:r>
              <a:r>
                <a:rPr lang="en-US" dirty="0" smtClean="0">
                  <a:solidFill>
                    <a:schemeClr val="bg1">
                      <a:lumMod val="65000"/>
                    </a:schemeClr>
                  </a:solidFill>
                </a:rPr>
                <a:t>directions</a:t>
              </a:r>
            </a:p>
            <a:p>
              <a:pPr algn="ctr"/>
              <a:r>
                <a:rPr lang="en-US" dirty="0" smtClean="0">
                  <a:solidFill>
                    <a:schemeClr val="bg1">
                      <a:lumMod val="65000"/>
                    </a:schemeClr>
                  </a:solidFill>
                </a:rPr>
                <a:t>paid </a:t>
              </a:r>
              <a:r>
                <a:rPr lang="en-US" dirty="0">
                  <a:solidFill>
                    <a:schemeClr val="bg1">
                      <a:lumMod val="65000"/>
                    </a:schemeClr>
                  </a:solidFill>
                </a:rPr>
                <a:t>a toll without slowing down</a:t>
              </a:r>
            </a:p>
          </p:txBody>
        </p:sp>
        <p:sp>
          <p:nvSpPr>
            <p:cNvPr id="30" name="Snip Single Corner Rectangle 29"/>
            <p:cNvSpPr/>
            <p:nvPr/>
          </p:nvSpPr>
          <p:spPr>
            <a:xfrm>
              <a:off x="7780936" y="1587057"/>
              <a:ext cx="1283605" cy="419538"/>
            </a:xfrm>
            <a:prstGeom prst="snip1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Travel</a:t>
              </a:r>
              <a:endParaRPr lang="en-US" dirty="0">
                <a:solidFill>
                  <a:schemeClr val="bg1">
                    <a:lumMod val="65000"/>
                  </a:schemeClr>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borrowed </a:t>
              </a:r>
              <a:r>
                <a:rPr lang="en-US" dirty="0"/>
                <a:t>a book from thousands of miles </a:t>
              </a:r>
              <a:r>
                <a:rPr lang="en-US" dirty="0" smtClean="0"/>
                <a:t>away  </a:t>
              </a:r>
            </a:p>
            <a:p>
              <a:pPr algn="ctr"/>
              <a:r>
                <a:rPr lang="en-US" dirty="0" smtClean="0"/>
                <a:t>watched </a:t>
              </a:r>
              <a:r>
                <a:rPr lang="en-US" dirty="0"/>
                <a:t>the movie you wanted to the minute you wanted </a:t>
              </a:r>
              <a:r>
                <a:rPr lang="en-US" dirty="0" smtClean="0"/>
                <a:t>to</a:t>
              </a:r>
              <a:endParaRPr lang="en-US" dirty="0"/>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Media Consumption</a:t>
              </a:r>
              <a:endParaRPr lang="en-US" dirty="0">
                <a:solidFill>
                  <a:schemeClr val="tx1"/>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bg1">
              <a:lumMod val="8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A6A6A6"/>
                  </a:solidFill>
                  <a:ea typeface="Lucida Grande"/>
                  <a:cs typeface="Lucida Grande"/>
                </a:rPr>
                <a:t>opened doors with the sound of your </a:t>
              </a:r>
              <a:r>
                <a:rPr lang="en-US" dirty="0" smtClean="0">
                  <a:solidFill>
                    <a:srgbClr val="A6A6A6"/>
                  </a:solidFill>
                  <a:ea typeface="Lucida Grande"/>
                  <a:cs typeface="Lucida Grande"/>
                </a:rPr>
                <a:t>voice</a:t>
              </a:r>
              <a:endParaRPr lang="en-US" dirty="0">
                <a:solidFill>
                  <a:srgbClr val="A6A6A6"/>
                </a:solidFill>
                <a:ea typeface="Lucida Grande"/>
                <a:cs typeface="Lucida Grande"/>
              </a:endParaRPr>
            </a:p>
            <a:p>
              <a:pPr algn="ctr"/>
              <a:r>
                <a:rPr lang="en-US" dirty="0" smtClean="0">
                  <a:solidFill>
                    <a:srgbClr val="A6A6A6"/>
                  </a:solidFill>
                  <a:ea typeface="Lucida Grande"/>
                  <a:cs typeface="Lucida Grande"/>
                </a:rPr>
                <a:t>kept </a:t>
              </a:r>
              <a:r>
                <a:rPr lang="en-US" dirty="0">
                  <a:solidFill>
                    <a:srgbClr val="A6A6A6"/>
                  </a:solidFill>
                  <a:ea typeface="Lucida Grande"/>
                  <a:cs typeface="Lucida Grande"/>
                </a:rPr>
                <a:t>an eye on your home when you’re not at </a:t>
              </a:r>
              <a:r>
                <a:rPr lang="en-US" dirty="0" smtClean="0">
                  <a:solidFill>
                    <a:srgbClr val="A6A6A6"/>
                  </a:solidFill>
                  <a:ea typeface="Lucida Grande"/>
                  <a:cs typeface="Lucida Grande"/>
                </a:rPr>
                <a:t>home</a:t>
              </a:r>
            </a:p>
            <a:p>
              <a:pPr algn="ctr"/>
              <a:r>
                <a:rPr lang="en-US" dirty="0">
                  <a:solidFill>
                    <a:srgbClr val="A6A6A6"/>
                  </a:solidFill>
                  <a:ea typeface="Lucida Grande"/>
                  <a:cs typeface="Lucida Grande"/>
                </a:rPr>
                <a:t>carried your medical history in your </a:t>
              </a:r>
              <a:r>
                <a:rPr lang="en-US" dirty="0" smtClean="0">
                  <a:solidFill>
                    <a:srgbClr val="A6A6A6"/>
                  </a:solidFill>
                  <a:ea typeface="Lucida Grande"/>
                  <a:cs typeface="Lucida Grande"/>
                </a:rPr>
                <a:t>wallet</a:t>
              </a:r>
              <a:endParaRPr lang="en-US" dirty="0">
                <a:solidFill>
                  <a:srgbClr val="A6A6A6"/>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rgbClr val="A6A6A6"/>
                  </a:solidFill>
                </a:rPr>
                <a:t>Security</a:t>
              </a:r>
              <a:endParaRPr lang="en-US" dirty="0">
                <a:solidFill>
                  <a:srgbClr val="A6A6A6"/>
                </a:solidFill>
              </a:endParaRPr>
            </a:p>
          </p:txBody>
        </p:sp>
      </p:grpSp>
      <p:sp>
        <p:nvSpPr>
          <p:cNvPr id="13" name="Rounded Rectangle 12"/>
          <p:cNvSpPr/>
          <p:nvPr/>
        </p:nvSpPr>
        <p:spPr>
          <a:xfrm>
            <a:off x="5276058" y="4819508"/>
            <a:ext cx="3738085" cy="117961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A6A6A6"/>
                </a:solidFill>
                <a:ea typeface="Lucida Grande"/>
                <a:cs typeface="Lucida Grande"/>
              </a:rPr>
              <a:t> </a:t>
            </a:r>
            <a:r>
              <a:rPr lang="en-US" dirty="0" smtClean="0">
                <a:solidFill>
                  <a:srgbClr val="A6A6A6"/>
                </a:solidFill>
                <a:ea typeface="Lucida Grande"/>
                <a:cs typeface="Lucida Grande"/>
              </a:rPr>
              <a:t>conducted </a:t>
            </a:r>
            <a:r>
              <a:rPr lang="en-US" dirty="0">
                <a:solidFill>
                  <a:srgbClr val="A6A6A6"/>
                </a:solidFill>
                <a:ea typeface="Lucida Grande"/>
                <a:cs typeface="Lucida Grande"/>
              </a:rPr>
              <a:t>business in a language you don’t </a:t>
            </a:r>
            <a:r>
              <a:rPr lang="en-US" dirty="0" smtClean="0">
                <a:solidFill>
                  <a:srgbClr val="A6A6A6"/>
                </a:solidFill>
                <a:ea typeface="Lucida Grande"/>
                <a:cs typeface="Lucida Grande"/>
              </a:rPr>
              <a:t>understand</a:t>
            </a:r>
            <a:endParaRPr lang="en-US" dirty="0">
              <a:solidFill>
                <a:srgbClr val="A6A6A6"/>
              </a:solidFill>
              <a:ea typeface="Lucida Grande"/>
              <a:cs typeface="Lucida Grande"/>
            </a:endParaRPr>
          </a:p>
          <a:p>
            <a:pPr algn="ctr"/>
            <a:r>
              <a:rPr lang="en-US" dirty="0" smtClean="0">
                <a:solidFill>
                  <a:srgbClr val="A6A6A6"/>
                </a:solidFill>
                <a:ea typeface="Lucida Grande"/>
                <a:cs typeface="Lucida Grande"/>
              </a:rPr>
              <a:t>had </a:t>
            </a:r>
            <a:r>
              <a:rPr lang="en-US" dirty="0">
                <a:solidFill>
                  <a:srgbClr val="A6A6A6"/>
                </a:solidFill>
                <a:ea typeface="Lucida Grande"/>
                <a:cs typeface="Lucida Grande"/>
              </a:rPr>
              <a:t>an assistant who lived in your </a:t>
            </a:r>
            <a:r>
              <a:rPr lang="en-US" dirty="0" smtClean="0">
                <a:solidFill>
                  <a:srgbClr val="A6A6A6"/>
                </a:solidFill>
                <a:ea typeface="Lucida Grande"/>
                <a:cs typeface="Lucida Grande"/>
              </a:rPr>
              <a:t>computer</a:t>
            </a:r>
            <a:endParaRPr lang="en-US" dirty="0">
              <a:solidFill>
                <a:srgbClr val="A6A6A6"/>
              </a:solidFill>
            </a:endParaRPr>
          </a:p>
        </p:txBody>
      </p:sp>
      <p:sp>
        <p:nvSpPr>
          <p:cNvPr id="27" name="Snip Single Corner Rectangle 26"/>
          <p:cNvSpPr/>
          <p:nvPr/>
        </p:nvSpPr>
        <p:spPr>
          <a:xfrm>
            <a:off x="8061370" y="4527589"/>
            <a:ext cx="951591" cy="425411"/>
          </a:xfrm>
          <a:prstGeom prst="snip1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rgbClr val="A6A6A6"/>
                </a:solidFill>
              </a:rPr>
              <a:t>Agents</a:t>
            </a:r>
            <a:endParaRPr lang="en-US" dirty="0">
              <a:solidFill>
                <a:srgbClr val="A6A6A6"/>
              </a:solidFill>
            </a:endParaRPr>
          </a:p>
        </p:txBody>
      </p:sp>
      <p:pic>
        <p:nvPicPr>
          <p:cNvPr id="2" name="Picture 1"/>
          <p:cNvPicPr>
            <a:picLocks noChangeAspect="1"/>
          </p:cNvPicPr>
          <p:nvPr/>
        </p:nvPicPr>
        <p:blipFill>
          <a:blip r:embed="rId2"/>
          <a:stretch>
            <a:fillRect/>
          </a:stretch>
        </p:blipFill>
        <p:spPr>
          <a:xfrm>
            <a:off x="2346100" y="432318"/>
            <a:ext cx="6140816" cy="5986086"/>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4296700" y="5894685"/>
            <a:ext cx="3931034" cy="461665"/>
          </a:xfrm>
          <a:prstGeom prst="rect">
            <a:avLst/>
          </a:prstGeom>
          <a:solidFill>
            <a:schemeClr val="accent1"/>
          </a:solidFill>
        </p:spPr>
        <p:txBody>
          <a:bodyPr wrap="none" rtlCol="0">
            <a:spAutoFit/>
          </a:bodyPr>
          <a:lstStyle/>
          <a:p>
            <a:r>
              <a:rPr lang="en-US" sz="2400" dirty="0" err="1" smtClean="0">
                <a:solidFill>
                  <a:schemeClr val="bg1"/>
                </a:solidFill>
              </a:rPr>
              <a:t>amazon.com</a:t>
            </a:r>
            <a:r>
              <a:rPr lang="en-US" sz="2400" dirty="0" smtClean="0">
                <a:solidFill>
                  <a:schemeClr val="bg1"/>
                </a:solidFill>
              </a:rPr>
              <a:t> opens: July 1995</a:t>
            </a:r>
            <a:endParaRPr lang="en-US" sz="2400" dirty="0">
              <a:solidFill>
                <a:schemeClr val="bg1"/>
              </a:solidFill>
            </a:endParaRPr>
          </a:p>
        </p:txBody>
      </p:sp>
    </p:spTree>
    <p:extLst>
      <p:ext uri="{BB962C8B-B14F-4D97-AF65-F5344CB8AC3E}">
        <p14:creationId xmlns:p14="http://schemas.microsoft.com/office/powerpoint/2010/main" val="58641439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endParaRPr lang="en-US" dirty="0">
                <a:solidFill>
                  <a:schemeClr val="bg1">
                    <a:lumMod val="75000"/>
                  </a:schemeClr>
                </a:solidFill>
              </a:endParaRPr>
            </a:p>
          </p:txBody>
        </p:sp>
      </p:grpSp>
      <p:grpSp>
        <p:nvGrpSpPr>
          <p:cNvPr id="15" name="Group 14"/>
          <p:cNvGrpSpPr/>
          <p:nvPr/>
        </p:nvGrpSpPr>
        <p:grpSpPr>
          <a:xfrm>
            <a:off x="135454" y="4988370"/>
            <a:ext cx="5076941" cy="1252295"/>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learned </a:t>
              </a:r>
              <a:r>
                <a:rPr lang="en-US" dirty="0"/>
                <a:t>special things from faraway </a:t>
              </a:r>
              <a:r>
                <a:rPr lang="en-US" dirty="0" smtClean="0"/>
                <a:t>places</a:t>
              </a:r>
              <a:endParaRPr lang="en-US" dirty="0"/>
            </a:p>
            <a:p>
              <a:pPr algn="ctr"/>
              <a:r>
                <a:rPr lang="en-US" dirty="0" smtClean="0"/>
                <a:t>had </a:t>
              </a:r>
              <a:r>
                <a:rPr lang="en-US" dirty="0"/>
                <a:t>a classmate who is thousands of miles </a:t>
              </a:r>
              <a:r>
                <a:rPr lang="en-US" dirty="0" smtClean="0"/>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Education</a:t>
              </a:r>
              <a:endParaRPr lang="en-US" dirty="0">
                <a:solidFill>
                  <a:schemeClr val="tx1"/>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lumMod val="65000"/>
                    </a:schemeClr>
                  </a:solidFill>
                </a:rPr>
                <a:t>crossed </a:t>
              </a:r>
              <a:r>
                <a:rPr lang="en-US" dirty="0">
                  <a:solidFill>
                    <a:schemeClr val="bg1">
                      <a:lumMod val="65000"/>
                    </a:schemeClr>
                  </a:solidFill>
                </a:rPr>
                <a:t>the country without asking for </a:t>
              </a:r>
              <a:r>
                <a:rPr lang="en-US" dirty="0" smtClean="0">
                  <a:solidFill>
                    <a:schemeClr val="bg1">
                      <a:lumMod val="65000"/>
                    </a:schemeClr>
                  </a:solidFill>
                </a:rPr>
                <a:t>directions</a:t>
              </a:r>
            </a:p>
            <a:p>
              <a:pPr algn="ctr"/>
              <a:r>
                <a:rPr lang="en-US" dirty="0" smtClean="0">
                  <a:solidFill>
                    <a:schemeClr val="bg1">
                      <a:lumMod val="65000"/>
                    </a:schemeClr>
                  </a:solidFill>
                </a:rPr>
                <a:t>paid </a:t>
              </a:r>
              <a:r>
                <a:rPr lang="en-US" dirty="0">
                  <a:solidFill>
                    <a:schemeClr val="bg1">
                      <a:lumMod val="65000"/>
                    </a:schemeClr>
                  </a:solidFill>
                </a:rPr>
                <a:t>a toll without slowing down</a:t>
              </a:r>
              <a:endParaRPr lang="en-US" dirty="0">
                <a:solidFill>
                  <a:schemeClr val="bg1">
                    <a:lumMod val="65000"/>
                  </a:schemeClr>
                </a:solidFill>
              </a:endParaRPr>
            </a:p>
          </p:txBody>
        </p:sp>
        <p:sp>
          <p:nvSpPr>
            <p:cNvPr id="30" name="Snip Single Corner Rectangle 29"/>
            <p:cNvSpPr/>
            <p:nvPr/>
          </p:nvSpPr>
          <p:spPr>
            <a:xfrm>
              <a:off x="7780936" y="1587057"/>
              <a:ext cx="1283605" cy="419538"/>
            </a:xfrm>
            <a:prstGeom prst="snip1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Travel</a:t>
              </a:r>
              <a:endParaRPr lang="en-US" dirty="0">
                <a:solidFill>
                  <a:schemeClr val="bg1">
                    <a:lumMod val="65000"/>
                  </a:schemeClr>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borrowed </a:t>
              </a:r>
              <a:r>
                <a:rPr lang="en-US" dirty="0">
                  <a:solidFill>
                    <a:schemeClr val="bg1">
                      <a:lumMod val="75000"/>
                    </a:schemeClr>
                  </a:solidFill>
                </a:rPr>
                <a:t>a book from thousands of miles </a:t>
              </a:r>
              <a:r>
                <a:rPr lang="en-US" dirty="0" smtClean="0">
                  <a:solidFill>
                    <a:schemeClr val="bg1">
                      <a:lumMod val="75000"/>
                    </a:schemeClr>
                  </a:solidFill>
                </a:rPr>
                <a:t>away  </a:t>
              </a:r>
            </a:p>
            <a:p>
              <a:pPr algn="ctr"/>
              <a:r>
                <a:rPr lang="en-US" dirty="0" smtClean="0">
                  <a:solidFill>
                    <a:schemeClr val="bg1">
                      <a:lumMod val="75000"/>
                    </a:schemeClr>
                  </a:solidFill>
                </a:rPr>
                <a:t>watched </a:t>
              </a:r>
              <a:r>
                <a:rPr lang="en-US" dirty="0">
                  <a:solidFill>
                    <a:schemeClr val="bg1">
                      <a:lumMod val="75000"/>
                    </a:schemeClr>
                  </a:solidFill>
                </a:rPr>
                <a:t>the movie you wanted to the minute you wanted </a:t>
              </a:r>
              <a:r>
                <a:rPr lang="en-US" dirty="0" smtClean="0">
                  <a:solidFill>
                    <a:schemeClr val="bg1">
                      <a:lumMod val="75000"/>
                    </a:schemeClr>
                  </a:solidFill>
                </a:rPr>
                <a:t>to</a:t>
              </a:r>
              <a:endParaRPr lang="en-US" dirty="0">
                <a:solidFill>
                  <a:schemeClr val="bg1">
                    <a:lumMod val="75000"/>
                  </a:schemeClr>
                </a:solidFill>
              </a:endParaRPr>
            </a:p>
          </p:txBody>
        </p:sp>
        <p:sp>
          <p:nvSpPr>
            <p:cNvPr id="22" name="Snip Single Corner Rectangle 21"/>
            <p:cNvSpPr/>
            <p:nvPr/>
          </p:nvSpPr>
          <p:spPr>
            <a:xfrm>
              <a:off x="-1224296" y="4943640"/>
              <a:ext cx="2210645" cy="419538"/>
            </a:xfrm>
            <a:prstGeom prst="snip1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75000"/>
                    </a:schemeClr>
                  </a:solidFill>
                </a:rPr>
                <a:t>Media Consumption</a:t>
              </a:r>
              <a:endParaRPr lang="en-US" dirty="0">
                <a:solidFill>
                  <a:schemeClr val="bg1">
                    <a:lumMod val="75000"/>
                  </a:schemeClr>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bg1">
              <a:lumMod val="8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opened doors with the sound of your </a:t>
              </a:r>
              <a:r>
                <a:rPr lang="en-US" dirty="0" smtClean="0">
                  <a:solidFill>
                    <a:schemeClr val="bg1">
                      <a:lumMod val="65000"/>
                    </a:schemeClr>
                  </a:solidFill>
                  <a:ea typeface="Lucida Grande"/>
                  <a:cs typeface="Lucida Grande"/>
                </a:rPr>
                <a:t>voice</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kept </a:t>
              </a:r>
              <a:r>
                <a:rPr lang="en-US" dirty="0">
                  <a:solidFill>
                    <a:schemeClr val="bg1">
                      <a:lumMod val="65000"/>
                    </a:schemeClr>
                  </a:solidFill>
                  <a:ea typeface="Lucida Grande"/>
                  <a:cs typeface="Lucida Grande"/>
                </a:rPr>
                <a:t>an eye on your home when you’re not at </a:t>
              </a:r>
              <a:r>
                <a:rPr lang="en-US" dirty="0" smtClean="0">
                  <a:solidFill>
                    <a:schemeClr val="bg1">
                      <a:lumMod val="65000"/>
                    </a:schemeClr>
                  </a:solidFill>
                  <a:ea typeface="Lucida Grande"/>
                  <a:cs typeface="Lucida Grande"/>
                </a:rPr>
                <a:t>home</a:t>
              </a:r>
            </a:p>
            <a:p>
              <a:pPr algn="ctr"/>
              <a:r>
                <a:rPr lang="en-US" dirty="0">
                  <a:solidFill>
                    <a:schemeClr val="bg1">
                      <a:lumMod val="65000"/>
                    </a:schemeClr>
                  </a:solidFill>
                  <a:ea typeface="Lucida Grande"/>
                  <a:cs typeface="Lucida Grande"/>
                </a:rPr>
                <a:t>carried your medical history in your </a:t>
              </a:r>
              <a:r>
                <a:rPr lang="en-US" dirty="0" smtClean="0">
                  <a:solidFill>
                    <a:schemeClr val="bg1">
                      <a:lumMod val="65000"/>
                    </a:schemeClr>
                  </a:solidFill>
                  <a:ea typeface="Lucida Grande"/>
                  <a:cs typeface="Lucida Grande"/>
                </a:rPr>
                <a:t>wallet</a:t>
              </a:r>
              <a:endParaRPr lang="en-US" dirty="0">
                <a:solidFill>
                  <a:schemeClr val="bg1">
                    <a:lumMod val="65000"/>
                  </a:schemeClr>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Security</a:t>
              </a:r>
              <a:endParaRPr lang="en-US" dirty="0">
                <a:solidFill>
                  <a:schemeClr val="bg1">
                    <a:lumMod val="65000"/>
                  </a:schemeClr>
                </a:solidFill>
              </a:endParaRPr>
            </a:p>
          </p:txBody>
        </p:sp>
      </p:grpSp>
      <p:sp>
        <p:nvSpPr>
          <p:cNvPr id="13" name="Rounded Rectangle 12"/>
          <p:cNvSpPr/>
          <p:nvPr/>
        </p:nvSpPr>
        <p:spPr>
          <a:xfrm>
            <a:off x="5276058" y="4819508"/>
            <a:ext cx="3738085" cy="117961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conducted </a:t>
            </a:r>
            <a:r>
              <a:rPr lang="en-US" dirty="0">
                <a:solidFill>
                  <a:schemeClr val="bg1">
                    <a:lumMod val="65000"/>
                  </a:schemeClr>
                </a:solidFill>
                <a:ea typeface="Lucida Grande"/>
                <a:cs typeface="Lucida Grande"/>
              </a:rPr>
              <a:t>business in a language you don’t </a:t>
            </a:r>
            <a:r>
              <a:rPr lang="en-US" dirty="0" smtClean="0">
                <a:solidFill>
                  <a:schemeClr val="bg1">
                    <a:lumMod val="65000"/>
                  </a:schemeClr>
                </a:solidFill>
                <a:ea typeface="Lucida Grande"/>
                <a:cs typeface="Lucida Grande"/>
              </a:rPr>
              <a:t>understand</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had </a:t>
            </a:r>
            <a:r>
              <a:rPr lang="en-US" dirty="0">
                <a:solidFill>
                  <a:schemeClr val="bg1">
                    <a:lumMod val="65000"/>
                  </a:schemeClr>
                </a:solidFill>
                <a:ea typeface="Lucida Grande"/>
                <a:cs typeface="Lucida Grande"/>
              </a:rPr>
              <a:t>an assistant who lived in your </a:t>
            </a:r>
            <a:r>
              <a:rPr lang="en-US" dirty="0" smtClean="0">
                <a:solidFill>
                  <a:schemeClr val="bg1">
                    <a:lumMod val="65000"/>
                  </a:schemeClr>
                </a:solidFill>
                <a:ea typeface="Lucida Grande"/>
                <a:cs typeface="Lucida Grande"/>
              </a:rPr>
              <a:t>computer</a:t>
            </a:r>
            <a:endParaRPr lang="en-US" dirty="0">
              <a:solidFill>
                <a:schemeClr val="bg1">
                  <a:lumMod val="65000"/>
                </a:schemeClr>
              </a:solidFill>
            </a:endParaRPr>
          </a:p>
        </p:txBody>
      </p:sp>
      <p:sp>
        <p:nvSpPr>
          <p:cNvPr id="27" name="Snip Single Corner Rectangle 26"/>
          <p:cNvSpPr/>
          <p:nvPr/>
        </p:nvSpPr>
        <p:spPr>
          <a:xfrm>
            <a:off x="8061370" y="4527589"/>
            <a:ext cx="951591" cy="425411"/>
          </a:xfrm>
          <a:prstGeom prst="snip1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Agents</a:t>
            </a:r>
            <a:endParaRPr lang="en-US" dirty="0">
              <a:solidFill>
                <a:schemeClr val="bg1">
                  <a:lumMod val="65000"/>
                </a:schemeClr>
              </a:solidFill>
            </a:endParaRPr>
          </a:p>
        </p:txBody>
      </p:sp>
      <p:pic>
        <p:nvPicPr>
          <p:cNvPr id="25" name="Picture 24" descr="Screen Shot 2013-12-03 at 6.26.0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16" y="1865792"/>
            <a:ext cx="8672441" cy="669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Picture 27" descr="Screen Shot 2013-12-03 at 6.26.2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716" y="2691254"/>
            <a:ext cx="8672441" cy="5259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1355888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nip Single Corner Rectangle 26"/>
          <p:cNvSpPr/>
          <p:nvPr/>
        </p:nvSpPr>
        <p:spPr>
          <a:xfrm>
            <a:off x="8061370" y="4527589"/>
            <a:ext cx="951591" cy="425411"/>
          </a:xfrm>
          <a:prstGeom prst="snip1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Agents</a:t>
            </a:r>
            <a:endParaRPr lang="en-US" dirty="0">
              <a:solidFill>
                <a:schemeClr val="bg1">
                  <a:lumMod val="65000"/>
                </a:schemeClr>
              </a:solidFill>
            </a:endParaRPr>
          </a:p>
        </p:txBody>
      </p:sp>
      <p:pic>
        <p:nvPicPr>
          <p:cNvPr id="25" name="Picture 24" descr="Screen Shot 2013-12-03 at 6.42.0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71246"/>
            <a:ext cx="8415445" cy="6311584"/>
          </a:xfrm>
          <a:prstGeom prst="rect">
            <a:avLst/>
          </a:prstGeom>
          <a:ln>
            <a:noFill/>
          </a:ln>
          <a:effectLst>
            <a:outerShdw blurRad="292100" dist="139700" dir="2700000" algn="tl" rotWithShape="0">
              <a:srgbClr val="333333">
                <a:alpha val="65000"/>
              </a:srgbClr>
            </a:outerShdw>
          </a:effectLst>
        </p:spPr>
      </p:pic>
      <p:pic>
        <p:nvPicPr>
          <p:cNvPr id="28" name="Picture 27" descr="Screen Shot 2013-12-03 at 6.43.3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2395" y="1082130"/>
            <a:ext cx="3282509" cy="3062341"/>
          </a:xfrm>
          <a:prstGeom prst="rect">
            <a:avLst/>
          </a:prstGeom>
        </p:spPr>
      </p:pic>
      <p:cxnSp>
        <p:nvCxnSpPr>
          <p:cNvPr id="34" name="Straight Arrow Connector 33"/>
          <p:cNvCxnSpPr/>
          <p:nvPr/>
        </p:nvCxnSpPr>
        <p:spPr>
          <a:xfrm flipV="1">
            <a:off x="2346099" y="2498604"/>
            <a:ext cx="4355673" cy="150809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42086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heckerboard(across)">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Shot 2013-12-03 at 6.31.2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536" y="590783"/>
            <a:ext cx="6689953" cy="5649881"/>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6985516" y="693482"/>
            <a:ext cx="1357200" cy="369332"/>
          </a:xfrm>
          <a:prstGeom prst="rect">
            <a:avLst/>
          </a:prstGeom>
          <a:noFill/>
        </p:spPr>
        <p:txBody>
          <a:bodyPr wrap="none" rtlCol="0">
            <a:spAutoFit/>
          </a:bodyPr>
          <a:lstStyle/>
          <a:p>
            <a:r>
              <a:rPr lang="en-US" dirty="0" smtClean="0"/>
              <a:t>August 2011</a:t>
            </a:r>
            <a:endParaRPr lang="en-US" dirty="0"/>
          </a:p>
        </p:txBody>
      </p:sp>
    </p:spTree>
    <p:extLst>
      <p:ext uri="{BB962C8B-B14F-4D97-AF65-F5344CB8AC3E}">
        <p14:creationId xmlns:p14="http://schemas.microsoft.com/office/powerpoint/2010/main" val="423783029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Screen Shot 2013-12-03 at 6.51.5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119" y="448259"/>
            <a:ext cx="8852249" cy="57786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660421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Week in cs4414</a:t>
            </a:r>
            <a:endParaRPr lang="en-US" dirty="0"/>
          </a:p>
        </p:txBody>
      </p:sp>
      <p:sp>
        <p:nvSpPr>
          <p:cNvPr id="6" name="Content Placeholder 5"/>
          <p:cNvSpPr>
            <a:spLocks noGrp="1"/>
          </p:cNvSpPr>
          <p:nvPr>
            <p:ph idx="1"/>
          </p:nvPr>
        </p:nvSpPr>
        <p:spPr/>
        <p:txBody>
          <a:bodyPr>
            <a:normAutofit fontScale="92500" lnSpcReduction="20000"/>
          </a:bodyPr>
          <a:lstStyle/>
          <a:p>
            <a:pPr marL="0" indent="0">
              <a:buNone/>
            </a:pPr>
            <a:r>
              <a:rPr lang="en-US" b="1" dirty="0" smtClean="0"/>
              <a:t>Today: </a:t>
            </a:r>
            <a:r>
              <a:rPr lang="en-US" dirty="0" smtClean="0"/>
              <a:t>What will happen in the next 15 years</a:t>
            </a:r>
          </a:p>
          <a:p>
            <a:pPr marL="0" indent="0">
              <a:buNone/>
            </a:pPr>
            <a:r>
              <a:rPr lang="en-US" b="1" dirty="0" smtClean="0"/>
              <a:t>Tomorrow (</a:t>
            </a:r>
            <a:r>
              <a:rPr lang="en-US" b="1" dirty="0" smtClean="0">
                <a:solidFill>
                  <a:srgbClr val="FF0000"/>
                </a:solidFill>
              </a:rPr>
              <a:t>4:59pm</a:t>
            </a:r>
            <a:r>
              <a:rPr lang="en-US" b="1" dirty="0" smtClean="0"/>
              <a:t> Wednesday):</a:t>
            </a:r>
            <a:r>
              <a:rPr lang="en-US" dirty="0" smtClean="0"/>
              <a:t> </a:t>
            </a:r>
          </a:p>
          <a:p>
            <a:pPr marL="0" indent="0">
              <a:buNone/>
            </a:pPr>
            <a:r>
              <a:rPr lang="en-US" dirty="0"/>
              <a:t>	</a:t>
            </a:r>
            <a:r>
              <a:rPr lang="en-US" dirty="0" smtClean="0"/>
              <a:t>team project submission due</a:t>
            </a:r>
          </a:p>
          <a:p>
            <a:pPr marL="0" indent="0">
              <a:buNone/>
            </a:pPr>
            <a:r>
              <a:rPr lang="en-US" dirty="0"/>
              <a:t>	</a:t>
            </a:r>
            <a:r>
              <a:rPr lang="en-US" dirty="0" smtClean="0"/>
              <a:t>link, </a:t>
            </a:r>
            <a:r>
              <a:rPr lang="en-US" i="1" dirty="0" smtClean="0"/>
              <a:t>well-written</a:t>
            </a:r>
            <a:r>
              <a:rPr lang="en-US" dirty="0" smtClean="0"/>
              <a:t> description</a:t>
            </a:r>
          </a:p>
          <a:p>
            <a:pPr marL="0" indent="0">
              <a:buNone/>
            </a:pPr>
            <a:r>
              <a:rPr lang="en-US" dirty="0"/>
              <a:t>	</a:t>
            </a:r>
            <a:r>
              <a:rPr lang="en-US" dirty="0" smtClean="0"/>
              <a:t>if you want to demo Thursday</a:t>
            </a:r>
          </a:p>
          <a:p>
            <a:pPr marL="0" indent="0">
              <a:buNone/>
            </a:pPr>
            <a:r>
              <a:rPr lang="en-US" dirty="0"/>
              <a:t>	</a:t>
            </a:r>
            <a:r>
              <a:rPr lang="en-US" dirty="0" smtClean="0"/>
              <a:t>if you want extension to submit final project </a:t>
            </a:r>
          </a:p>
          <a:p>
            <a:pPr marL="0" indent="0">
              <a:buNone/>
            </a:pPr>
            <a:r>
              <a:rPr lang="en-US" b="1" dirty="0" smtClean="0"/>
              <a:t>Thursday’s class: Project Demos</a:t>
            </a:r>
          </a:p>
          <a:p>
            <a:pPr marL="0" indent="0">
              <a:buNone/>
            </a:pPr>
            <a:r>
              <a:rPr lang="en-US" b="1" dirty="0" smtClean="0"/>
              <a:t>Friday (11:49pm): Individual Submissions Due</a:t>
            </a:r>
          </a:p>
          <a:p>
            <a:pPr marL="0" indent="0">
              <a:buNone/>
            </a:pPr>
            <a:r>
              <a:rPr lang="en-US" b="1" dirty="0"/>
              <a:t>	</a:t>
            </a:r>
            <a:r>
              <a:rPr lang="en-US" dirty="0" smtClean="0"/>
              <a:t>includes evaluation of your project teammates</a:t>
            </a:r>
            <a:endParaRPr lang="en-US" b="1" dirty="0"/>
          </a:p>
        </p:txBody>
      </p:sp>
      <p:sp>
        <p:nvSpPr>
          <p:cNvPr id="1026" name="Comment 2"/>
          <p:cNvSpPr>
            <a:spLocks noRot="1" noChangeAspect="1" noEditPoints="1" noChangeArrowheads="1" noChangeShapeType="1" noTextEdit="1"/>
          </p:cNvSpPr>
          <p:nvPr/>
        </p:nvSpPr>
        <p:spPr bwMode="auto">
          <a:xfrm>
            <a:off x="2335213" y="2460625"/>
            <a:ext cx="2963862" cy="42863"/>
          </a:xfrm>
          <a:custGeom>
            <a:avLst/>
            <a:gdLst>
              <a:gd name="T0" fmla="+- 0 6496 6488"/>
              <a:gd name="T1" fmla="*/ T0 w 8231"/>
              <a:gd name="T2" fmla="+- 0 6883 6836"/>
              <a:gd name="T3" fmla="*/ 6883 h 118"/>
              <a:gd name="T4" fmla="+- 0 6509 6488"/>
              <a:gd name="T5" fmla="*/ T4 w 8231"/>
              <a:gd name="T6" fmla="+- 0 6889 6836"/>
              <a:gd name="T7" fmla="*/ 6889 h 118"/>
              <a:gd name="T8" fmla="+- 0 6469 6488"/>
              <a:gd name="T9" fmla="*/ T8 w 8231"/>
              <a:gd name="T10" fmla="+- 0 6925 6836"/>
              <a:gd name="T11" fmla="*/ 6925 h 118"/>
              <a:gd name="T12" fmla="+- 0 6512 6488"/>
              <a:gd name="T13" fmla="*/ T12 w 8231"/>
              <a:gd name="T14" fmla="+- 0 6940 6836"/>
              <a:gd name="T15" fmla="*/ 6940 h 118"/>
              <a:gd name="T16" fmla="+- 0 6551 6488"/>
              <a:gd name="T17" fmla="*/ T16 w 8231"/>
              <a:gd name="T18" fmla="+- 0 6953 6836"/>
              <a:gd name="T19" fmla="*/ 6953 h 118"/>
              <a:gd name="T20" fmla="+- 0 6600 6488"/>
              <a:gd name="T21" fmla="*/ T20 w 8231"/>
              <a:gd name="T22" fmla="+- 0 6950 6836"/>
              <a:gd name="T23" fmla="*/ 6950 h 118"/>
              <a:gd name="T24" fmla="+- 0 6640 6488"/>
              <a:gd name="T25" fmla="*/ T24 w 8231"/>
              <a:gd name="T26" fmla="+- 0 6953 6836"/>
              <a:gd name="T27" fmla="*/ 6953 h 118"/>
              <a:gd name="T28" fmla="+- 0 7426 6488"/>
              <a:gd name="T29" fmla="*/ T28 w 8231"/>
              <a:gd name="T30" fmla="+- 0 7004 6836"/>
              <a:gd name="T31" fmla="*/ 7004 h 118"/>
              <a:gd name="T32" fmla="+- 0 8250 6488"/>
              <a:gd name="T33" fmla="*/ T32 w 8231"/>
              <a:gd name="T34" fmla="+- 0 6901 6836"/>
              <a:gd name="T35" fmla="*/ 6901 h 118"/>
              <a:gd name="T36" fmla="+- 0 9039 6488"/>
              <a:gd name="T37" fmla="*/ T36 w 8231"/>
              <a:gd name="T38" fmla="+- 0 6892 6836"/>
              <a:gd name="T39" fmla="*/ 6892 h 118"/>
              <a:gd name="T40" fmla="+- 0 9794 6488"/>
              <a:gd name="T41" fmla="*/ T40 w 8231"/>
              <a:gd name="T42" fmla="+- 0 6884 6836"/>
              <a:gd name="T43" fmla="*/ 6884 h 118"/>
              <a:gd name="T44" fmla="+- 0 10548 6488"/>
              <a:gd name="T45" fmla="*/ T44 w 8231"/>
              <a:gd name="T46" fmla="+- 0 6871 6836"/>
              <a:gd name="T47" fmla="*/ 6871 h 118"/>
              <a:gd name="T48" fmla="+- 0 11303 6488"/>
              <a:gd name="T49" fmla="*/ T48 w 8231"/>
              <a:gd name="T50" fmla="+- 0 6854 6836"/>
              <a:gd name="T51" fmla="*/ 6854 h 118"/>
              <a:gd name="T52" fmla="+- 0 12176 6488"/>
              <a:gd name="T53" fmla="*/ T52 w 8231"/>
              <a:gd name="T54" fmla="+- 0 6834 6836"/>
              <a:gd name="T55" fmla="*/ 6834 h 118"/>
              <a:gd name="T56" fmla="+- 0 13042 6488"/>
              <a:gd name="T57" fmla="*/ T56 w 8231"/>
              <a:gd name="T58" fmla="+- 0 6847 6836"/>
              <a:gd name="T59" fmla="*/ 6847 h 118"/>
              <a:gd name="T60" fmla="+- 0 13915 6488"/>
              <a:gd name="T61" fmla="*/ T60 w 8231"/>
              <a:gd name="T62" fmla="+- 0 6888 6836"/>
              <a:gd name="T63" fmla="*/ 6888 h 118"/>
              <a:gd name="T64" fmla="+- 0 14149 6488"/>
              <a:gd name="T65" fmla="*/ T64 w 8231"/>
              <a:gd name="T66" fmla="+- 0 6899 6836"/>
              <a:gd name="T67" fmla="*/ 6899 h 118"/>
              <a:gd name="T68" fmla="+- 0 14434 6488"/>
              <a:gd name="T69" fmla="*/ T68 w 8231"/>
              <a:gd name="T70" fmla="+- 0 6949 6836"/>
              <a:gd name="T71" fmla="*/ 6949 h 118"/>
              <a:gd name="T72" fmla="+- 0 14663 6488"/>
              <a:gd name="T73" fmla="*/ T72 w 8231"/>
              <a:gd name="T74" fmla="+- 0 6898 6836"/>
              <a:gd name="T75" fmla="*/ 6898 h 118"/>
              <a:gd name="T76" fmla="+- 0 14695 6488"/>
              <a:gd name="T77" fmla="*/ T76 w 8231"/>
              <a:gd name="T78" fmla="+- 0 6887 6836"/>
              <a:gd name="T79" fmla="*/ 6887 h 118"/>
              <a:gd name="T80" fmla="+- 0 14705 6488"/>
              <a:gd name="T81" fmla="*/ T80 w 8231"/>
              <a:gd name="T82" fmla="+- 0 6884 6836"/>
              <a:gd name="T83" fmla="*/ 6884 h 118"/>
              <a:gd name="T84" fmla="+- 0 14718 6488"/>
              <a:gd name="T85" fmla="*/ T84 w 8231"/>
              <a:gd name="T86" fmla="+- 0 6864 6836"/>
              <a:gd name="T87" fmla="*/ 6864 h 1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8231" h="118" extrusionOk="0">
                <a:moveTo>
                  <a:pt x="8" y="47"/>
                </a:moveTo>
                <a:cubicBezTo>
                  <a:pt x="21" y="53"/>
                  <a:pt x="-19" y="89"/>
                  <a:pt x="24" y="104"/>
                </a:cubicBezTo>
                <a:cubicBezTo>
                  <a:pt x="63" y="117"/>
                  <a:pt x="112" y="114"/>
                  <a:pt x="152" y="117"/>
                </a:cubicBezTo>
                <a:cubicBezTo>
                  <a:pt x="938" y="168"/>
                  <a:pt x="1762" y="65"/>
                  <a:pt x="2551" y="56"/>
                </a:cubicBezTo>
                <a:cubicBezTo>
                  <a:pt x="3306" y="48"/>
                  <a:pt x="4060" y="35"/>
                  <a:pt x="4815" y="18"/>
                </a:cubicBezTo>
                <a:cubicBezTo>
                  <a:pt x="5688" y="-2"/>
                  <a:pt x="6554" y="11"/>
                  <a:pt x="7427" y="52"/>
                </a:cubicBezTo>
                <a:cubicBezTo>
                  <a:pt x="7661" y="63"/>
                  <a:pt x="7946" y="113"/>
                  <a:pt x="8175" y="62"/>
                </a:cubicBezTo>
                <a:cubicBezTo>
                  <a:pt x="8207" y="51"/>
                  <a:pt x="8217" y="48"/>
                  <a:pt x="8230" y="28"/>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9892894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p>
          </p:txBody>
        </p:sp>
      </p:grpSp>
      <p:grpSp>
        <p:nvGrpSpPr>
          <p:cNvPr id="15" name="Group 14"/>
          <p:cNvGrpSpPr/>
          <p:nvPr/>
        </p:nvGrpSpPr>
        <p:grpSpPr>
          <a:xfrm>
            <a:off x="135454" y="4988370"/>
            <a:ext cx="5076941" cy="1252295"/>
            <a:chOff x="9144000" y="2514247"/>
            <a:chExt cx="5076941" cy="1252295"/>
          </a:xfrm>
          <a:solidFill>
            <a:schemeClr val="accent3">
              <a:lumMod val="20000"/>
              <a:lumOff val="8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A6A6A6"/>
                  </a:solidFill>
                </a:rPr>
                <a:t> </a:t>
              </a:r>
              <a:r>
                <a:rPr lang="en-US" dirty="0" smtClean="0">
                  <a:solidFill>
                    <a:srgbClr val="A6A6A6"/>
                  </a:solidFill>
                </a:rPr>
                <a:t>learned </a:t>
              </a:r>
              <a:r>
                <a:rPr lang="en-US" dirty="0">
                  <a:solidFill>
                    <a:srgbClr val="A6A6A6"/>
                  </a:solidFill>
                </a:rPr>
                <a:t>special things from faraway </a:t>
              </a:r>
              <a:r>
                <a:rPr lang="en-US" dirty="0" smtClean="0">
                  <a:solidFill>
                    <a:srgbClr val="A6A6A6"/>
                  </a:solidFill>
                </a:rPr>
                <a:t>places</a:t>
              </a:r>
              <a:endParaRPr lang="en-US" dirty="0">
                <a:solidFill>
                  <a:srgbClr val="A6A6A6"/>
                </a:solidFill>
              </a:endParaRPr>
            </a:p>
            <a:p>
              <a:pPr algn="ctr"/>
              <a:r>
                <a:rPr lang="en-US" dirty="0" smtClean="0">
                  <a:solidFill>
                    <a:srgbClr val="A6A6A6"/>
                  </a:solidFill>
                </a:rPr>
                <a:t>had </a:t>
              </a:r>
              <a:r>
                <a:rPr lang="en-US" dirty="0">
                  <a:solidFill>
                    <a:srgbClr val="A6A6A6"/>
                  </a:solidFill>
                </a:rPr>
                <a:t>a classmate who is thousands of miles </a:t>
              </a:r>
              <a:r>
                <a:rPr lang="en-US" dirty="0" smtClean="0">
                  <a:solidFill>
                    <a:srgbClr val="A6A6A6"/>
                  </a:solidFill>
                </a:rPr>
                <a:t>away</a:t>
              </a:r>
            </a:p>
            <a:p>
              <a:pPr algn="ctr"/>
              <a:r>
                <a:rPr lang="en-US" dirty="0">
                  <a:solidFill>
                    <a:srgbClr val="A6A6A6"/>
                  </a:solidFill>
                  <a:ea typeface="Lucida Grande"/>
                  <a:cs typeface="Lucida Grande"/>
                </a:rPr>
                <a:t>fixed your car with a </a:t>
              </a:r>
              <a:r>
                <a:rPr lang="en-US" dirty="0" smtClean="0">
                  <a:solidFill>
                    <a:srgbClr val="A6A6A6"/>
                  </a:solidFill>
                  <a:ea typeface="Lucida Grande"/>
                  <a:cs typeface="Lucida Grande"/>
                </a:rPr>
                <a:t>television</a:t>
              </a:r>
              <a:endParaRPr lang="en-US" dirty="0">
                <a:solidFill>
                  <a:srgbClr val="A6A6A6"/>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rgbClr val="A6A6A6"/>
                  </a:solidFill>
                </a:rPr>
                <a:t>Education</a:t>
              </a:r>
              <a:endParaRPr lang="en-US" dirty="0">
                <a:solidFill>
                  <a:srgbClr val="A6A6A6"/>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lumMod val="65000"/>
                    </a:schemeClr>
                  </a:solidFill>
                </a:rPr>
                <a:t>crossed </a:t>
              </a:r>
              <a:r>
                <a:rPr lang="en-US" dirty="0">
                  <a:solidFill>
                    <a:schemeClr val="bg1">
                      <a:lumMod val="65000"/>
                    </a:schemeClr>
                  </a:solidFill>
                </a:rPr>
                <a:t>the country without asking for </a:t>
              </a:r>
              <a:r>
                <a:rPr lang="en-US" dirty="0" smtClean="0">
                  <a:solidFill>
                    <a:schemeClr val="bg1">
                      <a:lumMod val="65000"/>
                    </a:schemeClr>
                  </a:solidFill>
                </a:rPr>
                <a:t>directions</a:t>
              </a:r>
            </a:p>
            <a:p>
              <a:pPr algn="ctr"/>
              <a:r>
                <a:rPr lang="en-US" dirty="0" smtClean="0">
                  <a:solidFill>
                    <a:schemeClr val="bg1">
                      <a:lumMod val="65000"/>
                    </a:schemeClr>
                  </a:solidFill>
                </a:rPr>
                <a:t>paid </a:t>
              </a:r>
              <a:r>
                <a:rPr lang="en-US" dirty="0">
                  <a:solidFill>
                    <a:schemeClr val="bg1">
                      <a:lumMod val="65000"/>
                    </a:schemeClr>
                  </a:solidFill>
                </a:rPr>
                <a:t>a toll without slowing down</a:t>
              </a:r>
            </a:p>
          </p:txBody>
        </p:sp>
        <p:sp>
          <p:nvSpPr>
            <p:cNvPr id="30" name="Snip Single Corner Rectangle 29"/>
            <p:cNvSpPr/>
            <p:nvPr/>
          </p:nvSpPr>
          <p:spPr>
            <a:xfrm>
              <a:off x="7780936" y="1587057"/>
              <a:ext cx="1283605" cy="419538"/>
            </a:xfrm>
            <a:prstGeom prst="snip1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Travel</a:t>
              </a:r>
              <a:endParaRPr lang="en-US" dirty="0">
                <a:solidFill>
                  <a:schemeClr val="bg1">
                    <a:lumMod val="65000"/>
                  </a:schemeClr>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borrowed </a:t>
              </a:r>
              <a:r>
                <a:rPr lang="en-US" dirty="0">
                  <a:solidFill>
                    <a:schemeClr val="bg1">
                      <a:lumMod val="75000"/>
                    </a:schemeClr>
                  </a:solidFill>
                </a:rPr>
                <a:t>a book from thousands of miles </a:t>
              </a:r>
              <a:r>
                <a:rPr lang="en-US" dirty="0" smtClean="0">
                  <a:solidFill>
                    <a:schemeClr val="bg1">
                      <a:lumMod val="75000"/>
                    </a:schemeClr>
                  </a:solidFill>
                </a:rPr>
                <a:t>away  </a:t>
              </a:r>
            </a:p>
            <a:p>
              <a:pPr algn="ctr"/>
              <a:r>
                <a:rPr lang="en-US" dirty="0" smtClean="0">
                  <a:solidFill>
                    <a:schemeClr val="bg1">
                      <a:lumMod val="75000"/>
                    </a:schemeClr>
                  </a:solidFill>
                </a:rPr>
                <a:t>watched </a:t>
              </a:r>
              <a:r>
                <a:rPr lang="en-US" dirty="0">
                  <a:solidFill>
                    <a:schemeClr val="bg1">
                      <a:lumMod val="75000"/>
                    </a:schemeClr>
                  </a:solidFill>
                </a:rPr>
                <a:t>the movie you wanted to the minute you wanted </a:t>
              </a:r>
              <a:r>
                <a:rPr lang="en-US" dirty="0" smtClean="0">
                  <a:solidFill>
                    <a:schemeClr val="bg1">
                      <a:lumMod val="75000"/>
                    </a:schemeClr>
                  </a:solidFill>
                </a:rPr>
                <a:t>to</a:t>
              </a:r>
              <a:endParaRPr lang="en-US" dirty="0">
                <a:solidFill>
                  <a:schemeClr val="bg1">
                    <a:lumMod val="75000"/>
                  </a:schemeClr>
                </a:solidFill>
              </a:endParaRPr>
            </a:p>
          </p:txBody>
        </p:sp>
        <p:sp>
          <p:nvSpPr>
            <p:cNvPr id="22" name="Snip Single Corner Rectangle 21"/>
            <p:cNvSpPr/>
            <p:nvPr/>
          </p:nvSpPr>
          <p:spPr>
            <a:xfrm>
              <a:off x="-1224296" y="4943640"/>
              <a:ext cx="2210645" cy="419538"/>
            </a:xfrm>
            <a:prstGeom prst="snip1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75000"/>
                    </a:schemeClr>
                  </a:solidFill>
                </a:rPr>
                <a:t>Media Consumption</a:t>
              </a:r>
              <a:endParaRPr lang="en-US" dirty="0">
                <a:solidFill>
                  <a:schemeClr val="bg1">
                    <a:lumMod val="75000"/>
                  </a:schemeClr>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chemeClr val="accent2">
              <a:lumMod val="7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accent6">
                      <a:lumMod val="75000"/>
                    </a:schemeClr>
                  </a:solidFill>
                  <a:ea typeface="Lucida Grande"/>
                  <a:cs typeface="Lucida Grande"/>
                </a:rPr>
                <a:t>opened doors with the sound of your </a:t>
              </a:r>
              <a:r>
                <a:rPr lang="en-US" dirty="0" smtClean="0">
                  <a:solidFill>
                    <a:schemeClr val="accent6">
                      <a:lumMod val="75000"/>
                    </a:schemeClr>
                  </a:solidFill>
                  <a:ea typeface="Lucida Grande"/>
                  <a:cs typeface="Lucida Grande"/>
                </a:rPr>
                <a:t>voice</a:t>
              </a:r>
              <a:endParaRPr lang="en-US" dirty="0">
                <a:solidFill>
                  <a:schemeClr val="accent6">
                    <a:lumMod val="75000"/>
                  </a:schemeClr>
                </a:solidFill>
                <a:ea typeface="Lucida Grande"/>
                <a:cs typeface="Lucida Grande"/>
              </a:endParaRPr>
            </a:p>
            <a:p>
              <a:pPr algn="ctr"/>
              <a:r>
                <a:rPr lang="en-US" dirty="0" smtClean="0">
                  <a:solidFill>
                    <a:schemeClr val="bg1">
                      <a:lumMod val="75000"/>
                    </a:schemeClr>
                  </a:solidFill>
                  <a:ea typeface="Lucida Grande"/>
                  <a:cs typeface="Lucida Grande"/>
                </a:rPr>
                <a:t>kept </a:t>
              </a:r>
              <a:r>
                <a:rPr lang="en-US" dirty="0">
                  <a:solidFill>
                    <a:schemeClr val="bg1">
                      <a:lumMod val="75000"/>
                    </a:schemeClr>
                  </a:solidFill>
                  <a:ea typeface="Lucida Grande"/>
                  <a:cs typeface="Lucida Grande"/>
                </a:rPr>
                <a:t>an eye on your home when you’re not at </a:t>
              </a:r>
              <a:r>
                <a:rPr lang="en-US" dirty="0" smtClean="0">
                  <a:solidFill>
                    <a:schemeClr val="bg1">
                      <a:lumMod val="75000"/>
                    </a:schemeClr>
                  </a:solidFill>
                  <a:ea typeface="Lucida Grande"/>
                  <a:cs typeface="Lucida Grande"/>
                </a:rPr>
                <a:t>home</a:t>
              </a:r>
            </a:p>
            <a:p>
              <a:pPr algn="ctr"/>
              <a:r>
                <a:rPr lang="en-US" b="1" dirty="0">
                  <a:solidFill>
                    <a:srgbClr val="00B501"/>
                  </a:solidFill>
                  <a:ea typeface="Lucida Grande"/>
                  <a:cs typeface="Lucida Grande"/>
                </a:rPr>
                <a:t>carried your medical history in your </a:t>
              </a:r>
              <a:r>
                <a:rPr lang="en-US" b="1" dirty="0" smtClean="0">
                  <a:solidFill>
                    <a:srgbClr val="00B501"/>
                  </a:solidFill>
                  <a:ea typeface="Lucida Grande"/>
                  <a:cs typeface="Lucida Grande"/>
                </a:rPr>
                <a:t>wallet</a:t>
              </a:r>
              <a:endParaRPr lang="en-US" b="1" dirty="0">
                <a:solidFill>
                  <a:srgbClr val="00B50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Security</a:t>
              </a:r>
              <a:endParaRPr lang="en-US" dirty="0">
                <a:solidFill>
                  <a:schemeClr val="tx1"/>
                </a:solidFill>
              </a:endParaRPr>
            </a:p>
          </p:txBody>
        </p:sp>
      </p:grpSp>
      <p:sp>
        <p:nvSpPr>
          <p:cNvPr id="13" name="Rounded Rectangle 12"/>
          <p:cNvSpPr/>
          <p:nvPr/>
        </p:nvSpPr>
        <p:spPr>
          <a:xfrm>
            <a:off x="5276058" y="4819508"/>
            <a:ext cx="3738085" cy="1179619"/>
          </a:xfrm>
          <a:prstGeom prst="round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a:t>
            </a:r>
            <a:endParaRPr lang="en-US" dirty="0">
              <a:solidFill>
                <a:schemeClr val="bg1"/>
              </a:solidFill>
            </a:endParaRPr>
          </a:p>
        </p:txBody>
      </p:sp>
      <p:sp>
        <p:nvSpPr>
          <p:cNvPr id="27" name="Snip Single Corner Rectangle 26"/>
          <p:cNvSpPr/>
          <p:nvPr/>
        </p:nvSpPr>
        <p:spPr>
          <a:xfrm>
            <a:off x="8061370" y="4527589"/>
            <a:ext cx="951591" cy="425411"/>
          </a:xfrm>
          <a:prstGeom prst="snip1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Agents</a:t>
            </a:r>
            <a:endParaRPr lang="en-US" dirty="0">
              <a:solidFill>
                <a:schemeClr val="tx1"/>
              </a:solidFill>
            </a:endParaRPr>
          </a:p>
        </p:txBody>
      </p:sp>
    </p:spTree>
    <p:extLst>
      <p:ext uri="{BB962C8B-B14F-4D97-AF65-F5344CB8AC3E}">
        <p14:creationId xmlns:p14="http://schemas.microsoft.com/office/powerpoint/2010/main" val="161809303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reen Shot 2013-04-04 at 7.40.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00" y="5486400"/>
            <a:ext cx="2324100" cy="1042865"/>
          </a:xfrm>
          <a:prstGeom prst="rect">
            <a:avLst/>
          </a:prstGeom>
        </p:spPr>
      </p:pic>
      <p:sp>
        <p:nvSpPr>
          <p:cNvPr id="15" name="Rectangle 14"/>
          <p:cNvSpPr/>
          <p:nvPr/>
        </p:nvSpPr>
        <p:spPr>
          <a:xfrm>
            <a:off x="1333500" y="5435600"/>
            <a:ext cx="14732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3911166" y="457200"/>
            <a:ext cx="3327834" cy="369332"/>
          </a:xfrm>
          <a:prstGeom prst="rect">
            <a:avLst/>
          </a:prstGeom>
          <a:noFill/>
        </p:spPr>
        <p:txBody>
          <a:bodyPr wrap="none" rtlCol="0">
            <a:spAutoFit/>
          </a:bodyPr>
          <a:lstStyle/>
          <a:p>
            <a:r>
              <a:rPr lang="en-US" dirty="0" smtClean="0"/>
              <a:t>Cost to sequence human genome</a:t>
            </a:r>
            <a:endParaRPr lang="en-US" dirty="0"/>
          </a:p>
        </p:txBody>
      </p:sp>
      <p:cxnSp>
        <p:nvCxnSpPr>
          <p:cNvPr id="11" name="Straight Arrow Connector 10"/>
          <p:cNvCxnSpPr>
            <a:stCxn id="9" idx="1"/>
          </p:cNvCxnSpPr>
          <p:nvPr/>
        </p:nvCxnSpPr>
        <p:spPr>
          <a:xfrm rot="10800000" flipV="1">
            <a:off x="3412222" y="641866"/>
            <a:ext cx="498944" cy="137362"/>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636899" y="944745"/>
            <a:ext cx="2452724" cy="646331"/>
          </a:xfrm>
          <a:prstGeom prst="rect">
            <a:avLst/>
          </a:prstGeom>
          <a:solidFill>
            <a:schemeClr val="bg1"/>
          </a:solidFill>
        </p:spPr>
        <p:txBody>
          <a:bodyPr wrap="none" rtlCol="0">
            <a:spAutoFit/>
          </a:bodyPr>
          <a:lstStyle/>
          <a:p>
            <a:pPr algn="ctr"/>
            <a:r>
              <a:rPr lang="en-US" dirty="0" smtClean="0"/>
              <a:t>Moore’s Law prediction</a:t>
            </a:r>
          </a:p>
          <a:p>
            <a:pPr algn="ctr"/>
            <a:r>
              <a:rPr lang="en-US" dirty="0" smtClean="0"/>
              <a:t>(halve every 18 months)</a:t>
            </a:r>
            <a:endParaRPr lang="en-US" dirty="0"/>
          </a:p>
        </p:txBody>
      </p:sp>
      <p:cxnSp>
        <p:nvCxnSpPr>
          <p:cNvPr id="16" name="Straight Arrow Connector 15"/>
          <p:cNvCxnSpPr>
            <a:stCxn id="14" idx="2"/>
          </p:cNvCxnSpPr>
          <p:nvPr/>
        </p:nvCxnSpPr>
        <p:spPr>
          <a:xfrm rot="5400000">
            <a:off x="7432269" y="1702608"/>
            <a:ext cx="542524" cy="319461"/>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2" name="Chart 11"/>
          <p:cNvGraphicFramePr>
            <a:graphicFrameLocks/>
          </p:cNvGraphicFramePr>
          <p:nvPr>
            <p:extLst>
              <p:ext uri="{D42A27DB-BD31-4B8C-83A1-F6EECF244321}">
                <p14:modId xmlns:p14="http://schemas.microsoft.com/office/powerpoint/2010/main" val="2836182323"/>
              </p:ext>
            </p:extLst>
          </p:nvPr>
        </p:nvGraphicFramePr>
        <p:xfrm>
          <a:off x="0" y="0"/>
          <a:ext cx="9144000" cy="629761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2176801" y="1956995"/>
            <a:ext cx="3254877" cy="206210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3200" dirty="0" smtClean="0"/>
              <a:t>Predicting steady technology improvement is easy!</a:t>
            </a:r>
            <a:endParaRPr lang="en-US" sz="3200" dirty="0"/>
          </a:p>
        </p:txBody>
      </p:sp>
      <p:sp>
        <p:nvSpPr>
          <p:cNvPr id="2050" name="Comment 2"/>
          <p:cNvSpPr>
            <a:spLocks noRot="1" noChangeAspect="1" noEditPoints="1" noChangeArrowheads="1" noChangeShapeType="1" noTextEdit="1"/>
          </p:cNvSpPr>
          <p:nvPr/>
        </p:nvSpPr>
        <p:spPr bwMode="auto">
          <a:xfrm>
            <a:off x="1609725" y="252413"/>
            <a:ext cx="3873500" cy="1157287"/>
          </a:xfrm>
          <a:custGeom>
            <a:avLst/>
            <a:gdLst>
              <a:gd name="T0" fmla="+- 0 15193 4473"/>
              <a:gd name="T1" fmla="*/ T0 w 10757"/>
              <a:gd name="T2" fmla="+- 0 3913 701"/>
              <a:gd name="T3" fmla="*/ 3913 h 3214"/>
              <a:gd name="T4" fmla="+- 0 15229 4473"/>
              <a:gd name="T5" fmla="*/ T4 w 10757"/>
              <a:gd name="T6" fmla="+- 0 3914 701"/>
              <a:gd name="T7" fmla="*/ 3914 h 3214"/>
              <a:gd name="T8" fmla="+- 0 15178 4473"/>
              <a:gd name="T9" fmla="*/ T8 w 10757"/>
              <a:gd name="T10" fmla="+- 0 3861 701"/>
              <a:gd name="T11" fmla="*/ 3861 h 3214"/>
              <a:gd name="T12" fmla="+- 0 15007 4473"/>
              <a:gd name="T13" fmla="*/ T12 w 10757"/>
              <a:gd name="T14" fmla="+- 0 3745 701"/>
              <a:gd name="T15" fmla="*/ 3745 h 3214"/>
              <a:gd name="T16" fmla="+- 0 14931 4473"/>
              <a:gd name="T17" fmla="*/ T16 w 10757"/>
              <a:gd name="T18" fmla="+- 0 3702 701"/>
              <a:gd name="T19" fmla="*/ 3702 h 3214"/>
              <a:gd name="T20" fmla="+- 0 14864 4473"/>
              <a:gd name="T21" fmla="*/ T20 w 10757"/>
              <a:gd name="T22" fmla="+- 0 3660 701"/>
              <a:gd name="T23" fmla="*/ 3660 h 3214"/>
              <a:gd name="T24" fmla="+- 0 14804 4473"/>
              <a:gd name="T25" fmla="*/ T24 w 10757"/>
              <a:gd name="T26" fmla="+- 0 3634 701"/>
              <a:gd name="T27" fmla="*/ 3634 h 3214"/>
              <a:gd name="T28" fmla="+- 0 14745 4473"/>
              <a:gd name="T29" fmla="*/ T28 w 10757"/>
              <a:gd name="T30" fmla="+- 0 3634 701"/>
              <a:gd name="T31" fmla="*/ 3634 h 3214"/>
              <a:gd name="T32" fmla="+- 0 14695 4473"/>
              <a:gd name="T33" fmla="*/ T32 w 10757"/>
              <a:gd name="T34" fmla="+- 0 3625 701"/>
              <a:gd name="T35" fmla="*/ 3625 h 3214"/>
              <a:gd name="T36" fmla="+- 0 14552 4473"/>
              <a:gd name="T37" fmla="*/ T36 w 10757"/>
              <a:gd name="T38" fmla="+- 0 3527 701"/>
              <a:gd name="T39" fmla="*/ 3527 h 3214"/>
              <a:gd name="T40" fmla="+- 0 14439 4473"/>
              <a:gd name="T41" fmla="*/ T40 w 10757"/>
              <a:gd name="T42" fmla="+- 0 3500 701"/>
              <a:gd name="T43" fmla="*/ 3500 h 3214"/>
              <a:gd name="T44" fmla="+- 0 14296 4473"/>
              <a:gd name="T45" fmla="*/ T44 w 10757"/>
              <a:gd name="T46" fmla="+- 0 3516 701"/>
              <a:gd name="T47" fmla="*/ 3516 h 3214"/>
              <a:gd name="T48" fmla="+- 0 14196 4473"/>
              <a:gd name="T49" fmla="*/ T48 w 10757"/>
              <a:gd name="T50" fmla="+- 0 3519 701"/>
              <a:gd name="T51" fmla="*/ 3519 h 3214"/>
              <a:gd name="T52" fmla="+- 0 13443 4473"/>
              <a:gd name="T53" fmla="*/ T52 w 10757"/>
              <a:gd name="T54" fmla="+- 0 3402 701"/>
              <a:gd name="T55" fmla="*/ 3402 h 3214"/>
              <a:gd name="T56" fmla="+- 0 12589 4473"/>
              <a:gd name="T57" fmla="*/ T56 w 10757"/>
              <a:gd name="T58" fmla="+- 0 3247 701"/>
              <a:gd name="T59" fmla="*/ 3247 h 3214"/>
              <a:gd name="T60" fmla="+- 0 10717 4473"/>
              <a:gd name="T61" fmla="*/ T60 w 10757"/>
              <a:gd name="T62" fmla="+- 0 2957 701"/>
              <a:gd name="T63" fmla="*/ 2957 h 3214"/>
              <a:gd name="T64" fmla="+- 0 9868 4473"/>
              <a:gd name="T65" fmla="*/ T64 w 10757"/>
              <a:gd name="T66" fmla="+- 0 2539 701"/>
              <a:gd name="T67" fmla="*/ 2539 h 3214"/>
              <a:gd name="T68" fmla="+- 0 9151 4473"/>
              <a:gd name="T69" fmla="*/ T68 w 10757"/>
              <a:gd name="T70" fmla="+- 0 2382 701"/>
              <a:gd name="T71" fmla="*/ 2382 h 3214"/>
              <a:gd name="T72" fmla="+- 0 8571 4473"/>
              <a:gd name="T73" fmla="*/ T72 w 10757"/>
              <a:gd name="T74" fmla="+- 0 2080 701"/>
              <a:gd name="T75" fmla="*/ 2080 h 3214"/>
              <a:gd name="T76" fmla="+- 0 7882 4473"/>
              <a:gd name="T77" fmla="*/ T76 w 10757"/>
              <a:gd name="T78" fmla="+- 0 1182 701"/>
              <a:gd name="T79" fmla="*/ 1182 h 3214"/>
              <a:gd name="T80" fmla="+- 0 7044 4473"/>
              <a:gd name="T81" fmla="*/ T80 w 10757"/>
              <a:gd name="T82" fmla="+- 0 959 701"/>
              <a:gd name="T83" fmla="*/ 959 h 3214"/>
              <a:gd name="T84" fmla="+- 0 4668 4473"/>
              <a:gd name="T85" fmla="*/ T84 w 10757"/>
              <a:gd name="T86" fmla="+- 0 718 701"/>
              <a:gd name="T87" fmla="*/ 718 h 3214"/>
              <a:gd name="T88" fmla="+- 0 4473 4473"/>
              <a:gd name="T89" fmla="*/ T88 w 10757"/>
              <a:gd name="T90" fmla="+- 0 701 701"/>
              <a:gd name="T91" fmla="*/ 701 h 321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Lst>
            <a:rect l="0" t="0" r="r" b="b"/>
            <a:pathLst>
              <a:path w="10757" h="3214" extrusionOk="0">
                <a:moveTo>
                  <a:pt x="10720" y="3212"/>
                </a:moveTo>
                <a:cubicBezTo>
                  <a:pt x="10740" y="3213"/>
                  <a:pt x="10744" y="3213"/>
                  <a:pt x="10756" y="3213"/>
                </a:cubicBezTo>
                <a:cubicBezTo>
                  <a:pt x="10742" y="3194"/>
                  <a:pt x="10728" y="3177"/>
                  <a:pt x="10705" y="3160"/>
                </a:cubicBezTo>
                <a:cubicBezTo>
                  <a:pt x="10650" y="3120"/>
                  <a:pt x="10592" y="3080"/>
                  <a:pt x="10534" y="3044"/>
                </a:cubicBezTo>
                <a:cubicBezTo>
                  <a:pt x="10509" y="3029"/>
                  <a:pt x="10483" y="3016"/>
                  <a:pt x="10458" y="3001"/>
                </a:cubicBezTo>
                <a:cubicBezTo>
                  <a:pt x="10435" y="2988"/>
                  <a:pt x="10413" y="2974"/>
                  <a:pt x="10391" y="2959"/>
                </a:cubicBezTo>
                <a:cubicBezTo>
                  <a:pt x="10372" y="2946"/>
                  <a:pt x="10354" y="2937"/>
                  <a:pt x="10331" y="2933"/>
                </a:cubicBezTo>
                <a:cubicBezTo>
                  <a:pt x="10311" y="2929"/>
                  <a:pt x="10292" y="2932"/>
                  <a:pt x="10272" y="2933"/>
                </a:cubicBezTo>
                <a:cubicBezTo>
                  <a:pt x="10253" y="2934"/>
                  <a:pt x="10239" y="2933"/>
                  <a:pt x="10222" y="2924"/>
                </a:cubicBezTo>
                <a:cubicBezTo>
                  <a:pt x="10170" y="2898"/>
                  <a:pt x="10129" y="2855"/>
                  <a:pt x="10079" y="2826"/>
                </a:cubicBezTo>
                <a:cubicBezTo>
                  <a:pt x="10040" y="2803"/>
                  <a:pt x="10011" y="2795"/>
                  <a:pt x="9966" y="2799"/>
                </a:cubicBezTo>
                <a:cubicBezTo>
                  <a:pt x="9919" y="2803"/>
                  <a:pt x="9870" y="2813"/>
                  <a:pt x="9823" y="2815"/>
                </a:cubicBezTo>
                <a:cubicBezTo>
                  <a:pt x="9772" y="2813"/>
                  <a:pt x="9756" y="2812"/>
                  <a:pt x="9723" y="2818"/>
                </a:cubicBezTo>
              </a:path>
              <a:path w="10757" h="3214" extrusionOk="0">
                <a:moveTo>
                  <a:pt x="8970" y="2701"/>
                </a:moveTo>
                <a:cubicBezTo>
                  <a:pt x="8686" y="2638"/>
                  <a:pt x="8405" y="2583"/>
                  <a:pt x="8116" y="2546"/>
                </a:cubicBezTo>
                <a:cubicBezTo>
                  <a:pt x="7490" y="2466"/>
                  <a:pt x="6838" y="2498"/>
                  <a:pt x="6244" y="2256"/>
                </a:cubicBezTo>
                <a:cubicBezTo>
                  <a:pt x="5941" y="2133"/>
                  <a:pt x="5718" y="1924"/>
                  <a:pt x="5395" y="1838"/>
                </a:cubicBezTo>
                <a:cubicBezTo>
                  <a:pt x="5157" y="1775"/>
                  <a:pt x="4902" y="1786"/>
                  <a:pt x="4678" y="1681"/>
                </a:cubicBezTo>
                <a:cubicBezTo>
                  <a:pt x="4501" y="1599"/>
                  <a:pt x="4248" y="1500"/>
                  <a:pt x="4098" y="1379"/>
                </a:cubicBezTo>
                <a:cubicBezTo>
                  <a:pt x="3806" y="1144"/>
                  <a:pt x="3748" y="651"/>
                  <a:pt x="3409" y="481"/>
                </a:cubicBezTo>
                <a:cubicBezTo>
                  <a:pt x="3169" y="361"/>
                  <a:pt x="2832" y="317"/>
                  <a:pt x="2571" y="258"/>
                </a:cubicBezTo>
                <a:cubicBezTo>
                  <a:pt x="1810" y="86"/>
                  <a:pt x="972" y="93"/>
                  <a:pt x="195" y="17"/>
                </a:cubicBezTo>
                <a:cubicBezTo>
                  <a:pt x="130" y="11"/>
                  <a:pt x="65" y="6"/>
                  <a:pt x="0" y="0"/>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12260451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creen Shot 2013-04-04 at 7.40.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00" y="5486400"/>
            <a:ext cx="2324100" cy="1042865"/>
          </a:xfrm>
          <a:prstGeom prst="rect">
            <a:avLst/>
          </a:prstGeom>
        </p:spPr>
      </p:pic>
      <p:sp>
        <p:nvSpPr>
          <p:cNvPr id="2" name="Rectangle 1"/>
          <p:cNvSpPr/>
          <p:nvPr/>
        </p:nvSpPr>
        <p:spPr>
          <a:xfrm>
            <a:off x="1333500" y="5435600"/>
            <a:ext cx="14732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5" name="Chart 14"/>
          <p:cNvGraphicFramePr>
            <a:graphicFrameLocks/>
          </p:cNvGraphicFramePr>
          <p:nvPr>
            <p:extLst>
              <p:ext uri="{D42A27DB-BD31-4B8C-83A1-F6EECF244321}">
                <p14:modId xmlns:p14="http://schemas.microsoft.com/office/powerpoint/2010/main" val="739706670"/>
              </p:ext>
            </p:extLst>
          </p:nvPr>
        </p:nvGraphicFramePr>
        <p:xfrm>
          <a:off x="0" y="0"/>
          <a:ext cx="9144000" cy="62865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3911166" y="457200"/>
            <a:ext cx="3327834" cy="369332"/>
          </a:xfrm>
          <a:prstGeom prst="rect">
            <a:avLst/>
          </a:prstGeom>
          <a:noFill/>
        </p:spPr>
        <p:txBody>
          <a:bodyPr wrap="none" rtlCol="0">
            <a:spAutoFit/>
          </a:bodyPr>
          <a:lstStyle/>
          <a:p>
            <a:r>
              <a:rPr lang="en-US" dirty="0" smtClean="0"/>
              <a:t>Cost to sequence human genome</a:t>
            </a:r>
            <a:endParaRPr lang="en-US" dirty="0"/>
          </a:p>
        </p:txBody>
      </p:sp>
      <p:cxnSp>
        <p:nvCxnSpPr>
          <p:cNvPr id="11" name="Straight Arrow Connector 10"/>
          <p:cNvCxnSpPr>
            <a:stCxn id="9" idx="1"/>
          </p:cNvCxnSpPr>
          <p:nvPr/>
        </p:nvCxnSpPr>
        <p:spPr>
          <a:xfrm rot="10800000" flipV="1">
            <a:off x="3412222" y="641866"/>
            <a:ext cx="498944" cy="137362"/>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636899" y="944745"/>
            <a:ext cx="2452724" cy="646331"/>
          </a:xfrm>
          <a:prstGeom prst="rect">
            <a:avLst/>
          </a:prstGeom>
          <a:solidFill>
            <a:schemeClr val="bg1"/>
          </a:solidFill>
        </p:spPr>
        <p:txBody>
          <a:bodyPr wrap="none" rtlCol="0">
            <a:spAutoFit/>
          </a:bodyPr>
          <a:lstStyle/>
          <a:p>
            <a:pPr algn="ctr"/>
            <a:r>
              <a:rPr lang="en-US" dirty="0" smtClean="0"/>
              <a:t>Moore’s Law prediction</a:t>
            </a:r>
          </a:p>
          <a:p>
            <a:pPr algn="ctr"/>
            <a:r>
              <a:rPr lang="en-US" dirty="0" smtClean="0"/>
              <a:t>(halve every 18 months)</a:t>
            </a:r>
            <a:endParaRPr lang="en-US" dirty="0"/>
          </a:p>
        </p:txBody>
      </p:sp>
      <p:cxnSp>
        <p:nvCxnSpPr>
          <p:cNvPr id="16" name="Straight Arrow Connector 15"/>
          <p:cNvCxnSpPr>
            <a:stCxn id="14" idx="2"/>
          </p:cNvCxnSpPr>
          <p:nvPr/>
        </p:nvCxnSpPr>
        <p:spPr>
          <a:xfrm rot="5400000">
            <a:off x="7432269" y="1702608"/>
            <a:ext cx="542524" cy="319461"/>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p:nvPicPr>
        <p:blipFill>
          <a:blip r:embed="rId4" cstate="print"/>
          <a:srcRect l="18548" t="742" r="17217"/>
          <a:stretch>
            <a:fillRect/>
          </a:stretch>
        </p:blipFill>
        <p:spPr bwMode="auto">
          <a:xfrm>
            <a:off x="1687466" y="1603092"/>
            <a:ext cx="3671934" cy="3188262"/>
          </a:xfrm>
          <a:prstGeom prst="rect">
            <a:avLst/>
          </a:prstGeom>
          <a:noFill/>
          <a:ln w="9525">
            <a:noFill/>
            <a:miter lim="800000"/>
            <a:headEnd/>
            <a:tailEnd/>
          </a:ln>
        </p:spPr>
      </p:pic>
      <p:sp>
        <p:nvSpPr>
          <p:cNvPr id="13" name="TextBox 12"/>
          <p:cNvSpPr txBox="1"/>
          <p:nvPr/>
        </p:nvSpPr>
        <p:spPr>
          <a:xfrm>
            <a:off x="1651000" y="4851400"/>
            <a:ext cx="3788281" cy="369332"/>
          </a:xfrm>
          <a:prstGeom prst="rect">
            <a:avLst/>
          </a:prstGeom>
          <a:solidFill>
            <a:schemeClr val="bg1"/>
          </a:solidFill>
        </p:spPr>
        <p:txBody>
          <a:bodyPr wrap="none" rtlCol="0">
            <a:spAutoFit/>
          </a:bodyPr>
          <a:lstStyle/>
          <a:p>
            <a:r>
              <a:rPr lang="en-US" dirty="0" smtClean="0"/>
              <a:t>Ion torrent Personal Genome Machine</a:t>
            </a:r>
            <a:endParaRPr lang="en-US" dirty="0"/>
          </a:p>
        </p:txBody>
      </p:sp>
    </p:spTree>
    <p:extLst>
      <p:ext uri="{BB962C8B-B14F-4D97-AF65-F5344CB8AC3E}">
        <p14:creationId xmlns:p14="http://schemas.microsoft.com/office/powerpoint/2010/main" val="118621360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16731" y="705255"/>
            <a:ext cx="8915401" cy="3351179"/>
          </a:xfrm>
          <a:prstGeom prst="rect">
            <a:avLst/>
          </a:prstGeom>
          <a:noFill/>
          <a:ln w="9525">
            <a:noFill/>
            <a:miter lim="800000"/>
            <a:headEnd/>
            <a:tailEnd/>
          </a:ln>
        </p:spPr>
      </p:pic>
      <p:sp>
        <p:nvSpPr>
          <p:cNvPr id="5" name="Rectangle 4"/>
          <p:cNvSpPr/>
          <p:nvPr/>
        </p:nvSpPr>
        <p:spPr>
          <a:xfrm>
            <a:off x="226338" y="1964602"/>
            <a:ext cx="832918" cy="1086416"/>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099" name="Rectangle 3"/>
          <p:cNvSpPr>
            <a:spLocks noChangeArrowheads="1"/>
          </p:cNvSpPr>
          <p:nvPr/>
        </p:nvSpPr>
        <p:spPr bwMode="auto">
          <a:xfrm>
            <a:off x="400050" y="4056434"/>
            <a:ext cx="8436560" cy="2462213"/>
          </a:xfrm>
          <a:prstGeom prst="rect">
            <a:avLst/>
          </a:prstGeom>
          <a:solidFill>
            <a:srgbClr val="EBF1DE"/>
          </a:solidFill>
          <a:ln>
            <a:headEnd/>
            <a:tailEnd/>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smtClean="0">
                <a:ln>
                  <a:noFill/>
                </a:ln>
                <a:solidFill>
                  <a:schemeClr val="tx1"/>
                </a:solidFill>
                <a:effectLst/>
                <a:cs typeface="Arial" charset="0"/>
                <a:hlinkClick r:id="rId3"/>
              </a:rPr>
              <a:t>Human Genome Sequencing Using Unchained Base Reads on Self-Assembling DNA </a:t>
            </a:r>
            <a:r>
              <a:rPr kumimoji="0" lang="en-US" sz="1400" b="1" i="1" u="none" strike="noStrike" cap="none" normalizeH="0" baseline="0" dirty="0" err="1" smtClean="0">
                <a:ln>
                  <a:noFill/>
                </a:ln>
                <a:solidFill>
                  <a:schemeClr val="tx1"/>
                </a:solidFill>
                <a:effectLst/>
                <a:cs typeface="Arial" charset="0"/>
                <a:hlinkClick r:id="rId3"/>
              </a:rPr>
              <a:t>Nanoarrays</a:t>
            </a:r>
            <a:r>
              <a:rPr kumimoji="0" lang="en-US" sz="1400" b="1" i="1"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Radoje</a:t>
            </a:r>
            <a:r>
              <a:rPr kumimoji="0" lang="en-US" sz="1400" b="0" i="0"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Drmanac</a:t>
            </a:r>
            <a:r>
              <a:rPr kumimoji="0" lang="en-US" sz="1400" b="0" i="0" u="none" strike="noStrike" cap="none" normalizeH="0" baseline="0" dirty="0" smtClean="0">
                <a:ln>
                  <a:noFill/>
                </a:ln>
                <a:solidFill>
                  <a:schemeClr val="tx1"/>
                </a:solidFill>
                <a:effectLst/>
                <a:cs typeface="Arial" charset="0"/>
              </a:rPr>
              <a:t>, Andrew B. Sparks, Matthew J. Callow, Aaron L. </a:t>
            </a:r>
            <a:r>
              <a:rPr kumimoji="0" lang="en-US" sz="1400" b="0" i="0" u="none" strike="noStrike" cap="none" normalizeH="0" baseline="0" dirty="0" err="1" smtClean="0">
                <a:ln>
                  <a:noFill/>
                </a:ln>
                <a:solidFill>
                  <a:schemeClr val="tx1"/>
                </a:solidFill>
                <a:effectLst/>
                <a:cs typeface="Arial" charset="0"/>
              </a:rPr>
              <a:t>Halpern</a:t>
            </a:r>
            <a:r>
              <a:rPr kumimoji="0" lang="en-US" sz="1400" b="0" i="0" u="none" strike="noStrike" cap="none" normalizeH="0" baseline="0" dirty="0" smtClean="0">
                <a:ln>
                  <a:noFill/>
                </a:ln>
                <a:solidFill>
                  <a:schemeClr val="tx1"/>
                </a:solidFill>
                <a:effectLst/>
                <a:cs typeface="Arial" charset="0"/>
              </a:rPr>
              <a:t>, Norman L. Burns, </a:t>
            </a:r>
            <a:r>
              <a:rPr kumimoji="0" lang="en-US" sz="1400" b="0" i="0" u="none" strike="noStrike" cap="none" normalizeH="0" baseline="0" dirty="0" err="1" smtClean="0">
                <a:ln>
                  <a:noFill/>
                </a:ln>
                <a:solidFill>
                  <a:schemeClr val="tx1"/>
                </a:solidFill>
                <a:effectLst/>
                <a:cs typeface="Arial" charset="0"/>
              </a:rPr>
              <a:t>Bahram</a:t>
            </a:r>
            <a:r>
              <a:rPr kumimoji="0" lang="en-US" sz="1400" b="0" i="0" u="none" strike="noStrike" cap="none" normalizeH="0" baseline="0" dirty="0" smtClean="0">
                <a:ln>
                  <a:noFill/>
                </a:ln>
                <a:solidFill>
                  <a:schemeClr val="tx1"/>
                </a:solidFill>
                <a:effectLst/>
                <a:cs typeface="Arial" charset="0"/>
              </a:rPr>
              <a:t> G. </a:t>
            </a:r>
            <a:r>
              <a:rPr kumimoji="0" lang="en-US" sz="1400" b="0" i="0" u="none" strike="noStrike" cap="none" normalizeH="0" baseline="0" dirty="0" err="1" smtClean="0">
                <a:ln>
                  <a:noFill/>
                </a:ln>
                <a:solidFill>
                  <a:schemeClr val="tx1"/>
                </a:solidFill>
                <a:effectLst/>
                <a:cs typeface="Arial" charset="0"/>
              </a:rPr>
              <a:t>Kermani</a:t>
            </a:r>
            <a:r>
              <a:rPr kumimoji="0" lang="en-US" sz="1400" b="0" i="0" u="none" strike="noStrike" cap="none" normalizeH="0" baseline="0" dirty="0" smtClean="0">
                <a:ln>
                  <a:noFill/>
                </a:ln>
                <a:solidFill>
                  <a:schemeClr val="tx1"/>
                </a:solidFill>
                <a:effectLst/>
                <a:cs typeface="Arial" charset="0"/>
              </a:rPr>
              <a:t>, Paolo </a:t>
            </a:r>
            <a:r>
              <a:rPr kumimoji="0" lang="en-US" sz="1400" b="0" i="0" u="none" strike="noStrike" cap="none" normalizeH="0" baseline="0" dirty="0" err="1" smtClean="0">
                <a:ln>
                  <a:noFill/>
                </a:ln>
                <a:solidFill>
                  <a:schemeClr val="tx1"/>
                </a:solidFill>
                <a:effectLst/>
                <a:cs typeface="Arial" charset="0"/>
              </a:rPr>
              <a:t>Carnevali</a:t>
            </a:r>
            <a:r>
              <a:rPr kumimoji="0" lang="en-US" sz="1400" b="0" i="0" u="none" strike="noStrike" cap="none" normalizeH="0" baseline="0" dirty="0" smtClean="0">
                <a:ln>
                  <a:noFill/>
                </a:ln>
                <a:solidFill>
                  <a:schemeClr val="tx1"/>
                </a:solidFill>
                <a:effectLst/>
                <a:cs typeface="Arial" charset="0"/>
              </a:rPr>
              <a:t>, Igor </a:t>
            </a:r>
            <a:r>
              <a:rPr kumimoji="0" lang="en-US" sz="1400" b="0" i="0" u="none" strike="noStrike" cap="none" normalizeH="0" baseline="0" dirty="0" err="1" smtClean="0">
                <a:ln>
                  <a:noFill/>
                </a:ln>
                <a:solidFill>
                  <a:schemeClr val="tx1"/>
                </a:solidFill>
                <a:effectLst/>
                <a:cs typeface="Arial" charset="0"/>
              </a:rPr>
              <a:t>Nazarenko</a:t>
            </a:r>
            <a:r>
              <a:rPr kumimoji="0" lang="en-US" sz="1400" b="0" i="0" u="none" strike="noStrike" cap="none" normalizeH="0" baseline="0" dirty="0" smtClean="0">
                <a:ln>
                  <a:noFill/>
                </a:ln>
                <a:solidFill>
                  <a:schemeClr val="tx1"/>
                </a:solidFill>
                <a:effectLst/>
                <a:cs typeface="Arial" charset="0"/>
              </a:rPr>
              <a:t>, Geoffrey B. </a:t>
            </a:r>
            <a:r>
              <a:rPr kumimoji="0" lang="en-US" sz="1400" b="0" i="0" u="none" strike="noStrike" cap="none" normalizeH="0" baseline="0" dirty="0" err="1" smtClean="0">
                <a:ln>
                  <a:noFill/>
                </a:ln>
                <a:solidFill>
                  <a:schemeClr val="tx1"/>
                </a:solidFill>
                <a:effectLst/>
                <a:cs typeface="Arial" charset="0"/>
              </a:rPr>
              <a:t>Nilsen</a:t>
            </a:r>
            <a:r>
              <a:rPr kumimoji="0" lang="en-US" sz="1400" b="0" i="0" u="none" strike="noStrike" cap="none" normalizeH="0" baseline="0" dirty="0" smtClean="0">
                <a:ln>
                  <a:noFill/>
                </a:ln>
                <a:solidFill>
                  <a:schemeClr val="tx1"/>
                </a:solidFill>
                <a:effectLst/>
                <a:cs typeface="Arial" charset="0"/>
              </a:rPr>
              <a:t>, George </a:t>
            </a:r>
            <a:r>
              <a:rPr kumimoji="0" lang="en-US" sz="1400" b="0" i="0" u="none" strike="noStrike" cap="none" normalizeH="0" baseline="0" dirty="0" err="1" smtClean="0">
                <a:ln>
                  <a:noFill/>
                </a:ln>
                <a:solidFill>
                  <a:schemeClr val="tx1"/>
                </a:solidFill>
                <a:effectLst/>
                <a:cs typeface="Arial" charset="0"/>
              </a:rPr>
              <a:t>Yeung</a:t>
            </a:r>
            <a:r>
              <a:rPr kumimoji="0" lang="en-US" sz="1400" b="0" i="0" u="none" strike="noStrike" cap="none" normalizeH="0" baseline="0" dirty="0" smtClean="0">
                <a:ln>
                  <a:noFill/>
                </a:ln>
                <a:solidFill>
                  <a:schemeClr val="tx1"/>
                </a:solidFill>
                <a:effectLst/>
                <a:cs typeface="Arial" charset="0"/>
              </a:rPr>
              <a:t>, Fredrik Dahl, Andres Fernandez, Bryan </a:t>
            </a:r>
            <a:r>
              <a:rPr kumimoji="0" lang="en-US" sz="1400" b="0" i="0" u="none" strike="noStrike" cap="none" normalizeH="0" baseline="0" dirty="0" err="1" smtClean="0">
                <a:ln>
                  <a:noFill/>
                </a:ln>
                <a:solidFill>
                  <a:schemeClr val="tx1"/>
                </a:solidFill>
                <a:effectLst/>
                <a:cs typeface="Arial" charset="0"/>
              </a:rPr>
              <a:t>Staker</a:t>
            </a:r>
            <a:r>
              <a:rPr kumimoji="0" lang="en-US" sz="1400" b="0" i="0" u="none" strike="noStrike" cap="none" normalizeH="0" baseline="0" dirty="0" smtClean="0">
                <a:ln>
                  <a:noFill/>
                </a:ln>
                <a:solidFill>
                  <a:schemeClr val="tx1"/>
                </a:solidFill>
                <a:effectLst/>
                <a:cs typeface="Arial" charset="0"/>
              </a:rPr>
              <a:t>, Krishna P. Pant, Jonathan </a:t>
            </a:r>
            <a:r>
              <a:rPr kumimoji="0" lang="en-US" sz="1400" b="0" i="0" u="none" strike="noStrike" cap="none" normalizeH="0" baseline="0" dirty="0" err="1" smtClean="0">
                <a:ln>
                  <a:noFill/>
                </a:ln>
                <a:solidFill>
                  <a:schemeClr val="tx1"/>
                </a:solidFill>
                <a:effectLst/>
                <a:cs typeface="Arial" charset="0"/>
              </a:rPr>
              <a:t>Baccash</a:t>
            </a:r>
            <a:r>
              <a:rPr kumimoji="0" lang="en-US" sz="1400" b="0" i="0" u="none" strike="noStrike" cap="none" normalizeH="0" baseline="0" dirty="0" smtClean="0">
                <a:ln>
                  <a:noFill/>
                </a:ln>
                <a:solidFill>
                  <a:schemeClr val="tx1"/>
                </a:solidFill>
                <a:effectLst/>
                <a:cs typeface="Arial" charset="0"/>
              </a:rPr>
              <a:t>, Adam P. </a:t>
            </a:r>
            <a:r>
              <a:rPr kumimoji="0" lang="en-US" sz="1400" b="0" i="0" u="none" strike="noStrike" cap="none" normalizeH="0" baseline="0" dirty="0" err="1" smtClean="0">
                <a:ln>
                  <a:noFill/>
                </a:ln>
                <a:solidFill>
                  <a:schemeClr val="tx1"/>
                </a:solidFill>
                <a:effectLst/>
                <a:cs typeface="Arial" charset="0"/>
              </a:rPr>
              <a:t>Borcherding</a:t>
            </a:r>
            <a:r>
              <a:rPr kumimoji="0" lang="en-US" sz="1400" b="0" i="0"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Anushka</a:t>
            </a:r>
            <a:r>
              <a:rPr kumimoji="0" lang="en-US" sz="1400" b="0" i="0"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Brownley</a:t>
            </a:r>
            <a:r>
              <a:rPr kumimoji="0" lang="en-US" sz="1400" b="0" i="0" u="none" strike="noStrike" cap="none" normalizeH="0" baseline="0" dirty="0" smtClean="0">
                <a:ln>
                  <a:noFill/>
                </a:ln>
                <a:solidFill>
                  <a:schemeClr val="tx1"/>
                </a:solidFill>
                <a:effectLst/>
                <a:cs typeface="Arial" charset="0"/>
              </a:rPr>
              <a:t>, Ryan </a:t>
            </a:r>
            <a:r>
              <a:rPr kumimoji="0" lang="en-US" sz="1400" b="0" i="0" u="none" strike="noStrike" cap="none" normalizeH="0" baseline="0" dirty="0" err="1" smtClean="0">
                <a:ln>
                  <a:noFill/>
                </a:ln>
                <a:solidFill>
                  <a:schemeClr val="tx1"/>
                </a:solidFill>
                <a:effectLst/>
                <a:cs typeface="Arial" charset="0"/>
              </a:rPr>
              <a:t>Cedeno</a:t>
            </a:r>
            <a:r>
              <a:rPr kumimoji="0" lang="en-US" sz="1400" b="0" i="0"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Linsu</a:t>
            </a:r>
            <a:r>
              <a:rPr kumimoji="0" lang="en-US" sz="1400" b="0" i="0" u="none" strike="noStrike" cap="none" normalizeH="0" baseline="0" dirty="0" smtClean="0">
                <a:ln>
                  <a:noFill/>
                </a:ln>
                <a:solidFill>
                  <a:schemeClr val="tx1"/>
                </a:solidFill>
                <a:effectLst/>
                <a:cs typeface="Arial" charset="0"/>
              </a:rPr>
              <a:t> Chen, Dan </a:t>
            </a:r>
            <a:r>
              <a:rPr kumimoji="0" lang="en-US" sz="1400" b="0" i="0" u="none" strike="noStrike" cap="none" normalizeH="0" baseline="0" dirty="0" err="1" smtClean="0">
                <a:ln>
                  <a:noFill/>
                </a:ln>
                <a:solidFill>
                  <a:schemeClr val="tx1"/>
                </a:solidFill>
                <a:effectLst/>
                <a:cs typeface="Arial" charset="0"/>
              </a:rPr>
              <a:t>Chernikoff</a:t>
            </a:r>
            <a:r>
              <a:rPr kumimoji="0" lang="en-US" sz="1400" b="0" i="0" u="none" strike="noStrike" cap="none" normalizeH="0" baseline="0" dirty="0" smtClean="0">
                <a:ln>
                  <a:noFill/>
                </a:ln>
                <a:solidFill>
                  <a:schemeClr val="tx1"/>
                </a:solidFill>
                <a:effectLst/>
                <a:cs typeface="Arial" charset="0"/>
              </a:rPr>
              <a:t>, Alex Cheung, </a:t>
            </a:r>
            <a:r>
              <a:rPr kumimoji="0" lang="en-US" sz="1400" b="0" i="0" u="none" strike="noStrike" cap="none" normalizeH="0" baseline="0" dirty="0" err="1" smtClean="0">
                <a:ln>
                  <a:noFill/>
                </a:ln>
                <a:solidFill>
                  <a:schemeClr val="tx1"/>
                </a:solidFill>
                <a:effectLst/>
                <a:cs typeface="Arial" charset="0"/>
              </a:rPr>
              <a:t>Razvan</a:t>
            </a:r>
            <a:r>
              <a:rPr kumimoji="0" lang="en-US" sz="1400" b="0" i="0"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Chirita</a:t>
            </a:r>
            <a:r>
              <a:rPr kumimoji="0" lang="en-US" sz="1400" b="0" i="0" u="none" strike="noStrike" cap="none" normalizeH="0" baseline="0" dirty="0" smtClean="0">
                <a:ln>
                  <a:noFill/>
                </a:ln>
                <a:solidFill>
                  <a:schemeClr val="tx1"/>
                </a:solidFill>
                <a:effectLst/>
                <a:cs typeface="Arial" charset="0"/>
              </a:rPr>
              <a:t>, Benjamin </a:t>
            </a:r>
            <a:r>
              <a:rPr kumimoji="0" lang="en-US" sz="1400" b="0" i="0" u="none" strike="noStrike" cap="none" normalizeH="0" baseline="0" dirty="0" err="1" smtClean="0">
                <a:ln>
                  <a:noFill/>
                </a:ln>
                <a:solidFill>
                  <a:schemeClr val="tx1"/>
                </a:solidFill>
                <a:effectLst/>
                <a:cs typeface="Arial" charset="0"/>
              </a:rPr>
              <a:t>Curson</a:t>
            </a:r>
            <a:r>
              <a:rPr kumimoji="0" lang="en-US" sz="1400" b="0" i="0" u="none" strike="noStrike" cap="none" normalizeH="0" baseline="0" dirty="0" smtClean="0">
                <a:ln>
                  <a:noFill/>
                </a:ln>
                <a:solidFill>
                  <a:schemeClr val="tx1"/>
                </a:solidFill>
                <a:effectLst/>
                <a:cs typeface="Arial" charset="0"/>
              </a:rPr>
              <a:t>, Jessica C. Ebert</a:t>
            </a:r>
            <a:r>
              <a:rPr kumimoji="0" lang="en-US" sz="1400" i="0" u="none" strike="noStrike" cap="none" normalizeH="0" baseline="0" dirty="0" smtClean="0">
                <a:ln>
                  <a:noFill/>
                </a:ln>
                <a:solidFill>
                  <a:schemeClr val="tx1"/>
                </a:solidFill>
                <a:effectLst/>
                <a:cs typeface="Arial" charset="0"/>
              </a:rPr>
              <a:t>, Coleen R. Hacker</a:t>
            </a:r>
            <a:r>
              <a:rPr kumimoji="0" lang="en-US" sz="1400" b="0" i="0" u="none" strike="noStrike" cap="none" normalizeH="0" baseline="0" dirty="0" smtClean="0">
                <a:ln>
                  <a:noFill/>
                </a:ln>
                <a:solidFill>
                  <a:schemeClr val="tx1"/>
                </a:solidFill>
                <a:effectLst/>
                <a:cs typeface="Arial" charset="0"/>
              </a:rPr>
              <a:t>, Robert </a:t>
            </a:r>
            <a:r>
              <a:rPr kumimoji="0" lang="en-US" sz="1400" b="0" i="0" u="none" strike="noStrike" cap="none" normalizeH="0" baseline="0" dirty="0" err="1" smtClean="0">
                <a:ln>
                  <a:noFill/>
                </a:ln>
                <a:solidFill>
                  <a:schemeClr val="tx1"/>
                </a:solidFill>
                <a:effectLst/>
                <a:cs typeface="Arial" charset="0"/>
              </a:rPr>
              <a:t>Hartlage</a:t>
            </a:r>
            <a:r>
              <a:rPr kumimoji="0" lang="en-US" sz="1400" b="0" i="0" u="none" strike="noStrike" cap="none" normalizeH="0" baseline="0" dirty="0" smtClean="0">
                <a:ln>
                  <a:noFill/>
                </a:ln>
                <a:solidFill>
                  <a:schemeClr val="tx1"/>
                </a:solidFill>
                <a:effectLst/>
                <a:cs typeface="Arial" charset="0"/>
              </a:rPr>
              <a:t>, Brian Hauser, Steve Huang, Yuan Jiang, </a:t>
            </a:r>
            <a:r>
              <a:rPr kumimoji="0" lang="en-US" sz="1400" b="0" i="0" u="none" strike="noStrike" cap="none" normalizeH="0" baseline="0" dirty="0" err="1" smtClean="0">
                <a:ln>
                  <a:noFill/>
                </a:ln>
                <a:solidFill>
                  <a:schemeClr val="tx1"/>
                </a:solidFill>
                <a:effectLst/>
                <a:cs typeface="Arial" charset="0"/>
              </a:rPr>
              <a:t>Vitali</a:t>
            </a:r>
            <a:r>
              <a:rPr kumimoji="0" lang="en-US" sz="1400" b="0" i="0"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Karpinchyk</a:t>
            </a:r>
            <a:r>
              <a:rPr kumimoji="0" lang="en-US" sz="1400" b="0" i="0" u="none" strike="noStrike" cap="none" normalizeH="0" baseline="0" dirty="0" smtClean="0">
                <a:ln>
                  <a:noFill/>
                </a:ln>
                <a:solidFill>
                  <a:schemeClr val="tx1"/>
                </a:solidFill>
                <a:effectLst/>
                <a:cs typeface="Arial" charset="0"/>
              </a:rPr>
              <a:t>, Mark Koenig, Calvin Kong, Tom Landers, Catherine Le, </a:t>
            </a:r>
            <a:r>
              <a:rPr kumimoji="0" lang="en-US" sz="1400" b="0" i="0" u="none" strike="noStrike" cap="none" normalizeH="0" baseline="0" dirty="0" err="1" smtClean="0">
                <a:ln>
                  <a:noFill/>
                </a:ln>
                <a:solidFill>
                  <a:schemeClr val="tx1"/>
                </a:solidFill>
                <a:effectLst/>
                <a:cs typeface="Arial" charset="0"/>
              </a:rPr>
              <a:t>Jia</a:t>
            </a:r>
            <a:r>
              <a:rPr kumimoji="0" lang="en-US" sz="1400" b="0" i="0" u="none" strike="noStrike" cap="none" normalizeH="0" baseline="0" dirty="0" smtClean="0">
                <a:ln>
                  <a:noFill/>
                </a:ln>
                <a:solidFill>
                  <a:schemeClr val="tx1"/>
                </a:solidFill>
                <a:effectLst/>
                <a:cs typeface="Arial" charset="0"/>
              </a:rPr>
              <a:t> Liu, Celeste E. McBride, Matt </a:t>
            </a:r>
            <a:r>
              <a:rPr kumimoji="0" lang="en-US" sz="1400" b="0" i="0" u="none" strike="noStrike" cap="none" normalizeH="0" baseline="0" dirty="0" err="1" smtClean="0">
                <a:ln>
                  <a:noFill/>
                </a:ln>
                <a:solidFill>
                  <a:schemeClr val="tx1"/>
                </a:solidFill>
                <a:effectLst/>
                <a:cs typeface="Arial" charset="0"/>
              </a:rPr>
              <a:t>Morenzoni</a:t>
            </a:r>
            <a:r>
              <a:rPr kumimoji="0" lang="en-US" sz="1400" b="0" i="0" u="none" strike="noStrike" cap="none" normalizeH="0" baseline="0" dirty="0" smtClean="0">
                <a:ln>
                  <a:noFill/>
                </a:ln>
                <a:solidFill>
                  <a:schemeClr val="tx1"/>
                </a:solidFill>
                <a:effectLst/>
                <a:cs typeface="Arial" charset="0"/>
              </a:rPr>
              <a:t>, Robert E. Morey, Karl </a:t>
            </a:r>
            <a:r>
              <a:rPr kumimoji="0" lang="en-US" sz="1400" b="0" i="0" u="none" strike="noStrike" cap="none" normalizeH="0" baseline="0" dirty="0" err="1" smtClean="0">
                <a:ln>
                  <a:noFill/>
                </a:ln>
                <a:solidFill>
                  <a:schemeClr val="tx1"/>
                </a:solidFill>
                <a:effectLst/>
                <a:cs typeface="Arial" charset="0"/>
              </a:rPr>
              <a:t>Mutch</a:t>
            </a:r>
            <a:r>
              <a:rPr kumimoji="0" lang="en-US" sz="1400" b="0" i="0" u="none" strike="noStrike" cap="none" normalizeH="0" baseline="0" dirty="0" smtClean="0">
                <a:ln>
                  <a:noFill/>
                </a:ln>
                <a:solidFill>
                  <a:schemeClr val="tx1"/>
                </a:solidFill>
                <a:effectLst/>
                <a:cs typeface="Arial" charset="0"/>
              </a:rPr>
              <a:t>, Helena </a:t>
            </a:r>
            <a:r>
              <a:rPr kumimoji="0" lang="en-US" sz="1400" b="0" i="0" u="none" strike="noStrike" cap="none" normalizeH="0" baseline="0" dirty="0" err="1" smtClean="0">
                <a:ln>
                  <a:noFill/>
                </a:ln>
                <a:solidFill>
                  <a:schemeClr val="tx1"/>
                </a:solidFill>
                <a:effectLst/>
                <a:cs typeface="Arial" charset="0"/>
              </a:rPr>
              <a:t>Perazich</a:t>
            </a:r>
            <a:r>
              <a:rPr kumimoji="0" lang="en-US" sz="1400" b="0" i="0" u="none" strike="noStrike" cap="none" normalizeH="0" baseline="0" dirty="0" smtClean="0">
                <a:ln>
                  <a:noFill/>
                </a:ln>
                <a:solidFill>
                  <a:schemeClr val="tx1"/>
                </a:solidFill>
                <a:effectLst/>
                <a:cs typeface="Arial" charset="0"/>
              </a:rPr>
              <a:t>, Kimberly Perry, Brock A. Peters, Joe Peterson, </a:t>
            </a:r>
            <a:r>
              <a:rPr kumimoji="0" lang="en-US" sz="1400" b="0" i="0" u="none" strike="noStrike" cap="none" normalizeH="0" baseline="0" dirty="0" err="1" smtClean="0">
                <a:ln>
                  <a:noFill/>
                </a:ln>
                <a:solidFill>
                  <a:schemeClr val="tx1"/>
                </a:solidFill>
                <a:effectLst/>
                <a:cs typeface="Arial" charset="0"/>
              </a:rPr>
              <a:t>Charit</a:t>
            </a:r>
            <a:r>
              <a:rPr kumimoji="0" lang="en-US" sz="1400" b="0" i="0" u="none" strike="noStrike" cap="none" normalizeH="0" baseline="0" dirty="0" smtClean="0">
                <a:ln>
                  <a:noFill/>
                </a:ln>
                <a:solidFill>
                  <a:schemeClr val="tx1"/>
                </a:solidFill>
                <a:effectLst/>
                <a:cs typeface="Arial" charset="0"/>
              </a:rPr>
              <a:t> L. </a:t>
            </a:r>
            <a:r>
              <a:rPr kumimoji="0" lang="en-US" sz="1400" b="0" i="0" u="none" strike="noStrike" cap="none" normalizeH="0" baseline="0" dirty="0" err="1" smtClean="0">
                <a:ln>
                  <a:noFill/>
                </a:ln>
                <a:solidFill>
                  <a:schemeClr val="tx1"/>
                </a:solidFill>
                <a:effectLst/>
                <a:cs typeface="Arial" charset="0"/>
              </a:rPr>
              <a:t>Pethiyagoda</a:t>
            </a:r>
            <a:r>
              <a:rPr kumimoji="0" lang="en-US" sz="1400" b="0" i="0"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Kaliprasad</a:t>
            </a:r>
            <a:r>
              <a:rPr kumimoji="0" lang="en-US" sz="1400" b="0" i="0"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Pothuraju</a:t>
            </a:r>
            <a:r>
              <a:rPr kumimoji="0" lang="en-US" sz="1400" b="0" i="0" u="none" strike="noStrike" cap="none" normalizeH="0" baseline="0" dirty="0" smtClean="0">
                <a:ln>
                  <a:noFill/>
                </a:ln>
                <a:solidFill>
                  <a:schemeClr val="tx1"/>
                </a:solidFill>
                <a:effectLst/>
                <a:cs typeface="Arial" charset="0"/>
              </a:rPr>
              <a:t>, Claudia Richter, Abraham M. Rosenbaum, </a:t>
            </a:r>
            <a:r>
              <a:rPr kumimoji="0" lang="en-US" sz="1400" b="0" i="0" u="none" strike="noStrike" cap="none" normalizeH="0" baseline="0" dirty="0" err="1" smtClean="0">
                <a:ln>
                  <a:noFill/>
                </a:ln>
                <a:solidFill>
                  <a:schemeClr val="tx1"/>
                </a:solidFill>
                <a:effectLst/>
                <a:cs typeface="Arial" charset="0"/>
              </a:rPr>
              <a:t>Shaunak</a:t>
            </a:r>
            <a:r>
              <a:rPr kumimoji="0" lang="en-US" sz="1400" b="0" i="0" u="none" strike="noStrike" cap="none" normalizeH="0" baseline="0" dirty="0" smtClean="0">
                <a:ln>
                  <a:noFill/>
                </a:ln>
                <a:solidFill>
                  <a:schemeClr val="tx1"/>
                </a:solidFill>
                <a:effectLst/>
                <a:cs typeface="Arial" charset="0"/>
              </a:rPr>
              <a:t> Roy, Jay Shafto, </a:t>
            </a:r>
            <a:r>
              <a:rPr kumimoji="0" lang="en-US" sz="1400" b="0" i="0" u="none" strike="noStrike" cap="none" normalizeH="0" baseline="0" dirty="0" err="1" smtClean="0">
                <a:ln>
                  <a:noFill/>
                </a:ln>
                <a:solidFill>
                  <a:schemeClr val="tx1"/>
                </a:solidFill>
                <a:effectLst/>
                <a:cs typeface="Arial" charset="0"/>
              </a:rPr>
              <a:t>Uladzislau</a:t>
            </a:r>
            <a:r>
              <a:rPr kumimoji="0" lang="en-US" sz="1400" b="0" i="0"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Sharanhovich</a:t>
            </a:r>
            <a:r>
              <a:rPr kumimoji="0" lang="en-US" sz="1400" b="0" i="0" u="none" strike="noStrike" cap="none" normalizeH="0" baseline="0" dirty="0" smtClean="0">
                <a:ln>
                  <a:noFill/>
                </a:ln>
                <a:solidFill>
                  <a:schemeClr val="tx1"/>
                </a:solidFill>
                <a:effectLst/>
                <a:cs typeface="Arial" charset="0"/>
              </a:rPr>
              <a:t>, Karen W. Shannon, Conrad G. </a:t>
            </a:r>
            <a:r>
              <a:rPr kumimoji="0" lang="en-US" sz="1400" b="0" i="0" u="none" strike="noStrike" cap="none" normalizeH="0" baseline="0" dirty="0" err="1" smtClean="0">
                <a:ln>
                  <a:noFill/>
                </a:ln>
                <a:solidFill>
                  <a:schemeClr val="tx1"/>
                </a:solidFill>
                <a:effectLst/>
                <a:cs typeface="Arial" charset="0"/>
              </a:rPr>
              <a:t>Sheppy</a:t>
            </a:r>
            <a:r>
              <a:rPr kumimoji="0" lang="en-US" sz="1400" b="0" i="0" u="none" strike="noStrike" cap="none" normalizeH="0" baseline="0" dirty="0" smtClean="0">
                <a:ln>
                  <a:noFill/>
                </a:ln>
                <a:solidFill>
                  <a:schemeClr val="tx1"/>
                </a:solidFill>
                <a:effectLst/>
                <a:cs typeface="Arial" charset="0"/>
              </a:rPr>
              <a:t>, Michel Sun, Joseph V. </a:t>
            </a:r>
            <a:r>
              <a:rPr kumimoji="0" lang="en-US" sz="1400" b="0" i="0" u="none" strike="noStrike" cap="none" normalizeH="0" baseline="0" dirty="0" err="1" smtClean="0">
                <a:ln>
                  <a:noFill/>
                </a:ln>
                <a:solidFill>
                  <a:schemeClr val="tx1"/>
                </a:solidFill>
                <a:effectLst/>
                <a:cs typeface="Arial" charset="0"/>
              </a:rPr>
              <a:t>Thakuria</a:t>
            </a:r>
            <a:r>
              <a:rPr kumimoji="0" lang="en-US" sz="1400" b="0" i="0" u="none" strike="noStrike" cap="none" normalizeH="0" baseline="0" dirty="0" smtClean="0">
                <a:ln>
                  <a:noFill/>
                </a:ln>
                <a:solidFill>
                  <a:schemeClr val="tx1"/>
                </a:solidFill>
                <a:effectLst/>
                <a:cs typeface="Arial" charset="0"/>
              </a:rPr>
              <a:t>, Anne Tran, Dylan Vu, Alexander Wait </a:t>
            </a:r>
            <a:r>
              <a:rPr kumimoji="0" lang="en-US" sz="1400" b="0" i="0" u="none" strike="noStrike" cap="none" normalizeH="0" baseline="0" dirty="0" err="1" smtClean="0">
                <a:ln>
                  <a:noFill/>
                </a:ln>
                <a:solidFill>
                  <a:schemeClr val="tx1"/>
                </a:solidFill>
                <a:effectLst/>
                <a:cs typeface="Arial" charset="0"/>
              </a:rPr>
              <a:t>Zaranek</a:t>
            </a:r>
            <a:r>
              <a:rPr kumimoji="0" lang="en-US" sz="1400" b="0" i="0"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Xiaodi</a:t>
            </a:r>
            <a:r>
              <a:rPr kumimoji="0" lang="en-US" sz="1400" b="0" i="0" u="none" strike="noStrike" cap="none" normalizeH="0" baseline="0" dirty="0" smtClean="0">
                <a:ln>
                  <a:noFill/>
                </a:ln>
                <a:solidFill>
                  <a:schemeClr val="tx1"/>
                </a:solidFill>
                <a:effectLst/>
                <a:cs typeface="Arial" charset="0"/>
              </a:rPr>
              <a:t> Wu, </a:t>
            </a:r>
            <a:r>
              <a:rPr kumimoji="0" lang="en-US" sz="1400" b="0" i="0" u="none" strike="noStrike" cap="none" normalizeH="0" baseline="0" dirty="0" err="1" smtClean="0">
                <a:ln>
                  <a:noFill/>
                </a:ln>
                <a:solidFill>
                  <a:schemeClr val="tx1"/>
                </a:solidFill>
                <a:effectLst/>
                <a:cs typeface="Arial" charset="0"/>
              </a:rPr>
              <a:t>Snezana</a:t>
            </a:r>
            <a:r>
              <a:rPr kumimoji="0" lang="en-US" sz="1400" b="0" i="0" u="none" strike="noStrike" cap="none" normalizeH="0" baseline="0" dirty="0" smtClean="0">
                <a:ln>
                  <a:noFill/>
                </a:ln>
                <a:solidFill>
                  <a:schemeClr val="tx1"/>
                </a:solidFill>
                <a:effectLst/>
                <a:cs typeface="Arial" charset="0"/>
              </a:rPr>
              <a:t> </a:t>
            </a:r>
            <a:r>
              <a:rPr kumimoji="0" lang="en-US" sz="1400" b="0" i="0" u="none" strike="noStrike" cap="none" normalizeH="0" baseline="0" dirty="0" err="1" smtClean="0">
                <a:ln>
                  <a:noFill/>
                </a:ln>
                <a:solidFill>
                  <a:schemeClr val="tx1"/>
                </a:solidFill>
                <a:effectLst/>
                <a:cs typeface="Arial" charset="0"/>
              </a:rPr>
              <a:t>Drmanac</a:t>
            </a:r>
            <a:r>
              <a:rPr kumimoji="0" lang="en-US" sz="1400" b="0" i="0" u="none" strike="noStrike" cap="none" normalizeH="0" baseline="0" dirty="0" smtClean="0">
                <a:ln>
                  <a:noFill/>
                </a:ln>
                <a:solidFill>
                  <a:schemeClr val="tx1"/>
                </a:solidFill>
                <a:effectLst/>
                <a:cs typeface="Arial" charset="0"/>
              </a:rPr>
              <a:t>, Arnold R. Oliphant, William C. </a:t>
            </a:r>
            <a:r>
              <a:rPr kumimoji="0" lang="en-US" sz="1400" b="0" i="0" u="none" strike="noStrike" cap="none" normalizeH="0" baseline="0" dirty="0" err="1" smtClean="0">
                <a:ln>
                  <a:noFill/>
                </a:ln>
                <a:solidFill>
                  <a:schemeClr val="tx1"/>
                </a:solidFill>
                <a:effectLst/>
                <a:cs typeface="Arial" charset="0"/>
              </a:rPr>
              <a:t>Banyai</a:t>
            </a:r>
            <a:r>
              <a:rPr kumimoji="0" lang="en-US" sz="1400" b="0" i="0" u="none" strike="noStrike" cap="none" normalizeH="0" baseline="0" dirty="0" smtClean="0">
                <a:ln>
                  <a:noFill/>
                </a:ln>
                <a:solidFill>
                  <a:schemeClr val="tx1"/>
                </a:solidFill>
                <a:effectLst/>
                <a:cs typeface="Arial" charset="0"/>
              </a:rPr>
              <a:t>, Bruce Martin, Dennis G. Ballinger, </a:t>
            </a:r>
            <a:r>
              <a:rPr kumimoji="0" lang="en-US" sz="1400" i="0" u="none" strike="noStrike" cap="none" normalizeH="0" baseline="0" dirty="0" smtClean="0">
                <a:ln>
                  <a:noFill/>
                </a:ln>
                <a:solidFill>
                  <a:schemeClr val="tx1"/>
                </a:solidFill>
                <a:effectLst/>
                <a:cs typeface="Arial" charset="0"/>
              </a:rPr>
              <a:t>George M. Church</a:t>
            </a:r>
            <a:r>
              <a:rPr kumimoji="0" lang="en-US" sz="1400" b="0" i="0" u="none" strike="noStrike" cap="none" normalizeH="0" baseline="0" dirty="0" smtClean="0">
                <a:ln>
                  <a:noFill/>
                </a:ln>
                <a:solidFill>
                  <a:schemeClr val="tx1"/>
                </a:solidFill>
                <a:effectLst/>
                <a:cs typeface="Arial" charset="0"/>
              </a:rPr>
              <a:t>, Clifford A. Reid.</a:t>
            </a:r>
            <a:r>
              <a:rPr kumimoji="0" lang="en-US" sz="1400" b="0" i="0" u="none" strike="noStrike" cap="none" normalizeH="0" dirty="0" smtClean="0">
                <a:ln>
                  <a:noFill/>
                </a:ln>
                <a:solidFill>
                  <a:schemeClr val="tx1"/>
                </a:solidFill>
                <a:effectLst/>
                <a:cs typeface="Arial" charset="0"/>
              </a:rPr>
              <a:t>  </a:t>
            </a:r>
            <a:r>
              <a:rPr kumimoji="0" lang="en-US" sz="1400" b="1" i="1" u="none" strike="noStrike" cap="none" normalizeH="0" dirty="0" smtClean="0">
                <a:ln>
                  <a:noFill/>
                </a:ln>
                <a:solidFill>
                  <a:schemeClr val="tx1"/>
                </a:solidFill>
                <a:effectLst/>
                <a:cs typeface="Arial" charset="0"/>
              </a:rPr>
              <a:t>Science</a:t>
            </a:r>
            <a:r>
              <a:rPr kumimoji="0" lang="en-US" sz="1400" b="1" i="0" u="none" strike="noStrike" cap="none" normalizeH="0" dirty="0" smtClean="0">
                <a:ln>
                  <a:noFill/>
                </a:ln>
                <a:solidFill>
                  <a:schemeClr val="tx1"/>
                </a:solidFill>
                <a:effectLst/>
                <a:cs typeface="Arial" charset="0"/>
              </a:rPr>
              <a:t>, January 2010.</a:t>
            </a:r>
            <a:endParaRPr kumimoji="0" lang="en-US" sz="1400" b="1" i="0" u="none" strike="noStrike" cap="none" normalizeH="0" baseline="0" dirty="0" smtClean="0">
              <a:ln>
                <a:noFill/>
              </a:ln>
              <a:solidFill>
                <a:schemeClr val="tx1"/>
              </a:solidFill>
              <a:effectLst/>
              <a:cs typeface="Arial" charset="0"/>
            </a:endParaRPr>
          </a:p>
        </p:txBody>
      </p:sp>
    </p:spTree>
    <p:extLst>
      <p:ext uri="{BB962C8B-B14F-4D97-AF65-F5344CB8AC3E}">
        <p14:creationId xmlns:p14="http://schemas.microsoft.com/office/powerpoint/2010/main" val="36811997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12-03 at 6.57.2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 y="290740"/>
            <a:ext cx="8122689" cy="5906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5876379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renewed </a:t>
              </a:r>
              <a:r>
                <a:rPr lang="en-US" dirty="0">
                  <a:solidFill>
                    <a:schemeClr val="bg1">
                      <a:lumMod val="75000"/>
                    </a:schemeClr>
                  </a:solidFill>
                </a:rPr>
                <a:t>your driver’s license at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dirty="0" smtClean="0">
                  <a:solidFill>
                    <a:schemeClr val="bg1">
                      <a:lumMod val="75000"/>
                    </a:schemeClr>
                  </a:solidFill>
                </a:rPr>
                <a:t>bought </a:t>
              </a:r>
              <a:r>
                <a:rPr lang="en-US" dirty="0">
                  <a:solidFill>
                    <a:schemeClr val="bg1">
                      <a:lumMod val="75000"/>
                    </a:schemeClr>
                  </a:solidFill>
                </a:rPr>
                <a:t>concert tickets from a cash </a:t>
              </a:r>
              <a:r>
                <a:rPr lang="en-US" dirty="0" smtClean="0">
                  <a:solidFill>
                    <a:schemeClr val="bg1">
                      <a:lumMod val="75000"/>
                    </a:schemeClr>
                  </a:solidFill>
                </a:rPr>
                <a:t>machine</a:t>
              </a:r>
              <a:endParaRPr lang="en-US" dirty="0">
                <a:solidFill>
                  <a:schemeClr val="bg1">
                    <a:lumMod val="75000"/>
                  </a:schemeClr>
                </a:solidFill>
              </a:endParaRPr>
            </a:p>
            <a:p>
              <a:pPr algn="ctr"/>
              <a:r>
                <a:rPr lang="en-US" b="1" dirty="0" smtClean="0">
                  <a:solidFill>
                    <a:srgbClr val="FF0000"/>
                  </a:solidFill>
                </a:rPr>
                <a:t>checked </a:t>
              </a:r>
              <a:r>
                <a:rPr lang="en-US" b="1" dirty="0">
                  <a:solidFill>
                    <a:srgbClr val="FF0000"/>
                  </a:solidFill>
                </a:rPr>
                <a:t>out of a supermarket a whole cart at a </a:t>
              </a:r>
              <a:r>
                <a:rPr lang="en-US" b="1" dirty="0" smtClean="0">
                  <a:solidFill>
                    <a:srgbClr val="FF0000"/>
                  </a:solidFill>
                </a:rPr>
                <a:t>time</a:t>
              </a:r>
            </a:p>
            <a:p>
              <a:pPr algn="ctr"/>
              <a:r>
                <a:rPr lang="en-US" dirty="0">
                  <a:solidFill>
                    <a:schemeClr val="bg1">
                      <a:lumMod val="75000"/>
                    </a:schemeClr>
                  </a:solidFill>
                  <a:ea typeface="Lucida Grande"/>
                  <a:cs typeface="Lucida Grande"/>
                </a:rPr>
                <a:t>sent someone a fax from the </a:t>
              </a:r>
              <a:r>
                <a:rPr lang="en-US" dirty="0" smtClean="0">
                  <a:solidFill>
                    <a:schemeClr val="bg1">
                      <a:lumMod val="75000"/>
                    </a:schemeClr>
                  </a:solidFill>
                  <a:ea typeface="Lucida Grande"/>
                  <a:cs typeface="Lucida Grande"/>
                </a:rPr>
                <a:t>beach</a:t>
              </a:r>
              <a:endParaRPr lang="en-US" dirty="0">
                <a:solidFill>
                  <a:schemeClr val="bg1">
                    <a:lumMod val="75000"/>
                  </a:schemeClr>
                </a:solidFill>
              </a:endParaRPr>
            </a:p>
          </p:txBody>
        </p:sp>
        <p:sp>
          <p:nvSpPr>
            <p:cNvPr id="20" name="Snip Single Corner Rectangle 19"/>
            <p:cNvSpPr/>
            <p:nvPr/>
          </p:nvSpPr>
          <p:spPr>
            <a:xfrm>
              <a:off x="297256" y="1309738"/>
              <a:ext cx="1310629" cy="419538"/>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lumMod val="75000"/>
                    </a:schemeClr>
                  </a:solidFill>
                </a:rPr>
                <a:t>Commerce</a:t>
              </a:r>
            </a:p>
          </p:txBody>
        </p:sp>
      </p:grpSp>
      <p:grpSp>
        <p:nvGrpSpPr>
          <p:cNvPr id="15" name="Group 14"/>
          <p:cNvGrpSpPr/>
          <p:nvPr/>
        </p:nvGrpSpPr>
        <p:grpSpPr>
          <a:xfrm>
            <a:off x="135454" y="4988370"/>
            <a:ext cx="5076941" cy="1252295"/>
            <a:chOff x="9144000" y="2514247"/>
            <a:chExt cx="5076941" cy="1252295"/>
          </a:xfrm>
          <a:solidFill>
            <a:schemeClr val="accent3">
              <a:lumMod val="20000"/>
              <a:lumOff val="8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A6A6A6"/>
                  </a:solidFill>
                </a:rPr>
                <a:t> </a:t>
              </a:r>
              <a:r>
                <a:rPr lang="en-US" dirty="0" smtClean="0">
                  <a:solidFill>
                    <a:srgbClr val="A6A6A6"/>
                  </a:solidFill>
                </a:rPr>
                <a:t>learned </a:t>
              </a:r>
              <a:r>
                <a:rPr lang="en-US" dirty="0">
                  <a:solidFill>
                    <a:srgbClr val="A6A6A6"/>
                  </a:solidFill>
                </a:rPr>
                <a:t>special things from faraway </a:t>
              </a:r>
              <a:r>
                <a:rPr lang="en-US" dirty="0" smtClean="0">
                  <a:solidFill>
                    <a:srgbClr val="A6A6A6"/>
                  </a:solidFill>
                </a:rPr>
                <a:t>places</a:t>
              </a:r>
              <a:endParaRPr lang="en-US" dirty="0">
                <a:solidFill>
                  <a:srgbClr val="A6A6A6"/>
                </a:solidFill>
              </a:endParaRPr>
            </a:p>
            <a:p>
              <a:pPr algn="ctr"/>
              <a:r>
                <a:rPr lang="en-US" dirty="0" smtClean="0">
                  <a:solidFill>
                    <a:srgbClr val="A6A6A6"/>
                  </a:solidFill>
                </a:rPr>
                <a:t>had </a:t>
              </a:r>
              <a:r>
                <a:rPr lang="en-US" dirty="0">
                  <a:solidFill>
                    <a:srgbClr val="A6A6A6"/>
                  </a:solidFill>
                </a:rPr>
                <a:t>a classmate who is thousands of miles </a:t>
              </a:r>
              <a:r>
                <a:rPr lang="en-US" dirty="0" smtClean="0">
                  <a:solidFill>
                    <a:srgbClr val="A6A6A6"/>
                  </a:solidFill>
                </a:rPr>
                <a:t>away</a:t>
              </a:r>
            </a:p>
            <a:p>
              <a:pPr algn="ctr"/>
              <a:r>
                <a:rPr lang="en-US" dirty="0">
                  <a:solidFill>
                    <a:srgbClr val="A6A6A6"/>
                  </a:solidFill>
                  <a:ea typeface="Lucida Grande"/>
                  <a:cs typeface="Lucida Grande"/>
                </a:rPr>
                <a:t>fixed your car with a </a:t>
              </a:r>
              <a:r>
                <a:rPr lang="en-US" dirty="0" smtClean="0">
                  <a:solidFill>
                    <a:srgbClr val="A6A6A6"/>
                  </a:solidFill>
                  <a:ea typeface="Lucida Grande"/>
                  <a:cs typeface="Lucida Grande"/>
                </a:rPr>
                <a:t>television</a:t>
              </a:r>
              <a:endParaRPr lang="en-US" dirty="0">
                <a:solidFill>
                  <a:srgbClr val="A6A6A6"/>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rgbClr val="A6A6A6"/>
                  </a:solidFill>
                </a:rPr>
                <a:t>Education</a:t>
              </a:r>
              <a:endParaRPr lang="en-US" dirty="0">
                <a:solidFill>
                  <a:srgbClr val="A6A6A6"/>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lumMod val="65000"/>
                    </a:schemeClr>
                  </a:solidFill>
                </a:rPr>
                <a:t>crossed </a:t>
              </a:r>
              <a:r>
                <a:rPr lang="en-US" dirty="0">
                  <a:solidFill>
                    <a:schemeClr val="bg1">
                      <a:lumMod val="65000"/>
                    </a:schemeClr>
                  </a:solidFill>
                </a:rPr>
                <a:t>the country without asking for </a:t>
              </a:r>
              <a:r>
                <a:rPr lang="en-US" dirty="0" smtClean="0">
                  <a:solidFill>
                    <a:schemeClr val="bg1">
                      <a:lumMod val="65000"/>
                    </a:schemeClr>
                  </a:solidFill>
                </a:rPr>
                <a:t>directions</a:t>
              </a:r>
            </a:p>
            <a:p>
              <a:pPr algn="ctr"/>
              <a:r>
                <a:rPr lang="en-US" dirty="0" smtClean="0">
                  <a:solidFill>
                    <a:schemeClr val="bg1">
                      <a:lumMod val="65000"/>
                    </a:schemeClr>
                  </a:solidFill>
                </a:rPr>
                <a:t>paid </a:t>
              </a:r>
              <a:r>
                <a:rPr lang="en-US" dirty="0">
                  <a:solidFill>
                    <a:schemeClr val="bg1">
                      <a:lumMod val="65000"/>
                    </a:schemeClr>
                  </a:solidFill>
                </a:rPr>
                <a:t>a toll without slowing down</a:t>
              </a:r>
            </a:p>
          </p:txBody>
        </p:sp>
        <p:sp>
          <p:nvSpPr>
            <p:cNvPr id="30" name="Snip Single Corner Rectangle 29"/>
            <p:cNvSpPr/>
            <p:nvPr/>
          </p:nvSpPr>
          <p:spPr>
            <a:xfrm>
              <a:off x="7780936" y="1587057"/>
              <a:ext cx="1283605" cy="419538"/>
            </a:xfrm>
            <a:prstGeom prst="snip1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Travel</a:t>
              </a:r>
              <a:endParaRPr lang="en-US" dirty="0">
                <a:solidFill>
                  <a:schemeClr val="bg1">
                    <a:lumMod val="65000"/>
                  </a:schemeClr>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75000"/>
                    </a:schemeClr>
                  </a:solidFill>
                </a:rPr>
                <a:t> </a:t>
              </a:r>
              <a:r>
                <a:rPr lang="en-US" dirty="0" smtClean="0">
                  <a:solidFill>
                    <a:schemeClr val="bg1">
                      <a:lumMod val="75000"/>
                    </a:schemeClr>
                  </a:solidFill>
                </a:rPr>
                <a:t>borrowed </a:t>
              </a:r>
              <a:r>
                <a:rPr lang="en-US" dirty="0">
                  <a:solidFill>
                    <a:schemeClr val="bg1">
                      <a:lumMod val="75000"/>
                    </a:schemeClr>
                  </a:solidFill>
                </a:rPr>
                <a:t>a book from thousands of miles </a:t>
              </a:r>
              <a:r>
                <a:rPr lang="en-US" dirty="0" smtClean="0">
                  <a:solidFill>
                    <a:schemeClr val="bg1">
                      <a:lumMod val="75000"/>
                    </a:schemeClr>
                  </a:solidFill>
                </a:rPr>
                <a:t>away  </a:t>
              </a:r>
            </a:p>
            <a:p>
              <a:pPr algn="ctr"/>
              <a:r>
                <a:rPr lang="en-US" dirty="0" smtClean="0">
                  <a:solidFill>
                    <a:schemeClr val="bg1">
                      <a:lumMod val="75000"/>
                    </a:schemeClr>
                  </a:solidFill>
                </a:rPr>
                <a:t>watched </a:t>
              </a:r>
              <a:r>
                <a:rPr lang="en-US" dirty="0">
                  <a:solidFill>
                    <a:schemeClr val="bg1">
                      <a:lumMod val="75000"/>
                    </a:schemeClr>
                  </a:solidFill>
                </a:rPr>
                <a:t>the movie you wanted to the minute you wanted </a:t>
              </a:r>
              <a:r>
                <a:rPr lang="en-US" dirty="0" smtClean="0">
                  <a:solidFill>
                    <a:schemeClr val="bg1">
                      <a:lumMod val="75000"/>
                    </a:schemeClr>
                  </a:solidFill>
                </a:rPr>
                <a:t>to</a:t>
              </a:r>
              <a:endParaRPr lang="en-US" dirty="0">
                <a:solidFill>
                  <a:schemeClr val="bg1">
                    <a:lumMod val="75000"/>
                  </a:schemeClr>
                </a:solidFill>
              </a:endParaRPr>
            </a:p>
          </p:txBody>
        </p:sp>
        <p:sp>
          <p:nvSpPr>
            <p:cNvPr id="22" name="Snip Single Corner Rectangle 21"/>
            <p:cNvSpPr/>
            <p:nvPr/>
          </p:nvSpPr>
          <p:spPr>
            <a:xfrm>
              <a:off x="-1224296" y="4943640"/>
              <a:ext cx="2210645" cy="419538"/>
            </a:xfrm>
            <a:prstGeom prst="snip1Rect">
              <a:avLst/>
            </a:prstGeom>
            <a:solidFill>
              <a:srgbClr val="EBF1D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75000"/>
                    </a:schemeClr>
                  </a:solidFill>
                </a:rPr>
                <a:t>Media Consumption</a:t>
              </a:r>
              <a:endParaRPr lang="en-US" dirty="0">
                <a:solidFill>
                  <a:schemeClr val="bg1">
                    <a:lumMod val="75000"/>
                  </a:schemeClr>
                </a:solidFill>
              </a:endParaRPr>
            </a:p>
          </p:txBody>
        </p:sp>
      </p:grpSp>
      <p:grpSp>
        <p:nvGrpSpPr>
          <p:cNvPr id="7" name="Group 6"/>
          <p:cNvGrpSpPr/>
          <p:nvPr/>
        </p:nvGrpSpPr>
        <p:grpSpPr>
          <a:xfrm>
            <a:off x="4031064" y="2794892"/>
            <a:ext cx="5000488" cy="1382033"/>
            <a:chOff x="2761553" y="3223091"/>
            <a:chExt cx="5000488" cy="1382033"/>
          </a:xfrm>
          <a:solidFill>
            <a:schemeClr val="accent3">
              <a:lumMod val="20000"/>
              <a:lumOff val="80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65000"/>
                    </a:schemeClr>
                  </a:solidFill>
                  <a:ea typeface="Lucida Grande"/>
                  <a:cs typeface="Lucida Grande"/>
                </a:rPr>
                <a:t> </a:t>
              </a:r>
              <a:r>
                <a:rPr lang="en-US" dirty="0" smtClean="0">
                  <a:solidFill>
                    <a:schemeClr val="bg1">
                      <a:lumMod val="65000"/>
                    </a:schemeClr>
                  </a:solidFill>
                  <a:ea typeface="Lucida Grande"/>
                  <a:cs typeface="Lucida Grande"/>
                </a:rPr>
                <a:t>tucked </a:t>
              </a:r>
              <a:r>
                <a:rPr lang="en-US" dirty="0">
                  <a:solidFill>
                    <a:schemeClr val="bg1">
                      <a:lumMod val="65000"/>
                    </a:schemeClr>
                  </a:solidFill>
                  <a:ea typeface="Lucida Grande"/>
                  <a:cs typeface="Lucida Grande"/>
                </a:rPr>
                <a:t>your baby in from a phone </a:t>
              </a:r>
              <a:r>
                <a:rPr lang="en-US" dirty="0" smtClean="0">
                  <a:solidFill>
                    <a:schemeClr val="bg1">
                      <a:lumMod val="65000"/>
                    </a:schemeClr>
                  </a:solidFill>
                  <a:ea typeface="Lucida Grande"/>
                  <a:cs typeface="Lucida Grande"/>
                </a:rPr>
                <a:t>booth</a:t>
              </a:r>
            </a:p>
            <a:p>
              <a:pPr algn="ctr"/>
              <a:r>
                <a:rPr lang="en-US" dirty="0" smtClean="0">
                  <a:solidFill>
                    <a:schemeClr val="bg1">
                      <a:lumMod val="65000"/>
                    </a:schemeClr>
                  </a:solidFill>
                  <a:ea typeface="Lucida Grande"/>
                  <a:cs typeface="Lucida Grande"/>
                </a:rPr>
                <a:t>put </a:t>
              </a:r>
              <a:r>
                <a:rPr lang="en-US" dirty="0">
                  <a:solidFill>
                    <a:schemeClr val="bg1">
                      <a:lumMod val="65000"/>
                    </a:schemeClr>
                  </a:solidFill>
                  <a:ea typeface="Lucida Grande"/>
                  <a:cs typeface="Lucida Grande"/>
                </a:rPr>
                <a:t>your heads together when you’re not </a:t>
              </a:r>
              <a:r>
                <a:rPr lang="en-US" dirty="0" smtClean="0">
                  <a:solidFill>
                    <a:schemeClr val="bg1">
                      <a:lumMod val="65000"/>
                    </a:schemeClr>
                  </a:solidFill>
                  <a:ea typeface="Lucida Grande"/>
                  <a:cs typeface="Lucida Grande"/>
                </a:rPr>
                <a:t>together</a:t>
              </a:r>
              <a:endParaRPr lang="en-US" dirty="0">
                <a:solidFill>
                  <a:schemeClr val="bg1">
                    <a:lumMod val="65000"/>
                  </a:schemeClr>
                </a:solidFill>
                <a:ea typeface="Lucida Grande"/>
                <a:cs typeface="Lucida Grande"/>
              </a:endParaRPr>
            </a:p>
            <a:p>
              <a:pPr algn="ctr"/>
              <a:r>
                <a:rPr lang="en-US" dirty="0" smtClean="0">
                  <a:solidFill>
                    <a:schemeClr val="bg1">
                      <a:lumMod val="65000"/>
                    </a:schemeClr>
                  </a:solidFill>
                  <a:ea typeface="Lucida Grande"/>
                  <a:cs typeface="Lucida Grande"/>
                </a:rPr>
                <a:t>attended </a:t>
              </a:r>
              <a:r>
                <a:rPr lang="en-US" dirty="0">
                  <a:solidFill>
                    <a:schemeClr val="bg1">
                      <a:lumMod val="65000"/>
                    </a:schemeClr>
                  </a:solidFill>
                  <a:ea typeface="Lucida Grande"/>
                  <a:cs typeface="Lucida Grande"/>
                </a:rPr>
                <a:t>a meeting in your bare </a:t>
              </a:r>
              <a:r>
                <a:rPr lang="en-US" dirty="0" smtClean="0">
                  <a:solidFill>
                    <a:schemeClr val="bg1">
                      <a:lumMod val="65000"/>
                    </a:schemeClr>
                  </a:solidFill>
                  <a:ea typeface="Lucida Grande"/>
                  <a:cs typeface="Lucida Grande"/>
                </a:rPr>
                <a:t>feet</a:t>
              </a:r>
              <a:endParaRPr lang="en-US" dirty="0">
                <a:solidFill>
                  <a:schemeClr val="bg1">
                    <a:lumMod val="65000"/>
                  </a:schemeClr>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bg1">
                      <a:lumMod val="65000"/>
                    </a:schemeClr>
                  </a:solidFill>
                </a:rPr>
                <a:t>Video Chat</a:t>
              </a:r>
              <a:endParaRPr lang="en-US" dirty="0">
                <a:solidFill>
                  <a:schemeClr val="bg1">
                    <a:lumMod val="65000"/>
                  </a:schemeClr>
                </a:solidFill>
              </a:endParaRPr>
            </a:p>
          </p:txBody>
        </p:sp>
      </p:grpSp>
      <p:grpSp>
        <p:nvGrpSpPr>
          <p:cNvPr id="32" name="Group 31"/>
          <p:cNvGrpSpPr/>
          <p:nvPr/>
        </p:nvGrpSpPr>
        <p:grpSpPr>
          <a:xfrm>
            <a:off x="170716" y="3742888"/>
            <a:ext cx="5566794" cy="1239033"/>
            <a:chOff x="8140367" y="4327076"/>
            <a:chExt cx="5566794" cy="1239033"/>
          </a:xfrm>
          <a:solidFill>
            <a:srgbClr val="EBF1DE"/>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accent6">
                      <a:lumMod val="75000"/>
                    </a:schemeClr>
                  </a:solidFill>
                  <a:ea typeface="Lucida Grande"/>
                  <a:cs typeface="Lucida Grande"/>
                </a:rPr>
                <a:t>opened doors with the sound of your </a:t>
              </a:r>
              <a:r>
                <a:rPr lang="en-US" dirty="0" smtClean="0">
                  <a:solidFill>
                    <a:schemeClr val="accent6">
                      <a:lumMod val="75000"/>
                    </a:schemeClr>
                  </a:solidFill>
                  <a:ea typeface="Lucida Grande"/>
                  <a:cs typeface="Lucida Grande"/>
                </a:rPr>
                <a:t>voice</a:t>
              </a:r>
              <a:endParaRPr lang="en-US" dirty="0">
                <a:solidFill>
                  <a:schemeClr val="accent6">
                    <a:lumMod val="75000"/>
                  </a:schemeClr>
                </a:solidFill>
                <a:ea typeface="Lucida Grande"/>
                <a:cs typeface="Lucida Grande"/>
              </a:endParaRPr>
            </a:p>
            <a:p>
              <a:pPr algn="ctr"/>
              <a:r>
                <a:rPr lang="en-US" dirty="0" smtClean="0">
                  <a:solidFill>
                    <a:schemeClr val="bg1">
                      <a:lumMod val="75000"/>
                    </a:schemeClr>
                  </a:solidFill>
                  <a:ea typeface="Lucida Grande"/>
                  <a:cs typeface="Lucida Grande"/>
                </a:rPr>
                <a:t>kept </a:t>
              </a:r>
              <a:r>
                <a:rPr lang="en-US" dirty="0">
                  <a:solidFill>
                    <a:schemeClr val="bg1">
                      <a:lumMod val="75000"/>
                    </a:schemeClr>
                  </a:solidFill>
                  <a:ea typeface="Lucida Grande"/>
                  <a:cs typeface="Lucida Grande"/>
                </a:rPr>
                <a:t>an eye on your home when you’re not at </a:t>
              </a:r>
              <a:r>
                <a:rPr lang="en-US" dirty="0" smtClean="0">
                  <a:solidFill>
                    <a:schemeClr val="bg1">
                      <a:lumMod val="75000"/>
                    </a:schemeClr>
                  </a:solidFill>
                  <a:ea typeface="Lucida Grande"/>
                  <a:cs typeface="Lucida Grande"/>
                </a:rPr>
                <a:t>home</a:t>
              </a:r>
            </a:p>
            <a:p>
              <a:pPr algn="ctr"/>
              <a:r>
                <a:rPr lang="en-US" b="1" dirty="0">
                  <a:solidFill>
                    <a:srgbClr val="00B501"/>
                  </a:solidFill>
                  <a:ea typeface="Lucida Grande"/>
                  <a:cs typeface="Lucida Grande"/>
                </a:rPr>
                <a:t>carried your medical history in your </a:t>
              </a:r>
              <a:r>
                <a:rPr lang="en-US" b="1" dirty="0" smtClean="0">
                  <a:solidFill>
                    <a:srgbClr val="00B501"/>
                  </a:solidFill>
                  <a:ea typeface="Lucida Grande"/>
                  <a:cs typeface="Lucida Grande"/>
                </a:rPr>
                <a:t>wallet</a:t>
              </a:r>
              <a:endParaRPr lang="en-US" b="1" dirty="0">
                <a:solidFill>
                  <a:srgbClr val="00B50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Security</a:t>
              </a:r>
              <a:endParaRPr lang="en-US" dirty="0">
                <a:solidFill>
                  <a:schemeClr val="tx1"/>
                </a:solidFill>
              </a:endParaRPr>
            </a:p>
          </p:txBody>
        </p:sp>
      </p:grpSp>
      <p:sp>
        <p:nvSpPr>
          <p:cNvPr id="13" name="Rounded Rectangle 12"/>
          <p:cNvSpPr/>
          <p:nvPr/>
        </p:nvSpPr>
        <p:spPr>
          <a:xfrm>
            <a:off x="5276058" y="4819508"/>
            <a:ext cx="3738085" cy="1179619"/>
          </a:xfrm>
          <a:prstGeom prst="round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a:t>
            </a:r>
            <a:endParaRPr lang="en-US" dirty="0">
              <a:solidFill>
                <a:schemeClr val="bg1"/>
              </a:solidFill>
            </a:endParaRPr>
          </a:p>
        </p:txBody>
      </p:sp>
      <p:sp>
        <p:nvSpPr>
          <p:cNvPr id="27" name="Snip Single Corner Rectangle 26"/>
          <p:cNvSpPr/>
          <p:nvPr/>
        </p:nvSpPr>
        <p:spPr>
          <a:xfrm>
            <a:off x="8061370" y="4527589"/>
            <a:ext cx="951591" cy="425411"/>
          </a:xfrm>
          <a:prstGeom prst="snip1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Agents</a:t>
            </a:r>
            <a:endParaRPr lang="en-US" dirty="0">
              <a:solidFill>
                <a:schemeClr val="tx1"/>
              </a:solidFill>
            </a:endParaRPr>
          </a:p>
        </p:txBody>
      </p:sp>
    </p:spTree>
    <p:extLst>
      <p:ext uri="{BB962C8B-B14F-4D97-AF65-F5344CB8AC3E}">
        <p14:creationId xmlns:p14="http://schemas.microsoft.com/office/powerpoint/2010/main" val="72996902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Prediction #2</a:t>
            </a:r>
            <a:endParaRPr lang="en-US" b="1" dirty="0"/>
          </a:p>
        </p:txBody>
      </p:sp>
      <p:sp>
        <p:nvSpPr>
          <p:cNvPr id="7" name="TextBox 6"/>
          <p:cNvSpPr txBox="1"/>
          <p:nvPr/>
        </p:nvSpPr>
        <p:spPr>
          <a:xfrm>
            <a:off x="553977" y="2107555"/>
            <a:ext cx="7823238" cy="206210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3200" dirty="0" smtClean="0"/>
              <a:t>Within 15 years, at least 95% of the </a:t>
            </a:r>
            <a:r>
              <a:rPr lang="en-US" sz="3200" b="1" dirty="0" smtClean="0"/>
              <a:t>world’s </a:t>
            </a:r>
            <a:r>
              <a:rPr lang="en-US" sz="3200" dirty="0" smtClean="0"/>
              <a:t>adult population will have done everything on the “You Will” list (or something comparable but much better).</a:t>
            </a:r>
            <a:endParaRPr lang="en-US" sz="3200" dirty="0"/>
          </a:p>
        </p:txBody>
      </p:sp>
      <p:sp>
        <p:nvSpPr>
          <p:cNvPr id="18" name="TextBox 17"/>
          <p:cNvSpPr txBox="1"/>
          <p:nvPr/>
        </p:nvSpPr>
        <p:spPr>
          <a:xfrm>
            <a:off x="3124200" y="5298235"/>
            <a:ext cx="5180475" cy="461665"/>
          </a:xfrm>
          <a:prstGeom prst="rect">
            <a:avLst/>
          </a:prstGeom>
          <a:noFill/>
        </p:spPr>
        <p:txBody>
          <a:bodyPr wrap="none" rtlCol="0">
            <a:spAutoFit/>
          </a:bodyPr>
          <a:lstStyle/>
          <a:p>
            <a:r>
              <a:rPr lang="en-US" sz="2400" dirty="0" smtClean="0"/>
              <a:t>Note: this implies end to world poverty!</a:t>
            </a:r>
            <a:endParaRPr lang="en-US" sz="2400" dirty="0"/>
          </a:p>
        </p:txBody>
      </p:sp>
    </p:spTree>
    <p:extLst>
      <p:ext uri="{BB962C8B-B14F-4D97-AF65-F5344CB8AC3E}">
        <p14:creationId xmlns:p14="http://schemas.microsoft.com/office/powerpoint/2010/main" val="120420501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12-03 at 7.07.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268" y="391789"/>
            <a:ext cx="8848711" cy="5356612"/>
          </a:xfrm>
          <a:prstGeom prst="rect">
            <a:avLst/>
          </a:prstGeom>
        </p:spPr>
      </p:pic>
    </p:spTree>
    <p:extLst>
      <p:ext uri="{BB962C8B-B14F-4D97-AF65-F5344CB8AC3E}">
        <p14:creationId xmlns:p14="http://schemas.microsoft.com/office/powerpoint/2010/main" val="331496955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3-12-03 at 7.12.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69" y="341019"/>
            <a:ext cx="9496352" cy="5887078"/>
          </a:xfrm>
          <a:prstGeom prst="rect">
            <a:avLst/>
          </a:prstGeom>
        </p:spPr>
      </p:pic>
      <p:pic>
        <p:nvPicPr>
          <p:cNvPr id="5" name="Picture 4" descr="Screen Shot 2013-12-03 at 7.07.4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4190" y="2580405"/>
            <a:ext cx="3191305" cy="1931872"/>
          </a:xfrm>
          <a:prstGeom prst="rect">
            <a:avLst/>
          </a:prstGeom>
          <a:ln w="12700" cmpd="sng">
            <a:solidFill>
              <a:srgbClr val="FFFFFF"/>
            </a:solidFill>
          </a:ln>
          <a:effectLst>
            <a:outerShdw blurRad="292100" dist="139700" dir="2700000" algn="tl" rotWithShape="0">
              <a:srgbClr val="333333">
                <a:alpha val="65000"/>
              </a:srgbClr>
            </a:outerShdw>
          </a:effectLst>
        </p:spPr>
      </p:pic>
      <p:sp>
        <p:nvSpPr>
          <p:cNvPr id="8" name="TextBox 7"/>
          <p:cNvSpPr txBox="1"/>
          <p:nvPr/>
        </p:nvSpPr>
        <p:spPr>
          <a:xfrm>
            <a:off x="7323307" y="716029"/>
            <a:ext cx="912630" cy="523220"/>
          </a:xfrm>
          <a:prstGeom prst="rect">
            <a:avLst/>
          </a:prstGeom>
          <a:noFill/>
        </p:spPr>
        <p:txBody>
          <a:bodyPr wrap="none" rtlCol="0">
            <a:spAutoFit/>
          </a:bodyPr>
          <a:lstStyle/>
          <a:p>
            <a:r>
              <a:rPr lang="en-US" sz="2800" dirty="0" smtClean="0">
                <a:solidFill>
                  <a:srgbClr val="FFFF00"/>
                </a:solidFill>
              </a:rPr>
              <a:t>1948</a:t>
            </a:r>
            <a:endParaRPr lang="en-US" sz="2800" dirty="0">
              <a:solidFill>
                <a:srgbClr val="FFFF00"/>
              </a:solidFill>
            </a:endParaRPr>
          </a:p>
        </p:txBody>
      </p:sp>
    </p:spTree>
    <p:extLst>
      <p:ext uri="{BB962C8B-B14F-4D97-AF65-F5344CB8AC3E}">
        <p14:creationId xmlns:p14="http://schemas.microsoft.com/office/powerpoint/2010/main" val="313055090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3-12-03 at 7.13.42 AM.png"/>
          <p:cNvPicPr>
            <a:picLocks noChangeAspect="1"/>
          </p:cNvPicPr>
          <p:nvPr/>
        </p:nvPicPr>
        <p:blipFill rotWithShape="1">
          <a:blip r:embed="rId2">
            <a:extLst>
              <a:ext uri="{28A0092B-C50C-407E-A947-70E740481C1C}">
                <a14:useLocalDpi xmlns:a14="http://schemas.microsoft.com/office/drawing/2010/main" val="0"/>
              </a:ext>
            </a:extLst>
          </a:blip>
          <a:srcRect l="1344" r="9056"/>
          <a:stretch/>
        </p:blipFill>
        <p:spPr>
          <a:xfrm>
            <a:off x="-1" y="256689"/>
            <a:ext cx="9144001" cy="6356350"/>
          </a:xfrm>
          <a:prstGeom prst="rect">
            <a:avLst/>
          </a:prstGeom>
        </p:spPr>
      </p:pic>
      <p:sp>
        <p:nvSpPr>
          <p:cNvPr id="8" name="TextBox 7"/>
          <p:cNvSpPr txBox="1"/>
          <p:nvPr/>
        </p:nvSpPr>
        <p:spPr>
          <a:xfrm>
            <a:off x="1574176" y="315561"/>
            <a:ext cx="1016624" cy="584776"/>
          </a:xfrm>
          <a:prstGeom prst="rect">
            <a:avLst/>
          </a:prstGeom>
          <a:noFill/>
        </p:spPr>
        <p:txBody>
          <a:bodyPr wrap="none" rtlCol="0">
            <a:spAutoFit/>
          </a:bodyPr>
          <a:lstStyle/>
          <a:p>
            <a:r>
              <a:rPr lang="en-US" sz="3200" dirty="0" smtClean="0">
                <a:solidFill>
                  <a:srgbClr val="FFFF00"/>
                </a:solidFill>
              </a:rPr>
              <a:t>1994</a:t>
            </a:r>
            <a:endParaRPr lang="en-US" sz="3200" dirty="0">
              <a:solidFill>
                <a:srgbClr val="FFFF00"/>
              </a:solidFill>
            </a:endParaRPr>
          </a:p>
        </p:txBody>
      </p:sp>
    </p:spTree>
    <p:extLst>
      <p:ext uri="{BB962C8B-B14F-4D97-AF65-F5344CB8AC3E}">
        <p14:creationId xmlns:p14="http://schemas.microsoft.com/office/powerpoint/2010/main" val="244064844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3-12-03 at 10.38.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885" y="493452"/>
            <a:ext cx="7434098" cy="2667882"/>
          </a:xfrm>
          <a:prstGeom prst="rect">
            <a:avLst/>
          </a:prstGeom>
        </p:spPr>
      </p:pic>
      <p:sp>
        <p:nvSpPr>
          <p:cNvPr id="8" name="Rectangle 7"/>
          <p:cNvSpPr/>
          <p:nvPr/>
        </p:nvSpPr>
        <p:spPr>
          <a:xfrm>
            <a:off x="4267200" y="2300518"/>
            <a:ext cx="4572000" cy="2308324"/>
          </a:xfrm>
          <a:prstGeom prst="rect">
            <a:avLst/>
          </a:prstGeom>
          <a:solidFill>
            <a:schemeClr val="accent3">
              <a:lumMod val="20000"/>
              <a:lumOff val="80000"/>
            </a:schemeClr>
          </a:solidFill>
        </p:spPr>
        <p:txBody>
          <a:bodyPr>
            <a:spAutoFit/>
          </a:bodyPr>
          <a:lstStyle/>
          <a:p>
            <a:r>
              <a:rPr lang="en-US" sz="3600" i="1" dirty="0"/>
              <a:t>Prediction is very difficult, especially about the future</a:t>
            </a:r>
            <a:r>
              <a:rPr lang="en-US" sz="3600" i="1" dirty="0" smtClean="0"/>
              <a:t>.  </a:t>
            </a:r>
          </a:p>
          <a:p>
            <a:pPr algn="r"/>
            <a:r>
              <a:rPr lang="en-US" sz="3600" dirty="0" err="1" smtClean="0"/>
              <a:t>Neils</a:t>
            </a:r>
            <a:r>
              <a:rPr lang="en-US" sz="3600" dirty="0" smtClean="0"/>
              <a:t> Bohr</a:t>
            </a:r>
            <a:endParaRPr lang="en-US" sz="3600" dirty="0"/>
          </a:p>
        </p:txBody>
      </p:sp>
      <p:sp>
        <p:nvSpPr>
          <p:cNvPr id="9" name="Rectangle 8"/>
          <p:cNvSpPr/>
          <p:nvPr/>
        </p:nvSpPr>
        <p:spPr>
          <a:xfrm>
            <a:off x="457200" y="4191000"/>
            <a:ext cx="4920431" cy="1754327"/>
          </a:xfrm>
          <a:prstGeom prst="rect">
            <a:avLst/>
          </a:prstGeom>
          <a:solidFill>
            <a:schemeClr val="accent6">
              <a:lumMod val="20000"/>
              <a:lumOff val="80000"/>
            </a:schemeClr>
          </a:solidFill>
        </p:spPr>
        <p:txBody>
          <a:bodyPr wrap="square">
            <a:spAutoFit/>
          </a:bodyPr>
          <a:lstStyle/>
          <a:p>
            <a:r>
              <a:rPr lang="en-US" sz="3600" i="1" dirty="0" err="1"/>
              <a:t>Det</a:t>
            </a:r>
            <a:r>
              <a:rPr lang="en-US" sz="3600" i="1" dirty="0"/>
              <a:t> </a:t>
            </a:r>
            <a:r>
              <a:rPr lang="en-US" sz="3600" i="1" dirty="0" err="1"/>
              <a:t>er</a:t>
            </a:r>
            <a:r>
              <a:rPr lang="en-US" sz="3600" i="1" dirty="0"/>
              <a:t> </a:t>
            </a:r>
            <a:r>
              <a:rPr lang="en-US" sz="3600" i="1" dirty="0" err="1"/>
              <a:t>svært</a:t>
            </a:r>
            <a:r>
              <a:rPr lang="en-US" sz="3600" i="1" dirty="0"/>
              <a:t> at </a:t>
            </a:r>
            <a:r>
              <a:rPr lang="en-US" sz="3600" i="1" dirty="0" err="1"/>
              <a:t>spå</a:t>
            </a:r>
            <a:r>
              <a:rPr lang="en-US" sz="3600" i="1" dirty="0"/>
              <a:t>, </a:t>
            </a:r>
            <a:r>
              <a:rPr lang="en-US" sz="3600" i="1" dirty="0" err="1"/>
              <a:t>især</a:t>
            </a:r>
            <a:r>
              <a:rPr lang="en-US" sz="3600" i="1" dirty="0"/>
              <a:t> </a:t>
            </a:r>
            <a:r>
              <a:rPr lang="en-US" sz="3600" i="1" dirty="0" err="1"/>
              <a:t>om</a:t>
            </a:r>
            <a:r>
              <a:rPr lang="en-US" sz="3600" i="1" dirty="0"/>
              <a:t> </a:t>
            </a:r>
            <a:r>
              <a:rPr lang="en-US" sz="3600" i="1" dirty="0" err="1" smtClean="0"/>
              <a:t>fremtiden</a:t>
            </a:r>
            <a:r>
              <a:rPr lang="en-US" sz="3600" i="1" dirty="0" smtClean="0"/>
              <a:t>.</a:t>
            </a:r>
          </a:p>
          <a:p>
            <a:pPr algn="r"/>
            <a:r>
              <a:rPr lang="en-US" sz="3600" dirty="0" smtClean="0"/>
              <a:t>Robert Storm Petersen</a:t>
            </a:r>
            <a:endParaRPr lang="en-US" sz="3600" dirty="0"/>
          </a:p>
        </p:txBody>
      </p:sp>
    </p:spTree>
    <p:extLst>
      <p:ext uri="{BB962C8B-B14F-4D97-AF65-F5344CB8AC3E}">
        <p14:creationId xmlns:p14="http://schemas.microsoft.com/office/powerpoint/2010/main" val="23965007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3-12-03 at 7.15.2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088673"/>
            <a:ext cx="8082154" cy="4769327"/>
          </a:xfrm>
          <a:prstGeom prst="rect">
            <a:avLst/>
          </a:prstGeom>
        </p:spPr>
      </p:pic>
      <p:pic>
        <p:nvPicPr>
          <p:cNvPr id="7" name="Picture 6" descr="Screen Shot 2013-12-03 at 7.13.42 AM.png"/>
          <p:cNvPicPr>
            <a:picLocks noChangeAspect="1"/>
          </p:cNvPicPr>
          <p:nvPr/>
        </p:nvPicPr>
        <p:blipFill rotWithShape="1">
          <a:blip r:embed="rId3">
            <a:extLst>
              <a:ext uri="{28A0092B-C50C-407E-A947-70E740481C1C}">
                <a14:useLocalDpi xmlns:a14="http://schemas.microsoft.com/office/drawing/2010/main" val="0"/>
              </a:ext>
            </a:extLst>
          </a:blip>
          <a:srcRect l="1344" r="9056"/>
          <a:stretch/>
        </p:blipFill>
        <p:spPr>
          <a:xfrm>
            <a:off x="6019800" y="0"/>
            <a:ext cx="3124200" cy="2171753"/>
          </a:xfrm>
          <a:prstGeom prst="rect">
            <a:avLst/>
          </a:prstGeom>
        </p:spPr>
      </p:pic>
      <p:pic>
        <p:nvPicPr>
          <p:cNvPr id="8" name="Picture 7" descr="Screen Shot 2013-12-03 at 7.07.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3587570" cy="2171753"/>
          </a:xfrm>
          <a:prstGeom prst="rect">
            <a:avLst/>
          </a:prstGeom>
          <a:ln w="12700" cmpd="sng">
            <a:solidFill>
              <a:srgbClr val="FFFFFF"/>
            </a:solidFill>
          </a:ln>
          <a:effectLst>
            <a:outerShdw blurRad="292100" dist="139700" dir="2700000" algn="tl" rotWithShape="0">
              <a:srgbClr val="333333">
                <a:alpha val="65000"/>
              </a:srgbClr>
            </a:outerShdw>
          </a:effectLst>
        </p:spPr>
      </p:pic>
      <p:pic>
        <p:nvPicPr>
          <p:cNvPr id="9" name="Picture 8" descr="Screen Shot 2013-12-03 at 7.12.06 AM.png"/>
          <p:cNvPicPr>
            <a:picLocks noChangeAspect="1"/>
          </p:cNvPicPr>
          <p:nvPr/>
        </p:nvPicPr>
        <p:blipFill rotWithShape="1">
          <a:blip r:embed="rId5">
            <a:extLst>
              <a:ext uri="{28A0092B-C50C-407E-A947-70E740481C1C}">
                <a14:useLocalDpi xmlns:a14="http://schemas.microsoft.com/office/drawing/2010/main" val="0"/>
              </a:ext>
            </a:extLst>
          </a:blip>
          <a:srcRect r="15042"/>
          <a:stretch/>
        </p:blipFill>
        <p:spPr>
          <a:xfrm>
            <a:off x="3124200" y="-1"/>
            <a:ext cx="2976267" cy="2171754"/>
          </a:xfrm>
          <a:prstGeom prst="rect">
            <a:avLst/>
          </a:prstGeom>
        </p:spPr>
      </p:pic>
    </p:spTree>
    <p:extLst>
      <p:ext uri="{BB962C8B-B14F-4D97-AF65-F5344CB8AC3E}">
        <p14:creationId xmlns:p14="http://schemas.microsoft.com/office/powerpoint/2010/main" val="335225502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11-28 at 1.29.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92" y="216160"/>
            <a:ext cx="8691668" cy="60224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6529383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http://www.harpercollins.com/harperimages/isbn/large/5/9780061452055.jpg"/>
          <p:cNvPicPr>
            <a:picLocks noChangeAspect="1" noChangeArrowheads="1"/>
          </p:cNvPicPr>
          <p:nvPr/>
        </p:nvPicPr>
        <p:blipFill>
          <a:blip r:embed="rId2" cstate="print"/>
          <a:srcRect/>
          <a:stretch>
            <a:fillRect/>
          </a:stretch>
        </p:blipFill>
        <p:spPr bwMode="auto">
          <a:xfrm>
            <a:off x="5334000" y="457200"/>
            <a:ext cx="3556706" cy="5410200"/>
          </a:xfrm>
          <a:prstGeom prst="rect">
            <a:avLst/>
          </a:prstGeom>
          <a:noFill/>
        </p:spPr>
      </p:pic>
      <p:sp>
        <p:nvSpPr>
          <p:cNvPr id="7" name="TextBox 6"/>
          <p:cNvSpPr txBox="1"/>
          <p:nvPr/>
        </p:nvSpPr>
        <p:spPr>
          <a:xfrm>
            <a:off x="337930" y="152400"/>
            <a:ext cx="5072270" cy="6494085"/>
          </a:xfrm>
          <a:prstGeom prst="rect">
            <a:avLst/>
          </a:prstGeom>
          <a:noFill/>
        </p:spPr>
        <p:txBody>
          <a:bodyPr wrap="square" rtlCol="0">
            <a:spAutoFit/>
          </a:bodyPr>
          <a:lstStyle/>
          <a:p>
            <a:r>
              <a:rPr lang="en-US" sz="3200" dirty="0" smtClean="0"/>
              <a:t>“Today, of Americans officially designated as ‘poor’, 99 percent have electricity, running water, flush toilets, and a refrigerator; 95 percent have a television, 88 percent a telephone, 71 percent a car and 70 percent air conditioning. Cornelius Vanderbilt had none of these.”		Matt Ridley</a:t>
            </a:r>
          </a:p>
          <a:p>
            <a:endParaRPr lang="en-US" sz="3200" dirty="0"/>
          </a:p>
        </p:txBody>
      </p:sp>
    </p:spTree>
    <p:extLst>
      <p:ext uri="{BB962C8B-B14F-4D97-AF65-F5344CB8AC3E}">
        <p14:creationId xmlns:p14="http://schemas.microsoft.com/office/powerpoint/2010/main" val="276818714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3-12-02 at 6.42.58 PM.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379" y="274637"/>
            <a:ext cx="6970881" cy="5825995"/>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3418444" y="3125242"/>
            <a:ext cx="5268356" cy="1143000"/>
          </a:xfrm>
          <a:solidFill>
            <a:schemeClr val="accent6">
              <a:lumMod val="20000"/>
              <a:lumOff val="80000"/>
              <a:alpha val="83000"/>
            </a:schemeClr>
          </a:solidFill>
        </p:spPr>
        <p:txBody>
          <a:bodyPr/>
          <a:lstStyle/>
          <a:p>
            <a:r>
              <a:rPr lang="en-US" dirty="0" smtClean="0"/>
              <a:t>Pace of Progress</a:t>
            </a:r>
            <a:endParaRPr lang="en-US" dirty="0"/>
          </a:p>
        </p:txBody>
      </p:sp>
    </p:spTree>
    <p:extLst>
      <p:ext uri="{BB962C8B-B14F-4D97-AF65-F5344CB8AC3E}">
        <p14:creationId xmlns:p14="http://schemas.microsoft.com/office/powerpoint/2010/main" val="79665090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3644678361"/>
              </p:ext>
            </p:extLst>
          </p:nvPr>
        </p:nvGraphicFramePr>
        <p:xfrm>
          <a:off x="148628" y="647569"/>
          <a:ext cx="8728517" cy="385125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3693322" y="159793"/>
            <a:ext cx="2326478" cy="461665"/>
          </a:xfrm>
          <a:prstGeom prst="rect">
            <a:avLst/>
          </a:prstGeom>
          <a:noFill/>
        </p:spPr>
        <p:txBody>
          <a:bodyPr wrap="none" rtlCol="0">
            <a:spAutoFit/>
          </a:bodyPr>
          <a:lstStyle/>
          <a:p>
            <a:r>
              <a:rPr lang="en-US" sz="2400" dirty="0" smtClean="0"/>
              <a:t>Year of Invention</a:t>
            </a:r>
            <a:endParaRPr lang="en-US" sz="2400" dirty="0"/>
          </a:p>
        </p:txBody>
      </p:sp>
      <p:sp>
        <p:nvSpPr>
          <p:cNvPr id="10" name="TextBox 9"/>
          <p:cNvSpPr txBox="1"/>
          <p:nvPr/>
        </p:nvSpPr>
        <p:spPr>
          <a:xfrm rot="5400000">
            <a:off x="7997692" y="2433638"/>
            <a:ext cx="1687481" cy="461665"/>
          </a:xfrm>
          <a:prstGeom prst="rect">
            <a:avLst/>
          </a:prstGeom>
          <a:noFill/>
        </p:spPr>
        <p:txBody>
          <a:bodyPr wrap="none" rtlCol="0">
            <a:spAutoFit/>
          </a:bodyPr>
          <a:lstStyle/>
          <a:p>
            <a:r>
              <a:rPr lang="en-US" sz="2400" dirty="0" smtClean="0"/>
              <a:t>Rank on List</a:t>
            </a:r>
            <a:endParaRPr lang="en-US" sz="2400" dirty="0"/>
          </a:p>
        </p:txBody>
      </p:sp>
      <p:pic>
        <p:nvPicPr>
          <p:cNvPr id="12" name="Picture 11"/>
          <p:cNvPicPr>
            <a:picLocks noChangeAspect="1"/>
          </p:cNvPicPr>
          <p:nvPr/>
        </p:nvPicPr>
        <p:blipFill>
          <a:blip r:embed="rId3"/>
          <a:stretch>
            <a:fillRect/>
          </a:stretch>
        </p:blipFill>
        <p:spPr>
          <a:xfrm>
            <a:off x="6323502" y="4633919"/>
            <a:ext cx="1524794" cy="1529876"/>
          </a:xfrm>
          <a:prstGeom prst="rect">
            <a:avLst/>
          </a:prstGeom>
        </p:spPr>
      </p:pic>
      <p:sp>
        <p:nvSpPr>
          <p:cNvPr id="13" name="TextBox 12"/>
          <p:cNvSpPr txBox="1"/>
          <p:nvPr/>
        </p:nvSpPr>
        <p:spPr>
          <a:xfrm>
            <a:off x="6019800" y="6084121"/>
            <a:ext cx="2431675" cy="461665"/>
          </a:xfrm>
          <a:prstGeom prst="rect">
            <a:avLst/>
          </a:prstGeom>
          <a:noFill/>
        </p:spPr>
        <p:txBody>
          <a:bodyPr wrap="none" rtlCol="0">
            <a:spAutoFit/>
          </a:bodyPr>
          <a:lstStyle/>
          <a:p>
            <a:r>
              <a:rPr lang="en-US" sz="2400" dirty="0"/>
              <a:t>W</a:t>
            </a:r>
            <a:r>
              <a:rPr lang="en-US" sz="2400" dirty="0" smtClean="0"/>
              <a:t>heel (~4000 BC)</a:t>
            </a:r>
            <a:endParaRPr lang="en-US" sz="2400" dirty="0"/>
          </a:p>
        </p:txBody>
      </p:sp>
      <p:sp>
        <p:nvSpPr>
          <p:cNvPr id="14" name="TextBox 13"/>
          <p:cNvSpPr txBox="1"/>
          <p:nvPr/>
        </p:nvSpPr>
        <p:spPr>
          <a:xfrm>
            <a:off x="3009962" y="4836277"/>
            <a:ext cx="2618000" cy="95410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b="1" i="1" dirty="0" smtClean="0"/>
              <a:t>S </a:t>
            </a:r>
            <a:r>
              <a:rPr lang="en-US" sz="2800" b="1" dirty="0" smtClean="0"/>
              <a:t>::=</a:t>
            </a:r>
            <a:r>
              <a:rPr lang="en-US" sz="2800" b="1" i="1" dirty="0" smtClean="0"/>
              <a:t> NP V</a:t>
            </a:r>
          </a:p>
          <a:p>
            <a:r>
              <a:rPr lang="en-US" sz="2800" b="1" i="1" dirty="0" smtClean="0"/>
              <a:t>NP</a:t>
            </a:r>
            <a:r>
              <a:rPr lang="en-US" sz="2800" dirty="0" smtClean="0"/>
              <a:t> ::= </a:t>
            </a:r>
            <a:r>
              <a:rPr lang="en-US" sz="2800" b="1" i="1" dirty="0" smtClean="0">
                <a:sym typeface="Wingdings"/>
              </a:rPr>
              <a:t>N</a:t>
            </a:r>
            <a:r>
              <a:rPr lang="en-US" sz="2800" dirty="0" smtClean="0">
                <a:sym typeface="Wingdings"/>
              </a:rPr>
              <a:t> </a:t>
            </a:r>
            <a:r>
              <a:rPr lang="en-US" sz="2800" b="1" dirty="0" smtClean="0">
                <a:sym typeface="Wingdings"/>
              </a:rPr>
              <a:t>and</a:t>
            </a:r>
            <a:r>
              <a:rPr lang="en-US" sz="2800" dirty="0" smtClean="0">
                <a:sym typeface="Wingdings"/>
              </a:rPr>
              <a:t> </a:t>
            </a:r>
            <a:r>
              <a:rPr lang="en-US" sz="2800" b="1" i="1" dirty="0" smtClean="0">
                <a:sym typeface="Wingdings"/>
              </a:rPr>
              <a:t>NP</a:t>
            </a:r>
            <a:endParaRPr lang="en-US" sz="2800" b="1" i="1" dirty="0"/>
          </a:p>
        </p:txBody>
      </p:sp>
      <p:sp>
        <p:nvSpPr>
          <p:cNvPr id="15" name="TextBox 14"/>
          <p:cNvSpPr txBox="1"/>
          <p:nvPr/>
        </p:nvSpPr>
        <p:spPr>
          <a:xfrm>
            <a:off x="2896776" y="5893819"/>
            <a:ext cx="2731186" cy="461665"/>
          </a:xfrm>
          <a:prstGeom prst="rect">
            <a:avLst/>
          </a:prstGeom>
          <a:noFill/>
        </p:spPr>
        <p:txBody>
          <a:bodyPr wrap="none" rtlCol="0">
            <a:spAutoFit/>
          </a:bodyPr>
          <a:lstStyle/>
          <a:p>
            <a:r>
              <a:rPr lang="en-US" sz="2400" dirty="0" smtClean="0"/>
              <a:t>Language (-300 000)</a:t>
            </a:r>
            <a:endParaRPr lang="en-US" sz="2400" dirty="0"/>
          </a:p>
        </p:txBody>
      </p:sp>
      <p:sp>
        <p:nvSpPr>
          <p:cNvPr id="17" name="TextBox 16"/>
          <p:cNvSpPr txBox="1"/>
          <p:nvPr/>
        </p:nvSpPr>
        <p:spPr>
          <a:xfrm>
            <a:off x="278776" y="5893819"/>
            <a:ext cx="2546490" cy="461665"/>
          </a:xfrm>
          <a:prstGeom prst="rect">
            <a:avLst/>
          </a:prstGeom>
          <a:noFill/>
        </p:spPr>
        <p:txBody>
          <a:bodyPr wrap="none" rtlCol="0">
            <a:spAutoFit/>
          </a:bodyPr>
          <a:lstStyle/>
          <a:p>
            <a:r>
              <a:rPr lang="en-US" sz="2400" dirty="0" smtClean="0"/>
              <a:t>Cooking (-400 000)</a:t>
            </a:r>
            <a:endParaRPr lang="en-US" sz="2400" dirty="0"/>
          </a:p>
        </p:txBody>
      </p:sp>
      <p:pic>
        <p:nvPicPr>
          <p:cNvPr id="18" name="Picture 17"/>
          <p:cNvPicPr>
            <a:picLocks noChangeAspect="1"/>
          </p:cNvPicPr>
          <p:nvPr/>
        </p:nvPicPr>
        <p:blipFill>
          <a:blip r:embed="rId4"/>
          <a:stretch>
            <a:fillRect/>
          </a:stretch>
        </p:blipFill>
        <p:spPr>
          <a:xfrm>
            <a:off x="907720" y="4404117"/>
            <a:ext cx="1119025" cy="1489702"/>
          </a:xfrm>
          <a:prstGeom prst="rect">
            <a:avLst/>
          </a:prstGeom>
        </p:spPr>
      </p:pic>
      <p:pic>
        <p:nvPicPr>
          <p:cNvPr id="19" name="Picture 18"/>
          <p:cNvPicPr>
            <a:picLocks noChangeAspect="1"/>
          </p:cNvPicPr>
          <p:nvPr/>
        </p:nvPicPr>
        <p:blipFill rotWithShape="1">
          <a:blip r:embed="rId5"/>
          <a:srcRect l="16402" t="19699" r="47543" b="23566"/>
          <a:stretch/>
        </p:blipFill>
        <p:spPr>
          <a:xfrm>
            <a:off x="746934" y="1612433"/>
            <a:ext cx="1468974" cy="1733658"/>
          </a:xfrm>
          <a:prstGeom prst="rect">
            <a:avLst/>
          </a:prstGeom>
        </p:spPr>
      </p:pic>
    </p:spTree>
    <p:extLst>
      <p:ext uri="{BB962C8B-B14F-4D97-AF65-F5344CB8AC3E}">
        <p14:creationId xmlns:p14="http://schemas.microsoft.com/office/powerpoint/2010/main" val="12015084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down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1"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dissolv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Last Millennium</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1545560618"/>
              </p:ext>
            </p:extLst>
          </p:nvPr>
        </p:nvGraphicFramePr>
        <p:xfrm>
          <a:off x="243210" y="1648217"/>
          <a:ext cx="8633936" cy="364769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4165038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Last Millennium</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1792372666"/>
              </p:ext>
            </p:extLst>
          </p:nvPr>
        </p:nvGraphicFramePr>
        <p:xfrm>
          <a:off x="243210" y="1648217"/>
          <a:ext cx="8633936" cy="3647691"/>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p:cNvPicPr>
            <a:picLocks noChangeAspect="1"/>
          </p:cNvPicPr>
          <p:nvPr/>
        </p:nvPicPr>
        <p:blipFill rotWithShape="1">
          <a:blip r:embed="rId3"/>
          <a:srcRect l="16098" r="30890"/>
          <a:stretch/>
        </p:blipFill>
        <p:spPr>
          <a:xfrm>
            <a:off x="1462268" y="2499345"/>
            <a:ext cx="2591223" cy="3574396"/>
          </a:xfrm>
          <a:prstGeom prst="rect">
            <a:avLst/>
          </a:prstGeom>
          <a:ln>
            <a:noFill/>
          </a:ln>
          <a:effectLst>
            <a:outerShdw blurRad="292100" dist="139700" dir="2700000" algn="tl" rotWithShape="0">
              <a:srgbClr val="333333">
                <a:alpha val="65000"/>
              </a:srgbClr>
            </a:outerShdw>
          </a:effectLst>
        </p:spPr>
      </p:pic>
      <p:cxnSp>
        <p:nvCxnSpPr>
          <p:cNvPr id="9" name="Straight Arrow Connector 8"/>
          <p:cNvCxnSpPr/>
          <p:nvPr/>
        </p:nvCxnSpPr>
        <p:spPr>
          <a:xfrm flipV="1">
            <a:off x="3580584" y="2283185"/>
            <a:ext cx="472907" cy="3242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600200" y="2585940"/>
            <a:ext cx="2396960" cy="461665"/>
          </a:xfrm>
          <a:prstGeom prst="rect">
            <a:avLst/>
          </a:prstGeom>
          <a:solidFill>
            <a:schemeClr val="bg2">
              <a:lumMod val="90000"/>
              <a:alpha val="85000"/>
            </a:schemeClr>
          </a:solidFill>
        </p:spPr>
        <p:txBody>
          <a:bodyPr wrap="none" rtlCol="0">
            <a:spAutoFit/>
          </a:bodyPr>
          <a:lstStyle/>
          <a:p>
            <a:r>
              <a:rPr lang="en-US" sz="2400" b="1" dirty="0" smtClean="0"/>
              <a:t>#1: Printing Press</a:t>
            </a:r>
            <a:endParaRPr lang="en-US" sz="2400" b="1" dirty="0"/>
          </a:p>
        </p:txBody>
      </p:sp>
    </p:spTree>
    <p:extLst>
      <p:ext uri="{BB962C8B-B14F-4D97-AF65-F5344CB8AC3E}">
        <p14:creationId xmlns:p14="http://schemas.microsoft.com/office/powerpoint/2010/main" val="152915722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Last Millennium</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1652216614"/>
              </p:ext>
            </p:extLst>
          </p:nvPr>
        </p:nvGraphicFramePr>
        <p:xfrm>
          <a:off x="243210" y="1648217"/>
          <a:ext cx="8633936" cy="3647691"/>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p:cNvPicPr>
            <a:picLocks noChangeAspect="1"/>
          </p:cNvPicPr>
          <p:nvPr/>
        </p:nvPicPr>
        <p:blipFill>
          <a:blip r:embed="rId3"/>
          <a:stretch>
            <a:fillRect/>
          </a:stretch>
        </p:blipFill>
        <p:spPr>
          <a:xfrm>
            <a:off x="2715840" y="2566894"/>
            <a:ext cx="5601864" cy="3724537"/>
          </a:xfrm>
          <a:prstGeom prst="rect">
            <a:avLst/>
          </a:prstGeom>
        </p:spPr>
      </p:pic>
      <p:cxnSp>
        <p:nvCxnSpPr>
          <p:cNvPr id="9" name="Straight Arrow Connector 8"/>
          <p:cNvCxnSpPr/>
          <p:nvPr/>
        </p:nvCxnSpPr>
        <p:spPr>
          <a:xfrm flipV="1">
            <a:off x="3580584" y="2283185"/>
            <a:ext cx="472907" cy="3242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600200" y="2585940"/>
            <a:ext cx="2396960" cy="461665"/>
          </a:xfrm>
          <a:prstGeom prst="rect">
            <a:avLst/>
          </a:prstGeom>
          <a:solidFill>
            <a:schemeClr val="bg2">
              <a:lumMod val="90000"/>
              <a:alpha val="85000"/>
            </a:schemeClr>
          </a:solidFill>
        </p:spPr>
        <p:txBody>
          <a:bodyPr wrap="none" rtlCol="0">
            <a:spAutoFit/>
          </a:bodyPr>
          <a:lstStyle/>
          <a:p>
            <a:r>
              <a:rPr lang="en-US" sz="2400" b="1" dirty="0" smtClean="0"/>
              <a:t>#1: Printing Press</a:t>
            </a:r>
            <a:endParaRPr lang="en-US" sz="2400" b="1" dirty="0"/>
          </a:p>
        </p:txBody>
      </p:sp>
      <p:cxnSp>
        <p:nvCxnSpPr>
          <p:cNvPr id="11" name="Straight Arrow Connector 10"/>
          <p:cNvCxnSpPr/>
          <p:nvPr/>
        </p:nvCxnSpPr>
        <p:spPr>
          <a:xfrm flipV="1">
            <a:off x="7205477" y="2304670"/>
            <a:ext cx="472907" cy="3242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427773" y="2566895"/>
            <a:ext cx="1906441" cy="461665"/>
          </a:xfrm>
          <a:prstGeom prst="rect">
            <a:avLst/>
          </a:prstGeom>
          <a:solidFill>
            <a:schemeClr val="bg2">
              <a:lumMod val="90000"/>
              <a:alpha val="85000"/>
            </a:schemeClr>
          </a:solidFill>
        </p:spPr>
        <p:txBody>
          <a:bodyPr wrap="none" rtlCol="0">
            <a:spAutoFit/>
          </a:bodyPr>
          <a:lstStyle/>
          <a:p>
            <a:r>
              <a:rPr lang="en-US" sz="2400" b="1" dirty="0" smtClean="0"/>
              <a:t>#2: Electricity</a:t>
            </a:r>
            <a:endParaRPr lang="en-US" sz="2400" b="1" dirty="0"/>
          </a:p>
        </p:txBody>
      </p:sp>
      <p:sp>
        <p:nvSpPr>
          <p:cNvPr id="13" name="Rectangle 12"/>
          <p:cNvSpPr/>
          <p:nvPr/>
        </p:nvSpPr>
        <p:spPr>
          <a:xfrm>
            <a:off x="3337375" y="5034298"/>
            <a:ext cx="1935496" cy="523220"/>
          </a:xfrm>
          <a:prstGeom prst="rect">
            <a:avLst/>
          </a:prstGeom>
        </p:spPr>
        <p:txBody>
          <a:bodyPr wrap="none">
            <a:spAutoFit/>
          </a:bodyPr>
          <a:lstStyle/>
          <a:p>
            <a:r>
              <a:rPr lang="en-US" sz="2800" dirty="0">
                <a:solidFill>
                  <a:schemeClr val="bg1"/>
                </a:solidFill>
              </a:rPr>
              <a:t>Nikola Tesla</a:t>
            </a:r>
          </a:p>
        </p:txBody>
      </p:sp>
    </p:spTree>
    <p:extLst>
      <p:ext uri="{BB962C8B-B14F-4D97-AF65-F5344CB8AC3E}">
        <p14:creationId xmlns:p14="http://schemas.microsoft.com/office/powerpoint/2010/main" val="95579647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Last Millennium</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2901015194"/>
              </p:ext>
            </p:extLst>
          </p:nvPr>
        </p:nvGraphicFramePr>
        <p:xfrm>
          <a:off x="243210" y="1648217"/>
          <a:ext cx="8633936" cy="3647691"/>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Straight Arrow Connector 8"/>
          <p:cNvCxnSpPr/>
          <p:nvPr/>
        </p:nvCxnSpPr>
        <p:spPr>
          <a:xfrm flipV="1">
            <a:off x="3580584" y="2283185"/>
            <a:ext cx="472907" cy="3242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600200" y="2585940"/>
            <a:ext cx="2396960" cy="461665"/>
          </a:xfrm>
          <a:prstGeom prst="rect">
            <a:avLst/>
          </a:prstGeom>
          <a:solidFill>
            <a:schemeClr val="bg2">
              <a:lumMod val="90000"/>
              <a:alpha val="85000"/>
            </a:schemeClr>
          </a:solidFill>
        </p:spPr>
        <p:txBody>
          <a:bodyPr wrap="none" rtlCol="0">
            <a:spAutoFit/>
          </a:bodyPr>
          <a:lstStyle/>
          <a:p>
            <a:r>
              <a:rPr lang="en-US" sz="2400" b="1" dirty="0" smtClean="0"/>
              <a:t>#1: Printing Press</a:t>
            </a:r>
            <a:endParaRPr lang="en-US" sz="2400" b="1" dirty="0"/>
          </a:p>
        </p:txBody>
      </p:sp>
      <p:cxnSp>
        <p:nvCxnSpPr>
          <p:cNvPr id="11" name="Straight Arrow Connector 10"/>
          <p:cNvCxnSpPr/>
          <p:nvPr/>
        </p:nvCxnSpPr>
        <p:spPr>
          <a:xfrm flipV="1">
            <a:off x="7205477" y="2304670"/>
            <a:ext cx="472907" cy="3242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427773" y="2566895"/>
            <a:ext cx="1906441" cy="461665"/>
          </a:xfrm>
          <a:prstGeom prst="rect">
            <a:avLst/>
          </a:prstGeom>
          <a:solidFill>
            <a:schemeClr val="bg2">
              <a:lumMod val="90000"/>
              <a:alpha val="85000"/>
            </a:schemeClr>
          </a:solidFill>
        </p:spPr>
        <p:txBody>
          <a:bodyPr wrap="none" rtlCol="0">
            <a:spAutoFit/>
          </a:bodyPr>
          <a:lstStyle/>
          <a:p>
            <a:r>
              <a:rPr lang="en-US" sz="2400" b="1" dirty="0" smtClean="0"/>
              <a:t>#2: Electricity</a:t>
            </a:r>
            <a:endParaRPr lang="en-US" sz="2400" b="1" dirty="0"/>
          </a:p>
        </p:txBody>
      </p:sp>
      <p:cxnSp>
        <p:nvCxnSpPr>
          <p:cNvPr id="14" name="Straight Arrow Connector 13"/>
          <p:cNvCxnSpPr/>
          <p:nvPr/>
        </p:nvCxnSpPr>
        <p:spPr>
          <a:xfrm flipV="1">
            <a:off x="7682165" y="2438400"/>
            <a:ext cx="623635" cy="7887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265753" y="3141896"/>
            <a:ext cx="2574894" cy="461665"/>
          </a:xfrm>
          <a:prstGeom prst="rect">
            <a:avLst/>
          </a:prstGeom>
          <a:solidFill>
            <a:schemeClr val="bg2">
              <a:lumMod val="90000"/>
              <a:alpha val="85000"/>
            </a:schemeClr>
          </a:solidFill>
        </p:spPr>
        <p:txBody>
          <a:bodyPr wrap="none" rtlCol="0">
            <a:spAutoFit/>
          </a:bodyPr>
          <a:lstStyle/>
          <a:p>
            <a:r>
              <a:rPr lang="en-US" sz="2400" b="1" dirty="0" smtClean="0"/>
              <a:t>#4: Semiconductor</a:t>
            </a:r>
            <a:endParaRPr lang="en-US" sz="2400" b="1" dirty="0"/>
          </a:p>
        </p:txBody>
      </p:sp>
      <p:cxnSp>
        <p:nvCxnSpPr>
          <p:cNvPr id="16" name="Straight Arrow Connector 15"/>
          <p:cNvCxnSpPr/>
          <p:nvPr/>
        </p:nvCxnSpPr>
        <p:spPr>
          <a:xfrm flipV="1">
            <a:off x="7840647" y="3162988"/>
            <a:ext cx="465153" cy="121399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265753" y="4376983"/>
            <a:ext cx="3263183" cy="461665"/>
          </a:xfrm>
          <a:prstGeom prst="rect">
            <a:avLst/>
          </a:prstGeom>
          <a:solidFill>
            <a:schemeClr val="bg2">
              <a:lumMod val="90000"/>
              <a:alpha val="85000"/>
            </a:schemeClr>
          </a:solidFill>
        </p:spPr>
        <p:txBody>
          <a:bodyPr wrap="none" rtlCol="0">
            <a:spAutoFit/>
          </a:bodyPr>
          <a:lstStyle/>
          <a:p>
            <a:r>
              <a:rPr lang="en-US" sz="2400" b="1" dirty="0" smtClean="0"/>
              <a:t>#16: Personal Computer</a:t>
            </a:r>
            <a:endParaRPr lang="en-US" sz="2400" b="1" dirty="0"/>
          </a:p>
        </p:txBody>
      </p:sp>
      <p:cxnSp>
        <p:nvCxnSpPr>
          <p:cNvPr id="18" name="Straight Arrow Connector 17"/>
          <p:cNvCxnSpPr>
            <a:stCxn id="19" idx="3"/>
          </p:cNvCxnSpPr>
          <p:nvPr/>
        </p:nvCxnSpPr>
        <p:spPr>
          <a:xfrm flipV="1">
            <a:off x="7735255" y="2747526"/>
            <a:ext cx="499809" cy="116516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041763" y="3681854"/>
            <a:ext cx="1693492" cy="461665"/>
          </a:xfrm>
          <a:prstGeom prst="rect">
            <a:avLst/>
          </a:prstGeom>
          <a:solidFill>
            <a:schemeClr val="bg2">
              <a:lumMod val="90000"/>
              <a:alpha val="85000"/>
            </a:schemeClr>
          </a:solidFill>
        </p:spPr>
        <p:txBody>
          <a:bodyPr wrap="none" rtlCol="0">
            <a:spAutoFit/>
          </a:bodyPr>
          <a:lstStyle/>
          <a:p>
            <a:r>
              <a:rPr lang="en-US" sz="2400" b="1" dirty="0" smtClean="0"/>
              <a:t>#9: Internet</a:t>
            </a:r>
            <a:endParaRPr lang="en-US" sz="2400" b="1" dirty="0"/>
          </a:p>
        </p:txBody>
      </p:sp>
    </p:spTree>
    <p:extLst>
      <p:ext uri="{BB962C8B-B14F-4D97-AF65-F5344CB8AC3E}">
        <p14:creationId xmlns:p14="http://schemas.microsoft.com/office/powerpoint/2010/main" val="236679833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Prediction #3</a:t>
            </a:r>
            <a:endParaRPr lang="en-US" b="1" dirty="0"/>
          </a:p>
        </p:txBody>
      </p:sp>
      <p:sp>
        <p:nvSpPr>
          <p:cNvPr id="7" name="TextBox 6"/>
          <p:cNvSpPr txBox="1"/>
          <p:nvPr/>
        </p:nvSpPr>
        <p:spPr>
          <a:xfrm>
            <a:off x="675582" y="1431147"/>
            <a:ext cx="7823238" cy="206210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3200" dirty="0" smtClean="0"/>
              <a:t>Over the next 15 years, there will be inventions that change the world at least as much as the semiconductor, personal computer, and Internet did over the last 30.</a:t>
            </a:r>
            <a:endParaRPr lang="en-US" sz="3200" dirty="0"/>
          </a:p>
        </p:txBody>
      </p:sp>
      <p:pic>
        <p:nvPicPr>
          <p:cNvPr id="3" name="Picture 2"/>
          <p:cNvPicPr>
            <a:picLocks noChangeAspect="1"/>
          </p:cNvPicPr>
          <p:nvPr/>
        </p:nvPicPr>
        <p:blipFill rotWithShape="1">
          <a:blip r:embed="rId2"/>
          <a:srcRect l="3109" r="21215"/>
          <a:stretch/>
        </p:blipFill>
        <p:spPr>
          <a:xfrm>
            <a:off x="215761" y="3640079"/>
            <a:ext cx="2375039" cy="1614350"/>
          </a:xfrm>
          <a:prstGeom prst="rect">
            <a:avLst/>
          </a:prstGeom>
        </p:spPr>
      </p:pic>
      <p:sp>
        <p:nvSpPr>
          <p:cNvPr id="8" name="TextBox 7"/>
          <p:cNvSpPr txBox="1"/>
          <p:nvPr/>
        </p:nvSpPr>
        <p:spPr>
          <a:xfrm>
            <a:off x="554793" y="5237258"/>
            <a:ext cx="1672253" cy="369332"/>
          </a:xfrm>
          <a:prstGeom prst="rect">
            <a:avLst/>
          </a:prstGeom>
          <a:noFill/>
        </p:spPr>
        <p:txBody>
          <a:bodyPr wrap="none" rtlCol="0">
            <a:spAutoFit/>
          </a:bodyPr>
          <a:lstStyle/>
          <a:p>
            <a:r>
              <a:rPr lang="en-US" dirty="0" smtClean="0"/>
              <a:t>Drone delivery?</a:t>
            </a:r>
            <a:endParaRPr lang="en-US" dirty="0"/>
          </a:p>
        </p:txBody>
      </p:sp>
      <p:pic>
        <p:nvPicPr>
          <p:cNvPr id="10" name="Picture 9"/>
          <p:cNvPicPr>
            <a:picLocks noChangeAspect="1"/>
          </p:cNvPicPr>
          <p:nvPr/>
        </p:nvPicPr>
        <p:blipFill>
          <a:blip r:embed="rId3"/>
          <a:stretch>
            <a:fillRect/>
          </a:stretch>
        </p:blipFill>
        <p:spPr>
          <a:xfrm>
            <a:off x="2343332" y="3986802"/>
            <a:ext cx="1976151" cy="1766912"/>
          </a:xfrm>
          <a:prstGeom prst="rect">
            <a:avLst/>
          </a:prstGeom>
        </p:spPr>
      </p:pic>
      <p:sp>
        <p:nvSpPr>
          <p:cNvPr id="11" name="TextBox 10"/>
          <p:cNvSpPr txBox="1"/>
          <p:nvPr/>
        </p:nvSpPr>
        <p:spPr>
          <a:xfrm>
            <a:off x="2648132" y="5826124"/>
            <a:ext cx="1511502" cy="369332"/>
          </a:xfrm>
          <a:prstGeom prst="rect">
            <a:avLst/>
          </a:prstGeom>
          <a:noFill/>
        </p:spPr>
        <p:txBody>
          <a:bodyPr wrap="none" rtlCol="0">
            <a:spAutoFit/>
          </a:bodyPr>
          <a:lstStyle/>
          <a:p>
            <a:r>
              <a:rPr lang="en-US" dirty="0" smtClean="0"/>
              <a:t>Printing food?</a:t>
            </a:r>
            <a:endParaRPr lang="en-US" dirty="0"/>
          </a:p>
        </p:txBody>
      </p:sp>
      <p:sp>
        <p:nvSpPr>
          <p:cNvPr id="13" name="TextBox 12"/>
          <p:cNvSpPr txBox="1"/>
          <p:nvPr/>
        </p:nvSpPr>
        <p:spPr>
          <a:xfrm>
            <a:off x="4581271" y="5414789"/>
            <a:ext cx="1618352" cy="369332"/>
          </a:xfrm>
          <a:prstGeom prst="rect">
            <a:avLst/>
          </a:prstGeom>
          <a:noFill/>
        </p:spPr>
        <p:txBody>
          <a:bodyPr wrap="none" rtlCol="0">
            <a:spAutoFit/>
          </a:bodyPr>
          <a:lstStyle/>
          <a:p>
            <a:r>
              <a:rPr lang="en-US" dirty="0" smtClean="0"/>
              <a:t>3D fabrication?</a:t>
            </a:r>
            <a:endParaRPr lang="en-US" dirty="0"/>
          </a:p>
        </p:txBody>
      </p:sp>
      <p:pic>
        <p:nvPicPr>
          <p:cNvPr id="9" name="Picture 8"/>
          <p:cNvPicPr>
            <a:picLocks noChangeAspect="1"/>
          </p:cNvPicPr>
          <p:nvPr/>
        </p:nvPicPr>
        <p:blipFill>
          <a:blip r:embed="rId4"/>
          <a:stretch>
            <a:fillRect/>
          </a:stretch>
        </p:blipFill>
        <p:spPr>
          <a:xfrm>
            <a:off x="4286070" y="3640079"/>
            <a:ext cx="2230650" cy="1731178"/>
          </a:xfrm>
          <a:prstGeom prst="rect">
            <a:avLst/>
          </a:prstGeom>
        </p:spPr>
      </p:pic>
      <p:pic>
        <p:nvPicPr>
          <p:cNvPr id="14" name="Picture 13"/>
          <p:cNvPicPr>
            <a:picLocks noChangeAspect="1"/>
          </p:cNvPicPr>
          <p:nvPr/>
        </p:nvPicPr>
        <p:blipFill>
          <a:blip r:embed="rId5"/>
          <a:stretch>
            <a:fillRect/>
          </a:stretch>
        </p:blipFill>
        <p:spPr>
          <a:xfrm>
            <a:off x="6702105" y="3780103"/>
            <a:ext cx="2149182" cy="2046021"/>
          </a:xfrm>
          <a:prstGeom prst="rect">
            <a:avLst/>
          </a:prstGeom>
        </p:spPr>
      </p:pic>
      <p:sp>
        <p:nvSpPr>
          <p:cNvPr id="16" name="TextBox 15"/>
          <p:cNvSpPr txBox="1"/>
          <p:nvPr/>
        </p:nvSpPr>
        <p:spPr>
          <a:xfrm>
            <a:off x="7689984" y="5936521"/>
            <a:ext cx="483350" cy="369332"/>
          </a:xfrm>
          <a:prstGeom prst="rect">
            <a:avLst/>
          </a:prstGeom>
          <a:noFill/>
        </p:spPr>
        <p:txBody>
          <a:bodyPr wrap="none" rtlCol="0">
            <a:spAutoFit/>
          </a:bodyPr>
          <a:lstStyle/>
          <a:p>
            <a:r>
              <a:rPr lang="en-US" dirty="0" smtClean="0"/>
              <a:t>AI?</a:t>
            </a:r>
            <a:endParaRPr lang="en-US" dirty="0"/>
          </a:p>
        </p:txBody>
      </p:sp>
    </p:spTree>
    <p:extLst>
      <p:ext uri="{BB962C8B-B14F-4D97-AF65-F5344CB8AC3E}">
        <p14:creationId xmlns:p14="http://schemas.microsoft.com/office/powerpoint/2010/main" val="168635028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3-12-03 at 10.44.5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04799"/>
            <a:ext cx="8854992" cy="3663013"/>
          </a:xfrm>
          <a:prstGeom prst="rect">
            <a:avLst/>
          </a:prstGeom>
          <a:ln>
            <a:noFill/>
          </a:ln>
          <a:effectLst>
            <a:outerShdw blurRad="292100" dist="139700" dir="2700000" algn="tl" rotWithShape="0">
              <a:srgbClr val="333333">
                <a:alpha val="65000"/>
              </a:srgbClr>
            </a:outerShdw>
          </a:effectLst>
        </p:spPr>
      </p:pic>
      <p:pic>
        <p:nvPicPr>
          <p:cNvPr id="7" name="Picture 6" descr="Screen Shot 2013-12-03 at 10.48.21 AM.png"/>
          <p:cNvPicPr>
            <a:picLocks noChangeAspect="1"/>
          </p:cNvPicPr>
          <p:nvPr/>
        </p:nvPicPr>
        <p:blipFill rotWithShape="1">
          <a:blip r:embed="rId3">
            <a:extLst>
              <a:ext uri="{28A0092B-C50C-407E-A947-70E740481C1C}">
                <a14:useLocalDpi xmlns:a14="http://schemas.microsoft.com/office/drawing/2010/main" val="0"/>
              </a:ext>
            </a:extLst>
          </a:blip>
          <a:srcRect r="38825" b="32193"/>
          <a:stretch/>
        </p:blipFill>
        <p:spPr>
          <a:xfrm>
            <a:off x="457200" y="3328668"/>
            <a:ext cx="5593817" cy="2453602"/>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5001839" y="5459104"/>
            <a:ext cx="3064608" cy="707886"/>
          </a:xfrm>
          <a:prstGeom prst="rect">
            <a:avLst/>
          </a:prstGeom>
          <a:solidFill>
            <a:schemeClr val="bg1"/>
          </a:solidFill>
        </p:spPr>
        <p:txBody>
          <a:bodyPr wrap="square">
            <a:spAutoFit/>
          </a:bodyPr>
          <a:lstStyle/>
          <a:p>
            <a:r>
              <a:rPr lang="en-US" sz="2000" dirty="0"/>
              <a:t>It is difficult to predict, especially about the future</a:t>
            </a:r>
          </a:p>
        </p:txBody>
      </p:sp>
    </p:spTree>
    <p:extLst>
      <p:ext uri="{BB962C8B-B14F-4D97-AF65-F5344CB8AC3E}">
        <p14:creationId xmlns:p14="http://schemas.microsoft.com/office/powerpoint/2010/main" val="25515931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3719" name="Picture 7" descr="rosecenter2"/>
          <p:cNvPicPr>
            <a:picLocks noChangeAspect="1" noChangeArrowheads="1"/>
          </p:cNvPicPr>
          <p:nvPr/>
        </p:nvPicPr>
        <p:blipFill>
          <a:blip r:embed="rId3" cstate="print"/>
          <a:srcRect/>
          <a:stretch>
            <a:fillRect/>
          </a:stretch>
        </p:blipFill>
        <p:spPr bwMode="auto">
          <a:xfrm>
            <a:off x="896" y="0"/>
            <a:ext cx="9143104" cy="6858000"/>
          </a:xfrm>
          <a:prstGeom prst="rect">
            <a:avLst/>
          </a:prstGeom>
          <a:noFill/>
        </p:spPr>
      </p:pic>
      <p:sp>
        <p:nvSpPr>
          <p:cNvPr id="883715" name="Text Box 3"/>
          <p:cNvSpPr txBox="1">
            <a:spLocks noChangeArrowheads="1"/>
          </p:cNvSpPr>
          <p:nvPr/>
        </p:nvSpPr>
        <p:spPr bwMode="auto">
          <a:xfrm>
            <a:off x="762000" y="1981200"/>
            <a:ext cx="7924800" cy="396875"/>
          </a:xfrm>
          <a:prstGeom prst="rect">
            <a:avLst/>
          </a:prstGeom>
          <a:noFill/>
          <a:ln w="9525">
            <a:noFill/>
            <a:miter lim="800000"/>
            <a:headEnd/>
            <a:tailEnd/>
          </a:ln>
          <a:effectLst/>
        </p:spPr>
        <p:txBody>
          <a:bodyPr>
            <a:spAutoFit/>
          </a:bodyPr>
          <a:lstStyle/>
          <a:p>
            <a:pPr>
              <a:spcBef>
                <a:spcPct val="50000"/>
              </a:spcBef>
            </a:pPr>
            <a:endParaRPr lang="en-US" sz="2000"/>
          </a:p>
        </p:txBody>
      </p:sp>
      <p:sp>
        <p:nvSpPr>
          <p:cNvPr id="883716" name="Text Box 4"/>
          <p:cNvSpPr txBox="1">
            <a:spLocks noChangeArrowheads="1"/>
          </p:cNvSpPr>
          <p:nvPr/>
        </p:nvSpPr>
        <p:spPr bwMode="auto">
          <a:xfrm>
            <a:off x="8455025" y="3101975"/>
            <a:ext cx="184150" cy="457200"/>
          </a:xfrm>
          <a:prstGeom prst="rect">
            <a:avLst/>
          </a:prstGeom>
          <a:noFill/>
          <a:ln w="9525">
            <a:noFill/>
            <a:miter lim="800000"/>
            <a:headEnd/>
            <a:tailEnd/>
          </a:ln>
          <a:effectLst/>
        </p:spPr>
        <p:txBody>
          <a:bodyPr wrap="none">
            <a:spAutoFit/>
          </a:bodyPr>
          <a:lstStyle/>
          <a:p>
            <a:pPr algn="r"/>
            <a:endParaRPr lang="en-US"/>
          </a:p>
        </p:txBody>
      </p:sp>
      <p:sp>
        <p:nvSpPr>
          <p:cNvPr id="883726" name="Rectangle 14"/>
          <p:cNvSpPr>
            <a:spLocks noChangeArrowheads="1"/>
          </p:cNvSpPr>
          <p:nvPr/>
        </p:nvSpPr>
        <p:spPr bwMode="auto">
          <a:xfrm>
            <a:off x="542925" y="188153"/>
            <a:ext cx="8067675" cy="1938992"/>
          </a:xfrm>
          <a:prstGeom prst="rect">
            <a:avLst/>
          </a:prstGeom>
          <a:noFill/>
          <a:ln w="31750">
            <a:noFill/>
            <a:miter lim="800000"/>
            <a:headEnd/>
            <a:tailEnd/>
          </a:ln>
          <a:effectLst/>
        </p:spPr>
        <p:txBody>
          <a:bodyPr wrap="square" anchor="ctr">
            <a:spAutoFit/>
          </a:bodyPr>
          <a:lstStyle/>
          <a:p>
            <a:pPr algn="ctr"/>
            <a:r>
              <a:rPr lang="en-US" sz="6000" i="1" dirty="0" smtClean="0">
                <a:solidFill>
                  <a:schemeClr val="accent1">
                    <a:lumMod val="20000"/>
                    <a:lumOff val="80000"/>
                  </a:schemeClr>
                </a:solidFill>
              </a:rPr>
              <a:t>Science’s </a:t>
            </a:r>
            <a:r>
              <a:rPr lang="en-US" sz="6000" i="1" dirty="0">
                <a:solidFill>
                  <a:schemeClr val="accent1">
                    <a:lumMod val="20000"/>
                    <a:lumOff val="80000"/>
                  </a:schemeClr>
                </a:solidFill>
              </a:rPr>
              <a:t>Endless </a:t>
            </a:r>
            <a:endParaRPr lang="en-US" sz="6000" i="1" dirty="0" smtClean="0">
              <a:solidFill>
                <a:schemeClr val="accent1">
                  <a:lumMod val="20000"/>
                  <a:lumOff val="80000"/>
                </a:schemeClr>
              </a:solidFill>
            </a:endParaRPr>
          </a:p>
          <a:p>
            <a:pPr algn="ctr"/>
            <a:r>
              <a:rPr lang="en-US" sz="6000" i="1" dirty="0" smtClean="0">
                <a:solidFill>
                  <a:schemeClr val="accent1">
                    <a:lumMod val="20000"/>
                    <a:lumOff val="80000"/>
                  </a:schemeClr>
                </a:solidFill>
              </a:rPr>
              <a:t>Golden </a:t>
            </a:r>
            <a:r>
              <a:rPr lang="en-US" sz="6000" i="1" dirty="0">
                <a:solidFill>
                  <a:schemeClr val="accent1">
                    <a:lumMod val="20000"/>
                    <a:lumOff val="80000"/>
                  </a:schemeClr>
                </a:solidFill>
              </a:rPr>
              <a:t>Age</a:t>
            </a:r>
            <a:r>
              <a:rPr lang="en-US" sz="6000" dirty="0">
                <a:solidFill>
                  <a:schemeClr val="accent1">
                    <a:lumMod val="20000"/>
                    <a:lumOff val="80000"/>
                  </a:schemeClr>
                </a:solidFill>
              </a:rPr>
              <a:t> </a:t>
            </a:r>
          </a:p>
        </p:txBody>
      </p:sp>
      <p:pic>
        <p:nvPicPr>
          <p:cNvPr id="2" name="Picture 1"/>
          <p:cNvPicPr>
            <a:picLocks noChangeAspect="1"/>
          </p:cNvPicPr>
          <p:nvPr/>
        </p:nvPicPr>
        <p:blipFill>
          <a:blip r:embed="rId4"/>
          <a:stretch>
            <a:fillRect/>
          </a:stretch>
        </p:blipFill>
        <p:spPr>
          <a:xfrm>
            <a:off x="3404931" y="3383478"/>
            <a:ext cx="5324731" cy="2990041"/>
          </a:xfrm>
          <a:prstGeom prst="rect">
            <a:avLst/>
          </a:prstGeom>
        </p:spPr>
      </p:pic>
      <p:sp>
        <p:nvSpPr>
          <p:cNvPr id="3" name="TextBox 2"/>
          <p:cNvSpPr txBox="1"/>
          <p:nvPr/>
        </p:nvSpPr>
        <p:spPr>
          <a:xfrm>
            <a:off x="5481819" y="3559175"/>
            <a:ext cx="3128781" cy="523220"/>
          </a:xfrm>
          <a:prstGeom prst="rect">
            <a:avLst/>
          </a:prstGeom>
          <a:noFill/>
        </p:spPr>
        <p:txBody>
          <a:bodyPr wrap="none" rtlCol="0">
            <a:spAutoFit/>
          </a:bodyPr>
          <a:lstStyle/>
          <a:p>
            <a:r>
              <a:rPr lang="en-US" sz="2800" dirty="0" smtClean="0">
                <a:solidFill>
                  <a:srgbClr val="FFFF00"/>
                </a:solidFill>
              </a:rPr>
              <a:t>Neil </a:t>
            </a:r>
            <a:r>
              <a:rPr lang="en-US" sz="2800" dirty="0" err="1" smtClean="0">
                <a:solidFill>
                  <a:srgbClr val="FFFF00"/>
                </a:solidFill>
              </a:rPr>
              <a:t>deGrasse</a:t>
            </a:r>
            <a:r>
              <a:rPr lang="en-US" sz="2800" dirty="0" smtClean="0">
                <a:solidFill>
                  <a:srgbClr val="FFFF00"/>
                </a:solidFill>
              </a:rPr>
              <a:t> Tyson</a:t>
            </a:r>
            <a:endParaRPr lang="en-US" sz="2800" dirty="0">
              <a:solidFill>
                <a:srgbClr val="FFFF00"/>
              </a:solidFill>
            </a:endParaRPr>
          </a:p>
        </p:txBody>
      </p:sp>
    </p:spTree>
    <p:extLst>
      <p:ext uri="{BB962C8B-B14F-4D97-AF65-F5344CB8AC3E}">
        <p14:creationId xmlns:p14="http://schemas.microsoft.com/office/powerpoint/2010/main" val="23262183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685800"/>
            <a:ext cx="7848600" cy="4031873"/>
          </a:xfrm>
          <a:prstGeom prst="rect">
            <a:avLst/>
          </a:prstGeom>
        </p:spPr>
        <p:txBody>
          <a:bodyPr wrap="square">
            <a:spAutoFit/>
          </a:bodyPr>
          <a:lstStyle/>
          <a:p>
            <a:r>
              <a:rPr lang="en-US" sz="3200" dirty="0" smtClean="0"/>
              <a:t>“If you’re going to use your computer to simulate some phenomenon in the universe, then it only becomes interesting if you change the scale of that phenomenon by at least a factor of 10. … For a 3D simulation, an increase by a factor of 10 in each of the three dimensions increases your volume by a factor of 1000.”</a:t>
            </a:r>
            <a:endParaRPr lang="en-US" sz="3200" dirty="0"/>
          </a:p>
        </p:txBody>
      </p:sp>
      <p:sp>
        <p:nvSpPr>
          <p:cNvPr id="5" name="Rectangle 4"/>
          <p:cNvSpPr/>
          <p:nvPr/>
        </p:nvSpPr>
        <p:spPr>
          <a:xfrm>
            <a:off x="675919" y="4901380"/>
            <a:ext cx="5562600" cy="954107"/>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en-US" sz="2800" dirty="0" smtClean="0"/>
              <a:t>What is the asymptotic running time for simulating the universe</a:t>
            </a:r>
            <a:r>
              <a:rPr lang="en-US" sz="2800" dirty="0" smtClean="0">
                <a:sym typeface="Symbol" pitchFamily="18" charset="2"/>
              </a:rPr>
              <a:t>?</a:t>
            </a:r>
            <a:endParaRPr lang="en-US" sz="2800" dirty="0">
              <a:sym typeface="Symbol" pitchFamily="18" charset="2"/>
            </a:endParaRPr>
          </a:p>
        </p:txBody>
      </p:sp>
      <p:sp>
        <p:nvSpPr>
          <p:cNvPr id="3074" name="Comment 2"/>
          <p:cNvSpPr>
            <a:spLocks noRot="1" noChangeAspect="1" noEditPoints="1" noChangeArrowheads="1" noChangeShapeType="1" noTextEdit="1"/>
          </p:cNvSpPr>
          <p:nvPr/>
        </p:nvSpPr>
        <p:spPr bwMode="auto">
          <a:xfrm>
            <a:off x="6769100" y="4421188"/>
            <a:ext cx="1897063" cy="990600"/>
          </a:xfrm>
          <a:custGeom>
            <a:avLst/>
            <a:gdLst>
              <a:gd name="T0" fmla="+- 0 19625 18804"/>
              <a:gd name="T1" fmla="*/ T0 w 5270"/>
              <a:gd name="T2" fmla="+- 0 13486 12279"/>
              <a:gd name="T3" fmla="*/ 13486 h 2752"/>
              <a:gd name="T4" fmla="+- 0 19544 18804"/>
              <a:gd name="T5" fmla="*/ T4 w 5270"/>
              <a:gd name="T6" fmla="+- 0 13526 12279"/>
              <a:gd name="T7" fmla="*/ 13526 h 2752"/>
              <a:gd name="T8" fmla="+- 0 19315 18804"/>
              <a:gd name="T9" fmla="*/ T8 w 5270"/>
              <a:gd name="T10" fmla="+- 0 13667 12279"/>
              <a:gd name="T11" fmla="*/ 13667 h 2752"/>
              <a:gd name="T12" fmla="+- 0 19002 18804"/>
              <a:gd name="T13" fmla="*/ T12 w 5270"/>
              <a:gd name="T14" fmla="+- 0 13929 12279"/>
              <a:gd name="T15" fmla="*/ 13929 h 2752"/>
              <a:gd name="T16" fmla="+- 0 18814 18804"/>
              <a:gd name="T17" fmla="*/ T16 w 5270"/>
              <a:gd name="T18" fmla="+- 0 14437 12279"/>
              <a:gd name="T19" fmla="*/ 14437 h 2752"/>
              <a:gd name="T20" fmla="+- 0 19129 18804"/>
              <a:gd name="T21" fmla="*/ T20 w 5270"/>
              <a:gd name="T22" fmla="+- 0 14803 12279"/>
              <a:gd name="T23" fmla="*/ 14803 h 2752"/>
              <a:gd name="T24" fmla="+- 0 19560 18804"/>
              <a:gd name="T25" fmla="*/ T24 w 5270"/>
              <a:gd name="T26" fmla="+- 0 14899 12279"/>
              <a:gd name="T27" fmla="*/ 14899 h 2752"/>
              <a:gd name="T28" fmla="+- 0 19910 18804"/>
              <a:gd name="T29" fmla="*/ T28 w 5270"/>
              <a:gd name="T30" fmla="+- 0 14632 12279"/>
              <a:gd name="T31" fmla="*/ 14632 h 2752"/>
              <a:gd name="T32" fmla="+- 0 20012 18804"/>
              <a:gd name="T33" fmla="*/ T32 w 5270"/>
              <a:gd name="T34" fmla="+- 0 14053 12279"/>
              <a:gd name="T35" fmla="*/ 14053 h 2752"/>
              <a:gd name="T36" fmla="+- 0 19547 18804"/>
              <a:gd name="T37" fmla="*/ T36 w 5270"/>
              <a:gd name="T38" fmla="+- 0 13307 12279"/>
              <a:gd name="T39" fmla="*/ 13307 h 2752"/>
              <a:gd name="T40" fmla="+- 0 19258 18804"/>
              <a:gd name="T41" fmla="*/ T40 w 5270"/>
              <a:gd name="T42" fmla="+- 0 13325 12279"/>
              <a:gd name="T43" fmla="*/ 13325 h 2752"/>
              <a:gd name="T44" fmla="+- 0 19026 18804"/>
              <a:gd name="T45" fmla="*/ T44 w 5270"/>
              <a:gd name="T46" fmla="+- 0 13576 12279"/>
              <a:gd name="T47" fmla="*/ 13576 h 2752"/>
              <a:gd name="T48" fmla="+- 0 18935 18804"/>
              <a:gd name="T49" fmla="*/ T48 w 5270"/>
              <a:gd name="T50" fmla="+- 0 13774 12279"/>
              <a:gd name="T51" fmla="*/ 13774 h 2752"/>
              <a:gd name="T52" fmla="+- 0 19795 18804"/>
              <a:gd name="T53" fmla="*/ T52 w 5270"/>
              <a:gd name="T54" fmla="+- 0 14132 12279"/>
              <a:gd name="T55" fmla="*/ 14132 h 2752"/>
              <a:gd name="T56" fmla="+- 0 19529 18804"/>
              <a:gd name="T57" fmla="*/ T56 w 5270"/>
              <a:gd name="T58" fmla="+- 0 14130 12279"/>
              <a:gd name="T59" fmla="*/ 14130 h 2752"/>
              <a:gd name="T60" fmla="+- 0 19067 18804"/>
              <a:gd name="T61" fmla="*/ T60 w 5270"/>
              <a:gd name="T62" fmla="+- 0 14120 12279"/>
              <a:gd name="T63" fmla="*/ 14120 h 2752"/>
              <a:gd name="T64" fmla="+- 0 18828 18804"/>
              <a:gd name="T65" fmla="*/ T64 w 5270"/>
              <a:gd name="T66" fmla="+- 0 14150 12279"/>
              <a:gd name="T67" fmla="*/ 14150 h 2752"/>
              <a:gd name="T68" fmla="+- 0 20687 18804"/>
              <a:gd name="T69" fmla="*/ T68 w 5270"/>
              <a:gd name="T70" fmla="+- 0 12974 12279"/>
              <a:gd name="T71" fmla="*/ 12974 h 2752"/>
              <a:gd name="T72" fmla="+- 0 20733 18804"/>
              <a:gd name="T73" fmla="*/ T72 w 5270"/>
              <a:gd name="T74" fmla="+- 0 13010 12279"/>
              <a:gd name="T75" fmla="*/ 13010 h 2752"/>
              <a:gd name="T76" fmla="+- 0 20636 18804"/>
              <a:gd name="T77" fmla="*/ T76 w 5270"/>
              <a:gd name="T78" fmla="+- 0 13231 12279"/>
              <a:gd name="T79" fmla="*/ 13231 h 2752"/>
              <a:gd name="T80" fmla="+- 0 20434 18804"/>
              <a:gd name="T81" fmla="*/ T80 w 5270"/>
              <a:gd name="T82" fmla="+- 0 13664 12279"/>
              <a:gd name="T83" fmla="*/ 13664 h 2752"/>
              <a:gd name="T84" fmla="+- 0 20339 18804"/>
              <a:gd name="T85" fmla="*/ T84 w 5270"/>
              <a:gd name="T86" fmla="+- 0 14184 12279"/>
              <a:gd name="T87" fmla="*/ 14184 h 2752"/>
              <a:gd name="T88" fmla="+- 0 20786 18804"/>
              <a:gd name="T89" fmla="*/ T88 w 5270"/>
              <a:gd name="T90" fmla="+- 0 14946 12279"/>
              <a:gd name="T91" fmla="*/ 14946 h 2752"/>
              <a:gd name="T92" fmla="+- 0 21003 18804"/>
              <a:gd name="T93" fmla="*/ T92 w 5270"/>
              <a:gd name="T94" fmla="+- 0 15024 12279"/>
              <a:gd name="T95" fmla="*/ 15024 h 2752"/>
              <a:gd name="T96" fmla="+- 0 21026 18804"/>
              <a:gd name="T97" fmla="*/ T96 w 5270"/>
              <a:gd name="T98" fmla="+- 0 15006 12279"/>
              <a:gd name="T99" fmla="*/ 15006 h 2752"/>
              <a:gd name="T100" fmla="+- 0 21276 18804"/>
              <a:gd name="T101" fmla="*/ T100 w 5270"/>
              <a:gd name="T102" fmla="+- 0 14541 12279"/>
              <a:gd name="T103" fmla="*/ 14541 h 2752"/>
              <a:gd name="T104" fmla="+- 0 21288 18804"/>
              <a:gd name="T105" fmla="*/ T104 w 5270"/>
              <a:gd name="T106" fmla="+- 0 14456 12279"/>
              <a:gd name="T107" fmla="*/ 14456 h 2752"/>
              <a:gd name="T108" fmla="+- 0 21268 18804"/>
              <a:gd name="T109" fmla="*/ T108 w 5270"/>
              <a:gd name="T110" fmla="+- 0 14168 12279"/>
              <a:gd name="T111" fmla="*/ 14168 h 2752"/>
              <a:gd name="T112" fmla="+- 0 21337 18804"/>
              <a:gd name="T113" fmla="*/ T112 w 5270"/>
              <a:gd name="T114" fmla="+- 0 13540 12279"/>
              <a:gd name="T115" fmla="*/ 13540 h 2752"/>
              <a:gd name="T116" fmla="+- 0 21385 18804"/>
              <a:gd name="T117" fmla="*/ T116 w 5270"/>
              <a:gd name="T118" fmla="+- 0 13501 12279"/>
              <a:gd name="T119" fmla="*/ 13501 h 2752"/>
              <a:gd name="T120" fmla="+- 0 21552 18804"/>
              <a:gd name="T121" fmla="*/ T120 w 5270"/>
              <a:gd name="T122" fmla="+- 0 13665 12279"/>
              <a:gd name="T123" fmla="*/ 13665 h 2752"/>
              <a:gd name="T124" fmla="+- 0 22128 18804"/>
              <a:gd name="T125" fmla="*/ T124 w 5270"/>
              <a:gd name="T126" fmla="+- 0 14415 12279"/>
              <a:gd name="T127" fmla="*/ 14415 h 2752"/>
              <a:gd name="T128" fmla="+- 0 22277 18804"/>
              <a:gd name="T129" fmla="*/ T128 w 5270"/>
              <a:gd name="T130" fmla="+- 0 14364 12279"/>
              <a:gd name="T131" fmla="*/ 14364 h 2752"/>
              <a:gd name="T132" fmla="+- 0 22361 18804"/>
              <a:gd name="T133" fmla="*/ T132 w 5270"/>
              <a:gd name="T134" fmla="+- 0 13661 12279"/>
              <a:gd name="T135" fmla="*/ 13661 h 2752"/>
              <a:gd name="T136" fmla="+- 0 22337 18804"/>
              <a:gd name="T137" fmla="*/ T136 w 5270"/>
              <a:gd name="T138" fmla="+- 0 13200 12279"/>
              <a:gd name="T139" fmla="*/ 13200 h 2752"/>
              <a:gd name="T140" fmla="+- 0 22332 18804"/>
              <a:gd name="T141" fmla="*/ T140 w 5270"/>
              <a:gd name="T142" fmla="+- 0 12928 12279"/>
              <a:gd name="T143" fmla="*/ 12928 h 2752"/>
              <a:gd name="T144" fmla="+- 0 22341 18804"/>
              <a:gd name="T145" fmla="*/ T144 w 5270"/>
              <a:gd name="T146" fmla="+- 0 12858 12279"/>
              <a:gd name="T147" fmla="*/ 12858 h 2752"/>
              <a:gd name="T148" fmla="+- 0 22509 18804"/>
              <a:gd name="T149" fmla="*/ T148 w 5270"/>
              <a:gd name="T150" fmla="+- 0 12422 12279"/>
              <a:gd name="T151" fmla="*/ 12422 h 2752"/>
              <a:gd name="T152" fmla="+- 0 22643 18804"/>
              <a:gd name="T153" fmla="*/ T152 w 5270"/>
              <a:gd name="T154" fmla="+- 0 12400 12279"/>
              <a:gd name="T155" fmla="*/ 12400 h 2752"/>
              <a:gd name="T156" fmla="+- 0 22814 18804"/>
              <a:gd name="T157" fmla="*/ T156 w 5270"/>
              <a:gd name="T158" fmla="+- 0 12395 12279"/>
              <a:gd name="T159" fmla="*/ 12395 h 2752"/>
              <a:gd name="T160" fmla="+- 0 22918 18804"/>
              <a:gd name="T161" fmla="*/ T160 w 5270"/>
              <a:gd name="T162" fmla="+- 0 12407 12279"/>
              <a:gd name="T163" fmla="*/ 12407 h 2752"/>
              <a:gd name="T164" fmla="+- 0 22897 18804"/>
              <a:gd name="T165" fmla="*/ T164 w 5270"/>
              <a:gd name="T166" fmla="+- 0 12466 12279"/>
              <a:gd name="T167" fmla="*/ 12466 h 2752"/>
              <a:gd name="T168" fmla="+- 0 22819 18804"/>
              <a:gd name="T169" fmla="*/ T168 w 5270"/>
              <a:gd name="T170" fmla="+- 0 12545 12279"/>
              <a:gd name="T171" fmla="*/ 12545 h 2752"/>
              <a:gd name="T172" fmla="+- 0 22796 18804"/>
              <a:gd name="T173" fmla="*/ T172 w 5270"/>
              <a:gd name="T174" fmla="+- 0 12602 12279"/>
              <a:gd name="T175" fmla="*/ 12602 h 2752"/>
              <a:gd name="T176" fmla="+- 0 22944 18804"/>
              <a:gd name="T177" fmla="*/ T176 w 5270"/>
              <a:gd name="T178" fmla="+- 0 12705 12279"/>
              <a:gd name="T179" fmla="*/ 12705 h 2752"/>
              <a:gd name="T180" fmla="+- 0 22989 18804"/>
              <a:gd name="T181" fmla="*/ T180 w 5270"/>
              <a:gd name="T182" fmla="+- 0 12848 12279"/>
              <a:gd name="T183" fmla="*/ 12848 h 2752"/>
              <a:gd name="T184" fmla="+- 0 22879 18804"/>
              <a:gd name="T185" fmla="*/ T184 w 5270"/>
              <a:gd name="T186" fmla="+- 0 12952 12279"/>
              <a:gd name="T187" fmla="*/ 12952 h 2752"/>
              <a:gd name="T188" fmla="+- 0 22731 18804"/>
              <a:gd name="T189" fmla="*/ T188 w 5270"/>
              <a:gd name="T190" fmla="+- 0 12978 12279"/>
              <a:gd name="T191" fmla="*/ 12978 h 2752"/>
              <a:gd name="T192" fmla="+- 0 22660 18804"/>
              <a:gd name="T193" fmla="*/ T192 w 5270"/>
              <a:gd name="T194" fmla="+- 0 12987 12279"/>
              <a:gd name="T195" fmla="*/ 12987 h 2752"/>
              <a:gd name="T196" fmla="+- 0 23323 18804"/>
              <a:gd name="T197" fmla="*/ T196 w 5270"/>
              <a:gd name="T198" fmla="+- 0 12290 12279"/>
              <a:gd name="T199" fmla="*/ 12290 h 2752"/>
              <a:gd name="T200" fmla="+- 0 23391 18804"/>
              <a:gd name="T201" fmla="*/ T200 w 5270"/>
              <a:gd name="T202" fmla="+- 0 12303 12279"/>
              <a:gd name="T203" fmla="*/ 12303 h 2752"/>
              <a:gd name="T204" fmla="+- 0 24043 18804"/>
              <a:gd name="T205" fmla="*/ T204 w 5270"/>
              <a:gd name="T206" fmla="+- 0 13299 12279"/>
              <a:gd name="T207" fmla="*/ 13299 h 2752"/>
              <a:gd name="T208" fmla="+- 0 23756 18804"/>
              <a:gd name="T209" fmla="*/ T208 w 5270"/>
              <a:gd name="T210" fmla="+- 0 14289 12279"/>
              <a:gd name="T211" fmla="*/ 14289 h 2752"/>
              <a:gd name="T212" fmla="+- 0 23203 18804"/>
              <a:gd name="T213" fmla="*/ T212 w 5270"/>
              <a:gd name="T214" fmla="+- 0 14625 12279"/>
              <a:gd name="T215" fmla="*/ 14625 h 2752"/>
              <a:gd name="T216" fmla="+- 0 22718 18804"/>
              <a:gd name="T217" fmla="*/ T216 w 5270"/>
              <a:gd name="T218" fmla="+- 0 14851 12279"/>
              <a:gd name="T219" fmla="*/ 14851 h 2752"/>
              <a:gd name="T220" fmla="+- 0 22639 18804"/>
              <a:gd name="T221" fmla="*/ T220 w 5270"/>
              <a:gd name="T222" fmla="+- 0 14895 12279"/>
              <a:gd name="T223" fmla="*/ 14895 h 27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5270" h="2752" extrusionOk="0">
                <a:moveTo>
                  <a:pt x="821" y="1207"/>
                </a:moveTo>
                <a:cubicBezTo>
                  <a:pt x="791" y="1220"/>
                  <a:pt x="770" y="1231"/>
                  <a:pt x="740" y="1247"/>
                </a:cubicBezTo>
                <a:cubicBezTo>
                  <a:pt x="662" y="1291"/>
                  <a:pt x="585" y="1338"/>
                  <a:pt x="511" y="1388"/>
                </a:cubicBezTo>
                <a:cubicBezTo>
                  <a:pt x="400" y="1464"/>
                  <a:pt x="290" y="1551"/>
                  <a:pt x="198" y="1650"/>
                </a:cubicBezTo>
                <a:cubicBezTo>
                  <a:pt x="70" y="1788"/>
                  <a:pt x="-31" y="1963"/>
                  <a:pt x="10" y="2158"/>
                </a:cubicBezTo>
                <a:cubicBezTo>
                  <a:pt x="45" y="2322"/>
                  <a:pt x="185" y="2445"/>
                  <a:pt x="325" y="2524"/>
                </a:cubicBezTo>
                <a:cubicBezTo>
                  <a:pt x="454" y="2596"/>
                  <a:pt x="608" y="2641"/>
                  <a:pt x="756" y="2620"/>
                </a:cubicBezTo>
                <a:cubicBezTo>
                  <a:pt x="912" y="2598"/>
                  <a:pt x="1032" y="2487"/>
                  <a:pt x="1106" y="2353"/>
                </a:cubicBezTo>
                <a:cubicBezTo>
                  <a:pt x="1202" y="2179"/>
                  <a:pt x="1228" y="1969"/>
                  <a:pt x="1208" y="1774"/>
                </a:cubicBezTo>
                <a:cubicBezTo>
                  <a:pt x="1179" y="1487"/>
                  <a:pt x="1016" y="1156"/>
                  <a:pt x="743" y="1028"/>
                </a:cubicBezTo>
                <a:cubicBezTo>
                  <a:pt x="649" y="984"/>
                  <a:pt x="543" y="992"/>
                  <a:pt x="454" y="1046"/>
                </a:cubicBezTo>
                <a:cubicBezTo>
                  <a:pt x="353" y="1107"/>
                  <a:pt x="283" y="1199"/>
                  <a:pt x="222" y="1297"/>
                </a:cubicBezTo>
                <a:cubicBezTo>
                  <a:pt x="183" y="1360"/>
                  <a:pt x="156" y="1426"/>
                  <a:pt x="131" y="1495"/>
                </a:cubicBezTo>
              </a:path>
              <a:path w="5270" h="2752" extrusionOk="0">
                <a:moveTo>
                  <a:pt x="991" y="1853"/>
                </a:moveTo>
                <a:cubicBezTo>
                  <a:pt x="902" y="1858"/>
                  <a:pt x="814" y="1854"/>
                  <a:pt x="725" y="1851"/>
                </a:cubicBezTo>
                <a:cubicBezTo>
                  <a:pt x="572" y="1845"/>
                  <a:pt x="416" y="1833"/>
                  <a:pt x="263" y="1841"/>
                </a:cubicBezTo>
                <a:cubicBezTo>
                  <a:pt x="183" y="1845"/>
                  <a:pt x="103" y="1858"/>
                  <a:pt x="24" y="1871"/>
                </a:cubicBezTo>
              </a:path>
              <a:path w="5270" h="2752" extrusionOk="0">
                <a:moveTo>
                  <a:pt x="1883" y="695"/>
                </a:moveTo>
                <a:cubicBezTo>
                  <a:pt x="1900" y="706"/>
                  <a:pt x="1940" y="662"/>
                  <a:pt x="1929" y="731"/>
                </a:cubicBezTo>
                <a:cubicBezTo>
                  <a:pt x="1918" y="802"/>
                  <a:pt x="1863" y="889"/>
                  <a:pt x="1832" y="952"/>
                </a:cubicBezTo>
                <a:cubicBezTo>
                  <a:pt x="1761" y="1095"/>
                  <a:pt x="1687" y="1236"/>
                  <a:pt x="1630" y="1385"/>
                </a:cubicBezTo>
                <a:cubicBezTo>
                  <a:pt x="1568" y="1549"/>
                  <a:pt x="1528" y="1729"/>
                  <a:pt x="1535" y="1905"/>
                </a:cubicBezTo>
                <a:cubicBezTo>
                  <a:pt x="1547" y="2212"/>
                  <a:pt x="1738" y="2492"/>
                  <a:pt x="1982" y="2667"/>
                </a:cubicBezTo>
                <a:cubicBezTo>
                  <a:pt x="2052" y="2717"/>
                  <a:pt x="2113" y="2756"/>
                  <a:pt x="2199" y="2745"/>
                </a:cubicBezTo>
                <a:cubicBezTo>
                  <a:pt x="2207" y="2739"/>
                  <a:pt x="2214" y="2733"/>
                  <a:pt x="2222" y="2727"/>
                </a:cubicBezTo>
              </a:path>
              <a:path w="5270" h="2752" extrusionOk="0">
                <a:moveTo>
                  <a:pt x="2472" y="2262"/>
                </a:moveTo>
                <a:cubicBezTo>
                  <a:pt x="2479" y="2233"/>
                  <a:pt x="2488" y="2229"/>
                  <a:pt x="2484" y="2177"/>
                </a:cubicBezTo>
                <a:cubicBezTo>
                  <a:pt x="2477" y="2080"/>
                  <a:pt x="2466" y="1987"/>
                  <a:pt x="2464" y="1889"/>
                </a:cubicBezTo>
                <a:cubicBezTo>
                  <a:pt x="2461" y="1729"/>
                  <a:pt x="2432" y="1401"/>
                  <a:pt x="2533" y="1261"/>
                </a:cubicBezTo>
                <a:cubicBezTo>
                  <a:pt x="2552" y="1233"/>
                  <a:pt x="2556" y="1223"/>
                  <a:pt x="2581" y="1222"/>
                </a:cubicBezTo>
                <a:cubicBezTo>
                  <a:pt x="2649" y="1272"/>
                  <a:pt x="2694" y="1316"/>
                  <a:pt x="2748" y="1386"/>
                </a:cubicBezTo>
                <a:cubicBezTo>
                  <a:pt x="2931" y="1625"/>
                  <a:pt x="3080" y="1951"/>
                  <a:pt x="3324" y="2136"/>
                </a:cubicBezTo>
                <a:cubicBezTo>
                  <a:pt x="3393" y="2188"/>
                  <a:pt x="3441" y="2157"/>
                  <a:pt x="3473" y="2085"/>
                </a:cubicBezTo>
                <a:cubicBezTo>
                  <a:pt x="3566" y="1874"/>
                  <a:pt x="3560" y="1607"/>
                  <a:pt x="3557" y="1382"/>
                </a:cubicBezTo>
                <a:cubicBezTo>
                  <a:pt x="3555" y="1229"/>
                  <a:pt x="3547" y="1074"/>
                  <a:pt x="3533" y="921"/>
                </a:cubicBezTo>
                <a:cubicBezTo>
                  <a:pt x="3525" y="831"/>
                  <a:pt x="3520" y="740"/>
                  <a:pt x="3528" y="649"/>
                </a:cubicBezTo>
                <a:cubicBezTo>
                  <a:pt x="3531" y="612"/>
                  <a:pt x="3531" y="602"/>
                  <a:pt x="3537" y="579"/>
                </a:cubicBezTo>
              </a:path>
              <a:path w="5270" h="2752" extrusionOk="0">
                <a:moveTo>
                  <a:pt x="3705" y="143"/>
                </a:moveTo>
                <a:cubicBezTo>
                  <a:pt x="3747" y="130"/>
                  <a:pt x="3795" y="123"/>
                  <a:pt x="3839" y="121"/>
                </a:cubicBezTo>
                <a:cubicBezTo>
                  <a:pt x="3896" y="119"/>
                  <a:pt x="3953" y="117"/>
                  <a:pt x="4010" y="116"/>
                </a:cubicBezTo>
                <a:cubicBezTo>
                  <a:pt x="4047" y="115"/>
                  <a:pt x="4079" y="115"/>
                  <a:pt x="4114" y="128"/>
                </a:cubicBezTo>
                <a:cubicBezTo>
                  <a:pt x="4114" y="156"/>
                  <a:pt x="4114" y="163"/>
                  <a:pt x="4093" y="187"/>
                </a:cubicBezTo>
                <a:cubicBezTo>
                  <a:pt x="4069" y="215"/>
                  <a:pt x="4038" y="238"/>
                  <a:pt x="4015" y="266"/>
                </a:cubicBezTo>
                <a:cubicBezTo>
                  <a:pt x="4004" y="279"/>
                  <a:pt x="3981" y="303"/>
                  <a:pt x="3992" y="323"/>
                </a:cubicBezTo>
                <a:cubicBezTo>
                  <a:pt x="4014" y="363"/>
                  <a:pt x="4107" y="384"/>
                  <a:pt x="4140" y="426"/>
                </a:cubicBezTo>
                <a:cubicBezTo>
                  <a:pt x="4171" y="465"/>
                  <a:pt x="4196" y="518"/>
                  <a:pt x="4185" y="569"/>
                </a:cubicBezTo>
                <a:cubicBezTo>
                  <a:pt x="4173" y="623"/>
                  <a:pt x="4125" y="657"/>
                  <a:pt x="4075" y="673"/>
                </a:cubicBezTo>
                <a:cubicBezTo>
                  <a:pt x="4027" y="688"/>
                  <a:pt x="3975" y="692"/>
                  <a:pt x="3927" y="699"/>
                </a:cubicBezTo>
                <a:cubicBezTo>
                  <a:pt x="3903" y="702"/>
                  <a:pt x="3880" y="703"/>
                  <a:pt x="3856" y="708"/>
                </a:cubicBezTo>
              </a:path>
              <a:path w="5270" h="2752" extrusionOk="0">
                <a:moveTo>
                  <a:pt x="4519" y="11"/>
                </a:moveTo>
                <a:cubicBezTo>
                  <a:pt x="4533" y="15"/>
                  <a:pt x="4558" y="9"/>
                  <a:pt x="4587" y="24"/>
                </a:cubicBezTo>
                <a:cubicBezTo>
                  <a:pt x="4933" y="212"/>
                  <a:pt x="5158" y="653"/>
                  <a:pt x="5239" y="1020"/>
                </a:cubicBezTo>
                <a:cubicBezTo>
                  <a:pt x="5320" y="1386"/>
                  <a:pt x="5237" y="1755"/>
                  <a:pt x="4952" y="2010"/>
                </a:cubicBezTo>
                <a:cubicBezTo>
                  <a:pt x="4789" y="2156"/>
                  <a:pt x="4590" y="2246"/>
                  <a:pt x="4399" y="2346"/>
                </a:cubicBezTo>
                <a:cubicBezTo>
                  <a:pt x="4240" y="2429"/>
                  <a:pt x="4073" y="2490"/>
                  <a:pt x="3914" y="2572"/>
                </a:cubicBezTo>
                <a:cubicBezTo>
                  <a:pt x="3888" y="2587"/>
                  <a:pt x="3861" y="2601"/>
                  <a:pt x="3835" y="2616"/>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1436972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2"/>
          <p:cNvSpPr>
            <a:spLocks noGrp="1" noChangeArrowheads="1"/>
          </p:cNvSpPr>
          <p:nvPr>
            <p:ph type="title"/>
          </p:nvPr>
        </p:nvSpPr>
        <p:spPr/>
        <p:txBody>
          <a:bodyPr/>
          <a:lstStyle/>
          <a:p>
            <a:r>
              <a:rPr lang="en-US"/>
              <a:t>Astrophysics and Moore’s Law</a:t>
            </a:r>
          </a:p>
        </p:txBody>
      </p:sp>
      <p:sp>
        <p:nvSpPr>
          <p:cNvPr id="888835" name="Rectangle 3"/>
          <p:cNvSpPr>
            <a:spLocks noGrp="1" noChangeArrowheads="1"/>
          </p:cNvSpPr>
          <p:nvPr>
            <p:ph idx="1"/>
          </p:nvPr>
        </p:nvSpPr>
        <p:spPr/>
        <p:txBody>
          <a:bodyPr/>
          <a:lstStyle/>
          <a:p>
            <a:pPr>
              <a:lnSpc>
                <a:spcPct val="80000"/>
              </a:lnSpc>
            </a:pPr>
            <a:r>
              <a:rPr lang="en-US" sz="4000" dirty="0">
                <a:sym typeface="Symbol" pitchFamily="18" charset="2"/>
              </a:rPr>
              <a:t>Simulating universe is</a:t>
            </a:r>
            <a:r>
              <a:rPr lang="en-US" sz="4400" dirty="0">
                <a:sym typeface="Symbol" pitchFamily="18" charset="2"/>
              </a:rPr>
              <a:t> </a:t>
            </a:r>
            <a:r>
              <a:rPr lang="en-US" sz="4800" dirty="0">
                <a:sym typeface="Symbol" pitchFamily="18" charset="2"/>
              </a:rPr>
              <a:t>(</a:t>
            </a:r>
            <a:r>
              <a:rPr lang="en-US" sz="4800" i="1" dirty="0">
                <a:latin typeface="Times New Roman" pitchFamily="18" charset="0"/>
                <a:sym typeface="Symbol" pitchFamily="18" charset="2"/>
              </a:rPr>
              <a:t>n</a:t>
            </a:r>
            <a:r>
              <a:rPr lang="en-US" sz="4800" baseline="30000" dirty="0">
                <a:latin typeface="Times New Roman" pitchFamily="18" charset="0"/>
                <a:sym typeface="Symbol" pitchFamily="18" charset="2"/>
              </a:rPr>
              <a:t>3</a:t>
            </a:r>
            <a:r>
              <a:rPr lang="en-US" sz="4800" dirty="0">
                <a:sym typeface="Symbol" pitchFamily="18" charset="2"/>
              </a:rPr>
              <a:t>)</a:t>
            </a:r>
          </a:p>
          <a:p>
            <a:pPr>
              <a:lnSpc>
                <a:spcPct val="80000"/>
              </a:lnSpc>
            </a:pPr>
            <a:r>
              <a:rPr lang="en-US" sz="4000" dirty="0">
                <a:sym typeface="Symbol" pitchFamily="18" charset="2"/>
              </a:rPr>
              <a:t>Moore’s </a:t>
            </a:r>
            <a:r>
              <a:rPr lang="en-US" sz="4000" dirty="0" smtClean="0">
                <a:sym typeface="Symbol" pitchFamily="18" charset="2"/>
              </a:rPr>
              <a:t>“law”: </a:t>
            </a:r>
            <a:r>
              <a:rPr lang="en-US" sz="4000" dirty="0">
                <a:sym typeface="Symbol" pitchFamily="18" charset="2"/>
              </a:rPr>
              <a:t>computing power doubles every 18 months</a:t>
            </a:r>
          </a:p>
          <a:p>
            <a:pPr>
              <a:lnSpc>
                <a:spcPct val="80000"/>
              </a:lnSpc>
            </a:pPr>
            <a:r>
              <a:rPr lang="en-US" sz="4000" dirty="0">
                <a:sym typeface="Symbol" pitchFamily="18" charset="2"/>
              </a:rPr>
              <a:t>Dr. Tyson: to understand something new about the universe, need to scale by </a:t>
            </a:r>
            <a:r>
              <a:rPr lang="en-US" sz="4000" dirty="0" smtClean="0">
                <a:latin typeface="Cambria Math"/>
                <a:cs typeface="Cambria Math"/>
                <a:sym typeface="Symbol" pitchFamily="18" charset="2"/>
              </a:rPr>
              <a:t>10</a:t>
            </a:r>
            <a:r>
              <a:rPr lang="en-US" sz="4000" i="1" dirty="0" smtClean="0">
                <a:latin typeface="Cambria Math"/>
                <a:cs typeface="Cambria Math"/>
                <a:sym typeface="Symbol" pitchFamily="18" charset="2"/>
              </a:rPr>
              <a:t>x</a:t>
            </a:r>
            <a:endParaRPr lang="en-US" sz="4000" i="1" dirty="0">
              <a:latin typeface="Cambria Math"/>
              <a:cs typeface="Cambria Math"/>
              <a:sym typeface="Symbol" pitchFamily="18" charset="2"/>
            </a:endParaRPr>
          </a:p>
        </p:txBody>
      </p:sp>
      <p:sp>
        <p:nvSpPr>
          <p:cNvPr id="4" name="Rectangle 3"/>
          <p:cNvSpPr/>
          <p:nvPr/>
        </p:nvSpPr>
        <p:spPr>
          <a:xfrm>
            <a:off x="1295400" y="5181600"/>
            <a:ext cx="6324600" cy="88024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nSpc>
                <a:spcPct val="80000"/>
              </a:lnSpc>
            </a:pPr>
            <a:r>
              <a:rPr lang="en-US" sz="3200" dirty="0" smtClean="0">
                <a:sym typeface="Symbol" pitchFamily="18" charset="2"/>
              </a:rPr>
              <a:t>How long does it take to know </a:t>
            </a:r>
            <a:r>
              <a:rPr lang="en-US" sz="3200" i="1" dirty="0" smtClean="0">
                <a:sym typeface="Symbol" pitchFamily="18" charset="2"/>
              </a:rPr>
              <a:t>twice </a:t>
            </a:r>
            <a:r>
              <a:rPr lang="en-US" sz="3200" dirty="0" smtClean="0">
                <a:sym typeface="Symbol" pitchFamily="18" charset="2"/>
              </a:rPr>
              <a:t>as much about the universe?</a:t>
            </a:r>
            <a:endParaRPr lang="en-US" sz="3200" dirty="0">
              <a:sym typeface="Symbol" pitchFamily="18" charset="2"/>
            </a:endParaRPr>
          </a:p>
        </p:txBody>
      </p:sp>
    </p:spTree>
    <p:extLst>
      <p:ext uri="{BB962C8B-B14F-4D97-AF65-F5344CB8AC3E}">
        <p14:creationId xmlns:p14="http://schemas.microsoft.com/office/powerpoint/2010/main" val="403656730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12-03 at 7.28.1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2400"/>
            <a:ext cx="8469018" cy="48605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2895567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12-03 at 7.28.1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2400"/>
            <a:ext cx="8469018" cy="4860579"/>
          </a:xfrm>
          <a:prstGeom prst="rect">
            <a:avLst/>
          </a:prstGeom>
          <a:ln>
            <a:noFill/>
          </a:ln>
          <a:effectLst>
            <a:outerShdw blurRad="292100" dist="139700" dir="2700000" algn="tl" rotWithShape="0">
              <a:srgbClr val="333333">
                <a:alpha val="65000"/>
              </a:srgbClr>
            </a:outerShdw>
          </a:effectLst>
        </p:spPr>
      </p:pic>
      <p:pic>
        <p:nvPicPr>
          <p:cNvPr id="6" name="Picture 5" descr="Screen Shot 2013-12-03 at 7.31.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799" y="76200"/>
            <a:ext cx="6569949" cy="6735506"/>
          </a:xfrm>
          <a:prstGeom prst="rect">
            <a:avLst/>
          </a:prstGeom>
          <a:ln>
            <a:noFill/>
          </a:ln>
          <a:effectLst>
            <a:outerShdw blurRad="292100" dist="139700" dir="2700000" algn="tl" rotWithShape="0">
              <a:srgbClr val="333333">
                <a:alpha val="65000"/>
              </a:srgbClr>
            </a:outerShdw>
          </a:effectLst>
        </p:spPr>
      </p:pic>
      <p:pic>
        <p:nvPicPr>
          <p:cNvPr id="8" name="Picture 7" descr="Screen Shot 2013-12-03 at 7.32.1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8334" y="998939"/>
            <a:ext cx="3816484" cy="1852445"/>
          </a:xfrm>
          <a:prstGeom prst="rect">
            <a:avLst/>
          </a:prstGeom>
          <a:ln>
            <a:noFill/>
          </a:ln>
          <a:effectLst>
            <a:outerShdw blurRad="292100" dist="139700" dir="2700000" algn="tl" rotWithShape="0">
              <a:srgbClr val="333333">
                <a:alpha val="65000"/>
              </a:srgbClr>
            </a:outerShdw>
          </a:effectLst>
        </p:spPr>
      </p:pic>
      <p:pic>
        <p:nvPicPr>
          <p:cNvPr id="9" name="Picture 8" descr="Screen Shot 2013-12-03 at 7.33.03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1298" y="3243173"/>
            <a:ext cx="3978893" cy="2738326"/>
          </a:xfrm>
          <a:prstGeom prst="rect">
            <a:avLst/>
          </a:prstGeom>
          <a:ln>
            <a:noFill/>
          </a:ln>
          <a:effectLst>
            <a:outerShdw blurRad="190500" algn="tl" rotWithShape="0">
              <a:srgbClr val="000000">
                <a:alpha val="70000"/>
              </a:srgbClr>
            </a:outerShdw>
          </a:effectLst>
        </p:spPr>
      </p:pic>
      <p:sp>
        <p:nvSpPr>
          <p:cNvPr id="4098" name="Comment 2"/>
          <p:cNvSpPr>
            <a:spLocks noRot="1" noChangeAspect="1" noEditPoints="1" noChangeArrowheads="1" noChangeShapeType="1" noTextEdit="1"/>
          </p:cNvSpPr>
          <p:nvPr/>
        </p:nvSpPr>
        <p:spPr bwMode="auto">
          <a:xfrm>
            <a:off x="4535488" y="4957763"/>
            <a:ext cx="1284287" cy="788987"/>
          </a:xfrm>
          <a:custGeom>
            <a:avLst/>
            <a:gdLst>
              <a:gd name="T0" fmla="+- 0 13326 12597"/>
              <a:gd name="T1" fmla="*/ T0 w 3570"/>
              <a:gd name="T2" fmla="+- 0 13927 13770"/>
              <a:gd name="T3" fmla="*/ 13927 h 2192"/>
              <a:gd name="T4" fmla="+- 0 13367 12597"/>
              <a:gd name="T5" fmla="*/ T4 w 3570"/>
              <a:gd name="T6" fmla="+- 0 13921 13770"/>
              <a:gd name="T7" fmla="*/ 13921 h 2192"/>
              <a:gd name="T8" fmla="+- 0 13404 12597"/>
              <a:gd name="T9" fmla="*/ T8 w 3570"/>
              <a:gd name="T10" fmla="+- 0 13915 13770"/>
              <a:gd name="T11" fmla="*/ 13915 h 2192"/>
              <a:gd name="T12" fmla="+- 0 13445 12597"/>
              <a:gd name="T13" fmla="*/ T12 w 3570"/>
              <a:gd name="T14" fmla="+- 0 13909 13770"/>
              <a:gd name="T15" fmla="*/ 13909 h 2192"/>
              <a:gd name="T16" fmla="+- 0 13907 12597"/>
              <a:gd name="T17" fmla="*/ T16 w 3570"/>
              <a:gd name="T18" fmla="+- 0 13844 13770"/>
              <a:gd name="T19" fmla="*/ 13844 h 2192"/>
              <a:gd name="T20" fmla="+- 0 14399 12597"/>
              <a:gd name="T21" fmla="*/ T20 w 3570"/>
              <a:gd name="T22" fmla="+- 0 13732 13770"/>
              <a:gd name="T23" fmla="*/ 13732 h 2192"/>
              <a:gd name="T24" fmla="+- 0 14866 12597"/>
              <a:gd name="T25" fmla="*/ T24 w 3570"/>
              <a:gd name="T26" fmla="+- 0 13779 13770"/>
              <a:gd name="T27" fmla="*/ 13779 h 2192"/>
              <a:gd name="T28" fmla="+- 0 15251 12597"/>
              <a:gd name="T29" fmla="*/ T28 w 3570"/>
              <a:gd name="T30" fmla="+- 0 13818 13770"/>
              <a:gd name="T31" fmla="*/ 13818 h 2192"/>
              <a:gd name="T32" fmla="+- 0 15666 12597"/>
              <a:gd name="T33" fmla="*/ T32 w 3570"/>
              <a:gd name="T34" fmla="+- 0 13968 13770"/>
              <a:gd name="T35" fmla="*/ 13968 h 2192"/>
              <a:gd name="T36" fmla="+- 0 15922 12597"/>
              <a:gd name="T37" fmla="*/ T36 w 3570"/>
              <a:gd name="T38" fmla="+- 0 14270 13770"/>
              <a:gd name="T39" fmla="*/ 14270 h 2192"/>
              <a:gd name="T40" fmla="+- 0 16157 12597"/>
              <a:gd name="T41" fmla="*/ T40 w 3570"/>
              <a:gd name="T42" fmla="+- 0 14547 13770"/>
              <a:gd name="T43" fmla="*/ 14547 h 2192"/>
              <a:gd name="T44" fmla="+- 0 16237 12597"/>
              <a:gd name="T45" fmla="*/ T44 w 3570"/>
              <a:gd name="T46" fmla="+- 0 14916 13770"/>
              <a:gd name="T47" fmla="*/ 14916 h 2192"/>
              <a:gd name="T48" fmla="+- 0 16085 12597"/>
              <a:gd name="T49" fmla="*/ T48 w 3570"/>
              <a:gd name="T50" fmla="+- 0 15252 13770"/>
              <a:gd name="T51" fmla="*/ 15252 h 2192"/>
              <a:gd name="T52" fmla="+- 0 15908 12597"/>
              <a:gd name="T53" fmla="*/ T52 w 3570"/>
              <a:gd name="T54" fmla="+- 0 15642 13770"/>
              <a:gd name="T55" fmla="*/ 15642 h 2192"/>
              <a:gd name="T56" fmla="+- 0 15521 12597"/>
              <a:gd name="T57" fmla="*/ T56 w 3570"/>
              <a:gd name="T58" fmla="+- 0 15836 13770"/>
              <a:gd name="T59" fmla="*/ 15836 h 2192"/>
              <a:gd name="T60" fmla="+- 0 15120 12597"/>
              <a:gd name="T61" fmla="*/ T60 w 3570"/>
              <a:gd name="T62" fmla="+- 0 15918 13770"/>
              <a:gd name="T63" fmla="*/ 15918 h 2192"/>
              <a:gd name="T64" fmla="+- 0 14423 12597"/>
              <a:gd name="T65" fmla="*/ T64 w 3570"/>
              <a:gd name="T66" fmla="+- 0 16061 13770"/>
              <a:gd name="T67" fmla="*/ 16061 h 2192"/>
              <a:gd name="T68" fmla="+- 0 13614 12597"/>
              <a:gd name="T69" fmla="*/ T68 w 3570"/>
              <a:gd name="T70" fmla="+- 0 15873 13770"/>
              <a:gd name="T71" fmla="*/ 15873 h 2192"/>
              <a:gd name="T72" fmla="+- 0 13055 12597"/>
              <a:gd name="T73" fmla="*/ T72 w 3570"/>
              <a:gd name="T74" fmla="+- 0 15433 13770"/>
              <a:gd name="T75" fmla="*/ 15433 h 2192"/>
              <a:gd name="T76" fmla="+- 0 12818 12597"/>
              <a:gd name="T77" fmla="*/ T76 w 3570"/>
              <a:gd name="T78" fmla="+- 0 15246 13770"/>
              <a:gd name="T79" fmla="*/ 15246 h 2192"/>
              <a:gd name="T80" fmla="+- 0 12552 12597"/>
              <a:gd name="T81" fmla="*/ T80 w 3570"/>
              <a:gd name="T82" fmla="+- 0 14959 13770"/>
              <a:gd name="T83" fmla="*/ 14959 h 2192"/>
              <a:gd name="T84" fmla="+- 0 12600 12597"/>
              <a:gd name="T85" fmla="*/ T84 w 3570"/>
              <a:gd name="T86" fmla="+- 0 14630 13770"/>
              <a:gd name="T87" fmla="*/ 14630 h 2192"/>
              <a:gd name="T88" fmla="+- 0 12641 12597"/>
              <a:gd name="T89" fmla="*/ T88 w 3570"/>
              <a:gd name="T90" fmla="+- 0 14348 13770"/>
              <a:gd name="T91" fmla="*/ 14348 h 2192"/>
              <a:gd name="T92" fmla="+- 0 12952 12597"/>
              <a:gd name="T93" fmla="*/ T92 w 3570"/>
              <a:gd name="T94" fmla="+- 0 14211 13770"/>
              <a:gd name="T95" fmla="*/ 14211 h 2192"/>
              <a:gd name="T96" fmla="+- 0 13189 12597"/>
              <a:gd name="T97" fmla="*/ T96 w 3570"/>
              <a:gd name="T98" fmla="+- 0 14133 13770"/>
              <a:gd name="T99" fmla="*/ 14133 h 2192"/>
              <a:gd name="T100" fmla="+- 0 13534 12597"/>
              <a:gd name="T101" fmla="*/ T100 w 3570"/>
              <a:gd name="T102" fmla="+- 0 14018 13770"/>
              <a:gd name="T103" fmla="*/ 14018 h 2192"/>
              <a:gd name="T104" fmla="+- 0 13912 12597"/>
              <a:gd name="T105" fmla="*/ T104 w 3570"/>
              <a:gd name="T106" fmla="+- 0 13992 13770"/>
              <a:gd name="T107" fmla="*/ 13992 h 2192"/>
              <a:gd name="T108" fmla="+- 0 14273 12597"/>
              <a:gd name="T109" fmla="*/ T108 w 3570"/>
              <a:gd name="T110" fmla="+- 0 13992 13770"/>
              <a:gd name="T111" fmla="*/ 13992 h 2192"/>
              <a:gd name="T112" fmla="+- 0 14640 12597"/>
              <a:gd name="T113" fmla="*/ T112 w 3570"/>
              <a:gd name="T114" fmla="+- 0 13992 13770"/>
              <a:gd name="T115" fmla="*/ 13992 h 2192"/>
              <a:gd name="T116" fmla="+- 0 14992 12597"/>
              <a:gd name="T117" fmla="*/ T116 w 3570"/>
              <a:gd name="T118" fmla="+- 0 14041 13770"/>
              <a:gd name="T119" fmla="*/ 14041 h 2192"/>
              <a:gd name="T120" fmla="+- 0 15355 12597"/>
              <a:gd name="T121" fmla="*/ T120 w 3570"/>
              <a:gd name="T122" fmla="+- 0 14089 13770"/>
              <a:gd name="T123" fmla="*/ 14089 h 21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Lst>
            <a:rect l="0" t="0" r="r" b="b"/>
            <a:pathLst>
              <a:path w="3570" h="2192" extrusionOk="0">
                <a:moveTo>
                  <a:pt x="729" y="157"/>
                </a:moveTo>
                <a:cubicBezTo>
                  <a:pt x="770" y="151"/>
                  <a:pt x="807" y="145"/>
                  <a:pt x="848" y="139"/>
                </a:cubicBezTo>
                <a:cubicBezTo>
                  <a:pt x="1310" y="74"/>
                  <a:pt x="1802" y="-38"/>
                  <a:pt x="2269" y="9"/>
                </a:cubicBezTo>
                <a:cubicBezTo>
                  <a:pt x="2654" y="48"/>
                  <a:pt x="3069" y="198"/>
                  <a:pt x="3325" y="500"/>
                </a:cubicBezTo>
                <a:cubicBezTo>
                  <a:pt x="3560" y="777"/>
                  <a:pt x="3640" y="1146"/>
                  <a:pt x="3488" y="1482"/>
                </a:cubicBezTo>
                <a:cubicBezTo>
                  <a:pt x="3311" y="1872"/>
                  <a:pt x="2924" y="2066"/>
                  <a:pt x="2523" y="2148"/>
                </a:cubicBezTo>
                <a:cubicBezTo>
                  <a:pt x="1826" y="2291"/>
                  <a:pt x="1017" y="2103"/>
                  <a:pt x="458" y="1663"/>
                </a:cubicBezTo>
                <a:cubicBezTo>
                  <a:pt x="221" y="1476"/>
                  <a:pt x="-45" y="1189"/>
                  <a:pt x="3" y="860"/>
                </a:cubicBezTo>
                <a:cubicBezTo>
                  <a:pt x="44" y="578"/>
                  <a:pt x="355" y="441"/>
                  <a:pt x="592" y="363"/>
                </a:cubicBezTo>
                <a:cubicBezTo>
                  <a:pt x="937" y="248"/>
                  <a:pt x="1315" y="222"/>
                  <a:pt x="1676" y="222"/>
                </a:cubicBezTo>
                <a:cubicBezTo>
                  <a:pt x="2043" y="222"/>
                  <a:pt x="2395" y="271"/>
                  <a:pt x="2758" y="319"/>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354265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9666" t="9963" r="9583" b="9286"/>
          <a:stretch/>
        </p:blipFill>
        <p:spPr>
          <a:xfrm>
            <a:off x="0" y="-1"/>
            <a:ext cx="9144000" cy="6858001"/>
          </a:xfrm>
          <a:prstGeom prst="rect">
            <a:avLst/>
          </a:prstGeom>
        </p:spPr>
      </p:pic>
      <p:sp>
        <p:nvSpPr>
          <p:cNvPr id="891907" name="Text Box 3"/>
          <p:cNvSpPr txBox="1">
            <a:spLocks noChangeArrowheads="1"/>
          </p:cNvSpPr>
          <p:nvPr/>
        </p:nvSpPr>
        <p:spPr bwMode="auto">
          <a:xfrm>
            <a:off x="1447800" y="4852167"/>
            <a:ext cx="7696200" cy="1323439"/>
          </a:xfrm>
          <a:prstGeom prst="rect">
            <a:avLst/>
          </a:prstGeom>
          <a:noFill/>
          <a:ln w="31750">
            <a:noFill/>
            <a:miter lim="800000"/>
            <a:headEnd/>
            <a:tailEnd/>
          </a:ln>
          <a:effectLst/>
        </p:spPr>
        <p:txBody>
          <a:bodyPr wrap="square">
            <a:spAutoFit/>
          </a:bodyPr>
          <a:lstStyle/>
          <a:p>
            <a:pPr algn="ctr"/>
            <a:r>
              <a:rPr lang="en-US" sz="4000" dirty="0">
                <a:solidFill>
                  <a:schemeClr val="accent1">
                    <a:lumMod val="20000"/>
                    <a:lumOff val="80000"/>
                  </a:schemeClr>
                </a:solidFill>
                <a:effectLst>
                  <a:outerShdw blurRad="50800" dist="38100" dir="2700000" algn="tl" rotWithShape="0">
                    <a:prstClr val="black">
                      <a:alpha val="40000"/>
                    </a:prstClr>
                  </a:outerShdw>
                </a:effectLst>
              </a:rPr>
              <a:t>Will there be any </a:t>
            </a:r>
            <a:r>
              <a:rPr lang="en-US" sz="4000" i="1" dirty="0">
                <a:solidFill>
                  <a:schemeClr val="accent1">
                    <a:lumMod val="20000"/>
                    <a:lumOff val="80000"/>
                  </a:schemeClr>
                </a:solidFill>
                <a:effectLst>
                  <a:outerShdw blurRad="50800" dist="38100" dir="2700000" algn="tl" rotWithShape="0">
                    <a:prstClr val="black">
                      <a:alpha val="40000"/>
                    </a:prstClr>
                  </a:outerShdw>
                </a:effectLst>
              </a:rPr>
              <a:t>mystery</a:t>
            </a:r>
            <a:r>
              <a:rPr lang="en-US" sz="4000" dirty="0">
                <a:solidFill>
                  <a:schemeClr val="accent1">
                    <a:lumMod val="20000"/>
                    <a:lumOff val="80000"/>
                  </a:schemeClr>
                </a:solidFill>
                <a:effectLst>
                  <a:outerShdw blurRad="50800" dist="38100" dir="2700000" algn="tl" rotWithShape="0">
                    <a:prstClr val="black">
                      <a:alpha val="40000"/>
                    </a:prstClr>
                  </a:outerShdw>
                </a:effectLst>
              </a:rPr>
              <a:t> left in the Universe when you die?</a:t>
            </a:r>
          </a:p>
        </p:txBody>
      </p:sp>
      <p:sp>
        <p:nvSpPr>
          <p:cNvPr id="8" name="Text Box 3"/>
          <p:cNvSpPr txBox="1">
            <a:spLocks noChangeArrowheads="1"/>
          </p:cNvSpPr>
          <p:nvPr/>
        </p:nvSpPr>
        <p:spPr bwMode="auto">
          <a:xfrm>
            <a:off x="694921" y="303096"/>
            <a:ext cx="7696200" cy="1323439"/>
          </a:xfrm>
          <a:prstGeom prst="rect">
            <a:avLst/>
          </a:prstGeom>
          <a:noFill/>
          <a:ln w="31750">
            <a:noFill/>
            <a:miter lim="800000"/>
            <a:headEnd/>
            <a:tailEnd/>
          </a:ln>
          <a:effectLst/>
        </p:spPr>
        <p:txBody>
          <a:bodyPr wrap="square">
            <a:spAutoFit/>
          </a:bodyPr>
          <a:lstStyle/>
          <a:p>
            <a:pPr algn="ctr"/>
            <a:r>
              <a:rPr lang="en-US" sz="4000" dirty="0" smtClean="0">
                <a:solidFill>
                  <a:srgbClr val="FFFF00"/>
                </a:solidFill>
              </a:rPr>
              <a:t>15 years </a:t>
            </a:r>
            <a:r>
              <a:rPr lang="en-US" sz="4000" dirty="0" smtClean="0">
                <a:solidFill>
                  <a:srgbClr val="FFFF00"/>
                </a:solidFill>
                <a:latin typeface="Wingdings"/>
                <a:ea typeface="Wingdings"/>
                <a:cs typeface="Wingdings"/>
                <a:sym typeface="Wingdings"/>
              </a:rPr>
              <a:t>≈</a:t>
            </a:r>
            <a:r>
              <a:rPr lang="en-US" sz="4000" dirty="0" smtClean="0">
                <a:solidFill>
                  <a:srgbClr val="FFFF00"/>
                </a:solidFill>
              </a:rPr>
              <a:t>1000x computing power </a:t>
            </a:r>
          </a:p>
          <a:p>
            <a:r>
              <a:rPr lang="en-US" sz="4000" dirty="0">
                <a:solidFill>
                  <a:srgbClr val="FFFF00"/>
                </a:solidFill>
                <a:latin typeface="Wingdings"/>
                <a:ea typeface="Wingdings"/>
                <a:cs typeface="Wingdings"/>
                <a:sym typeface="Wingdings"/>
              </a:rPr>
              <a:t> </a:t>
            </a:r>
            <a:r>
              <a:rPr lang="en-US" sz="4000" dirty="0" smtClean="0">
                <a:solidFill>
                  <a:srgbClr val="FFFF00"/>
                </a:solidFill>
                <a:ea typeface="Wingdings"/>
                <a:cs typeface="Wingdings"/>
                <a:sym typeface="Wingdings"/>
              </a:rPr>
              <a:t>             </a:t>
            </a:r>
            <a:r>
              <a:rPr lang="en-US" sz="4000" dirty="0" smtClean="0">
                <a:solidFill>
                  <a:srgbClr val="FFFF00"/>
                </a:solidFill>
                <a:latin typeface="Wingdings"/>
                <a:ea typeface="Wingdings"/>
                <a:cs typeface="Wingdings"/>
                <a:sym typeface="Wingdings"/>
              </a:rPr>
              <a:t>≈</a:t>
            </a:r>
            <a:r>
              <a:rPr lang="en-US" sz="4000" dirty="0" smtClean="0">
                <a:solidFill>
                  <a:srgbClr val="FFFF00"/>
                </a:solidFill>
                <a:ea typeface="Wingdings"/>
                <a:cs typeface="Wingdings"/>
                <a:sym typeface="Wingdings"/>
              </a:rPr>
              <a:t> </a:t>
            </a:r>
            <a:r>
              <a:rPr lang="en-US" sz="4000" dirty="0" smtClean="0">
                <a:solidFill>
                  <a:srgbClr val="FFFF00"/>
                </a:solidFill>
              </a:rPr>
              <a:t>double understanding</a:t>
            </a:r>
            <a:r>
              <a:rPr lang="en-US" sz="4000" dirty="0" smtClean="0">
                <a:solidFill>
                  <a:srgbClr val="FFFF00"/>
                </a:solidFill>
                <a:latin typeface="Wingdings"/>
                <a:ea typeface="Wingdings"/>
                <a:cs typeface="Wingdings"/>
                <a:sym typeface="Wingdings"/>
              </a:rPr>
              <a:t>  </a:t>
            </a:r>
            <a:endParaRPr lang="en-US" sz="4000" dirty="0">
              <a:solidFill>
                <a:srgbClr val="FFFF00"/>
              </a:solidFill>
            </a:endParaRPr>
          </a:p>
        </p:txBody>
      </p:sp>
    </p:spTree>
    <p:extLst>
      <p:ext uri="{BB962C8B-B14F-4D97-AF65-F5344CB8AC3E}">
        <p14:creationId xmlns:p14="http://schemas.microsoft.com/office/powerpoint/2010/main" val="41283953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891907"/>
                                        </p:tgtEl>
                                        <p:attrNameLst>
                                          <p:attrName>style.visibility</p:attrName>
                                        </p:attrNameLst>
                                      </p:cBhvr>
                                      <p:to>
                                        <p:strVal val="visible"/>
                                      </p:to>
                                    </p:set>
                                    <p:animEffect transition="in" filter="wheel(4)">
                                      <p:cBhvr>
                                        <p:cTn id="7" dur="2000"/>
                                        <p:tgtEl>
                                          <p:spTgt spid="89190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4)">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907"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52401" y="914400"/>
            <a:ext cx="3962400" cy="3970318"/>
          </a:xfrm>
          <a:prstGeom prst="rect">
            <a:avLst/>
          </a:prstGeom>
          <a:noFill/>
          <a:ln w="31750">
            <a:noFill/>
            <a:miter lim="800000"/>
            <a:headEnd/>
            <a:tailEnd/>
          </a:ln>
          <a:effectLst/>
        </p:spPr>
        <p:txBody>
          <a:bodyPr wrap="square">
            <a:spAutoFit/>
          </a:bodyPr>
          <a:lstStyle/>
          <a:p>
            <a:r>
              <a:rPr lang="en-US" sz="3600" i="1" dirty="0"/>
              <a:t>Only two things are infinite, the universe and human stupidity, and I'm not sure about the former. </a:t>
            </a:r>
          </a:p>
          <a:p>
            <a:pPr algn="r"/>
            <a:r>
              <a:rPr lang="en-US" sz="3600" dirty="0"/>
              <a:t>Albert Einstein</a:t>
            </a:r>
          </a:p>
        </p:txBody>
      </p:sp>
      <p:pic>
        <p:nvPicPr>
          <p:cNvPr id="8194" name="Picture 2"/>
          <p:cNvPicPr>
            <a:picLocks noChangeAspect="1" noChangeArrowheads="1"/>
          </p:cNvPicPr>
          <p:nvPr/>
        </p:nvPicPr>
        <p:blipFill>
          <a:blip r:embed="rId2" cstate="print"/>
          <a:srcRect/>
          <a:stretch>
            <a:fillRect/>
          </a:stretch>
        </p:blipFill>
        <p:spPr bwMode="auto">
          <a:xfrm>
            <a:off x="4191000" y="0"/>
            <a:ext cx="4953000" cy="6865457"/>
          </a:xfrm>
          <a:prstGeom prst="rect">
            <a:avLst/>
          </a:prstGeom>
          <a:noFill/>
          <a:ln w="9525">
            <a:noFill/>
            <a:miter lim="800000"/>
            <a:headEnd/>
            <a:tailEnd/>
          </a:ln>
        </p:spPr>
      </p:pic>
    </p:spTree>
    <p:extLst>
      <p:ext uri="{BB962C8B-B14F-4D97-AF65-F5344CB8AC3E}">
        <p14:creationId xmlns:p14="http://schemas.microsoft.com/office/powerpoint/2010/main" val="94228928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p:txBody>
          <a:bodyPr/>
          <a:lstStyle/>
          <a:p>
            <a:r>
              <a:rPr lang="en-US"/>
              <a:t>The Endless Golden Age</a:t>
            </a:r>
          </a:p>
        </p:txBody>
      </p:sp>
      <p:sp>
        <p:nvSpPr>
          <p:cNvPr id="904195" name="Rectangle 3"/>
          <p:cNvSpPr>
            <a:spLocks noGrp="1" noChangeArrowheads="1"/>
          </p:cNvSpPr>
          <p:nvPr>
            <p:ph type="body" idx="1"/>
          </p:nvPr>
        </p:nvSpPr>
        <p:spPr>
          <a:xfrm>
            <a:off x="457200" y="1600200"/>
            <a:ext cx="8382000" cy="4525963"/>
          </a:xfrm>
        </p:spPr>
        <p:txBody>
          <a:bodyPr/>
          <a:lstStyle/>
          <a:p>
            <a:pPr>
              <a:lnSpc>
                <a:spcPct val="90000"/>
              </a:lnSpc>
            </a:pPr>
            <a:r>
              <a:rPr lang="en-US" b="1" dirty="0"/>
              <a:t>Golden Age</a:t>
            </a:r>
            <a:r>
              <a:rPr lang="en-US" dirty="0"/>
              <a:t> – period in which knowledge/quality of something </a:t>
            </a:r>
            <a:r>
              <a:rPr lang="en-US" dirty="0" smtClean="0"/>
              <a:t>improves exponentially</a:t>
            </a:r>
            <a:endParaRPr lang="en-US" dirty="0"/>
          </a:p>
          <a:p>
            <a:pPr>
              <a:lnSpc>
                <a:spcPct val="90000"/>
              </a:lnSpc>
            </a:pPr>
            <a:r>
              <a:rPr lang="en-US" dirty="0"/>
              <a:t>At </a:t>
            </a:r>
            <a:r>
              <a:rPr lang="en-US" b="1" dirty="0"/>
              <a:t>any point in history</a:t>
            </a:r>
            <a:r>
              <a:rPr lang="en-US" dirty="0"/>
              <a:t>, half of what is known about astrophysics was discovered in the previous 15 years!</a:t>
            </a:r>
          </a:p>
          <a:p>
            <a:pPr lvl="1">
              <a:lnSpc>
                <a:spcPct val="90000"/>
              </a:lnSpc>
            </a:pPr>
            <a:r>
              <a:rPr lang="en-US" dirty="0" smtClean="0"/>
              <a:t>Moore’s </a:t>
            </a:r>
            <a:r>
              <a:rPr lang="en-US" dirty="0"/>
              <a:t>law today, but other advances </a:t>
            </a:r>
            <a:r>
              <a:rPr lang="en-US" dirty="0" smtClean="0"/>
              <a:t>previously (and tomorrow): </a:t>
            </a:r>
            <a:r>
              <a:rPr lang="en-US" dirty="0"/>
              <a:t>telescopes, photocopiers, clocks, agriculture, </a:t>
            </a:r>
            <a:r>
              <a:rPr lang="en-US" dirty="0" smtClean="0"/>
              <a:t>drone delivery, personal assistant, etc</a:t>
            </a:r>
            <a:r>
              <a:rPr lang="en-US" dirty="0"/>
              <a:t>.</a:t>
            </a:r>
          </a:p>
          <a:p>
            <a:pPr>
              <a:lnSpc>
                <a:spcPct val="90000"/>
              </a:lnSpc>
            </a:pPr>
            <a:endParaRPr lang="en-US" dirty="0"/>
          </a:p>
        </p:txBody>
      </p:sp>
      <p:sp>
        <p:nvSpPr>
          <p:cNvPr id="4" name="TextBox 3"/>
          <p:cNvSpPr txBox="1"/>
          <p:nvPr/>
        </p:nvSpPr>
        <p:spPr>
          <a:xfrm>
            <a:off x="1066800" y="5562600"/>
            <a:ext cx="6945043"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2400" dirty="0" smtClean="0"/>
              <a:t>Accumulating 4% per year =&gt; doubling every 15 years!</a:t>
            </a:r>
            <a:endParaRPr lang="en-US" sz="2400" dirty="0"/>
          </a:p>
        </p:txBody>
      </p:sp>
    </p:spTree>
    <p:extLst>
      <p:ext uri="{BB962C8B-B14F-4D97-AF65-F5344CB8AC3E}">
        <p14:creationId xmlns:p14="http://schemas.microsoft.com/office/powerpoint/2010/main" val="65296169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12-03 at 7.54.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268" y="121590"/>
            <a:ext cx="7728295" cy="6356350"/>
          </a:xfrm>
          <a:prstGeom prst="rect">
            <a:avLst/>
          </a:prstGeom>
        </p:spPr>
      </p:pic>
      <p:sp>
        <p:nvSpPr>
          <p:cNvPr id="6" name="TextBox 5"/>
          <p:cNvSpPr txBox="1"/>
          <p:nvPr/>
        </p:nvSpPr>
        <p:spPr>
          <a:xfrm rot="16200000">
            <a:off x="-1512329" y="3067790"/>
            <a:ext cx="4670061" cy="400110"/>
          </a:xfrm>
          <a:prstGeom prst="rect">
            <a:avLst/>
          </a:prstGeom>
          <a:noFill/>
        </p:spPr>
        <p:txBody>
          <a:bodyPr wrap="none" rtlCol="0">
            <a:spAutoFit/>
          </a:bodyPr>
          <a:lstStyle/>
          <a:p>
            <a:r>
              <a:rPr lang="en-US" sz="2000" dirty="0" smtClean="0"/>
              <a:t>Log scale: straight line = exponential curve!</a:t>
            </a:r>
            <a:endParaRPr lang="en-US" sz="2000" dirty="0"/>
          </a:p>
        </p:txBody>
      </p:sp>
      <p:sp>
        <p:nvSpPr>
          <p:cNvPr id="7" name="TextBox 6"/>
          <p:cNvSpPr txBox="1"/>
          <p:nvPr/>
        </p:nvSpPr>
        <p:spPr>
          <a:xfrm>
            <a:off x="4642725" y="4147562"/>
            <a:ext cx="4215630" cy="923330"/>
          </a:xfrm>
          <a:prstGeom prst="rect">
            <a:avLst/>
          </a:prstGeom>
          <a:solidFill>
            <a:schemeClr val="accent1">
              <a:lumMod val="20000"/>
              <a:lumOff val="80000"/>
            </a:schemeClr>
          </a:solidFill>
        </p:spPr>
        <p:txBody>
          <a:bodyPr wrap="square" rtlCol="0">
            <a:spAutoFit/>
          </a:bodyPr>
          <a:lstStyle/>
          <a:p>
            <a:r>
              <a:rPr lang="en-US" dirty="0" err="1" smtClean="0"/>
              <a:t>Koomey’s</a:t>
            </a:r>
            <a:r>
              <a:rPr lang="en-US" dirty="0" smtClean="0"/>
              <a:t> </a:t>
            </a:r>
            <a:r>
              <a:rPr lang="en-US" dirty="0" err="1" smtClean="0"/>
              <a:t>Law:</a:t>
            </a:r>
            <a:r>
              <a:rPr lang="en-US" i="1" dirty="0" err="1" smtClean="0">
                <a:hlinkClick r:id="rId3"/>
              </a:rPr>
              <a:t>Assessing</a:t>
            </a:r>
            <a:r>
              <a:rPr lang="en-US" i="1" dirty="0" smtClean="0">
                <a:hlinkClick r:id="rId3"/>
              </a:rPr>
              <a:t> </a:t>
            </a:r>
            <a:r>
              <a:rPr lang="en-US" i="1" dirty="0">
                <a:hlinkClick r:id="rId3"/>
              </a:rPr>
              <a:t>Trends in the Electrical Efficiency </a:t>
            </a:r>
            <a:r>
              <a:rPr lang="en-US" i="1" dirty="0" smtClean="0">
                <a:hlinkClick r:id="rId3"/>
              </a:rPr>
              <a:t>of Computation Over Time</a:t>
            </a:r>
            <a:endParaRPr lang="en-US" i="1" dirty="0"/>
          </a:p>
        </p:txBody>
      </p:sp>
      <p:sp>
        <p:nvSpPr>
          <p:cNvPr id="9" name="Rectangle 8"/>
          <p:cNvSpPr/>
          <p:nvPr/>
        </p:nvSpPr>
        <p:spPr>
          <a:xfrm>
            <a:off x="6404516" y="355549"/>
            <a:ext cx="2634769" cy="224676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000" dirty="0" smtClean="0"/>
              <a:t>“Any physical quantity that’s growing exponentially predicts a disaster, you simply can’t go beyond certain major limits.”</a:t>
            </a:r>
          </a:p>
          <a:p>
            <a:r>
              <a:rPr lang="en-US" sz="2000" dirty="0" smtClean="0"/>
              <a:t>Gordon Moore (2007)</a:t>
            </a:r>
            <a:endParaRPr lang="en-US" sz="2000" dirty="0"/>
          </a:p>
        </p:txBody>
      </p:sp>
      <p:sp>
        <p:nvSpPr>
          <p:cNvPr id="5122" name="Comment 2"/>
          <p:cNvSpPr>
            <a:spLocks noRot="1" noChangeAspect="1" noEditPoints="1" noChangeArrowheads="1" noChangeShapeType="1" noTextEdit="1"/>
          </p:cNvSpPr>
          <p:nvPr/>
        </p:nvSpPr>
        <p:spPr bwMode="auto">
          <a:xfrm>
            <a:off x="3203575" y="1465263"/>
            <a:ext cx="3395663" cy="3036887"/>
          </a:xfrm>
          <a:custGeom>
            <a:avLst/>
            <a:gdLst>
              <a:gd name="T0" fmla="+- 0 8900 8900"/>
              <a:gd name="T1" fmla="*/ T0 w 9433"/>
              <a:gd name="T2" fmla="+- 0 9852 4068"/>
              <a:gd name="T3" fmla="*/ 9852 h 8440"/>
              <a:gd name="T4" fmla="+- 0 9046 8900"/>
              <a:gd name="T5" fmla="*/ T4 w 9433"/>
              <a:gd name="T6" fmla="+- 0 10482 4068"/>
              <a:gd name="T7" fmla="*/ 10482 h 8440"/>
              <a:gd name="T8" fmla="+- 0 9588 8900"/>
              <a:gd name="T9" fmla="*/ T8 w 9433"/>
              <a:gd name="T10" fmla="+- 0 11722 4068"/>
              <a:gd name="T11" fmla="*/ 11722 h 8440"/>
              <a:gd name="T12" fmla="+- 0 14344 8900"/>
              <a:gd name="T13" fmla="*/ T12 w 9433"/>
              <a:gd name="T14" fmla="+- 0 4068 4068"/>
              <a:gd name="T15" fmla="*/ 4068 h 8440"/>
              <a:gd name="T16" fmla="+- 0 14479 8900"/>
              <a:gd name="T17" fmla="*/ T16 w 9433"/>
              <a:gd name="T18" fmla="+- 0 4358 4068"/>
              <a:gd name="T19" fmla="*/ 4358 h 8440"/>
              <a:gd name="T20" fmla="+- 0 14927 8900"/>
              <a:gd name="T21" fmla="*/ T20 w 9433"/>
              <a:gd name="T22" fmla="+- 0 5510 4068"/>
              <a:gd name="T23" fmla="*/ 5510 h 8440"/>
              <a:gd name="T24" fmla="+- 0 15023 8900"/>
              <a:gd name="T25" fmla="*/ T24 w 9433"/>
              <a:gd name="T26" fmla="+- 0 5623 4068"/>
              <a:gd name="T27" fmla="*/ 5623 h 8440"/>
              <a:gd name="T28" fmla="+- 0 14005 8900"/>
              <a:gd name="T29" fmla="*/ T28 w 9433"/>
              <a:gd name="T30" fmla="+- 0 7663 4068"/>
              <a:gd name="T31" fmla="*/ 7663 h 8440"/>
              <a:gd name="T32" fmla="+- 0 9944 8900"/>
              <a:gd name="T33" fmla="*/ T32 w 9433"/>
              <a:gd name="T34" fmla="+- 0 12489 4068"/>
              <a:gd name="T35" fmla="*/ 12489 h 8440"/>
              <a:gd name="T36" fmla="+- 0 14985 8900"/>
              <a:gd name="T37" fmla="*/ T36 w 9433"/>
              <a:gd name="T38" fmla="+- 0 8664 4068"/>
              <a:gd name="T39" fmla="*/ 8664 h 8440"/>
              <a:gd name="T40" fmla="+- 0 14853 8900"/>
              <a:gd name="T41" fmla="*/ T40 w 9433"/>
              <a:gd name="T42" fmla="+- 0 8335 4068"/>
              <a:gd name="T43" fmla="*/ 8335 h 8440"/>
              <a:gd name="T44" fmla="+- 0 14783 8900"/>
              <a:gd name="T45" fmla="*/ T44 w 9433"/>
              <a:gd name="T46" fmla="+- 0 8073 4068"/>
              <a:gd name="T47" fmla="*/ 8073 h 8440"/>
              <a:gd name="T48" fmla="+- 0 15086 8900"/>
              <a:gd name="T49" fmla="*/ T48 w 9433"/>
              <a:gd name="T50" fmla="+- 0 8236 4068"/>
              <a:gd name="T51" fmla="*/ 8236 h 8440"/>
              <a:gd name="T52" fmla="+- 0 15001 8900"/>
              <a:gd name="T53" fmla="*/ T52 w 9433"/>
              <a:gd name="T54" fmla="+- 0 7591 4068"/>
              <a:gd name="T55" fmla="*/ 7591 h 8440"/>
              <a:gd name="T56" fmla="+- 0 15408 8900"/>
              <a:gd name="T57" fmla="*/ T56 w 9433"/>
              <a:gd name="T58" fmla="+- 0 7843 4068"/>
              <a:gd name="T59" fmla="*/ 7843 h 8440"/>
              <a:gd name="T60" fmla="+- 0 15725 8900"/>
              <a:gd name="T61" fmla="*/ T60 w 9433"/>
              <a:gd name="T62" fmla="+- 0 8162 4068"/>
              <a:gd name="T63" fmla="*/ 8162 h 8440"/>
              <a:gd name="T64" fmla="+- 0 15977 8900"/>
              <a:gd name="T65" fmla="*/ T64 w 9433"/>
              <a:gd name="T66" fmla="+- 0 7793 4068"/>
              <a:gd name="T67" fmla="*/ 7793 h 8440"/>
              <a:gd name="T68" fmla="+- 0 15977 8900"/>
              <a:gd name="T69" fmla="*/ T68 w 9433"/>
              <a:gd name="T70" fmla="+- 0 8171 4068"/>
              <a:gd name="T71" fmla="*/ 8171 h 8440"/>
              <a:gd name="T72" fmla="+- 0 16216 8900"/>
              <a:gd name="T73" fmla="*/ T72 w 9433"/>
              <a:gd name="T74" fmla="+- 0 7896 4068"/>
              <a:gd name="T75" fmla="*/ 7896 h 8440"/>
              <a:gd name="T76" fmla="+- 0 16039 8900"/>
              <a:gd name="T77" fmla="*/ T76 w 9433"/>
              <a:gd name="T78" fmla="+- 0 7683 4068"/>
              <a:gd name="T79" fmla="*/ 7683 h 8440"/>
              <a:gd name="T80" fmla="+- 0 16407 8900"/>
              <a:gd name="T81" fmla="*/ T80 w 9433"/>
              <a:gd name="T82" fmla="+- 0 7475 4068"/>
              <a:gd name="T83" fmla="*/ 7475 h 8440"/>
              <a:gd name="T84" fmla="+- 0 16286 8900"/>
              <a:gd name="T85" fmla="*/ T84 w 9433"/>
              <a:gd name="T86" fmla="+- 0 7747 4068"/>
              <a:gd name="T87" fmla="*/ 7747 h 8440"/>
              <a:gd name="T88" fmla="+- 0 16484 8900"/>
              <a:gd name="T89" fmla="*/ T88 w 9433"/>
              <a:gd name="T90" fmla="+- 0 7811 4068"/>
              <a:gd name="T91" fmla="*/ 7811 h 8440"/>
              <a:gd name="T92" fmla="+- 0 16615 8900"/>
              <a:gd name="T93" fmla="*/ T92 w 9433"/>
              <a:gd name="T94" fmla="+- 0 7474 4068"/>
              <a:gd name="T95" fmla="*/ 7474 h 8440"/>
              <a:gd name="T96" fmla="+- 0 16520 8900"/>
              <a:gd name="T97" fmla="*/ T96 w 9433"/>
              <a:gd name="T98" fmla="+- 0 7437 4068"/>
              <a:gd name="T99" fmla="*/ 7437 h 8440"/>
              <a:gd name="T100" fmla="+- 0 17005 8900"/>
              <a:gd name="T101" fmla="*/ T100 w 9433"/>
              <a:gd name="T102" fmla="+- 0 7543 4068"/>
              <a:gd name="T103" fmla="*/ 7543 h 8440"/>
              <a:gd name="T104" fmla="+- 0 16798 8900"/>
              <a:gd name="T105" fmla="*/ T104 w 9433"/>
              <a:gd name="T106" fmla="+- 0 7275 4068"/>
              <a:gd name="T107" fmla="*/ 7275 h 8440"/>
              <a:gd name="T108" fmla="+- 0 17238 8900"/>
              <a:gd name="T109" fmla="*/ T108 w 9433"/>
              <a:gd name="T110" fmla="+- 0 7175 4068"/>
              <a:gd name="T111" fmla="*/ 7175 h 8440"/>
              <a:gd name="T112" fmla="+- 0 17388 8900"/>
              <a:gd name="T113" fmla="*/ T112 w 9433"/>
              <a:gd name="T114" fmla="+- 0 6943 4068"/>
              <a:gd name="T115" fmla="*/ 6943 h 8440"/>
              <a:gd name="T116" fmla="+- 0 17285 8900"/>
              <a:gd name="T117" fmla="*/ T116 w 9433"/>
              <a:gd name="T118" fmla="+- 0 6806 4068"/>
              <a:gd name="T119" fmla="*/ 6806 h 8440"/>
              <a:gd name="T120" fmla="+- 0 17298 8900"/>
              <a:gd name="T121" fmla="*/ T120 w 9433"/>
              <a:gd name="T122" fmla="+- 0 7102 4068"/>
              <a:gd name="T123" fmla="*/ 7102 h 8440"/>
              <a:gd name="T124" fmla="+- 0 17726 8900"/>
              <a:gd name="T125" fmla="*/ T124 w 9433"/>
              <a:gd name="T126" fmla="+- 0 7139 4068"/>
              <a:gd name="T127" fmla="*/ 7139 h 8440"/>
              <a:gd name="T128" fmla="+- 0 17810 8900"/>
              <a:gd name="T129" fmla="*/ T128 w 9433"/>
              <a:gd name="T130" fmla="+- 0 6392 4068"/>
              <a:gd name="T131" fmla="*/ 6392 h 8440"/>
              <a:gd name="T132" fmla="+- 0 17738 8900"/>
              <a:gd name="T133" fmla="*/ T132 w 9433"/>
              <a:gd name="T134" fmla="+- 0 6554 4068"/>
              <a:gd name="T135" fmla="*/ 6554 h 8440"/>
              <a:gd name="T136" fmla="+- 0 17946 8900"/>
              <a:gd name="T137" fmla="*/ T136 w 9433"/>
              <a:gd name="T138" fmla="+- 0 6686 4068"/>
              <a:gd name="T139" fmla="*/ 6686 h 8440"/>
              <a:gd name="T140" fmla="+- 0 18321 8900"/>
              <a:gd name="T141" fmla="*/ T140 w 9433"/>
              <a:gd name="T142" fmla="+- 0 6662 4068"/>
              <a:gd name="T143" fmla="*/ 6662 h 8440"/>
              <a:gd name="T144" fmla="+- 0 18133 8900"/>
              <a:gd name="T145" fmla="*/ T144 w 9433"/>
              <a:gd name="T146" fmla="+- 0 6907 4068"/>
              <a:gd name="T147" fmla="*/ 6907 h 8440"/>
              <a:gd name="T148" fmla="+- 0 17332 8900"/>
              <a:gd name="T149" fmla="*/ T148 w 9433"/>
              <a:gd name="T150" fmla="+- 0 6318 4068"/>
              <a:gd name="T151" fmla="*/ 6318 h 844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9433" h="8440" extrusionOk="0">
                <a:moveTo>
                  <a:pt x="33" y="5808"/>
                </a:moveTo>
                <a:cubicBezTo>
                  <a:pt x="16" y="5796"/>
                  <a:pt x="11" y="5792"/>
                  <a:pt x="0" y="5784"/>
                </a:cubicBezTo>
                <a:cubicBezTo>
                  <a:pt x="15" y="5861"/>
                  <a:pt x="30" y="5939"/>
                  <a:pt x="44" y="6017"/>
                </a:cubicBezTo>
                <a:cubicBezTo>
                  <a:pt x="69" y="6151"/>
                  <a:pt x="109" y="6282"/>
                  <a:pt x="146" y="6414"/>
                </a:cubicBezTo>
                <a:cubicBezTo>
                  <a:pt x="197" y="6595"/>
                  <a:pt x="257" y="6774"/>
                  <a:pt x="321" y="6951"/>
                </a:cubicBezTo>
                <a:cubicBezTo>
                  <a:pt x="411" y="7200"/>
                  <a:pt x="499" y="7461"/>
                  <a:pt x="688" y="7654"/>
                </a:cubicBezTo>
                <a:cubicBezTo>
                  <a:pt x="769" y="7737"/>
                  <a:pt x="842" y="7754"/>
                  <a:pt x="954" y="7752"/>
                </a:cubicBezTo>
              </a:path>
              <a:path w="9433" h="8440" extrusionOk="0">
                <a:moveTo>
                  <a:pt x="5444" y="0"/>
                </a:moveTo>
                <a:cubicBezTo>
                  <a:pt x="5447" y="29"/>
                  <a:pt x="5447" y="44"/>
                  <a:pt x="5463" y="76"/>
                </a:cubicBezTo>
                <a:cubicBezTo>
                  <a:pt x="5499" y="148"/>
                  <a:pt x="5540" y="219"/>
                  <a:pt x="5579" y="290"/>
                </a:cubicBezTo>
                <a:cubicBezTo>
                  <a:pt x="5723" y="554"/>
                  <a:pt x="5829" y="823"/>
                  <a:pt x="5913" y="1112"/>
                </a:cubicBezTo>
                <a:cubicBezTo>
                  <a:pt x="5944" y="1221"/>
                  <a:pt x="5969" y="1344"/>
                  <a:pt x="6027" y="1442"/>
                </a:cubicBezTo>
                <a:cubicBezTo>
                  <a:pt x="6067" y="1496"/>
                  <a:pt x="6078" y="1512"/>
                  <a:pt x="6110" y="1541"/>
                </a:cubicBezTo>
              </a:path>
              <a:path w="9433" h="8440" extrusionOk="0">
                <a:moveTo>
                  <a:pt x="6123" y="1555"/>
                </a:moveTo>
                <a:cubicBezTo>
                  <a:pt x="6112" y="1593"/>
                  <a:pt x="6099" y="1630"/>
                  <a:pt x="6088" y="1668"/>
                </a:cubicBezTo>
                <a:cubicBezTo>
                  <a:pt x="5877" y="2381"/>
                  <a:pt x="5543" y="2991"/>
                  <a:pt x="5105" y="3595"/>
                </a:cubicBezTo>
                <a:cubicBezTo>
                  <a:pt x="4334" y="4659"/>
                  <a:pt x="3470" y="5649"/>
                  <a:pt x="2685" y="6702"/>
                </a:cubicBezTo>
                <a:cubicBezTo>
                  <a:pt x="2233" y="7308"/>
                  <a:pt x="1766" y="8100"/>
                  <a:pt x="1044" y="8421"/>
                </a:cubicBezTo>
                <a:cubicBezTo>
                  <a:pt x="1003" y="8436"/>
                  <a:pt x="990" y="8442"/>
                  <a:pt x="961" y="8439"/>
                </a:cubicBezTo>
              </a:path>
              <a:path w="9433" h="8440" extrusionOk="0">
                <a:moveTo>
                  <a:pt x="6085" y="4596"/>
                </a:moveTo>
                <a:cubicBezTo>
                  <a:pt x="6073" y="4561"/>
                  <a:pt x="6060" y="4525"/>
                  <a:pt x="6043" y="4488"/>
                </a:cubicBezTo>
                <a:cubicBezTo>
                  <a:pt x="6011" y="4415"/>
                  <a:pt x="5982" y="4341"/>
                  <a:pt x="5953" y="4267"/>
                </a:cubicBezTo>
                <a:cubicBezTo>
                  <a:pt x="5926" y="4198"/>
                  <a:pt x="5895" y="4129"/>
                  <a:pt x="5880" y="4056"/>
                </a:cubicBezTo>
                <a:cubicBezTo>
                  <a:pt x="5876" y="4028"/>
                  <a:pt x="5874" y="4021"/>
                  <a:pt x="5883" y="4005"/>
                </a:cubicBezTo>
                <a:cubicBezTo>
                  <a:pt x="5927" y="4008"/>
                  <a:pt x="5955" y="4015"/>
                  <a:pt x="6000" y="4040"/>
                </a:cubicBezTo>
                <a:cubicBezTo>
                  <a:pt x="6066" y="4076"/>
                  <a:pt x="6126" y="4124"/>
                  <a:pt x="6186" y="4168"/>
                </a:cubicBezTo>
                <a:cubicBezTo>
                  <a:pt x="6175" y="4117"/>
                  <a:pt x="6159" y="4064"/>
                  <a:pt x="6146" y="4011"/>
                </a:cubicBezTo>
                <a:cubicBezTo>
                  <a:pt x="6113" y="3879"/>
                  <a:pt x="6033" y="3655"/>
                  <a:pt x="6101" y="3523"/>
                </a:cubicBezTo>
                <a:cubicBezTo>
                  <a:pt x="6135" y="3458"/>
                  <a:pt x="6217" y="3510"/>
                  <a:pt x="6257" y="3536"/>
                </a:cubicBezTo>
                <a:cubicBezTo>
                  <a:pt x="6353" y="3599"/>
                  <a:pt x="6433" y="3689"/>
                  <a:pt x="6508" y="3775"/>
                </a:cubicBezTo>
                <a:cubicBezTo>
                  <a:pt x="6580" y="3858"/>
                  <a:pt x="6640" y="3947"/>
                  <a:pt x="6708" y="4033"/>
                </a:cubicBezTo>
                <a:cubicBezTo>
                  <a:pt x="6756" y="4094"/>
                  <a:pt x="6764" y="4089"/>
                  <a:pt x="6825" y="4094"/>
                </a:cubicBezTo>
              </a:path>
              <a:path w="9433" h="8440" extrusionOk="0">
                <a:moveTo>
                  <a:pt x="7081" y="3557"/>
                </a:moveTo>
                <a:cubicBezTo>
                  <a:pt x="7092" y="3611"/>
                  <a:pt x="7089" y="3669"/>
                  <a:pt x="7077" y="3725"/>
                </a:cubicBezTo>
                <a:cubicBezTo>
                  <a:pt x="7060" y="3803"/>
                  <a:pt x="7031" y="3878"/>
                  <a:pt x="7024" y="3959"/>
                </a:cubicBezTo>
                <a:cubicBezTo>
                  <a:pt x="7019" y="4010"/>
                  <a:pt x="7026" y="4076"/>
                  <a:pt x="7077" y="4103"/>
                </a:cubicBezTo>
                <a:cubicBezTo>
                  <a:pt x="7128" y="4131"/>
                  <a:pt x="7185" y="4082"/>
                  <a:pt x="7217" y="4047"/>
                </a:cubicBezTo>
                <a:cubicBezTo>
                  <a:pt x="7273" y="3986"/>
                  <a:pt x="7306" y="3909"/>
                  <a:pt x="7316" y="3828"/>
                </a:cubicBezTo>
                <a:cubicBezTo>
                  <a:pt x="7324" y="3767"/>
                  <a:pt x="7317" y="3693"/>
                  <a:pt x="7274" y="3645"/>
                </a:cubicBezTo>
                <a:cubicBezTo>
                  <a:pt x="7237" y="3604"/>
                  <a:pt x="7188" y="3612"/>
                  <a:pt x="7139" y="3615"/>
                </a:cubicBezTo>
                <a:cubicBezTo>
                  <a:pt x="7106" y="3617"/>
                  <a:pt x="7077" y="3624"/>
                  <a:pt x="7045" y="3629"/>
                </a:cubicBezTo>
              </a:path>
              <a:path w="9433" h="8440" extrusionOk="0">
                <a:moveTo>
                  <a:pt x="7507" y="3407"/>
                </a:moveTo>
                <a:cubicBezTo>
                  <a:pt x="7526" y="3440"/>
                  <a:pt x="7498" y="3461"/>
                  <a:pt x="7476" y="3494"/>
                </a:cubicBezTo>
                <a:cubicBezTo>
                  <a:pt x="7438" y="3551"/>
                  <a:pt x="7404" y="3613"/>
                  <a:pt x="7386" y="3679"/>
                </a:cubicBezTo>
                <a:cubicBezTo>
                  <a:pt x="7375" y="3721"/>
                  <a:pt x="7377" y="3781"/>
                  <a:pt x="7427" y="3799"/>
                </a:cubicBezTo>
                <a:cubicBezTo>
                  <a:pt x="7478" y="3817"/>
                  <a:pt x="7548" y="3774"/>
                  <a:pt x="7584" y="3743"/>
                </a:cubicBezTo>
                <a:cubicBezTo>
                  <a:pt x="7642" y="3693"/>
                  <a:pt x="7687" y="3630"/>
                  <a:pt x="7715" y="3559"/>
                </a:cubicBezTo>
                <a:cubicBezTo>
                  <a:pt x="7737" y="3505"/>
                  <a:pt x="7739" y="3458"/>
                  <a:pt x="7715" y="3406"/>
                </a:cubicBezTo>
                <a:cubicBezTo>
                  <a:pt x="7701" y="3376"/>
                  <a:pt x="7672" y="3372"/>
                  <a:pt x="7642" y="3370"/>
                </a:cubicBezTo>
                <a:cubicBezTo>
                  <a:pt x="7635" y="3370"/>
                  <a:pt x="7627" y="3369"/>
                  <a:pt x="7620" y="3369"/>
                </a:cubicBezTo>
              </a:path>
              <a:path w="9433" h="8440" extrusionOk="0">
                <a:moveTo>
                  <a:pt x="8014" y="3461"/>
                </a:moveTo>
                <a:cubicBezTo>
                  <a:pt x="8045" y="3467"/>
                  <a:pt x="8074" y="3471"/>
                  <a:pt x="8105" y="3475"/>
                </a:cubicBezTo>
                <a:cubicBezTo>
                  <a:pt x="8080" y="3446"/>
                  <a:pt x="8050" y="3423"/>
                  <a:pt x="8024" y="3395"/>
                </a:cubicBezTo>
                <a:cubicBezTo>
                  <a:pt x="7976" y="3345"/>
                  <a:pt x="7906" y="3280"/>
                  <a:pt x="7898" y="3207"/>
                </a:cubicBezTo>
                <a:cubicBezTo>
                  <a:pt x="7893" y="3164"/>
                  <a:pt x="7913" y="3142"/>
                  <a:pt x="7941" y="3114"/>
                </a:cubicBezTo>
              </a:path>
              <a:path w="9433" h="8440" extrusionOk="0">
                <a:moveTo>
                  <a:pt x="8338" y="3107"/>
                </a:moveTo>
                <a:cubicBezTo>
                  <a:pt x="8372" y="3088"/>
                  <a:pt x="8399" y="3059"/>
                  <a:pt x="8419" y="3024"/>
                </a:cubicBezTo>
                <a:cubicBezTo>
                  <a:pt x="8446" y="2978"/>
                  <a:pt x="8474" y="2927"/>
                  <a:pt x="8488" y="2875"/>
                </a:cubicBezTo>
                <a:cubicBezTo>
                  <a:pt x="8498" y="2838"/>
                  <a:pt x="8508" y="2786"/>
                  <a:pt x="8483" y="2753"/>
                </a:cubicBezTo>
                <a:cubicBezTo>
                  <a:pt x="8461" y="2723"/>
                  <a:pt x="8416" y="2724"/>
                  <a:pt x="8385" y="2738"/>
                </a:cubicBezTo>
                <a:cubicBezTo>
                  <a:pt x="8329" y="2764"/>
                  <a:pt x="8302" y="2824"/>
                  <a:pt x="8307" y="2883"/>
                </a:cubicBezTo>
                <a:cubicBezTo>
                  <a:pt x="8313" y="2945"/>
                  <a:pt x="8349" y="2997"/>
                  <a:pt x="8398" y="3034"/>
                </a:cubicBezTo>
                <a:cubicBezTo>
                  <a:pt x="8456" y="3078"/>
                  <a:pt x="8530" y="3103"/>
                  <a:pt x="8602" y="3111"/>
                </a:cubicBezTo>
                <a:cubicBezTo>
                  <a:pt x="8683" y="3120"/>
                  <a:pt x="8754" y="3111"/>
                  <a:pt x="8826" y="3071"/>
                </a:cubicBezTo>
                <a:cubicBezTo>
                  <a:pt x="8877" y="3038"/>
                  <a:pt x="8894" y="3026"/>
                  <a:pt x="8919" y="2993"/>
                </a:cubicBezTo>
              </a:path>
              <a:path w="9433" h="8440" extrusionOk="0">
                <a:moveTo>
                  <a:pt x="8910" y="2324"/>
                </a:moveTo>
                <a:cubicBezTo>
                  <a:pt x="8876" y="2328"/>
                  <a:pt x="8869" y="2325"/>
                  <a:pt x="8852" y="2365"/>
                </a:cubicBezTo>
                <a:cubicBezTo>
                  <a:pt x="8836" y="2403"/>
                  <a:pt x="8833" y="2445"/>
                  <a:pt x="8838" y="2486"/>
                </a:cubicBezTo>
                <a:cubicBezTo>
                  <a:pt x="8843" y="2529"/>
                  <a:pt x="8858" y="2573"/>
                  <a:pt x="8893" y="2602"/>
                </a:cubicBezTo>
                <a:cubicBezTo>
                  <a:pt x="8935" y="2637"/>
                  <a:pt x="8997" y="2626"/>
                  <a:pt x="9046" y="2618"/>
                </a:cubicBezTo>
                <a:cubicBezTo>
                  <a:pt x="9120" y="2606"/>
                  <a:pt x="9191" y="2581"/>
                  <a:pt x="9266" y="2570"/>
                </a:cubicBezTo>
                <a:cubicBezTo>
                  <a:pt x="9313" y="2563"/>
                  <a:pt x="9385" y="2551"/>
                  <a:pt x="9421" y="2594"/>
                </a:cubicBezTo>
                <a:cubicBezTo>
                  <a:pt x="9463" y="2646"/>
                  <a:pt x="9402" y="2698"/>
                  <a:pt x="9373" y="2733"/>
                </a:cubicBezTo>
                <a:cubicBezTo>
                  <a:pt x="9332" y="2784"/>
                  <a:pt x="9289" y="2806"/>
                  <a:pt x="9233" y="2839"/>
                </a:cubicBezTo>
              </a:path>
              <a:path w="9433" h="8440" extrusionOk="0">
                <a:moveTo>
                  <a:pt x="8595" y="2256"/>
                </a:moveTo>
                <a:cubicBezTo>
                  <a:pt x="8540" y="2257"/>
                  <a:pt x="8487" y="2253"/>
                  <a:pt x="8432" y="2250"/>
                </a:cubicBezTo>
                <a:cubicBezTo>
                  <a:pt x="8395" y="2248"/>
                  <a:pt x="8377" y="2247"/>
                  <a:pt x="8356" y="2218"/>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23" name="Comment 3"/>
          <p:cNvSpPr>
            <a:spLocks noRot="1" noChangeAspect="1" noEditPoints="1" noChangeArrowheads="1" noChangeShapeType="1" noTextEdit="1"/>
          </p:cNvSpPr>
          <p:nvPr/>
        </p:nvSpPr>
        <p:spPr bwMode="auto">
          <a:xfrm>
            <a:off x="3086100" y="1363663"/>
            <a:ext cx="2073275" cy="2335212"/>
          </a:xfrm>
          <a:custGeom>
            <a:avLst/>
            <a:gdLst>
              <a:gd name="T0" fmla="+- 0 8602 8572"/>
              <a:gd name="T1" fmla="*/ T0 w 5758"/>
              <a:gd name="T2" fmla="+- 0 10273 3787"/>
              <a:gd name="T3" fmla="*/ 10273 h 6487"/>
              <a:gd name="T4" fmla="+- 0 8601 8572"/>
              <a:gd name="T5" fmla="*/ T4 w 5758"/>
              <a:gd name="T6" fmla="+- 0 10245 3787"/>
              <a:gd name="T7" fmla="*/ 10245 h 6487"/>
              <a:gd name="T8" fmla="+- 0 8597 8572"/>
              <a:gd name="T9" fmla="*/ T8 w 5758"/>
              <a:gd name="T10" fmla="+- 0 10230 3787"/>
              <a:gd name="T11" fmla="*/ 10230 h 6487"/>
              <a:gd name="T12" fmla="+- 0 8595 8572"/>
              <a:gd name="T13" fmla="*/ T12 w 5758"/>
              <a:gd name="T14" fmla="+- 0 10200 3787"/>
              <a:gd name="T15" fmla="*/ 10200 h 6487"/>
              <a:gd name="T16" fmla="+- 0 8581 8572"/>
              <a:gd name="T17" fmla="*/ T16 w 5758"/>
              <a:gd name="T18" fmla="+- 0 10016 3787"/>
              <a:gd name="T19" fmla="*/ 10016 h 6487"/>
              <a:gd name="T20" fmla="+- 0 8618 8572"/>
              <a:gd name="T21" fmla="*/ T20 w 5758"/>
              <a:gd name="T22" fmla="+- 0 9903 3787"/>
              <a:gd name="T23" fmla="*/ 9903 h 6487"/>
              <a:gd name="T24" fmla="+- 0 8680 8572"/>
              <a:gd name="T25" fmla="*/ T24 w 5758"/>
              <a:gd name="T26" fmla="+- 0 9721 3787"/>
              <a:gd name="T27" fmla="*/ 9721 h 6487"/>
              <a:gd name="T28" fmla="+- 0 8907 8572"/>
              <a:gd name="T29" fmla="*/ T28 w 5758"/>
              <a:gd name="T30" fmla="+- 0 9056 3787"/>
              <a:gd name="T31" fmla="*/ 9056 h 6487"/>
              <a:gd name="T32" fmla="+- 0 9078 8572"/>
              <a:gd name="T33" fmla="*/ T32 w 5758"/>
              <a:gd name="T34" fmla="+- 0 8400 3787"/>
              <a:gd name="T35" fmla="*/ 8400 h 6487"/>
              <a:gd name="T36" fmla="+- 0 9438 8572"/>
              <a:gd name="T37" fmla="*/ T36 w 5758"/>
              <a:gd name="T38" fmla="+- 0 7788 3787"/>
              <a:gd name="T39" fmla="*/ 7788 h 6487"/>
              <a:gd name="T40" fmla="+- 0 10046 8572"/>
              <a:gd name="T41" fmla="*/ T40 w 5758"/>
              <a:gd name="T42" fmla="+- 0 6753 3787"/>
              <a:gd name="T43" fmla="*/ 6753 h 6487"/>
              <a:gd name="T44" fmla="+- 0 10773 8572"/>
              <a:gd name="T45" fmla="*/ T44 w 5758"/>
              <a:gd name="T46" fmla="+- 0 5864 3787"/>
              <a:gd name="T47" fmla="*/ 5864 h 6487"/>
              <a:gd name="T48" fmla="+- 0 11692 8572"/>
              <a:gd name="T49" fmla="*/ T48 w 5758"/>
              <a:gd name="T50" fmla="+- 0 5092 3787"/>
              <a:gd name="T51" fmla="*/ 5092 h 6487"/>
              <a:gd name="T52" fmla="+- 0 12118 8572"/>
              <a:gd name="T53" fmla="*/ T52 w 5758"/>
              <a:gd name="T54" fmla="+- 0 4735 3787"/>
              <a:gd name="T55" fmla="*/ 4735 h 6487"/>
              <a:gd name="T56" fmla="+- 0 12526 8572"/>
              <a:gd name="T57" fmla="*/ T56 w 5758"/>
              <a:gd name="T58" fmla="+- 0 4350 3787"/>
              <a:gd name="T59" fmla="*/ 4350 h 6487"/>
              <a:gd name="T60" fmla="+- 0 12960 8572"/>
              <a:gd name="T61" fmla="*/ T60 w 5758"/>
              <a:gd name="T62" fmla="+- 0 4003 3787"/>
              <a:gd name="T63" fmla="*/ 4003 h 6487"/>
              <a:gd name="T64" fmla="+- 0 13078 8572"/>
              <a:gd name="T65" fmla="*/ T64 w 5758"/>
              <a:gd name="T66" fmla="+- 0 3909 3787"/>
              <a:gd name="T67" fmla="*/ 3909 h 6487"/>
              <a:gd name="T68" fmla="+- 0 13227 8572"/>
              <a:gd name="T69" fmla="*/ T68 w 5758"/>
              <a:gd name="T70" fmla="+- 0 3746 3787"/>
              <a:gd name="T71" fmla="*/ 3746 h 6487"/>
              <a:gd name="T72" fmla="+- 0 13389 8572"/>
              <a:gd name="T73" fmla="*/ T72 w 5758"/>
              <a:gd name="T74" fmla="+- 0 3808 3787"/>
              <a:gd name="T75" fmla="*/ 3808 h 6487"/>
              <a:gd name="T76" fmla="+- 0 13536 8572"/>
              <a:gd name="T77" fmla="*/ T76 w 5758"/>
              <a:gd name="T78" fmla="+- 0 3864 3787"/>
              <a:gd name="T79" fmla="*/ 3864 h 6487"/>
              <a:gd name="T80" fmla="+- 0 13712 8572"/>
              <a:gd name="T81" fmla="*/ T80 w 5758"/>
              <a:gd name="T82" fmla="+- 0 4154 3787"/>
              <a:gd name="T83" fmla="*/ 4154 h 6487"/>
              <a:gd name="T84" fmla="+- 0 13828 8572"/>
              <a:gd name="T85" fmla="*/ T84 w 5758"/>
              <a:gd name="T86" fmla="+- 0 4264 3787"/>
              <a:gd name="T87" fmla="*/ 4264 h 6487"/>
              <a:gd name="T88" fmla="+- 0 14082 8572"/>
              <a:gd name="T89" fmla="*/ T88 w 5758"/>
              <a:gd name="T90" fmla="+- 0 4505 3787"/>
              <a:gd name="T91" fmla="*/ 4505 h 6487"/>
              <a:gd name="T92" fmla="+- 0 14192 8572"/>
              <a:gd name="T93" fmla="*/ T92 w 5758"/>
              <a:gd name="T94" fmla="+- 0 4717 3787"/>
              <a:gd name="T95" fmla="*/ 4717 h 6487"/>
              <a:gd name="T96" fmla="+- 0 14291 8572"/>
              <a:gd name="T97" fmla="*/ T96 w 5758"/>
              <a:gd name="T98" fmla="+- 0 5054 3787"/>
              <a:gd name="T99" fmla="*/ 5054 h 6487"/>
              <a:gd name="T100" fmla="+- 0 14304 8572"/>
              <a:gd name="T101" fmla="*/ T100 w 5758"/>
              <a:gd name="T102" fmla="+- 0 5106 3787"/>
              <a:gd name="T103" fmla="*/ 5106 h 6487"/>
              <a:gd name="T104" fmla="+- 0 14316 8572"/>
              <a:gd name="T105" fmla="*/ T104 w 5758"/>
              <a:gd name="T106" fmla="+- 0 5159 3787"/>
              <a:gd name="T107" fmla="*/ 5159 h 6487"/>
              <a:gd name="T108" fmla="+- 0 14329 8572"/>
              <a:gd name="T109" fmla="*/ T108 w 5758"/>
              <a:gd name="T110" fmla="+- 0 5211 3787"/>
              <a:gd name="T111" fmla="*/ 5211 h 648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5758" h="6487" extrusionOk="0">
                <a:moveTo>
                  <a:pt x="30" y="6486"/>
                </a:moveTo>
                <a:cubicBezTo>
                  <a:pt x="29" y="6458"/>
                  <a:pt x="25" y="6443"/>
                  <a:pt x="23" y="6413"/>
                </a:cubicBezTo>
                <a:cubicBezTo>
                  <a:pt x="9" y="6229"/>
                  <a:pt x="46" y="6116"/>
                  <a:pt x="108" y="5934"/>
                </a:cubicBezTo>
                <a:cubicBezTo>
                  <a:pt x="335" y="5269"/>
                  <a:pt x="506" y="4613"/>
                  <a:pt x="866" y="4001"/>
                </a:cubicBezTo>
                <a:cubicBezTo>
                  <a:pt x="1474" y="2966"/>
                  <a:pt x="2201" y="2077"/>
                  <a:pt x="3120" y="1305"/>
                </a:cubicBezTo>
                <a:cubicBezTo>
                  <a:pt x="3546" y="948"/>
                  <a:pt x="3954" y="563"/>
                  <a:pt x="4388" y="216"/>
                </a:cubicBezTo>
                <a:cubicBezTo>
                  <a:pt x="4506" y="122"/>
                  <a:pt x="4655" y="-41"/>
                  <a:pt x="4817" y="21"/>
                </a:cubicBezTo>
                <a:cubicBezTo>
                  <a:pt x="4964" y="77"/>
                  <a:pt x="5140" y="367"/>
                  <a:pt x="5256" y="477"/>
                </a:cubicBezTo>
                <a:cubicBezTo>
                  <a:pt x="5510" y="718"/>
                  <a:pt x="5620" y="930"/>
                  <a:pt x="5719" y="1267"/>
                </a:cubicBezTo>
                <a:cubicBezTo>
                  <a:pt x="5732" y="1319"/>
                  <a:pt x="5744" y="1372"/>
                  <a:pt x="5757" y="1424"/>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74634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5046" y="350501"/>
            <a:ext cx="5778307" cy="6001642"/>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p>
            <a:r>
              <a:rPr lang="en-US" sz="2400" i="1" dirty="0" smtClean="0"/>
              <a:t>An analysis of the history of technology shows that technological change is exponential, contrary to the common-sense 'intuitive linear' view. So we won't experience 100 years of progress in the 21st century-it will be more like 20,000 years of progress (at today’s rate)... Within a few decades, machine intelligence will surpass human intelligence, leading to the Singularity — technological change so rapid and profound it represents a rupture in the fabric of human history. The implications include the merger of biological and non-biological intelligence, immortal software-based humans, and ultra-high levels of intelligence that expand outward in the universe at the speed of light.</a:t>
            </a:r>
            <a:endParaRPr lang="en-US" sz="2400" i="1" dirty="0"/>
          </a:p>
        </p:txBody>
      </p:sp>
      <p:pic>
        <p:nvPicPr>
          <p:cNvPr id="11" name="Picture 10"/>
          <p:cNvPicPr>
            <a:picLocks noChangeAspect="1"/>
          </p:cNvPicPr>
          <p:nvPr/>
        </p:nvPicPr>
        <p:blipFill>
          <a:blip r:embed="rId2"/>
          <a:stretch>
            <a:fillRect/>
          </a:stretch>
        </p:blipFill>
        <p:spPr>
          <a:xfrm>
            <a:off x="6212464" y="1053778"/>
            <a:ext cx="2712098" cy="3669646"/>
          </a:xfrm>
          <a:prstGeom prst="rect">
            <a:avLst/>
          </a:prstGeom>
        </p:spPr>
      </p:pic>
      <p:sp>
        <p:nvSpPr>
          <p:cNvPr id="12" name="Rectangle 11"/>
          <p:cNvSpPr/>
          <p:nvPr/>
        </p:nvSpPr>
        <p:spPr>
          <a:xfrm>
            <a:off x="6453995" y="4797597"/>
            <a:ext cx="2232805" cy="461665"/>
          </a:xfrm>
          <a:prstGeom prst="rect">
            <a:avLst/>
          </a:prstGeom>
        </p:spPr>
        <p:txBody>
          <a:bodyPr wrap="square">
            <a:spAutoFit/>
          </a:bodyPr>
          <a:lstStyle/>
          <a:p>
            <a:pPr algn="ctr"/>
            <a:r>
              <a:rPr lang="en-US" sz="2400" dirty="0" smtClean="0"/>
              <a:t>Ray </a:t>
            </a:r>
            <a:r>
              <a:rPr lang="en-US" sz="2400" dirty="0" err="1"/>
              <a:t>Kurzweil</a:t>
            </a:r>
            <a:endParaRPr lang="en-US" sz="2400" dirty="0"/>
          </a:p>
        </p:txBody>
      </p:sp>
    </p:spTree>
    <p:extLst>
      <p:ext uri="{BB962C8B-B14F-4D97-AF65-F5344CB8AC3E}">
        <p14:creationId xmlns:p14="http://schemas.microsoft.com/office/powerpoint/2010/main" val="23314868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558347"/>
            <a:ext cx="4866386" cy="1576229"/>
          </a:xfrm>
        </p:spPr>
        <p:txBody>
          <a:bodyPr>
            <a:normAutofit fontScale="90000"/>
          </a:bodyPr>
          <a:lstStyle/>
          <a:p>
            <a:r>
              <a:rPr lang="en-US" sz="6000" dirty="0" smtClean="0"/>
              <a:t>Past and Future</a:t>
            </a:r>
            <a:endParaRPr lang="en-US" sz="6000" dirty="0"/>
          </a:p>
        </p:txBody>
      </p:sp>
      <p:pic>
        <p:nvPicPr>
          <p:cNvPr id="6" name="Picture 5"/>
          <p:cNvPicPr>
            <a:picLocks noChangeAspect="1"/>
          </p:cNvPicPr>
          <p:nvPr/>
        </p:nvPicPr>
        <p:blipFill rotWithShape="1">
          <a:blip r:embed="rId2"/>
          <a:srcRect l="24587" r="30251"/>
          <a:stretch/>
        </p:blipFill>
        <p:spPr>
          <a:xfrm rot="2026504">
            <a:off x="4496849" y="-107994"/>
            <a:ext cx="3097176" cy="6858000"/>
          </a:xfrm>
          <a:prstGeom prst="rect">
            <a:avLst/>
          </a:prstGeom>
        </p:spPr>
      </p:pic>
      <p:pic>
        <p:nvPicPr>
          <p:cNvPr id="7" name="Picture 6"/>
          <p:cNvPicPr>
            <a:picLocks noChangeAspect="1"/>
          </p:cNvPicPr>
          <p:nvPr/>
        </p:nvPicPr>
        <p:blipFill rotWithShape="1">
          <a:blip r:embed="rId3"/>
          <a:srcRect l="32352" t="17551" r="28233" b="24265"/>
          <a:stretch/>
        </p:blipFill>
        <p:spPr>
          <a:xfrm>
            <a:off x="782472" y="2770147"/>
            <a:ext cx="2938596" cy="30663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017334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12-03 at 9.49.1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732" y="1213805"/>
            <a:ext cx="8830295" cy="41642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2011155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12-03 at 9.49.1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79" y="0"/>
            <a:ext cx="8002520" cy="3773915"/>
          </a:xfrm>
          <a:prstGeom prst="rect">
            <a:avLst/>
          </a:prstGeom>
          <a:ln>
            <a:noFill/>
          </a:ln>
          <a:effectLst>
            <a:outerShdw blurRad="292100" dist="139700" dir="2700000" algn="tl" rotWithShape="0">
              <a:srgbClr val="333333">
                <a:alpha val="65000"/>
              </a:srgbClr>
            </a:outerShdw>
          </a:effectLst>
        </p:spPr>
      </p:pic>
      <p:pic>
        <p:nvPicPr>
          <p:cNvPr id="6" name="Picture 5" descr="Screen Shot 2013-12-03 at 7.15.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8043" y="3881995"/>
            <a:ext cx="4631810" cy="2733259"/>
          </a:xfrm>
          <a:prstGeom prst="rect">
            <a:avLst/>
          </a:prstGeom>
        </p:spPr>
      </p:pic>
      <p:pic>
        <p:nvPicPr>
          <p:cNvPr id="7" name="Picture 6" descr="Screen Shot 2013-12-03 at 7.07.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35" y="3857363"/>
            <a:ext cx="4552171" cy="2755678"/>
          </a:xfrm>
          <a:prstGeom prst="rect">
            <a:avLst/>
          </a:prstGeom>
          <a:ln w="12700" cmpd="sng">
            <a:solidFill>
              <a:srgbClr val="FFFFFF"/>
            </a:solidFill>
          </a:ln>
          <a:effectLst>
            <a:outerShdw blurRad="292100" dist="139700" dir="2700000" algn="tl" rotWithShape="0">
              <a:srgbClr val="333333">
                <a:alpha val="65000"/>
              </a:srgbClr>
            </a:outerShdw>
          </a:effectLst>
        </p:spPr>
      </p:pic>
      <p:sp>
        <p:nvSpPr>
          <p:cNvPr id="8" name="TextBox 7"/>
          <p:cNvSpPr txBox="1"/>
          <p:nvPr/>
        </p:nvSpPr>
        <p:spPr>
          <a:xfrm>
            <a:off x="457200" y="747681"/>
            <a:ext cx="8095666" cy="267765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800" b="1" dirty="0" smtClean="0"/>
              <a:t>Sustainability</a:t>
            </a:r>
            <a:r>
              <a:rPr lang="en-US" sz="2800" dirty="0" smtClean="0"/>
              <a:t> is a very depressing goal for a scientist/engineer – we should be striving for </a:t>
            </a:r>
            <a:r>
              <a:rPr lang="en-US" sz="2800" b="1" dirty="0" smtClean="0"/>
              <a:t>progress</a:t>
            </a:r>
            <a:r>
              <a:rPr lang="en-US" sz="2800" dirty="0" smtClean="0"/>
              <a:t>!</a:t>
            </a:r>
          </a:p>
          <a:p>
            <a:pPr marL="514350" indent="-514350">
              <a:buAutoNum type="arabicPeriod"/>
            </a:pPr>
            <a:r>
              <a:rPr lang="en-US" sz="2800" b="1" dirty="0" smtClean="0"/>
              <a:t>share</a:t>
            </a:r>
            <a:r>
              <a:rPr lang="en-US" sz="2800" dirty="0" smtClean="0"/>
              <a:t> what we have with the rest of the world (by lowering costs)</a:t>
            </a:r>
          </a:p>
          <a:p>
            <a:pPr marL="514350" indent="-514350">
              <a:buAutoNum type="arabicPeriod"/>
            </a:pPr>
            <a:r>
              <a:rPr lang="en-US" sz="2800" b="1" dirty="0" smtClean="0"/>
              <a:t>invent new things </a:t>
            </a:r>
            <a:r>
              <a:rPr lang="en-US" sz="2800" dirty="0" smtClean="0"/>
              <a:t>that improve the quality, interconnectedness, and length of human life</a:t>
            </a:r>
            <a:endParaRPr lang="en-US" sz="2800" dirty="0"/>
          </a:p>
        </p:txBody>
      </p:sp>
    </p:spTree>
    <p:extLst>
      <p:ext uri="{BB962C8B-B14F-4D97-AF65-F5344CB8AC3E}">
        <p14:creationId xmlns:p14="http://schemas.microsoft.com/office/powerpoint/2010/main" val="16480507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4" name="Rectangle 4"/>
          <p:cNvSpPr>
            <a:spLocks noGrp="1" noChangeArrowheads="1"/>
          </p:cNvSpPr>
          <p:nvPr>
            <p:ph type="title"/>
          </p:nvPr>
        </p:nvSpPr>
        <p:spPr>
          <a:xfrm>
            <a:off x="533400" y="1981200"/>
            <a:ext cx="8229600" cy="1143000"/>
          </a:xfrm>
        </p:spPr>
        <p:txBody>
          <a:bodyPr>
            <a:normAutofit fontScale="90000"/>
          </a:bodyPr>
          <a:lstStyle/>
          <a:p>
            <a:r>
              <a:rPr lang="en-US" sz="6000"/>
              <a:t>Golden Ages</a:t>
            </a:r>
            <a:br>
              <a:rPr lang="en-US" sz="6000"/>
            </a:br>
            <a:r>
              <a:rPr lang="en-US" sz="6000"/>
              <a:t>or</a:t>
            </a:r>
            <a:br>
              <a:rPr lang="en-US" sz="6000"/>
            </a:br>
            <a:r>
              <a:rPr lang="en-US" sz="6000"/>
              <a:t>Golden Catastrophes?</a:t>
            </a:r>
          </a:p>
        </p:txBody>
      </p:sp>
    </p:spTree>
    <p:extLst>
      <p:ext uri="{BB962C8B-B14F-4D97-AF65-F5344CB8AC3E}">
        <p14:creationId xmlns:p14="http://schemas.microsoft.com/office/powerpoint/2010/main" val="267891080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427" name="Rectangle 3"/>
          <p:cNvSpPr>
            <a:spLocks noGrp="1" noChangeArrowheads="1"/>
          </p:cNvSpPr>
          <p:nvPr>
            <p:ph type="body" idx="1"/>
          </p:nvPr>
        </p:nvSpPr>
        <p:spPr>
          <a:xfrm>
            <a:off x="195347" y="1783316"/>
            <a:ext cx="3657600" cy="2832516"/>
          </a:xfrm>
        </p:spPr>
        <p:txBody>
          <a:bodyPr>
            <a:normAutofit/>
          </a:bodyPr>
          <a:lstStyle/>
          <a:p>
            <a:pPr>
              <a:buFontTx/>
              <a:buNone/>
            </a:pPr>
            <a:r>
              <a:rPr lang="en-US" dirty="0"/>
              <a:t>	Reverend Thomas Robert Malthus, </a:t>
            </a:r>
            <a:r>
              <a:rPr lang="en-US" i="1" dirty="0"/>
              <a:t>Essay on the Principle of Population</a:t>
            </a:r>
            <a:r>
              <a:rPr lang="en-US" dirty="0"/>
              <a:t>, 1798</a:t>
            </a:r>
          </a:p>
          <a:p>
            <a:endParaRPr lang="en-US" dirty="0">
              <a:latin typeface="Times New Roman" pitchFamily="18" charset="0"/>
              <a:sym typeface="Symbol" pitchFamily="18" charset="2"/>
            </a:endParaRPr>
          </a:p>
        </p:txBody>
      </p:sp>
      <p:pic>
        <p:nvPicPr>
          <p:cNvPr id="8" name="Picture 5"/>
          <p:cNvPicPr>
            <a:picLocks noChangeAspect="1" noChangeArrowheads="1"/>
          </p:cNvPicPr>
          <p:nvPr/>
        </p:nvPicPr>
        <p:blipFill>
          <a:blip r:embed="rId2" cstate="print"/>
          <a:srcRect/>
          <a:stretch>
            <a:fillRect/>
          </a:stretch>
        </p:blipFill>
        <p:spPr bwMode="auto">
          <a:xfrm>
            <a:off x="3988063" y="1"/>
            <a:ext cx="5155937" cy="7180814"/>
          </a:xfrm>
          <a:prstGeom prst="rect">
            <a:avLst/>
          </a:prstGeom>
          <a:noFill/>
          <a:ln w="31750">
            <a:noFill/>
            <a:miter lim="800000"/>
            <a:headEnd/>
            <a:tailEnd/>
          </a:ln>
          <a:effectLst/>
        </p:spPr>
      </p:pic>
    </p:spTree>
    <p:extLst>
      <p:ext uri="{BB962C8B-B14F-4D97-AF65-F5344CB8AC3E}">
        <p14:creationId xmlns:p14="http://schemas.microsoft.com/office/powerpoint/2010/main" val="259767634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srcRect r="10625"/>
          <a:stretch/>
        </p:blipFill>
        <p:spPr bwMode="auto">
          <a:xfrm>
            <a:off x="76201" y="526888"/>
            <a:ext cx="4225448" cy="5512069"/>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4495800" y="247182"/>
            <a:ext cx="4571999" cy="6001642"/>
          </a:xfrm>
          <a:prstGeom prst="rect">
            <a:avLst/>
          </a:prstGeom>
        </p:spPr>
        <p:txBody>
          <a:bodyPr wrap="square">
            <a:spAutoFit/>
          </a:bodyPr>
          <a:lstStyle/>
          <a:p>
            <a:r>
              <a:rPr lang="en-US" sz="2400" i="1" dirty="0" smtClean="0"/>
              <a:t>The </a:t>
            </a:r>
            <a:r>
              <a:rPr lang="en-US" sz="2400" i="1" dirty="0"/>
              <a:t>great and unlooked for discoveries that have taken place of late years in natural philosophy, the increasing diffusion of general knowledge from the extension of the art of printing, the ardent and unshackled spirit of inquiry that prevails throughout the lettered and even unlettered world, … have all concurred to lead many able men into the opinion that we were touching on a period big with the most important changes, changes that would in some measure be decisive of the future fate of mankind.” </a:t>
            </a:r>
          </a:p>
        </p:txBody>
      </p:sp>
      <p:sp>
        <p:nvSpPr>
          <p:cNvPr id="6146" name="Comment 2"/>
          <p:cNvSpPr>
            <a:spLocks noRot="1" noChangeAspect="1" noEditPoints="1" noChangeArrowheads="1" noChangeShapeType="1" noTextEdit="1"/>
          </p:cNvSpPr>
          <p:nvPr/>
        </p:nvSpPr>
        <p:spPr bwMode="auto">
          <a:xfrm>
            <a:off x="4600575" y="1741488"/>
            <a:ext cx="4135438" cy="1487487"/>
          </a:xfrm>
          <a:custGeom>
            <a:avLst/>
            <a:gdLst>
              <a:gd name="T0" fmla="+- 0 18016 12779"/>
              <a:gd name="T1" fmla="*/ T0 w 11487"/>
              <a:gd name="T2" fmla="+- 0 5120 4836"/>
              <a:gd name="T3" fmla="*/ 5120 h 4134"/>
              <a:gd name="T4" fmla="+- 0 18102 12779"/>
              <a:gd name="T5" fmla="*/ T4 w 11487"/>
              <a:gd name="T6" fmla="+- 0 5069 4836"/>
              <a:gd name="T7" fmla="*/ 5069 h 4134"/>
              <a:gd name="T8" fmla="+- 0 18685 12779"/>
              <a:gd name="T9" fmla="*/ T8 w 11487"/>
              <a:gd name="T10" fmla="+- 0 4938 4836"/>
              <a:gd name="T11" fmla="*/ 4938 h 4134"/>
              <a:gd name="T12" fmla="+- 0 20159 12779"/>
              <a:gd name="T13" fmla="*/ T12 w 11487"/>
              <a:gd name="T14" fmla="+- 0 4888 4836"/>
              <a:gd name="T15" fmla="*/ 4888 h 4134"/>
              <a:gd name="T16" fmla="+- 0 21604 12779"/>
              <a:gd name="T17" fmla="*/ T16 w 11487"/>
              <a:gd name="T18" fmla="+- 0 4962 4836"/>
              <a:gd name="T19" fmla="*/ 4962 h 4134"/>
              <a:gd name="T20" fmla="+- 0 23320 12779"/>
              <a:gd name="T21" fmla="*/ T20 w 11487"/>
              <a:gd name="T22" fmla="+- 0 4856 4836"/>
              <a:gd name="T23" fmla="*/ 4856 h 4134"/>
              <a:gd name="T24" fmla="+- 0 24265 12779"/>
              <a:gd name="T25" fmla="*/ T24 w 11487"/>
              <a:gd name="T26" fmla="+- 0 4929 4836"/>
              <a:gd name="T27" fmla="*/ 4929 h 4134"/>
              <a:gd name="T28" fmla="+- 0 19446 12779"/>
              <a:gd name="T29" fmla="*/ T28 w 11487"/>
              <a:gd name="T30" fmla="+- 0 5906 4836"/>
              <a:gd name="T31" fmla="*/ 5906 h 4134"/>
              <a:gd name="T32" fmla="+- 0 19228 12779"/>
              <a:gd name="T33" fmla="*/ T32 w 11487"/>
              <a:gd name="T34" fmla="+- 0 5874 4836"/>
              <a:gd name="T35" fmla="*/ 5874 h 4134"/>
              <a:gd name="T36" fmla="+- 0 17921 12779"/>
              <a:gd name="T37" fmla="*/ T36 w 11487"/>
              <a:gd name="T38" fmla="+- 0 5844 4836"/>
              <a:gd name="T39" fmla="*/ 5844 h 4134"/>
              <a:gd name="T40" fmla="+- 0 15444 12779"/>
              <a:gd name="T41" fmla="*/ T40 w 11487"/>
              <a:gd name="T42" fmla="+- 0 5943 4836"/>
              <a:gd name="T43" fmla="*/ 5943 h 4134"/>
              <a:gd name="T44" fmla="+- 0 13642 12779"/>
              <a:gd name="T45" fmla="*/ T44 w 11487"/>
              <a:gd name="T46" fmla="+- 0 5867 4836"/>
              <a:gd name="T47" fmla="*/ 5867 h 4134"/>
              <a:gd name="T48" fmla="+- 0 13053 12779"/>
              <a:gd name="T49" fmla="*/ T48 w 11487"/>
              <a:gd name="T50" fmla="+- 0 5860 4836"/>
              <a:gd name="T51" fmla="*/ 5860 h 4134"/>
              <a:gd name="T52" fmla="+- 0 20133 12779"/>
              <a:gd name="T53" fmla="*/ T52 w 11487"/>
              <a:gd name="T54" fmla="+- 0 6831 4836"/>
              <a:gd name="T55" fmla="*/ 6831 h 4134"/>
              <a:gd name="T56" fmla="+- 0 20213 12779"/>
              <a:gd name="T57" fmla="*/ T56 w 11487"/>
              <a:gd name="T58" fmla="+- 0 6847 4836"/>
              <a:gd name="T59" fmla="*/ 6847 h 4134"/>
              <a:gd name="T60" fmla="+- 0 20560 12779"/>
              <a:gd name="T61" fmla="*/ T60 w 11487"/>
              <a:gd name="T62" fmla="+- 0 6786 4836"/>
              <a:gd name="T63" fmla="*/ 6786 h 4134"/>
              <a:gd name="T64" fmla="+- 0 20801 12779"/>
              <a:gd name="T65" fmla="*/ T64 w 11487"/>
              <a:gd name="T66" fmla="+- 0 6753 4836"/>
              <a:gd name="T67" fmla="*/ 6753 h 4134"/>
              <a:gd name="T68" fmla="+- 0 21091 12779"/>
              <a:gd name="T69" fmla="*/ T68 w 11487"/>
              <a:gd name="T70" fmla="+- 0 6723 4836"/>
              <a:gd name="T71" fmla="*/ 6723 h 4134"/>
              <a:gd name="T72" fmla="+- 0 21434 12779"/>
              <a:gd name="T73" fmla="*/ T72 w 11487"/>
              <a:gd name="T74" fmla="+- 0 6687 4836"/>
              <a:gd name="T75" fmla="*/ 6687 h 4134"/>
              <a:gd name="T76" fmla="+- 0 22813 12779"/>
              <a:gd name="T77" fmla="*/ T76 w 11487"/>
              <a:gd name="T78" fmla="+- 0 6746 4836"/>
              <a:gd name="T79" fmla="*/ 6746 h 4134"/>
              <a:gd name="T80" fmla="+- 0 23097 12779"/>
              <a:gd name="T81" fmla="*/ T80 w 11487"/>
              <a:gd name="T82" fmla="+- 0 6726 4836"/>
              <a:gd name="T83" fmla="*/ 6726 h 4134"/>
              <a:gd name="T84" fmla="+- 0 17182 12779"/>
              <a:gd name="T85" fmla="*/ T84 w 11487"/>
              <a:gd name="T86" fmla="+- 0 7829 4836"/>
              <a:gd name="T87" fmla="*/ 7829 h 4134"/>
              <a:gd name="T88" fmla="+- 0 17135 12779"/>
              <a:gd name="T89" fmla="*/ T88 w 11487"/>
              <a:gd name="T90" fmla="+- 0 7758 4836"/>
              <a:gd name="T91" fmla="*/ 7758 h 4134"/>
              <a:gd name="T92" fmla="+- 0 17135 12779"/>
              <a:gd name="T93" fmla="*/ T92 w 11487"/>
              <a:gd name="T94" fmla="+- 0 7741 4836"/>
              <a:gd name="T95" fmla="*/ 7741 h 4134"/>
              <a:gd name="T96" fmla="+- 0 17283 12779"/>
              <a:gd name="T97" fmla="*/ T96 w 11487"/>
              <a:gd name="T98" fmla="+- 0 7710 4836"/>
              <a:gd name="T99" fmla="*/ 7710 h 4134"/>
              <a:gd name="T100" fmla="+- 0 19259 12779"/>
              <a:gd name="T101" fmla="*/ T100 w 11487"/>
              <a:gd name="T102" fmla="+- 0 7786 4836"/>
              <a:gd name="T103" fmla="*/ 7786 h 4134"/>
              <a:gd name="T104" fmla="+- 0 20651 12779"/>
              <a:gd name="T105" fmla="*/ T104 w 11487"/>
              <a:gd name="T106" fmla="+- 0 7689 4836"/>
              <a:gd name="T107" fmla="*/ 7689 h 4134"/>
              <a:gd name="T108" fmla="+- 0 22131 12779"/>
              <a:gd name="T109" fmla="*/ T108 w 11487"/>
              <a:gd name="T110" fmla="+- 0 7715 4836"/>
              <a:gd name="T111" fmla="*/ 7715 h 4134"/>
              <a:gd name="T112" fmla="+- 0 22333 12779"/>
              <a:gd name="T113" fmla="*/ T112 w 11487"/>
              <a:gd name="T114" fmla="+- 0 7735 4836"/>
              <a:gd name="T115" fmla="*/ 7735 h 4134"/>
              <a:gd name="T116" fmla="+- 0 12849 12779"/>
              <a:gd name="T117" fmla="*/ T116 w 11487"/>
              <a:gd name="T118" fmla="+- 0 8788 4836"/>
              <a:gd name="T119" fmla="*/ 8788 h 4134"/>
              <a:gd name="T120" fmla="+- 0 12779 12779"/>
              <a:gd name="T121" fmla="*/ T120 w 11487"/>
              <a:gd name="T122" fmla="+- 0 8777 4836"/>
              <a:gd name="T123" fmla="*/ 8777 h 4134"/>
              <a:gd name="T124" fmla="+- 0 12929 12779"/>
              <a:gd name="T125" fmla="*/ T124 w 11487"/>
              <a:gd name="T126" fmla="+- 0 8827 4836"/>
              <a:gd name="T127" fmla="*/ 8827 h 4134"/>
              <a:gd name="T128" fmla="+- 0 13373 12779"/>
              <a:gd name="T129" fmla="*/ T128 w 11487"/>
              <a:gd name="T130" fmla="+- 0 8864 4836"/>
              <a:gd name="T131" fmla="*/ 8864 h 4134"/>
              <a:gd name="T132" fmla="+- 0 13838 12779"/>
              <a:gd name="T133" fmla="*/ T132 w 11487"/>
              <a:gd name="T134" fmla="+- 0 8871 4836"/>
              <a:gd name="T135" fmla="*/ 8871 h 4134"/>
              <a:gd name="T136" fmla="+- 0 14350 12779"/>
              <a:gd name="T137" fmla="*/ T136 w 11487"/>
              <a:gd name="T138" fmla="+- 0 8899 4836"/>
              <a:gd name="T139" fmla="*/ 8899 h 4134"/>
              <a:gd name="T140" fmla="+- 0 14816 12779"/>
              <a:gd name="T141" fmla="*/ T140 w 11487"/>
              <a:gd name="T142" fmla="+- 0 8961 4836"/>
              <a:gd name="T143" fmla="*/ 8961 h 4134"/>
              <a:gd name="T144" fmla="+- 0 14910 12779"/>
              <a:gd name="T145" fmla="*/ T144 w 11487"/>
              <a:gd name="T146" fmla="+- 0 8969 4836"/>
              <a:gd name="T147" fmla="*/ 8969 h 41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11487" h="4134" extrusionOk="0">
                <a:moveTo>
                  <a:pt x="5237" y="284"/>
                </a:moveTo>
                <a:cubicBezTo>
                  <a:pt x="5266" y="268"/>
                  <a:pt x="5293" y="248"/>
                  <a:pt x="5323" y="233"/>
                </a:cubicBezTo>
                <a:cubicBezTo>
                  <a:pt x="5504" y="144"/>
                  <a:pt x="5708" y="129"/>
                  <a:pt x="5906" y="102"/>
                </a:cubicBezTo>
                <a:cubicBezTo>
                  <a:pt x="6399" y="34"/>
                  <a:pt x="6884" y="48"/>
                  <a:pt x="7380" y="52"/>
                </a:cubicBezTo>
                <a:cubicBezTo>
                  <a:pt x="7865" y="56"/>
                  <a:pt x="8342" y="104"/>
                  <a:pt x="8825" y="126"/>
                </a:cubicBezTo>
                <a:cubicBezTo>
                  <a:pt x="9404" y="152"/>
                  <a:pt x="9959" y="-48"/>
                  <a:pt x="10541" y="20"/>
                </a:cubicBezTo>
                <a:cubicBezTo>
                  <a:pt x="10868" y="58"/>
                  <a:pt x="11156" y="121"/>
                  <a:pt x="11486" y="93"/>
                </a:cubicBezTo>
              </a:path>
              <a:path w="11487" h="4134" extrusionOk="0">
                <a:moveTo>
                  <a:pt x="6667" y="1070"/>
                </a:moveTo>
                <a:cubicBezTo>
                  <a:pt x="6594" y="1061"/>
                  <a:pt x="6522" y="1051"/>
                  <a:pt x="6449" y="1038"/>
                </a:cubicBezTo>
                <a:cubicBezTo>
                  <a:pt x="6007" y="958"/>
                  <a:pt x="5588" y="967"/>
                  <a:pt x="5142" y="1008"/>
                </a:cubicBezTo>
                <a:cubicBezTo>
                  <a:pt x="4321" y="1084"/>
                  <a:pt x="3489" y="1077"/>
                  <a:pt x="2665" y="1107"/>
                </a:cubicBezTo>
                <a:cubicBezTo>
                  <a:pt x="2062" y="1129"/>
                  <a:pt x="1465" y="1016"/>
                  <a:pt x="863" y="1031"/>
                </a:cubicBezTo>
                <a:cubicBezTo>
                  <a:pt x="661" y="1036"/>
                  <a:pt x="474" y="1049"/>
                  <a:pt x="274" y="1024"/>
                </a:cubicBezTo>
              </a:path>
              <a:path w="11487" h="4134" extrusionOk="0">
                <a:moveTo>
                  <a:pt x="7354" y="1995"/>
                </a:moveTo>
                <a:cubicBezTo>
                  <a:pt x="7379" y="2000"/>
                  <a:pt x="7407" y="2008"/>
                  <a:pt x="7434" y="2011"/>
                </a:cubicBezTo>
                <a:cubicBezTo>
                  <a:pt x="7549" y="2026"/>
                  <a:pt x="7670" y="1974"/>
                  <a:pt x="7781" y="1950"/>
                </a:cubicBezTo>
                <a:cubicBezTo>
                  <a:pt x="7861" y="1933"/>
                  <a:pt x="7941" y="1926"/>
                  <a:pt x="8022" y="1917"/>
                </a:cubicBezTo>
                <a:cubicBezTo>
                  <a:pt x="8119" y="1906"/>
                  <a:pt x="8216" y="1899"/>
                  <a:pt x="8312" y="1887"/>
                </a:cubicBezTo>
                <a:cubicBezTo>
                  <a:pt x="8426" y="1873"/>
                  <a:pt x="8540" y="1861"/>
                  <a:pt x="8655" y="1851"/>
                </a:cubicBezTo>
                <a:cubicBezTo>
                  <a:pt x="9129" y="1811"/>
                  <a:pt x="9566" y="1849"/>
                  <a:pt x="10034" y="1910"/>
                </a:cubicBezTo>
                <a:cubicBezTo>
                  <a:pt x="10130" y="1922"/>
                  <a:pt x="10224" y="1906"/>
                  <a:pt x="10318" y="1890"/>
                </a:cubicBezTo>
              </a:path>
              <a:path w="11487" h="4134" extrusionOk="0">
                <a:moveTo>
                  <a:pt x="4403" y="2993"/>
                </a:moveTo>
                <a:cubicBezTo>
                  <a:pt x="4389" y="2970"/>
                  <a:pt x="4368" y="2947"/>
                  <a:pt x="4356" y="2922"/>
                </a:cubicBezTo>
                <a:cubicBezTo>
                  <a:pt x="4356" y="2916"/>
                  <a:pt x="4356" y="2911"/>
                  <a:pt x="4356" y="2905"/>
                </a:cubicBezTo>
                <a:cubicBezTo>
                  <a:pt x="4407" y="2894"/>
                  <a:pt x="4450" y="2879"/>
                  <a:pt x="4504" y="2874"/>
                </a:cubicBezTo>
                <a:cubicBezTo>
                  <a:pt x="5156" y="2810"/>
                  <a:pt x="5828" y="2939"/>
                  <a:pt x="6480" y="2950"/>
                </a:cubicBezTo>
                <a:cubicBezTo>
                  <a:pt x="6948" y="2958"/>
                  <a:pt x="7407" y="2891"/>
                  <a:pt x="7872" y="2853"/>
                </a:cubicBezTo>
                <a:cubicBezTo>
                  <a:pt x="8365" y="2813"/>
                  <a:pt x="8861" y="2819"/>
                  <a:pt x="9352" y="2879"/>
                </a:cubicBezTo>
                <a:cubicBezTo>
                  <a:pt x="9419" y="2887"/>
                  <a:pt x="9487" y="2891"/>
                  <a:pt x="9554" y="2899"/>
                </a:cubicBezTo>
              </a:path>
              <a:path w="11487" h="4134" extrusionOk="0">
                <a:moveTo>
                  <a:pt x="70" y="3952"/>
                </a:moveTo>
                <a:cubicBezTo>
                  <a:pt x="46" y="3948"/>
                  <a:pt x="24" y="3944"/>
                  <a:pt x="0" y="3941"/>
                </a:cubicBezTo>
                <a:cubicBezTo>
                  <a:pt x="49" y="3961"/>
                  <a:pt x="98" y="3979"/>
                  <a:pt x="150" y="3991"/>
                </a:cubicBezTo>
                <a:cubicBezTo>
                  <a:pt x="293" y="4025"/>
                  <a:pt x="448" y="4026"/>
                  <a:pt x="594" y="4028"/>
                </a:cubicBezTo>
                <a:cubicBezTo>
                  <a:pt x="749" y="4030"/>
                  <a:pt x="904" y="4031"/>
                  <a:pt x="1059" y="4035"/>
                </a:cubicBezTo>
                <a:cubicBezTo>
                  <a:pt x="1230" y="4039"/>
                  <a:pt x="1401" y="4046"/>
                  <a:pt x="1571" y="4063"/>
                </a:cubicBezTo>
                <a:cubicBezTo>
                  <a:pt x="1727" y="4079"/>
                  <a:pt x="1881" y="4108"/>
                  <a:pt x="2037" y="4125"/>
                </a:cubicBezTo>
                <a:cubicBezTo>
                  <a:pt x="2068" y="4128"/>
                  <a:pt x="2100" y="4130"/>
                  <a:pt x="2131" y="4133"/>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9526979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1" name="Rectangle 3"/>
          <p:cNvSpPr>
            <a:spLocks noGrp="1" noChangeArrowheads="1"/>
          </p:cNvSpPr>
          <p:nvPr>
            <p:ph idx="1"/>
          </p:nvPr>
        </p:nvSpPr>
        <p:spPr>
          <a:xfrm>
            <a:off x="228600" y="228600"/>
            <a:ext cx="8621522" cy="5958968"/>
          </a:xfrm>
        </p:spPr>
        <p:txBody>
          <a:bodyPr>
            <a:noAutofit/>
          </a:bodyPr>
          <a:lstStyle/>
          <a:p>
            <a:pPr>
              <a:lnSpc>
                <a:spcPct val="80000"/>
              </a:lnSpc>
              <a:buFontTx/>
              <a:buNone/>
            </a:pPr>
            <a:r>
              <a:rPr lang="en-US" sz="3600" i="1" dirty="0" smtClean="0"/>
              <a:t>I think I may fairly make two </a:t>
            </a:r>
            <a:r>
              <a:rPr lang="en-US" sz="3600" i="1" dirty="0" err="1" smtClean="0"/>
              <a:t>postulata</a:t>
            </a:r>
            <a:r>
              <a:rPr lang="en-US" sz="3600" i="1" dirty="0" smtClean="0"/>
              <a:t>. </a:t>
            </a:r>
          </a:p>
          <a:p>
            <a:pPr lvl="1">
              <a:lnSpc>
                <a:spcPct val="80000"/>
              </a:lnSpc>
            </a:pPr>
            <a:r>
              <a:rPr lang="en-US" sz="3600" i="1" dirty="0" smtClean="0"/>
              <a:t>First, that </a:t>
            </a:r>
            <a:r>
              <a:rPr lang="en-US" sz="3600" b="1" i="1" dirty="0" smtClean="0"/>
              <a:t>food is necessary</a:t>
            </a:r>
            <a:r>
              <a:rPr lang="en-US" sz="3600" i="1" dirty="0" smtClean="0"/>
              <a:t> to the existence of man. </a:t>
            </a:r>
          </a:p>
          <a:p>
            <a:pPr lvl="1">
              <a:lnSpc>
                <a:spcPct val="80000"/>
              </a:lnSpc>
            </a:pPr>
            <a:r>
              <a:rPr lang="en-US" sz="3600" i="1" dirty="0" smtClean="0"/>
              <a:t>Secondly, that the </a:t>
            </a:r>
            <a:r>
              <a:rPr lang="en-US" sz="3600" b="1" i="1" dirty="0" smtClean="0"/>
              <a:t>passion between the sexes is necessary</a:t>
            </a:r>
            <a:r>
              <a:rPr lang="en-US" sz="3600" i="1" dirty="0" smtClean="0"/>
              <a:t> and will remain….</a:t>
            </a:r>
          </a:p>
          <a:p>
            <a:pPr marL="0" indent="0">
              <a:lnSpc>
                <a:spcPct val="80000"/>
              </a:lnSpc>
              <a:buNone/>
            </a:pPr>
            <a:r>
              <a:rPr lang="en-US" sz="3600" i="1" dirty="0" smtClean="0"/>
              <a:t>Assuming then my </a:t>
            </a:r>
            <a:r>
              <a:rPr lang="en-US" sz="3600" i="1" dirty="0" err="1" smtClean="0"/>
              <a:t>postulata</a:t>
            </a:r>
            <a:r>
              <a:rPr lang="en-US" sz="3600" i="1" dirty="0" smtClean="0"/>
              <a:t>, I say, that the power of population is indefinitely greater than the power in the earth to produce subsistence. Population, when unchecked, </a:t>
            </a:r>
            <a:r>
              <a:rPr lang="en-US" sz="3600" b="1" i="1" dirty="0" smtClean="0"/>
              <a:t>increases in a geometrical ratio</a:t>
            </a:r>
            <a:r>
              <a:rPr lang="en-US" sz="3600" i="1" dirty="0" smtClean="0"/>
              <a:t>. Subsistence </a:t>
            </a:r>
            <a:r>
              <a:rPr lang="en-US" sz="3600" b="1" i="1" dirty="0" smtClean="0"/>
              <a:t>increases only in an arithmetical ratio</a:t>
            </a:r>
            <a:r>
              <a:rPr lang="en-US" sz="3600" i="1" dirty="0" smtClean="0"/>
              <a:t>. </a:t>
            </a:r>
            <a:endParaRPr lang="en-US" sz="3600" i="1" dirty="0"/>
          </a:p>
        </p:txBody>
      </p:sp>
      <p:sp>
        <p:nvSpPr>
          <p:cNvPr id="6" name="Rectangle 5"/>
          <p:cNvSpPr/>
          <p:nvPr/>
        </p:nvSpPr>
        <p:spPr>
          <a:xfrm>
            <a:off x="228600" y="5562600"/>
            <a:ext cx="8588334"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n-US" sz="3600" dirty="0" smtClean="0">
                <a:sym typeface="Symbol" pitchFamily="18" charset="2"/>
              </a:rPr>
              <a:t>Food per person = </a:t>
            </a:r>
            <a:r>
              <a:rPr lang="en-US" sz="3600" dirty="0">
                <a:latin typeface="Times New Roman" pitchFamily="18" charset="0"/>
                <a:sym typeface="Symbol" pitchFamily="18" charset="2"/>
              </a:rPr>
              <a:t>(</a:t>
            </a:r>
            <a:r>
              <a:rPr lang="en-US" sz="3600" i="1" dirty="0">
                <a:latin typeface="Times New Roman" pitchFamily="18" charset="0"/>
                <a:sym typeface="Symbol" pitchFamily="18" charset="2"/>
              </a:rPr>
              <a:t>n</a:t>
            </a:r>
            <a:r>
              <a:rPr lang="en-US" sz="3600" dirty="0">
                <a:latin typeface="Times New Roman" pitchFamily="18" charset="0"/>
                <a:sym typeface="Symbol" pitchFamily="18" charset="2"/>
              </a:rPr>
              <a:t>) / (</a:t>
            </a:r>
            <a:r>
              <a:rPr lang="en-US" sz="3600" i="1" dirty="0" err="1">
                <a:latin typeface="Times New Roman" pitchFamily="18" charset="0"/>
                <a:sym typeface="Symbol" pitchFamily="18" charset="2"/>
              </a:rPr>
              <a:t>k</a:t>
            </a:r>
            <a:r>
              <a:rPr lang="en-US" sz="3600" i="1" baseline="30000" dirty="0" err="1">
                <a:latin typeface="Times New Roman" pitchFamily="18" charset="0"/>
                <a:sym typeface="Symbol" pitchFamily="18" charset="2"/>
              </a:rPr>
              <a:t>n</a:t>
            </a:r>
            <a:r>
              <a:rPr lang="en-US" sz="3600" dirty="0" smtClean="0">
                <a:latin typeface="Times New Roman" pitchFamily="18" charset="0"/>
                <a:sym typeface="Symbol" pitchFamily="18" charset="2"/>
              </a:rPr>
              <a:t>) </a:t>
            </a:r>
            <a:r>
              <a:rPr lang="en-US" sz="3600" dirty="0" smtClean="0">
                <a:sym typeface="Symbol" pitchFamily="18" charset="2"/>
              </a:rPr>
              <a:t>approaches 0</a:t>
            </a:r>
            <a:endParaRPr lang="en-US" sz="3600" dirty="0">
              <a:sym typeface="Symbol" pitchFamily="18" charset="2"/>
            </a:endParaRPr>
          </a:p>
        </p:txBody>
      </p:sp>
    </p:spTree>
    <p:extLst>
      <p:ext uri="{BB962C8B-B14F-4D97-AF65-F5344CB8AC3E}">
        <p14:creationId xmlns:p14="http://schemas.microsoft.com/office/powerpoint/2010/main" val="174265340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2" name="Rectangle 2"/>
          <p:cNvSpPr>
            <a:spLocks noGrp="1" noChangeArrowheads="1"/>
          </p:cNvSpPr>
          <p:nvPr>
            <p:ph type="title"/>
          </p:nvPr>
        </p:nvSpPr>
        <p:spPr>
          <a:xfrm>
            <a:off x="457200" y="1219200"/>
            <a:ext cx="3200400" cy="4144962"/>
          </a:xfrm>
        </p:spPr>
        <p:txBody>
          <a:bodyPr>
            <a:normAutofit/>
          </a:bodyPr>
          <a:lstStyle/>
          <a:p>
            <a:r>
              <a:rPr lang="en-US" dirty="0"/>
              <a:t>Malthus’ </a:t>
            </a:r>
            <a:r>
              <a:rPr lang="en-US" dirty="0" smtClean="0"/>
              <a:t>Fallacy?</a:t>
            </a:r>
            <a:endParaRPr lang="en-US" dirty="0"/>
          </a:p>
        </p:txBody>
      </p:sp>
      <p:pic>
        <p:nvPicPr>
          <p:cNvPr id="875523" name="Picture 3"/>
          <p:cNvPicPr>
            <a:picLocks noChangeAspect="1" noChangeArrowheads="1"/>
          </p:cNvPicPr>
          <p:nvPr/>
        </p:nvPicPr>
        <p:blipFill>
          <a:blip r:embed="rId2" cstate="print"/>
          <a:srcRect/>
          <a:stretch>
            <a:fillRect/>
          </a:stretch>
        </p:blipFill>
        <p:spPr bwMode="auto">
          <a:xfrm>
            <a:off x="3733800" y="249413"/>
            <a:ext cx="4905375" cy="5846587"/>
          </a:xfrm>
          <a:prstGeom prst="rect">
            <a:avLst/>
          </a:prstGeom>
          <a:noFill/>
          <a:ln w="31750">
            <a:noFill/>
            <a:miter lim="800000"/>
            <a:headEnd/>
            <a:tailEnd/>
          </a:ln>
          <a:effectLst/>
        </p:spPr>
      </p:pic>
    </p:spTree>
    <p:extLst>
      <p:ext uri="{BB962C8B-B14F-4D97-AF65-F5344CB8AC3E}">
        <p14:creationId xmlns:p14="http://schemas.microsoft.com/office/powerpoint/2010/main" val="316170699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Grp="1" noChangeArrowheads="1"/>
          </p:cNvSpPr>
          <p:nvPr>
            <p:ph type="title"/>
          </p:nvPr>
        </p:nvSpPr>
        <p:spPr/>
        <p:txBody>
          <a:bodyPr/>
          <a:lstStyle/>
          <a:p>
            <a:r>
              <a:rPr lang="en-US"/>
              <a:t>Malthus’ Fallacy</a:t>
            </a:r>
          </a:p>
        </p:txBody>
      </p:sp>
      <p:sp>
        <p:nvSpPr>
          <p:cNvPr id="913411" name="Rectangle 3"/>
          <p:cNvSpPr>
            <a:spLocks noGrp="1" noChangeArrowheads="1"/>
          </p:cNvSpPr>
          <p:nvPr>
            <p:ph type="body" idx="1"/>
          </p:nvPr>
        </p:nvSpPr>
        <p:spPr>
          <a:xfrm>
            <a:off x="381000" y="1371600"/>
            <a:ext cx="8534400" cy="4525963"/>
          </a:xfrm>
        </p:spPr>
        <p:txBody>
          <a:bodyPr/>
          <a:lstStyle/>
          <a:p>
            <a:pPr>
              <a:lnSpc>
                <a:spcPct val="90000"/>
              </a:lnSpc>
              <a:buFontTx/>
              <a:buNone/>
            </a:pPr>
            <a:r>
              <a:rPr lang="en-US" sz="2800" dirty="0"/>
              <a:t>	</a:t>
            </a:r>
            <a:r>
              <a:rPr lang="en-US" sz="3600" dirty="0"/>
              <a:t>He forgot how he started: </a:t>
            </a:r>
            <a:endParaRPr lang="en-US" sz="3600" dirty="0" smtClean="0"/>
          </a:p>
          <a:p>
            <a:pPr>
              <a:lnSpc>
                <a:spcPct val="90000"/>
              </a:lnSpc>
              <a:buFontTx/>
              <a:buNone/>
            </a:pPr>
            <a:endParaRPr lang="en-US" sz="3600" dirty="0"/>
          </a:p>
          <a:p>
            <a:pPr>
              <a:lnSpc>
                <a:spcPct val="90000"/>
              </a:lnSpc>
              <a:buFontTx/>
              <a:buNone/>
            </a:pPr>
            <a:r>
              <a:rPr lang="en-US" dirty="0"/>
              <a:t>	</a:t>
            </a:r>
            <a:r>
              <a:rPr lang="en-US" b="1" i="1" dirty="0" smtClean="0"/>
              <a:t>The </a:t>
            </a:r>
            <a:r>
              <a:rPr lang="en-US" b="1" i="1" dirty="0"/>
              <a:t>great and unlooked for discoveries that have taken place of late years in natural philosophy, the increasing diffusion of general knowledge from the extension of the art of printing, the ardent and unshackled spirit of inquiry that prevails throughout the lettered and even unlettered world</a:t>
            </a:r>
            <a:r>
              <a:rPr lang="en-US" b="1" i="1" dirty="0" smtClean="0"/>
              <a:t>…</a:t>
            </a:r>
            <a:endParaRPr lang="en-US" sz="2400" dirty="0"/>
          </a:p>
        </p:txBody>
      </p:sp>
    </p:spTree>
    <p:extLst>
      <p:ext uri="{BB962C8B-B14F-4D97-AF65-F5344CB8AC3E}">
        <p14:creationId xmlns:p14="http://schemas.microsoft.com/office/powerpoint/2010/main" val="24045135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13411">
                                            <p:txEl>
                                              <p:pRg st="0" end="0"/>
                                            </p:txEl>
                                          </p:spTgt>
                                        </p:tgtEl>
                                        <p:attrNameLst>
                                          <p:attrName>style.visibility</p:attrName>
                                        </p:attrNameLst>
                                      </p:cBhvr>
                                      <p:to>
                                        <p:strVal val="visible"/>
                                      </p:to>
                                    </p:set>
                                    <p:animEffect transition="in" filter="dissolve">
                                      <p:cBhvr>
                                        <p:cTn id="7" dur="500"/>
                                        <p:tgtEl>
                                          <p:spTgt spid="9134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13411">
                                            <p:txEl>
                                              <p:pRg st="2" end="2"/>
                                            </p:txEl>
                                          </p:spTgt>
                                        </p:tgtEl>
                                        <p:attrNameLst>
                                          <p:attrName>style.visibility</p:attrName>
                                        </p:attrNameLst>
                                      </p:cBhvr>
                                      <p:to>
                                        <p:strVal val="visible"/>
                                      </p:to>
                                    </p:set>
                                    <p:animEffect transition="in" filter="dissolve">
                                      <p:cBhvr>
                                        <p:cTn id="12" dur="500"/>
                                        <p:tgtEl>
                                          <p:spTgt spid="9134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411"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6" name="Rectangle 2"/>
          <p:cNvSpPr>
            <a:spLocks noGrp="1" noChangeArrowheads="1"/>
          </p:cNvSpPr>
          <p:nvPr>
            <p:ph type="title"/>
          </p:nvPr>
        </p:nvSpPr>
        <p:spPr/>
        <p:txBody>
          <a:bodyPr/>
          <a:lstStyle/>
          <a:p>
            <a:r>
              <a:rPr lang="en-US"/>
              <a:t>Golden Age of Food Production</a:t>
            </a:r>
          </a:p>
        </p:txBody>
      </p:sp>
      <p:sp>
        <p:nvSpPr>
          <p:cNvPr id="876547" name="Rectangle 3"/>
          <p:cNvSpPr>
            <a:spLocks noGrp="1" noChangeArrowheads="1"/>
          </p:cNvSpPr>
          <p:nvPr>
            <p:ph type="body" idx="1"/>
          </p:nvPr>
        </p:nvSpPr>
        <p:spPr>
          <a:xfrm>
            <a:off x="381000" y="1371600"/>
            <a:ext cx="8534400" cy="4525963"/>
          </a:xfrm>
        </p:spPr>
        <p:txBody>
          <a:bodyPr/>
          <a:lstStyle/>
          <a:p>
            <a:pPr>
              <a:buNone/>
            </a:pPr>
            <a:r>
              <a:rPr lang="en-US" sz="3600" dirty="0" smtClean="0"/>
              <a:t>	Agriculture </a:t>
            </a:r>
            <a:r>
              <a:rPr lang="en-US" sz="3600" b="1" dirty="0"/>
              <a:t>is</a:t>
            </a:r>
            <a:r>
              <a:rPr lang="en-US" sz="3600" dirty="0"/>
              <a:t> an “endless golden age” field: p</a:t>
            </a:r>
            <a:r>
              <a:rPr lang="en-US" dirty="0"/>
              <a:t>roduction from the same land increases as ~ </a:t>
            </a:r>
            <a:r>
              <a:rPr lang="en-US" dirty="0">
                <a:latin typeface="Times New Roman" pitchFamily="18" charset="0"/>
                <a:sym typeface="Symbol" pitchFamily="18" charset="2"/>
              </a:rPr>
              <a:t>(1.02</a:t>
            </a:r>
            <a:r>
              <a:rPr lang="en-US" i="1" baseline="30000" dirty="0">
                <a:latin typeface="Times New Roman" pitchFamily="18" charset="0"/>
                <a:sym typeface="Symbol" pitchFamily="18" charset="2"/>
              </a:rPr>
              <a:t>n</a:t>
            </a:r>
            <a:r>
              <a:rPr lang="en-US" dirty="0" smtClean="0">
                <a:latin typeface="Times New Roman" pitchFamily="18" charset="0"/>
                <a:sym typeface="Symbol" pitchFamily="18" charset="2"/>
              </a:rPr>
              <a:t>)</a:t>
            </a:r>
            <a:endParaRPr lang="en-US" dirty="0">
              <a:latin typeface="Times New Roman" pitchFamily="18" charset="0"/>
              <a:sym typeface="Symbol" pitchFamily="18" charset="2"/>
            </a:endParaRPr>
          </a:p>
        </p:txBody>
      </p:sp>
      <p:sp>
        <p:nvSpPr>
          <p:cNvPr id="4" name="Rectangle 3"/>
          <p:cNvSpPr/>
          <p:nvPr/>
        </p:nvSpPr>
        <p:spPr>
          <a:xfrm>
            <a:off x="740944" y="4044529"/>
            <a:ext cx="7696200" cy="2062103"/>
          </a:xfrm>
          <a:prstGeom prst="rect">
            <a:avLst/>
          </a:prstGeom>
          <a:gradFill flip="none"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tileRect/>
          </a:gradFill>
        </p:spPr>
        <p:style>
          <a:lnRef idx="1">
            <a:schemeClr val="accent6"/>
          </a:lnRef>
          <a:fillRef idx="2">
            <a:schemeClr val="accent6"/>
          </a:fillRef>
          <a:effectRef idx="1">
            <a:schemeClr val="accent6"/>
          </a:effectRef>
          <a:fontRef idx="minor">
            <a:schemeClr val="dk1"/>
          </a:fontRef>
        </p:style>
        <p:txBody>
          <a:bodyPr wrap="square">
            <a:spAutoFit/>
          </a:bodyPr>
          <a:lstStyle/>
          <a:p>
            <a:r>
              <a:rPr lang="en-US" sz="3200" dirty="0" smtClean="0"/>
              <a:t>Increasing knowledge of farming, weather forecasting, plant domestication, genetic engineering, pest repellants, distribution channels, preservatives, etc.</a:t>
            </a:r>
            <a:endParaRPr lang="en-US" sz="3200" i="1" baseline="30000" dirty="0">
              <a:latin typeface="Times New Roman" pitchFamily="18" charset="0"/>
              <a:sym typeface="Symbol" pitchFamily="18" charset="2"/>
            </a:endParaRPr>
          </a:p>
        </p:txBody>
      </p:sp>
    </p:spTree>
    <p:extLst>
      <p:ext uri="{BB962C8B-B14F-4D97-AF65-F5344CB8AC3E}">
        <p14:creationId xmlns:p14="http://schemas.microsoft.com/office/powerpoint/2010/main" val="449414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76547">
                                            <p:txEl>
                                              <p:pRg st="0" end="0"/>
                                            </p:txEl>
                                          </p:spTgt>
                                        </p:tgtEl>
                                        <p:attrNameLst>
                                          <p:attrName>style.visibility</p:attrName>
                                        </p:attrNameLst>
                                      </p:cBhvr>
                                      <p:to>
                                        <p:strVal val="visible"/>
                                      </p:to>
                                    </p:set>
                                    <p:animEffect transition="in" filter="dissolve">
                                      <p:cBhvr>
                                        <p:cTn id="7" dur="500"/>
                                        <p:tgtEl>
                                          <p:spTgt spid="8765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6547"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4" name="Rectangle 2"/>
          <p:cNvSpPr>
            <a:spLocks noGrp="1" noChangeArrowheads="1"/>
          </p:cNvSpPr>
          <p:nvPr>
            <p:ph type="title"/>
          </p:nvPr>
        </p:nvSpPr>
        <p:spPr>
          <a:xfrm>
            <a:off x="457200" y="0"/>
            <a:ext cx="8229600" cy="1143000"/>
          </a:xfrm>
        </p:spPr>
        <p:txBody>
          <a:bodyPr/>
          <a:lstStyle/>
          <a:p>
            <a:r>
              <a:rPr lang="en-US"/>
              <a:t>Growing Corn</a:t>
            </a:r>
          </a:p>
        </p:txBody>
      </p:sp>
      <p:pic>
        <p:nvPicPr>
          <p:cNvPr id="914437" name="Picture 5" descr="corn_p3"/>
          <p:cNvPicPr>
            <a:picLocks noChangeAspect="1" noChangeArrowheads="1"/>
          </p:cNvPicPr>
          <p:nvPr/>
        </p:nvPicPr>
        <p:blipFill>
          <a:blip r:embed="rId2" cstate="print"/>
          <a:srcRect l="16835"/>
          <a:stretch>
            <a:fillRect/>
          </a:stretch>
        </p:blipFill>
        <p:spPr bwMode="auto">
          <a:xfrm>
            <a:off x="3935413" y="996950"/>
            <a:ext cx="5089525" cy="3598863"/>
          </a:xfrm>
          <a:prstGeom prst="rect">
            <a:avLst/>
          </a:prstGeom>
          <a:noFill/>
        </p:spPr>
      </p:pic>
      <p:sp>
        <p:nvSpPr>
          <p:cNvPr id="914438" name="Text Box 6"/>
          <p:cNvSpPr txBox="1">
            <a:spLocks noChangeArrowheads="1"/>
          </p:cNvSpPr>
          <p:nvPr/>
        </p:nvSpPr>
        <p:spPr bwMode="auto">
          <a:xfrm>
            <a:off x="4724400" y="4772025"/>
            <a:ext cx="3440113" cy="1077218"/>
          </a:xfrm>
          <a:prstGeom prst="rect">
            <a:avLst/>
          </a:prstGeom>
          <a:noFill/>
          <a:ln w="31750">
            <a:noFill/>
            <a:miter lim="800000"/>
            <a:headEnd/>
            <a:tailEnd/>
          </a:ln>
          <a:effectLst/>
        </p:spPr>
        <p:txBody>
          <a:bodyPr wrap="square">
            <a:spAutoFit/>
          </a:bodyPr>
          <a:lstStyle/>
          <a:p>
            <a:r>
              <a:rPr lang="en-US" sz="3200" dirty="0"/>
              <a:t>2006: 10,000 pounds per acre</a:t>
            </a:r>
          </a:p>
        </p:txBody>
      </p:sp>
      <p:sp>
        <p:nvSpPr>
          <p:cNvPr id="914439" name="Text Box 7"/>
          <p:cNvSpPr txBox="1">
            <a:spLocks noChangeArrowheads="1"/>
          </p:cNvSpPr>
          <p:nvPr/>
        </p:nvSpPr>
        <p:spPr bwMode="auto">
          <a:xfrm>
            <a:off x="4724400" y="6025723"/>
            <a:ext cx="4122602" cy="400110"/>
          </a:xfrm>
          <a:prstGeom prst="rect">
            <a:avLst/>
          </a:prstGeom>
          <a:noFill/>
          <a:ln w="31750">
            <a:noFill/>
            <a:miter lim="800000"/>
            <a:headEnd/>
            <a:tailEnd/>
          </a:ln>
          <a:effectLst/>
        </p:spPr>
        <p:txBody>
          <a:bodyPr wrap="none">
            <a:spAutoFit/>
          </a:bodyPr>
          <a:lstStyle/>
          <a:p>
            <a:pPr algn="ctr"/>
            <a:r>
              <a:rPr lang="en-US" dirty="0"/>
              <a:t>Michael </a:t>
            </a:r>
            <a:r>
              <a:rPr lang="en-US" dirty="0" err="1"/>
              <a:t>Pollan’s</a:t>
            </a:r>
            <a:r>
              <a:rPr lang="en-US" dirty="0"/>
              <a:t> </a:t>
            </a:r>
            <a:r>
              <a:rPr lang="en-US" sz="2000" i="1" dirty="0"/>
              <a:t>The</a:t>
            </a:r>
            <a:r>
              <a:rPr lang="en-US" i="1" dirty="0"/>
              <a:t> Omnivore’s Dilemma</a:t>
            </a:r>
            <a:endParaRPr lang="en-US" dirty="0"/>
          </a:p>
        </p:txBody>
      </p:sp>
      <p:sp>
        <p:nvSpPr>
          <p:cNvPr id="914443" name="Text Box 11"/>
          <p:cNvSpPr txBox="1">
            <a:spLocks noChangeArrowheads="1"/>
          </p:cNvSpPr>
          <p:nvPr/>
        </p:nvSpPr>
        <p:spPr bwMode="auto">
          <a:xfrm>
            <a:off x="541338" y="4714875"/>
            <a:ext cx="2971800" cy="954107"/>
          </a:xfrm>
          <a:prstGeom prst="rect">
            <a:avLst/>
          </a:prstGeom>
          <a:noFill/>
          <a:ln w="31750">
            <a:noFill/>
            <a:miter lim="800000"/>
            <a:headEnd/>
            <a:tailEnd/>
          </a:ln>
          <a:effectLst/>
        </p:spPr>
        <p:txBody>
          <a:bodyPr>
            <a:spAutoFit/>
          </a:bodyPr>
          <a:lstStyle/>
          <a:p>
            <a:r>
              <a:rPr lang="en-US" sz="2800" dirty="0"/>
              <a:t>1906: &lt; 1,000 pounds per acre</a:t>
            </a:r>
          </a:p>
        </p:txBody>
      </p:sp>
      <p:pic>
        <p:nvPicPr>
          <p:cNvPr id="914445" name="Picture 13" descr="s403"/>
          <p:cNvPicPr>
            <a:picLocks noChangeAspect="1" noChangeArrowheads="1"/>
          </p:cNvPicPr>
          <p:nvPr/>
        </p:nvPicPr>
        <p:blipFill>
          <a:blip r:embed="rId3" cstate="print"/>
          <a:srcRect/>
          <a:stretch>
            <a:fillRect/>
          </a:stretch>
        </p:blipFill>
        <p:spPr bwMode="auto">
          <a:xfrm>
            <a:off x="115888" y="1433513"/>
            <a:ext cx="3770312" cy="2817812"/>
          </a:xfrm>
          <a:prstGeom prst="rect">
            <a:avLst/>
          </a:prstGeom>
          <a:noFill/>
        </p:spPr>
      </p:pic>
    </p:spTree>
    <p:extLst>
      <p:ext uri="{BB962C8B-B14F-4D97-AF65-F5344CB8AC3E}">
        <p14:creationId xmlns:p14="http://schemas.microsoft.com/office/powerpoint/2010/main" val="3831432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AT&amp;T’s “You Will” (1993-4)</a:t>
            </a:r>
            <a:endParaRPr lang="en-US" dirty="0"/>
          </a:p>
        </p:txBody>
      </p:sp>
      <p:pic>
        <p:nvPicPr>
          <p:cNvPr id="34" name="Picture 33" descr="Screen Shot 2013-12-02 at 3.56.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18" y="1417638"/>
            <a:ext cx="6300310" cy="4303381"/>
          </a:xfrm>
          <a:prstGeom prst="rect">
            <a:avLst/>
          </a:prstGeom>
          <a:ln>
            <a:noFill/>
          </a:ln>
          <a:effectLst>
            <a:softEdge rad="112500"/>
          </a:effectLst>
        </p:spPr>
      </p:pic>
      <p:pic>
        <p:nvPicPr>
          <p:cNvPr id="35" name="Picture 34" descr="Screen Shot 2013-12-02 at 3.57.18 PM.png"/>
          <p:cNvPicPr>
            <a:picLocks noChangeAspect="1"/>
          </p:cNvPicPr>
          <p:nvPr/>
        </p:nvPicPr>
        <p:blipFill rotWithShape="1">
          <a:blip r:embed="rId3">
            <a:extLst>
              <a:ext uri="{28A0092B-C50C-407E-A947-70E740481C1C}">
                <a14:useLocalDpi xmlns:a14="http://schemas.microsoft.com/office/drawing/2010/main" val="0"/>
              </a:ext>
            </a:extLst>
          </a:blip>
          <a:srcRect l="20707" t="11133" r="19616" b="7111"/>
          <a:stretch/>
        </p:blipFill>
        <p:spPr>
          <a:xfrm>
            <a:off x="6553200" y="3039745"/>
            <a:ext cx="2337514" cy="31748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3883505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8" name="Rectangle 2"/>
          <p:cNvSpPr>
            <a:spLocks noGrp="1" noChangeArrowheads="1"/>
          </p:cNvSpPr>
          <p:nvPr>
            <p:ph type="title"/>
          </p:nvPr>
        </p:nvSpPr>
        <p:spPr/>
        <p:txBody>
          <a:bodyPr/>
          <a:lstStyle/>
          <a:p>
            <a:r>
              <a:rPr lang="en-US"/>
              <a:t>Corn Yield</a:t>
            </a:r>
          </a:p>
        </p:txBody>
      </p:sp>
      <p:pic>
        <p:nvPicPr>
          <p:cNvPr id="915460" name="Picture 4" descr="v2n1a10-f01"/>
          <p:cNvPicPr>
            <a:picLocks noChangeAspect="1" noChangeArrowheads="1"/>
          </p:cNvPicPr>
          <p:nvPr/>
        </p:nvPicPr>
        <p:blipFill>
          <a:blip r:embed="rId2" cstate="print"/>
          <a:srcRect/>
          <a:stretch>
            <a:fillRect/>
          </a:stretch>
        </p:blipFill>
        <p:spPr bwMode="auto">
          <a:xfrm>
            <a:off x="1022350" y="1417638"/>
            <a:ext cx="7010400" cy="4237037"/>
          </a:xfrm>
          <a:prstGeom prst="rect">
            <a:avLst/>
          </a:prstGeom>
          <a:noFill/>
        </p:spPr>
      </p:pic>
      <p:sp>
        <p:nvSpPr>
          <p:cNvPr id="915461" name="Text Box 5"/>
          <p:cNvSpPr txBox="1">
            <a:spLocks noChangeArrowheads="1"/>
          </p:cNvSpPr>
          <p:nvPr/>
        </p:nvSpPr>
        <p:spPr bwMode="auto">
          <a:xfrm rot="16200000">
            <a:off x="-364331" y="3283744"/>
            <a:ext cx="2217738" cy="457200"/>
          </a:xfrm>
          <a:prstGeom prst="rect">
            <a:avLst/>
          </a:prstGeom>
          <a:noFill/>
          <a:ln w="31750">
            <a:noFill/>
            <a:miter lim="800000"/>
            <a:headEnd/>
            <a:tailEnd/>
          </a:ln>
          <a:effectLst/>
        </p:spPr>
        <p:txBody>
          <a:bodyPr wrap="none">
            <a:spAutoFit/>
          </a:bodyPr>
          <a:lstStyle/>
          <a:p>
            <a:r>
              <a:rPr lang="en-US"/>
              <a:t>Note: Log axis!</a:t>
            </a:r>
          </a:p>
        </p:txBody>
      </p:sp>
      <p:sp>
        <p:nvSpPr>
          <p:cNvPr id="915462" name="Rectangle 6"/>
          <p:cNvSpPr>
            <a:spLocks noChangeArrowheads="1"/>
          </p:cNvSpPr>
          <p:nvPr/>
        </p:nvSpPr>
        <p:spPr bwMode="auto">
          <a:xfrm>
            <a:off x="1543050" y="5673725"/>
            <a:ext cx="7481888" cy="457200"/>
          </a:xfrm>
          <a:prstGeom prst="rect">
            <a:avLst/>
          </a:prstGeom>
          <a:noFill/>
          <a:ln w="31750">
            <a:noFill/>
            <a:miter lim="800000"/>
            <a:headEnd/>
            <a:tailEnd/>
          </a:ln>
          <a:effectLst/>
        </p:spPr>
        <p:txBody>
          <a:bodyPr wrap="none">
            <a:spAutoFit/>
          </a:bodyPr>
          <a:lstStyle/>
          <a:p>
            <a:r>
              <a:rPr lang="en-US"/>
              <a:t>http://www.agbioforum.org/v2n1/v2n1a10-ruttan.htm</a:t>
            </a:r>
          </a:p>
        </p:txBody>
      </p:sp>
    </p:spTree>
    <p:extLst>
      <p:ext uri="{BB962C8B-B14F-4D97-AF65-F5344CB8AC3E}">
        <p14:creationId xmlns:p14="http://schemas.microsoft.com/office/powerpoint/2010/main" val="250748841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Wolfram|Alpha computational knowledge engine"/>
          <p:cNvPicPr>
            <a:picLocks noChangeAspect="1" noChangeArrowheads="1"/>
          </p:cNvPicPr>
          <p:nvPr/>
        </p:nvPicPr>
        <p:blipFill>
          <a:blip r:embed="rId2" cstate="print"/>
          <a:srcRect/>
          <a:stretch>
            <a:fillRect/>
          </a:stretch>
        </p:blipFill>
        <p:spPr bwMode="auto">
          <a:xfrm>
            <a:off x="5191401" y="5757724"/>
            <a:ext cx="3619500" cy="542926"/>
          </a:xfrm>
          <a:prstGeom prst="rect">
            <a:avLst/>
          </a:prstGeom>
          <a:noFill/>
        </p:spPr>
      </p:pic>
      <p:sp>
        <p:nvSpPr>
          <p:cNvPr id="6" name="TextBox 5"/>
          <p:cNvSpPr txBox="1"/>
          <p:nvPr/>
        </p:nvSpPr>
        <p:spPr>
          <a:xfrm>
            <a:off x="253149" y="148610"/>
            <a:ext cx="8557752" cy="461665"/>
          </a:xfrm>
          <a:prstGeom prst="rect">
            <a:avLst/>
          </a:prstGeom>
          <a:noFill/>
        </p:spPr>
        <p:txBody>
          <a:bodyPr wrap="none" rtlCol="0">
            <a:spAutoFit/>
          </a:bodyPr>
          <a:lstStyle/>
          <a:p>
            <a:r>
              <a:rPr lang="en-US" sz="2400" dirty="0">
                <a:hlinkClick r:id="rId3"/>
              </a:rPr>
              <a:t>https://</a:t>
            </a:r>
            <a:r>
              <a:rPr lang="en-US" sz="2400" dirty="0" err="1">
                <a:hlinkClick r:id="rId3"/>
              </a:rPr>
              <a:t>www.wolframalpha.com</a:t>
            </a:r>
            <a:r>
              <a:rPr lang="en-US" sz="2400" dirty="0">
                <a:hlinkClick r:id="rId3"/>
              </a:rPr>
              <a:t>/input/?</a:t>
            </a:r>
            <a:r>
              <a:rPr lang="en-US" sz="2400" dirty="0" err="1">
                <a:hlinkClick r:id="rId3"/>
              </a:rPr>
              <a:t>i</a:t>
            </a:r>
            <a:r>
              <a:rPr lang="en-US" sz="2400" dirty="0">
                <a:hlinkClick r:id="rId3"/>
              </a:rPr>
              <a:t>=</a:t>
            </a:r>
            <a:r>
              <a:rPr lang="en-US" sz="2400" dirty="0" err="1">
                <a:hlinkClick r:id="rId3"/>
              </a:rPr>
              <a:t>corn+yield+china+vs</a:t>
            </a:r>
            <a:r>
              <a:rPr lang="en-US" sz="2400" dirty="0">
                <a:hlinkClick r:id="rId3"/>
              </a:rPr>
              <a:t>.+us</a:t>
            </a:r>
            <a:endParaRPr lang="en-US" sz="2400" dirty="0"/>
          </a:p>
        </p:txBody>
      </p:sp>
      <p:pic>
        <p:nvPicPr>
          <p:cNvPr id="7" name="Picture 6" descr="Screen Shot 2013-12-03 at 10.06.2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037" y="905168"/>
            <a:ext cx="8568864" cy="42421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5870907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 Revolution</a:t>
            </a:r>
            <a:endParaRPr lang="en-US" dirty="0"/>
          </a:p>
        </p:txBody>
      </p:sp>
      <p:pic>
        <p:nvPicPr>
          <p:cNvPr id="6146" name="Picture 2"/>
          <p:cNvPicPr>
            <a:picLocks noChangeAspect="1" noChangeArrowheads="1"/>
          </p:cNvPicPr>
          <p:nvPr/>
        </p:nvPicPr>
        <p:blipFill>
          <a:blip r:embed="rId2" cstate="print"/>
          <a:srcRect/>
          <a:stretch>
            <a:fillRect/>
          </a:stretch>
        </p:blipFill>
        <p:spPr bwMode="auto">
          <a:xfrm>
            <a:off x="457200" y="1219200"/>
            <a:ext cx="3276600" cy="4714533"/>
          </a:xfrm>
          <a:prstGeom prst="rect">
            <a:avLst/>
          </a:prstGeom>
          <a:noFill/>
          <a:ln w="9525">
            <a:noFill/>
            <a:miter lim="800000"/>
            <a:headEnd/>
            <a:tailEnd/>
          </a:ln>
        </p:spPr>
      </p:pic>
      <p:sp>
        <p:nvSpPr>
          <p:cNvPr id="5" name="Rectangle 4"/>
          <p:cNvSpPr/>
          <p:nvPr/>
        </p:nvSpPr>
        <p:spPr>
          <a:xfrm>
            <a:off x="3810000" y="5486400"/>
            <a:ext cx="5062604" cy="584775"/>
          </a:xfrm>
          <a:prstGeom prst="rect">
            <a:avLst/>
          </a:prstGeom>
        </p:spPr>
        <p:txBody>
          <a:bodyPr wrap="none">
            <a:spAutoFit/>
          </a:bodyPr>
          <a:lstStyle/>
          <a:p>
            <a:r>
              <a:rPr lang="en-US" sz="3200" dirty="0" smtClean="0"/>
              <a:t>Norman Borlaug (1914-2009)</a:t>
            </a:r>
            <a:endParaRPr lang="en-US" sz="3200" dirty="0"/>
          </a:p>
        </p:txBody>
      </p:sp>
      <p:pic>
        <p:nvPicPr>
          <p:cNvPr id="6148" name="Picture 4"/>
          <p:cNvPicPr>
            <a:picLocks noChangeAspect="1" noChangeArrowheads="1"/>
          </p:cNvPicPr>
          <p:nvPr/>
        </p:nvPicPr>
        <p:blipFill>
          <a:blip r:embed="rId3" cstate="print"/>
          <a:srcRect/>
          <a:stretch>
            <a:fillRect/>
          </a:stretch>
        </p:blipFill>
        <p:spPr bwMode="auto">
          <a:xfrm>
            <a:off x="3886200" y="1600200"/>
            <a:ext cx="4905375" cy="3781425"/>
          </a:xfrm>
          <a:prstGeom prst="rect">
            <a:avLst/>
          </a:prstGeom>
          <a:noFill/>
          <a:ln w="9525">
            <a:noFill/>
            <a:miter lim="800000"/>
            <a:headEnd/>
            <a:tailEnd/>
          </a:ln>
        </p:spPr>
      </p:pic>
    </p:spTree>
    <p:extLst>
      <p:ext uri="{BB962C8B-B14F-4D97-AF65-F5344CB8AC3E}">
        <p14:creationId xmlns:p14="http://schemas.microsoft.com/office/powerpoint/2010/main" val="368778039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304800"/>
            <a:ext cx="8001000" cy="6165790"/>
          </a:xfrm>
          <a:prstGeom prst="rect">
            <a:avLst/>
          </a:prstGeom>
        </p:spPr>
        <p:txBody>
          <a:bodyPr wrap="square">
            <a:spAutoFit/>
          </a:bodyPr>
          <a:lstStyle/>
          <a:p>
            <a:pPr lvl="0">
              <a:spcBef>
                <a:spcPts val="799"/>
              </a:spcBef>
              <a:buClr>
                <a:srgbClr val="000000"/>
              </a:buClr>
              <a:buSzPct val="100000"/>
              <a:tabLst>
                <a:tab pos="914040" algn="l"/>
                <a:tab pos="1828439" algn="l"/>
                <a:tab pos="2742839" algn="l"/>
                <a:tab pos="3657239" algn="l"/>
                <a:tab pos="4571639" algn="l"/>
                <a:tab pos="5486040" algn="l"/>
                <a:tab pos="6400440" algn="l"/>
                <a:tab pos="7314840" algn="l"/>
                <a:tab pos="8229240" algn="l"/>
                <a:tab pos="9143640" algn="l"/>
                <a:tab pos="10058040" algn="l"/>
              </a:tabLst>
              <a:defRPr/>
            </a:pPr>
            <a:r>
              <a:rPr lang="en-US" sz="2400" dirty="0" smtClean="0">
                <a:solidFill>
                  <a:srgbClr val="000000"/>
                </a:solidFill>
                <a:ea typeface="ＭＳ Ｐゴシック" pitchFamily="50"/>
                <a:cs typeface="ＭＳ Ｐゴシック" pitchFamily="50"/>
              </a:rPr>
              <a:t>“At a time when doom-</a:t>
            </a:r>
            <a:r>
              <a:rPr lang="en-US" sz="2400" dirty="0" err="1" smtClean="0">
                <a:solidFill>
                  <a:srgbClr val="000000"/>
                </a:solidFill>
                <a:ea typeface="ＭＳ Ｐゴシック" pitchFamily="50"/>
                <a:cs typeface="ＭＳ Ｐゴシック" pitchFamily="50"/>
              </a:rPr>
              <a:t>sayers</a:t>
            </a:r>
            <a:r>
              <a:rPr lang="en-US" sz="2400" dirty="0" smtClean="0">
                <a:solidFill>
                  <a:srgbClr val="000000"/>
                </a:solidFill>
                <a:ea typeface="ＭＳ Ｐゴシック" pitchFamily="50"/>
                <a:cs typeface="ＭＳ Ｐゴシック" pitchFamily="50"/>
              </a:rPr>
              <a:t> were hopping around saying everyone was going to starve, Norman was working. He moved to Mexico and lived among the people there until he figured out how to improve the output of the farmers. So that saved a million lives. Then he packed up his family and moved to India, where in spite of a war with Pakistan, he managed to introduce new wheat strains that quadrupled their food output. So that saved another million. You get it? But he wasn't done. He did the same thing with a new rice in China. He's doing the same thing in Africa -- as much of Africa as he's allowed to visit. </a:t>
            </a:r>
            <a:r>
              <a:rPr lang="en-US" sz="2400" dirty="0" smtClean="0">
                <a:solidFill>
                  <a:srgbClr val="0000FF"/>
                </a:solidFill>
                <a:ea typeface="ＭＳ Ｐゴシック" pitchFamily="50"/>
                <a:cs typeface="ＭＳ Ｐゴシック" pitchFamily="50"/>
              </a:rPr>
              <a:t>When he won the Nobel Prize in 1970, they said he had saved a billion people.</a:t>
            </a:r>
            <a:r>
              <a:rPr lang="en-US" sz="2400" dirty="0" smtClean="0">
                <a:solidFill>
                  <a:srgbClr val="000000"/>
                </a:solidFill>
                <a:ea typeface="ＭＳ Ｐゴシック" pitchFamily="50"/>
                <a:cs typeface="ＭＳ Ｐゴシック" pitchFamily="50"/>
              </a:rPr>
              <a:t> That's BILLION! BUH! That's Carl Sagan BILLION with a "B"! And most of them were a different race from him. </a:t>
            </a:r>
            <a:r>
              <a:rPr lang="en-US" sz="2400" dirty="0" smtClean="0">
                <a:solidFill>
                  <a:srgbClr val="0000FF"/>
                </a:solidFill>
                <a:ea typeface="ＭＳ Ｐゴシック" pitchFamily="50"/>
                <a:cs typeface="ＭＳ Ｐゴシック" pitchFamily="50"/>
              </a:rPr>
              <a:t>Norman is the greatest human being, and you probably never heard of him.</a:t>
            </a:r>
            <a:r>
              <a:rPr lang="en-US" sz="2400" dirty="0" smtClean="0">
                <a:solidFill>
                  <a:srgbClr val="000000"/>
                </a:solidFill>
                <a:ea typeface="ＭＳ Ｐゴシック" pitchFamily="50"/>
                <a:cs typeface="ＭＳ Ｐゴシック" pitchFamily="50"/>
              </a:rPr>
              <a:t>”</a:t>
            </a:r>
          </a:p>
          <a:p>
            <a:pPr algn="r">
              <a:spcBef>
                <a:spcPts val="799"/>
              </a:spcBef>
              <a:buClr>
                <a:srgbClr val="000000"/>
              </a:buClr>
              <a:buSzPct val="100000"/>
              <a:tabLst>
                <a:tab pos="914040" algn="l"/>
                <a:tab pos="1828439" algn="l"/>
                <a:tab pos="2742839" algn="l"/>
                <a:tab pos="3657239" algn="l"/>
                <a:tab pos="4571639" algn="l"/>
                <a:tab pos="5486040" algn="l"/>
                <a:tab pos="6400440" algn="l"/>
                <a:tab pos="7314840" algn="l"/>
                <a:tab pos="8229240" algn="l"/>
                <a:tab pos="9143640" algn="l"/>
                <a:tab pos="10058040" algn="l"/>
              </a:tabLst>
              <a:defRPr/>
            </a:pPr>
            <a:r>
              <a:rPr lang="en-US" sz="2800" dirty="0" smtClean="0">
                <a:solidFill>
                  <a:srgbClr val="000000"/>
                </a:solidFill>
                <a:ea typeface="ＭＳ Ｐゴシック" pitchFamily="50"/>
                <a:cs typeface="ＭＳ Ｐゴシック" pitchFamily="50"/>
              </a:rPr>
              <a:t>Penn </a:t>
            </a:r>
            <a:r>
              <a:rPr lang="en-US" sz="2800" dirty="0" err="1" smtClean="0">
                <a:solidFill>
                  <a:srgbClr val="000000"/>
                </a:solidFill>
                <a:ea typeface="ＭＳ Ｐゴシック" pitchFamily="50"/>
                <a:cs typeface="ＭＳ Ｐゴシック" pitchFamily="50"/>
              </a:rPr>
              <a:t>Jillette</a:t>
            </a:r>
            <a:r>
              <a:rPr lang="en-US" sz="2800" dirty="0" smtClean="0">
                <a:solidFill>
                  <a:srgbClr val="000000"/>
                </a:solidFill>
                <a:ea typeface="ＭＳ Ｐゴシック" pitchFamily="50"/>
                <a:cs typeface="ＭＳ Ｐゴシック" pitchFamily="50"/>
              </a:rPr>
              <a:t> (</a:t>
            </a:r>
            <a:r>
              <a:rPr lang="en-US" sz="2800" i="1" dirty="0" smtClean="0">
                <a:solidFill>
                  <a:srgbClr val="000000"/>
                </a:solidFill>
                <a:ea typeface="ＭＳ Ｐゴシック" pitchFamily="50"/>
                <a:cs typeface="ＭＳ Ｐゴシック" pitchFamily="50"/>
              </a:rPr>
              <a:t>Penn &amp; Teller</a:t>
            </a:r>
            <a:r>
              <a:rPr lang="en-US" sz="2800" dirty="0" smtClean="0">
                <a:solidFill>
                  <a:srgbClr val="000000"/>
                </a:solidFill>
                <a:ea typeface="ＭＳ Ｐゴシック" pitchFamily="50"/>
                <a:cs typeface="ＭＳ Ｐゴシック" pitchFamily="50"/>
              </a:rPr>
              <a:t>)</a:t>
            </a:r>
          </a:p>
        </p:txBody>
      </p:sp>
    </p:spTree>
    <p:extLst>
      <p:ext uri="{BB962C8B-B14F-4D97-AF65-F5344CB8AC3E}">
        <p14:creationId xmlns:p14="http://schemas.microsoft.com/office/powerpoint/2010/main" val="189713011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a:xfrm>
            <a:off x="152400" y="274638"/>
            <a:ext cx="8839200" cy="1143000"/>
          </a:xfrm>
        </p:spPr>
        <p:txBody>
          <a:bodyPr/>
          <a:lstStyle/>
          <a:p>
            <a:r>
              <a:rPr lang="en-US"/>
              <a:t>Malthus was wrong about #2 Also</a:t>
            </a:r>
          </a:p>
        </p:txBody>
      </p:sp>
      <p:pic>
        <p:nvPicPr>
          <p:cNvPr id="878595" name="Picture 3"/>
          <p:cNvPicPr>
            <a:picLocks noChangeAspect="1" noChangeArrowheads="1"/>
          </p:cNvPicPr>
          <p:nvPr/>
        </p:nvPicPr>
        <p:blipFill>
          <a:blip r:embed="rId2" cstate="print"/>
          <a:srcRect/>
          <a:stretch>
            <a:fillRect/>
          </a:stretch>
        </p:blipFill>
        <p:spPr bwMode="auto">
          <a:xfrm>
            <a:off x="95250" y="1300163"/>
            <a:ext cx="4524375" cy="3019425"/>
          </a:xfrm>
          <a:prstGeom prst="rect">
            <a:avLst/>
          </a:prstGeom>
          <a:noFill/>
          <a:ln w="31750">
            <a:noFill/>
            <a:miter lim="800000"/>
            <a:headEnd/>
            <a:tailEnd/>
          </a:ln>
          <a:effectLst/>
        </p:spPr>
      </p:pic>
      <p:pic>
        <p:nvPicPr>
          <p:cNvPr id="878596" name="Picture 4"/>
          <p:cNvPicPr>
            <a:picLocks noChangeAspect="1" noChangeArrowheads="1"/>
          </p:cNvPicPr>
          <p:nvPr/>
        </p:nvPicPr>
        <p:blipFill>
          <a:blip r:embed="rId3" cstate="print"/>
          <a:srcRect/>
          <a:stretch>
            <a:fillRect/>
          </a:stretch>
        </p:blipFill>
        <p:spPr bwMode="auto">
          <a:xfrm>
            <a:off x="4648200" y="1981200"/>
            <a:ext cx="4419600" cy="3400425"/>
          </a:xfrm>
          <a:prstGeom prst="rect">
            <a:avLst/>
          </a:prstGeom>
          <a:noFill/>
          <a:ln w="31750">
            <a:noFill/>
            <a:miter lim="800000"/>
            <a:headEnd/>
            <a:tailEnd/>
          </a:ln>
          <a:effectLst/>
        </p:spPr>
      </p:pic>
      <p:sp>
        <p:nvSpPr>
          <p:cNvPr id="878597" name="Text Box 5"/>
          <p:cNvSpPr txBox="1">
            <a:spLocks noChangeArrowheads="1"/>
          </p:cNvSpPr>
          <p:nvPr/>
        </p:nvSpPr>
        <p:spPr bwMode="auto">
          <a:xfrm>
            <a:off x="152400" y="4566017"/>
            <a:ext cx="4684766" cy="1631216"/>
          </a:xfrm>
          <a:prstGeom prst="rect">
            <a:avLst/>
          </a:prstGeom>
          <a:noFill/>
          <a:ln w="31750">
            <a:noFill/>
            <a:miter lim="800000"/>
            <a:headEnd/>
            <a:tailEnd/>
          </a:ln>
          <a:effectLst/>
        </p:spPr>
        <p:txBody>
          <a:bodyPr wrap="square">
            <a:spAutoFit/>
          </a:bodyPr>
          <a:lstStyle/>
          <a:p>
            <a:r>
              <a:rPr lang="en-US" sz="2000" dirty="0"/>
              <a:t>Advances in science (birth control), medicine (higher life expectancy), education, and societal and political changes (e.g., regulation in China) have reduced </a:t>
            </a:r>
            <a:r>
              <a:rPr lang="en-US" sz="2000" i="1" dirty="0">
                <a:latin typeface="Times New Roman" pitchFamily="18" charset="0"/>
              </a:rPr>
              <a:t>k</a:t>
            </a:r>
            <a:r>
              <a:rPr lang="en-US" sz="2000" dirty="0"/>
              <a:t> (it is &lt; 1 in many countries now!) </a:t>
            </a:r>
          </a:p>
        </p:txBody>
      </p:sp>
    </p:spTree>
    <p:extLst>
      <p:ext uri="{BB962C8B-B14F-4D97-AF65-F5344CB8AC3E}">
        <p14:creationId xmlns:p14="http://schemas.microsoft.com/office/powerpoint/2010/main" val="18140390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78596"/>
                                        </p:tgtEl>
                                        <p:attrNameLst>
                                          <p:attrName>style.visibility</p:attrName>
                                        </p:attrNameLst>
                                      </p:cBhvr>
                                      <p:to>
                                        <p:strVal val="visible"/>
                                      </p:to>
                                    </p:set>
                                    <p:animEffect transition="in" filter="dissolve">
                                      <p:cBhvr>
                                        <p:cTn id="7" dur="500"/>
                                        <p:tgtEl>
                                          <p:spTgt spid="87859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78597"/>
                                        </p:tgtEl>
                                        <p:attrNameLst>
                                          <p:attrName>style.visibility</p:attrName>
                                        </p:attrNameLst>
                                      </p:cBhvr>
                                      <p:to>
                                        <p:strVal val="visible"/>
                                      </p:to>
                                    </p:set>
                                    <p:animEffect transition="in" filter="dissolve">
                                      <p:cBhvr>
                                        <p:cTn id="12" dur="500"/>
                                        <p:tgtEl>
                                          <p:spTgt spid="878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59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p:txBody>
          <a:bodyPr/>
          <a:lstStyle/>
          <a:p>
            <a:r>
              <a:rPr lang="en-US" sz="4000"/>
              <a:t>Upcoming Malthusian Catastrophes?</a:t>
            </a:r>
          </a:p>
        </p:txBody>
      </p:sp>
      <p:sp>
        <p:nvSpPr>
          <p:cNvPr id="877573" name="Rectangle 5"/>
          <p:cNvSpPr>
            <a:spLocks noChangeArrowheads="1"/>
          </p:cNvSpPr>
          <p:nvPr/>
        </p:nvSpPr>
        <p:spPr bwMode="auto">
          <a:xfrm>
            <a:off x="2923684" y="5864679"/>
            <a:ext cx="5763116" cy="276999"/>
          </a:xfrm>
          <a:prstGeom prst="rect">
            <a:avLst/>
          </a:prstGeom>
          <a:noFill/>
          <a:ln w="31750">
            <a:noFill/>
            <a:miter lim="800000"/>
            <a:headEnd/>
            <a:tailEnd/>
          </a:ln>
          <a:effectLst/>
        </p:spPr>
        <p:txBody>
          <a:bodyPr wrap="none">
            <a:spAutoFit/>
          </a:bodyPr>
          <a:lstStyle/>
          <a:p>
            <a:r>
              <a:rPr lang="en-US" sz="1200" dirty="0"/>
              <a:t>http://</a:t>
            </a:r>
            <a:r>
              <a:rPr lang="en-US" sz="1200" dirty="0" err="1"/>
              <a:t>ourfiniteworld.com</a:t>
            </a:r>
            <a:r>
              <a:rPr lang="en-US" sz="1200" dirty="0"/>
              <a:t>/2012/03/12/world-energy-consumption-since-1820-in-charts/</a:t>
            </a:r>
          </a:p>
        </p:txBody>
      </p:sp>
      <p:pic>
        <p:nvPicPr>
          <p:cNvPr id="5" name="Picture 4"/>
          <p:cNvPicPr>
            <a:picLocks noChangeAspect="1"/>
          </p:cNvPicPr>
          <p:nvPr/>
        </p:nvPicPr>
        <p:blipFill rotWithShape="1">
          <a:blip r:embed="rId2"/>
          <a:srcRect l="3545" t="3241" r="2379" b="3065"/>
          <a:stretch/>
        </p:blipFill>
        <p:spPr>
          <a:xfrm>
            <a:off x="877809" y="1296957"/>
            <a:ext cx="7450755" cy="4458291"/>
          </a:xfrm>
          <a:prstGeom prst="rect">
            <a:avLst/>
          </a:prstGeom>
        </p:spPr>
      </p:pic>
      <p:sp>
        <p:nvSpPr>
          <p:cNvPr id="7170" name="Comment 2"/>
          <p:cNvSpPr>
            <a:spLocks noRot="1" noChangeAspect="1" noEditPoints="1" noChangeArrowheads="1" noChangeShapeType="1" noTextEdit="1"/>
          </p:cNvSpPr>
          <p:nvPr/>
        </p:nvSpPr>
        <p:spPr bwMode="auto">
          <a:xfrm>
            <a:off x="6296025" y="2563813"/>
            <a:ext cx="2489200" cy="3130550"/>
          </a:xfrm>
          <a:custGeom>
            <a:avLst/>
            <a:gdLst>
              <a:gd name="T0" fmla="+- 0 22388 17491"/>
              <a:gd name="T1" fmla="*/ T0 w 6911"/>
              <a:gd name="T2" fmla="+- 0 7703 7120"/>
              <a:gd name="T3" fmla="*/ 7703 h 8698"/>
              <a:gd name="T4" fmla="+- 0 19115 17491"/>
              <a:gd name="T5" fmla="*/ T4 w 6911"/>
              <a:gd name="T6" fmla="+- 0 7672 7120"/>
              <a:gd name="T7" fmla="*/ 7672 h 8698"/>
              <a:gd name="T8" fmla="+- 0 19087 17491"/>
              <a:gd name="T9" fmla="*/ T8 w 6911"/>
              <a:gd name="T10" fmla="+- 0 8606 7120"/>
              <a:gd name="T11" fmla="*/ 8606 h 8698"/>
              <a:gd name="T12" fmla="+- 0 23473 17491"/>
              <a:gd name="T13" fmla="*/ T12 w 6911"/>
              <a:gd name="T14" fmla="+- 0 8913 7120"/>
              <a:gd name="T15" fmla="*/ 8913 h 8698"/>
              <a:gd name="T16" fmla="+- 0 18210 17491"/>
              <a:gd name="T17" fmla="*/ T16 w 6911"/>
              <a:gd name="T18" fmla="+- 0 8717 7120"/>
              <a:gd name="T19" fmla="*/ 8717 h 8698"/>
              <a:gd name="T20" fmla="+- 0 19398 17491"/>
              <a:gd name="T21" fmla="*/ T20 w 6911"/>
              <a:gd name="T22" fmla="+- 0 9611 7120"/>
              <a:gd name="T23" fmla="*/ 9611 h 8698"/>
              <a:gd name="T24" fmla="+- 0 19052 17491"/>
              <a:gd name="T25" fmla="*/ T24 w 6911"/>
              <a:gd name="T26" fmla="+- 0 11436 7120"/>
              <a:gd name="T27" fmla="*/ 11436 h 8698"/>
              <a:gd name="T28" fmla="+- 0 19445 17491"/>
              <a:gd name="T29" fmla="*/ T28 w 6911"/>
              <a:gd name="T30" fmla="+- 0 12697 7120"/>
              <a:gd name="T31" fmla="*/ 12697 h 8698"/>
              <a:gd name="T32" fmla="+- 0 22796 17491"/>
              <a:gd name="T33" fmla="*/ T32 w 6911"/>
              <a:gd name="T34" fmla="+- 0 13194 7120"/>
              <a:gd name="T35" fmla="*/ 13194 h 8698"/>
              <a:gd name="T36" fmla="+- 0 19514 17491"/>
              <a:gd name="T37" fmla="*/ T36 w 6911"/>
              <a:gd name="T38" fmla="+- 0 13936 7120"/>
              <a:gd name="T39" fmla="*/ 13936 h 8698"/>
              <a:gd name="T40" fmla="+- 0 20868 17491"/>
              <a:gd name="T41" fmla="*/ T40 w 6911"/>
              <a:gd name="T42" fmla="+- 0 12793 7120"/>
              <a:gd name="T43" fmla="*/ 12793 h 8698"/>
              <a:gd name="T44" fmla="+- 0 20752 17491"/>
              <a:gd name="T45" fmla="*/ T44 w 6911"/>
              <a:gd name="T46" fmla="+- 0 13884 7120"/>
              <a:gd name="T47" fmla="*/ 13884 h 8698"/>
              <a:gd name="T48" fmla="+- 0 20215 17491"/>
              <a:gd name="T49" fmla="*/ T48 w 6911"/>
              <a:gd name="T50" fmla="+- 0 14442 7120"/>
              <a:gd name="T51" fmla="*/ 14442 h 8698"/>
              <a:gd name="T52" fmla="+- 0 21536 17491"/>
              <a:gd name="T53" fmla="*/ T52 w 6911"/>
              <a:gd name="T54" fmla="+- 0 14270 7120"/>
              <a:gd name="T55" fmla="*/ 14270 h 8698"/>
              <a:gd name="T56" fmla="+- 0 19327 17491"/>
              <a:gd name="T57" fmla="*/ T56 w 6911"/>
              <a:gd name="T58" fmla="+- 0 14587 7120"/>
              <a:gd name="T59" fmla="*/ 14587 h 8698"/>
              <a:gd name="T60" fmla="+- 0 19438 17491"/>
              <a:gd name="T61" fmla="*/ T60 w 6911"/>
              <a:gd name="T62" fmla="+- 0 14899 7120"/>
              <a:gd name="T63" fmla="*/ 14899 h 8698"/>
              <a:gd name="T64" fmla="+- 0 19667 17491"/>
              <a:gd name="T65" fmla="*/ T64 w 6911"/>
              <a:gd name="T66" fmla="+- 0 15070 7120"/>
              <a:gd name="T67" fmla="*/ 15070 h 8698"/>
              <a:gd name="T68" fmla="+- 0 19819 17491"/>
              <a:gd name="T69" fmla="*/ T68 w 6911"/>
              <a:gd name="T70" fmla="+- 0 14998 7120"/>
              <a:gd name="T71" fmla="*/ 14998 h 8698"/>
              <a:gd name="T72" fmla="+- 0 20119 17491"/>
              <a:gd name="T73" fmla="*/ T72 w 6911"/>
              <a:gd name="T74" fmla="+- 0 14799 7120"/>
              <a:gd name="T75" fmla="*/ 14799 h 8698"/>
              <a:gd name="T76" fmla="+- 0 20209 17491"/>
              <a:gd name="T77" fmla="*/ T76 w 6911"/>
              <a:gd name="T78" fmla="+- 0 14851 7120"/>
              <a:gd name="T79" fmla="*/ 14851 h 8698"/>
              <a:gd name="T80" fmla="+- 0 20555 17491"/>
              <a:gd name="T81" fmla="*/ T80 w 6911"/>
              <a:gd name="T82" fmla="+- 0 14909 7120"/>
              <a:gd name="T83" fmla="*/ 14909 h 8698"/>
              <a:gd name="T84" fmla="+- 0 20571 17491"/>
              <a:gd name="T85" fmla="*/ T84 w 6911"/>
              <a:gd name="T86" fmla="+- 0 14685 7120"/>
              <a:gd name="T87" fmla="*/ 14685 h 8698"/>
              <a:gd name="T88" fmla="+- 0 20979 17491"/>
              <a:gd name="T89" fmla="*/ T88 w 6911"/>
              <a:gd name="T90" fmla="+- 0 15053 7120"/>
              <a:gd name="T91" fmla="*/ 15053 h 8698"/>
              <a:gd name="T92" fmla="+- 0 21203 17491"/>
              <a:gd name="T93" fmla="*/ T92 w 6911"/>
              <a:gd name="T94" fmla="+- 0 14979 7120"/>
              <a:gd name="T95" fmla="*/ 14979 h 8698"/>
              <a:gd name="T96" fmla="+- 0 21145 17491"/>
              <a:gd name="T97" fmla="*/ T96 w 6911"/>
              <a:gd name="T98" fmla="+- 0 14638 7120"/>
              <a:gd name="T99" fmla="*/ 14638 h 8698"/>
              <a:gd name="T100" fmla="+- 0 21492 17491"/>
              <a:gd name="T101" fmla="*/ T100 w 6911"/>
              <a:gd name="T102" fmla="+- 0 14889 7120"/>
              <a:gd name="T103" fmla="*/ 14889 h 8698"/>
              <a:gd name="T104" fmla="+- 0 21866 17491"/>
              <a:gd name="T105" fmla="*/ T104 w 6911"/>
              <a:gd name="T106" fmla="+- 0 14846 7120"/>
              <a:gd name="T107" fmla="*/ 14846 h 8698"/>
              <a:gd name="T108" fmla="+- 0 21945 17491"/>
              <a:gd name="T109" fmla="*/ T108 w 6911"/>
              <a:gd name="T110" fmla="+- 0 15050 7120"/>
              <a:gd name="T111" fmla="*/ 15050 h 8698"/>
              <a:gd name="T112" fmla="+- 0 21894 17491"/>
              <a:gd name="T113" fmla="*/ T112 w 6911"/>
              <a:gd name="T114" fmla="+- 0 15450 7120"/>
              <a:gd name="T115" fmla="*/ 15450 h 8698"/>
              <a:gd name="T116" fmla="+- 0 20010 17491"/>
              <a:gd name="T117" fmla="*/ T116 w 6911"/>
              <a:gd name="T118" fmla="+- 0 15709 7120"/>
              <a:gd name="T119" fmla="*/ 15709 h 8698"/>
              <a:gd name="T120" fmla="+- 0 20330 17491"/>
              <a:gd name="T121" fmla="*/ T120 w 6911"/>
              <a:gd name="T122" fmla="+- 0 15609 7120"/>
              <a:gd name="T123" fmla="*/ 15609 h 8698"/>
              <a:gd name="T124" fmla="+- 0 20450 17491"/>
              <a:gd name="T125" fmla="*/ T124 w 6911"/>
              <a:gd name="T126" fmla="+- 0 15433 7120"/>
              <a:gd name="T127" fmla="*/ 15433 h 8698"/>
              <a:gd name="T128" fmla="+- 0 20694 17491"/>
              <a:gd name="T129" fmla="*/ T128 w 6911"/>
              <a:gd name="T130" fmla="+- 0 15478 7120"/>
              <a:gd name="T131" fmla="*/ 15478 h 8698"/>
              <a:gd name="T132" fmla="+- 0 20882 17491"/>
              <a:gd name="T133" fmla="*/ T132 w 6911"/>
              <a:gd name="T134" fmla="+- 0 15487 7120"/>
              <a:gd name="T135" fmla="*/ 15487 h 8698"/>
              <a:gd name="T136" fmla="+- 0 21107 17491"/>
              <a:gd name="T137" fmla="*/ T136 w 6911"/>
              <a:gd name="T138" fmla="+- 0 15636 7120"/>
              <a:gd name="T139" fmla="*/ 15636 h 8698"/>
              <a:gd name="T140" fmla="+- 0 21284 17491"/>
              <a:gd name="T141" fmla="*/ T140 w 6911"/>
              <a:gd name="T142" fmla="+- 0 15411 7120"/>
              <a:gd name="T143" fmla="*/ 15411 h 8698"/>
              <a:gd name="T144" fmla="+- 0 21429 17491"/>
              <a:gd name="T145" fmla="*/ T144 w 6911"/>
              <a:gd name="T146" fmla="+- 0 15640 7120"/>
              <a:gd name="T147" fmla="*/ 15640 h 8698"/>
              <a:gd name="T148" fmla="+- 0 21607 17491"/>
              <a:gd name="T149" fmla="*/ T148 w 6911"/>
              <a:gd name="T150" fmla="+- 0 15290 7120"/>
              <a:gd name="T151" fmla="*/ 15290 h 8698"/>
              <a:gd name="T152" fmla="+- 0 21545 17491"/>
              <a:gd name="T153" fmla="*/ T152 w 6911"/>
              <a:gd name="T154" fmla="+- 0 15241 7120"/>
              <a:gd name="T155" fmla="*/ 15241 h 8698"/>
              <a:gd name="T156" fmla="+- 0 21337 17491"/>
              <a:gd name="T157" fmla="*/ T156 w 6911"/>
              <a:gd name="T158" fmla="+- 0 15559 7120"/>
              <a:gd name="T159" fmla="*/ 15559 h 8698"/>
              <a:gd name="T160" fmla="+- 0 20679 17491"/>
              <a:gd name="T161" fmla="*/ T160 w 6911"/>
              <a:gd name="T162" fmla="+- 0 15817 7120"/>
              <a:gd name="T163" fmla="*/ 15817 h 8698"/>
              <a:gd name="T164" fmla="+- 0 17865 17491"/>
              <a:gd name="T165" fmla="*/ T164 w 6911"/>
              <a:gd name="T166" fmla="+- 0 14012 7120"/>
              <a:gd name="T167" fmla="*/ 14012 h 8698"/>
              <a:gd name="T168" fmla="+- 0 17901 17491"/>
              <a:gd name="T169" fmla="*/ T168 w 6911"/>
              <a:gd name="T170" fmla="+- 0 13939 7120"/>
              <a:gd name="T171" fmla="*/ 13939 h 8698"/>
              <a:gd name="T172" fmla="+- 0 17491 17491"/>
              <a:gd name="T173" fmla="*/ T172 w 6911"/>
              <a:gd name="T174" fmla="+- 0 13936 7120"/>
              <a:gd name="T175" fmla="*/ 13936 h 8698"/>
              <a:gd name="T176" fmla="+- 0 24352 17491"/>
              <a:gd name="T177" fmla="*/ T176 w 6911"/>
              <a:gd name="T178" fmla="+- 0 7469 7120"/>
              <a:gd name="T179" fmla="*/ 7469 h 8698"/>
              <a:gd name="T180" fmla="+- 0 22545 17491"/>
              <a:gd name="T181" fmla="*/ T180 w 6911"/>
              <a:gd name="T182" fmla="+- 0 7577 7120"/>
              <a:gd name="T183" fmla="*/ 7577 h 8698"/>
              <a:gd name="T184" fmla="+- 0 22976 17491"/>
              <a:gd name="T185" fmla="*/ T184 w 6911"/>
              <a:gd name="T186" fmla="+- 0 7319 7120"/>
              <a:gd name="T187" fmla="*/ 7319 h 8698"/>
              <a:gd name="T188" fmla="+- 0 22925 17491"/>
              <a:gd name="T189" fmla="*/ T188 w 6911"/>
              <a:gd name="T190" fmla="+- 0 8131 7120"/>
              <a:gd name="T191" fmla="*/ 8131 h 869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6911" h="8698" extrusionOk="0">
                <a:moveTo>
                  <a:pt x="2040" y="214"/>
                </a:moveTo>
                <a:cubicBezTo>
                  <a:pt x="2096" y="184"/>
                  <a:pt x="2148" y="155"/>
                  <a:pt x="2210" y="132"/>
                </a:cubicBezTo>
                <a:cubicBezTo>
                  <a:pt x="2624" y="-20"/>
                  <a:pt x="3101" y="-30"/>
                  <a:pt x="3533" y="28"/>
                </a:cubicBezTo>
                <a:cubicBezTo>
                  <a:pt x="4005" y="92"/>
                  <a:pt x="4534" y="263"/>
                  <a:pt x="4897" y="583"/>
                </a:cubicBezTo>
                <a:cubicBezTo>
                  <a:pt x="4978" y="655"/>
                  <a:pt x="5084" y="764"/>
                  <a:pt x="5049" y="885"/>
                </a:cubicBezTo>
                <a:cubicBezTo>
                  <a:pt x="5013" y="1009"/>
                  <a:pt x="4836" y="1061"/>
                  <a:pt x="4730" y="1090"/>
                </a:cubicBezTo>
                <a:cubicBezTo>
                  <a:pt x="4270" y="1216"/>
                  <a:pt x="3754" y="1190"/>
                  <a:pt x="3284" y="1146"/>
                </a:cubicBezTo>
                <a:cubicBezTo>
                  <a:pt x="2783" y="1099"/>
                  <a:pt x="1962" y="993"/>
                  <a:pt x="1624" y="552"/>
                </a:cubicBezTo>
                <a:cubicBezTo>
                  <a:pt x="1580" y="495"/>
                  <a:pt x="1593" y="473"/>
                  <a:pt x="1573" y="423"/>
                </a:cubicBezTo>
                <a:cubicBezTo>
                  <a:pt x="1706" y="387"/>
                  <a:pt x="1832" y="392"/>
                  <a:pt x="1974" y="403"/>
                </a:cubicBezTo>
                <a:cubicBezTo>
                  <a:pt x="2135" y="419"/>
                  <a:pt x="2192" y="424"/>
                  <a:pt x="2301" y="432"/>
                </a:cubicBezTo>
              </a:path>
              <a:path w="6911" h="8698" extrusionOk="0">
                <a:moveTo>
                  <a:pt x="1596" y="1486"/>
                </a:moveTo>
                <a:cubicBezTo>
                  <a:pt x="1619" y="1478"/>
                  <a:pt x="1603" y="1463"/>
                  <a:pt x="1627" y="1458"/>
                </a:cubicBezTo>
                <a:cubicBezTo>
                  <a:pt x="2070" y="1370"/>
                  <a:pt x="2529" y="1302"/>
                  <a:pt x="2977" y="1241"/>
                </a:cubicBezTo>
                <a:cubicBezTo>
                  <a:pt x="3810" y="1127"/>
                  <a:pt x="4741" y="1072"/>
                  <a:pt x="5532" y="1411"/>
                </a:cubicBezTo>
                <a:cubicBezTo>
                  <a:pt x="5669" y="1470"/>
                  <a:pt x="5972" y="1609"/>
                  <a:pt x="5982" y="1793"/>
                </a:cubicBezTo>
                <a:cubicBezTo>
                  <a:pt x="5990" y="1944"/>
                  <a:pt x="5825" y="2027"/>
                  <a:pt x="5709" y="2076"/>
                </a:cubicBezTo>
                <a:cubicBezTo>
                  <a:pt x="5175" y="2302"/>
                  <a:pt x="4520" y="2284"/>
                  <a:pt x="3954" y="2255"/>
                </a:cubicBezTo>
                <a:cubicBezTo>
                  <a:pt x="3126" y="2213"/>
                  <a:pt x="1471" y="2194"/>
                  <a:pt x="771" y="1668"/>
                </a:cubicBezTo>
                <a:cubicBezTo>
                  <a:pt x="725" y="1635"/>
                  <a:pt x="705" y="1634"/>
                  <a:pt x="719" y="1597"/>
                </a:cubicBezTo>
                <a:cubicBezTo>
                  <a:pt x="921" y="1548"/>
                  <a:pt x="1117" y="1519"/>
                  <a:pt x="1333" y="1511"/>
                </a:cubicBezTo>
                <a:cubicBezTo>
                  <a:pt x="1433" y="1510"/>
                  <a:pt x="1532" y="1508"/>
                  <a:pt x="1632" y="1507"/>
                </a:cubicBezTo>
              </a:path>
              <a:path w="6911" h="8698" extrusionOk="0">
                <a:moveTo>
                  <a:pt x="1941" y="2463"/>
                </a:moveTo>
                <a:cubicBezTo>
                  <a:pt x="1940" y="2464"/>
                  <a:pt x="1924" y="2472"/>
                  <a:pt x="1907" y="2491"/>
                </a:cubicBezTo>
                <a:cubicBezTo>
                  <a:pt x="1808" y="2600"/>
                  <a:pt x="1691" y="2701"/>
                  <a:pt x="1605" y="2821"/>
                </a:cubicBezTo>
                <a:cubicBezTo>
                  <a:pt x="1554" y="2892"/>
                  <a:pt x="1503" y="2970"/>
                  <a:pt x="1473" y="3053"/>
                </a:cubicBezTo>
                <a:cubicBezTo>
                  <a:pt x="1443" y="3136"/>
                  <a:pt x="1428" y="3228"/>
                  <a:pt x="1423" y="3316"/>
                </a:cubicBezTo>
                <a:cubicBezTo>
                  <a:pt x="1404" y="3654"/>
                  <a:pt x="1497" y="3987"/>
                  <a:pt x="1561" y="4316"/>
                </a:cubicBezTo>
                <a:cubicBezTo>
                  <a:pt x="1616" y="4602"/>
                  <a:pt x="1646" y="4894"/>
                  <a:pt x="1675" y="5184"/>
                </a:cubicBezTo>
                <a:cubicBezTo>
                  <a:pt x="1687" y="5309"/>
                  <a:pt x="1698" y="5405"/>
                  <a:pt x="1798" y="5486"/>
                </a:cubicBezTo>
                <a:cubicBezTo>
                  <a:pt x="1838" y="5519"/>
                  <a:pt x="1883" y="5537"/>
                  <a:pt x="1928" y="5562"/>
                </a:cubicBezTo>
                <a:cubicBezTo>
                  <a:pt x="1937" y="5567"/>
                  <a:pt x="1945" y="5572"/>
                  <a:pt x="1954" y="5577"/>
                </a:cubicBezTo>
              </a:path>
              <a:path w="6911" h="8698" extrusionOk="0">
                <a:moveTo>
                  <a:pt x="1924" y="5670"/>
                </a:moveTo>
                <a:cubicBezTo>
                  <a:pt x="2000" y="5658"/>
                  <a:pt x="2076" y="5645"/>
                  <a:pt x="2153" y="5636"/>
                </a:cubicBezTo>
                <a:cubicBezTo>
                  <a:pt x="2724" y="5568"/>
                  <a:pt x="3313" y="5592"/>
                  <a:pt x="3884" y="5649"/>
                </a:cubicBezTo>
                <a:cubicBezTo>
                  <a:pt x="4352" y="5696"/>
                  <a:pt x="4921" y="5775"/>
                  <a:pt x="5305" y="6074"/>
                </a:cubicBezTo>
                <a:cubicBezTo>
                  <a:pt x="5430" y="6172"/>
                  <a:pt x="5478" y="6280"/>
                  <a:pt x="5433" y="6432"/>
                </a:cubicBezTo>
                <a:cubicBezTo>
                  <a:pt x="5380" y="6614"/>
                  <a:pt x="4999" y="6711"/>
                  <a:pt x="4853" y="6756"/>
                </a:cubicBezTo>
                <a:cubicBezTo>
                  <a:pt x="4569" y="6843"/>
                  <a:pt x="4274" y="6879"/>
                  <a:pt x="3979" y="6906"/>
                </a:cubicBezTo>
                <a:cubicBezTo>
                  <a:pt x="3339" y="6965"/>
                  <a:pt x="2652" y="6963"/>
                  <a:pt x="2023" y="6816"/>
                </a:cubicBezTo>
                <a:cubicBezTo>
                  <a:pt x="1843" y="6774"/>
                  <a:pt x="1598" y="6711"/>
                  <a:pt x="1481" y="6551"/>
                </a:cubicBezTo>
                <a:cubicBezTo>
                  <a:pt x="1382" y="6415"/>
                  <a:pt x="1498" y="6272"/>
                  <a:pt x="1602" y="6186"/>
                </a:cubicBezTo>
                <a:cubicBezTo>
                  <a:pt x="1890" y="5947"/>
                  <a:pt x="2317" y="5831"/>
                  <a:pt x="2674" y="5753"/>
                </a:cubicBezTo>
                <a:cubicBezTo>
                  <a:pt x="2910" y="5701"/>
                  <a:pt x="3136" y="5679"/>
                  <a:pt x="3377" y="5673"/>
                </a:cubicBezTo>
              </a:path>
              <a:path w="6911" h="8698" extrusionOk="0">
                <a:moveTo>
                  <a:pt x="3528" y="6476"/>
                </a:moveTo>
                <a:cubicBezTo>
                  <a:pt x="3525" y="6461"/>
                  <a:pt x="3524" y="6456"/>
                  <a:pt x="3534" y="6448"/>
                </a:cubicBezTo>
                <a:cubicBezTo>
                  <a:pt x="3508" y="6479"/>
                  <a:pt x="3484" y="6514"/>
                  <a:pt x="3457" y="6544"/>
                </a:cubicBezTo>
                <a:cubicBezTo>
                  <a:pt x="3392" y="6617"/>
                  <a:pt x="3328" y="6693"/>
                  <a:pt x="3261" y="6764"/>
                </a:cubicBezTo>
                <a:cubicBezTo>
                  <a:pt x="3178" y="6853"/>
                  <a:pt x="3091" y="6939"/>
                  <a:pt x="3006" y="7025"/>
                </a:cubicBezTo>
                <a:cubicBezTo>
                  <a:pt x="2939" y="7093"/>
                  <a:pt x="2874" y="7164"/>
                  <a:pt x="2806" y="7231"/>
                </a:cubicBezTo>
                <a:cubicBezTo>
                  <a:pt x="2784" y="7253"/>
                  <a:pt x="2712" y="7306"/>
                  <a:pt x="2701" y="7335"/>
                </a:cubicBezTo>
                <a:cubicBezTo>
                  <a:pt x="2709" y="7331"/>
                  <a:pt x="2716" y="7326"/>
                  <a:pt x="2724" y="7322"/>
                </a:cubicBezTo>
              </a:path>
              <a:path w="6911" h="8698" extrusionOk="0">
                <a:moveTo>
                  <a:pt x="3512" y="6488"/>
                </a:moveTo>
                <a:cubicBezTo>
                  <a:pt x="3546" y="6539"/>
                  <a:pt x="3581" y="6589"/>
                  <a:pt x="3619" y="6638"/>
                </a:cubicBezTo>
                <a:cubicBezTo>
                  <a:pt x="3686" y="6726"/>
                  <a:pt x="3751" y="6816"/>
                  <a:pt x="3822" y="6901"/>
                </a:cubicBezTo>
                <a:cubicBezTo>
                  <a:pt x="3893" y="6987"/>
                  <a:pt x="3969" y="7069"/>
                  <a:pt x="4045" y="7150"/>
                </a:cubicBezTo>
                <a:cubicBezTo>
                  <a:pt x="4110" y="7219"/>
                  <a:pt x="4172" y="7275"/>
                  <a:pt x="4187" y="7360"/>
                </a:cubicBezTo>
              </a:path>
              <a:path w="6911" h="8698" extrusionOk="0">
                <a:moveTo>
                  <a:pt x="1836" y="7405"/>
                </a:moveTo>
                <a:cubicBezTo>
                  <a:pt x="1831" y="7401"/>
                  <a:pt x="1827" y="7396"/>
                  <a:pt x="1822" y="7392"/>
                </a:cubicBezTo>
                <a:cubicBezTo>
                  <a:pt x="1824" y="7418"/>
                  <a:pt x="1830" y="7441"/>
                  <a:pt x="1836" y="7467"/>
                </a:cubicBezTo>
                <a:cubicBezTo>
                  <a:pt x="1848" y="7520"/>
                  <a:pt x="1862" y="7573"/>
                  <a:pt x="1874" y="7626"/>
                </a:cubicBezTo>
                <a:cubicBezTo>
                  <a:pt x="1887" y="7682"/>
                  <a:pt x="1898" y="7737"/>
                  <a:pt x="1905" y="7794"/>
                </a:cubicBezTo>
                <a:cubicBezTo>
                  <a:pt x="1908" y="7820"/>
                  <a:pt x="1909" y="7847"/>
                  <a:pt x="1910" y="7873"/>
                </a:cubicBezTo>
                <a:cubicBezTo>
                  <a:pt x="1921" y="7841"/>
                  <a:pt x="1931" y="7809"/>
                  <a:pt x="1947" y="7779"/>
                </a:cubicBezTo>
                <a:cubicBezTo>
                  <a:pt x="1965" y="7745"/>
                  <a:pt x="1989" y="7698"/>
                  <a:pt x="2023" y="7678"/>
                </a:cubicBezTo>
                <a:cubicBezTo>
                  <a:pt x="2070" y="7650"/>
                  <a:pt x="2123" y="7679"/>
                  <a:pt x="2158" y="7711"/>
                </a:cubicBezTo>
                <a:cubicBezTo>
                  <a:pt x="2193" y="7744"/>
                  <a:pt x="2223" y="7784"/>
                  <a:pt x="2229" y="7833"/>
                </a:cubicBezTo>
                <a:cubicBezTo>
                  <a:pt x="2235" y="7882"/>
                  <a:pt x="2214" y="7920"/>
                  <a:pt x="2176" y="7950"/>
                </a:cubicBezTo>
                <a:cubicBezTo>
                  <a:pt x="2129" y="7987"/>
                  <a:pt x="2073" y="8000"/>
                  <a:pt x="2015" y="8008"/>
                </a:cubicBezTo>
                <a:cubicBezTo>
                  <a:pt x="1958" y="8016"/>
                  <a:pt x="1904" y="8004"/>
                  <a:pt x="1849" y="7989"/>
                </a:cubicBezTo>
              </a:path>
              <a:path w="6911" h="8698" extrusionOk="0">
                <a:moveTo>
                  <a:pt x="2279" y="7761"/>
                </a:moveTo>
                <a:cubicBezTo>
                  <a:pt x="2286" y="7807"/>
                  <a:pt x="2300" y="7840"/>
                  <a:pt x="2328" y="7878"/>
                </a:cubicBezTo>
                <a:cubicBezTo>
                  <a:pt x="2355" y="7914"/>
                  <a:pt x="2384" y="7957"/>
                  <a:pt x="2430" y="7969"/>
                </a:cubicBezTo>
                <a:cubicBezTo>
                  <a:pt x="2474" y="7980"/>
                  <a:pt x="2503" y="7957"/>
                  <a:pt x="2526" y="7924"/>
                </a:cubicBezTo>
                <a:cubicBezTo>
                  <a:pt x="2554" y="7884"/>
                  <a:pt x="2575" y="7837"/>
                  <a:pt x="2589" y="7790"/>
                </a:cubicBezTo>
                <a:cubicBezTo>
                  <a:pt x="2601" y="7751"/>
                  <a:pt x="2606" y="7713"/>
                  <a:pt x="2628" y="7679"/>
                </a:cubicBezTo>
                <a:cubicBezTo>
                  <a:pt x="2639" y="7661"/>
                  <a:pt x="2641" y="7658"/>
                  <a:pt x="2659" y="7653"/>
                </a:cubicBezTo>
              </a:path>
              <a:path w="6911" h="8698" extrusionOk="0">
                <a:moveTo>
                  <a:pt x="2781" y="7915"/>
                </a:moveTo>
                <a:cubicBezTo>
                  <a:pt x="2755" y="7906"/>
                  <a:pt x="2749" y="7881"/>
                  <a:pt x="2740" y="7851"/>
                </a:cubicBezTo>
                <a:cubicBezTo>
                  <a:pt x="2729" y="7815"/>
                  <a:pt x="2715" y="7770"/>
                  <a:pt x="2718" y="7731"/>
                </a:cubicBezTo>
                <a:cubicBezTo>
                  <a:pt x="2720" y="7699"/>
                  <a:pt x="2736" y="7671"/>
                  <a:pt x="2758" y="7650"/>
                </a:cubicBezTo>
                <a:cubicBezTo>
                  <a:pt x="2764" y="7645"/>
                  <a:pt x="2769" y="7640"/>
                  <a:pt x="2775" y="7635"/>
                </a:cubicBezTo>
              </a:path>
              <a:path w="6911" h="8698" extrusionOk="0">
                <a:moveTo>
                  <a:pt x="3028" y="7701"/>
                </a:moveTo>
                <a:cubicBezTo>
                  <a:pt x="3042" y="7729"/>
                  <a:pt x="3055" y="7758"/>
                  <a:pt x="3064" y="7789"/>
                </a:cubicBezTo>
                <a:cubicBezTo>
                  <a:pt x="3075" y="7824"/>
                  <a:pt x="3083" y="7859"/>
                  <a:pt x="3094" y="7893"/>
                </a:cubicBezTo>
                <a:cubicBezTo>
                  <a:pt x="3099" y="7909"/>
                  <a:pt x="3104" y="7925"/>
                  <a:pt x="3108" y="7942"/>
                </a:cubicBezTo>
              </a:path>
              <a:path w="6911" h="8698" extrusionOk="0">
                <a:moveTo>
                  <a:pt x="3060" y="7617"/>
                </a:moveTo>
                <a:cubicBezTo>
                  <a:pt x="3062" y="7602"/>
                  <a:pt x="3069" y="7577"/>
                  <a:pt x="3080" y="7565"/>
                </a:cubicBezTo>
                <a:cubicBezTo>
                  <a:pt x="3102" y="7540"/>
                  <a:pt x="3122" y="7579"/>
                  <a:pt x="3135" y="7593"/>
                </a:cubicBezTo>
                <a:cubicBezTo>
                  <a:pt x="3174" y="7635"/>
                  <a:pt x="3215" y="7674"/>
                  <a:pt x="3256" y="7713"/>
                </a:cubicBezTo>
                <a:cubicBezTo>
                  <a:pt x="3314" y="7768"/>
                  <a:pt x="3373" y="7822"/>
                  <a:pt x="3429" y="7879"/>
                </a:cubicBezTo>
                <a:cubicBezTo>
                  <a:pt x="3448" y="7898"/>
                  <a:pt x="3467" y="7915"/>
                  <a:pt x="3488" y="7933"/>
                </a:cubicBezTo>
                <a:cubicBezTo>
                  <a:pt x="3511" y="7952"/>
                  <a:pt x="3519" y="7966"/>
                  <a:pt x="3542" y="7952"/>
                </a:cubicBezTo>
              </a:path>
              <a:path w="6911" h="8698" extrusionOk="0">
                <a:moveTo>
                  <a:pt x="3556" y="7611"/>
                </a:moveTo>
                <a:cubicBezTo>
                  <a:pt x="3586" y="7649"/>
                  <a:pt x="3613" y="7687"/>
                  <a:pt x="3637" y="7728"/>
                </a:cubicBezTo>
                <a:cubicBezTo>
                  <a:pt x="3662" y="7770"/>
                  <a:pt x="3693" y="7814"/>
                  <a:pt x="3712" y="7859"/>
                </a:cubicBezTo>
                <a:cubicBezTo>
                  <a:pt x="3720" y="7879"/>
                  <a:pt x="3723" y="7892"/>
                  <a:pt x="3719" y="7909"/>
                </a:cubicBezTo>
              </a:path>
              <a:path w="6911" h="8698" extrusionOk="0">
                <a:moveTo>
                  <a:pt x="3544" y="7535"/>
                </a:moveTo>
                <a:cubicBezTo>
                  <a:pt x="3557" y="7512"/>
                  <a:pt x="3583" y="7505"/>
                  <a:pt x="3614" y="7509"/>
                </a:cubicBezTo>
                <a:cubicBezTo>
                  <a:pt x="3627" y="7512"/>
                  <a:pt x="3641" y="7515"/>
                  <a:pt x="3654" y="7518"/>
                </a:cubicBezTo>
              </a:path>
              <a:path w="6911" h="8698" extrusionOk="0">
                <a:moveTo>
                  <a:pt x="3965" y="7826"/>
                </a:moveTo>
                <a:cubicBezTo>
                  <a:pt x="3978" y="7865"/>
                  <a:pt x="3994" y="7902"/>
                  <a:pt x="4008" y="7940"/>
                </a:cubicBezTo>
                <a:cubicBezTo>
                  <a:pt x="4012" y="7957"/>
                  <a:pt x="4013" y="7960"/>
                  <a:pt x="4017" y="7970"/>
                </a:cubicBezTo>
                <a:cubicBezTo>
                  <a:pt x="3998" y="7910"/>
                  <a:pt x="3984" y="7831"/>
                  <a:pt x="4001" y="7769"/>
                </a:cubicBezTo>
                <a:cubicBezTo>
                  <a:pt x="4009" y="7742"/>
                  <a:pt x="4027" y="7716"/>
                  <a:pt x="4058" y="7720"/>
                </a:cubicBezTo>
                <a:cubicBezTo>
                  <a:pt x="4092" y="7725"/>
                  <a:pt x="4122" y="7754"/>
                  <a:pt x="4147" y="7774"/>
                </a:cubicBezTo>
                <a:cubicBezTo>
                  <a:pt x="4177" y="7798"/>
                  <a:pt x="4202" y="7825"/>
                  <a:pt x="4230" y="7851"/>
                </a:cubicBezTo>
              </a:path>
              <a:path w="6911" h="8698" extrusionOk="0">
                <a:moveTo>
                  <a:pt x="4375" y="7726"/>
                </a:moveTo>
                <a:cubicBezTo>
                  <a:pt x="4364" y="7746"/>
                  <a:pt x="4365" y="7749"/>
                  <a:pt x="4364" y="7772"/>
                </a:cubicBezTo>
                <a:cubicBezTo>
                  <a:pt x="4362" y="7806"/>
                  <a:pt x="4362" y="7842"/>
                  <a:pt x="4367" y="7876"/>
                </a:cubicBezTo>
                <a:cubicBezTo>
                  <a:pt x="4370" y="7896"/>
                  <a:pt x="4372" y="7931"/>
                  <a:pt x="4395" y="7939"/>
                </a:cubicBezTo>
                <a:cubicBezTo>
                  <a:pt x="4414" y="7945"/>
                  <a:pt x="4435" y="7932"/>
                  <a:pt x="4454" y="7930"/>
                </a:cubicBezTo>
                <a:cubicBezTo>
                  <a:pt x="4487" y="7926"/>
                  <a:pt x="4519" y="7932"/>
                  <a:pt x="4546" y="7952"/>
                </a:cubicBezTo>
                <a:cubicBezTo>
                  <a:pt x="4584" y="7980"/>
                  <a:pt x="4611" y="8026"/>
                  <a:pt x="4622" y="8072"/>
                </a:cubicBezTo>
                <a:cubicBezTo>
                  <a:pt x="4636" y="8131"/>
                  <a:pt x="4616" y="8187"/>
                  <a:pt x="4575" y="8230"/>
                </a:cubicBezTo>
                <a:cubicBezTo>
                  <a:pt x="4527" y="8280"/>
                  <a:pt x="4464" y="8302"/>
                  <a:pt x="4403" y="8330"/>
                </a:cubicBezTo>
              </a:path>
              <a:path w="6911" h="8698" extrusionOk="0">
                <a:moveTo>
                  <a:pt x="2376" y="8295"/>
                </a:moveTo>
                <a:cubicBezTo>
                  <a:pt x="2347" y="8324"/>
                  <a:pt x="2344" y="8344"/>
                  <a:pt x="2360" y="8385"/>
                </a:cubicBezTo>
                <a:cubicBezTo>
                  <a:pt x="2377" y="8429"/>
                  <a:pt x="2397" y="8473"/>
                  <a:pt x="2426" y="8511"/>
                </a:cubicBezTo>
                <a:cubicBezTo>
                  <a:pt x="2443" y="8533"/>
                  <a:pt x="2485" y="8592"/>
                  <a:pt x="2519" y="8589"/>
                </a:cubicBezTo>
                <a:cubicBezTo>
                  <a:pt x="2549" y="8586"/>
                  <a:pt x="2561" y="8567"/>
                  <a:pt x="2576" y="8544"/>
                </a:cubicBezTo>
                <a:cubicBezTo>
                  <a:pt x="2598" y="8510"/>
                  <a:pt x="2612" y="8469"/>
                  <a:pt x="2637" y="8437"/>
                </a:cubicBezTo>
                <a:cubicBezTo>
                  <a:pt x="2660" y="8408"/>
                  <a:pt x="2689" y="8400"/>
                  <a:pt x="2724" y="8411"/>
                </a:cubicBezTo>
                <a:cubicBezTo>
                  <a:pt x="2767" y="8424"/>
                  <a:pt x="2805" y="8462"/>
                  <a:pt x="2839" y="8489"/>
                </a:cubicBezTo>
                <a:cubicBezTo>
                  <a:pt x="2854" y="8501"/>
                  <a:pt x="2894" y="8547"/>
                  <a:pt x="2914" y="8549"/>
                </a:cubicBezTo>
                <a:cubicBezTo>
                  <a:pt x="2920" y="8547"/>
                  <a:pt x="2926" y="8545"/>
                  <a:pt x="2932" y="8543"/>
                </a:cubicBezTo>
                <a:cubicBezTo>
                  <a:pt x="2939" y="8512"/>
                  <a:pt x="2941" y="8482"/>
                  <a:pt x="2946" y="8450"/>
                </a:cubicBezTo>
                <a:cubicBezTo>
                  <a:pt x="2953" y="8406"/>
                  <a:pt x="2950" y="8356"/>
                  <a:pt x="2959" y="8313"/>
                </a:cubicBezTo>
                <a:cubicBezTo>
                  <a:pt x="2965" y="8284"/>
                  <a:pt x="2983" y="8258"/>
                  <a:pt x="3008" y="8245"/>
                </a:cubicBezTo>
                <a:cubicBezTo>
                  <a:pt x="3013" y="8243"/>
                  <a:pt x="3018" y="8241"/>
                  <a:pt x="3023" y="8239"/>
                </a:cubicBezTo>
              </a:path>
              <a:path w="6911" h="8698" extrusionOk="0">
                <a:moveTo>
                  <a:pt x="3308" y="8315"/>
                </a:moveTo>
                <a:cubicBezTo>
                  <a:pt x="3272" y="8325"/>
                  <a:pt x="3233" y="8335"/>
                  <a:pt x="3203" y="8358"/>
                </a:cubicBezTo>
                <a:cubicBezTo>
                  <a:pt x="3180" y="8376"/>
                  <a:pt x="3148" y="8407"/>
                  <a:pt x="3140" y="8437"/>
                </a:cubicBezTo>
                <a:cubicBezTo>
                  <a:pt x="3133" y="8464"/>
                  <a:pt x="3156" y="8483"/>
                  <a:pt x="3180" y="8488"/>
                </a:cubicBezTo>
                <a:cubicBezTo>
                  <a:pt x="3223" y="8496"/>
                  <a:pt x="3265" y="8480"/>
                  <a:pt x="3301" y="8459"/>
                </a:cubicBezTo>
                <a:cubicBezTo>
                  <a:pt x="3335" y="8439"/>
                  <a:pt x="3376" y="8405"/>
                  <a:pt x="3391" y="8367"/>
                </a:cubicBezTo>
                <a:cubicBezTo>
                  <a:pt x="3401" y="8341"/>
                  <a:pt x="3401" y="8308"/>
                  <a:pt x="3386" y="8284"/>
                </a:cubicBezTo>
                <a:cubicBezTo>
                  <a:pt x="3382" y="8279"/>
                  <a:pt x="3377" y="8274"/>
                  <a:pt x="3373" y="8269"/>
                </a:cubicBezTo>
              </a:path>
              <a:path w="6911" h="8698" extrusionOk="0">
                <a:moveTo>
                  <a:pt x="3597" y="8498"/>
                </a:moveTo>
                <a:cubicBezTo>
                  <a:pt x="3603" y="8504"/>
                  <a:pt x="3610" y="8510"/>
                  <a:pt x="3616" y="8516"/>
                </a:cubicBezTo>
                <a:cubicBezTo>
                  <a:pt x="3611" y="8491"/>
                  <a:pt x="3607" y="8467"/>
                  <a:pt x="3604" y="8442"/>
                </a:cubicBezTo>
                <a:cubicBezTo>
                  <a:pt x="3599" y="8408"/>
                  <a:pt x="3599" y="8370"/>
                  <a:pt x="3615" y="8338"/>
                </a:cubicBezTo>
                <a:cubicBezTo>
                  <a:pt x="3634" y="8300"/>
                  <a:pt x="3660" y="8291"/>
                  <a:pt x="3699" y="8284"/>
                </a:cubicBezTo>
                <a:cubicBezTo>
                  <a:pt x="3732" y="8278"/>
                  <a:pt x="3760" y="8285"/>
                  <a:pt x="3793" y="8291"/>
                </a:cubicBezTo>
              </a:path>
              <a:path w="6911" h="8698" extrusionOk="0">
                <a:moveTo>
                  <a:pt x="4071" y="8325"/>
                </a:moveTo>
                <a:cubicBezTo>
                  <a:pt x="4049" y="8325"/>
                  <a:pt x="4025" y="8328"/>
                  <a:pt x="4006" y="8341"/>
                </a:cubicBezTo>
                <a:cubicBezTo>
                  <a:pt x="3975" y="8362"/>
                  <a:pt x="3961" y="8386"/>
                  <a:pt x="3949" y="8420"/>
                </a:cubicBezTo>
                <a:cubicBezTo>
                  <a:pt x="3937" y="8453"/>
                  <a:pt x="3935" y="8485"/>
                  <a:pt x="3938" y="8520"/>
                </a:cubicBezTo>
                <a:cubicBezTo>
                  <a:pt x="3940" y="8541"/>
                  <a:pt x="3949" y="8571"/>
                  <a:pt x="3972" y="8578"/>
                </a:cubicBezTo>
                <a:cubicBezTo>
                  <a:pt x="3997" y="8586"/>
                  <a:pt x="4032" y="8565"/>
                  <a:pt x="4049" y="8549"/>
                </a:cubicBezTo>
                <a:cubicBezTo>
                  <a:pt x="4088" y="8514"/>
                  <a:pt x="4113" y="8462"/>
                  <a:pt x="4127" y="8412"/>
                </a:cubicBezTo>
                <a:cubicBezTo>
                  <a:pt x="4148" y="8334"/>
                  <a:pt x="4145" y="8245"/>
                  <a:pt x="4116" y="8170"/>
                </a:cubicBezTo>
                <a:cubicBezTo>
                  <a:pt x="4105" y="8141"/>
                  <a:pt x="4088" y="8114"/>
                  <a:pt x="4076" y="8085"/>
                </a:cubicBezTo>
                <a:cubicBezTo>
                  <a:pt x="4070" y="8071"/>
                  <a:pt x="4068" y="8066"/>
                  <a:pt x="4063" y="8057"/>
                </a:cubicBezTo>
                <a:cubicBezTo>
                  <a:pt x="4050" y="8073"/>
                  <a:pt x="4048" y="8084"/>
                  <a:pt x="4050" y="8105"/>
                </a:cubicBezTo>
                <a:cubicBezTo>
                  <a:pt x="4051" y="8110"/>
                  <a:pt x="4053" y="8116"/>
                  <a:pt x="4054" y="8121"/>
                </a:cubicBezTo>
              </a:path>
              <a:path w="6911" h="8698" extrusionOk="0">
                <a:moveTo>
                  <a:pt x="3731" y="8346"/>
                </a:moveTo>
                <a:cubicBezTo>
                  <a:pt x="3733" y="8324"/>
                  <a:pt x="3733" y="8313"/>
                  <a:pt x="3732" y="8295"/>
                </a:cubicBezTo>
                <a:cubicBezTo>
                  <a:pt x="3754" y="8311"/>
                  <a:pt x="3771" y="8325"/>
                  <a:pt x="3790" y="8345"/>
                </a:cubicBezTo>
                <a:cubicBezTo>
                  <a:pt x="3813" y="8370"/>
                  <a:pt x="3839" y="8405"/>
                  <a:pt x="3846" y="8439"/>
                </a:cubicBezTo>
                <a:cubicBezTo>
                  <a:pt x="3856" y="8485"/>
                  <a:pt x="3826" y="8517"/>
                  <a:pt x="3790" y="8540"/>
                </a:cubicBezTo>
                <a:cubicBezTo>
                  <a:pt x="3723" y="8584"/>
                  <a:pt x="3642" y="8597"/>
                  <a:pt x="3566" y="8615"/>
                </a:cubicBezTo>
                <a:cubicBezTo>
                  <a:pt x="3466" y="8639"/>
                  <a:pt x="3366" y="8662"/>
                  <a:pt x="3265" y="8683"/>
                </a:cubicBezTo>
                <a:cubicBezTo>
                  <a:pt x="3239" y="8688"/>
                  <a:pt x="3214" y="8692"/>
                  <a:pt x="3188" y="8697"/>
                </a:cubicBezTo>
              </a:path>
              <a:path w="6911" h="8698" extrusionOk="0">
                <a:moveTo>
                  <a:pt x="1071" y="7121"/>
                </a:moveTo>
                <a:cubicBezTo>
                  <a:pt x="1045" y="7110"/>
                  <a:pt x="1018" y="7100"/>
                  <a:pt x="991" y="7090"/>
                </a:cubicBezTo>
                <a:cubicBezTo>
                  <a:pt x="857" y="7040"/>
                  <a:pt x="717" y="7001"/>
                  <a:pt x="581" y="6959"/>
                </a:cubicBezTo>
                <a:cubicBezTo>
                  <a:pt x="512" y="6937"/>
                  <a:pt x="443" y="6913"/>
                  <a:pt x="374" y="6892"/>
                </a:cubicBezTo>
                <a:cubicBezTo>
                  <a:pt x="339" y="6882"/>
                  <a:pt x="305" y="6870"/>
                  <a:pt x="270" y="6861"/>
                </a:cubicBezTo>
                <a:cubicBezTo>
                  <a:pt x="252" y="6856"/>
                  <a:pt x="233" y="6852"/>
                  <a:pt x="215" y="6848"/>
                </a:cubicBezTo>
                <a:cubicBezTo>
                  <a:pt x="242" y="6840"/>
                  <a:pt x="267" y="6834"/>
                  <a:pt x="296" y="6830"/>
                </a:cubicBezTo>
                <a:cubicBezTo>
                  <a:pt x="334" y="6825"/>
                  <a:pt x="372" y="6823"/>
                  <a:pt x="410" y="6819"/>
                </a:cubicBezTo>
                <a:cubicBezTo>
                  <a:pt x="428" y="6816"/>
                  <a:pt x="433" y="6816"/>
                  <a:pt x="444" y="6812"/>
                </a:cubicBezTo>
                <a:cubicBezTo>
                  <a:pt x="413" y="6799"/>
                  <a:pt x="384" y="6791"/>
                  <a:pt x="347" y="6787"/>
                </a:cubicBezTo>
                <a:cubicBezTo>
                  <a:pt x="285" y="6781"/>
                  <a:pt x="223" y="6781"/>
                  <a:pt x="161" y="6785"/>
                </a:cubicBezTo>
                <a:cubicBezTo>
                  <a:pt x="104" y="6789"/>
                  <a:pt x="53" y="6798"/>
                  <a:pt x="0" y="6816"/>
                </a:cubicBezTo>
                <a:cubicBezTo>
                  <a:pt x="47" y="6855"/>
                  <a:pt x="106" y="6858"/>
                  <a:pt x="166" y="6871"/>
                </a:cubicBezTo>
                <a:cubicBezTo>
                  <a:pt x="396" y="6920"/>
                  <a:pt x="615" y="6974"/>
                  <a:pt x="829" y="7073"/>
                </a:cubicBezTo>
              </a:path>
              <a:path w="6911" h="8698" extrusionOk="0">
                <a:moveTo>
                  <a:pt x="6895" y="364"/>
                </a:moveTo>
                <a:cubicBezTo>
                  <a:pt x="6875" y="354"/>
                  <a:pt x="6883" y="350"/>
                  <a:pt x="6861" y="349"/>
                </a:cubicBezTo>
                <a:cubicBezTo>
                  <a:pt x="6806" y="346"/>
                  <a:pt x="6747" y="351"/>
                  <a:pt x="6693" y="356"/>
                </a:cubicBezTo>
                <a:cubicBezTo>
                  <a:pt x="6593" y="365"/>
                  <a:pt x="6494" y="376"/>
                  <a:pt x="6394" y="386"/>
                </a:cubicBezTo>
                <a:cubicBezTo>
                  <a:pt x="6018" y="422"/>
                  <a:pt x="5646" y="448"/>
                  <a:pt x="5269" y="448"/>
                </a:cubicBezTo>
                <a:cubicBezTo>
                  <a:pt x="5197" y="448"/>
                  <a:pt x="5126" y="452"/>
                  <a:pt x="5054" y="457"/>
                </a:cubicBezTo>
                <a:cubicBezTo>
                  <a:pt x="5057" y="425"/>
                  <a:pt x="5046" y="404"/>
                  <a:pt x="5067" y="370"/>
                </a:cubicBezTo>
                <a:cubicBezTo>
                  <a:pt x="5085" y="341"/>
                  <a:pt x="5105" y="318"/>
                  <a:pt x="5134" y="299"/>
                </a:cubicBezTo>
                <a:cubicBezTo>
                  <a:pt x="5228" y="238"/>
                  <a:pt x="5364" y="195"/>
                  <a:pt x="5474" y="194"/>
                </a:cubicBezTo>
                <a:cubicBezTo>
                  <a:pt x="5478" y="196"/>
                  <a:pt x="5481" y="197"/>
                  <a:pt x="5485" y="199"/>
                </a:cubicBezTo>
                <a:cubicBezTo>
                  <a:pt x="5449" y="241"/>
                  <a:pt x="5414" y="266"/>
                  <a:pt x="5364" y="298"/>
                </a:cubicBezTo>
                <a:cubicBezTo>
                  <a:pt x="5273" y="356"/>
                  <a:pt x="4869" y="492"/>
                  <a:pt x="4866" y="616"/>
                </a:cubicBezTo>
                <a:cubicBezTo>
                  <a:pt x="4864" y="696"/>
                  <a:pt x="4988" y="749"/>
                  <a:pt x="5041" y="784"/>
                </a:cubicBezTo>
                <a:cubicBezTo>
                  <a:pt x="5168" y="867"/>
                  <a:pt x="5294" y="950"/>
                  <a:pt x="5434" y="1011"/>
                </a:cubicBezTo>
                <a:cubicBezTo>
                  <a:pt x="5467" y="1024"/>
                  <a:pt x="5500" y="1036"/>
                  <a:pt x="5533" y="1049"/>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71" name="Comment 3"/>
          <p:cNvSpPr>
            <a:spLocks noRot="1" noChangeAspect="1" noEditPoints="1" noChangeArrowheads="1" noChangeShapeType="1" noTextEdit="1"/>
          </p:cNvSpPr>
          <p:nvPr/>
        </p:nvSpPr>
        <p:spPr bwMode="auto">
          <a:xfrm>
            <a:off x="1949450" y="5160963"/>
            <a:ext cx="22225" cy="33337"/>
          </a:xfrm>
          <a:custGeom>
            <a:avLst/>
            <a:gdLst>
              <a:gd name="T0" fmla="+- 0 5475 5417"/>
              <a:gd name="T1" fmla="*/ T0 w 59"/>
              <a:gd name="T2" fmla="+- 0 14428 14336"/>
              <a:gd name="T3" fmla="*/ 14428 h 93"/>
              <a:gd name="T4" fmla="+- 0 5452 5417"/>
              <a:gd name="T5" fmla="*/ T4 w 59"/>
              <a:gd name="T6" fmla="+- 0 14398 14336"/>
              <a:gd name="T7" fmla="*/ 14398 h 93"/>
              <a:gd name="T8" fmla="+- 0 5434 5417"/>
              <a:gd name="T9" fmla="*/ T8 w 59"/>
              <a:gd name="T10" fmla="+- 0 14370 14336"/>
              <a:gd name="T11" fmla="*/ 14370 h 93"/>
              <a:gd name="T12" fmla="+- 0 5417 5417"/>
              <a:gd name="T13" fmla="*/ T12 w 59"/>
              <a:gd name="T14" fmla="+- 0 14336 14336"/>
              <a:gd name="T15" fmla="*/ 14336 h 93"/>
            </a:gdLst>
            <a:ahLst/>
            <a:cxnLst>
              <a:cxn ang="0">
                <a:pos x="T1" y="T3"/>
              </a:cxn>
              <a:cxn ang="0">
                <a:pos x="T5" y="T7"/>
              </a:cxn>
              <a:cxn ang="0">
                <a:pos x="T9" y="T11"/>
              </a:cxn>
              <a:cxn ang="0">
                <a:pos x="T13" y="T15"/>
              </a:cxn>
            </a:cxnLst>
            <a:rect l="0" t="0" r="r" b="b"/>
            <a:pathLst>
              <a:path w="59" h="93" extrusionOk="0">
                <a:moveTo>
                  <a:pt x="58" y="92"/>
                </a:moveTo>
                <a:cubicBezTo>
                  <a:pt x="35" y="62"/>
                  <a:pt x="17" y="34"/>
                  <a:pt x="0" y="0"/>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72" name="Comment 4"/>
          <p:cNvSpPr>
            <a:spLocks noRot="1" noChangeAspect="1" noEditPoints="1" noChangeArrowheads="1" noChangeShapeType="1" noTextEdit="1"/>
          </p:cNvSpPr>
          <p:nvPr/>
        </p:nvSpPr>
        <p:spPr bwMode="auto">
          <a:xfrm>
            <a:off x="1643063" y="4937125"/>
            <a:ext cx="1163637" cy="368300"/>
          </a:xfrm>
          <a:custGeom>
            <a:avLst/>
            <a:gdLst>
              <a:gd name="T0" fmla="+- 0 4904 4565"/>
              <a:gd name="T1" fmla="*/ T0 w 3233"/>
              <a:gd name="T2" fmla="+- 0 14168 13716"/>
              <a:gd name="T3" fmla="*/ 14168 h 1021"/>
              <a:gd name="T4" fmla="+- 0 4911 4565"/>
              <a:gd name="T5" fmla="*/ T4 w 3233"/>
              <a:gd name="T6" fmla="+- 0 14149 13716"/>
              <a:gd name="T7" fmla="*/ 14149 h 1021"/>
              <a:gd name="T8" fmla="+- 0 4886 4565"/>
              <a:gd name="T9" fmla="*/ T8 w 3233"/>
              <a:gd name="T10" fmla="+- 0 14141 13716"/>
              <a:gd name="T11" fmla="*/ 14141 h 1021"/>
              <a:gd name="T12" fmla="+- 0 4897 4565"/>
              <a:gd name="T13" fmla="*/ T12 w 3233"/>
              <a:gd name="T14" fmla="+- 0 14124 13716"/>
              <a:gd name="T15" fmla="*/ 14124 h 1021"/>
              <a:gd name="T16" fmla="+- 0 4914 4565"/>
              <a:gd name="T17" fmla="*/ T16 w 3233"/>
              <a:gd name="T18" fmla="+- 0 14096 13716"/>
              <a:gd name="T19" fmla="*/ 14096 h 1021"/>
              <a:gd name="T20" fmla="+- 0 4947 4565"/>
              <a:gd name="T21" fmla="*/ T20 w 3233"/>
              <a:gd name="T22" fmla="+- 0 14072 13716"/>
              <a:gd name="T23" fmla="*/ 14072 h 1021"/>
              <a:gd name="T24" fmla="+- 0 4972 4565"/>
              <a:gd name="T25" fmla="*/ T24 w 3233"/>
              <a:gd name="T26" fmla="+- 0 14051 13716"/>
              <a:gd name="T27" fmla="*/ 14051 h 1021"/>
              <a:gd name="T28" fmla="+- 0 5102 4565"/>
              <a:gd name="T29" fmla="*/ T28 w 3233"/>
              <a:gd name="T30" fmla="+- 0 13943 13716"/>
              <a:gd name="T31" fmla="*/ 13943 h 1021"/>
              <a:gd name="T32" fmla="+- 0 5309 4565"/>
              <a:gd name="T33" fmla="*/ T32 w 3233"/>
              <a:gd name="T34" fmla="+- 0 13895 13716"/>
              <a:gd name="T35" fmla="*/ 13895 h 1021"/>
              <a:gd name="T36" fmla="+- 0 5469 4565"/>
              <a:gd name="T37" fmla="*/ T36 w 3233"/>
              <a:gd name="T38" fmla="+- 0 13863 13716"/>
              <a:gd name="T39" fmla="*/ 13863 h 1021"/>
              <a:gd name="T40" fmla="+- 0 6008 4565"/>
              <a:gd name="T41" fmla="*/ T40 w 3233"/>
              <a:gd name="T42" fmla="+- 0 13754 13716"/>
              <a:gd name="T43" fmla="*/ 13754 h 1021"/>
              <a:gd name="T44" fmla="+- 0 6602 4565"/>
              <a:gd name="T45" fmla="*/ T44 w 3233"/>
              <a:gd name="T46" fmla="+- 0 13854 13716"/>
              <a:gd name="T47" fmla="*/ 13854 h 1021"/>
              <a:gd name="T48" fmla="+- 0 7124 4565"/>
              <a:gd name="T49" fmla="*/ T48 w 3233"/>
              <a:gd name="T50" fmla="+- 0 14003 13716"/>
              <a:gd name="T51" fmla="*/ 14003 h 1021"/>
              <a:gd name="T52" fmla="+- 0 7321 4565"/>
              <a:gd name="T53" fmla="*/ T52 w 3233"/>
              <a:gd name="T54" fmla="+- 0 14059 13716"/>
              <a:gd name="T55" fmla="*/ 14059 h 1021"/>
              <a:gd name="T56" fmla="+- 0 7657 4565"/>
              <a:gd name="T57" fmla="*/ T56 w 3233"/>
              <a:gd name="T58" fmla="+- 0 14148 13716"/>
              <a:gd name="T59" fmla="*/ 14148 h 1021"/>
              <a:gd name="T60" fmla="+- 0 7772 4565"/>
              <a:gd name="T61" fmla="*/ T60 w 3233"/>
              <a:gd name="T62" fmla="+- 0 14343 13716"/>
              <a:gd name="T63" fmla="*/ 14343 h 1021"/>
              <a:gd name="T64" fmla="+- 0 7830 4565"/>
              <a:gd name="T65" fmla="*/ T64 w 3233"/>
              <a:gd name="T66" fmla="+- 0 14441 13716"/>
              <a:gd name="T67" fmla="*/ 14441 h 1021"/>
              <a:gd name="T68" fmla="+- 0 7775 4565"/>
              <a:gd name="T69" fmla="*/ T68 w 3233"/>
              <a:gd name="T70" fmla="+- 0 14510 13716"/>
              <a:gd name="T71" fmla="*/ 14510 h 1021"/>
              <a:gd name="T72" fmla="+- 0 7694 4565"/>
              <a:gd name="T73" fmla="*/ T72 w 3233"/>
              <a:gd name="T74" fmla="+- 0 14568 13716"/>
              <a:gd name="T75" fmla="*/ 14568 h 1021"/>
              <a:gd name="T76" fmla="+- 0 7581 4565"/>
              <a:gd name="T77" fmla="*/ T76 w 3233"/>
              <a:gd name="T78" fmla="+- 0 14650 13716"/>
              <a:gd name="T79" fmla="*/ 14650 h 1021"/>
              <a:gd name="T80" fmla="+- 0 7423 4565"/>
              <a:gd name="T81" fmla="*/ T80 w 3233"/>
              <a:gd name="T82" fmla="+- 0 14675 13716"/>
              <a:gd name="T83" fmla="*/ 14675 h 1021"/>
              <a:gd name="T84" fmla="+- 0 7289 4565"/>
              <a:gd name="T85" fmla="*/ T84 w 3233"/>
              <a:gd name="T86" fmla="+- 0 14697 13716"/>
              <a:gd name="T87" fmla="*/ 14697 h 1021"/>
              <a:gd name="T88" fmla="+- 0 6775 4565"/>
              <a:gd name="T89" fmla="*/ T88 w 3233"/>
              <a:gd name="T90" fmla="+- 0 14780 13716"/>
              <a:gd name="T91" fmla="*/ 14780 h 1021"/>
              <a:gd name="T92" fmla="+- 0 6221 4565"/>
              <a:gd name="T93" fmla="*/ T92 w 3233"/>
              <a:gd name="T94" fmla="+- 0 14745 13716"/>
              <a:gd name="T95" fmla="*/ 14745 h 1021"/>
              <a:gd name="T96" fmla="+- 0 5708 4565"/>
              <a:gd name="T97" fmla="*/ T96 w 3233"/>
              <a:gd name="T98" fmla="+- 0 14668 13716"/>
              <a:gd name="T99" fmla="*/ 14668 h 1021"/>
              <a:gd name="T100" fmla="+- 0 5387 4565"/>
              <a:gd name="T101" fmla="*/ T100 w 3233"/>
              <a:gd name="T102" fmla="+- 0 14620 13716"/>
              <a:gd name="T103" fmla="*/ 14620 h 1021"/>
              <a:gd name="T104" fmla="+- 0 5057 4565"/>
              <a:gd name="T105" fmla="*/ T104 w 3233"/>
              <a:gd name="T106" fmla="+- 0 14539 13716"/>
              <a:gd name="T107" fmla="*/ 14539 h 1021"/>
              <a:gd name="T108" fmla="+- 0 4793 4565"/>
              <a:gd name="T109" fmla="*/ T108 w 3233"/>
              <a:gd name="T110" fmla="+- 0 14341 13716"/>
              <a:gd name="T111" fmla="*/ 14341 h 1021"/>
              <a:gd name="T112" fmla="+- 0 4683 4565"/>
              <a:gd name="T113" fmla="*/ T112 w 3233"/>
              <a:gd name="T114" fmla="+- 0 14258 13716"/>
              <a:gd name="T115" fmla="*/ 14258 h 1021"/>
              <a:gd name="T116" fmla="+- 0 4528 4565"/>
              <a:gd name="T117" fmla="*/ T116 w 3233"/>
              <a:gd name="T118" fmla="+- 0 14116 13716"/>
              <a:gd name="T119" fmla="*/ 14116 h 1021"/>
              <a:gd name="T120" fmla="+- 0 4572 4565"/>
              <a:gd name="T121" fmla="*/ T120 w 3233"/>
              <a:gd name="T122" fmla="+- 0 13959 13716"/>
              <a:gd name="T123" fmla="*/ 13959 h 1021"/>
              <a:gd name="T124" fmla="+- 0 4612 4565"/>
              <a:gd name="T125" fmla="*/ T124 w 3233"/>
              <a:gd name="T126" fmla="+- 0 13817 13716"/>
              <a:gd name="T127" fmla="*/ 13817 h 1021"/>
              <a:gd name="T128" fmla="+- 0 4797 4565"/>
              <a:gd name="T129" fmla="*/ T128 w 3233"/>
              <a:gd name="T130" fmla="+- 0 13776 13716"/>
              <a:gd name="T131" fmla="*/ 13776 h 1021"/>
              <a:gd name="T132" fmla="+- 0 4918 4565"/>
              <a:gd name="T133" fmla="*/ T132 w 3233"/>
              <a:gd name="T134" fmla="+- 0 13750 13716"/>
              <a:gd name="T135" fmla="*/ 13750 h 1021"/>
              <a:gd name="T136" fmla="+- 0 5215 4565"/>
              <a:gd name="T137" fmla="*/ T136 w 3233"/>
              <a:gd name="T138" fmla="+- 0 13686 13716"/>
              <a:gd name="T139" fmla="*/ 13686 h 1021"/>
              <a:gd name="T140" fmla="+- 0 5540 4565"/>
              <a:gd name="T141" fmla="*/ T140 w 3233"/>
              <a:gd name="T142" fmla="+- 0 13711 13716"/>
              <a:gd name="T143" fmla="*/ 13711 h 1021"/>
              <a:gd name="T144" fmla="+- 0 5840 4565"/>
              <a:gd name="T145" fmla="*/ T144 w 3233"/>
              <a:gd name="T146" fmla="+- 0 13732 13716"/>
              <a:gd name="T147" fmla="*/ 13732 h 1021"/>
              <a:gd name="T148" fmla="+- 0 6172 4565"/>
              <a:gd name="T149" fmla="*/ T148 w 3233"/>
              <a:gd name="T150" fmla="+- 0 13762 13716"/>
              <a:gd name="T151" fmla="*/ 13762 h 1021"/>
              <a:gd name="T152" fmla="+- 0 6290 4565"/>
              <a:gd name="T153" fmla="*/ T152 w 3233"/>
              <a:gd name="T154" fmla="+- 0 13773 13716"/>
              <a:gd name="T155" fmla="*/ 13773 h 1021"/>
              <a:gd name="T156" fmla="+- 0 6515 4565"/>
              <a:gd name="T157" fmla="*/ T156 w 3233"/>
              <a:gd name="T158" fmla="+- 0 13794 13716"/>
              <a:gd name="T159" fmla="*/ 13794 h 10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3233" h="1021" extrusionOk="0">
                <a:moveTo>
                  <a:pt x="339" y="452"/>
                </a:moveTo>
                <a:cubicBezTo>
                  <a:pt x="346" y="433"/>
                  <a:pt x="321" y="425"/>
                  <a:pt x="332" y="408"/>
                </a:cubicBezTo>
                <a:cubicBezTo>
                  <a:pt x="349" y="380"/>
                  <a:pt x="382" y="356"/>
                  <a:pt x="407" y="335"/>
                </a:cubicBezTo>
                <a:cubicBezTo>
                  <a:pt x="537" y="227"/>
                  <a:pt x="744" y="179"/>
                  <a:pt x="904" y="147"/>
                </a:cubicBezTo>
                <a:cubicBezTo>
                  <a:pt x="1443" y="38"/>
                  <a:pt x="2037" y="138"/>
                  <a:pt x="2559" y="287"/>
                </a:cubicBezTo>
                <a:cubicBezTo>
                  <a:pt x="2756" y="343"/>
                  <a:pt x="3092" y="432"/>
                  <a:pt x="3207" y="627"/>
                </a:cubicBezTo>
                <a:cubicBezTo>
                  <a:pt x="3265" y="725"/>
                  <a:pt x="3210" y="794"/>
                  <a:pt x="3129" y="852"/>
                </a:cubicBezTo>
                <a:cubicBezTo>
                  <a:pt x="3016" y="934"/>
                  <a:pt x="2858" y="959"/>
                  <a:pt x="2724" y="981"/>
                </a:cubicBezTo>
                <a:cubicBezTo>
                  <a:pt x="2210" y="1064"/>
                  <a:pt x="1656" y="1029"/>
                  <a:pt x="1143" y="952"/>
                </a:cubicBezTo>
                <a:cubicBezTo>
                  <a:pt x="822" y="904"/>
                  <a:pt x="492" y="823"/>
                  <a:pt x="228" y="625"/>
                </a:cubicBezTo>
                <a:cubicBezTo>
                  <a:pt x="118" y="542"/>
                  <a:pt x="-37" y="400"/>
                  <a:pt x="7" y="243"/>
                </a:cubicBezTo>
                <a:cubicBezTo>
                  <a:pt x="47" y="101"/>
                  <a:pt x="232" y="60"/>
                  <a:pt x="353" y="34"/>
                </a:cubicBezTo>
                <a:cubicBezTo>
                  <a:pt x="650" y="-30"/>
                  <a:pt x="975" y="-5"/>
                  <a:pt x="1275" y="16"/>
                </a:cubicBezTo>
                <a:cubicBezTo>
                  <a:pt x="1607" y="46"/>
                  <a:pt x="1725" y="57"/>
                  <a:pt x="1950" y="78"/>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30158036"/>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3334" t="2510" r="1665" b="4886"/>
          <a:stretch/>
        </p:blipFill>
        <p:spPr>
          <a:xfrm>
            <a:off x="304800" y="228600"/>
            <a:ext cx="8686800" cy="5105400"/>
          </a:xfrm>
          <a:prstGeom prst="rect">
            <a:avLst/>
          </a:prstGeom>
        </p:spPr>
      </p:pic>
    </p:spTree>
    <p:extLst>
      <p:ext uri="{BB962C8B-B14F-4D97-AF65-F5344CB8AC3E}">
        <p14:creationId xmlns:p14="http://schemas.microsoft.com/office/powerpoint/2010/main" val="1319832248"/>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3334" t="2510" r="1665" b="4886"/>
          <a:stretch/>
        </p:blipFill>
        <p:spPr>
          <a:xfrm>
            <a:off x="304800" y="228600"/>
            <a:ext cx="8686800" cy="5105400"/>
          </a:xfrm>
          <a:prstGeom prst="rect">
            <a:avLst/>
          </a:prstGeom>
        </p:spPr>
      </p:pic>
      <p:pic>
        <p:nvPicPr>
          <p:cNvPr id="6" name="Picture 5" descr="Screen Shot 2013-12-03 at 10.35.5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674" y="3603274"/>
            <a:ext cx="4360581" cy="2638334"/>
          </a:xfrm>
          <a:prstGeom prst="rect">
            <a:avLst/>
          </a:prstGeom>
        </p:spPr>
      </p:pic>
      <p:cxnSp>
        <p:nvCxnSpPr>
          <p:cNvPr id="8" name="Straight Arrow Connector 7"/>
          <p:cNvCxnSpPr/>
          <p:nvPr/>
        </p:nvCxnSpPr>
        <p:spPr>
          <a:xfrm flipV="1">
            <a:off x="4067003" y="2377755"/>
            <a:ext cx="1445745" cy="12255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9" name="Picture 8" descr="Screen Shot 2013-12-03 at 10.36.5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58" y="716029"/>
            <a:ext cx="3950284" cy="2661465"/>
          </a:xfrm>
          <a:prstGeom prst="rect">
            <a:avLst/>
          </a:prstGeom>
        </p:spPr>
      </p:pic>
      <p:cxnSp>
        <p:nvCxnSpPr>
          <p:cNvPr id="10" name="Straight Arrow Connector 9"/>
          <p:cNvCxnSpPr/>
          <p:nvPr/>
        </p:nvCxnSpPr>
        <p:spPr>
          <a:xfrm flipV="1">
            <a:off x="3864328" y="1405037"/>
            <a:ext cx="2918514" cy="6890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194" name="Comment 2"/>
          <p:cNvSpPr>
            <a:spLocks noRot="1" noChangeAspect="1" noEditPoints="1" noChangeArrowheads="1" noChangeShapeType="1" noTextEdit="1"/>
          </p:cNvSpPr>
          <p:nvPr/>
        </p:nvSpPr>
        <p:spPr bwMode="auto">
          <a:xfrm>
            <a:off x="5730875" y="1620838"/>
            <a:ext cx="1238250" cy="334962"/>
          </a:xfrm>
          <a:custGeom>
            <a:avLst/>
            <a:gdLst>
              <a:gd name="T0" fmla="+- 0 15920 15920"/>
              <a:gd name="T1" fmla="*/ T0 w 3437"/>
              <a:gd name="T2" fmla="+- 0 5431 4501"/>
              <a:gd name="T3" fmla="*/ 5431 h 931"/>
              <a:gd name="T4" fmla="+- 0 15974 15920"/>
              <a:gd name="T5" fmla="*/ T4 w 3437"/>
              <a:gd name="T6" fmla="+- 0 5383 4501"/>
              <a:gd name="T7" fmla="*/ 5383 h 931"/>
              <a:gd name="T8" fmla="+- 0 15993 15920"/>
              <a:gd name="T9" fmla="*/ T8 w 3437"/>
              <a:gd name="T10" fmla="+- 0 5372 4501"/>
              <a:gd name="T11" fmla="*/ 5372 h 931"/>
              <a:gd name="T12" fmla="+- 0 16072 15920"/>
              <a:gd name="T13" fmla="*/ T12 w 3437"/>
              <a:gd name="T14" fmla="+- 0 5347 4501"/>
              <a:gd name="T15" fmla="*/ 5347 h 931"/>
              <a:gd name="T16" fmla="+- 0 16284 15920"/>
              <a:gd name="T17" fmla="*/ T16 w 3437"/>
              <a:gd name="T18" fmla="+- 0 5281 4501"/>
              <a:gd name="T19" fmla="*/ 5281 h 931"/>
              <a:gd name="T20" fmla="+- 0 16480 15920"/>
              <a:gd name="T21" fmla="*/ T20 w 3437"/>
              <a:gd name="T22" fmla="+- 0 5222 4501"/>
              <a:gd name="T23" fmla="*/ 5222 h 931"/>
              <a:gd name="T24" fmla="+- 0 16706 15920"/>
              <a:gd name="T25" fmla="*/ T24 w 3437"/>
              <a:gd name="T26" fmla="+- 0 5219 4501"/>
              <a:gd name="T27" fmla="*/ 5219 h 931"/>
              <a:gd name="T28" fmla="+- 0 16825 15920"/>
              <a:gd name="T29" fmla="*/ T28 w 3437"/>
              <a:gd name="T30" fmla="+- 0 5217 4501"/>
              <a:gd name="T31" fmla="*/ 5217 h 931"/>
              <a:gd name="T32" fmla="+- 0 16943 15920"/>
              <a:gd name="T33" fmla="*/ T32 w 3437"/>
              <a:gd name="T34" fmla="+- 0 5230 4501"/>
              <a:gd name="T35" fmla="*/ 5230 h 931"/>
              <a:gd name="T36" fmla="+- 0 17061 15920"/>
              <a:gd name="T37" fmla="*/ T36 w 3437"/>
              <a:gd name="T38" fmla="+- 0 5236 4501"/>
              <a:gd name="T39" fmla="*/ 5236 h 931"/>
              <a:gd name="T40" fmla="+- 0 17194 15920"/>
              <a:gd name="T41" fmla="*/ T40 w 3437"/>
              <a:gd name="T42" fmla="+- 0 5243 4501"/>
              <a:gd name="T43" fmla="*/ 5243 h 931"/>
              <a:gd name="T44" fmla="+- 0 17322 15920"/>
              <a:gd name="T45" fmla="*/ T44 w 3437"/>
              <a:gd name="T46" fmla="+- 0 5240 4501"/>
              <a:gd name="T47" fmla="*/ 5240 h 931"/>
              <a:gd name="T48" fmla="+- 0 17446 15920"/>
              <a:gd name="T49" fmla="*/ T48 w 3437"/>
              <a:gd name="T50" fmla="+- 0 5185 4501"/>
              <a:gd name="T51" fmla="*/ 5185 h 931"/>
              <a:gd name="T52" fmla="+- 0 17642 15920"/>
              <a:gd name="T53" fmla="*/ T52 w 3437"/>
              <a:gd name="T54" fmla="+- 0 5098 4501"/>
              <a:gd name="T55" fmla="*/ 5098 h 931"/>
              <a:gd name="T56" fmla="+- 0 17839 15920"/>
              <a:gd name="T57" fmla="*/ T56 w 3437"/>
              <a:gd name="T58" fmla="+- 0 4929 4501"/>
              <a:gd name="T59" fmla="*/ 4929 h 931"/>
              <a:gd name="T60" fmla="+- 0 18000 15920"/>
              <a:gd name="T61" fmla="*/ T60 w 3437"/>
              <a:gd name="T62" fmla="+- 0 4789 4501"/>
              <a:gd name="T63" fmla="*/ 4789 h 931"/>
              <a:gd name="T64" fmla="+- 0 18131 15920"/>
              <a:gd name="T65" fmla="*/ T64 w 3437"/>
              <a:gd name="T66" fmla="+- 0 4675 4501"/>
              <a:gd name="T67" fmla="*/ 4675 h 931"/>
              <a:gd name="T68" fmla="+- 0 18241 15920"/>
              <a:gd name="T69" fmla="*/ T68 w 3437"/>
              <a:gd name="T70" fmla="+- 0 4577 4501"/>
              <a:gd name="T71" fmla="*/ 4577 h 931"/>
              <a:gd name="T72" fmla="+- 0 18415 15920"/>
              <a:gd name="T73" fmla="*/ T72 w 3437"/>
              <a:gd name="T74" fmla="+- 0 4534 4501"/>
              <a:gd name="T75" fmla="*/ 4534 h 931"/>
              <a:gd name="T76" fmla="+- 0 18572 15920"/>
              <a:gd name="T77" fmla="*/ T76 w 3437"/>
              <a:gd name="T78" fmla="+- 0 4496 4501"/>
              <a:gd name="T79" fmla="*/ 4496 h 931"/>
              <a:gd name="T80" fmla="+- 0 18741 15920"/>
              <a:gd name="T81" fmla="*/ T80 w 3437"/>
              <a:gd name="T82" fmla="+- 0 4496 4501"/>
              <a:gd name="T83" fmla="*/ 4496 h 931"/>
              <a:gd name="T84" fmla="+- 0 18901 15920"/>
              <a:gd name="T85" fmla="*/ T84 w 3437"/>
              <a:gd name="T86" fmla="+- 0 4507 4501"/>
              <a:gd name="T87" fmla="*/ 4507 h 931"/>
              <a:gd name="T88" fmla="+- 0 19053 15920"/>
              <a:gd name="T89" fmla="*/ T88 w 3437"/>
              <a:gd name="T90" fmla="+- 0 4517 4501"/>
              <a:gd name="T91" fmla="*/ 4517 h 931"/>
              <a:gd name="T92" fmla="+- 0 19204 15920"/>
              <a:gd name="T93" fmla="*/ T92 w 3437"/>
              <a:gd name="T94" fmla="+- 0 4536 4501"/>
              <a:gd name="T95" fmla="*/ 4536 h 931"/>
              <a:gd name="T96" fmla="+- 0 19356 15920"/>
              <a:gd name="T97" fmla="*/ T96 w 3437"/>
              <a:gd name="T98" fmla="+- 0 4555 4501"/>
              <a:gd name="T99" fmla="*/ 4555 h 9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3437" h="931" extrusionOk="0">
                <a:moveTo>
                  <a:pt x="0" y="930"/>
                </a:moveTo>
                <a:cubicBezTo>
                  <a:pt x="54" y="882"/>
                  <a:pt x="73" y="871"/>
                  <a:pt x="152" y="846"/>
                </a:cubicBezTo>
                <a:cubicBezTo>
                  <a:pt x="364" y="780"/>
                  <a:pt x="560" y="721"/>
                  <a:pt x="786" y="718"/>
                </a:cubicBezTo>
                <a:cubicBezTo>
                  <a:pt x="905" y="716"/>
                  <a:pt x="1023" y="729"/>
                  <a:pt x="1141" y="735"/>
                </a:cubicBezTo>
                <a:cubicBezTo>
                  <a:pt x="1274" y="742"/>
                  <a:pt x="1402" y="739"/>
                  <a:pt x="1526" y="684"/>
                </a:cubicBezTo>
                <a:cubicBezTo>
                  <a:pt x="1722" y="597"/>
                  <a:pt x="1919" y="428"/>
                  <a:pt x="2080" y="288"/>
                </a:cubicBezTo>
                <a:cubicBezTo>
                  <a:pt x="2211" y="174"/>
                  <a:pt x="2321" y="76"/>
                  <a:pt x="2495" y="33"/>
                </a:cubicBezTo>
                <a:cubicBezTo>
                  <a:pt x="2652" y="-5"/>
                  <a:pt x="2821" y="-5"/>
                  <a:pt x="2981" y="6"/>
                </a:cubicBezTo>
                <a:cubicBezTo>
                  <a:pt x="3133" y="16"/>
                  <a:pt x="3284" y="35"/>
                  <a:pt x="3436" y="54"/>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0504085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2"/>
          <p:cNvSpPr>
            <a:spLocks noGrp="1" noChangeArrowheads="1"/>
          </p:cNvSpPr>
          <p:nvPr>
            <p:ph type="title"/>
          </p:nvPr>
        </p:nvSpPr>
        <p:spPr/>
        <p:txBody>
          <a:bodyPr/>
          <a:lstStyle/>
          <a:p>
            <a:r>
              <a:rPr lang="en-US"/>
              <a:t>“</a:t>
            </a:r>
            <a:r>
              <a:rPr lang="en-US">
                <a:solidFill>
                  <a:srgbClr val="FFCC00"/>
                </a:solidFill>
              </a:rPr>
              <a:t>Corn</a:t>
            </a:r>
            <a:r>
              <a:rPr lang="en-US">
                <a:solidFill>
                  <a:schemeClr val="tx1"/>
                </a:solidFill>
              </a:rPr>
              <a:t>ucopian</a:t>
            </a:r>
            <a:r>
              <a:rPr lang="en-US"/>
              <a:t> View”</a:t>
            </a:r>
          </a:p>
        </p:txBody>
      </p:sp>
      <p:sp>
        <p:nvSpPr>
          <p:cNvPr id="879619" name="Rectangle 3"/>
          <p:cNvSpPr>
            <a:spLocks noGrp="1" noChangeArrowheads="1"/>
          </p:cNvSpPr>
          <p:nvPr>
            <p:ph type="body" idx="1"/>
          </p:nvPr>
        </p:nvSpPr>
        <p:spPr/>
        <p:txBody>
          <a:bodyPr>
            <a:normAutofit/>
          </a:bodyPr>
          <a:lstStyle/>
          <a:p>
            <a:pPr>
              <a:buNone/>
            </a:pPr>
            <a:r>
              <a:rPr lang="en-US" dirty="0"/>
              <a:t>Few resources are really finite</a:t>
            </a:r>
          </a:p>
          <a:p>
            <a:pPr>
              <a:buNone/>
            </a:pPr>
            <a:r>
              <a:rPr lang="en-US" dirty="0"/>
              <a:t>All scientific things </a:t>
            </a:r>
            <a:r>
              <a:rPr lang="en-US" dirty="0" smtClean="0"/>
              <a:t>have </a:t>
            </a:r>
            <a:r>
              <a:rPr lang="en-US" dirty="0"/>
              <a:t>endless golden </a:t>
            </a:r>
            <a:r>
              <a:rPr lang="en-US" dirty="0" smtClean="0"/>
              <a:t>ages</a:t>
            </a:r>
          </a:p>
          <a:p>
            <a:pPr>
              <a:buNone/>
            </a:pPr>
            <a:r>
              <a:rPr lang="en-US" dirty="0" smtClean="0"/>
              <a:t>	Knowledge accumulates</a:t>
            </a:r>
          </a:p>
          <a:p>
            <a:pPr>
              <a:buNone/>
            </a:pPr>
            <a:r>
              <a:rPr lang="en-US" dirty="0" smtClean="0"/>
              <a:t>	Knowledge makes it easier to acquire more</a:t>
            </a:r>
            <a:endParaRPr lang="en-US" dirty="0"/>
          </a:p>
          <a:p>
            <a:pPr>
              <a:buNone/>
            </a:pPr>
            <a:r>
              <a:rPr lang="en-US" dirty="0"/>
              <a:t>(We hope) Human ingenuity and economics and politics </a:t>
            </a:r>
            <a:r>
              <a:rPr lang="en-US" dirty="0" smtClean="0"/>
              <a:t>will continue </a:t>
            </a:r>
            <a:r>
              <a:rPr lang="en-US" dirty="0"/>
              <a:t>solve problems before they become catastrophes</a:t>
            </a:r>
          </a:p>
          <a:p>
            <a:pPr lvl="1">
              <a:buNone/>
            </a:pPr>
            <a:r>
              <a:rPr lang="en-US" dirty="0" smtClean="0"/>
              <a:t>	No </a:t>
            </a:r>
            <a:r>
              <a:rPr lang="en-US" dirty="0"/>
              <a:t>one will sell the last gallon of gas for </a:t>
            </a:r>
            <a:r>
              <a:rPr lang="en-US" dirty="0" smtClean="0"/>
              <a:t>$3</a:t>
            </a:r>
            <a:endParaRPr lang="en-US" dirty="0"/>
          </a:p>
        </p:txBody>
      </p:sp>
    </p:spTree>
    <p:extLst>
      <p:ext uri="{BB962C8B-B14F-4D97-AF65-F5344CB8AC3E}">
        <p14:creationId xmlns:p14="http://schemas.microsoft.com/office/powerpoint/2010/main" val="3540409215"/>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51485"/>
          <a:stretch/>
        </p:blipFill>
        <p:spPr>
          <a:xfrm>
            <a:off x="457200" y="3962400"/>
            <a:ext cx="1659777" cy="2280777"/>
          </a:xfrm>
          <a:prstGeom prst="rect">
            <a:avLst/>
          </a:prstGeom>
        </p:spPr>
      </p:pic>
      <p:sp>
        <p:nvSpPr>
          <p:cNvPr id="2" name="Title 1"/>
          <p:cNvSpPr>
            <a:spLocks noGrp="1"/>
          </p:cNvSpPr>
          <p:nvPr>
            <p:ph type="title"/>
          </p:nvPr>
        </p:nvSpPr>
        <p:spPr/>
        <p:txBody>
          <a:bodyPr/>
          <a:lstStyle/>
          <a:p>
            <a:r>
              <a:rPr lang="en-US" b="1" dirty="0" smtClean="0"/>
              <a:t>Prediction #4</a:t>
            </a:r>
            <a:endParaRPr lang="en-US" b="1" dirty="0"/>
          </a:p>
        </p:txBody>
      </p:sp>
      <p:sp>
        <p:nvSpPr>
          <p:cNvPr id="7" name="TextBox 6"/>
          <p:cNvSpPr txBox="1"/>
          <p:nvPr/>
        </p:nvSpPr>
        <p:spPr>
          <a:xfrm>
            <a:off x="662070" y="1214989"/>
            <a:ext cx="7823238" cy="304698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3200" dirty="0" smtClean="0"/>
              <a:t>The vast majority of jobs people have today will be automated, and the fraction of the world’s population who can produce something of economic value (i.e., that cannot be done better and cheaper by machines) will plummet.</a:t>
            </a:r>
            <a:endParaRPr lang="en-US" sz="3200" dirty="0"/>
          </a:p>
        </p:txBody>
      </p:sp>
      <p:sp>
        <p:nvSpPr>
          <p:cNvPr id="8" name="TextBox 7"/>
          <p:cNvSpPr txBox="1"/>
          <p:nvPr/>
        </p:nvSpPr>
        <p:spPr>
          <a:xfrm>
            <a:off x="228600" y="6096000"/>
            <a:ext cx="2131300" cy="369332"/>
          </a:xfrm>
          <a:prstGeom prst="rect">
            <a:avLst/>
          </a:prstGeom>
          <a:noFill/>
        </p:spPr>
        <p:txBody>
          <a:bodyPr wrap="none" rtlCol="0">
            <a:spAutoFit/>
          </a:bodyPr>
          <a:lstStyle/>
          <a:p>
            <a:r>
              <a:rPr lang="en-US" dirty="0" smtClean="0"/>
              <a:t>Automated Mall Cop</a:t>
            </a:r>
            <a:endParaRPr lang="en-US" dirty="0"/>
          </a:p>
        </p:txBody>
      </p:sp>
      <p:pic>
        <p:nvPicPr>
          <p:cNvPr id="9" name="Picture 8"/>
          <p:cNvPicPr>
            <a:picLocks noChangeAspect="1"/>
          </p:cNvPicPr>
          <p:nvPr/>
        </p:nvPicPr>
        <p:blipFill rotWithShape="1">
          <a:blip r:embed="rId3"/>
          <a:srcRect r="46003"/>
          <a:stretch/>
        </p:blipFill>
        <p:spPr>
          <a:xfrm>
            <a:off x="2590800" y="4261977"/>
            <a:ext cx="2321468" cy="1747896"/>
          </a:xfrm>
          <a:prstGeom prst="rect">
            <a:avLst/>
          </a:prstGeom>
        </p:spPr>
      </p:pic>
      <p:sp>
        <p:nvSpPr>
          <p:cNvPr id="11" name="TextBox 10"/>
          <p:cNvSpPr txBox="1"/>
          <p:nvPr/>
        </p:nvSpPr>
        <p:spPr>
          <a:xfrm>
            <a:off x="2532440" y="5987018"/>
            <a:ext cx="2379828" cy="369332"/>
          </a:xfrm>
          <a:prstGeom prst="rect">
            <a:avLst/>
          </a:prstGeom>
          <a:noFill/>
        </p:spPr>
        <p:txBody>
          <a:bodyPr wrap="none" rtlCol="0">
            <a:spAutoFit/>
          </a:bodyPr>
          <a:lstStyle/>
          <a:p>
            <a:r>
              <a:rPr lang="en-US" dirty="0" smtClean="0"/>
              <a:t>Automated Warehouse</a:t>
            </a:r>
            <a:endParaRPr lang="en-US" dirty="0"/>
          </a:p>
        </p:txBody>
      </p:sp>
    </p:spTree>
    <p:extLst>
      <p:ext uri="{BB962C8B-B14F-4D97-AF65-F5344CB8AC3E}">
        <p14:creationId xmlns:p14="http://schemas.microsoft.com/office/powerpoint/2010/main" val="37999052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297256" y="171246"/>
            <a:ext cx="5295378" cy="1558030"/>
            <a:chOff x="297256" y="1309738"/>
            <a:chExt cx="5295378" cy="1558030"/>
          </a:xfrm>
        </p:grpSpPr>
        <p:sp>
          <p:nvSpPr>
            <p:cNvPr id="8" name="Rounded Rectangle 7"/>
            <p:cNvSpPr/>
            <p:nvPr/>
          </p:nvSpPr>
          <p:spPr>
            <a:xfrm>
              <a:off x="297256" y="1570810"/>
              <a:ext cx="5295378" cy="1296958"/>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renewed </a:t>
              </a:r>
              <a:r>
                <a:rPr lang="en-US" dirty="0"/>
                <a:t>your driver’s license at a cash </a:t>
              </a:r>
              <a:r>
                <a:rPr lang="en-US" dirty="0" smtClean="0"/>
                <a:t>machine</a:t>
              </a:r>
              <a:endParaRPr lang="en-US" dirty="0"/>
            </a:p>
            <a:p>
              <a:pPr algn="ctr"/>
              <a:r>
                <a:rPr lang="en-US" dirty="0" smtClean="0"/>
                <a:t>bought </a:t>
              </a:r>
              <a:r>
                <a:rPr lang="en-US" dirty="0"/>
                <a:t>concert tickets from a cash </a:t>
              </a:r>
              <a:r>
                <a:rPr lang="en-US" dirty="0" smtClean="0"/>
                <a:t>machine</a:t>
              </a:r>
              <a:endParaRPr lang="en-US" dirty="0"/>
            </a:p>
            <a:p>
              <a:pPr algn="ctr"/>
              <a:r>
                <a:rPr lang="en-US" dirty="0" smtClean="0"/>
                <a:t>checked </a:t>
              </a:r>
              <a:r>
                <a:rPr lang="en-US" dirty="0"/>
                <a:t>out of a supermarket a whole cart at a </a:t>
              </a:r>
              <a:r>
                <a:rPr lang="en-US" dirty="0" smtClean="0"/>
                <a:t>time</a:t>
              </a: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a:t>
              </a:r>
              <a:endParaRPr lang="en-US" dirty="0"/>
            </a:p>
          </p:txBody>
        </p:sp>
        <p:sp>
          <p:nvSpPr>
            <p:cNvPr id="20" name="Snip Single Corner Rectangle 19"/>
            <p:cNvSpPr/>
            <p:nvPr/>
          </p:nvSpPr>
          <p:spPr>
            <a:xfrm>
              <a:off x="297256" y="1309738"/>
              <a:ext cx="1310629" cy="419538"/>
            </a:xfrm>
            <a:prstGeom prst="snip1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tx1"/>
                  </a:solidFill>
                </a:rPr>
                <a:t>Commerce</a:t>
              </a:r>
            </a:p>
          </p:txBody>
        </p:sp>
      </p:grpSp>
      <p:grpSp>
        <p:nvGrpSpPr>
          <p:cNvPr id="15" name="Group 14"/>
          <p:cNvGrpSpPr/>
          <p:nvPr/>
        </p:nvGrpSpPr>
        <p:grpSpPr>
          <a:xfrm>
            <a:off x="135454" y="4988370"/>
            <a:ext cx="5076941" cy="1252295"/>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learned </a:t>
              </a:r>
              <a:r>
                <a:rPr lang="en-US" dirty="0"/>
                <a:t>special things from faraway </a:t>
              </a:r>
              <a:r>
                <a:rPr lang="en-US" dirty="0" smtClean="0"/>
                <a:t>places</a:t>
              </a:r>
              <a:endParaRPr lang="en-US" dirty="0"/>
            </a:p>
            <a:p>
              <a:pPr algn="ctr"/>
              <a:r>
                <a:rPr lang="en-US" dirty="0" smtClean="0"/>
                <a:t>had </a:t>
              </a:r>
              <a:r>
                <a:rPr lang="en-US" dirty="0"/>
                <a:t>a classmate who is thousands of miles </a:t>
              </a:r>
              <a:r>
                <a:rPr lang="en-US" dirty="0" smtClean="0"/>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Education</a:t>
              </a:r>
              <a:endParaRPr lang="en-US" dirty="0">
                <a:solidFill>
                  <a:schemeClr val="tx1"/>
                </a:solidFill>
              </a:endParaRPr>
            </a:p>
          </p:txBody>
        </p:sp>
      </p:grpSp>
      <p:grpSp>
        <p:nvGrpSpPr>
          <p:cNvPr id="14" name="Group 13"/>
          <p:cNvGrpSpPr/>
          <p:nvPr/>
        </p:nvGrpSpPr>
        <p:grpSpPr>
          <a:xfrm>
            <a:off x="3949992" y="1334626"/>
            <a:ext cx="5114549" cy="1163978"/>
            <a:chOff x="3949992" y="1587057"/>
            <a:chExt cx="5114549" cy="1163978"/>
          </a:xfrm>
        </p:grpSpPr>
        <p:sp>
          <p:nvSpPr>
            <p:cNvPr id="16" name="Rounded Rectangle 15"/>
            <p:cNvSpPr/>
            <p:nvPr/>
          </p:nvSpPr>
          <p:spPr>
            <a:xfrm>
              <a:off x="3949992" y="1882840"/>
              <a:ext cx="5114549" cy="868195"/>
            </a:xfrm>
            <a:prstGeom prst="round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solidFill>
                </a:rPr>
                <a:t>crossed </a:t>
              </a:r>
              <a:r>
                <a:rPr lang="en-US" dirty="0">
                  <a:solidFill>
                    <a:schemeClr val="bg1"/>
                  </a:solidFill>
                </a:rPr>
                <a:t>the country without asking for </a:t>
              </a:r>
              <a:r>
                <a:rPr lang="en-US" dirty="0" smtClean="0">
                  <a:solidFill>
                    <a:schemeClr val="bg1"/>
                  </a:solidFill>
                </a:rPr>
                <a:t>directions</a:t>
              </a:r>
            </a:p>
            <a:p>
              <a:pPr algn="ctr"/>
              <a:r>
                <a:rPr lang="en-US" dirty="0" smtClean="0">
                  <a:solidFill>
                    <a:schemeClr val="bg1"/>
                  </a:solidFill>
                </a:rPr>
                <a:t>paid </a:t>
              </a:r>
              <a:r>
                <a:rPr lang="en-US" dirty="0">
                  <a:solidFill>
                    <a:schemeClr val="bg1"/>
                  </a:solidFill>
                </a:rPr>
                <a:t>a toll without slowing down</a:t>
              </a:r>
            </a:p>
          </p:txBody>
        </p:sp>
        <p:sp>
          <p:nvSpPr>
            <p:cNvPr id="30" name="Snip Single Corner Rectangle 29"/>
            <p:cNvSpPr/>
            <p:nvPr/>
          </p:nvSpPr>
          <p:spPr>
            <a:xfrm>
              <a:off x="7780936" y="1587057"/>
              <a:ext cx="1283605" cy="419538"/>
            </a:xfrm>
            <a:prstGeom prst="snip1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Travel</a:t>
              </a:r>
              <a:endParaRPr lang="en-US" dirty="0">
                <a:solidFill>
                  <a:schemeClr val="tx1"/>
                </a:solidFill>
              </a:endParaRPr>
            </a:p>
          </p:txBody>
        </p:sp>
      </p:grpSp>
      <p:grpSp>
        <p:nvGrpSpPr>
          <p:cNvPr id="23" name="Group 22"/>
          <p:cNvGrpSpPr/>
          <p:nvPr/>
        </p:nvGrpSpPr>
        <p:grpSpPr>
          <a:xfrm>
            <a:off x="135454" y="2115742"/>
            <a:ext cx="6007416" cy="1033877"/>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smtClean="0"/>
                <a:t>borrowed </a:t>
              </a:r>
              <a:r>
                <a:rPr lang="en-US" dirty="0"/>
                <a:t>a book from thousands of miles </a:t>
              </a:r>
              <a:r>
                <a:rPr lang="en-US" dirty="0" smtClean="0"/>
                <a:t>away  </a:t>
              </a:r>
            </a:p>
            <a:p>
              <a:pPr algn="ctr"/>
              <a:r>
                <a:rPr lang="en-US" dirty="0" smtClean="0"/>
                <a:t>watched </a:t>
              </a:r>
              <a:r>
                <a:rPr lang="en-US" dirty="0"/>
                <a:t>the movie you wanted to the minute you wanted </a:t>
              </a:r>
              <a:r>
                <a:rPr lang="en-US" dirty="0" smtClean="0"/>
                <a:t>to</a:t>
              </a:r>
              <a:endParaRPr lang="en-US" dirty="0"/>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Media Consumption</a:t>
              </a:r>
              <a:endParaRPr lang="en-US" dirty="0">
                <a:solidFill>
                  <a:schemeClr val="tx1"/>
                </a:solidFill>
              </a:endParaRPr>
            </a:p>
          </p:txBody>
        </p:sp>
      </p:grpSp>
      <p:grpSp>
        <p:nvGrpSpPr>
          <p:cNvPr id="7" name="Group 6"/>
          <p:cNvGrpSpPr/>
          <p:nvPr/>
        </p:nvGrpSpPr>
        <p:grpSpPr>
          <a:xfrm>
            <a:off x="4031064" y="2794892"/>
            <a:ext cx="5000488" cy="1382033"/>
            <a:chOff x="2761553" y="3223091"/>
            <a:chExt cx="5000488" cy="1382033"/>
          </a:xfrm>
          <a:solidFill>
            <a:schemeClr val="accent6">
              <a:lumMod val="75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tucked </a:t>
              </a:r>
              <a:r>
                <a:rPr lang="en-US" dirty="0">
                  <a:solidFill>
                    <a:schemeClr val="bg1"/>
                  </a:solidFill>
                  <a:ea typeface="Lucida Grande"/>
                  <a:cs typeface="Lucida Grande"/>
                </a:rPr>
                <a:t>your baby in from a phone </a:t>
              </a:r>
              <a:r>
                <a:rPr lang="en-US" dirty="0" smtClean="0">
                  <a:solidFill>
                    <a:schemeClr val="bg1"/>
                  </a:solidFill>
                  <a:ea typeface="Lucida Grande"/>
                  <a:cs typeface="Lucida Grande"/>
                </a:rPr>
                <a:t>booth</a:t>
              </a:r>
            </a:p>
            <a:p>
              <a:pPr algn="ctr"/>
              <a:r>
                <a:rPr lang="en-US" dirty="0" smtClean="0">
                  <a:solidFill>
                    <a:schemeClr val="bg1"/>
                  </a:solidFill>
                  <a:ea typeface="Lucida Grande"/>
                  <a:cs typeface="Lucida Grande"/>
                </a:rPr>
                <a:t>put </a:t>
              </a:r>
              <a:r>
                <a:rPr lang="en-US" dirty="0">
                  <a:solidFill>
                    <a:schemeClr val="bg1"/>
                  </a:solidFill>
                  <a:ea typeface="Lucida Grande"/>
                  <a:cs typeface="Lucida Grande"/>
                </a:rPr>
                <a:t>your heads together when you’re not </a:t>
              </a:r>
              <a:r>
                <a:rPr lang="en-US" dirty="0" smtClean="0">
                  <a:solidFill>
                    <a:schemeClr val="bg1"/>
                  </a:solidFill>
                  <a:ea typeface="Lucida Grande"/>
                  <a:cs typeface="Lucida Grande"/>
                </a:rPr>
                <a:t>together</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attended </a:t>
              </a:r>
              <a:r>
                <a:rPr lang="en-US" dirty="0">
                  <a:solidFill>
                    <a:schemeClr val="bg1"/>
                  </a:solidFill>
                  <a:ea typeface="Lucida Grande"/>
                  <a:cs typeface="Lucida Grande"/>
                </a:rPr>
                <a:t>a meeting in your bare </a:t>
              </a:r>
              <a:r>
                <a:rPr lang="en-US" dirty="0" smtClean="0">
                  <a:solidFill>
                    <a:schemeClr val="bg1"/>
                  </a:solidFill>
                  <a:ea typeface="Lucida Grande"/>
                  <a:cs typeface="Lucida Grande"/>
                </a:rPr>
                <a:t>feet</a:t>
              </a:r>
              <a:endParaRPr lang="en-US" dirty="0">
                <a:solidFill>
                  <a:schemeClr val="bg1"/>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Video Chat</a:t>
              </a:r>
              <a:endParaRPr lang="en-US" dirty="0">
                <a:solidFill>
                  <a:schemeClr val="tx1"/>
                </a:solidFill>
              </a:endParaRPr>
            </a:p>
          </p:txBody>
        </p:sp>
      </p:grpSp>
      <p:grpSp>
        <p:nvGrpSpPr>
          <p:cNvPr id="32" name="Group 31"/>
          <p:cNvGrpSpPr/>
          <p:nvPr/>
        </p:nvGrpSpPr>
        <p:grpSpPr>
          <a:xfrm>
            <a:off x="170716" y="3742888"/>
            <a:ext cx="5566794" cy="1239033"/>
            <a:chOff x="8140367" y="4327076"/>
            <a:chExt cx="5566794" cy="1239033"/>
          </a:xfrm>
          <a:solidFill>
            <a:schemeClr val="accent2">
              <a:lumMod val="7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opened doors with the sound of your </a:t>
              </a:r>
              <a:r>
                <a:rPr lang="en-US" dirty="0" smtClean="0">
                  <a:solidFill>
                    <a:schemeClr val="bg1"/>
                  </a:solidFill>
                  <a:ea typeface="Lucida Grande"/>
                  <a:cs typeface="Lucida Grande"/>
                </a:rPr>
                <a:t>voice</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kept </a:t>
              </a:r>
              <a:r>
                <a:rPr lang="en-US" dirty="0">
                  <a:solidFill>
                    <a:schemeClr val="bg1"/>
                  </a:solidFill>
                  <a:ea typeface="Lucida Grande"/>
                  <a:cs typeface="Lucida Grande"/>
                </a:rPr>
                <a:t>an eye on your home when you’re not at </a:t>
              </a:r>
              <a:r>
                <a:rPr lang="en-US" dirty="0" smtClean="0">
                  <a:solidFill>
                    <a:schemeClr val="bg1"/>
                  </a:solidFill>
                  <a:ea typeface="Lucida Grande"/>
                  <a:cs typeface="Lucida Grande"/>
                </a:rPr>
                <a:t>home</a:t>
              </a:r>
            </a:p>
            <a:p>
              <a:pPr algn="ctr"/>
              <a:r>
                <a:rPr lang="en-US" dirty="0">
                  <a:solidFill>
                    <a:schemeClr val="bg1"/>
                  </a:solidFill>
                  <a:ea typeface="Lucida Grande"/>
                  <a:cs typeface="Lucida Grande"/>
                </a:rPr>
                <a:t>carried your medical history in your </a:t>
              </a:r>
              <a:r>
                <a:rPr lang="en-US" dirty="0" smtClean="0">
                  <a:solidFill>
                    <a:schemeClr val="bg1"/>
                  </a:solidFill>
                  <a:ea typeface="Lucida Grande"/>
                  <a:cs typeface="Lucida Grande"/>
                </a:rPr>
                <a:t>wallet</a:t>
              </a:r>
              <a:endParaRPr lang="en-US" dirty="0">
                <a:solidFill>
                  <a:schemeClr val="bg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Security</a:t>
              </a:r>
              <a:endParaRPr lang="en-US" dirty="0">
                <a:solidFill>
                  <a:schemeClr val="tx1"/>
                </a:solidFill>
              </a:endParaRPr>
            </a:p>
          </p:txBody>
        </p:sp>
      </p:grpSp>
      <p:sp>
        <p:nvSpPr>
          <p:cNvPr id="13" name="Rounded Rectangle 12"/>
          <p:cNvSpPr/>
          <p:nvPr/>
        </p:nvSpPr>
        <p:spPr>
          <a:xfrm>
            <a:off x="5276058" y="4819508"/>
            <a:ext cx="3738085" cy="1179619"/>
          </a:xfrm>
          <a:prstGeom prst="round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a:t>
            </a:r>
            <a:endParaRPr lang="en-US" dirty="0">
              <a:solidFill>
                <a:schemeClr val="bg1"/>
              </a:solidFill>
            </a:endParaRPr>
          </a:p>
        </p:txBody>
      </p:sp>
      <p:sp>
        <p:nvSpPr>
          <p:cNvPr id="27" name="Snip Single Corner Rectangle 26"/>
          <p:cNvSpPr/>
          <p:nvPr/>
        </p:nvSpPr>
        <p:spPr>
          <a:xfrm>
            <a:off x="8061370" y="4527589"/>
            <a:ext cx="951591" cy="425411"/>
          </a:xfrm>
          <a:prstGeom prst="snip1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smtClean="0">
                <a:solidFill>
                  <a:schemeClr val="tx1"/>
                </a:solidFill>
              </a:rPr>
              <a:t>Agents</a:t>
            </a:r>
            <a:endParaRPr lang="en-US" dirty="0">
              <a:solidFill>
                <a:schemeClr val="tx1"/>
              </a:solidFill>
            </a:endParaRPr>
          </a:p>
        </p:txBody>
      </p:sp>
    </p:spTree>
    <p:extLst>
      <p:ext uri="{BB962C8B-B14F-4D97-AF65-F5344CB8AC3E}">
        <p14:creationId xmlns:p14="http://schemas.microsoft.com/office/powerpoint/2010/main" val="253516668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1667" y="674917"/>
            <a:ext cx="4246637" cy="4177021"/>
          </a:xfrm>
          <a:prstGeom prst="rect">
            <a:avLst/>
          </a:prstGeom>
        </p:spPr>
      </p:pic>
      <p:sp>
        <p:nvSpPr>
          <p:cNvPr id="6" name="TextBox 5"/>
          <p:cNvSpPr txBox="1"/>
          <p:nvPr/>
        </p:nvSpPr>
        <p:spPr>
          <a:xfrm>
            <a:off x="4418304" y="277144"/>
            <a:ext cx="4539405" cy="2308324"/>
          </a:xfrm>
          <a:prstGeom prst="rect">
            <a:avLst/>
          </a:prstGeom>
          <a:noFill/>
        </p:spPr>
        <p:txBody>
          <a:bodyPr wrap="square" rtlCol="0">
            <a:spAutoFit/>
          </a:bodyPr>
          <a:lstStyle/>
          <a:p>
            <a:r>
              <a:rPr lang="en-US" sz="3600" dirty="0" smtClean="0"/>
              <a:t>Will the elimination of tedious human work cause mass riots or mass rejoicing?</a:t>
            </a:r>
            <a:endParaRPr lang="en-US" sz="3600" dirty="0"/>
          </a:p>
        </p:txBody>
      </p:sp>
      <p:sp>
        <p:nvSpPr>
          <p:cNvPr id="7" name="TextBox 6"/>
          <p:cNvSpPr txBox="1"/>
          <p:nvPr/>
        </p:nvSpPr>
        <p:spPr>
          <a:xfrm>
            <a:off x="1310628" y="4951180"/>
            <a:ext cx="2016748" cy="461665"/>
          </a:xfrm>
          <a:prstGeom prst="rect">
            <a:avLst/>
          </a:prstGeom>
          <a:noFill/>
        </p:spPr>
        <p:txBody>
          <a:bodyPr wrap="none" rtlCol="0">
            <a:spAutoFit/>
          </a:bodyPr>
          <a:lstStyle/>
          <a:p>
            <a:r>
              <a:rPr lang="en-US" sz="2400" dirty="0" smtClean="0"/>
              <a:t>Luddites, 1812</a:t>
            </a:r>
            <a:endParaRPr lang="en-US" sz="2400" dirty="0"/>
          </a:p>
        </p:txBody>
      </p:sp>
      <p:pic>
        <p:nvPicPr>
          <p:cNvPr id="8" name="Picture 7"/>
          <p:cNvPicPr>
            <a:picLocks noChangeAspect="1"/>
          </p:cNvPicPr>
          <p:nvPr/>
        </p:nvPicPr>
        <p:blipFill rotWithShape="1">
          <a:blip r:embed="rId3"/>
          <a:srcRect r="49593"/>
          <a:stretch/>
        </p:blipFill>
        <p:spPr>
          <a:xfrm>
            <a:off x="5241839" y="2747588"/>
            <a:ext cx="3444961" cy="3747100"/>
          </a:xfrm>
          <a:prstGeom prst="rect">
            <a:avLst/>
          </a:prstGeom>
        </p:spPr>
      </p:pic>
    </p:spTree>
    <p:extLst>
      <p:ext uri="{BB962C8B-B14F-4D97-AF65-F5344CB8AC3E}">
        <p14:creationId xmlns:p14="http://schemas.microsoft.com/office/powerpoint/2010/main" val="3052533435"/>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http://www.solarnavigator.net/history/explorers_history/Potrait_of_Sir_Winston_Churchill.jpg"/>
          <p:cNvPicPr>
            <a:picLocks noChangeAspect="1" noChangeArrowheads="1"/>
          </p:cNvPicPr>
          <p:nvPr/>
        </p:nvPicPr>
        <p:blipFill>
          <a:blip r:embed="rId2" cstate="print"/>
          <a:srcRect/>
          <a:stretch>
            <a:fillRect/>
          </a:stretch>
        </p:blipFill>
        <p:spPr bwMode="auto">
          <a:xfrm>
            <a:off x="457200" y="457200"/>
            <a:ext cx="4038600" cy="5438116"/>
          </a:xfrm>
          <a:prstGeom prst="rect">
            <a:avLst/>
          </a:prstGeom>
          <a:noFill/>
        </p:spPr>
      </p:pic>
      <p:sp>
        <p:nvSpPr>
          <p:cNvPr id="6" name="TextBox 5"/>
          <p:cNvSpPr txBox="1"/>
          <p:nvPr/>
        </p:nvSpPr>
        <p:spPr>
          <a:xfrm>
            <a:off x="4724400" y="1295400"/>
            <a:ext cx="4114799" cy="4154984"/>
          </a:xfrm>
          <a:prstGeom prst="rect">
            <a:avLst/>
          </a:prstGeom>
          <a:noFill/>
        </p:spPr>
        <p:txBody>
          <a:bodyPr wrap="square" rtlCol="0">
            <a:spAutoFit/>
          </a:bodyPr>
          <a:lstStyle/>
          <a:p>
            <a:r>
              <a:rPr lang="en-US" sz="4400" b="1" dirty="0" smtClean="0"/>
              <a:t>America</a:t>
            </a:r>
            <a:r>
              <a:rPr lang="en-US" sz="4400" dirty="0" smtClean="0"/>
              <a:t> will always do the right thing</a:t>
            </a:r>
          </a:p>
          <a:p>
            <a:r>
              <a:rPr lang="en-US" sz="4400" dirty="0" smtClean="0"/>
              <a:t>but only after </a:t>
            </a:r>
            <a:r>
              <a:rPr lang="en-US" sz="4400" b="1" dirty="0" smtClean="0"/>
              <a:t>exhausting</a:t>
            </a:r>
            <a:r>
              <a:rPr lang="en-US" sz="4400" dirty="0" smtClean="0"/>
              <a:t> all other options.</a:t>
            </a:r>
            <a:endParaRPr lang="en-US" sz="4400" dirty="0"/>
          </a:p>
        </p:txBody>
      </p:sp>
      <p:sp>
        <p:nvSpPr>
          <p:cNvPr id="7" name="TextBox 6"/>
          <p:cNvSpPr txBox="1"/>
          <p:nvPr/>
        </p:nvSpPr>
        <p:spPr>
          <a:xfrm>
            <a:off x="6324600" y="304800"/>
            <a:ext cx="2487284" cy="369332"/>
          </a:xfrm>
          <a:prstGeom prst="rect">
            <a:avLst/>
          </a:prstGeom>
          <a:noFill/>
        </p:spPr>
        <p:txBody>
          <a:bodyPr wrap="none" rtlCol="0">
            <a:spAutoFit/>
          </a:bodyPr>
          <a:lstStyle/>
          <a:p>
            <a:r>
              <a:rPr lang="en-US" dirty="0" smtClean="0"/>
              <a:t>Charles Vest’s slide idea!</a:t>
            </a:r>
            <a:endParaRPr lang="en-US" dirty="0"/>
          </a:p>
        </p:txBody>
      </p:sp>
      <p:sp>
        <p:nvSpPr>
          <p:cNvPr id="8" name="TextBox 7"/>
          <p:cNvSpPr txBox="1"/>
          <p:nvPr/>
        </p:nvSpPr>
        <p:spPr>
          <a:xfrm>
            <a:off x="1371600" y="5943600"/>
            <a:ext cx="2393860" cy="461665"/>
          </a:xfrm>
          <a:prstGeom prst="rect">
            <a:avLst/>
          </a:prstGeom>
          <a:noFill/>
        </p:spPr>
        <p:txBody>
          <a:bodyPr wrap="none" rtlCol="0">
            <a:spAutoFit/>
          </a:bodyPr>
          <a:lstStyle/>
          <a:p>
            <a:r>
              <a:rPr lang="en-US" sz="2400" dirty="0" smtClean="0"/>
              <a:t>Winston Churchill</a:t>
            </a:r>
            <a:endParaRPr lang="en-US" sz="2400" dirty="0"/>
          </a:p>
        </p:txBody>
      </p:sp>
    </p:spTree>
    <p:extLst>
      <p:ext uri="{BB962C8B-B14F-4D97-AF65-F5344CB8AC3E}">
        <p14:creationId xmlns:p14="http://schemas.microsoft.com/office/powerpoint/2010/main" val="1280661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2" name="Rectangle 2"/>
          <p:cNvSpPr>
            <a:spLocks noGrp="1" noChangeArrowheads="1"/>
          </p:cNvSpPr>
          <p:nvPr>
            <p:ph type="title"/>
          </p:nvPr>
        </p:nvSpPr>
        <p:spPr/>
        <p:txBody>
          <a:bodyPr/>
          <a:lstStyle/>
          <a:p>
            <a:r>
              <a:rPr lang="en-US" dirty="0" smtClean="0"/>
              <a:t>Charge</a:t>
            </a:r>
            <a:endParaRPr lang="en-US" dirty="0"/>
          </a:p>
        </p:txBody>
      </p:sp>
      <p:sp>
        <p:nvSpPr>
          <p:cNvPr id="880643" name="Rectangle 3"/>
          <p:cNvSpPr>
            <a:spLocks noChangeArrowheads="1"/>
          </p:cNvSpPr>
          <p:nvPr/>
        </p:nvSpPr>
        <p:spPr bwMode="auto">
          <a:xfrm>
            <a:off x="342900" y="1476379"/>
            <a:ext cx="4495800" cy="2800767"/>
          </a:xfrm>
          <a:prstGeom prst="rect">
            <a:avLst/>
          </a:prstGeom>
          <a:noFill/>
          <a:ln w="31750">
            <a:noFill/>
            <a:miter lim="800000"/>
            <a:headEnd/>
            <a:tailEnd/>
          </a:ln>
          <a:effectLst/>
        </p:spPr>
        <p:txBody>
          <a:bodyPr wrap="square" anchor="ctr">
            <a:spAutoFit/>
          </a:bodyPr>
          <a:lstStyle/>
          <a:p>
            <a:r>
              <a:rPr lang="en-US" sz="4400" i="1" dirty="0"/>
              <a:t>The best way to predict the future is to invent it. </a:t>
            </a:r>
          </a:p>
          <a:p>
            <a:pPr algn="r"/>
            <a:r>
              <a:rPr lang="en-US" sz="4400" dirty="0"/>
              <a:t>— Alan Kay </a:t>
            </a:r>
          </a:p>
        </p:txBody>
      </p:sp>
      <p:pic>
        <p:nvPicPr>
          <p:cNvPr id="7170" name="Picture 2"/>
          <p:cNvPicPr>
            <a:picLocks noChangeAspect="1" noChangeArrowheads="1"/>
          </p:cNvPicPr>
          <p:nvPr/>
        </p:nvPicPr>
        <p:blipFill>
          <a:blip r:embed="rId2" cstate="print"/>
          <a:srcRect r="40678"/>
          <a:stretch>
            <a:fillRect/>
          </a:stretch>
        </p:blipFill>
        <p:spPr bwMode="auto">
          <a:xfrm>
            <a:off x="4953000" y="1417638"/>
            <a:ext cx="3733800" cy="4720590"/>
          </a:xfrm>
          <a:prstGeom prst="rect">
            <a:avLst/>
          </a:prstGeom>
          <a:noFill/>
          <a:ln w="9525">
            <a:noFill/>
            <a:miter lim="800000"/>
            <a:headEnd/>
            <a:tailEnd/>
          </a:ln>
        </p:spPr>
      </p:pic>
      <p:sp>
        <p:nvSpPr>
          <p:cNvPr id="6" name="TextBox 5"/>
          <p:cNvSpPr txBox="1"/>
          <p:nvPr/>
        </p:nvSpPr>
        <p:spPr>
          <a:xfrm>
            <a:off x="457200" y="5122606"/>
            <a:ext cx="5497268"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400" dirty="0" smtClean="0"/>
              <a:t>Project submissions by 4:59pm tomorrow!</a:t>
            </a:r>
            <a:endParaRPr lang="en-US" sz="2400" dirty="0"/>
          </a:p>
        </p:txBody>
      </p:sp>
    </p:spTree>
    <p:extLst>
      <p:ext uri="{BB962C8B-B14F-4D97-AF65-F5344CB8AC3E}">
        <p14:creationId xmlns:p14="http://schemas.microsoft.com/office/powerpoint/2010/main" val="367647991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12-02 at 9.10.40 PM.png"/>
          <p:cNvPicPr>
            <a:picLocks noChangeAspect="1"/>
          </p:cNvPicPr>
          <p:nvPr/>
        </p:nvPicPr>
        <p:blipFill rotWithShape="1">
          <a:blip r:embed="rId2">
            <a:extLst>
              <a:ext uri="{28A0092B-C50C-407E-A947-70E740481C1C}">
                <a14:useLocalDpi xmlns:a14="http://schemas.microsoft.com/office/drawing/2010/main" val="0"/>
              </a:ext>
            </a:extLst>
          </a:blip>
          <a:srcRect t="4594"/>
          <a:stretch/>
        </p:blipFill>
        <p:spPr>
          <a:xfrm>
            <a:off x="152400" y="1"/>
            <a:ext cx="7358798" cy="4690850"/>
          </a:xfrm>
          <a:prstGeom prst="rect">
            <a:avLst/>
          </a:prstGeom>
          <a:ln>
            <a:noFill/>
          </a:ln>
          <a:effectLst>
            <a:outerShdw blurRad="292100" dist="139700" dir="2700000" algn="tl" rotWithShape="0">
              <a:srgbClr val="333333">
                <a:alpha val="65000"/>
              </a:srgbClr>
            </a:outerShdw>
          </a:effectLst>
        </p:spPr>
      </p:pic>
      <p:pic>
        <p:nvPicPr>
          <p:cNvPr id="6" name="Picture 5" descr="Screen Shot 2013-12-02 at 9.11.24 PM.png"/>
          <p:cNvPicPr>
            <a:picLocks noChangeAspect="1"/>
          </p:cNvPicPr>
          <p:nvPr/>
        </p:nvPicPr>
        <p:blipFill rotWithShape="1">
          <a:blip r:embed="rId3">
            <a:extLst>
              <a:ext uri="{28A0092B-C50C-407E-A947-70E740481C1C}">
                <a14:useLocalDpi xmlns:a14="http://schemas.microsoft.com/office/drawing/2010/main" val="0"/>
              </a:ext>
            </a:extLst>
          </a:blip>
          <a:srcRect l="5475"/>
          <a:stretch/>
        </p:blipFill>
        <p:spPr>
          <a:xfrm>
            <a:off x="2590800" y="4690850"/>
            <a:ext cx="6409244" cy="1665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3730555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Prediction #1</a:t>
            </a:r>
            <a:endParaRPr lang="en-US" b="1" dirty="0"/>
          </a:p>
        </p:txBody>
      </p:sp>
      <p:sp>
        <p:nvSpPr>
          <p:cNvPr id="7" name="TextBox 6"/>
          <p:cNvSpPr txBox="1"/>
          <p:nvPr/>
        </p:nvSpPr>
        <p:spPr>
          <a:xfrm>
            <a:off x="553977" y="1742786"/>
            <a:ext cx="7823238" cy="206210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3200" dirty="0" smtClean="0"/>
              <a:t>Amazon, </a:t>
            </a:r>
            <a:r>
              <a:rPr lang="en-US" sz="3200" dirty="0"/>
              <a:t>Facebook</a:t>
            </a:r>
            <a:r>
              <a:rPr lang="en-US" sz="3200" dirty="0" smtClean="0"/>
              <a:t>, Google</a:t>
            </a:r>
            <a:r>
              <a:rPr lang="en-US" sz="3200" dirty="0"/>
              <a:t>, </a:t>
            </a:r>
            <a:r>
              <a:rPr lang="en-US" sz="3200" dirty="0" smtClean="0"/>
              <a:t>and </a:t>
            </a:r>
            <a:r>
              <a:rPr lang="en-US" sz="3200" dirty="0"/>
              <a:t>Microsoft combined </a:t>
            </a:r>
            <a:r>
              <a:rPr lang="en-US" sz="3200" dirty="0" smtClean="0"/>
              <a:t>will contribute less valuable </a:t>
            </a:r>
            <a:r>
              <a:rPr lang="en-US" sz="3200" dirty="0"/>
              <a:t>technological innovation to society in 1990-2030 than Bell </a:t>
            </a:r>
            <a:r>
              <a:rPr lang="en-US" sz="3200" dirty="0" smtClean="0"/>
              <a:t>Labs did </a:t>
            </a:r>
            <a:r>
              <a:rPr lang="en-US" sz="3200" dirty="0"/>
              <a:t>in 1940-1980.</a:t>
            </a:r>
          </a:p>
        </p:txBody>
      </p:sp>
      <p:pic>
        <p:nvPicPr>
          <p:cNvPr id="8" name="Picture 7"/>
          <p:cNvPicPr>
            <a:picLocks noChangeAspect="1"/>
          </p:cNvPicPr>
          <p:nvPr/>
        </p:nvPicPr>
        <p:blipFill>
          <a:blip r:embed="rId2"/>
          <a:stretch>
            <a:fillRect/>
          </a:stretch>
        </p:blipFill>
        <p:spPr>
          <a:xfrm>
            <a:off x="567545" y="4039480"/>
            <a:ext cx="1765236" cy="1580689"/>
          </a:xfrm>
          <a:prstGeom prst="rect">
            <a:avLst/>
          </a:prstGeom>
        </p:spPr>
      </p:pic>
      <p:sp>
        <p:nvSpPr>
          <p:cNvPr id="9" name="TextBox 8"/>
          <p:cNvSpPr txBox="1"/>
          <p:nvPr/>
        </p:nvSpPr>
        <p:spPr>
          <a:xfrm>
            <a:off x="553977" y="5759384"/>
            <a:ext cx="1921169" cy="400110"/>
          </a:xfrm>
          <a:prstGeom prst="rect">
            <a:avLst/>
          </a:prstGeom>
          <a:noFill/>
        </p:spPr>
        <p:txBody>
          <a:bodyPr wrap="none" rtlCol="0">
            <a:spAutoFit/>
          </a:bodyPr>
          <a:lstStyle/>
          <a:p>
            <a:r>
              <a:rPr lang="en-US" sz="2000" dirty="0" smtClean="0"/>
              <a:t>transistor (1947)</a:t>
            </a:r>
            <a:endParaRPr lang="en-US" sz="2000" dirty="0"/>
          </a:p>
        </p:txBody>
      </p:sp>
      <p:pic>
        <p:nvPicPr>
          <p:cNvPr id="10" name="Picture 9" descr="Screen Shot 2013-12-02 at 7.20.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799" y="4300377"/>
            <a:ext cx="2578503" cy="955001"/>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2723264" y="5420114"/>
            <a:ext cx="2306641" cy="707886"/>
          </a:xfrm>
          <a:prstGeom prst="rect">
            <a:avLst/>
          </a:prstGeom>
          <a:noFill/>
        </p:spPr>
        <p:txBody>
          <a:bodyPr wrap="none" rtlCol="0">
            <a:spAutoFit/>
          </a:bodyPr>
          <a:lstStyle/>
          <a:p>
            <a:pPr algn="ctr"/>
            <a:r>
              <a:rPr lang="en-US" sz="2000" dirty="0" smtClean="0"/>
              <a:t>information theory,</a:t>
            </a:r>
          </a:p>
          <a:p>
            <a:pPr algn="ctr"/>
            <a:r>
              <a:rPr lang="en-US" sz="2000" dirty="0" smtClean="0"/>
              <a:t>cryptography (1945)</a:t>
            </a:r>
            <a:endParaRPr lang="en-US" sz="2000" dirty="0"/>
          </a:p>
        </p:txBody>
      </p:sp>
      <p:pic>
        <p:nvPicPr>
          <p:cNvPr id="12" name="Picture 11"/>
          <p:cNvPicPr>
            <a:picLocks noChangeAspect="1"/>
          </p:cNvPicPr>
          <p:nvPr/>
        </p:nvPicPr>
        <p:blipFill>
          <a:blip r:embed="rId4"/>
          <a:stretch>
            <a:fillRect/>
          </a:stretch>
        </p:blipFill>
        <p:spPr>
          <a:xfrm>
            <a:off x="5362263" y="3988746"/>
            <a:ext cx="2770846" cy="1770638"/>
          </a:xfrm>
          <a:prstGeom prst="rect">
            <a:avLst/>
          </a:prstGeom>
        </p:spPr>
      </p:pic>
      <p:sp>
        <p:nvSpPr>
          <p:cNvPr id="13" name="TextBox 12"/>
          <p:cNvSpPr txBox="1"/>
          <p:nvPr/>
        </p:nvSpPr>
        <p:spPr>
          <a:xfrm>
            <a:off x="5362263" y="5759045"/>
            <a:ext cx="2791424" cy="400110"/>
          </a:xfrm>
          <a:prstGeom prst="rect">
            <a:avLst/>
          </a:prstGeom>
          <a:noFill/>
        </p:spPr>
        <p:txBody>
          <a:bodyPr wrap="none" rtlCol="0">
            <a:spAutoFit/>
          </a:bodyPr>
          <a:lstStyle/>
          <a:p>
            <a:r>
              <a:rPr lang="en-US" sz="2000" dirty="0" smtClean="0"/>
              <a:t>cellular telephony (1947)</a:t>
            </a:r>
            <a:endParaRPr lang="en-US" sz="2000" dirty="0"/>
          </a:p>
        </p:txBody>
      </p:sp>
    </p:spTree>
    <p:extLst>
      <p:ext uri="{BB962C8B-B14F-4D97-AF65-F5344CB8AC3E}">
        <p14:creationId xmlns:p14="http://schemas.microsoft.com/office/powerpoint/2010/main" val="343917340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73124</TotalTime>
  <Words>3578</Words>
  <Application>Microsoft Macintosh PowerPoint</Application>
  <PresentationFormat>On-screen Show (4:3)</PresentationFormat>
  <Paragraphs>430</Paragraphs>
  <Slides>72</Slides>
  <Notes>1</Notes>
  <HiddenSlides>0</HiddenSlides>
  <MMClips>0</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Office Theme</vt:lpstr>
      <vt:lpstr>Class 26: Inventing the Future</vt:lpstr>
      <vt:lpstr>This Week in cs4414</vt:lpstr>
      <vt:lpstr>PowerPoint Presentation</vt:lpstr>
      <vt:lpstr>PowerPoint Presentation</vt:lpstr>
      <vt:lpstr>Past and Future</vt:lpstr>
      <vt:lpstr>AT&amp;T’s “You Will” (1993-4)</vt:lpstr>
      <vt:lpstr>PowerPoint Presentation</vt:lpstr>
      <vt:lpstr>PowerPoint Presentation</vt:lpstr>
      <vt:lpstr>Prediction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Prediction #2</vt:lpstr>
      <vt:lpstr>PowerPoint Presentation</vt:lpstr>
      <vt:lpstr>PowerPoint Presentation</vt:lpstr>
      <vt:lpstr>PowerPoint Presentation</vt:lpstr>
      <vt:lpstr>PowerPoint Presentation</vt:lpstr>
      <vt:lpstr>PowerPoint Presentation</vt:lpstr>
      <vt:lpstr>PowerPoint Presentation</vt:lpstr>
      <vt:lpstr>Pace of Progress</vt:lpstr>
      <vt:lpstr>PowerPoint Presentation</vt:lpstr>
      <vt:lpstr>Last Millennium</vt:lpstr>
      <vt:lpstr>Last Millennium</vt:lpstr>
      <vt:lpstr>Last Millennium</vt:lpstr>
      <vt:lpstr>Last Millennium</vt:lpstr>
      <vt:lpstr>Prediction #3</vt:lpstr>
      <vt:lpstr>PowerPoint Presentation</vt:lpstr>
      <vt:lpstr>PowerPoint Presentation</vt:lpstr>
      <vt:lpstr>Astrophysics and Moore’s Law</vt:lpstr>
      <vt:lpstr>PowerPoint Presentation</vt:lpstr>
      <vt:lpstr>PowerPoint Presentation</vt:lpstr>
      <vt:lpstr>PowerPoint Presentation</vt:lpstr>
      <vt:lpstr>PowerPoint Presentation</vt:lpstr>
      <vt:lpstr>The Endless Golden Age</vt:lpstr>
      <vt:lpstr>PowerPoint Presentation</vt:lpstr>
      <vt:lpstr>PowerPoint Presentation</vt:lpstr>
      <vt:lpstr>PowerPoint Presentation</vt:lpstr>
      <vt:lpstr>PowerPoint Presentation</vt:lpstr>
      <vt:lpstr>Golden Ages or Golden Catastrophes?</vt:lpstr>
      <vt:lpstr>PowerPoint Presentation</vt:lpstr>
      <vt:lpstr>PowerPoint Presentation</vt:lpstr>
      <vt:lpstr>PowerPoint Presentation</vt:lpstr>
      <vt:lpstr>Malthus’ Fallacy?</vt:lpstr>
      <vt:lpstr>Malthus’ Fallacy</vt:lpstr>
      <vt:lpstr>Golden Age of Food Production</vt:lpstr>
      <vt:lpstr>Growing Corn</vt:lpstr>
      <vt:lpstr>Corn Yield</vt:lpstr>
      <vt:lpstr>PowerPoint Presentation</vt:lpstr>
      <vt:lpstr>Green Revolution</vt:lpstr>
      <vt:lpstr>PowerPoint Presentation</vt:lpstr>
      <vt:lpstr>Malthus was wrong about #2 Also</vt:lpstr>
      <vt:lpstr>Upcoming Malthusian Catastrophes?</vt:lpstr>
      <vt:lpstr>PowerPoint Presentation</vt:lpstr>
      <vt:lpstr>PowerPoint Presentation</vt:lpstr>
      <vt:lpstr>“Cornucopian View”</vt:lpstr>
      <vt:lpstr>Prediction #4</vt:lpstr>
      <vt:lpstr>PowerPoint Presentation</vt:lpstr>
      <vt:lpstr>PowerPoint Presentation</vt:lpstr>
      <vt:lpstr>Charge</vt:lpstr>
    </vt:vector>
  </TitlesOfParts>
  <Company>University of Virginia</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cs4414 Lecture</dc:title>
  <dc:creator>David Evans</dc:creator>
  <cp:keywords>Operating Systems</cp:keywords>
  <cp:lastModifiedBy>David Evans</cp:lastModifiedBy>
  <cp:revision>771</cp:revision>
  <cp:lastPrinted>2013-11-21T15:26:53Z</cp:lastPrinted>
  <dcterms:created xsi:type="dcterms:W3CDTF">2013-08-26T17:24:32Z</dcterms:created>
  <dcterms:modified xsi:type="dcterms:W3CDTF">2013-12-04T02:37:22Z</dcterms:modified>
</cp:coreProperties>
</file>