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48" r:id="rId1"/>
  </p:sldMasterIdLst>
  <p:notesMasterIdLst>
    <p:notesMasterId r:id="rId82"/>
  </p:notesMasterIdLst>
  <p:handoutMasterIdLst>
    <p:handoutMasterId r:id="rId83"/>
  </p:handoutMasterIdLst>
  <p:sldIdLst>
    <p:sldId id="256" r:id="rId2"/>
    <p:sldId id="316" r:id="rId3"/>
    <p:sldId id="381" r:id="rId4"/>
    <p:sldId id="382" r:id="rId5"/>
    <p:sldId id="317" r:id="rId6"/>
    <p:sldId id="310" r:id="rId7"/>
    <p:sldId id="318" r:id="rId8"/>
    <p:sldId id="335" r:id="rId9"/>
    <p:sldId id="319" r:id="rId10"/>
    <p:sldId id="326" r:id="rId11"/>
    <p:sldId id="327" r:id="rId12"/>
    <p:sldId id="328" r:id="rId13"/>
    <p:sldId id="329" r:id="rId14"/>
    <p:sldId id="330" r:id="rId15"/>
    <p:sldId id="338" r:id="rId16"/>
    <p:sldId id="331" r:id="rId17"/>
    <p:sldId id="332" r:id="rId18"/>
    <p:sldId id="333" r:id="rId19"/>
    <p:sldId id="334" r:id="rId20"/>
    <p:sldId id="336" r:id="rId21"/>
    <p:sldId id="337"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260" r:id="rId41"/>
    <p:sldId id="362" r:id="rId42"/>
    <p:sldId id="320" r:id="rId43"/>
    <p:sldId id="321" r:id="rId44"/>
    <p:sldId id="322" r:id="rId45"/>
    <p:sldId id="323" r:id="rId46"/>
    <p:sldId id="324" r:id="rId47"/>
    <p:sldId id="325" r:id="rId48"/>
    <p:sldId id="374" r:id="rId49"/>
    <p:sldId id="262" r:id="rId50"/>
    <p:sldId id="263" r:id="rId51"/>
    <p:sldId id="269" r:id="rId52"/>
    <p:sldId id="367" r:id="rId53"/>
    <p:sldId id="368" r:id="rId54"/>
    <p:sldId id="275" r:id="rId55"/>
    <p:sldId id="276" r:id="rId56"/>
    <p:sldId id="277" r:id="rId57"/>
    <p:sldId id="285" r:id="rId58"/>
    <p:sldId id="284" r:id="rId59"/>
    <p:sldId id="376" r:id="rId60"/>
    <p:sldId id="377" r:id="rId61"/>
    <p:sldId id="287" r:id="rId62"/>
    <p:sldId id="289" r:id="rId63"/>
    <p:sldId id="290" r:id="rId64"/>
    <p:sldId id="292" r:id="rId65"/>
    <p:sldId id="295" r:id="rId66"/>
    <p:sldId id="296" r:id="rId67"/>
    <p:sldId id="297" r:id="rId68"/>
    <p:sldId id="298" r:id="rId69"/>
    <p:sldId id="299" r:id="rId70"/>
    <p:sldId id="300" r:id="rId71"/>
    <p:sldId id="301" r:id="rId72"/>
    <p:sldId id="302" r:id="rId73"/>
    <p:sldId id="303" r:id="rId74"/>
    <p:sldId id="304" r:id="rId75"/>
    <p:sldId id="380" r:id="rId76"/>
    <p:sldId id="306" r:id="rId77"/>
    <p:sldId id="378" r:id="rId78"/>
    <p:sldId id="379" r:id="rId79"/>
    <p:sldId id="308" r:id="rId80"/>
    <p:sldId id="309" r:id="rId81"/>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94" d="100"/>
          <a:sy n="94" d="100"/>
        </p:scale>
        <p:origin x="-2736" y="-28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667889.2427465823</c:v>
                </c:pt>
                <c:pt idx="40">
                  <c:v>595210.0276972564</c:v>
                </c:pt>
                <c:pt idx="41">
                  <c:v>530439.7112528304</c:v>
                </c:pt>
              </c:numCache>
            </c:numRef>
          </c:val>
          <c:smooth val="0"/>
        </c:ser>
        <c:dLbls>
          <c:showLegendKey val="0"/>
          <c:showVal val="0"/>
          <c:showCatName val="0"/>
          <c:showSerName val="0"/>
          <c:showPercent val="0"/>
          <c:showBubbleSize val="0"/>
        </c:dLbls>
        <c:marker val="1"/>
        <c:smooth val="0"/>
        <c:axId val="-2125083480"/>
        <c:axId val="1776004056"/>
      </c:lineChart>
      <c:dateAx>
        <c:axId val="-2125083480"/>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1776004056"/>
        <c:crossesAt val="1.0"/>
        <c:auto val="1"/>
        <c:lblOffset val="100"/>
        <c:baseTimeUnit val="months"/>
      </c:dateAx>
      <c:valAx>
        <c:axId val="177600405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125083480"/>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Sheet1!$E$2:$E$44</c:f>
              <c:numCache>
                <c:formatCode>_("$"* #,##0_);_("$"* \(#,##0\);_("$"* "-"??_);_(@_)</c:formatCode>
                <c:ptCount val="43"/>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342502.0602179044</c:v>
                </c:pt>
                <c:pt idx="25">
                  <c:v>232735.4377430641</c:v>
                </c:pt>
                <c:pt idx="26">
                  <c:v>154713.5990722806</c:v>
                </c:pt>
                <c:pt idx="27">
                  <c:v>108065.1394378536</c:v>
                </c:pt>
                <c:pt idx="28">
                  <c:v>70333.3344241588</c:v>
                </c:pt>
                <c:pt idx="29">
                  <c:v>46774.27282941258</c:v>
                </c:pt>
                <c:pt idx="30">
                  <c:v>31512.0395425361</c:v>
                </c:pt>
                <c:pt idx="31">
                  <c:v>31124.96073757426</c:v>
                </c:pt>
                <c:pt idx="32">
                  <c:v>29091.73374545073</c:v>
                </c:pt>
                <c:pt idx="33" formatCode="&quot;$&quot;#,##0.00">
                  <c:v>20962.78225099584</c:v>
                </c:pt>
                <c:pt idx="34" formatCode="&quot;$&quot;#,##0.00">
                  <c:v>16712.01311162171</c:v>
                </c:pt>
                <c:pt idx="35" formatCode="&quot;$&quot;#,##0.00">
                  <c:v>10496.93397886038</c:v>
                </c:pt>
                <c:pt idx="36" formatCode="&quot;$&quot;#,##0.00">
                  <c:v>7743.438104655075</c:v>
                </c:pt>
                <c:pt idx="37" formatCode="&quot;$&quot;#,##0.00">
                  <c:v>7666.219038259301</c:v>
                </c:pt>
                <c:pt idx="38" formatCode="&quot;$&quot;#,##0.00">
                  <c:v>5901.29263547732</c:v>
                </c:pt>
                <c:pt idx="39" formatCode="&quot;$&quot;#,##0.00">
                  <c:v>5984.72133943211</c:v>
                </c:pt>
                <c:pt idx="40" formatCode="&quot;$&quot;#,##0.00">
                  <c:v>6618.349278704315</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667889.2427465823</c:v>
                </c:pt>
                <c:pt idx="40">
                  <c:v>595210.0276972564</c:v>
                </c:pt>
                <c:pt idx="41">
                  <c:v>530439.7112528304</c:v>
                </c:pt>
              </c:numCache>
            </c:numRef>
          </c:val>
          <c:smooth val="0"/>
        </c:ser>
        <c:dLbls>
          <c:showLegendKey val="0"/>
          <c:showVal val="0"/>
          <c:showCatName val="0"/>
          <c:showSerName val="0"/>
          <c:showPercent val="0"/>
          <c:showBubbleSize val="0"/>
        </c:dLbls>
        <c:marker val="1"/>
        <c:smooth val="0"/>
        <c:axId val="1772095400"/>
        <c:axId val="1772117576"/>
      </c:lineChart>
      <c:dateAx>
        <c:axId val="1772095400"/>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1772117576"/>
        <c:crossesAt val="1.0"/>
        <c:auto val="1"/>
        <c:lblOffset val="100"/>
        <c:baseTimeUnit val="months"/>
      </c:dateAx>
      <c:valAx>
        <c:axId val="177211757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772095400"/>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4937208"/>
        <c:axId val="-2034931448"/>
      </c:scatterChart>
      <c:valAx>
        <c:axId val="-2034937208"/>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2034931448"/>
        <c:crosses val="max"/>
        <c:crossBetween val="midCat"/>
      </c:valAx>
      <c:valAx>
        <c:axId val="-2034931448"/>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2034937208"/>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6945672"/>
        <c:axId val="-2037370968"/>
      </c:scatterChart>
      <c:valAx>
        <c:axId val="-203694567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7370968"/>
        <c:crossesAt val="50.0"/>
        <c:crossBetween val="midCat"/>
        <c:majorUnit val="100.0"/>
      </c:valAx>
      <c:valAx>
        <c:axId val="-20373709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3694567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2407864"/>
        <c:axId val="-2038345720"/>
      </c:scatterChart>
      <c:valAx>
        <c:axId val="-2042407864"/>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8345720"/>
        <c:crossesAt val="50.0"/>
        <c:crossBetween val="midCat"/>
        <c:majorUnit val="100.0"/>
      </c:valAx>
      <c:valAx>
        <c:axId val="-203834572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2407864"/>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0002792"/>
        <c:axId val="-2044603464"/>
      </c:scatterChart>
      <c:valAx>
        <c:axId val="-204000279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44603464"/>
        <c:crossesAt val="50.0"/>
        <c:crossBetween val="midCat"/>
        <c:majorUnit val="100.0"/>
      </c:valAx>
      <c:valAx>
        <c:axId val="-2044603464"/>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0002792"/>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32760808"/>
        <c:axId val="-2032520360"/>
      </c:scatterChart>
      <c:valAx>
        <c:axId val="-203276080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32520360"/>
        <c:crossesAt val="50.0"/>
        <c:crossBetween val="midCat"/>
        <c:majorUnit val="100.0"/>
      </c:valAx>
      <c:valAx>
        <c:axId val="-203252036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3276080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12/2/13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12/2/13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50C0D-3F48-45D1-91B5-0A3F890016BD}" type="slidenum">
              <a:rPr lang="en-US"/>
              <a:pPr/>
              <a:t>48</a:t>
            </a:fld>
            <a:endParaRPr lang="en-US"/>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xfrm>
            <a:off x="957804" y="4488495"/>
            <a:ext cx="5272595" cy="425102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sciencemag.org/cgi/content/abstract/327/5961/78?ijkey=2cSK/YvTtuDSU&amp;keytype=re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23list" TargetMode="Externa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download.intel.com/pressroom/pdf/computertrendsrelease.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wolframalpha.com/input/?i=corn+yield+china+vs.+us" TargetMode="Externa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4428" y="653507"/>
            <a:ext cx="5052597" cy="396187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60811" y="90721"/>
            <a:ext cx="3493617" cy="4043331"/>
          </a:xfrm>
          <a:noFill/>
        </p:spPr>
        <p:txBody>
          <a:bodyPr>
            <a:noAutofit/>
          </a:bodyPr>
          <a:lstStyle/>
          <a:p>
            <a:pPr algn="l"/>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26:</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Inventing the Future</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
        <p:nvSpPr>
          <p:cNvPr id="5" name="TextBox 4"/>
          <p:cNvSpPr txBox="1"/>
          <p:nvPr/>
        </p:nvSpPr>
        <p:spPr>
          <a:xfrm>
            <a:off x="5289900" y="4683398"/>
            <a:ext cx="2798437" cy="369332"/>
          </a:xfrm>
          <a:prstGeom prst="rect">
            <a:avLst/>
          </a:prstGeom>
          <a:noFill/>
        </p:spPr>
        <p:txBody>
          <a:bodyPr wrap="none" rtlCol="0">
            <a:spAutoFit/>
          </a:bodyPr>
          <a:lstStyle/>
          <a:p>
            <a:r>
              <a:rPr lang="en-US" dirty="0" smtClean="0"/>
              <a:t>Alan Kay’s </a:t>
            </a:r>
            <a:r>
              <a:rPr lang="en-US" dirty="0" err="1" smtClean="0"/>
              <a:t>Dynabook</a:t>
            </a:r>
            <a:r>
              <a:rPr lang="en-US" dirty="0" smtClean="0"/>
              <a:t> (1972)</a:t>
            </a:r>
            <a:endParaRPr lang="en-US" dirty="0"/>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87557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297256" y="171246"/>
            <a:ext cx="5295378" cy="1558030"/>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renewed </a:t>
              </a:r>
              <a:r>
                <a:rPr lang="en-US" dirty="0">
                  <a:solidFill>
                    <a:schemeClr val="bg1">
                      <a:lumMod val="50000"/>
                    </a:schemeClr>
                  </a:solidFill>
                </a:rPr>
                <a:t>your driver’s license at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bought </a:t>
              </a:r>
              <a:r>
                <a:rPr lang="en-US" dirty="0">
                  <a:solidFill>
                    <a:schemeClr val="bg1">
                      <a:lumMod val="50000"/>
                    </a:schemeClr>
                  </a:solidFill>
                </a:rPr>
                <a:t>concert tickets from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checked </a:t>
              </a:r>
              <a:r>
                <a:rPr lang="en-US" dirty="0">
                  <a:solidFill>
                    <a:schemeClr val="bg1">
                      <a:lumMod val="50000"/>
                    </a:schemeClr>
                  </a:solidFill>
                </a:rPr>
                <a:t>out of a supermarket a whole cart at a </a:t>
              </a:r>
              <a:r>
                <a:rPr lang="en-US" dirty="0" smtClean="0">
                  <a:solidFill>
                    <a:schemeClr val="bg1">
                      <a:lumMod val="50000"/>
                    </a:schemeClr>
                  </a:solidFill>
                </a:rPr>
                <a:t>time</a:t>
              </a:r>
            </a:p>
            <a:p>
              <a:pPr algn="ctr"/>
              <a:r>
                <a:rPr lang="en-US" dirty="0">
                  <a:solidFill>
                    <a:schemeClr val="bg1">
                      <a:lumMod val="50000"/>
                    </a:schemeClr>
                  </a:solidFill>
                  <a:ea typeface="Lucida Grande"/>
                  <a:cs typeface="Lucida Grande"/>
                </a:rPr>
                <a:t>sent someone a fax from the </a:t>
              </a:r>
              <a:r>
                <a:rPr lang="en-US" dirty="0" smtClean="0">
                  <a:solidFill>
                    <a:schemeClr val="bg1">
                      <a:lumMod val="50000"/>
                    </a:schemeClr>
                  </a:solidFill>
                  <a:ea typeface="Lucida Grande"/>
                  <a:cs typeface="Lucida Grande"/>
                </a:rPr>
                <a:t>beach</a:t>
              </a:r>
              <a:endParaRPr lang="en-US" dirty="0">
                <a:solidFill>
                  <a:schemeClr val="bg1">
                    <a:lumMod val="50000"/>
                  </a:schemeClr>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50000"/>
                    </a:schemeClr>
                  </a:solidFill>
                </a:rPr>
                <a:t>Commerce</a:t>
              </a:r>
              <a:endParaRPr lang="en-US" dirty="0">
                <a:solidFill>
                  <a:schemeClr val="bg1">
                    <a:lumMod val="50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7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learned </a:t>
              </a:r>
              <a:r>
                <a:rPr lang="en-US" dirty="0">
                  <a:solidFill>
                    <a:schemeClr val="bg1">
                      <a:lumMod val="50000"/>
                    </a:schemeClr>
                  </a:solidFill>
                </a:rPr>
                <a:t>special things from faraway </a:t>
              </a:r>
              <a:r>
                <a:rPr lang="en-US" dirty="0" smtClean="0">
                  <a:solidFill>
                    <a:schemeClr val="bg1">
                      <a:lumMod val="50000"/>
                    </a:schemeClr>
                  </a:solidFill>
                </a:rPr>
                <a:t>places</a:t>
              </a:r>
              <a:endParaRPr lang="en-US" dirty="0">
                <a:solidFill>
                  <a:schemeClr val="bg1">
                    <a:lumMod val="50000"/>
                  </a:schemeClr>
                </a:solidFill>
              </a:endParaRPr>
            </a:p>
            <a:p>
              <a:pPr algn="ctr"/>
              <a:r>
                <a:rPr lang="en-US" dirty="0" smtClean="0">
                  <a:solidFill>
                    <a:schemeClr val="bg1">
                      <a:lumMod val="50000"/>
                    </a:schemeClr>
                  </a:solidFill>
                </a:rPr>
                <a:t>had </a:t>
              </a:r>
              <a:r>
                <a:rPr lang="en-US" dirty="0">
                  <a:solidFill>
                    <a:schemeClr val="bg1">
                      <a:lumMod val="50000"/>
                    </a:schemeClr>
                  </a:solidFill>
                </a:rPr>
                <a:t>a classmate who is thousands of miles </a:t>
              </a:r>
              <a:r>
                <a:rPr lang="en-US" dirty="0" smtClean="0">
                  <a:solidFill>
                    <a:schemeClr val="bg1">
                      <a:lumMod val="50000"/>
                    </a:schemeClr>
                  </a:solidFill>
                </a:rPr>
                <a:t>away</a:t>
              </a:r>
            </a:p>
            <a:p>
              <a:pPr algn="ctr"/>
              <a:r>
                <a:rPr lang="en-US" dirty="0">
                  <a:solidFill>
                    <a:schemeClr val="bg1">
                      <a:lumMod val="50000"/>
                    </a:schemeClr>
                  </a:solidFill>
                  <a:ea typeface="Lucida Grande"/>
                  <a:cs typeface="Lucida Grande"/>
                </a:rPr>
                <a:t>fixed your car with a </a:t>
              </a:r>
              <a:r>
                <a:rPr lang="en-US" dirty="0" smtClean="0">
                  <a:solidFill>
                    <a:schemeClr val="bg1">
                      <a:lumMod val="50000"/>
                    </a:schemeClr>
                  </a:solidFill>
                  <a:ea typeface="Lucida Grande"/>
                  <a:cs typeface="Lucida Grande"/>
                </a:rPr>
                <a:t>television</a:t>
              </a:r>
              <a:endParaRPr lang="en-US" dirty="0">
                <a:solidFill>
                  <a:schemeClr val="bg1">
                    <a:lumMod val="50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Education</a:t>
              </a:r>
              <a:endParaRPr lang="en-US" dirty="0">
                <a:solidFill>
                  <a:schemeClr val="bg1">
                    <a:lumMod val="50000"/>
                  </a:schemeClr>
                </a:solidFill>
              </a:endParaRPr>
            </a:p>
          </p:txBody>
        </p:sp>
      </p:grpSp>
      <p:grpSp>
        <p:nvGrpSpPr>
          <p:cNvPr id="14" name="Group 13"/>
          <p:cNvGrpSpPr/>
          <p:nvPr/>
        </p:nvGrpSpPr>
        <p:grpSpPr>
          <a:xfrm>
            <a:off x="3949992" y="1334626"/>
            <a:ext cx="5114549" cy="1163978"/>
            <a:chOff x="3949992" y="1587057"/>
            <a:chExt cx="5114549" cy="1163978"/>
          </a:xfrm>
          <a:solidFill>
            <a:schemeClr val="bg1">
              <a:lumMod val="7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50000"/>
                    </a:schemeClr>
                  </a:solidFill>
                </a:rPr>
                <a:t>crossed </a:t>
              </a:r>
              <a:r>
                <a:rPr lang="en-US" dirty="0">
                  <a:solidFill>
                    <a:schemeClr val="bg1">
                      <a:lumMod val="50000"/>
                    </a:schemeClr>
                  </a:solidFill>
                </a:rPr>
                <a:t>the country without asking for </a:t>
              </a:r>
              <a:r>
                <a:rPr lang="en-US" dirty="0" smtClean="0">
                  <a:solidFill>
                    <a:schemeClr val="bg1">
                      <a:lumMod val="50000"/>
                    </a:schemeClr>
                  </a:solidFill>
                </a:rPr>
                <a:t>directions</a:t>
              </a:r>
            </a:p>
            <a:p>
              <a:pPr algn="ctr"/>
              <a:r>
                <a:rPr lang="en-US" dirty="0" smtClean="0">
                  <a:solidFill>
                    <a:schemeClr val="bg1">
                      <a:lumMod val="50000"/>
                    </a:schemeClr>
                  </a:solidFill>
                </a:rPr>
                <a:t>paid </a:t>
              </a:r>
              <a:r>
                <a:rPr lang="en-US" dirty="0">
                  <a:solidFill>
                    <a:schemeClr val="bg1">
                      <a:lumMod val="50000"/>
                    </a:schemeClr>
                  </a:solidFill>
                </a:rPr>
                <a:t>a toll without slowing down</a:t>
              </a:r>
              <a:endParaRPr lang="en-US" dirty="0">
                <a:solidFill>
                  <a:schemeClr val="bg1">
                    <a:lumMod val="50000"/>
                  </a:schemeClr>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Travel</a:t>
              </a:r>
              <a:endParaRPr lang="en-US" dirty="0">
                <a:solidFill>
                  <a:schemeClr val="bg1">
                    <a:lumMod val="50000"/>
                  </a:schemeClr>
                </a:solidFill>
              </a:endParaRPr>
            </a:p>
          </p:txBody>
        </p:sp>
      </p:grpSp>
      <p:grpSp>
        <p:nvGrpSpPr>
          <p:cNvPr id="23" name="Group 22"/>
          <p:cNvGrpSpPr/>
          <p:nvPr/>
        </p:nvGrpSpPr>
        <p:grpSpPr>
          <a:xfrm>
            <a:off x="135454" y="2115742"/>
            <a:ext cx="6007416" cy="1033877"/>
            <a:chOff x="-1224296" y="4943640"/>
            <a:chExt cx="6007416" cy="1033877"/>
          </a:xfrm>
          <a:solidFill>
            <a:schemeClr val="bg1">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borrowed </a:t>
              </a:r>
              <a:r>
                <a:rPr lang="en-US" dirty="0">
                  <a:solidFill>
                    <a:schemeClr val="bg1">
                      <a:lumMod val="50000"/>
                    </a:schemeClr>
                  </a:solidFill>
                </a:rPr>
                <a:t>a book from thousands of miles </a:t>
              </a:r>
              <a:r>
                <a:rPr lang="en-US" dirty="0" smtClean="0">
                  <a:solidFill>
                    <a:schemeClr val="bg1">
                      <a:lumMod val="50000"/>
                    </a:schemeClr>
                  </a:solidFill>
                </a:rPr>
                <a:t>away  </a:t>
              </a:r>
            </a:p>
            <a:p>
              <a:pPr algn="ctr"/>
              <a:r>
                <a:rPr lang="en-US" dirty="0" smtClean="0">
                  <a:solidFill>
                    <a:schemeClr val="bg1">
                      <a:lumMod val="50000"/>
                    </a:schemeClr>
                  </a:solidFill>
                </a:rPr>
                <a:t>watched </a:t>
              </a:r>
              <a:r>
                <a:rPr lang="en-US" dirty="0">
                  <a:solidFill>
                    <a:schemeClr val="bg1">
                      <a:lumMod val="50000"/>
                    </a:schemeClr>
                  </a:solidFill>
                </a:rPr>
                <a:t>the movie you wanted to the minute you wanted </a:t>
              </a:r>
              <a:r>
                <a:rPr lang="en-US" dirty="0" smtClean="0">
                  <a:solidFill>
                    <a:schemeClr val="bg1">
                      <a:lumMod val="50000"/>
                    </a:schemeClr>
                  </a:solidFill>
                </a:rPr>
                <a:t>to</a:t>
              </a:r>
              <a:endParaRPr lang="en-US" dirty="0">
                <a:solidFill>
                  <a:schemeClr val="bg1">
                    <a:lumMod val="50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Media Consumption</a:t>
              </a:r>
              <a:endParaRPr lang="en-US" dirty="0">
                <a:solidFill>
                  <a:schemeClr val="bg1">
                    <a:lumMod val="50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opened doors with the sound of your </a:t>
              </a:r>
              <a:r>
                <a:rPr lang="en-US" dirty="0" smtClean="0">
                  <a:solidFill>
                    <a:schemeClr val="bg1">
                      <a:lumMod val="50000"/>
                    </a:schemeClr>
                  </a:solidFill>
                  <a:ea typeface="Lucida Grande"/>
                  <a:cs typeface="Lucida Grande"/>
                </a:rPr>
                <a:t>voice</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kept </a:t>
              </a:r>
              <a:r>
                <a:rPr lang="en-US" dirty="0">
                  <a:solidFill>
                    <a:schemeClr val="bg1">
                      <a:lumMod val="50000"/>
                    </a:schemeClr>
                  </a:solidFill>
                  <a:ea typeface="Lucida Grande"/>
                  <a:cs typeface="Lucida Grande"/>
                </a:rPr>
                <a:t>an eye on your home when you’re not at </a:t>
              </a:r>
              <a:r>
                <a:rPr lang="en-US" dirty="0" smtClean="0">
                  <a:solidFill>
                    <a:schemeClr val="bg1">
                      <a:lumMod val="50000"/>
                    </a:schemeClr>
                  </a:solidFill>
                  <a:ea typeface="Lucida Grande"/>
                  <a:cs typeface="Lucida Grande"/>
                </a:rPr>
                <a:t>home</a:t>
              </a:r>
            </a:p>
            <a:p>
              <a:pPr algn="ctr"/>
              <a:r>
                <a:rPr lang="en-US" dirty="0">
                  <a:solidFill>
                    <a:schemeClr val="bg1">
                      <a:lumMod val="50000"/>
                    </a:schemeClr>
                  </a:solidFill>
                  <a:ea typeface="Lucida Grande"/>
                  <a:cs typeface="Lucida Grande"/>
                </a:rPr>
                <a:t>carried your medical history in your </a:t>
              </a:r>
              <a:r>
                <a:rPr lang="en-US" dirty="0" smtClean="0">
                  <a:solidFill>
                    <a:schemeClr val="bg1">
                      <a:lumMod val="50000"/>
                    </a:schemeClr>
                  </a:solidFill>
                  <a:ea typeface="Lucida Grande"/>
                  <a:cs typeface="Lucida Grande"/>
                </a:rPr>
                <a:t>wallet</a:t>
              </a:r>
              <a:endParaRPr lang="en-US" dirty="0">
                <a:solidFill>
                  <a:schemeClr val="bg1">
                    <a:lumMod val="50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Security</a:t>
              </a:r>
              <a:endParaRPr lang="en-US" dirty="0">
                <a:solidFill>
                  <a:schemeClr val="bg1">
                    <a:lumMod val="50000"/>
                  </a:schemeClr>
                </a:solidFill>
              </a:endParaRPr>
            </a:p>
          </p:txBody>
        </p:sp>
      </p:grpSp>
      <p:sp>
        <p:nvSpPr>
          <p:cNvPr id="13" name="Rounded Rectangle 12"/>
          <p:cNvSpPr/>
          <p:nvPr/>
        </p:nvSpPr>
        <p:spPr>
          <a:xfrm>
            <a:off x="5276058" y="4819508"/>
            <a:ext cx="3738085" cy="1179619"/>
          </a:xfrm>
          <a:prstGeom prst="round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conducted </a:t>
            </a:r>
            <a:r>
              <a:rPr lang="en-US" dirty="0">
                <a:solidFill>
                  <a:schemeClr val="bg1">
                    <a:lumMod val="50000"/>
                  </a:schemeClr>
                </a:solidFill>
                <a:ea typeface="Lucida Grande"/>
                <a:cs typeface="Lucida Grande"/>
              </a:rPr>
              <a:t>business in a language you don’t </a:t>
            </a:r>
            <a:r>
              <a:rPr lang="en-US" dirty="0" smtClean="0">
                <a:solidFill>
                  <a:schemeClr val="bg1">
                    <a:lumMod val="50000"/>
                  </a:schemeClr>
                </a:solidFill>
                <a:ea typeface="Lucida Grande"/>
                <a:cs typeface="Lucida Grande"/>
              </a:rPr>
              <a:t>understand</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had </a:t>
            </a:r>
            <a:r>
              <a:rPr lang="en-US" dirty="0">
                <a:solidFill>
                  <a:schemeClr val="bg1">
                    <a:lumMod val="50000"/>
                  </a:schemeClr>
                </a:solidFill>
                <a:ea typeface="Lucida Grande"/>
                <a:cs typeface="Lucida Grande"/>
              </a:rPr>
              <a:t>an assistant who lived in your </a:t>
            </a:r>
            <a:r>
              <a:rPr lang="en-US" dirty="0" smtClean="0">
                <a:solidFill>
                  <a:schemeClr val="bg1">
                    <a:lumMod val="50000"/>
                  </a:schemeClr>
                </a:solidFill>
                <a:ea typeface="Lucida Grande"/>
                <a:cs typeface="Lucida Grande"/>
              </a:rPr>
              <a:t>computer</a:t>
            </a:r>
            <a:endParaRPr lang="en-US" dirty="0">
              <a:solidFill>
                <a:schemeClr val="bg1">
                  <a:lumMod val="50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Agents</a:t>
            </a:r>
            <a:endParaRPr lang="en-US" dirty="0">
              <a:solidFill>
                <a:schemeClr val="bg1">
                  <a:lumMod val="50000"/>
                </a:schemeClr>
              </a:solidFill>
            </a:endParaRPr>
          </a:p>
        </p:txBody>
      </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pic>
        <p:nvPicPr>
          <p:cNvPr id="6" name="Picture 5"/>
          <p:cNvPicPr>
            <a:picLocks noChangeAspect="1"/>
          </p:cNvPicPr>
          <p:nvPr/>
        </p:nvPicPr>
        <p:blipFill>
          <a:blip r:embed="rId2"/>
          <a:stretch>
            <a:fillRect/>
          </a:stretch>
        </p:blipFill>
        <p:spPr>
          <a:xfrm>
            <a:off x="787240" y="158774"/>
            <a:ext cx="5993050" cy="2636118"/>
          </a:xfrm>
          <a:prstGeom prst="rect">
            <a:avLst/>
          </a:prstGeom>
        </p:spPr>
      </p:pic>
      <p:sp>
        <p:nvSpPr>
          <p:cNvPr id="10" name="TextBox 9"/>
          <p:cNvSpPr txBox="1"/>
          <p:nvPr/>
        </p:nvSpPr>
        <p:spPr>
          <a:xfrm>
            <a:off x="297256" y="4365122"/>
            <a:ext cx="5440254" cy="1815882"/>
          </a:xfrm>
          <a:prstGeom prst="rect">
            <a:avLst/>
          </a:prstGeom>
          <a:solidFill>
            <a:schemeClr val="accent5">
              <a:lumMod val="40000"/>
              <a:lumOff val="60000"/>
            </a:schemeClr>
          </a:solidFill>
        </p:spPr>
        <p:txBody>
          <a:bodyPr wrap="square" rtlCol="0">
            <a:spAutoFit/>
          </a:bodyPr>
          <a:lstStyle/>
          <a:p>
            <a:r>
              <a:rPr lang="en-US" sz="2800" dirty="0" smtClean="0"/>
              <a:t>First Release 2003</a:t>
            </a:r>
          </a:p>
          <a:p>
            <a:r>
              <a:rPr lang="en-US" sz="2800" dirty="0" smtClean="0"/>
              <a:t>Created by </a:t>
            </a:r>
            <a:r>
              <a:rPr lang="en-US" sz="2800" dirty="0" err="1"/>
              <a:t>Ahti</a:t>
            </a:r>
            <a:r>
              <a:rPr lang="en-US" sz="2800" dirty="0"/>
              <a:t> </a:t>
            </a:r>
            <a:r>
              <a:rPr lang="en-US" sz="2800" dirty="0" err="1" smtClean="0"/>
              <a:t>Heinla</a:t>
            </a:r>
            <a:r>
              <a:rPr lang="en-US" sz="2800" dirty="0" smtClean="0"/>
              <a:t> , </a:t>
            </a:r>
            <a:r>
              <a:rPr lang="en-US" sz="2800" dirty="0" err="1"/>
              <a:t>Priit</a:t>
            </a:r>
            <a:r>
              <a:rPr lang="en-US" sz="2800" dirty="0"/>
              <a:t> </a:t>
            </a:r>
            <a:r>
              <a:rPr lang="en-US" sz="2800" dirty="0" err="1"/>
              <a:t>Kasesalu</a:t>
            </a:r>
            <a:r>
              <a:rPr lang="en-US" sz="2800" dirty="0"/>
              <a:t>, and </a:t>
            </a:r>
            <a:r>
              <a:rPr lang="en-US" sz="2800" dirty="0" err="1"/>
              <a:t>Jaan</a:t>
            </a:r>
            <a:r>
              <a:rPr lang="en-US" sz="2800" dirty="0"/>
              <a:t> </a:t>
            </a:r>
            <a:r>
              <a:rPr lang="en-US" sz="2800" dirty="0" smtClean="0"/>
              <a:t>Tallinn (3</a:t>
            </a:r>
            <a:r>
              <a:rPr lang="en-US" sz="2800" baseline="30000" dirty="0"/>
              <a:t>r</a:t>
            </a:r>
            <a:r>
              <a:rPr lang="en-US" sz="2800" baseline="30000" dirty="0" smtClean="0"/>
              <a:t>d</a:t>
            </a:r>
            <a:r>
              <a:rPr lang="en-US" sz="2800" dirty="0" smtClean="0"/>
              <a:t> </a:t>
            </a:r>
            <a:r>
              <a:rPr lang="en-US" sz="2800" dirty="0"/>
              <a:t>year at University of Tartu in </a:t>
            </a:r>
            <a:r>
              <a:rPr lang="en-US" sz="2800" dirty="0" smtClean="0"/>
              <a:t>1994)  </a:t>
            </a:r>
            <a:endParaRPr lang="en-US" sz="2800" dirty="0"/>
          </a:p>
        </p:txBody>
      </p:sp>
      <p:pic>
        <p:nvPicPr>
          <p:cNvPr id="18" name="Picture 17"/>
          <p:cNvPicPr>
            <a:picLocks noChangeAspect="1"/>
          </p:cNvPicPr>
          <p:nvPr/>
        </p:nvPicPr>
        <p:blipFill>
          <a:blip r:embed="rId3"/>
          <a:stretch>
            <a:fillRect/>
          </a:stretch>
        </p:blipFill>
        <p:spPr>
          <a:xfrm>
            <a:off x="5644524" y="4309728"/>
            <a:ext cx="3042276" cy="2046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237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6857941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spTree>
    <p:extLst>
      <p:ext uri="{BB962C8B-B14F-4D97-AF65-F5344CB8AC3E}">
        <p14:creationId xmlns:p14="http://schemas.microsoft.com/office/powerpoint/2010/main" val="1116739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11048" y="2082170"/>
            <a:ext cx="6687980" cy="4288666"/>
          </a:xfrm>
          <a:prstGeom prst="rect">
            <a:avLst/>
          </a:prstGeom>
        </p:spPr>
      </p:pic>
      <p:sp>
        <p:nvSpPr>
          <p:cNvPr id="10" name="TextBox 9"/>
          <p:cNvSpPr txBox="1"/>
          <p:nvPr/>
        </p:nvSpPr>
        <p:spPr>
          <a:xfrm>
            <a:off x="489108" y="2220213"/>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p:spTree>
    <p:extLst>
      <p:ext uri="{BB962C8B-B14F-4D97-AF65-F5344CB8AC3E}">
        <p14:creationId xmlns:p14="http://schemas.microsoft.com/office/powerpoint/2010/main" val="49301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18" name="Picture 17"/>
          <p:cNvPicPr>
            <a:picLocks noChangeAspect="1"/>
          </p:cNvPicPr>
          <p:nvPr/>
        </p:nvPicPr>
        <p:blipFill>
          <a:blip r:embed="rId2"/>
          <a:stretch>
            <a:fillRect/>
          </a:stretch>
        </p:blipFill>
        <p:spPr>
          <a:xfrm>
            <a:off x="905743" y="1849180"/>
            <a:ext cx="2362200" cy="2730500"/>
          </a:xfrm>
          <a:prstGeom prst="rect">
            <a:avLst/>
          </a:prstGeom>
        </p:spPr>
      </p:pic>
      <p:sp>
        <p:nvSpPr>
          <p:cNvPr id="33" name="TextBox 32"/>
          <p:cNvSpPr txBox="1"/>
          <p:nvPr/>
        </p:nvSpPr>
        <p:spPr>
          <a:xfrm>
            <a:off x="410167" y="463772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2" name="Picture 1"/>
          <p:cNvPicPr>
            <a:picLocks noChangeAspect="1"/>
          </p:cNvPicPr>
          <p:nvPr/>
        </p:nvPicPr>
        <p:blipFill rotWithShape="1">
          <a:blip r:embed="rId3"/>
          <a:srcRect r="40008"/>
          <a:stretch/>
        </p:blipFill>
        <p:spPr>
          <a:xfrm>
            <a:off x="3798085" y="788724"/>
            <a:ext cx="5075250" cy="5306186"/>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4892737" y="5753934"/>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p:spTree>
    <p:extLst>
      <p:ext uri="{BB962C8B-B14F-4D97-AF65-F5344CB8AC3E}">
        <p14:creationId xmlns:p14="http://schemas.microsoft.com/office/powerpoint/2010/main" val="340318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8960707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16405772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278404" y="2386223"/>
            <a:ext cx="4848156" cy="38895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695830" y="443140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p:spTree>
    <p:extLst>
      <p:ext uri="{BB962C8B-B14F-4D97-AF65-F5344CB8AC3E}">
        <p14:creationId xmlns:p14="http://schemas.microsoft.com/office/powerpoint/2010/main" val="28368835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416501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b="1" dirty="0" smtClean="0"/>
              <a:t>Today: </a:t>
            </a:r>
            <a:r>
              <a:rPr lang="en-US" dirty="0" smtClean="0"/>
              <a:t>What will happen in the next 15 years</a:t>
            </a:r>
          </a:p>
          <a:p>
            <a:pPr marL="0" indent="0">
              <a:buNone/>
            </a:pPr>
            <a:r>
              <a:rPr lang="en-US" b="1" dirty="0" smtClean="0"/>
              <a:t>Tomorrow (</a:t>
            </a:r>
            <a:r>
              <a:rPr lang="en-US" b="1" dirty="0" smtClean="0">
                <a:solidFill>
                  <a:srgbClr val="FF0000"/>
                </a:solidFill>
              </a:rPr>
              <a:t>4:59pm</a:t>
            </a:r>
            <a:r>
              <a:rPr lang="en-US" b="1" dirty="0" smtClean="0"/>
              <a:t> Wednesday):</a:t>
            </a:r>
            <a:r>
              <a:rPr lang="en-US" dirty="0" smtClean="0"/>
              <a:t> </a:t>
            </a:r>
          </a:p>
          <a:p>
            <a:pPr marL="0" indent="0">
              <a:buNone/>
            </a:pPr>
            <a:r>
              <a:rPr lang="en-US" dirty="0"/>
              <a:t>	</a:t>
            </a:r>
            <a:r>
              <a:rPr lang="en-US" dirty="0" smtClean="0"/>
              <a:t>team project submission due</a:t>
            </a:r>
          </a:p>
          <a:p>
            <a:pPr marL="0" indent="0">
              <a:buNone/>
            </a:pPr>
            <a:r>
              <a:rPr lang="en-US" dirty="0"/>
              <a:t>	</a:t>
            </a:r>
            <a:r>
              <a:rPr lang="en-US" dirty="0" smtClean="0"/>
              <a:t>link, </a:t>
            </a:r>
            <a:r>
              <a:rPr lang="en-US" i="1" dirty="0" smtClean="0"/>
              <a:t>well-written</a:t>
            </a:r>
            <a:r>
              <a:rPr lang="en-US" dirty="0" smtClean="0"/>
              <a:t> description</a:t>
            </a:r>
          </a:p>
          <a:p>
            <a:pPr marL="0" indent="0">
              <a:buNone/>
            </a:pPr>
            <a:r>
              <a:rPr lang="en-US" dirty="0"/>
              <a:t>	</a:t>
            </a:r>
            <a:r>
              <a:rPr lang="en-US" dirty="0" smtClean="0"/>
              <a:t>if you want to demo Thursday</a:t>
            </a:r>
          </a:p>
          <a:p>
            <a:pPr marL="0" indent="0">
              <a:buNone/>
            </a:pPr>
            <a:r>
              <a:rPr lang="en-US" dirty="0"/>
              <a:t>	</a:t>
            </a:r>
            <a:r>
              <a:rPr lang="en-US" dirty="0" smtClean="0"/>
              <a:t>if you want extension to submit final project </a:t>
            </a:r>
          </a:p>
          <a:p>
            <a:pPr marL="0" indent="0">
              <a:buNone/>
            </a:pPr>
            <a:r>
              <a:rPr lang="en-US" b="1" dirty="0" smtClean="0"/>
              <a:t>Thursday’s class: Project Demos</a:t>
            </a:r>
          </a:p>
          <a:p>
            <a:pPr marL="0" indent="0">
              <a:buNone/>
            </a:pPr>
            <a:r>
              <a:rPr lang="en-US" b="1" dirty="0" smtClean="0"/>
              <a:t>Friday (11:49pm): Individual Submissions Due</a:t>
            </a:r>
          </a:p>
          <a:p>
            <a:pPr marL="0" indent="0">
              <a:buNone/>
            </a:pPr>
            <a:r>
              <a:rPr lang="en-US" b="1" dirty="0"/>
              <a:t>	</a:t>
            </a:r>
            <a:r>
              <a:rPr lang="en-US" dirty="0" smtClean="0"/>
              <a:t>includes evaluation of your project teammates</a:t>
            </a:r>
            <a:endParaRPr lang="en-US" b="1"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val="28989289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spTree>
    <p:extLst>
      <p:ext uri="{BB962C8B-B14F-4D97-AF65-F5344CB8AC3E}">
        <p14:creationId xmlns:p14="http://schemas.microsoft.com/office/powerpoint/2010/main" val="1936529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pic>
        <p:nvPicPr>
          <p:cNvPr id="2" name="Picture 1"/>
          <p:cNvPicPr>
            <a:picLocks noChangeAspect="1"/>
          </p:cNvPicPr>
          <p:nvPr/>
        </p:nvPicPr>
        <p:blipFill>
          <a:blip r:embed="rId2"/>
          <a:stretch>
            <a:fillRect/>
          </a:stretch>
        </p:blipFill>
        <p:spPr>
          <a:xfrm>
            <a:off x="2346100" y="432318"/>
            <a:ext cx="6140816" cy="598608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296700" y="5894685"/>
            <a:ext cx="3931034" cy="461665"/>
          </a:xfrm>
          <a:prstGeom prst="rect">
            <a:avLst/>
          </a:prstGeom>
          <a:solidFill>
            <a:schemeClr val="accent1"/>
          </a:solidFill>
        </p:spPr>
        <p:txBody>
          <a:bodyPr wrap="none" rtlCol="0">
            <a:spAutoFit/>
          </a:bodyPr>
          <a:lstStyle/>
          <a:p>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spTree>
    <p:extLst>
      <p:ext uri="{BB962C8B-B14F-4D97-AF65-F5344CB8AC3E}">
        <p14:creationId xmlns:p14="http://schemas.microsoft.com/office/powerpoint/2010/main" val="5864143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35253320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961777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005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42.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246"/>
            <a:ext cx="8415445" cy="6311584"/>
          </a:xfrm>
          <a:prstGeom prst="rect">
            <a:avLst/>
          </a:prstGeom>
          <a:ln>
            <a:noFill/>
          </a:ln>
          <a:effectLst>
            <a:outerShdw blurRad="292100" dist="139700" dir="2700000" algn="tl" rotWithShape="0">
              <a:srgbClr val="333333">
                <a:alpha val="65000"/>
              </a:srgbClr>
            </a:outerShdw>
          </a:effectLst>
        </p:spPr>
      </p:pic>
      <p:pic>
        <p:nvPicPr>
          <p:cNvPr id="28" name="Picture 27" descr="Screen Shot 2013-12-03 at 6.4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95" y="1082130"/>
            <a:ext cx="3282509" cy="3062341"/>
          </a:xfrm>
          <a:prstGeom prst="rect">
            <a:avLst/>
          </a:prstGeom>
        </p:spPr>
      </p:pic>
      <p:cxnSp>
        <p:nvCxnSpPr>
          <p:cNvPr id="34" name="Straight Arrow Connector 33"/>
          <p:cNvCxnSpPr/>
          <p:nvPr/>
        </p:nvCxnSpPr>
        <p:spPr>
          <a:xfrm flipV="1">
            <a:off x="2346099" y="2498604"/>
            <a:ext cx="4355673" cy="15080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009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creen Shot 2013-12-03 at 6.31.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536" y="590783"/>
            <a:ext cx="6689953" cy="564988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spTree>
    <p:extLst>
      <p:ext uri="{BB962C8B-B14F-4D97-AF65-F5344CB8AC3E}">
        <p14:creationId xmlns:p14="http://schemas.microsoft.com/office/powerpoint/2010/main" val="4237830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70712" y="6356350"/>
            <a:ext cx="2133600" cy="365125"/>
          </a:xfrm>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pic>
        <p:nvPicPr>
          <p:cNvPr id="19" name="Picture 18" descr="Screen Shot 2013-12-03 at 6.5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02" y="378864"/>
            <a:ext cx="8852249" cy="577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6042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90352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6180930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5" y="493452"/>
            <a:ext cx="7434098" cy="2667882"/>
          </a:xfrm>
          <a:prstGeom prst="rect">
            <a:avLst/>
          </a:prstGeom>
        </p:spPr>
      </p:pic>
      <p:sp>
        <p:nvSpPr>
          <p:cNvPr id="8" name="Rectangle 7"/>
          <p:cNvSpPr/>
          <p:nvPr/>
        </p:nvSpPr>
        <p:spPr>
          <a:xfrm>
            <a:off x="4267200" y="2300518"/>
            <a:ext cx="4572000" cy="2308324"/>
          </a:xfrm>
          <a:prstGeom prst="rect">
            <a:avLst/>
          </a:prstGeom>
          <a:solidFill>
            <a:schemeClr val="accent3">
              <a:lumMod val="20000"/>
              <a:lumOff val="80000"/>
            </a:schemeClr>
          </a:solidFill>
        </p:spPr>
        <p:txBody>
          <a:bodyPr>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0" y="4191000"/>
            <a:ext cx="4920431" cy="1754327"/>
          </a:xfrm>
          <a:prstGeom prst="rect">
            <a:avLst/>
          </a:prstGeom>
          <a:solidFill>
            <a:schemeClr val="accent6">
              <a:lumMod val="20000"/>
              <a:lumOff val="80000"/>
            </a:schemeClr>
          </a:solidFill>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2396500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15" name="Rectangle 14"/>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BCA8C58-D9C0-40F5-BC6B-C481532BD1BC}" type="slidenum">
              <a:rPr lang="en-US" smtClean="0"/>
              <a:pPr/>
              <a:t>29</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2836182323"/>
              </p:ext>
            </p:extLst>
          </p:nvPr>
        </p:nvGraphicFramePr>
        <p:xfrm>
          <a:off x="0" y="0"/>
          <a:ext cx="9144000" cy="62976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76801" y="1956995"/>
            <a:ext cx="3254877"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41226045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2" name="Rectangle 1"/>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Chart 14"/>
          <p:cNvGraphicFramePr>
            <a:graphicFrameLocks/>
          </p:cNvGraphicFramePr>
          <p:nvPr>
            <p:extLst>
              <p:ext uri="{D42A27DB-BD31-4B8C-83A1-F6EECF244321}">
                <p14:modId xmlns:p14="http://schemas.microsoft.com/office/powerpoint/2010/main" val="739706670"/>
              </p:ext>
            </p:extLst>
          </p:nvPr>
        </p:nvGraphicFramePr>
        <p:xfrm>
          <a:off x="0" y="0"/>
          <a:ext cx="91440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9BCA8C58-D9C0-40F5-BC6B-C481532BD1BC}" type="slidenum">
              <a:rPr lang="en-US" smtClean="0"/>
              <a:pPr/>
              <a:t>30</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l="18548" t="742" r="17217"/>
          <a:stretch>
            <a:fillRect/>
          </a:stretch>
        </p:blipFill>
        <p:spPr bwMode="auto">
          <a:xfrm>
            <a:off x="1687466" y="1603092"/>
            <a:ext cx="3671934" cy="3188262"/>
          </a:xfrm>
          <a:prstGeom prst="rect">
            <a:avLst/>
          </a:prstGeom>
          <a:noFill/>
          <a:ln w="9525">
            <a:noFill/>
            <a:miter lim="800000"/>
            <a:headEnd/>
            <a:tailEnd/>
          </a:ln>
        </p:spPr>
      </p:pic>
      <p:sp>
        <p:nvSpPr>
          <p:cNvPr id="13" name="TextBox 12"/>
          <p:cNvSpPr txBox="1"/>
          <p:nvPr/>
        </p:nvSpPr>
        <p:spPr>
          <a:xfrm>
            <a:off x="1651000" y="4851400"/>
            <a:ext cx="3788281" cy="369332"/>
          </a:xfrm>
          <a:prstGeom prst="rect">
            <a:avLst/>
          </a:prstGeom>
          <a:solidFill>
            <a:schemeClr val="bg1"/>
          </a:solidFill>
        </p:spPr>
        <p:txBody>
          <a:bodyPr wrap="none" rtlCol="0">
            <a:spAutoFit/>
          </a:bodyPr>
          <a:lstStyle/>
          <a:p>
            <a:r>
              <a:rPr lang="en-US" dirty="0" smtClean="0"/>
              <a:t>Ion torrent Personal Genome Machine</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186213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1" y="705255"/>
            <a:ext cx="8915401" cy="3351179"/>
          </a:xfrm>
          <a:prstGeom prst="rect">
            <a:avLst/>
          </a:prstGeom>
          <a:noFill/>
          <a:ln w="9525">
            <a:noFill/>
            <a:miter lim="800000"/>
            <a:headEnd/>
            <a:tailEnd/>
          </a:ln>
        </p:spPr>
      </p:pic>
      <p:sp>
        <p:nvSpPr>
          <p:cNvPr id="5" name="Rectangle 4"/>
          <p:cNvSpPr/>
          <p:nvPr/>
        </p:nvSpPr>
        <p:spPr>
          <a:xfrm>
            <a:off x="226338" y="1964602"/>
            <a:ext cx="832918" cy="10864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99" name="Rectangle 3"/>
          <p:cNvSpPr>
            <a:spLocks noChangeArrowheads="1"/>
          </p:cNvSpPr>
          <p:nvPr/>
        </p:nvSpPr>
        <p:spPr bwMode="auto">
          <a:xfrm>
            <a:off x="400050" y="4056434"/>
            <a:ext cx="8436560" cy="2462213"/>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400" b="1" i="1" u="none" strike="noStrike" cap="none" normalizeH="0" baseline="0" dirty="0" err="1" smtClean="0">
                <a:ln>
                  <a:noFill/>
                </a:ln>
                <a:solidFill>
                  <a:schemeClr val="tx1"/>
                </a:solidFill>
                <a:effectLst/>
                <a:cs typeface="Arial" charset="0"/>
                <a:hlinkClick r:id="rId3"/>
              </a:rPr>
              <a:t>Nanoarrays</a:t>
            </a:r>
            <a:r>
              <a:rPr kumimoji="0" lang="en-US" sz="1400" b="1" i="1"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Radoje</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Andrew B. Sparks, Matthew J. Callow, Aaron L. </a:t>
            </a:r>
            <a:r>
              <a:rPr kumimoji="0" lang="en-US" sz="1400" b="0" i="0" u="none" strike="noStrike" cap="none" normalizeH="0" baseline="0" dirty="0" err="1" smtClean="0">
                <a:ln>
                  <a:noFill/>
                </a:ln>
                <a:solidFill>
                  <a:schemeClr val="tx1"/>
                </a:solidFill>
                <a:effectLst/>
                <a:cs typeface="Arial" charset="0"/>
              </a:rPr>
              <a:t>Halpern</a:t>
            </a:r>
            <a:r>
              <a:rPr kumimoji="0" lang="en-US" sz="1400" b="0" i="0" u="none" strike="noStrike" cap="none" normalizeH="0" baseline="0" dirty="0" smtClean="0">
                <a:ln>
                  <a:noFill/>
                </a:ln>
                <a:solidFill>
                  <a:schemeClr val="tx1"/>
                </a:solidFill>
                <a:effectLst/>
                <a:cs typeface="Arial" charset="0"/>
              </a:rPr>
              <a:t>, Norman L. Burns, </a:t>
            </a:r>
            <a:r>
              <a:rPr kumimoji="0" lang="en-US" sz="1400" b="0" i="0" u="none" strike="noStrike" cap="none" normalizeH="0" baseline="0" dirty="0" err="1" smtClean="0">
                <a:ln>
                  <a:noFill/>
                </a:ln>
                <a:solidFill>
                  <a:schemeClr val="tx1"/>
                </a:solidFill>
                <a:effectLst/>
                <a:cs typeface="Arial" charset="0"/>
              </a:rPr>
              <a:t>Bahram</a:t>
            </a:r>
            <a:r>
              <a:rPr kumimoji="0" lang="en-US" sz="1400" b="0" i="0" u="none" strike="noStrike" cap="none" normalizeH="0" baseline="0" dirty="0" smtClean="0">
                <a:ln>
                  <a:noFill/>
                </a:ln>
                <a:solidFill>
                  <a:schemeClr val="tx1"/>
                </a:solidFill>
                <a:effectLst/>
                <a:cs typeface="Arial" charset="0"/>
              </a:rPr>
              <a:t> G. </a:t>
            </a:r>
            <a:r>
              <a:rPr kumimoji="0" lang="en-US" sz="1400" b="0" i="0" u="none" strike="noStrike" cap="none" normalizeH="0" baseline="0" dirty="0" err="1" smtClean="0">
                <a:ln>
                  <a:noFill/>
                </a:ln>
                <a:solidFill>
                  <a:schemeClr val="tx1"/>
                </a:solidFill>
                <a:effectLst/>
                <a:cs typeface="Arial" charset="0"/>
              </a:rPr>
              <a:t>Kermani</a:t>
            </a:r>
            <a:r>
              <a:rPr kumimoji="0" lang="en-US" sz="1400" b="0" i="0" u="none" strike="noStrike" cap="none" normalizeH="0" baseline="0" dirty="0" smtClean="0">
                <a:ln>
                  <a:noFill/>
                </a:ln>
                <a:solidFill>
                  <a:schemeClr val="tx1"/>
                </a:solidFill>
                <a:effectLst/>
                <a:cs typeface="Arial" charset="0"/>
              </a:rPr>
              <a:t>, Paolo </a:t>
            </a:r>
            <a:r>
              <a:rPr kumimoji="0" lang="en-US" sz="1400" b="0" i="0" u="none" strike="noStrike" cap="none" normalizeH="0" baseline="0" dirty="0" err="1" smtClean="0">
                <a:ln>
                  <a:noFill/>
                </a:ln>
                <a:solidFill>
                  <a:schemeClr val="tx1"/>
                </a:solidFill>
                <a:effectLst/>
                <a:cs typeface="Arial" charset="0"/>
              </a:rPr>
              <a:t>Carnevali</a:t>
            </a:r>
            <a:r>
              <a:rPr kumimoji="0" lang="en-US" sz="1400" b="0" i="0" u="none" strike="noStrike" cap="none" normalizeH="0" baseline="0" dirty="0" smtClean="0">
                <a:ln>
                  <a:noFill/>
                </a:ln>
                <a:solidFill>
                  <a:schemeClr val="tx1"/>
                </a:solidFill>
                <a:effectLst/>
                <a:cs typeface="Arial" charset="0"/>
              </a:rPr>
              <a:t>, Igor </a:t>
            </a:r>
            <a:r>
              <a:rPr kumimoji="0" lang="en-US" sz="1400" b="0" i="0" u="none" strike="noStrike" cap="none" normalizeH="0" baseline="0" dirty="0" err="1" smtClean="0">
                <a:ln>
                  <a:noFill/>
                </a:ln>
                <a:solidFill>
                  <a:schemeClr val="tx1"/>
                </a:solidFill>
                <a:effectLst/>
                <a:cs typeface="Arial" charset="0"/>
              </a:rPr>
              <a:t>Nazarenko</a:t>
            </a:r>
            <a:r>
              <a:rPr kumimoji="0" lang="en-US" sz="1400" b="0" i="0" u="none" strike="noStrike" cap="none" normalizeH="0" baseline="0" dirty="0" smtClean="0">
                <a:ln>
                  <a:noFill/>
                </a:ln>
                <a:solidFill>
                  <a:schemeClr val="tx1"/>
                </a:solidFill>
                <a:effectLst/>
                <a:cs typeface="Arial" charset="0"/>
              </a:rPr>
              <a:t>, Geoffrey B. </a:t>
            </a:r>
            <a:r>
              <a:rPr kumimoji="0" lang="en-US" sz="1400" b="0" i="0" u="none" strike="noStrike" cap="none" normalizeH="0" baseline="0" dirty="0" err="1" smtClean="0">
                <a:ln>
                  <a:noFill/>
                </a:ln>
                <a:solidFill>
                  <a:schemeClr val="tx1"/>
                </a:solidFill>
                <a:effectLst/>
                <a:cs typeface="Arial" charset="0"/>
              </a:rPr>
              <a:t>Nilsen</a:t>
            </a:r>
            <a:r>
              <a:rPr kumimoji="0" lang="en-US" sz="1400" b="0" i="0" u="none" strike="noStrike" cap="none" normalizeH="0" baseline="0" dirty="0" smtClean="0">
                <a:ln>
                  <a:noFill/>
                </a:ln>
                <a:solidFill>
                  <a:schemeClr val="tx1"/>
                </a:solidFill>
                <a:effectLst/>
                <a:cs typeface="Arial" charset="0"/>
              </a:rPr>
              <a:t>, George </a:t>
            </a:r>
            <a:r>
              <a:rPr kumimoji="0" lang="en-US" sz="1400" b="0" i="0" u="none" strike="noStrike" cap="none" normalizeH="0" baseline="0" dirty="0" err="1" smtClean="0">
                <a:ln>
                  <a:noFill/>
                </a:ln>
                <a:solidFill>
                  <a:schemeClr val="tx1"/>
                </a:solidFill>
                <a:effectLst/>
                <a:cs typeface="Arial" charset="0"/>
              </a:rPr>
              <a:t>Yeung</a:t>
            </a:r>
            <a:r>
              <a:rPr kumimoji="0" lang="en-US" sz="1400" b="0" i="0" u="none" strike="noStrike" cap="none" normalizeH="0" baseline="0" dirty="0" smtClean="0">
                <a:ln>
                  <a:noFill/>
                </a:ln>
                <a:solidFill>
                  <a:schemeClr val="tx1"/>
                </a:solidFill>
                <a:effectLst/>
                <a:cs typeface="Arial" charset="0"/>
              </a:rPr>
              <a:t>, Fredrik Dahl, Andres Fernandez, Bryan </a:t>
            </a:r>
            <a:r>
              <a:rPr kumimoji="0" lang="en-US" sz="1400" b="0" i="0" u="none" strike="noStrike" cap="none" normalizeH="0" baseline="0" dirty="0" err="1" smtClean="0">
                <a:ln>
                  <a:noFill/>
                </a:ln>
                <a:solidFill>
                  <a:schemeClr val="tx1"/>
                </a:solidFill>
                <a:effectLst/>
                <a:cs typeface="Arial" charset="0"/>
              </a:rPr>
              <a:t>Staker</a:t>
            </a:r>
            <a:r>
              <a:rPr kumimoji="0" lang="en-US" sz="1400" b="0" i="0" u="none" strike="noStrike" cap="none" normalizeH="0" baseline="0" dirty="0" smtClean="0">
                <a:ln>
                  <a:noFill/>
                </a:ln>
                <a:solidFill>
                  <a:schemeClr val="tx1"/>
                </a:solidFill>
                <a:effectLst/>
                <a:cs typeface="Arial" charset="0"/>
              </a:rPr>
              <a:t>, Krishna P. Pant, Jonathan </a:t>
            </a:r>
            <a:r>
              <a:rPr kumimoji="0" lang="en-US" sz="1400" b="0" i="0" u="none" strike="noStrike" cap="none" normalizeH="0" baseline="0" dirty="0" err="1" smtClean="0">
                <a:ln>
                  <a:noFill/>
                </a:ln>
                <a:solidFill>
                  <a:schemeClr val="tx1"/>
                </a:solidFill>
                <a:effectLst/>
                <a:cs typeface="Arial" charset="0"/>
              </a:rPr>
              <a:t>Baccash</a:t>
            </a:r>
            <a:r>
              <a:rPr kumimoji="0" lang="en-US" sz="1400" b="0" i="0" u="none" strike="noStrike" cap="none" normalizeH="0" baseline="0" dirty="0" smtClean="0">
                <a:ln>
                  <a:noFill/>
                </a:ln>
                <a:solidFill>
                  <a:schemeClr val="tx1"/>
                </a:solidFill>
                <a:effectLst/>
                <a:cs typeface="Arial" charset="0"/>
              </a:rPr>
              <a:t>, Adam P. </a:t>
            </a:r>
            <a:r>
              <a:rPr kumimoji="0" lang="en-US" sz="1400" b="0" i="0" u="none" strike="noStrike" cap="none" normalizeH="0" baseline="0" dirty="0" err="1" smtClean="0">
                <a:ln>
                  <a:noFill/>
                </a:ln>
                <a:solidFill>
                  <a:schemeClr val="tx1"/>
                </a:solidFill>
                <a:effectLst/>
                <a:cs typeface="Arial" charset="0"/>
              </a:rPr>
              <a:t>Borcherding</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Anushka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Brownley</a:t>
            </a:r>
            <a:r>
              <a:rPr kumimoji="0" lang="en-US" sz="1400" b="0" i="0" u="none" strike="noStrike" cap="none" normalizeH="0" baseline="0" dirty="0" smtClean="0">
                <a:ln>
                  <a:noFill/>
                </a:ln>
                <a:solidFill>
                  <a:schemeClr val="tx1"/>
                </a:solidFill>
                <a:effectLst/>
                <a:cs typeface="Arial" charset="0"/>
              </a:rPr>
              <a:t>, Ryan </a:t>
            </a:r>
            <a:r>
              <a:rPr kumimoji="0" lang="en-US" sz="1400" b="0" i="0" u="none" strike="noStrike" cap="none" normalizeH="0" baseline="0" dirty="0" err="1" smtClean="0">
                <a:ln>
                  <a:noFill/>
                </a:ln>
                <a:solidFill>
                  <a:schemeClr val="tx1"/>
                </a:solidFill>
                <a:effectLst/>
                <a:cs typeface="Arial" charset="0"/>
              </a:rPr>
              <a:t>Cedeno</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Linsu</a:t>
            </a:r>
            <a:r>
              <a:rPr kumimoji="0" lang="en-US" sz="1400" b="0" i="0" u="none" strike="noStrike" cap="none" normalizeH="0" baseline="0" dirty="0" smtClean="0">
                <a:ln>
                  <a:noFill/>
                </a:ln>
                <a:solidFill>
                  <a:schemeClr val="tx1"/>
                </a:solidFill>
                <a:effectLst/>
                <a:cs typeface="Arial" charset="0"/>
              </a:rPr>
              <a:t> Chen, Dan </a:t>
            </a:r>
            <a:r>
              <a:rPr kumimoji="0" lang="en-US" sz="1400" b="0" i="0" u="none" strike="noStrike" cap="none" normalizeH="0" baseline="0" dirty="0" err="1" smtClean="0">
                <a:ln>
                  <a:noFill/>
                </a:ln>
                <a:solidFill>
                  <a:schemeClr val="tx1"/>
                </a:solidFill>
                <a:effectLst/>
                <a:cs typeface="Arial" charset="0"/>
              </a:rPr>
              <a:t>Chernikoff</a:t>
            </a:r>
            <a:r>
              <a:rPr kumimoji="0" lang="en-US" sz="1400" b="0" i="0" u="none" strike="noStrike" cap="none" normalizeH="0" baseline="0" dirty="0" smtClean="0">
                <a:ln>
                  <a:noFill/>
                </a:ln>
                <a:solidFill>
                  <a:schemeClr val="tx1"/>
                </a:solidFill>
                <a:effectLst/>
                <a:cs typeface="Arial" charset="0"/>
              </a:rPr>
              <a:t>, Alex Cheung, </a:t>
            </a:r>
            <a:r>
              <a:rPr kumimoji="0" lang="en-US" sz="1400" b="0" i="0" u="none" strike="noStrike" cap="none" normalizeH="0" baseline="0" dirty="0" err="1" smtClean="0">
                <a:ln>
                  <a:noFill/>
                </a:ln>
                <a:solidFill>
                  <a:schemeClr val="tx1"/>
                </a:solidFill>
                <a:effectLst/>
                <a:cs typeface="Arial" charset="0"/>
              </a:rPr>
              <a:t>Razvan</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Chirita</a:t>
            </a:r>
            <a:r>
              <a:rPr kumimoji="0" lang="en-US" sz="1400" b="0" i="0" u="none" strike="noStrike" cap="none" normalizeH="0" baseline="0" dirty="0" smtClean="0">
                <a:ln>
                  <a:noFill/>
                </a:ln>
                <a:solidFill>
                  <a:schemeClr val="tx1"/>
                </a:solidFill>
                <a:effectLst/>
                <a:cs typeface="Arial" charset="0"/>
              </a:rPr>
              <a:t>, Benjamin </a:t>
            </a:r>
            <a:r>
              <a:rPr kumimoji="0" lang="en-US" sz="1400" b="0" i="0" u="none" strike="noStrike" cap="none" normalizeH="0" baseline="0" dirty="0" err="1" smtClean="0">
                <a:ln>
                  <a:noFill/>
                </a:ln>
                <a:solidFill>
                  <a:schemeClr val="tx1"/>
                </a:solidFill>
                <a:effectLst/>
                <a:cs typeface="Arial" charset="0"/>
              </a:rPr>
              <a:t>Curson</a:t>
            </a:r>
            <a:r>
              <a:rPr kumimoji="0" lang="en-US" sz="1400" b="0" i="0" u="none" strike="noStrike" cap="none" normalizeH="0" baseline="0" dirty="0" smtClean="0">
                <a:ln>
                  <a:noFill/>
                </a:ln>
                <a:solidFill>
                  <a:schemeClr val="tx1"/>
                </a:solidFill>
                <a:effectLst/>
                <a:cs typeface="Arial" charset="0"/>
              </a:rPr>
              <a:t>, Jessica C. Ebert</a:t>
            </a:r>
            <a:r>
              <a:rPr kumimoji="0" lang="en-US" sz="1400" i="0" u="none" strike="noStrike" cap="none" normalizeH="0" baseline="0" dirty="0" smtClean="0">
                <a:ln>
                  <a:noFill/>
                </a:ln>
                <a:solidFill>
                  <a:schemeClr val="tx1"/>
                </a:solidFill>
                <a:effectLst/>
                <a:cs typeface="Arial" charset="0"/>
              </a:rPr>
              <a:t>, Coleen R. Hacker</a:t>
            </a:r>
            <a:r>
              <a:rPr kumimoji="0" lang="en-US" sz="1400" b="0" i="0" u="none" strike="noStrike" cap="none" normalizeH="0" baseline="0" dirty="0" smtClean="0">
                <a:ln>
                  <a:noFill/>
                </a:ln>
                <a:solidFill>
                  <a:schemeClr val="tx1"/>
                </a:solidFill>
                <a:effectLst/>
                <a:cs typeface="Arial" charset="0"/>
              </a:rPr>
              <a:t>, Robert </a:t>
            </a:r>
            <a:r>
              <a:rPr kumimoji="0" lang="en-US" sz="1400" b="0" i="0" u="none" strike="noStrike" cap="none" normalizeH="0" baseline="0" dirty="0" err="1" smtClean="0">
                <a:ln>
                  <a:noFill/>
                </a:ln>
                <a:solidFill>
                  <a:schemeClr val="tx1"/>
                </a:solidFill>
                <a:effectLst/>
                <a:cs typeface="Arial" charset="0"/>
              </a:rPr>
              <a:t>Hartlage</a:t>
            </a:r>
            <a:r>
              <a:rPr kumimoji="0" lang="en-US" sz="1400" b="0" i="0" u="none" strike="noStrike" cap="none" normalizeH="0" baseline="0" dirty="0" smtClean="0">
                <a:ln>
                  <a:noFill/>
                </a:ln>
                <a:solidFill>
                  <a:schemeClr val="tx1"/>
                </a:solidFill>
                <a:effectLst/>
                <a:cs typeface="Arial" charset="0"/>
              </a:rPr>
              <a:t>, Brian Hauser, Steve Huang, Yuan Jiang, </a:t>
            </a:r>
            <a:r>
              <a:rPr kumimoji="0" lang="en-US" sz="1400" b="0" i="0" u="none" strike="noStrike" cap="none" normalizeH="0" baseline="0" dirty="0" err="1" smtClean="0">
                <a:ln>
                  <a:noFill/>
                </a:ln>
                <a:solidFill>
                  <a:schemeClr val="tx1"/>
                </a:solidFill>
                <a:effectLst/>
                <a:cs typeface="Arial" charset="0"/>
              </a:rPr>
              <a:t>Vitali</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Karpinchyk</a:t>
            </a:r>
            <a:r>
              <a:rPr kumimoji="0" lang="en-US" sz="1400" b="0" i="0" u="none" strike="noStrike" cap="none" normalizeH="0" baseline="0" dirty="0" smtClean="0">
                <a:ln>
                  <a:noFill/>
                </a:ln>
                <a:solidFill>
                  <a:schemeClr val="tx1"/>
                </a:solidFill>
                <a:effectLst/>
                <a:cs typeface="Arial" charset="0"/>
              </a:rPr>
              <a:t>, Mark Koenig, Calvin Kong, Tom Landers, Catherine Le, </a:t>
            </a:r>
            <a:r>
              <a:rPr kumimoji="0" lang="en-US" sz="1400" b="0" i="0" u="none" strike="noStrike" cap="none" normalizeH="0" baseline="0" dirty="0" err="1" smtClean="0">
                <a:ln>
                  <a:noFill/>
                </a:ln>
                <a:solidFill>
                  <a:schemeClr val="tx1"/>
                </a:solidFill>
                <a:effectLst/>
                <a:cs typeface="Arial" charset="0"/>
              </a:rPr>
              <a:t>Jia</a:t>
            </a:r>
            <a:r>
              <a:rPr kumimoji="0" lang="en-US" sz="1400" b="0" i="0" u="none" strike="noStrike" cap="none" normalizeH="0" baseline="0" dirty="0" smtClean="0">
                <a:ln>
                  <a:noFill/>
                </a:ln>
                <a:solidFill>
                  <a:schemeClr val="tx1"/>
                </a:solidFill>
                <a:effectLst/>
                <a:cs typeface="Arial" charset="0"/>
              </a:rPr>
              <a:t> Liu, Celeste E. McBride, Matt </a:t>
            </a:r>
            <a:r>
              <a:rPr kumimoji="0" lang="en-US" sz="1400" b="0" i="0" u="none" strike="noStrike" cap="none" normalizeH="0" baseline="0" dirty="0" err="1" smtClean="0">
                <a:ln>
                  <a:noFill/>
                </a:ln>
                <a:solidFill>
                  <a:schemeClr val="tx1"/>
                </a:solidFill>
                <a:effectLst/>
                <a:cs typeface="Arial" charset="0"/>
              </a:rPr>
              <a:t>Morenzoni</a:t>
            </a:r>
            <a:r>
              <a:rPr kumimoji="0" lang="en-US" sz="1400" b="0" i="0" u="none" strike="noStrike" cap="none" normalizeH="0" baseline="0" dirty="0" smtClean="0">
                <a:ln>
                  <a:noFill/>
                </a:ln>
                <a:solidFill>
                  <a:schemeClr val="tx1"/>
                </a:solidFill>
                <a:effectLst/>
                <a:cs typeface="Arial" charset="0"/>
              </a:rPr>
              <a:t>, Robert E. Morey, Karl </a:t>
            </a:r>
            <a:r>
              <a:rPr kumimoji="0" lang="en-US" sz="1400" b="0" i="0" u="none" strike="noStrike" cap="none" normalizeH="0" baseline="0" dirty="0" err="1" smtClean="0">
                <a:ln>
                  <a:noFill/>
                </a:ln>
                <a:solidFill>
                  <a:schemeClr val="tx1"/>
                </a:solidFill>
                <a:effectLst/>
                <a:cs typeface="Arial" charset="0"/>
              </a:rPr>
              <a:t>Mutch</a:t>
            </a:r>
            <a:r>
              <a:rPr kumimoji="0" lang="en-US" sz="1400" b="0" i="0" u="none" strike="noStrike" cap="none" normalizeH="0" baseline="0" dirty="0" smtClean="0">
                <a:ln>
                  <a:noFill/>
                </a:ln>
                <a:solidFill>
                  <a:schemeClr val="tx1"/>
                </a:solidFill>
                <a:effectLst/>
                <a:cs typeface="Arial" charset="0"/>
              </a:rPr>
              <a:t>, Helena </a:t>
            </a:r>
            <a:r>
              <a:rPr kumimoji="0" lang="en-US" sz="1400" b="0" i="0" u="none" strike="noStrike" cap="none" normalizeH="0" baseline="0" dirty="0" err="1" smtClean="0">
                <a:ln>
                  <a:noFill/>
                </a:ln>
                <a:solidFill>
                  <a:schemeClr val="tx1"/>
                </a:solidFill>
                <a:effectLst/>
                <a:cs typeface="Arial" charset="0"/>
              </a:rPr>
              <a:t>Perazich</a:t>
            </a:r>
            <a:r>
              <a:rPr kumimoji="0" lang="en-US" sz="1400" b="0" i="0" u="none" strike="noStrike" cap="none" normalizeH="0" baseline="0" dirty="0" smtClean="0">
                <a:ln>
                  <a:noFill/>
                </a:ln>
                <a:solidFill>
                  <a:schemeClr val="tx1"/>
                </a:solidFill>
                <a:effectLst/>
                <a:cs typeface="Arial" charset="0"/>
              </a:rPr>
              <a:t>, Kimberly Perry, Brock A. Peters, Joe Peterson, </a:t>
            </a:r>
            <a:r>
              <a:rPr kumimoji="0" lang="en-US" sz="1400" b="0" i="0" u="none" strike="noStrike" cap="none" normalizeH="0" baseline="0" dirty="0" err="1" smtClean="0">
                <a:ln>
                  <a:noFill/>
                </a:ln>
                <a:solidFill>
                  <a:schemeClr val="tx1"/>
                </a:solidFill>
                <a:effectLst/>
                <a:cs typeface="Arial" charset="0"/>
              </a:rPr>
              <a:t>Charit</a:t>
            </a:r>
            <a:r>
              <a:rPr kumimoji="0" lang="en-US" sz="1400" b="0" i="0" u="none" strike="noStrike" cap="none" normalizeH="0" baseline="0" dirty="0" smtClean="0">
                <a:ln>
                  <a:noFill/>
                </a:ln>
                <a:solidFill>
                  <a:schemeClr val="tx1"/>
                </a:solidFill>
                <a:effectLst/>
                <a:cs typeface="Arial" charset="0"/>
              </a:rPr>
              <a:t> L. </a:t>
            </a:r>
            <a:r>
              <a:rPr kumimoji="0" lang="en-US" sz="1400" b="0" i="0" u="none" strike="noStrike" cap="none" normalizeH="0" baseline="0" dirty="0" err="1" smtClean="0">
                <a:ln>
                  <a:noFill/>
                </a:ln>
                <a:solidFill>
                  <a:schemeClr val="tx1"/>
                </a:solidFill>
                <a:effectLst/>
                <a:cs typeface="Arial" charset="0"/>
              </a:rPr>
              <a:t>Pethiyagoda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Kaliprasad</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Pothuraju</a:t>
            </a:r>
            <a:r>
              <a:rPr kumimoji="0" lang="en-US" sz="1400" b="0" i="0" u="none" strike="noStrike" cap="none" normalizeH="0" baseline="0" dirty="0" smtClean="0">
                <a:ln>
                  <a:noFill/>
                </a:ln>
                <a:solidFill>
                  <a:schemeClr val="tx1"/>
                </a:solidFill>
                <a:effectLst/>
                <a:cs typeface="Arial" charset="0"/>
              </a:rPr>
              <a:t>, Claudia Richter, Abraham M. Rosenbaum, </a:t>
            </a:r>
            <a:r>
              <a:rPr kumimoji="0" lang="en-US" sz="1400" b="0" i="0" u="none" strike="noStrike" cap="none" normalizeH="0" baseline="0" dirty="0" err="1" smtClean="0">
                <a:ln>
                  <a:noFill/>
                </a:ln>
                <a:solidFill>
                  <a:schemeClr val="tx1"/>
                </a:solidFill>
                <a:effectLst/>
                <a:cs typeface="Arial" charset="0"/>
              </a:rPr>
              <a:t>Shaunak</a:t>
            </a:r>
            <a:r>
              <a:rPr kumimoji="0" lang="en-US" sz="1400" b="0" i="0" u="none" strike="noStrike" cap="none" normalizeH="0" baseline="0" dirty="0" smtClean="0">
                <a:ln>
                  <a:noFill/>
                </a:ln>
                <a:solidFill>
                  <a:schemeClr val="tx1"/>
                </a:solidFill>
                <a:effectLst/>
                <a:cs typeface="Arial" charset="0"/>
              </a:rPr>
              <a:t> Roy, Jay Shafto, </a:t>
            </a:r>
            <a:r>
              <a:rPr kumimoji="0" lang="en-US" sz="1400" b="0" i="0" u="none" strike="noStrike" cap="none" normalizeH="0" baseline="0" dirty="0" err="1" smtClean="0">
                <a:ln>
                  <a:noFill/>
                </a:ln>
                <a:solidFill>
                  <a:schemeClr val="tx1"/>
                </a:solidFill>
                <a:effectLst/>
                <a:cs typeface="Arial" charset="0"/>
              </a:rPr>
              <a:t>Uladzislau</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Sharanhovich</a:t>
            </a:r>
            <a:r>
              <a:rPr kumimoji="0" lang="en-US" sz="1400" b="0" i="0" u="none" strike="noStrike" cap="none" normalizeH="0" baseline="0" dirty="0" smtClean="0">
                <a:ln>
                  <a:noFill/>
                </a:ln>
                <a:solidFill>
                  <a:schemeClr val="tx1"/>
                </a:solidFill>
                <a:effectLst/>
                <a:cs typeface="Arial" charset="0"/>
              </a:rPr>
              <a:t>, Karen W. Shannon, Conrad G. </a:t>
            </a:r>
            <a:r>
              <a:rPr kumimoji="0" lang="en-US" sz="1400" b="0" i="0" u="none" strike="noStrike" cap="none" normalizeH="0" baseline="0" dirty="0" err="1" smtClean="0">
                <a:ln>
                  <a:noFill/>
                </a:ln>
                <a:solidFill>
                  <a:schemeClr val="tx1"/>
                </a:solidFill>
                <a:effectLst/>
                <a:cs typeface="Arial" charset="0"/>
              </a:rPr>
              <a:t>Sheppy</a:t>
            </a:r>
            <a:r>
              <a:rPr kumimoji="0" lang="en-US" sz="1400" b="0" i="0" u="none" strike="noStrike" cap="none" normalizeH="0" baseline="0" dirty="0" smtClean="0">
                <a:ln>
                  <a:noFill/>
                </a:ln>
                <a:solidFill>
                  <a:schemeClr val="tx1"/>
                </a:solidFill>
                <a:effectLst/>
                <a:cs typeface="Arial" charset="0"/>
              </a:rPr>
              <a:t>, Michel Sun, Joseph V. </a:t>
            </a:r>
            <a:r>
              <a:rPr kumimoji="0" lang="en-US" sz="1400" b="0" i="0" u="none" strike="noStrike" cap="none" normalizeH="0" baseline="0" dirty="0" err="1" smtClean="0">
                <a:ln>
                  <a:noFill/>
                </a:ln>
                <a:solidFill>
                  <a:schemeClr val="tx1"/>
                </a:solidFill>
                <a:effectLst/>
                <a:cs typeface="Arial" charset="0"/>
              </a:rPr>
              <a:t>Thakuria</a:t>
            </a:r>
            <a:r>
              <a:rPr kumimoji="0" lang="en-US" sz="1400" b="0" i="0" u="none" strike="noStrike" cap="none" normalizeH="0" baseline="0" dirty="0" smtClean="0">
                <a:ln>
                  <a:noFill/>
                </a:ln>
                <a:solidFill>
                  <a:schemeClr val="tx1"/>
                </a:solidFill>
                <a:effectLst/>
                <a:cs typeface="Arial" charset="0"/>
              </a:rPr>
              <a:t>, Anne Tran, Dylan Vu, Alexander Wait </a:t>
            </a:r>
            <a:r>
              <a:rPr kumimoji="0" lang="en-US" sz="1400" b="0" i="0" u="none" strike="noStrike" cap="none" normalizeH="0" baseline="0" dirty="0" err="1" smtClean="0">
                <a:ln>
                  <a:noFill/>
                </a:ln>
                <a:solidFill>
                  <a:schemeClr val="tx1"/>
                </a:solidFill>
                <a:effectLst/>
                <a:cs typeface="Arial" charset="0"/>
              </a:rPr>
              <a:t>Zaranek</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Xiaodi</a:t>
            </a:r>
            <a:r>
              <a:rPr kumimoji="0" lang="en-US" sz="1400" b="0" i="0" u="none" strike="noStrike" cap="none" normalizeH="0" baseline="0" dirty="0" smtClean="0">
                <a:ln>
                  <a:noFill/>
                </a:ln>
                <a:solidFill>
                  <a:schemeClr val="tx1"/>
                </a:solidFill>
                <a:effectLst/>
                <a:cs typeface="Arial" charset="0"/>
              </a:rPr>
              <a:t> Wu, </a:t>
            </a:r>
            <a:r>
              <a:rPr kumimoji="0" lang="en-US" sz="1400" b="0" i="0" u="none" strike="noStrike" cap="none" normalizeH="0" baseline="0" dirty="0" err="1" smtClean="0">
                <a:ln>
                  <a:noFill/>
                </a:ln>
                <a:solidFill>
                  <a:schemeClr val="tx1"/>
                </a:solidFill>
                <a:effectLst/>
                <a:cs typeface="Arial" charset="0"/>
              </a:rPr>
              <a:t>Snezana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Arnold R. Oliphant, William C. </a:t>
            </a:r>
            <a:r>
              <a:rPr kumimoji="0" lang="en-US" sz="1400" b="0" i="0" u="none" strike="noStrike" cap="none" normalizeH="0" baseline="0" dirty="0" err="1" smtClean="0">
                <a:ln>
                  <a:noFill/>
                </a:ln>
                <a:solidFill>
                  <a:schemeClr val="tx1"/>
                </a:solidFill>
                <a:effectLst/>
                <a:cs typeface="Arial" charset="0"/>
              </a:rPr>
              <a:t>Banyai</a:t>
            </a:r>
            <a:r>
              <a:rPr kumimoji="0" lang="en-US" sz="1400" b="0" i="0" u="none" strike="noStrike" cap="none" normalizeH="0" baseline="0" dirty="0" smtClean="0">
                <a:ln>
                  <a:noFill/>
                </a:ln>
                <a:solidFill>
                  <a:schemeClr val="tx1"/>
                </a:solidFill>
                <a:effectLst/>
                <a:cs typeface="Arial" charset="0"/>
              </a:rPr>
              <a:t>, Bruce Martin, Dennis G. Ballinger, </a:t>
            </a:r>
            <a:r>
              <a:rPr kumimoji="0" lang="en-US" sz="1400" i="0" u="none" strike="noStrike" cap="none" normalizeH="0" baseline="0" dirty="0" smtClean="0">
                <a:ln>
                  <a:noFill/>
                </a:ln>
                <a:solidFill>
                  <a:schemeClr val="tx1"/>
                </a:solidFill>
                <a:effectLst/>
                <a:cs typeface="Arial" charset="0"/>
              </a:rPr>
              <a:t>George M. Church</a:t>
            </a:r>
            <a:r>
              <a:rPr kumimoji="0" lang="en-US" sz="1400" b="0" i="0" u="none" strike="noStrike" cap="none" normalizeH="0" baseline="0" dirty="0" smtClean="0">
                <a:ln>
                  <a:noFill/>
                </a:ln>
                <a:solidFill>
                  <a:schemeClr val="tx1"/>
                </a:solidFill>
                <a:effectLst/>
                <a:cs typeface="Arial" charset="0"/>
              </a:rPr>
              <a:t>, Clifford A. Reid.</a:t>
            </a:r>
            <a:r>
              <a:rPr kumimoji="0" lang="en-US" sz="1400" b="0" i="0" u="none" strike="noStrike" cap="none" normalizeH="0" dirty="0" smtClean="0">
                <a:ln>
                  <a:noFill/>
                </a:ln>
                <a:solidFill>
                  <a:schemeClr val="tx1"/>
                </a:solidFill>
                <a:effectLst/>
                <a:cs typeface="Arial" charset="0"/>
              </a:rPr>
              <a:t>  </a:t>
            </a:r>
            <a:r>
              <a:rPr kumimoji="0" lang="en-US" sz="1400" b="1" i="1" u="none" strike="noStrike" cap="none" normalizeH="0" dirty="0" smtClean="0">
                <a:ln>
                  <a:noFill/>
                </a:ln>
                <a:solidFill>
                  <a:schemeClr val="tx1"/>
                </a:solidFill>
                <a:effectLst/>
                <a:cs typeface="Arial" charset="0"/>
              </a:rPr>
              <a:t>Science</a:t>
            </a:r>
            <a:r>
              <a:rPr kumimoji="0" lang="en-US" sz="1400" b="1" i="0" u="none" strike="noStrike" cap="none" normalizeH="0" dirty="0" smtClean="0">
                <a:ln>
                  <a:noFill/>
                </a:ln>
                <a:solidFill>
                  <a:schemeClr val="tx1"/>
                </a:solidFill>
                <a:effectLst/>
                <a:cs typeface="Arial" charset="0"/>
              </a:rPr>
              <a:t>, January 2010.</a:t>
            </a:r>
            <a:endParaRPr kumimoji="0" lang="en-US" sz="1400" b="1" i="0" u="none" strike="noStrike" cap="none" normalizeH="0" baseline="0" dirty="0" smtClean="0">
              <a:ln>
                <a:noFill/>
              </a:ln>
              <a:solidFill>
                <a:schemeClr val="tx1"/>
              </a:solidFill>
              <a:effectLst/>
              <a:cs typeface="Arial" charset="0"/>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368119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90740"/>
            <a:ext cx="8122689" cy="590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763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rgbClr val="EBF1DE"/>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7299690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TextBox 6"/>
          <p:cNvSpPr txBox="1"/>
          <p:nvPr/>
        </p:nvSpPr>
        <p:spPr>
          <a:xfrm>
            <a:off x="553977" y="2107555"/>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0" y="5298235"/>
            <a:ext cx="5180475" cy="461665"/>
          </a:xfrm>
          <a:prstGeom prst="rect">
            <a:avLst/>
          </a:prstGeom>
          <a:noFill/>
        </p:spPr>
        <p:txBody>
          <a:bodyPr wrap="none" rtlCol="0">
            <a:spAutoFit/>
          </a:bodyPr>
          <a:lstStyle/>
          <a:p>
            <a:r>
              <a:rPr lang="en-US" sz="2400" dirty="0" smtClean="0"/>
              <a:t>Note: this implies end to world poverty!</a:t>
            </a:r>
            <a:endParaRPr lang="en-US" sz="2400" dirty="0"/>
          </a:p>
        </p:txBody>
      </p:sp>
    </p:spTree>
    <p:extLst>
      <p:ext uri="{BB962C8B-B14F-4D97-AF65-F5344CB8AC3E}">
        <p14:creationId xmlns:p14="http://schemas.microsoft.com/office/powerpoint/2010/main" val="120420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35</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8" y="391789"/>
            <a:ext cx="8848711" cy="5356612"/>
          </a:xfrm>
          <a:prstGeom prst="rect">
            <a:avLst/>
          </a:prstGeom>
        </p:spPr>
      </p:pic>
    </p:spTree>
    <p:extLst>
      <p:ext uri="{BB962C8B-B14F-4D97-AF65-F5344CB8AC3E}">
        <p14:creationId xmlns:p14="http://schemas.microsoft.com/office/powerpoint/2010/main" val="331496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 y="341019"/>
            <a:ext cx="9496352" cy="5887078"/>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190" y="2580405"/>
            <a:ext cx="3191305" cy="1931872"/>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716029"/>
            <a:ext cx="912630" cy="523220"/>
          </a:xfrm>
          <a:prstGeom prst="rect">
            <a:avLst/>
          </a:prstGeom>
          <a:noFill/>
        </p:spPr>
        <p:txBody>
          <a:bodyPr wrap="none" rtlCol="0">
            <a:spAutoFit/>
          </a:bodyPr>
          <a:lstStyle/>
          <a:p>
            <a:r>
              <a:rPr lang="en-US" sz="2800" dirty="0" smtClean="0">
                <a:solidFill>
                  <a:srgbClr val="FFFF00"/>
                </a:solidFill>
              </a:rPr>
              <a:t>1948</a:t>
            </a:r>
            <a:endParaRPr lang="en-US" sz="2800" dirty="0">
              <a:solidFill>
                <a:srgbClr val="FFFF00"/>
              </a:solidFill>
            </a:endParaRPr>
          </a:p>
        </p:txBody>
      </p:sp>
    </p:spTree>
    <p:extLst>
      <p:ext uri="{BB962C8B-B14F-4D97-AF65-F5344CB8AC3E}">
        <p14:creationId xmlns:p14="http://schemas.microsoft.com/office/powerpoint/2010/main" val="3130550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256689"/>
            <a:ext cx="9144001" cy="6356350"/>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sp>
        <p:nvSpPr>
          <p:cNvPr id="8" name="TextBox 7"/>
          <p:cNvSpPr txBox="1"/>
          <p:nvPr/>
        </p:nvSpPr>
        <p:spPr>
          <a:xfrm>
            <a:off x="1574176" y="315561"/>
            <a:ext cx="1016624" cy="584776"/>
          </a:xfrm>
          <a:prstGeom prst="rect">
            <a:avLst/>
          </a:prstGeom>
          <a:noFill/>
        </p:spPr>
        <p:txBody>
          <a:bodyPr wrap="none" rtlCol="0">
            <a:spAutoFit/>
          </a:bodyPr>
          <a:lstStyle/>
          <a:p>
            <a:r>
              <a:rPr lang="en-US" sz="3200" dirty="0" smtClean="0">
                <a:solidFill>
                  <a:srgbClr val="FFFF00"/>
                </a:solidFill>
              </a:rPr>
              <a:t>1994</a:t>
            </a:r>
            <a:endParaRPr lang="en-US" sz="3200" dirty="0">
              <a:solidFill>
                <a:srgbClr val="FFFF00"/>
              </a:solidFill>
            </a:endParaRPr>
          </a:p>
        </p:txBody>
      </p:sp>
    </p:spTree>
    <p:extLst>
      <p:ext uri="{BB962C8B-B14F-4D97-AF65-F5344CB8AC3E}">
        <p14:creationId xmlns:p14="http://schemas.microsoft.com/office/powerpoint/2010/main" val="2440648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8673"/>
            <a:ext cx="8082154" cy="4769327"/>
          </a:xfrm>
          <a:prstGeom prst="rect">
            <a:avLst/>
          </a:prstGeom>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2171753"/>
          </a:xfrm>
          <a:prstGeom prst="rect">
            <a:avLst/>
          </a:prstGeom>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587570" cy="2171753"/>
          </a:xfrm>
          <a:prstGeom prst="rect">
            <a:avLst/>
          </a:prstGeom>
          <a:ln w="12700" cmpd="sng">
            <a:solidFill>
              <a:srgbClr val="FFFFFF"/>
            </a:solidFill>
          </a:ln>
          <a:effectLst>
            <a:outerShdw blurRad="292100" dist="139700" dir="2700000" algn="tl" rotWithShape="0">
              <a:srgbClr val="333333">
                <a:alpha val="65000"/>
              </a:srgbClr>
            </a:outerShdw>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0" y="-1"/>
            <a:ext cx="2976267" cy="2171754"/>
          </a:xfrm>
          <a:prstGeom prst="rect">
            <a:avLst/>
          </a:prstGeom>
        </p:spPr>
      </p:pic>
    </p:spTree>
    <p:extLst>
      <p:ext uri="{BB962C8B-B14F-4D97-AF65-F5344CB8AC3E}">
        <p14:creationId xmlns:p14="http://schemas.microsoft.com/office/powerpoint/2010/main" val="335225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799"/>
            <a:ext cx="8854992" cy="3663013"/>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0" y="3328668"/>
            <a:ext cx="5593817" cy="245360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01839" y="5459104"/>
            <a:ext cx="3064608" cy="707886"/>
          </a:xfrm>
          <a:prstGeom prst="rect">
            <a:avLst/>
          </a:prstGeom>
          <a:solidFill>
            <a:schemeClr val="bg1"/>
          </a:solidFill>
        </p:spPr>
        <p:txBody>
          <a:bodyPr wrap="square">
            <a:spAutoFit/>
          </a:bodyPr>
          <a:lstStyle/>
          <a:p>
            <a:r>
              <a:rPr lang="en-US" sz="2000" dirty="0"/>
              <a:t>It is difficult to predict, especially about the future</a:t>
            </a:r>
          </a:p>
        </p:txBody>
      </p:sp>
    </p:spTree>
    <p:extLst>
      <p:ext uri="{BB962C8B-B14F-4D97-AF65-F5344CB8AC3E}">
        <p14:creationId xmlns:p14="http://schemas.microsoft.com/office/powerpoint/2010/main" val="255159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216160"/>
            <a:ext cx="8691668" cy="6022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293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40</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334000" y="457200"/>
            <a:ext cx="3556706" cy="5410200"/>
          </a:xfrm>
          <a:prstGeom prst="rect">
            <a:avLst/>
          </a:prstGeom>
          <a:noFill/>
        </p:spPr>
      </p:pic>
      <p:sp>
        <p:nvSpPr>
          <p:cNvPr id="7" name="TextBox 6"/>
          <p:cNvSpPr txBox="1"/>
          <p:nvPr/>
        </p:nvSpPr>
        <p:spPr>
          <a:xfrm>
            <a:off x="337930" y="152400"/>
            <a:ext cx="5072270" cy="649408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		Matt Ridley</a:t>
            </a:r>
          </a:p>
          <a:p>
            <a:endParaRPr lang="en-US" sz="32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27681871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9" y="274637"/>
            <a:ext cx="6970881" cy="58259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3125242"/>
            <a:ext cx="5268356" cy="1143000"/>
          </a:xfrm>
          <a:solidFill>
            <a:schemeClr val="accent6">
              <a:lumMod val="20000"/>
              <a:lumOff val="80000"/>
              <a:alpha val="83000"/>
            </a:schemeClr>
          </a:solidFill>
        </p:spPr>
        <p:txBody>
          <a:bodyPr/>
          <a:lstStyle/>
          <a:p>
            <a:r>
              <a:rPr lang="en-US" dirty="0" smtClean="0"/>
              <a:t>Pace of Progress</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spTree>
    <p:extLst>
      <p:ext uri="{BB962C8B-B14F-4D97-AF65-F5344CB8AC3E}">
        <p14:creationId xmlns:p14="http://schemas.microsoft.com/office/powerpoint/2010/main" val="7966509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644678361"/>
              </p:ext>
            </p:extLst>
          </p:nvPr>
        </p:nvGraphicFramePr>
        <p:xfrm>
          <a:off x="148628" y="647569"/>
          <a:ext cx="8728517" cy="38512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59793"/>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2" y="2433638"/>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4633919"/>
            <a:ext cx="1524794" cy="1529876"/>
          </a:xfrm>
          <a:prstGeom prst="rect">
            <a:avLst/>
          </a:prstGeom>
        </p:spPr>
      </p:pic>
      <p:sp>
        <p:nvSpPr>
          <p:cNvPr id="13" name="TextBox 12"/>
          <p:cNvSpPr txBox="1"/>
          <p:nvPr/>
        </p:nvSpPr>
        <p:spPr>
          <a:xfrm>
            <a:off x="6019800" y="608412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4836277"/>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5893819"/>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5893819"/>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0" y="4404117"/>
            <a:ext cx="1119025" cy="1489702"/>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612433"/>
            <a:ext cx="1468974" cy="1733658"/>
          </a:xfrm>
          <a:prstGeom prst="rect">
            <a:avLst/>
          </a:prstGeom>
        </p:spPr>
      </p:pic>
    </p:spTree>
    <p:extLst>
      <p:ext uri="{BB962C8B-B14F-4D97-AF65-F5344CB8AC3E}">
        <p14:creationId xmlns:p14="http://schemas.microsoft.com/office/powerpoint/2010/main" val="120150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43</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545560618"/>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65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92372666"/>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462268" y="2499345"/>
            <a:ext cx="2591223" cy="3574396"/>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spTree>
    <p:extLst>
      <p:ext uri="{BB962C8B-B14F-4D97-AF65-F5344CB8AC3E}">
        <p14:creationId xmlns:p14="http://schemas.microsoft.com/office/powerpoint/2010/main" val="1529157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65221661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715840" y="2566894"/>
            <a:ext cx="5601864" cy="3724537"/>
          </a:xfrm>
          <a:prstGeom prst="rect">
            <a:avLst/>
          </a:prstGeom>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3337375" y="5034298"/>
            <a:ext cx="1935496" cy="523220"/>
          </a:xfrm>
          <a:prstGeom prst="rect">
            <a:avLst/>
          </a:prstGeom>
        </p:spPr>
        <p:txBody>
          <a:bodyPr wrap="none">
            <a:spAutoFit/>
          </a:bodyPr>
          <a:lstStyle/>
          <a:p>
            <a:r>
              <a:rPr lang="en-US" sz="2800" dirty="0">
                <a:solidFill>
                  <a:schemeClr val="bg1"/>
                </a:solidFill>
              </a:rPr>
              <a:t>Nikola Tesla</a:t>
            </a:r>
          </a:p>
        </p:txBody>
      </p:sp>
    </p:spTree>
    <p:extLst>
      <p:ext uri="{BB962C8B-B14F-4D97-AF65-F5344CB8AC3E}">
        <p14:creationId xmlns:p14="http://schemas.microsoft.com/office/powerpoint/2010/main" val="955796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0101519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5" y="2438400"/>
            <a:ext cx="623635" cy="78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3141896"/>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7" y="3162988"/>
            <a:ext cx="465153" cy="12139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3" y="4376983"/>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747526"/>
            <a:ext cx="499809" cy="11651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3681854"/>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p:spTree>
    <p:extLst>
      <p:ext uri="{BB962C8B-B14F-4D97-AF65-F5344CB8AC3E}">
        <p14:creationId xmlns:p14="http://schemas.microsoft.com/office/powerpoint/2010/main" val="2366798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4" name="Date Placeholder 3"/>
          <p:cNvSpPr>
            <a:spLocks noGrp="1"/>
          </p:cNvSpPr>
          <p:nvPr>
            <p:ph type="dt" sz="half" idx="10"/>
          </p:nvPr>
        </p:nvSpPr>
        <p:spPr/>
        <p:txBody>
          <a:bodyPr/>
          <a:lstStyle/>
          <a:p>
            <a:r>
              <a:rPr lang="en-US" dirty="0" smtClean="0"/>
              <a:t>3 December 2013</a:t>
            </a:r>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TextBox 6"/>
          <p:cNvSpPr txBox="1"/>
          <p:nvPr/>
        </p:nvSpPr>
        <p:spPr>
          <a:xfrm>
            <a:off x="675582" y="1431147"/>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there will be inventions that change the world 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1" y="3640079"/>
            <a:ext cx="2375039" cy="1614350"/>
          </a:xfrm>
          <a:prstGeom prst="rect">
            <a:avLst/>
          </a:prstGeom>
        </p:spPr>
      </p:pic>
      <p:sp>
        <p:nvSpPr>
          <p:cNvPr id="8" name="TextBox 7"/>
          <p:cNvSpPr txBox="1"/>
          <p:nvPr/>
        </p:nvSpPr>
        <p:spPr>
          <a:xfrm>
            <a:off x="554793" y="5237258"/>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stretch>
            <a:fillRect/>
          </a:stretch>
        </p:blipFill>
        <p:spPr>
          <a:xfrm>
            <a:off x="2343332" y="3986802"/>
            <a:ext cx="1976151" cy="1766912"/>
          </a:xfrm>
          <a:prstGeom prst="rect">
            <a:avLst/>
          </a:prstGeom>
        </p:spPr>
      </p:pic>
      <p:sp>
        <p:nvSpPr>
          <p:cNvPr id="11" name="TextBox 10"/>
          <p:cNvSpPr txBox="1"/>
          <p:nvPr/>
        </p:nvSpPr>
        <p:spPr>
          <a:xfrm>
            <a:off x="2648132" y="5826124"/>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5414789"/>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4"/>
          <a:stretch>
            <a:fillRect/>
          </a:stretch>
        </p:blipFill>
        <p:spPr>
          <a:xfrm>
            <a:off x="4286070" y="3640079"/>
            <a:ext cx="2230650" cy="1731178"/>
          </a:xfrm>
          <a:prstGeom prst="rect">
            <a:avLst/>
          </a:prstGeom>
        </p:spPr>
      </p:pic>
      <p:pic>
        <p:nvPicPr>
          <p:cNvPr id="14" name="Picture 13"/>
          <p:cNvPicPr>
            <a:picLocks noChangeAspect="1"/>
          </p:cNvPicPr>
          <p:nvPr/>
        </p:nvPicPr>
        <p:blipFill>
          <a:blip r:embed="rId5"/>
          <a:stretch>
            <a:fillRect/>
          </a:stretch>
        </p:blipFill>
        <p:spPr>
          <a:xfrm>
            <a:off x="6702105" y="3780103"/>
            <a:ext cx="2149182" cy="2046021"/>
          </a:xfrm>
          <a:prstGeom prst="rect">
            <a:avLst/>
          </a:prstGeom>
        </p:spPr>
      </p:pic>
      <p:sp>
        <p:nvSpPr>
          <p:cNvPr id="16" name="TextBox 15"/>
          <p:cNvSpPr txBox="1"/>
          <p:nvPr/>
        </p:nvSpPr>
        <p:spPr>
          <a:xfrm>
            <a:off x="7689984" y="5936521"/>
            <a:ext cx="483350" cy="369332"/>
          </a:xfrm>
          <a:prstGeom prst="rect">
            <a:avLst/>
          </a:prstGeom>
          <a:noFill/>
        </p:spPr>
        <p:txBody>
          <a:bodyPr wrap="none" rtlCol="0">
            <a:spAutoFit/>
          </a:bodyPr>
          <a:lstStyle/>
          <a:p>
            <a:r>
              <a:rPr lang="en-US" dirty="0" smtClean="0"/>
              <a:t>AI?</a:t>
            </a:r>
            <a:endParaRPr lang="en-US" dirty="0"/>
          </a:p>
        </p:txBody>
      </p:sp>
    </p:spTree>
    <p:extLst>
      <p:ext uri="{BB962C8B-B14F-4D97-AF65-F5344CB8AC3E}">
        <p14:creationId xmlns:p14="http://schemas.microsoft.com/office/powerpoint/2010/main" val="1686350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9" name="Picture 7" descr="rosecenter2"/>
          <p:cNvPicPr>
            <a:picLocks noChangeAspect="1" noChangeArrowheads="1"/>
          </p:cNvPicPr>
          <p:nvPr/>
        </p:nvPicPr>
        <p:blipFill>
          <a:blip r:embed="rId3" cstate="print"/>
          <a:srcRect/>
          <a:stretch>
            <a:fillRect/>
          </a:stretch>
        </p:blipFill>
        <p:spPr bwMode="auto">
          <a:xfrm>
            <a:off x="896" y="0"/>
            <a:ext cx="9143104" cy="6858000"/>
          </a:xfrm>
          <a:prstGeom prst="rect">
            <a:avLst/>
          </a:prstGeom>
          <a:noFill/>
        </p:spPr>
      </p:pic>
      <p:sp>
        <p:nvSpPr>
          <p:cNvPr id="883715" name="Text Box 3"/>
          <p:cNvSpPr txBox="1">
            <a:spLocks noChangeArrowheads="1"/>
          </p:cNvSpPr>
          <p:nvPr/>
        </p:nvSpPr>
        <p:spPr bwMode="auto">
          <a:xfrm>
            <a:off x="762000" y="1981200"/>
            <a:ext cx="7924800" cy="396875"/>
          </a:xfrm>
          <a:prstGeom prst="rect">
            <a:avLst/>
          </a:prstGeom>
          <a:noFill/>
          <a:ln w="9525">
            <a:noFill/>
            <a:miter lim="800000"/>
            <a:headEnd/>
            <a:tailEnd/>
          </a:ln>
          <a:effectLst/>
        </p:spPr>
        <p:txBody>
          <a:bodyPr>
            <a:spAutoFit/>
          </a:bodyPr>
          <a:lstStyle/>
          <a:p>
            <a:pPr>
              <a:spcBef>
                <a:spcPct val="50000"/>
              </a:spcBef>
            </a:pPr>
            <a:endParaRPr lang="en-US" sz="2000"/>
          </a:p>
        </p:txBody>
      </p:sp>
      <p:sp>
        <p:nvSpPr>
          <p:cNvPr id="883716" name="Text Box 4"/>
          <p:cNvSpPr txBox="1">
            <a:spLocks noChangeArrowheads="1"/>
          </p:cNvSpPr>
          <p:nvPr/>
        </p:nvSpPr>
        <p:spPr bwMode="auto">
          <a:xfrm>
            <a:off x="8455025" y="3101975"/>
            <a:ext cx="184150" cy="457200"/>
          </a:xfrm>
          <a:prstGeom prst="rect">
            <a:avLst/>
          </a:prstGeom>
          <a:noFill/>
          <a:ln w="9525">
            <a:noFill/>
            <a:miter lim="800000"/>
            <a:headEnd/>
            <a:tailEnd/>
          </a:ln>
          <a:effectLst/>
        </p:spPr>
        <p:txBody>
          <a:bodyPr wrap="none">
            <a:spAutoFit/>
          </a:bodyPr>
          <a:lstStyle/>
          <a:p>
            <a:pPr algn="r"/>
            <a:endParaRPr lang="en-US"/>
          </a:p>
        </p:txBody>
      </p:sp>
      <p:sp>
        <p:nvSpPr>
          <p:cNvPr id="883726" name="Rectangle 14"/>
          <p:cNvSpPr>
            <a:spLocks noChangeArrowheads="1"/>
          </p:cNvSpPr>
          <p:nvPr/>
        </p:nvSpPr>
        <p:spPr bwMode="auto">
          <a:xfrm>
            <a:off x="542925" y="188153"/>
            <a:ext cx="8067675" cy="1938992"/>
          </a:xfrm>
          <a:prstGeom prst="rect">
            <a:avLst/>
          </a:prstGeom>
          <a:noFill/>
          <a:ln w="31750">
            <a:noFill/>
            <a:miter lim="800000"/>
            <a:headEnd/>
            <a:tailEnd/>
          </a:ln>
          <a:effectLst/>
        </p:spPr>
        <p:txBody>
          <a:bodyPr wrap="square" anchor="ctr">
            <a:spAutoFit/>
          </a:bodyPr>
          <a:lstStyle/>
          <a:p>
            <a:pPr algn="ctr"/>
            <a:r>
              <a:rPr lang="en-US" sz="6000" i="1" dirty="0" smtClean="0">
                <a:solidFill>
                  <a:schemeClr val="accent1">
                    <a:lumMod val="20000"/>
                    <a:lumOff val="80000"/>
                  </a:schemeClr>
                </a:solidFill>
              </a:rPr>
              <a:t>Science’s </a:t>
            </a:r>
            <a:r>
              <a:rPr lang="en-US" sz="6000" i="1" dirty="0">
                <a:solidFill>
                  <a:schemeClr val="accent1">
                    <a:lumMod val="20000"/>
                    <a:lumOff val="80000"/>
                  </a:schemeClr>
                </a:solidFill>
              </a:rPr>
              <a:t>Endless </a:t>
            </a:r>
            <a:endParaRPr lang="en-US" sz="6000" i="1" dirty="0" smtClean="0">
              <a:solidFill>
                <a:schemeClr val="accent1">
                  <a:lumMod val="20000"/>
                  <a:lumOff val="80000"/>
                </a:schemeClr>
              </a:solidFill>
            </a:endParaRPr>
          </a:p>
          <a:p>
            <a:pPr algn="ctr"/>
            <a:r>
              <a:rPr lang="en-US" sz="6000" i="1" dirty="0" smtClean="0">
                <a:solidFill>
                  <a:schemeClr val="accent1">
                    <a:lumMod val="20000"/>
                    <a:lumOff val="80000"/>
                  </a:schemeClr>
                </a:solidFill>
              </a:rPr>
              <a:t>Golden </a:t>
            </a:r>
            <a:r>
              <a:rPr lang="en-US" sz="6000" i="1" dirty="0">
                <a:solidFill>
                  <a:schemeClr val="accent1">
                    <a:lumMod val="20000"/>
                    <a:lumOff val="80000"/>
                  </a:schemeClr>
                </a:solidFill>
              </a:rPr>
              <a:t>Age</a:t>
            </a:r>
            <a:r>
              <a:rPr lang="en-US" sz="6000" dirty="0">
                <a:solidFill>
                  <a:schemeClr val="accent1">
                    <a:lumMod val="20000"/>
                    <a:lumOff val="80000"/>
                  </a:schemeClr>
                </a:solidFill>
              </a:rPr>
              <a:t> </a:t>
            </a:r>
          </a:p>
        </p:txBody>
      </p:sp>
      <p:pic>
        <p:nvPicPr>
          <p:cNvPr id="2" name="Picture 1"/>
          <p:cNvPicPr>
            <a:picLocks noChangeAspect="1"/>
          </p:cNvPicPr>
          <p:nvPr/>
        </p:nvPicPr>
        <p:blipFill>
          <a:blip r:embed="rId4"/>
          <a:stretch>
            <a:fillRect/>
          </a:stretch>
        </p:blipFill>
        <p:spPr>
          <a:xfrm>
            <a:off x="3404931" y="3383478"/>
            <a:ext cx="5324731" cy="2990041"/>
          </a:xfrm>
          <a:prstGeom prst="rect">
            <a:avLst/>
          </a:prstGeom>
        </p:spPr>
      </p:pic>
      <p:sp>
        <p:nvSpPr>
          <p:cNvPr id="3" name="TextBox 2"/>
          <p:cNvSpPr txBox="1"/>
          <p:nvPr/>
        </p:nvSpPr>
        <p:spPr>
          <a:xfrm>
            <a:off x="5481819" y="3559175"/>
            <a:ext cx="3128781" cy="523220"/>
          </a:xfrm>
          <a:prstGeom prst="rect">
            <a:avLst/>
          </a:prstGeom>
          <a:noFill/>
        </p:spPr>
        <p:txBody>
          <a:bodyPr wrap="none" rtlCol="0">
            <a:spAutoFit/>
          </a:bodyPr>
          <a:lstStyle/>
          <a:p>
            <a:r>
              <a:rPr lang="en-US" sz="2800" dirty="0" smtClean="0">
                <a:solidFill>
                  <a:srgbClr val="FFFF00"/>
                </a:solidFill>
              </a:rPr>
              <a:t>Neil </a:t>
            </a:r>
            <a:r>
              <a:rPr lang="en-US" sz="2800" dirty="0" err="1" smtClean="0">
                <a:solidFill>
                  <a:srgbClr val="FFFF00"/>
                </a:solidFill>
              </a:rPr>
              <a:t>deGrasse</a:t>
            </a:r>
            <a:r>
              <a:rPr lang="en-US" sz="2800" dirty="0" smtClean="0">
                <a:solidFill>
                  <a:srgbClr val="FFFF00"/>
                </a:solidFill>
              </a:rPr>
              <a:t> Tyson</a:t>
            </a:r>
            <a:endParaRPr lang="en-US" sz="2800" dirty="0">
              <a:solidFill>
                <a:srgbClr val="FFFF00"/>
              </a:solidFill>
            </a:endParaRPr>
          </a:p>
        </p:txBody>
      </p:sp>
    </p:spTree>
    <p:extLst>
      <p:ext uri="{BB962C8B-B14F-4D97-AF65-F5344CB8AC3E}">
        <p14:creationId xmlns:p14="http://schemas.microsoft.com/office/powerpoint/2010/main" val="2326218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8347"/>
            <a:ext cx="4866386" cy="1576229"/>
          </a:xfrm>
        </p:spPr>
        <p:txBody>
          <a:bodyPr>
            <a:normAutofit fontScale="90000"/>
          </a:bodyPr>
          <a:lstStyle/>
          <a:p>
            <a:r>
              <a:rPr lang="en-US" sz="6000" dirty="0" smtClean="0"/>
              <a:t>Past and Future</a:t>
            </a:r>
            <a:endParaRPr lang="en-US" sz="60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srcRect l="24587" r="30251"/>
          <a:stretch/>
        </p:blipFill>
        <p:spPr>
          <a:xfrm rot="2026504">
            <a:off x="4496849" y="-107994"/>
            <a:ext cx="3097176" cy="6858000"/>
          </a:xfrm>
          <a:prstGeom prst="rect">
            <a:avLst/>
          </a:prstGeom>
        </p:spPr>
      </p:pic>
      <p:pic>
        <p:nvPicPr>
          <p:cNvPr id="7" name="Picture 6"/>
          <p:cNvPicPr>
            <a:picLocks noChangeAspect="1"/>
          </p:cNvPicPr>
          <p:nvPr/>
        </p:nvPicPr>
        <p:blipFill rotWithShape="1">
          <a:blip r:embed="rId3"/>
          <a:srcRect l="32352" t="17551" r="28233" b="24265"/>
          <a:stretch/>
        </p:blipFill>
        <p:spPr>
          <a:xfrm>
            <a:off x="782472" y="2770147"/>
            <a:ext cx="2938596" cy="3066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1733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85800"/>
            <a:ext cx="7848600" cy="4031873"/>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675919" y="4901380"/>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Tree>
    <p:extLst>
      <p:ext uri="{BB962C8B-B14F-4D97-AF65-F5344CB8AC3E}">
        <p14:creationId xmlns:p14="http://schemas.microsoft.com/office/powerpoint/2010/main" val="33143697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a:lnSpc>
                <a:spcPct val="80000"/>
              </a:lnSpc>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a:lnSpc>
                <a:spcPct val="80000"/>
              </a:lnSpc>
            </a:pPr>
            <a:r>
              <a:rPr lang="en-US" sz="4000" dirty="0">
                <a:sym typeface="Symbol" pitchFamily="18" charset="2"/>
              </a:rPr>
              <a:t>Moore’s </a:t>
            </a:r>
            <a:r>
              <a:rPr lang="en-US" sz="4000" dirty="0" smtClean="0">
                <a:sym typeface="Symbol" pitchFamily="18" charset="2"/>
              </a:rPr>
              <a:t>“law”: </a:t>
            </a:r>
            <a:r>
              <a:rPr lang="en-US" sz="4000" dirty="0">
                <a:sym typeface="Symbol" pitchFamily="18" charset="2"/>
              </a:rPr>
              <a:t>computing power doubles every 18 months</a:t>
            </a:r>
          </a:p>
          <a:p>
            <a:pPr>
              <a:lnSpc>
                <a:spcPct val="80000"/>
              </a:lnSpc>
            </a:pPr>
            <a:r>
              <a:rPr lang="en-US" sz="4000" dirty="0">
                <a:sym typeface="Symbol" pitchFamily="18" charset="2"/>
              </a:rPr>
              <a:t>Dr. Tyson: to understand something new about the universe,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295400" y="5181600"/>
            <a:ext cx="6324600" cy="880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50</a:t>
            </a:fld>
            <a:endParaRPr lang="en-US"/>
          </a:p>
        </p:txBody>
      </p:sp>
    </p:spTree>
    <p:extLst>
      <p:ext uri="{BB962C8B-B14F-4D97-AF65-F5344CB8AC3E}">
        <p14:creationId xmlns:p14="http://schemas.microsoft.com/office/powerpoint/2010/main" val="40365673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9556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76200"/>
            <a:ext cx="6569949" cy="6735506"/>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998939"/>
            <a:ext cx="3816484" cy="1852445"/>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8" y="3243173"/>
            <a:ext cx="3978893" cy="27383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542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4442" y="-846110"/>
            <a:ext cx="11323670" cy="8492753"/>
          </a:xfrm>
          <a:prstGeom prst="rect">
            <a:avLst/>
          </a:prstGeom>
        </p:spPr>
      </p:pic>
      <p:sp>
        <p:nvSpPr>
          <p:cNvPr id="891907" name="Text Box 3"/>
          <p:cNvSpPr txBox="1">
            <a:spLocks noChangeArrowheads="1"/>
          </p:cNvSpPr>
          <p:nvPr/>
        </p:nvSpPr>
        <p:spPr bwMode="auto">
          <a:xfrm>
            <a:off x="1447800" y="4852167"/>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sp>
        <p:nvSpPr>
          <p:cNvPr id="8" name="Text Box 3"/>
          <p:cNvSpPr txBox="1">
            <a:spLocks noChangeArrowheads="1"/>
          </p:cNvSpPr>
          <p:nvPr/>
        </p:nvSpPr>
        <p:spPr bwMode="auto">
          <a:xfrm>
            <a:off x="694921" y="30309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695989" y="1248256"/>
            <a:ext cx="2511588" cy="34163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412839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2401" y="914400"/>
            <a:ext cx="3962400" cy="3970318"/>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4191000" y="0"/>
            <a:ext cx="4953000" cy="686545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54</a:t>
            </a:fld>
            <a:endParaRPr lang="en-US"/>
          </a:p>
        </p:txBody>
      </p:sp>
    </p:spTree>
    <p:extLst>
      <p:ext uri="{BB962C8B-B14F-4D97-AF65-F5344CB8AC3E}">
        <p14:creationId xmlns:p14="http://schemas.microsoft.com/office/powerpoint/2010/main" val="9422892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457200" y="1600200"/>
            <a:ext cx="8382000" cy="4525963"/>
          </a:xfrm>
        </p:spPr>
        <p:txBody>
          <a:bodyPr/>
          <a:lstStyle/>
          <a:p>
            <a:pPr>
              <a:lnSpc>
                <a:spcPct val="90000"/>
              </a:lnSpc>
            </a:pPr>
            <a:r>
              <a:rPr lang="en-US" b="1" dirty="0"/>
              <a:t>Golden Age</a:t>
            </a:r>
            <a:r>
              <a:rPr lang="en-US" dirty="0"/>
              <a:t> – period in which knowledge/quality of something </a:t>
            </a:r>
            <a:r>
              <a:rPr lang="en-US" dirty="0" smtClean="0"/>
              <a:t>improves exponentially</a:t>
            </a:r>
            <a:endParaRPr lang="en-US" dirty="0"/>
          </a:p>
          <a:p>
            <a:pPr>
              <a:lnSpc>
                <a:spcPct val="90000"/>
              </a:lnSpc>
            </a:pPr>
            <a:r>
              <a:rPr lang="en-US" dirty="0"/>
              <a:t>At </a:t>
            </a:r>
            <a:r>
              <a:rPr lang="en-US" b="1" dirty="0"/>
              <a:t>any point in history</a:t>
            </a:r>
            <a:r>
              <a:rPr lang="en-US" dirty="0"/>
              <a:t>, half of what is known about astrophysics was discovered in the previous 15 years!</a:t>
            </a:r>
          </a:p>
          <a:p>
            <a:pPr lvl="1">
              <a:lnSpc>
                <a:spcPct val="90000"/>
              </a:lnSpc>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1066800" y="5562600"/>
            <a:ext cx="6945043"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t>Accumulating 4% per year =&gt; doubling every 15 years!</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Tree>
    <p:extLst>
      <p:ext uri="{BB962C8B-B14F-4D97-AF65-F5344CB8AC3E}">
        <p14:creationId xmlns:p14="http://schemas.microsoft.com/office/powerpoint/2010/main" val="6529616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68" y="121590"/>
            <a:ext cx="7728295" cy="6356350"/>
          </a:xfrm>
          <a:prstGeom prst="rect">
            <a:avLst/>
          </a:prstGeom>
        </p:spPr>
      </p:pic>
      <p:sp>
        <p:nvSpPr>
          <p:cNvPr id="4" name="Slide Number Placeholder 3"/>
          <p:cNvSpPr>
            <a:spLocks noGrp="1"/>
          </p:cNvSpPr>
          <p:nvPr>
            <p:ph type="sldNum" sz="quarter" idx="12"/>
          </p:nvPr>
        </p:nvSpPr>
        <p:spPr/>
        <p:txBody>
          <a:bodyPr/>
          <a:lstStyle/>
          <a:p>
            <a:fld id="{B6B80A1A-7165-45C4-A01A-4D8082766133}" type="slidenum">
              <a:rPr lang="en-US" smtClean="0"/>
              <a:pPr/>
              <a:t>56</a:t>
            </a:fld>
            <a:endParaRPr lang="en-US" dirty="0"/>
          </a:p>
        </p:txBody>
      </p:sp>
      <p:sp>
        <p:nvSpPr>
          <p:cNvPr id="6" name="TextBox 5"/>
          <p:cNvSpPr txBox="1"/>
          <p:nvPr/>
        </p:nvSpPr>
        <p:spPr>
          <a:xfrm rot="16200000">
            <a:off x="-1512329" y="3067790"/>
            <a:ext cx="467006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7" name="TextBox 6"/>
          <p:cNvSpPr txBox="1"/>
          <p:nvPr/>
        </p:nvSpPr>
        <p:spPr>
          <a:xfrm>
            <a:off x="4642725" y="414756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6404516" y="355549"/>
            <a:ext cx="2634769"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r>
              <a:rPr lang="en-US" sz="2000" dirty="0" smtClean="0"/>
              <a:t>Gordon Moore (2007)</a:t>
            </a:r>
            <a:endParaRPr lang="en-US" sz="2000" dirty="0"/>
          </a:p>
        </p:txBody>
      </p:sp>
    </p:spTree>
    <p:extLst>
      <p:ext uri="{BB962C8B-B14F-4D97-AF65-F5344CB8AC3E}">
        <p14:creationId xmlns:p14="http://schemas.microsoft.com/office/powerpoint/2010/main" val="287463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046" y="350501"/>
            <a:ext cx="5778307" cy="600164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i="1" dirty="0" smtClean="0"/>
              <a:t>An analysis of the history of technology shows that technological change is exponential, contrary to the common-sense 'intuitive linear' view. So we won't experience 100 years of progress in the 21st century-it will be more like 20,000 years of progress (at today’s rate</a:t>
            </a:r>
            <a:r>
              <a:rPr lang="en-US" sz="2400" i="1" dirty="0" smtClean="0"/>
              <a:t>)... Within </a:t>
            </a:r>
            <a:r>
              <a:rPr lang="en-US" sz="2400" i="1" dirty="0" smtClean="0"/>
              <a:t>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a:t>
            </a:r>
            <a:r>
              <a:rPr lang="en-US" sz="2400" i="1" dirty="0" smtClean="0"/>
              <a:t>light.</a:t>
            </a:r>
            <a:endParaRPr lang="en-US" sz="2400" i="1" dirty="0"/>
          </a:p>
        </p:txBody>
      </p:sp>
      <p:sp>
        <p:nvSpPr>
          <p:cNvPr id="3" name="Date Placeholder 2"/>
          <p:cNvSpPr>
            <a:spLocks noGrp="1"/>
          </p:cNvSpPr>
          <p:nvPr>
            <p:ph type="dt" sz="half" idx="10"/>
          </p:nvPr>
        </p:nvSpPr>
        <p:spPr/>
        <p:txBody>
          <a:bodyPr/>
          <a:lstStyle/>
          <a:p>
            <a:r>
              <a:rPr lang="en-US" dirty="0"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57</a:t>
            </a:fld>
            <a:endParaRPr lang="en-US"/>
          </a:p>
        </p:txBody>
      </p:sp>
      <p:pic>
        <p:nvPicPr>
          <p:cNvPr id="11" name="Picture 10"/>
          <p:cNvPicPr>
            <a:picLocks noChangeAspect="1"/>
          </p:cNvPicPr>
          <p:nvPr/>
        </p:nvPicPr>
        <p:blipFill>
          <a:blip r:embed="rId2"/>
          <a:stretch>
            <a:fillRect/>
          </a:stretch>
        </p:blipFill>
        <p:spPr>
          <a:xfrm>
            <a:off x="6212464" y="1053778"/>
            <a:ext cx="2712098" cy="3669646"/>
          </a:xfrm>
          <a:prstGeom prst="rect">
            <a:avLst/>
          </a:prstGeom>
        </p:spPr>
      </p:pic>
      <p:sp>
        <p:nvSpPr>
          <p:cNvPr id="12" name="Rectangle 11"/>
          <p:cNvSpPr/>
          <p:nvPr/>
        </p:nvSpPr>
        <p:spPr>
          <a:xfrm>
            <a:off x="6453995" y="4797597"/>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p:spTree>
    <p:extLst>
      <p:ext uri="{BB962C8B-B14F-4D97-AF65-F5344CB8AC3E}">
        <p14:creationId xmlns:p14="http://schemas.microsoft.com/office/powerpoint/2010/main" val="2331486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58</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111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AT&amp;T’s “You Will</a:t>
            </a:r>
            <a:r>
              <a:rPr lang="en-US" dirty="0" smtClean="0"/>
              <a:t>” (1993-4)</a:t>
            </a:r>
            <a:endParaRPr lang="en-US" dirty="0"/>
          </a:p>
        </p:txBody>
      </p:sp>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pic>
        <p:nvPicPr>
          <p:cNvPr id="34" name="Picture 33" descr="Screen Shot 2013-12-02 at 3.5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8" y="1417638"/>
            <a:ext cx="6300310" cy="4303381"/>
          </a:xfrm>
          <a:prstGeom prst="rect">
            <a:avLst/>
          </a:prstGeom>
          <a:ln>
            <a:noFill/>
          </a:ln>
          <a:effectLst>
            <a:softEdge rad="112500"/>
          </a:effectLst>
        </p:spPr>
      </p:pic>
      <p:pic>
        <p:nvPicPr>
          <p:cNvPr id="35" name="Picture 34" descr="Screen Shot 2013-12-02 at 3.57.18 PM.png"/>
          <p:cNvPicPr>
            <a:picLocks noChangeAspect="1"/>
          </p:cNvPicPr>
          <p:nvPr/>
        </p:nvPicPr>
        <p:blipFill rotWithShape="1">
          <a:blip r:embed="rId3">
            <a:extLst>
              <a:ext uri="{28A0092B-C50C-407E-A947-70E740481C1C}">
                <a14:useLocalDpi xmlns:a14="http://schemas.microsoft.com/office/drawing/2010/main" val="0"/>
              </a:ext>
            </a:extLst>
          </a:blip>
          <a:srcRect l="20707" t="11133" r="19616" b="7111"/>
          <a:stretch/>
        </p:blipFill>
        <p:spPr>
          <a:xfrm>
            <a:off x="6553200" y="3039745"/>
            <a:ext cx="2337514" cy="317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8350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59</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7" name="Picture 6"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457200" y="747681"/>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p:spTree>
    <p:extLst>
      <p:ext uri="{BB962C8B-B14F-4D97-AF65-F5344CB8AC3E}">
        <p14:creationId xmlns:p14="http://schemas.microsoft.com/office/powerpoint/2010/main" val="164805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1981200"/>
            <a:ext cx="8229600" cy="1143000"/>
          </a:xfrm>
        </p:spPr>
        <p:txBody>
          <a:bodyPr>
            <a:normAutofit fontScale="90000"/>
          </a:bodyPr>
          <a:lstStyle/>
          <a:p>
            <a:r>
              <a:rPr lang="en-US" sz="6000"/>
              <a:t>Golden Ages</a:t>
            </a:r>
            <a:br>
              <a:rPr lang="en-US" sz="6000"/>
            </a:br>
            <a:r>
              <a:rPr lang="en-US" sz="6000"/>
              <a:t>or</a:t>
            </a:r>
            <a:br>
              <a:rPr lang="en-US" sz="6000"/>
            </a:br>
            <a:r>
              <a:rPr lang="en-US" sz="6000"/>
              <a:t>Golden Catastrophes?</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60</a:t>
            </a:fld>
            <a:endParaRPr lang="en-US"/>
          </a:p>
        </p:txBody>
      </p:sp>
    </p:spTree>
    <p:extLst>
      <p:ext uri="{BB962C8B-B14F-4D97-AF65-F5344CB8AC3E}">
        <p14:creationId xmlns:p14="http://schemas.microsoft.com/office/powerpoint/2010/main" val="26789108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783316"/>
            <a:ext cx="3657600" cy="2832516"/>
          </a:xfrm>
        </p:spPr>
        <p:txBody>
          <a:bodyPr>
            <a:normAutofit/>
          </a:bodyPr>
          <a:lstStyle/>
          <a:p>
            <a:pPr>
              <a:buFontTx/>
              <a:buNone/>
            </a:pPr>
            <a:r>
              <a:rPr lang="en-US" dirty="0"/>
              <a:t>	Reverend Thomas Robert Malthus, </a:t>
            </a:r>
            <a:r>
              <a:rPr lang="en-US" i="1" dirty="0"/>
              <a:t>Essay on the Principle of Population</a:t>
            </a:r>
            <a:r>
              <a:rPr lang="en-US" dirty="0"/>
              <a:t>, 1798</a:t>
            </a:r>
          </a:p>
          <a:p>
            <a:endParaRPr lang="en-US" dirty="0">
              <a:latin typeface="Times New Roman" pitchFamily="18" charset="0"/>
              <a:sym typeface="Symbol" pitchFamily="18" charset="2"/>
            </a:endParaRPr>
          </a:p>
        </p:txBody>
      </p:sp>
      <p:pic>
        <p:nvPicPr>
          <p:cNvPr id="8" name="Picture 5"/>
          <p:cNvPicPr>
            <a:picLocks noChangeAspect="1" noChangeArrowheads="1"/>
          </p:cNvPicPr>
          <p:nvPr/>
        </p:nvPicPr>
        <p:blipFill>
          <a:blip r:embed="rId2" cstate="print"/>
          <a:srcRect/>
          <a:stretch>
            <a:fillRect/>
          </a:stretch>
        </p:blipFill>
        <p:spPr bwMode="auto">
          <a:xfrm>
            <a:off x="3988063" y="1"/>
            <a:ext cx="5155937" cy="7180814"/>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spTree>
    <p:extLst>
      <p:ext uri="{BB962C8B-B14F-4D97-AF65-F5344CB8AC3E}">
        <p14:creationId xmlns:p14="http://schemas.microsoft.com/office/powerpoint/2010/main" val="25976763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62</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526888"/>
            <a:ext cx="4225448" cy="5512069"/>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Rectangle 5"/>
          <p:cNvSpPr/>
          <p:nvPr/>
        </p:nvSpPr>
        <p:spPr>
          <a:xfrm>
            <a:off x="4495800" y="247182"/>
            <a:ext cx="4571999" cy="6001642"/>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 </a:t>
            </a:r>
            <a:endParaRPr lang="en-US" sz="2400" i="1" dirty="0"/>
          </a:p>
        </p:txBody>
      </p:sp>
    </p:spTree>
    <p:extLst>
      <p:ext uri="{BB962C8B-B14F-4D97-AF65-F5344CB8AC3E}">
        <p14:creationId xmlns:p14="http://schemas.microsoft.com/office/powerpoint/2010/main" val="339526979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228600"/>
            <a:ext cx="8621522" cy="5958968"/>
          </a:xfrm>
        </p:spPr>
        <p:txBody>
          <a:bodyPr>
            <a:noAutofit/>
          </a:bodyPr>
          <a:lstStyle/>
          <a:p>
            <a:pPr>
              <a:lnSpc>
                <a:spcPct val="80000"/>
              </a:lnSpc>
              <a:buFontTx/>
              <a:buNone/>
            </a:pPr>
            <a:r>
              <a:rPr lang="en-US" sz="3600" i="1" dirty="0" smtClean="0"/>
              <a:t>I think I may fairly make two </a:t>
            </a:r>
            <a:r>
              <a:rPr lang="en-US" sz="3600" i="1" dirty="0" err="1" smtClean="0"/>
              <a:t>postulata</a:t>
            </a:r>
            <a:r>
              <a:rPr lang="en-US" sz="3600" i="1" dirty="0" smtClean="0"/>
              <a:t>. </a:t>
            </a:r>
          </a:p>
          <a:p>
            <a:pPr lvl="1">
              <a:lnSpc>
                <a:spcPct val="80000"/>
              </a:lnSpc>
            </a:pPr>
            <a:r>
              <a:rPr lang="en-US" sz="3600" i="1" dirty="0" smtClean="0"/>
              <a:t>First, that </a:t>
            </a:r>
            <a:r>
              <a:rPr lang="en-US" sz="3600" b="1" i="1" dirty="0" smtClean="0"/>
              <a:t>food is necessary</a:t>
            </a:r>
            <a:r>
              <a:rPr lang="en-US" sz="3600" i="1" dirty="0" smtClean="0"/>
              <a:t> to the existence of man. </a:t>
            </a:r>
          </a:p>
          <a:p>
            <a:pPr lvl="1">
              <a:lnSpc>
                <a:spcPct val="80000"/>
              </a:lnSpc>
            </a:pPr>
            <a:r>
              <a:rPr lang="en-US" sz="3600" i="1" dirty="0" smtClean="0"/>
              <a:t>Secondly, that the </a:t>
            </a:r>
            <a:r>
              <a:rPr lang="en-US" sz="3600" b="1" i="1" dirty="0" smtClean="0"/>
              <a:t>passion between the sexes is necessary</a:t>
            </a:r>
            <a:r>
              <a:rPr lang="en-US" sz="3600" i="1" dirty="0" smtClean="0"/>
              <a:t> and will remain….</a:t>
            </a:r>
          </a:p>
          <a:p>
            <a:pPr marL="0" indent="0">
              <a:lnSpc>
                <a:spcPct val="80000"/>
              </a:lnSpc>
              <a:buNone/>
            </a:pPr>
            <a:r>
              <a:rPr lang="en-US" sz="3600" i="1" dirty="0" smtClean="0"/>
              <a:t>Assuming then my </a:t>
            </a:r>
            <a:r>
              <a:rPr lang="en-US" sz="3600" i="1" dirty="0" err="1" smtClean="0"/>
              <a:t>postulata</a:t>
            </a:r>
            <a:r>
              <a:rPr lang="en-US" sz="3600" i="1" dirty="0" smtClean="0"/>
              <a:t>, I say, that the power of population is indefinitely greater than the power in the earth to produce subsistence. Population, when unchecked, </a:t>
            </a:r>
            <a:r>
              <a:rPr lang="en-US" sz="3600" b="1" i="1" dirty="0" smtClean="0"/>
              <a:t>increases in a geometrical ratio</a:t>
            </a:r>
            <a:r>
              <a:rPr lang="en-US" sz="3600" i="1" dirty="0" smtClean="0"/>
              <a:t>. Subsistence </a:t>
            </a:r>
            <a:r>
              <a:rPr lang="en-US" sz="3600" b="1" i="1" dirty="0" smtClean="0"/>
              <a:t>increases only in an arithmetical ratio</a:t>
            </a:r>
            <a:r>
              <a:rPr lang="en-US" sz="3600" i="1" dirty="0" smtClean="0"/>
              <a:t>. </a:t>
            </a:r>
            <a:endParaRPr lang="en-US" sz="3600" i="1" dirty="0"/>
          </a:p>
        </p:txBody>
      </p:sp>
      <p:sp>
        <p:nvSpPr>
          <p:cNvPr id="2" name="Date Placeholder 1"/>
          <p:cNvSpPr>
            <a:spLocks noGrp="1"/>
          </p:cNvSpPr>
          <p:nvPr>
            <p:ph type="dt" sz="half" idx="10"/>
          </p:nvPr>
        </p:nvSpPr>
        <p:spPr/>
        <p:txBody>
          <a:bodyPr/>
          <a:lstStyle/>
          <a:p>
            <a:r>
              <a:rPr lang="en-US" dirty="0" smtClean="0"/>
              <a:t>3 December 2013</a:t>
            </a:r>
            <a:endParaRPr lang="en-US" dirty="0"/>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
        <p:nvSpPr>
          <p:cNvPr id="6" name="Rectangle 5"/>
          <p:cNvSpPr/>
          <p:nvPr/>
        </p:nvSpPr>
        <p:spPr>
          <a:xfrm>
            <a:off x="228600" y="5562600"/>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p:spTree>
    <p:extLst>
      <p:ext uri="{BB962C8B-B14F-4D97-AF65-F5344CB8AC3E}">
        <p14:creationId xmlns:p14="http://schemas.microsoft.com/office/powerpoint/2010/main" val="17426534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1219200"/>
            <a:ext cx="3200400" cy="414496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3733800" y="249413"/>
            <a:ext cx="4905375" cy="5846587"/>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Tree>
    <p:extLst>
      <p:ext uri="{BB962C8B-B14F-4D97-AF65-F5344CB8AC3E}">
        <p14:creationId xmlns:p14="http://schemas.microsoft.com/office/powerpoint/2010/main" val="31617069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US"/>
              <a:t>Malthus’ Fallacy</a:t>
            </a:r>
          </a:p>
        </p:txBody>
      </p:sp>
      <p:sp>
        <p:nvSpPr>
          <p:cNvPr id="913411" name="Rectangle 3"/>
          <p:cNvSpPr>
            <a:spLocks noGrp="1" noChangeArrowheads="1"/>
          </p:cNvSpPr>
          <p:nvPr>
            <p:ph type="body" idx="1"/>
          </p:nvPr>
        </p:nvSpPr>
        <p:spPr>
          <a:xfrm>
            <a:off x="381000" y="1371600"/>
            <a:ext cx="8534400" cy="4525963"/>
          </a:xfrm>
        </p:spPr>
        <p:txBody>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65</a:t>
            </a:fld>
            <a:endParaRPr lang="en-US"/>
          </a:p>
        </p:txBody>
      </p:sp>
    </p:spTree>
    <p:extLst>
      <p:ext uri="{BB962C8B-B14F-4D97-AF65-F5344CB8AC3E}">
        <p14:creationId xmlns:p14="http://schemas.microsoft.com/office/powerpoint/2010/main" val="240451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81000" y="1371600"/>
            <a:ext cx="8534400" cy="4525963"/>
          </a:xfrm>
        </p:spPr>
        <p:txBody>
          <a:bodyPr/>
          <a:lstStyle/>
          <a:p>
            <a:pPr>
              <a:buNone/>
            </a:pPr>
            <a:r>
              <a:rPr lang="en-US" sz="3600" dirty="0" smtClean="0"/>
              <a:t>	Agriculture </a:t>
            </a:r>
            <a:r>
              <a:rPr lang="en-US" sz="3600" b="1" dirty="0"/>
              <a:t>is</a:t>
            </a:r>
            <a:r>
              <a:rPr lang="en-US" sz="3600" dirty="0"/>
              <a:t> an “endless golden age” field: p</a:t>
            </a:r>
            <a:r>
              <a:rPr lang="en-US" dirty="0"/>
              <a:t>roduction from the same land increases as ~ </a:t>
            </a:r>
            <a:r>
              <a:rPr lang="en-US" dirty="0">
                <a:latin typeface="Times New Roman" pitchFamily="18" charset="0"/>
                <a:sym typeface="Symbol" pitchFamily="18" charset="2"/>
              </a:rPr>
              <a:t>(1.02</a:t>
            </a:r>
            <a:r>
              <a:rPr lang="en-US" i="1" baseline="30000" dirty="0">
                <a:latin typeface="Times New Roman" pitchFamily="18" charset="0"/>
                <a:sym typeface="Symbol" pitchFamily="18" charset="2"/>
              </a:rPr>
              <a:t>n</a:t>
            </a:r>
            <a:r>
              <a:rPr lang="en-US" dirty="0" smtClean="0">
                <a:latin typeface="Times New Roman" pitchFamily="18" charset="0"/>
                <a:sym typeface="Symbol" pitchFamily="18" charset="2"/>
              </a:rPr>
              <a:t>)</a:t>
            </a:r>
            <a:endParaRPr lang="en-US" dirty="0">
              <a:latin typeface="Times New Roman" pitchFamily="18" charset="0"/>
              <a:sym typeface="Symbol" pitchFamily="18" charset="2"/>
            </a:endParaRPr>
          </a:p>
        </p:txBody>
      </p:sp>
      <p:sp>
        <p:nvSpPr>
          <p:cNvPr id="4" name="Rectangle 3"/>
          <p:cNvSpPr/>
          <p:nvPr/>
        </p:nvSpPr>
        <p:spPr>
          <a:xfrm>
            <a:off x="740944" y="4044529"/>
            <a:ext cx="7696200"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genetic engineering, pest repellants, distribution channels, preservatives, etc.</a:t>
            </a:r>
            <a:endParaRPr lang="en-US" sz="3200" i="1" baseline="30000" dirty="0">
              <a:latin typeface="Times New Roman" pitchFamily="18" charset="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66</a:t>
            </a:fld>
            <a:endParaRPr lang="en-US"/>
          </a:p>
        </p:txBody>
      </p:sp>
    </p:spTree>
    <p:extLst>
      <p:ext uri="{BB962C8B-B14F-4D97-AF65-F5344CB8AC3E}">
        <p14:creationId xmlns:p14="http://schemas.microsoft.com/office/powerpoint/2010/main" val="449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457200" y="0"/>
            <a:ext cx="8229600" cy="1143000"/>
          </a:xfrm>
        </p:spPr>
        <p:txBody>
          <a:bodyPr/>
          <a:lstStyle/>
          <a:p>
            <a:r>
              <a:rPr lang="en-US"/>
              <a:t>Growing Corn</a:t>
            </a:r>
          </a:p>
        </p:txBody>
      </p:sp>
      <p:pic>
        <p:nvPicPr>
          <p:cNvPr id="914437" name="Picture 5" descr="corn_p3"/>
          <p:cNvPicPr>
            <a:picLocks noChangeAspect="1" noChangeArrowheads="1"/>
          </p:cNvPicPr>
          <p:nvPr/>
        </p:nvPicPr>
        <p:blipFill>
          <a:blip r:embed="rId2" cstate="print"/>
          <a:srcRect l="16835"/>
          <a:stretch>
            <a:fillRect/>
          </a:stretch>
        </p:blipFill>
        <p:spPr bwMode="auto">
          <a:xfrm>
            <a:off x="3935413" y="996950"/>
            <a:ext cx="5089525" cy="3598863"/>
          </a:xfrm>
          <a:prstGeom prst="rect">
            <a:avLst/>
          </a:prstGeom>
          <a:noFill/>
        </p:spPr>
      </p:pic>
      <p:sp>
        <p:nvSpPr>
          <p:cNvPr id="914438" name="Text Box 6"/>
          <p:cNvSpPr txBox="1">
            <a:spLocks noChangeArrowheads="1"/>
          </p:cNvSpPr>
          <p:nvPr/>
        </p:nvSpPr>
        <p:spPr bwMode="auto">
          <a:xfrm>
            <a:off x="4724400" y="4772025"/>
            <a:ext cx="3440113" cy="1077218"/>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24400" y="6025723"/>
            <a:ext cx="4122602" cy="400110"/>
          </a:xfrm>
          <a:prstGeom prst="rect">
            <a:avLst/>
          </a:prstGeom>
          <a:noFill/>
          <a:ln w="31750">
            <a:noFill/>
            <a:miter lim="800000"/>
            <a:headEnd/>
            <a:tailEnd/>
          </a:ln>
          <a:effectLst/>
        </p:spPr>
        <p:txBody>
          <a:bodyPr wrap="none">
            <a:spAutoFit/>
          </a:bodyPr>
          <a:lstStyle/>
          <a:p>
            <a:pPr algn="ctr"/>
            <a:r>
              <a:rPr lang="en-US" dirty="0"/>
              <a:t>Michael </a:t>
            </a:r>
            <a:r>
              <a:rPr lang="en-US" dirty="0" err="1"/>
              <a:t>Pollan’s</a:t>
            </a:r>
            <a:r>
              <a:rPr lang="en-US" dirty="0"/>
              <a:t> </a:t>
            </a:r>
            <a:r>
              <a:rPr lang="en-US" sz="2000" i="1" dirty="0"/>
              <a:t>The</a:t>
            </a:r>
            <a:r>
              <a:rPr lang="en-US" i="1" dirty="0"/>
              <a:t> Omnivore’s Dilemma</a:t>
            </a:r>
            <a:endParaRPr lang="en-US" dirty="0"/>
          </a:p>
        </p:txBody>
      </p:sp>
      <p:sp>
        <p:nvSpPr>
          <p:cNvPr id="914443" name="Text Box 11"/>
          <p:cNvSpPr txBox="1">
            <a:spLocks noChangeArrowheads="1"/>
          </p:cNvSpPr>
          <p:nvPr/>
        </p:nvSpPr>
        <p:spPr bwMode="auto">
          <a:xfrm>
            <a:off x="541338" y="4714875"/>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a:blip r:embed="rId3" cstate="print"/>
          <a:srcRect/>
          <a:stretch>
            <a:fillRect/>
          </a:stretch>
        </p:blipFill>
        <p:spPr bwMode="auto">
          <a:xfrm>
            <a:off x="115888" y="1433513"/>
            <a:ext cx="3770312" cy="2817812"/>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67</a:t>
            </a:fld>
            <a:endParaRPr lang="en-US"/>
          </a:p>
        </p:txBody>
      </p:sp>
    </p:spTree>
    <p:extLst>
      <p:ext uri="{BB962C8B-B14F-4D97-AF65-F5344CB8AC3E}">
        <p14:creationId xmlns:p14="http://schemas.microsoft.com/office/powerpoint/2010/main" val="383143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a:t>Corn Yield</a:t>
            </a:r>
          </a:p>
        </p:txBody>
      </p:sp>
      <p:pic>
        <p:nvPicPr>
          <p:cNvPr id="915460" name="Picture 4" descr="v2n1a10-f01"/>
          <p:cNvPicPr>
            <a:picLocks noChangeAspect="1" noChangeArrowheads="1"/>
          </p:cNvPicPr>
          <p:nvPr/>
        </p:nvPicPr>
        <p:blipFill>
          <a:blip r:embed="rId2" cstate="print"/>
          <a:srcRect/>
          <a:stretch>
            <a:fillRect/>
          </a:stretch>
        </p:blipFill>
        <p:spPr bwMode="auto">
          <a:xfrm>
            <a:off x="1022350" y="1417638"/>
            <a:ext cx="7010400" cy="4237037"/>
          </a:xfrm>
          <a:prstGeom prst="rect">
            <a:avLst/>
          </a:prstGeom>
          <a:noFill/>
        </p:spPr>
      </p:pic>
      <p:sp>
        <p:nvSpPr>
          <p:cNvPr id="915461" name="Text Box 5"/>
          <p:cNvSpPr txBox="1">
            <a:spLocks noChangeArrowheads="1"/>
          </p:cNvSpPr>
          <p:nvPr/>
        </p:nvSpPr>
        <p:spPr bwMode="auto">
          <a:xfrm rot="16200000">
            <a:off x="-364331" y="3283744"/>
            <a:ext cx="2217738" cy="457200"/>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1543050" y="5673725"/>
            <a:ext cx="7481888" cy="457200"/>
          </a:xfrm>
          <a:prstGeom prst="rect">
            <a:avLst/>
          </a:prstGeom>
          <a:noFill/>
          <a:ln w="31750">
            <a:noFill/>
            <a:miter lim="800000"/>
            <a:headEnd/>
            <a:tailEnd/>
          </a:ln>
          <a:effectLst/>
        </p:spPr>
        <p:txBody>
          <a:bodyPr wrap="none">
            <a:spAutoFit/>
          </a:bodyPr>
          <a:lstStyle/>
          <a:p>
            <a:r>
              <a:rPr lang="en-US"/>
              <a:t>http://www.agbioforum.org/v2n1/v2n1a10-ruttan.htm</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p:spTree>
    <p:extLst>
      <p:ext uri="{BB962C8B-B14F-4D97-AF65-F5344CB8AC3E}">
        <p14:creationId xmlns:p14="http://schemas.microsoft.com/office/powerpoint/2010/main" val="25074884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endParaRPr lang="en-US" dirty="0">
                <a:solidFill>
                  <a:schemeClr val="tx1"/>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endParaRPr lang="en-US" dirty="0">
                <a:solidFill>
                  <a:schemeClr val="bg1"/>
                </a:solidFill>
              </a:endParaRP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351666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69</a:t>
            </a:fld>
            <a:endParaRPr lang="en-US" dirty="0"/>
          </a:p>
        </p:txBody>
      </p:sp>
      <p:pic>
        <p:nvPicPr>
          <p:cNvPr id="110594" name="Picture 2" descr="Wolfram|Alpha computational knowledge engine"/>
          <p:cNvPicPr>
            <a:picLocks noChangeAspect="1" noChangeArrowheads="1"/>
          </p:cNvPicPr>
          <p:nvPr/>
        </p:nvPicPr>
        <p:blipFill>
          <a:blip r:embed="rId2" cstate="print"/>
          <a:srcRect/>
          <a:stretch>
            <a:fillRect/>
          </a:stretch>
        </p:blipFill>
        <p:spPr bwMode="auto">
          <a:xfrm>
            <a:off x="5191401" y="5757724"/>
            <a:ext cx="3619500" cy="542926"/>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TextBox 5"/>
          <p:cNvSpPr txBox="1"/>
          <p:nvPr/>
        </p:nvSpPr>
        <p:spPr>
          <a:xfrm>
            <a:off x="253149" y="148610"/>
            <a:ext cx="8557752" cy="461665"/>
          </a:xfrm>
          <a:prstGeom prst="rect">
            <a:avLst/>
          </a:prstGeom>
          <a:noFill/>
        </p:spPr>
        <p:txBody>
          <a:bodyPr wrap="none" rtlCol="0">
            <a:spAutoFit/>
          </a:bodyPr>
          <a:lstStyle/>
          <a:p>
            <a:r>
              <a:rPr lang="en-US" sz="2400" dirty="0">
                <a:hlinkClick r:id="rId3"/>
              </a:rPr>
              <a:t>https://</a:t>
            </a:r>
            <a:r>
              <a:rPr lang="en-US" sz="2400" dirty="0" err="1">
                <a:hlinkClick r:id="rId3"/>
              </a:rPr>
              <a:t>www.wolframalpha.com</a:t>
            </a:r>
            <a:r>
              <a:rPr lang="en-US" sz="2400" dirty="0">
                <a:hlinkClick r:id="rId3"/>
              </a:rPr>
              <a:t>/input/?</a:t>
            </a:r>
            <a:r>
              <a:rPr lang="en-US" sz="2400" dirty="0" err="1">
                <a:hlinkClick r:id="rId3"/>
              </a:rPr>
              <a:t>i</a:t>
            </a:r>
            <a:r>
              <a:rPr lang="en-US" sz="2400" dirty="0">
                <a:hlinkClick r:id="rId3"/>
              </a:rPr>
              <a:t>=</a:t>
            </a:r>
            <a:r>
              <a:rPr lang="en-US" sz="2400" dirty="0" err="1">
                <a:hlinkClick r:id="rId3"/>
              </a:rPr>
              <a:t>corn+yield+china+vs</a:t>
            </a:r>
            <a:r>
              <a:rPr lang="en-US" sz="2400" dirty="0">
                <a:hlinkClick r:id="rId3"/>
              </a:rPr>
              <a:t>.+us</a:t>
            </a:r>
            <a:endParaRPr lang="en-US" sz="2400" dirty="0"/>
          </a:p>
        </p:txBody>
      </p:sp>
      <p:pic>
        <p:nvPicPr>
          <p:cNvPr id="7" name="Picture 6" descr="Screen Shot 2013-12-03 at 10.0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37" y="905168"/>
            <a:ext cx="8568864" cy="4242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7090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Revolution</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457200" y="1219200"/>
            <a:ext cx="3276600" cy="4714533"/>
          </a:xfrm>
          <a:prstGeom prst="rect">
            <a:avLst/>
          </a:prstGeom>
          <a:noFill/>
          <a:ln w="9525">
            <a:noFill/>
            <a:miter lim="800000"/>
            <a:headEnd/>
            <a:tailEnd/>
          </a:ln>
        </p:spPr>
      </p:pic>
      <p:sp>
        <p:nvSpPr>
          <p:cNvPr id="5" name="Rectangle 4"/>
          <p:cNvSpPr/>
          <p:nvPr/>
        </p:nvSpPr>
        <p:spPr>
          <a:xfrm>
            <a:off x="3810000" y="5486400"/>
            <a:ext cx="5062604" cy="584775"/>
          </a:xfrm>
          <a:prstGeom prst="rect">
            <a:avLst/>
          </a:prstGeom>
        </p:spPr>
        <p:txBody>
          <a:bodyPr wrap="none">
            <a:spAutoFit/>
          </a:bodyPr>
          <a:lstStyle/>
          <a:p>
            <a:r>
              <a:rPr lang="en-US" sz="3200" dirty="0" smtClean="0"/>
              <a:t>Norman Borlaug (1914-2009)</a:t>
            </a:r>
            <a:endParaRPr lang="en-US" sz="3200" dirty="0"/>
          </a:p>
        </p:txBody>
      </p:sp>
      <p:pic>
        <p:nvPicPr>
          <p:cNvPr id="6148" name="Picture 4"/>
          <p:cNvPicPr>
            <a:picLocks noChangeAspect="1" noChangeArrowheads="1"/>
          </p:cNvPicPr>
          <p:nvPr/>
        </p:nvPicPr>
        <p:blipFill>
          <a:blip r:embed="rId3" cstate="print"/>
          <a:srcRect/>
          <a:stretch>
            <a:fillRect/>
          </a:stretch>
        </p:blipFill>
        <p:spPr bwMode="auto">
          <a:xfrm>
            <a:off x="3886200" y="1600200"/>
            <a:ext cx="4905375" cy="3781425"/>
          </a:xfrm>
          <a:prstGeom prst="rect">
            <a:avLst/>
          </a:prstGeom>
          <a:noFill/>
          <a:ln w="9525">
            <a:noFill/>
            <a:miter lim="800000"/>
            <a:headEnd/>
            <a:tailEnd/>
          </a:ln>
        </p:spPr>
      </p:pic>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70</a:t>
            </a:fld>
            <a:endParaRPr lang="en-US"/>
          </a:p>
        </p:txBody>
      </p:sp>
    </p:spTree>
    <p:extLst>
      <p:ext uri="{BB962C8B-B14F-4D97-AF65-F5344CB8AC3E}">
        <p14:creationId xmlns:p14="http://schemas.microsoft.com/office/powerpoint/2010/main" val="36877803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001000" cy="6165790"/>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dirty="0" smtClean="0">
                <a:solidFill>
                  <a:srgbClr val="000000"/>
                </a:solidFill>
                <a:ea typeface="ＭＳ Ｐゴシック" pitchFamily="50"/>
                <a:cs typeface="ＭＳ Ｐゴシック" pitchFamily="50"/>
              </a:rPr>
              <a:t>“At a time when doom-</a:t>
            </a:r>
            <a:r>
              <a:rPr lang="en-US" sz="2400" dirty="0" err="1" smtClean="0">
                <a:solidFill>
                  <a:srgbClr val="000000"/>
                </a:solidFill>
                <a:ea typeface="ＭＳ Ｐゴシック" pitchFamily="50"/>
                <a:cs typeface="ＭＳ Ｐゴシック" pitchFamily="50"/>
              </a:rPr>
              <a:t>sayers</a:t>
            </a:r>
            <a:r>
              <a:rPr lang="en-US" sz="2400" dirty="0" smtClean="0">
                <a:solidFill>
                  <a:srgbClr val="000000"/>
                </a:solidFill>
                <a:ea typeface="ＭＳ Ｐゴシック" pitchFamily="50"/>
                <a:cs typeface="ＭＳ Ｐゴシック" pitchFamily="50"/>
              </a:rPr>
              <a:t> were hopping around saying everyone was going to starve, Norman was working.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That's Carl Sagan BILLION with a "B"!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p>
          <a:p>
            <a:pPr algn="r">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800" dirty="0" smtClean="0">
                <a:solidFill>
                  <a:srgbClr val="000000"/>
                </a:solidFill>
                <a:ea typeface="ＭＳ Ｐゴシック" pitchFamily="50"/>
                <a:cs typeface="ＭＳ Ｐゴシック" pitchFamily="50"/>
              </a:rPr>
              <a:t>Penn </a:t>
            </a:r>
            <a:r>
              <a:rPr lang="en-US" sz="2800" dirty="0" err="1" smtClean="0">
                <a:solidFill>
                  <a:srgbClr val="000000"/>
                </a:solidFill>
                <a:ea typeface="ＭＳ Ｐゴシック" pitchFamily="50"/>
                <a:cs typeface="ＭＳ Ｐゴシック" pitchFamily="50"/>
              </a:rPr>
              <a:t>Jillette</a:t>
            </a:r>
            <a:r>
              <a:rPr lang="en-US" sz="2800" dirty="0" smtClean="0">
                <a:solidFill>
                  <a:srgbClr val="000000"/>
                </a:solidFill>
                <a:ea typeface="ＭＳ Ｐゴシック" pitchFamily="50"/>
                <a:cs typeface="ＭＳ Ｐゴシック" pitchFamily="50"/>
              </a:rPr>
              <a:t> (</a:t>
            </a:r>
            <a:r>
              <a:rPr lang="en-US" sz="2800" i="1" dirty="0" smtClean="0">
                <a:solidFill>
                  <a:srgbClr val="000000"/>
                </a:solidFill>
                <a:ea typeface="ＭＳ Ｐゴシック" pitchFamily="50"/>
                <a:cs typeface="ＭＳ Ｐゴシック" pitchFamily="50"/>
              </a:rPr>
              <a:t>Penn &amp; Teller</a:t>
            </a:r>
            <a:r>
              <a:rPr lang="en-US" sz="2800" dirty="0" smtClean="0">
                <a:solidFill>
                  <a:srgbClr val="000000"/>
                </a:solidFill>
                <a:ea typeface="ＭＳ Ｐゴシック" pitchFamily="50"/>
                <a:cs typeface="ＭＳ Ｐゴシック" pitchFamily="50"/>
              </a:rPr>
              <a:t>)</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189713011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152400" y="274638"/>
            <a:ext cx="8839200" cy="1143000"/>
          </a:xfrm>
        </p:spPr>
        <p:txBody>
          <a:bodyPr/>
          <a:lstStyle/>
          <a:p>
            <a:r>
              <a:rPr lang="en-US"/>
              <a:t>Malthus was wrong about #2 Also</a:t>
            </a:r>
          </a:p>
        </p:txBody>
      </p:sp>
      <p:pic>
        <p:nvPicPr>
          <p:cNvPr id="878595" name="Picture 3"/>
          <p:cNvPicPr>
            <a:picLocks noChangeAspect="1" noChangeArrowheads="1"/>
          </p:cNvPicPr>
          <p:nvPr/>
        </p:nvPicPr>
        <p:blipFill>
          <a:blip r:embed="rId2" cstate="print"/>
          <a:srcRect/>
          <a:stretch>
            <a:fillRect/>
          </a:stretch>
        </p:blipFill>
        <p:spPr bwMode="auto">
          <a:xfrm>
            <a:off x="95250" y="1300163"/>
            <a:ext cx="4524375" cy="3019425"/>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648200" y="1981200"/>
            <a:ext cx="4419600" cy="3400425"/>
          </a:xfrm>
          <a:prstGeom prst="rect">
            <a:avLst/>
          </a:prstGeom>
          <a:noFill/>
          <a:ln w="31750">
            <a:noFill/>
            <a:miter lim="800000"/>
            <a:headEnd/>
            <a:tailEnd/>
          </a:ln>
          <a:effectLst/>
        </p:spPr>
      </p:pic>
      <p:sp>
        <p:nvSpPr>
          <p:cNvPr id="878597" name="Text Box 5"/>
          <p:cNvSpPr txBox="1">
            <a:spLocks noChangeArrowheads="1"/>
          </p:cNvSpPr>
          <p:nvPr/>
        </p:nvSpPr>
        <p:spPr bwMode="auto">
          <a:xfrm>
            <a:off x="152400" y="4566017"/>
            <a:ext cx="4684766" cy="1631216"/>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72</a:t>
            </a:fld>
            <a:endParaRPr lang="en-US"/>
          </a:p>
        </p:txBody>
      </p:sp>
    </p:spTree>
    <p:extLst>
      <p:ext uri="{BB962C8B-B14F-4D97-AF65-F5344CB8AC3E}">
        <p14:creationId xmlns:p14="http://schemas.microsoft.com/office/powerpoint/2010/main" val="181403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Upcoming Malthusian Catastrophes?</a:t>
            </a:r>
          </a:p>
        </p:txBody>
      </p:sp>
      <p:sp>
        <p:nvSpPr>
          <p:cNvPr id="877573" name="Rectangle 5"/>
          <p:cNvSpPr>
            <a:spLocks noChangeArrowheads="1"/>
          </p:cNvSpPr>
          <p:nvPr/>
        </p:nvSpPr>
        <p:spPr bwMode="auto">
          <a:xfrm>
            <a:off x="2923684" y="5864679"/>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endParaRPr lang="en-US" sz="12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73</a:t>
            </a:fld>
            <a:endParaRPr lang="en-US"/>
          </a:p>
        </p:txBody>
      </p:sp>
      <p:pic>
        <p:nvPicPr>
          <p:cNvPr id="5" name="Picture 4"/>
          <p:cNvPicPr>
            <a:picLocks noChangeAspect="1"/>
          </p:cNvPicPr>
          <p:nvPr/>
        </p:nvPicPr>
        <p:blipFill rotWithShape="1">
          <a:blip r:embed="rId2"/>
          <a:srcRect l="3545" t="3241" r="2379" b="3065"/>
          <a:stretch/>
        </p:blipFill>
        <p:spPr>
          <a:xfrm>
            <a:off x="877809" y="1296957"/>
            <a:ext cx="7450755" cy="4458291"/>
          </a:xfrm>
          <a:prstGeom prst="rect">
            <a:avLst/>
          </a:prstGeom>
        </p:spPr>
      </p:pic>
    </p:spTree>
    <p:extLst>
      <p:ext uri="{BB962C8B-B14F-4D97-AF65-F5344CB8AC3E}">
        <p14:creationId xmlns:p14="http://schemas.microsoft.com/office/powerpoint/2010/main" val="223015803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74</a:t>
            </a:fld>
            <a:endParaRPr lang="en-US"/>
          </a:p>
        </p:txBody>
      </p:sp>
      <p:pic>
        <p:nvPicPr>
          <p:cNvPr id="5" name="Picture 4"/>
          <p:cNvPicPr>
            <a:picLocks noChangeAspect="1"/>
          </p:cNvPicPr>
          <p:nvPr/>
        </p:nvPicPr>
        <p:blipFill rotWithShape="1">
          <a:blip r:embed="rId2"/>
          <a:srcRect l="3334" t="2510" r="1665" b="4886"/>
          <a:stretch/>
        </p:blipFill>
        <p:spPr>
          <a:xfrm>
            <a:off x="304800" y="228600"/>
            <a:ext cx="8686800" cy="5105400"/>
          </a:xfrm>
          <a:prstGeom prst="rect">
            <a:avLst/>
          </a:prstGeom>
        </p:spPr>
      </p:pic>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4" y="3603274"/>
            <a:ext cx="4360581" cy="2638334"/>
          </a:xfrm>
          <a:prstGeom prst="rect">
            <a:avLst/>
          </a:prstGeom>
        </p:spPr>
      </p:pic>
      <p:cxnSp>
        <p:nvCxnSpPr>
          <p:cNvPr id="8" name="Straight Arrow Connector 7"/>
          <p:cNvCxnSpPr/>
          <p:nvPr/>
        </p:nvCxnSpPr>
        <p:spPr>
          <a:xfrm flipV="1">
            <a:off x="4067003" y="2377755"/>
            <a:ext cx="1445745" cy="1225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 y="716029"/>
            <a:ext cx="3950284" cy="2661465"/>
          </a:xfrm>
          <a:prstGeom prst="rect">
            <a:avLst/>
          </a:prstGeom>
        </p:spPr>
      </p:pic>
      <p:cxnSp>
        <p:nvCxnSpPr>
          <p:cNvPr id="10" name="Straight Arrow Connector 9"/>
          <p:cNvCxnSpPr/>
          <p:nvPr/>
        </p:nvCxnSpPr>
        <p:spPr>
          <a:xfrm flipV="1">
            <a:off x="3864328" y="1405037"/>
            <a:ext cx="2918514" cy="689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832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a:t>“</a:t>
            </a:r>
            <a:r>
              <a:rPr lang="en-US">
                <a:solidFill>
                  <a:srgbClr val="FFCC00"/>
                </a:solidFill>
              </a:rPr>
              <a:t>Corn</a:t>
            </a:r>
            <a:r>
              <a:rPr lang="en-US">
                <a:solidFill>
                  <a:schemeClr val="tx1"/>
                </a:solidFill>
              </a:rPr>
              <a:t>ucopian</a:t>
            </a:r>
            <a:r>
              <a:rPr lang="en-US"/>
              <a:t> View”</a:t>
            </a:r>
          </a:p>
        </p:txBody>
      </p:sp>
      <p:sp>
        <p:nvSpPr>
          <p:cNvPr id="879619" name="Rectangle 3"/>
          <p:cNvSpPr>
            <a:spLocks noGrp="1" noChangeArrowheads="1"/>
          </p:cNvSpPr>
          <p:nvPr>
            <p:ph type="body" idx="1"/>
          </p:nvPr>
        </p:nvSpPr>
        <p:spPr/>
        <p:txBody>
          <a:bodyPr>
            <a:normAutofit/>
          </a:bodyPr>
          <a:lstStyle/>
          <a:p>
            <a:pPr>
              <a:buNone/>
            </a:pPr>
            <a:r>
              <a:rPr lang="en-US" dirty="0"/>
              <a:t>Few resources are really finite</a:t>
            </a:r>
          </a:p>
          <a:p>
            <a:pPr>
              <a:buNone/>
            </a:pPr>
            <a:r>
              <a:rPr lang="en-US" dirty="0"/>
              <a:t>All scientific things </a:t>
            </a:r>
            <a:r>
              <a:rPr lang="en-US" dirty="0" smtClean="0"/>
              <a:t>have </a:t>
            </a:r>
            <a:r>
              <a:rPr lang="en-US" dirty="0"/>
              <a:t>endless golden </a:t>
            </a:r>
            <a:r>
              <a:rPr lang="en-US" dirty="0" smtClean="0"/>
              <a:t>ages</a:t>
            </a:r>
          </a:p>
          <a:p>
            <a:pPr>
              <a:buNone/>
            </a:pPr>
            <a:r>
              <a:rPr lang="en-US" dirty="0" smtClean="0"/>
              <a:t>	Knowledge accumulates</a:t>
            </a:r>
          </a:p>
          <a:p>
            <a:pPr>
              <a:buNone/>
            </a:pPr>
            <a:r>
              <a:rPr lang="en-US" dirty="0" smtClean="0"/>
              <a:t>	Knowledge makes it easier to acquire more</a:t>
            </a:r>
            <a:endParaRPr lang="en-US" dirty="0"/>
          </a:p>
          <a:p>
            <a:pPr>
              <a:buNone/>
            </a:pPr>
            <a:r>
              <a:rPr lang="en-US" dirty="0"/>
              <a:t>(We hope) Human ingenuity and economics and politics </a:t>
            </a:r>
            <a:r>
              <a:rPr lang="en-US" dirty="0" smtClean="0"/>
              <a:t>will continue </a:t>
            </a:r>
            <a:r>
              <a:rPr lang="en-US" dirty="0"/>
              <a:t>solve problems before they become catastrophes</a:t>
            </a:r>
          </a:p>
          <a:p>
            <a:pPr lvl="1">
              <a:buNone/>
            </a:pPr>
            <a:r>
              <a:rPr lang="en-US" dirty="0" smtClean="0"/>
              <a:t>	No </a:t>
            </a:r>
            <a:r>
              <a:rPr lang="en-US" dirty="0"/>
              <a:t>one will sell the last gallon of gas for </a:t>
            </a:r>
            <a:r>
              <a:rPr lang="en-US" dirty="0" smtClean="0"/>
              <a:t>$</a:t>
            </a:r>
            <a:r>
              <a:rPr lang="en-US" dirty="0" smtClean="0"/>
              <a:t>3</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75</a:t>
            </a:fld>
            <a:endParaRPr lang="en-US"/>
          </a:p>
        </p:txBody>
      </p:sp>
    </p:spTree>
    <p:extLst>
      <p:ext uri="{BB962C8B-B14F-4D97-AF65-F5344CB8AC3E}">
        <p14:creationId xmlns:p14="http://schemas.microsoft.com/office/powerpoint/2010/main" val="354040921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457200" y="3962400"/>
            <a:ext cx="1659777" cy="2280777"/>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76</a:t>
            </a:fld>
            <a:endParaRPr lang="en-US"/>
          </a:p>
        </p:txBody>
      </p:sp>
      <p:sp>
        <p:nvSpPr>
          <p:cNvPr id="7" name="TextBox 6"/>
          <p:cNvSpPr txBox="1"/>
          <p:nvPr/>
        </p:nvSpPr>
        <p:spPr>
          <a:xfrm>
            <a:off x="662070" y="1214989"/>
            <a:ext cx="7823238" cy="3046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28600" y="6096000"/>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2590800" y="4261977"/>
            <a:ext cx="2321468" cy="1747896"/>
          </a:xfrm>
          <a:prstGeom prst="rect">
            <a:avLst/>
          </a:prstGeom>
        </p:spPr>
      </p:pic>
      <p:sp>
        <p:nvSpPr>
          <p:cNvPr id="11" name="TextBox 10"/>
          <p:cNvSpPr txBox="1"/>
          <p:nvPr/>
        </p:nvSpPr>
        <p:spPr>
          <a:xfrm>
            <a:off x="2532440" y="5987018"/>
            <a:ext cx="2379828" cy="369332"/>
          </a:xfrm>
          <a:prstGeom prst="rect">
            <a:avLst/>
          </a:prstGeom>
          <a:noFill/>
        </p:spPr>
        <p:txBody>
          <a:bodyPr wrap="none" rtlCol="0">
            <a:spAutoFit/>
          </a:bodyPr>
          <a:lstStyle/>
          <a:p>
            <a:r>
              <a:rPr lang="en-US" dirty="0" smtClean="0"/>
              <a:t>Automated Warehouse</a:t>
            </a:r>
            <a:endParaRPr lang="en-US" dirty="0"/>
          </a:p>
        </p:txBody>
      </p:sp>
    </p:spTree>
    <p:extLst>
      <p:ext uri="{BB962C8B-B14F-4D97-AF65-F5344CB8AC3E}">
        <p14:creationId xmlns:p14="http://schemas.microsoft.com/office/powerpoint/2010/main" val="379990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77</a:t>
            </a:fld>
            <a:endParaRPr lang="en-US"/>
          </a:p>
        </p:txBody>
      </p:sp>
      <p:pic>
        <p:nvPicPr>
          <p:cNvPr id="5" name="Picture 4"/>
          <p:cNvPicPr>
            <a:picLocks noChangeAspect="1"/>
          </p:cNvPicPr>
          <p:nvPr/>
        </p:nvPicPr>
        <p:blipFill>
          <a:blip r:embed="rId2"/>
          <a:stretch>
            <a:fillRect/>
          </a:stretch>
        </p:blipFill>
        <p:spPr>
          <a:xfrm>
            <a:off x="171667" y="674917"/>
            <a:ext cx="4246637" cy="4177021"/>
          </a:xfrm>
          <a:prstGeom prst="rect">
            <a:avLst/>
          </a:prstGeom>
        </p:spPr>
      </p:pic>
      <p:sp>
        <p:nvSpPr>
          <p:cNvPr id="6" name="TextBox 5"/>
          <p:cNvSpPr txBox="1"/>
          <p:nvPr/>
        </p:nvSpPr>
        <p:spPr>
          <a:xfrm>
            <a:off x="4418304" y="277144"/>
            <a:ext cx="4539405" cy="2308324"/>
          </a:xfrm>
          <a:prstGeom prst="rect">
            <a:avLst/>
          </a:prstGeom>
          <a:no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951180"/>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41839" y="2747588"/>
            <a:ext cx="3444961" cy="3747100"/>
          </a:xfrm>
          <a:prstGeom prst="rect">
            <a:avLst/>
          </a:prstGeom>
        </p:spPr>
      </p:pic>
    </p:spTree>
    <p:extLst>
      <p:ext uri="{BB962C8B-B14F-4D97-AF65-F5344CB8AC3E}">
        <p14:creationId xmlns:p14="http://schemas.microsoft.com/office/powerpoint/2010/main" val="3052533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78</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457200" y="457200"/>
            <a:ext cx="4038600" cy="5438116"/>
          </a:xfrm>
          <a:prstGeom prst="rect">
            <a:avLst/>
          </a:prstGeom>
          <a:noFill/>
        </p:spPr>
      </p:pic>
      <p:sp>
        <p:nvSpPr>
          <p:cNvPr id="6" name="TextBox 5"/>
          <p:cNvSpPr txBox="1"/>
          <p:nvPr/>
        </p:nvSpPr>
        <p:spPr>
          <a:xfrm>
            <a:off x="4724400" y="1295400"/>
            <a:ext cx="4114799" cy="4154984"/>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 </a:t>
            </a:r>
            <a:r>
              <a:rPr lang="en-US" sz="4400" b="1" dirty="0" smtClean="0"/>
              <a:t>exhausting</a:t>
            </a:r>
            <a:r>
              <a:rPr lang="en-US" sz="4400" dirty="0" smtClean="0"/>
              <a:t> all other options.</a:t>
            </a:r>
            <a:endParaRPr lang="en-US" sz="4400" dirty="0"/>
          </a:p>
        </p:txBody>
      </p:sp>
      <p:sp>
        <p:nvSpPr>
          <p:cNvPr id="7" name="TextBox 6"/>
          <p:cNvSpPr txBox="1"/>
          <p:nvPr/>
        </p:nvSpPr>
        <p:spPr>
          <a:xfrm>
            <a:off x="6324600" y="304800"/>
            <a:ext cx="2487284"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371600" y="5943600"/>
            <a:ext cx="2393860" cy="461665"/>
          </a:xfrm>
          <a:prstGeom prst="rect">
            <a:avLst/>
          </a:prstGeom>
          <a:noFill/>
        </p:spPr>
        <p:txBody>
          <a:bodyPr wrap="none" rtlCol="0">
            <a:spAutoFit/>
          </a:bodyPr>
          <a:lstStyle/>
          <a:p>
            <a:r>
              <a:rPr lang="en-US" sz="2400" dirty="0" smtClean="0"/>
              <a:t>Winston Churchill</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28066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pic>
        <p:nvPicPr>
          <p:cNvPr id="5" name="Picture 4" descr="Screen Shot 2013-12-02 at 9.10.40 PM.png"/>
          <p:cNvPicPr>
            <a:picLocks noChangeAspect="1"/>
          </p:cNvPicPr>
          <p:nvPr/>
        </p:nvPicPr>
        <p:blipFill rotWithShape="1">
          <a:blip r:embed="rId2">
            <a:extLst>
              <a:ext uri="{28A0092B-C50C-407E-A947-70E740481C1C}">
                <a14:useLocalDpi xmlns:a14="http://schemas.microsoft.com/office/drawing/2010/main" val="0"/>
              </a:ext>
            </a:extLst>
          </a:blip>
          <a:srcRect t="4594"/>
          <a:stretch/>
        </p:blipFill>
        <p:spPr>
          <a:xfrm>
            <a:off x="152400" y="1"/>
            <a:ext cx="7358798" cy="4690850"/>
          </a:xfrm>
          <a:prstGeom prst="rect">
            <a:avLst/>
          </a:prstGeom>
          <a:ln>
            <a:noFill/>
          </a:ln>
          <a:effectLst>
            <a:outerShdw blurRad="292100" dist="139700" dir="2700000" algn="tl" rotWithShape="0">
              <a:srgbClr val="333333">
                <a:alpha val="65000"/>
              </a:srgbClr>
            </a:outerShdw>
          </a:effectLst>
        </p:spPr>
      </p:pic>
      <p:pic>
        <p:nvPicPr>
          <p:cNvPr id="6" name="Picture 5" descr="Screen Shot 2013-12-02 at 9.11.24 PM.png"/>
          <p:cNvPicPr>
            <a:picLocks noChangeAspect="1"/>
          </p:cNvPicPr>
          <p:nvPr/>
        </p:nvPicPr>
        <p:blipFill rotWithShape="1">
          <a:blip r:embed="rId3">
            <a:extLst>
              <a:ext uri="{28A0092B-C50C-407E-A947-70E740481C1C}">
                <a14:useLocalDpi xmlns:a14="http://schemas.microsoft.com/office/drawing/2010/main" val="0"/>
              </a:ext>
            </a:extLst>
          </a:blip>
          <a:srcRect l="5475"/>
          <a:stretch/>
        </p:blipFill>
        <p:spPr>
          <a:xfrm>
            <a:off x="2590800" y="4690850"/>
            <a:ext cx="6409244" cy="166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3055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r>
              <a:rPr lang="en-US" dirty="0" smtClean="0"/>
              <a:t>Charge</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79</a:t>
            </a:fld>
            <a:endParaRPr lang="en-US"/>
          </a:p>
        </p:txBody>
      </p:sp>
      <p:sp>
        <p:nvSpPr>
          <p:cNvPr id="880643" name="Rectangle 3"/>
          <p:cNvSpPr>
            <a:spLocks noChangeArrowheads="1"/>
          </p:cNvSpPr>
          <p:nvPr/>
        </p:nvSpPr>
        <p:spPr bwMode="auto">
          <a:xfrm>
            <a:off x="342900" y="1476379"/>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4953000" y="1417638"/>
            <a:ext cx="3733800" cy="4720590"/>
          </a:xfrm>
          <a:prstGeom prst="rect">
            <a:avLst/>
          </a:prstGeom>
          <a:noFill/>
          <a:ln w="9525">
            <a:noFill/>
            <a:miter lim="800000"/>
            <a:headEnd/>
            <a:tailEnd/>
          </a:ln>
        </p:spPr>
      </p:pic>
      <p:sp>
        <p:nvSpPr>
          <p:cNvPr id="6" name="TextBox 5"/>
          <p:cNvSpPr txBox="1"/>
          <p:nvPr/>
        </p:nvSpPr>
        <p:spPr>
          <a:xfrm>
            <a:off x="457200" y="5122606"/>
            <a:ext cx="549726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Project submissions by 4:59pm tomorrow!</a:t>
            </a:r>
            <a:endParaRPr lang="en-US" sz="2400" dirty="0"/>
          </a:p>
        </p:txBody>
      </p:sp>
    </p:spTree>
    <p:extLst>
      <p:ext uri="{BB962C8B-B14F-4D97-AF65-F5344CB8AC3E}">
        <p14:creationId xmlns:p14="http://schemas.microsoft.com/office/powerpoint/2010/main" val="36764799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553977" y="1742786"/>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Amazon, </a:t>
            </a:r>
            <a:r>
              <a:rPr lang="en-US" sz="3200" dirty="0"/>
              <a:t>Facebook</a:t>
            </a:r>
            <a:r>
              <a:rPr lang="en-US" sz="3200" dirty="0" smtClean="0"/>
              <a:t>, Google</a:t>
            </a:r>
            <a:r>
              <a:rPr lang="en-US" sz="3200" dirty="0"/>
              <a:t>, </a:t>
            </a:r>
            <a:r>
              <a:rPr lang="en-US" sz="3200" dirty="0" smtClean="0"/>
              <a:t>and </a:t>
            </a:r>
            <a:r>
              <a:rPr lang="en-US" sz="3200" dirty="0"/>
              <a:t>Microsoft combined </a:t>
            </a:r>
            <a:r>
              <a:rPr lang="en-US" sz="3200" dirty="0" smtClean="0"/>
              <a:t>will contribute less valuable </a:t>
            </a:r>
            <a:r>
              <a:rPr lang="en-US" sz="3200" dirty="0"/>
              <a:t>technological innovation to society in 1990-2030 than Bell </a:t>
            </a:r>
            <a:r>
              <a:rPr lang="en-US" sz="3200" dirty="0" smtClean="0"/>
              <a:t>Labs did </a:t>
            </a:r>
            <a:r>
              <a:rPr lang="en-US" sz="3200" dirty="0"/>
              <a:t>in 1940-1980.</a:t>
            </a:r>
            <a:endParaRPr lang="en-US" sz="3200" dirty="0"/>
          </a:p>
        </p:txBody>
      </p:sp>
      <p:pic>
        <p:nvPicPr>
          <p:cNvPr id="8" name="Picture 7"/>
          <p:cNvPicPr>
            <a:picLocks noChangeAspect="1"/>
          </p:cNvPicPr>
          <p:nvPr/>
        </p:nvPicPr>
        <p:blipFill>
          <a:blip r:embed="rId2"/>
          <a:stretch>
            <a:fillRect/>
          </a:stretch>
        </p:blipFill>
        <p:spPr>
          <a:xfrm>
            <a:off x="567545" y="4039480"/>
            <a:ext cx="1765236" cy="1580689"/>
          </a:xfrm>
          <a:prstGeom prst="rect">
            <a:avLst/>
          </a:prstGeom>
        </p:spPr>
      </p:pic>
      <p:sp>
        <p:nvSpPr>
          <p:cNvPr id="9" name="TextBox 8"/>
          <p:cNvSpPr txBox="1"/>
          <p:nvPr/>
        </p:nvSpPr>
        <p:spPr>
          <a:xfrm>
            <a:off x="553977" y="5759384"/>
            <a:ext cx="1921169" cy="400110"/>
          </a:xfrm>
          <a:prstGeom prst="rect">
            <a:avLst/>
          </a:prstGeom>
          <a:noFill/>
        </p:spPr>
        <p:txBody>
          <a:bodyPr wrap="none" rtlCol="0">
            <a:spAutoFit/>
          </a:bodyPr>
          <a:lstStyle/>
          <a:p>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4300377"/>
            <a:ext cx="2578503" cy="95500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4" y="5420114"/>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stretch>
            <a:fillRect/>
          </a:stretch>
        </p:blipFill>
        <p:spPr>
          <a:xfrm>
            <a:off x="5362263" y="3988746"/>
            <a:ext cx="2770846" cy="1770638"/>
          </a:xfrm>
          <a:prstGeom prst="rect">
            <a:avLst/>
          </a:prstGeom>
        </p:spPr>
      </p:pic>
      <p:sp>
        <p:nvSpPr>
          <p:cNvPr id="13" name="TextBox 12"/>
          <p:cNvSpPr txBox="1"/>
          <p:nvPr/>
        </p:nvSpPr>
        <p:spPr>
          <a:xfrm>
            <a:off x="5362263" y="5759045"/>
            <a:ext cx="2791424" cy="400110"/>
          </a:xfrm>
          <a:prstGeom prst="rect">
            <a:avLst/>
          </a:prstGeom>
          <a:noFill/>
        </p:spPr>
        <p:txBody>
          <a:bodyPr wrap="none" rtlCol="0">
            <a:spAutoFit/>
          </a:bodyPr>
          <a:lstStyle/>
          <a:p>
            <a:r>
              <a:rPr lang="en-US" sz="2000" dirty="0" smtClean="0"/>
              <a:t>cellular telephony (1947)</a:t>
            </a:r>
            <a:endParaRPr lang="en-US" sz="2000" dirty="0"/>
          </a:p>
        </p:txBody>
      </p:sp>
    </p:spTree>
    <p:extLst>
      <p:ext uri="{BB962C8B-B14F-4D97-AF65-F5344CB8AC3E}">
        <p14:creationId xmlns:p14="http://schemas.microsoft.com/office/powerpoint/2010/main" val="34391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72712</TotalTime>
  <Words>6204</Words>
  <Application>Microsoft Macintosh PowerPoint</Application>
  <PresentationFormat>On-screen Show (4:3)</PresentationFormat>
  <Paragraphs>978</Paragraphs>
  <Slides>80</Slides>
  <Notes>1</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Class 26: Inventing the Future</vt:lpstr>
      <vt:lpstr>This Week in cs4414</vt:lpstr>
      <vt:lpstr>PowerPoint Presentation</vt:lpstr>
      <vt:lpstr>PowerPoint Presentation</vt:lpstr>
      <vt:lpstr>Past and Future</vt:lpstr>
      <vt:lpstr>AT&amp;T’s “You Will” (1993-4)</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Malthus’ Fallacy</vt:lpstr>
      <vt:lpstr>Golden Age of Food Production</vt:lpstr>
      <vt:lpstr>Growing Corn</vt:lpstr>
      <vt:lpstr>Corn Yield</vt:lpstr>
      <vt:lpstr>PowerPoint Presentation</vt:lpstr>
      <vt:lpstr>Green Revolution</vt:lpstr>
      <vt:lpstr>PowerPoint Presentation</vt:lpstr>
      <vt:lpstr>Malthus was wrong about #2 Also</vt:lpstr>
      <vt:lpstr>Upcoming Malthusian Catastrophes?</vt:lpstr>
      <vt:lpstr>PowerPoint Presentation</vt:lpstr>
      <vt:lpstr>“Cornucopian View”</vt:lpstr>
      <vt:lpstr>Prediction #4</vt:lpstr>
      <vt:lpstr>PowerPoint Presentation</vt:lpstr>
      <vt:lpstr>PowerPoint Presentation</vt:lpstr>
      <vt:lpstr>Charge</vt:lpstr>
    </vt:vector>
  </TitlesOfParts>
  <Manager/>
  <Company>University of Virginia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cs4414 Lecture</dc:title>
  <dc:subject/>
  <dc:creator>David Evans</dc:creator>
  <cp:keywords>Operating Systems</cp:keywords>
  <dc:description/>
  <cp:lastModifiedBy>David Evans</cp:lastModifiedBy>
  <cp:revision>766</cp:revision>
  <cp:lastPrinted>2013-11-21T15:26:53Z</cp:lastPrinted>
  <dcterms:created xsi:type="dcterms:W3CDTF">2013-08-26T17:24:32Z</dcterms:created>
  <dcterms:modified xsi:type="dcterms:W3CDTF">2013-12-03T17:33:29Z</dcterms:modified>
  <cp:category/>
</cp:coreProperties>
</file>