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bookmarkIdSeed="2">
  <p:sldMasterIdLst>
    <p:sldMasterId id="2147483648" r:id="rId1"/>
  </p:sldMasterIdLst>
  <p:notesMasterIdLst>
    <p:notesMasterId r:id="rId83"/>
  </p:notesMasterIdLst>
  <p:handoutMasterIdLst>
    <p:handoutMasterId r:id="rId84"/>
  </p:handoutMasterIdLst>
  <p:sldIdLst>
    <p:sldId id="256" r:id="rId2"/>
    <p:sldId id="316" r:id="rId3"/>
    <p:sldId id="381" r:id="rId4"/>
    <p:sldId id="382" r:id="rId5"/>
    <p:sldId id="317" r:id="rId6"/>
    <p:sldId id="310" r:id="rId7"/>
    <p:sldId id="318" r:id="rId8"/>
    <p:sldId id="335" r:id="rId9"/>
    <p:sldId id="319" r:id="rId10"/>
    <p:sldId id="326" r:id="rId11"/>
    <p:sldId id="327" r:id="rId12"/>
    <p:sldId id="328" r:id="rId13"/>
    <p:sldId id="329" r:id="rId14"/>
    <p:sldId id="330" r:id="rId15"/>
    <p:sldId id="338" r:id="rId16"/>
    <p:sldId id="331" r:id="rId17"/>
    <p:sldId id="332" r:id="rId18"/>
    <p:sldId id="333" r:id="rId19"/>
    <p:sldId id="334" r:id="rId20"/>
    <p:sldId id="336" r:id="rId21"/>
    <p:sldId id="337" r:id="rId22"/>
    <p:sldId id="339" r:id="rId23"/>
    <p:sldId id="340" r:id="rId24"/>
    <p:sldId id="341" r:id="rId25"/>
    <p:sldId id="383" r:id="rId26"/>
    <p:sldId id="384"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260" r:id="rId42"/>
    <p:sldId id="362" r:id="rId43"/>
    <p:sldId id="320" r:id="rId44"/>
    <p:sldId id="321" r:id="rId45"/>
    <p:sldId id="322" r:id="rId46"/>
    <p:sldId id="323" r:id="rId47"/>
    <p:sldId id="324" r:id="rId48"/>
    <p:sldId id="325" r:id="rId49"/>
    <p:sldId id="374" r:id="rId50"/>
    <p:sldId id="262" r:id="rId51"/>
    <p:sldId id="263" r:id="rId52"/>
    <p:sldId id="269" r:id="rId53"/>
    <p:sldId id="367" r:id="rId54"/>
    <p:sldId id="368" r:id="rId55"/>
    <p:sldId id="275" r:id="rId56"/>
    <p:sldId id="276" r:id="rId57"/>
    <p:sldId id="277" r:id="rId58"/>
    <p:sldId id="285" r:id="rId59"/>
    <p:sldId id="284" r:id="rId60"/>
    <p:sldId id="376" r:id="rId61"/>
    <p:sldId id="377" r:id="rId62"/>
    <p:sldId id="287" r:id="rId63"/>
    <p:sldId id="289" r:id="rId64"/>
    <p:sldId id="290" r:id="rId65"/>
    <p:sldId id="292" r:id="rId66"/>
    <p:sldId id="295" r:id="rId67"/>
    <p:sldId id="296" r:id="rId68"/>
    <p:sldId id="297" r:id="rId69"/>
    <p:sldId id="298" r:id="rId70"/>
    <p:sldId id="299" r:id="rId71"/>
    <p:sldId id="300" r:id="rId72"/>
    <p:sldId id="301" r:id="rId73"/>
    <p:sldId id="302" r:id="rId74"/>
    <p:sldId id="303" r:id="rId75"/>
    <p:sldId id="304" r:id="rId76"/>
    <p:sldId id="380" r:id="rId77"/>
    <p:sldId id="306" r:id="rId78"/>
    <p:sldId id="378" r:id="rId79"/>
    <p:sldId id="379" r:id="rId80"/>
    <p:sldId id="308" r:id="rId81"/>
    <p:sldId id="309" r:id="rId82"/>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B501"/>
    <a:srgbClr val="BEEA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20"/>
    <p:restoredTop sz="94660"/>
  </p:normalViewPr>
  <p:slideViewPr>
    <p:cSldViewPr snapToGrid="0" snapToObjects="1">
      <p:cViewPr>
        <p:scale>
          <a:sx n="94" d="100"/>
          <a:sy n="94" d="100"/>
        </p:scale>
        <p:origin x="-2416" y="-80"/>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640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ve:Library:Application%20Support:Microsoft:Office:Office%202011%20AutoRecovery:genome%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ave:Library:Application%20Support:Microsoft:Office:Office%202011%20AutoRecovery:genome%20(version%201).xlsb"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dave:Dropbox:OS:OS-share:site:content:classes:class26:youwi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ave:Dropbox:OS:OS-share:site:content:classes:class26:youwill.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dave:Dropbox:OS:OS-share:site:content:classes:class26:youwill.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dave:Dropbox:OS:OS-share:site:content:classes:class26:youwill.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dave:Dropbox:OS:OS-share:site:content:classes:class26:youwi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Sheet1!$E$1</c:f>
              <c:strCache>
                <c:ptCount val="1"/>
                <c:pt idx="0">
                  <c:v>Cost per Genome</c:v>
                </c:pt>
              </c:strCache>
            </c:strRef>
          </c:tx>
          <c:marker>
            <c:symbol val="diamond"/>
            <c:size val="8"/>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Sheet1!$E$2:$E$22</c:f>
              <c:numCache>
                <c:formatCode>_("$"* #,##0_);_("$"* \(#,##0\);_("$"* "-"??_);_(@_)</c:formatCode>
                <c:ptCount val="21"/>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numCache>
            </c:numRef>
          </c:val>
          <c:smooth val="0"/>
        </c:ser>
        <c:ser>
          <c:idx val="1"/>
          <c:order val="1"/>
          <c:tx>
            <c:strRef>
              <c:f>Sheet1!$F$1</c:f>
              <c:strCache>
                <c:ptCount val="1"/>
                <c:pt idx="0">
                  <c:v>Moore's Law</c:v>
                </c:pt>
              </c:strCache>
            </c:strRef>
          </c:tx>
          <c:spPr>
            <a:ln>
              <a:solidFill>
                <a:schemeClr val="bg1">
                  <a:lumMod val="50000"/>
                </a:schemeClr>
              </a:solidFill>
              <a:prstDash val="sysDash"/>
            </a:ln>
          </c:spPr>
          <c:marker>
            <c:symbol val="none"/>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Sheet1!$F$2:$F$44</c:f>
              <c:numCache>
                <c:formatCode>_("$"* #,##0.00_);_("$"* \(#,##0.00\);_("$"* "-"??_);_(@_)</c:formatCode>
                <c:ptCount val="43"/>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749443.0870097713</c:v>
                </c:pt>
                <c:pt idx="39">
                  <c:v>667889.2427465821</c:v>
                </c:pt>
                <c:pt idx="40">
                  <c:v>595210.0276972564</c:v>
                </c:pt>
                <c:pt idx="41">
                  <c:v>530439.7112528305</c:v>
                </c:pt>
              </c:numCache>
            </c:numRef>
          </c:val>
          <c:smooth val="0"/>
        </c:ser>
        <c:dLbls>
          <c:showLegendKey val="0"/>
          <c:showVal val="0"/>
          <c:showCatName val="0"/>
          <c:showSerName val="0"/>
          <c:showPercent val="0"/>
          <c:showBubbleSize val="0"/>
        </c:dLbls>
        <c:marker val="1"/>
        <c:smooth val="0"/>
        <c:axId val="-2039534168"/>
        <c:axId val="-2039685512"/>
      </c:lineChart>
      <c:dateAx>
        <c:axId val="-2039534168"/>
        <c:scaling>
          <c:orientation val="minMax"/>
          <c:max val="41426.0"/>
          <c:min val="37104.0"/>
        </c:scaling>
        <c:delete val="0"/>
        <c:axPos val="b"/>
        <c:numFmt formatCode="mmm\ yyyy" sourceLinked="0"/>
        <c:majorTickMark val="out"/>
        <c:minorTickMark val="none"/>
        <c:tickLblPos val="nextTo"/>
        <c:txPr>
          <a:bodyPr/>
          <a:lstStyle/>
          <a:p>
            <a:pPr>
              <a:defRPr sz="1600"/>
            </a:pPr>
            <a:endParaRPr lang="en-US"/>
          </a:p>
        </c:txPr>
        <c:crossAx val="-2039685512"/>
        <c:crossesAt val="1.0"/>
        <c:auto val="1"/>
        <c:lblOffset val="100"/>
        <c:baseTimeUnit val="months"/>
      </c:dateAx>
      <c:valAx>
        <c:axId val="-2039685512"/>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2039534168"/>
        <c:crossesAt val="37104.0"/>
        <c:crossBetween val="midCat"/>
      </c:valAx>
    </c:plotArea>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Sheet1!$E$1</c:f>
              <c:strCache>
                <c:ptCount val="1"/>
                <c:pt idx="0">
                  <c:v>Cost per Genome</c:v>
                </c:pt>
              </c:strCache>
            </c:strRef>
          </c:tx>
          <c:marker>
            <c:symbol val="diamond"/>
            <c:size val="8"/>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Sheet1!$E$2:$E$44</c:f>
              <c:numCache>
                <c:formatCode>_("$"* #,##0_);_("$"* \(#,##0\);_("$"* "-"??_);_(@_)</c:formatCode>
                <c:ptCount val="43"/>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pt idx="21">
                  <c:v>3.0638199893069E6</c:v>
                </c:pt>
                <c:pt idx="22">
                  <c:v>1.35298222896791E6</c:v>
                </c:pt>
                <c:pt idx="23">
                  <c:v>752079.902210023</c:v>
                </c:pt>
                <c:pt idx="24">
                  <c:v>342502.0602179045</c:v>
                </c:pt>
                <c:pt idx="25">
                  <c:v>232735.4377430641</c:v>
                </c:pt>
                <c:pt idx="26">
                  <c:v>154713.5990722806</c:v>
                </c:pt>
                <c:pt idx="27">
                  <c:v>108065.1394378536</c:v>
                </c:pt>
                <c:pt idx="28">
                  <c:v>70333.33442415883</c:v>
                </c:pt>
                <c:pt idx="29">
                  <c:v>46774.2728294126</c:v>
                </c:pt>
                <c:pt idx="30">
                  <c:v>31512.03954253608</c:v>
                </c:pt>
                <c:pt idx="31">
                  <c:v>31124.96073757426</c:v>
                </c:pt>
                <c:pt idx="32">
                  <c:v>29091.73374545073</c:v>
                </c:pt>
                <c:pt idx="33" formatCode="&quot;$&quot;#,##0.00">
                  <c:v>20962.78225099584</c:v>
                </c:pt>
                <c:pt idx="34" formatCode="&quot;$&quot;#,##0.00">
                  <c:v>16712.01311162172</c:v>
                </c:pt>
                <c:pt idx="35" formatCode="&quot;$&quot;#,##0.00">
                  <c:v>10496.93397886038</c:v>
                </c:pt>
                <c:pt idx="36" formatCode="&quot;$&quot;#,##0.00">
                  <c:v>7743.438104655075</c:v>
                </c:pt>
                <c:pt idx="37" formatCode="&quot;$&quot;#,##0.00">
                  <c:v>7666.219038259302</c:v>
                </c:pt>
                <c:pt idx="38" formatCode="&quot;$&quot;#,##0.00">
                  <c:v>5901.292635477323</c:v>
                </c:pt>
                <c:pt idx="39" formatCode="&quot;$&quot;#,##0.00">
                  <c:v>5984.721339432111</c:v>
                </c:pt>
                <c:pt idx="40" formatCode="&quot;$&quot;#,##0.00">
                  <c:v>6618.349278704315</c:v>
                </c:pt>
              </c:numCache>
            </c:numRef>
          </c:val>
          <c:smooth val="0"/>
        </c:ser>
        <c:ser>
          <c:idx val="1"/>
          <c:order val="1"/>
          <c:tx>
            <c:strRef>
              <c:f>Sheet1!$F$1</c:f>
              <c:strCache>
                <c:ptCount val="1"/>
                <c:pt idx="0">
                  <c:v>Moore's Law</c:v>
                </c:pt>
              </c:strCache>
            </c:strRef>
          </c:tx>
          <c:spPr>
            <a:ln>
              <a:solidFill>
                <a:schemeClr val="bg1">
                  <a:lumMod val="50000"/>
                </a:schemeClr>
              </a:solidFill>
              <a:prstDash val="sysDash"/>
            </a:ln>
          </c:spPr>
          <c:marker>
            <c:symbol val="none"/>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Sheet1!$F$2:$F$44</c:f>
              <c:numCache>
                <c:formatCode>_("$"* #,##0.00_);_("$"* \(#,##0.00\);_("$"* "-"??_);_(@_)</c:formatCode>
                <c:ptCount val="43"/>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749443.0870097713</c:v>
                </c:pt>
                <c:pt idx="39">
                  <c:v>667889.2427465821</c:v>
                </c:pt>
                <c:pt idx="40">
                  <c:v>595210.0276972564</c:v>
                </c:pt>
                <c:pt idx="41">
                  <c:v>530439.7112528305</c:v>
                </c:pt>
              </c:numCache>
            </c:numRef>
          </c:val>
          <c:smooth val="0"/>
        </c:ser>
        <c:dLbls>
          <c:showLegendKey val="0"/>
          <c:showVal val="0"/>
          <c:showCatName val="0"/>
          <c:showSerName val="0"/>
          <c:showPercent val="0"/>
          <c:showBubbleSize val="0"/>
        </c:dLbls>
        <c:marker val="1"/>
        <c:smooth val="0"/>
        <c:axId val="-2015084776"/>
        <c:axId val="1615784376"/>
      </c:lineChart>
      <c:dateAx>
        <c:axId val="-2015084776"/>
        <c:scaling>
          <c:orientation val="minMax"/>
          <c:max val="41426.0"/>
          <c:min val="37104.0"/>
        </c:scaling>
        <c:delete val="0"/>
        <c:axPos val="b"/>
        <c:numFmt formatCode="mmm\ yyyy" sourceLinked="0"/>
        <c:majorTickMark val="out"/>
        <c:minorTickMark val="none"/>
        <c:tickLblPos val="nextTo"/>
        <c:txPr>
          <a:bodyPr/>
          <a:lstStyle/>
          <a:p>
            <a:pPr>
              <a:defRPr sz="1600"/>
            </a:pPr>
            <a:endParaRPr lang="en-US"/>
          </a:p>
        </c:txPr>
        <c:crossAx val="1615784376"/>
        <c:crossesAt val="1.0"/>
        <c:auto val="1"/>
        <c:lblOffset val="100"/>
        <c:baseTimeUnit val="months"/>
      </c:dateAx>
      <c:valAx>
        <c:axId val="1615784376"/>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2015084776"/>
        <c:crossesAt val="37104.0"/>
        <c:crossBetween val="midCat"/>
      </c:valAx>
    </c:plotArea>
    <c:plotVisOnly val="1"/>
    <c:dispBlanksAs val="span"/>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13807224"/>
        <c:axId val="-2014235272"/>
      </c:scatterChart>
      <c:valAx>
        <c:axId val="-2013807224"/>
        <c:scaling>
          <c:orientation val="minMax"/>
          <c:max val="2000.0"/>
          <c:min val="-4000.0"/>
        </c:scaling>
        <c:delete val="0"/>
        <c:axPos val="b"/>
        <c:numFmt formatCode="General" sourceLinked="1"/>
        <c:majorTickMark val="none"/>
        <c:minorTickMark val="none"/>
        <c:tickLblPos val="low"/>
        <c:txPr>
          <a:bodyPr/>
          <a:lstStyle/>
          <a:p>
            <a:pPr>
              <a:defRPr sz="1800"/>
            </a:pPr>
            <a:endParaRPr lang="en-US"/>
          </a:p>
        </c:txPr>
        <c:crossAx val="-2014235272"/>
        <c:crosses val="max"/>
        <c:crossBetween val="midCat"/>
      </c:valAx>
      <c:valAx>
        <c:axId val="-2014235272"/>
        <c:scaling>
          <c:orientation val="maxMin"/>
          <c:max val="50.0"/>
          <c:min val="0.0"/>
        </c:scaling>
        <c:delete val="0"/>
        <c:axPos val="l"/>
        <c:majorGridlines/>
        <c:numFmt formatCode="General" sourceLinked="1"/>
        <c:majorTickMark val="none"/>
        <c:minorTickMark val="none"/>
        <c:tickLblPos val="low"/>
        <c:txPr>
          <a:bodyPr/>
          <a:lstStyle/>
          <a:p>
            <a:pPr>
              <a:defRPr sz="1800" baseline="0"/>
            </a:pPr>
            <a:endParaRPr lang="en-US"/>
          </a:p>
        </c:txPr>
        <c:crossAx val="-2013807224"/>
        <c:crosses val="autoZero"/>
        <c:crossBetween val="midCat"/>
        <c:majorUnit val="10.0"/>
        <c:minorUnit val="1.0"/>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13344200"/>
        <c:axId val="-2013331976"/>
      </c:scatterChart>
      <c:valAx>
        <c:axId val="-2013344200"/>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13331976"/>
        <c:crossesAt val="50.0"/>
        <c:crossBetween val="midCat"/>
        <c:majorUnit val="100.0"/>
      </c:valAx>
      <c:valAx>
        <c:axId val="-2013331976"/>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13344200"/>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14201656"/>
        <c:axId val="-2014217368"/>
      </c:scatterChart>
      <c:valAx>
        <c:axId val="-2014201656"/>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14217368"/>
        <c:crossesAt val="50.0"/>
        <c:crossBetween val="midCat"/>
        <c:majorUnit val="100.0"/>
      </c:valAx>
      <c:valAx>
        <c:axId val="-201421736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14201656"/>
        <c:crosses val="autoZero"/>
        <c:crossBetween val="midCat"/>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772549528"/>
        <c:axId val="1772552552"/>
      </c:scatterChart>
      <c:valAx>
        <c:axId val="1772549528"/>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1772552552"/>
        <c:crossesAt val="50.0"/>
        <c:crossBetween val="midCat"/>
        <c:majorUnit val="100.0"/>
      </c:valAx>
      <c:valAx>
        <c:axId val="1772552552"/>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1772549528"/>
        <c:crosses val="autoZero"/>
        <c:crossBetween val="midCat"/>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772660328"/>
        <c:axId val="-2014049928"/>
      </c:scatterChart>
      <c:valAx>
        <c:axId val="1772660328"/>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14049928"/>
        <c:crossesAt val="50.0"/>
        <c:crossBetween val="midCat"/>
        <c:majorUnit val="100.0"/>
      </c:valAx>
      <c:valAx>
        <c:axId val="-201404992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1772660328"/>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12/3/13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12/3/13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50C0D-3F48-45D1-91B5-0A3F890016BD}" type="slidenum">
              <a:rPr lang="en-US"/>
              <a:pPr/>
              <a:t>49</a:t>
            </a:fld>
            <a:endParaRPr lang="en-US"/>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a:xfrm>
            <a:off x="957804" y="4488495"/>
            <a:ext cx="5272595" cy="4251022"/>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 December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 December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www.sciencemag.org/cgi/content/abstract/327/5961/78?ijkey=2cSK/YvTtuDSU&amp;keytype=re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atlantic.com/magazine/archive/2013/11/innovations-list/309536/" TargetMode="Externa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5.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6.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hyperlink" Target="http://download.intel.com/pressroom/pdf/computertrendsrelease.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hyperlink" Target="https://www.wolframalpha.com/input/?i=corn+yield+china+vs.+us" TargetMode="External"/><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4428" y="653507"/>
            <a:ext cx="5052597" cy="3961878"/>
          </a:xfrm>
          <a:prstGeom prst="rect">
            <a:avLst/>
          </a:prstGeom>
        </p:spPr>
      </p:pic>
      <p:sp>
        <p:nvSpPr>
          <p:cNvPr id="3" name="Subtitle 2"/>
          <p:cNvSpPr>
            <a:spLocks noGrp="1"/>
          </p:cNvSpPr>
          <p:nvPr>
            <p:ph type="subTitle" idx="1"/>
          </p:nvPr>
        </p:nvSpPr>
        <p:spPr>
          <a:xfrm>
            <a:off x="5245940" y="5395397"/>
            <a:ext cx="3660204" cy="1290582"/>
          </a:xfrm>
          <a:noFill/>
        </p:spPr>
        <p:txBody>
          <a:bodyPr>
            <a:normAutofit lnSpcReduction="10000"/>
          </a:bodyPr>
          <a:lstStyle/>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cs4414 Fall 2013</a:t>
            </a:r>
          </a:p>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University of Virginia</a:t>
            </a:r>
          </a:p>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David Evans</a:t>
            </a:r>
            <a:endParaRPr lang="en-US" dirty="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260811" y="90721"/>
            <a:ext cx="3493617" cy="4043331"/>
          </a:xfrm>
          <a:noFill/>
        </p:spPr>
        <p:txBody>
          <a:bodyPr>
            <a:noAutofit/>
          </a:bodyPr>
          <a:lstStyle/>
          <a:p>
            <a:pPr algn="l"/>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Class 26:</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Inventing the Future</a:t>
            </a:r>
            <a:endParaRPr lang="en-US" sz="5400" dirty="0">
              <a:ln w="18415" cmpd="sng">
                <a:solidFill>
                  <a:srgbClr val="FFFFFF"/>
                </a:solidFill>
                <a:prstDash val="solid"/>
              </a:ln>
              <a:solidFill>
                <a:srgbClr val="000090"/>
              </a:solidFill>
              <a:effectLst>
                <a:outerShdw blurRad="63500" dir="3600000" algn="tl" rotWithShape="0">
                  <a:srgbClr val="000000">
                    <a:alpha val="70000"/>
                  </a:srgbClr>
                </a:outerShdw>
              </a:effectLst>
            </a:endParaRPr>
          </a:p>
        </p:txBody>
      </p:sp>
      <p:sp>
        <p:nvSpPr>
          <p:cNvPr id="5" name="TextBox 4"/>
          <p:cNvSpPr txBox="1"/>
          <p:nvPr/>
        </p:nvSpPr>
        <p:spPr>
          <a:xfrm>
            <a:off x="5289900" y="4683398"/>
            <a:ext cx="2798437" cy="369332"/>
          </a:xfrm>
          <a:prstGeom prst="rect">
            <a:avLst/>
          </a:prstGeom>
          <a:noFill/>
        </p:spPr>
        <p:txBody>
          <a:bodyPr wrap="none" rtlCol="0">
            <a:spAutoFit/>
          </a:bodyPr>
          <a:lstStyle/>
          <a:p>
            <a:r>
              <a:rPr lang="en-US" dirty="0" smtClean="0"/>
              <a:t>Alan Kay’s </a:t>
            </a:r>
            <a:r>
              <a:rPr lang="en-US" dirty="0" err="1" smtClean="0"/>
              <a:t>Dynabook</a:t>
            </a:r>
            <a:r>
              <a:rPr lang="en-US" dirty="0" smtClean="0"/>
              <a:t> (1972)</a:t>
            </a:r>
            <a:endParaRPr lang="en-US" dirty="0"/>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9</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8755794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dirty="0"/>
          </a:p>
        </p:txBody>
      </p:sp>
      <p:grpSp>
        <p:nvGrpSpPr>
          <p:cNvPr id="31" name="Group 30"/>
          <p:cNvGrpSpPr/>
          <p:nvPr/>
        </p:nvGrpSpPr>
        <p:grpSpPr>
          <a:xfrm>
            <a:off x="297256" y="171246"/>
            <a:ext cx="5295378" cy="1558030"/>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renewed </a:t>
              </a:r>
              <a:r>
                <a:rPr lang="en-US" dirty="0">
                  <a:solidFill>
                    <a:schemeClr val="bg1">
                      <a:lumMod val="50000"/>
                    </a:schemeClr>
                  </a:solidFill>
                </a:rPr>
                <a:t>your driver’s license at a cash </a:t>
              </a:r>
              <a:r>
                <a:rPr lang="en-US" dirty="0" smtClean="0">
                  <a:solidFill>
                    <a:schemeClr val="bg1">
                      <a:lumMod val="50000"/>
                    </a:schemeClr>
                  </a:solidFill>
                </a:rPr>
                <a:t>machine</a:t>
              </a:r>
              <a:endParaRPr lang="en-US" dirty="0">
                <a:solidFill>
                  <a:schemeClr val="bg1">
                    <a:lumMod val="50000"/>
                  </a:schemeClr>
                </a:solidFill>
              </a:endParaRPr>
            </a:p>
            <a:p>
              <a:pPr algn="ctr"/>
              <a:r>
                <a:rPr lang="en-US" dirty="0" smtClean="0">
                  <a:solidFill>
                    <a:schemeClr val="bg1">
                      <a:lumMod val="50000"/>
                    </a:schemeClr>
                  </a:solidFill>
                </a:rPr>
                <a:t>bought </a:t>
              </a:r>
              <a:r>
                <a:rPr lang="en-US" dirty="0">
                  <a:solidFill>
                    <a:schemeClr val="bg1">
                      <a:lumMod val="50000"/>
                    </a:schemeClr>
                  </a:solidFill>
                </a:rPr>
                <a:t>concert tickets from a cash </a:t>
              </a:r>
              <a:r>
                <a:rPr lang="en-US" dirty="0" smtClean="0">
                  <a:solidFill>
                    <a:schemeClr val="bg1">
                      <a:lumMod val="50000"/>
                    </a:schemeClr>
                  </a:solidFill>
                </a:rPr>
                <a:t>machine</a:t>
              </a:r>
              <a:endParaRPr lang="en-US" dirty="0">
                <a:solidFill>
                  <a:schemeClr val="bg1">
                    <a:lumMod val="50000"/>
                  </a:schemeClr>
                </a:solidFill>
              </a:endParaRPr>
            </a:p>
            <a:p>
              <a:pPr algn="ctr"/>
              <a:r>
                <a:rPr lang="en-US" dirty="0" smtClean="0">
                  <a:solidFill>
                    <a:schemeClr val="bg1">
                      <a:lumMod val="50000"/>
                    </a:schemeClr>
                  </a:solidFill>
                </a:rPr>
                <a:t>checked </a:t>
              </a:r>
              <a:r>
                <a:rPr lang="en-US" dirty="0">
                  <a:solidFill>
                    <a:schemeClr val="bg1">
                      <a:lumMod val="50000"/>
                    </a:schemeClr>
                  </a:solidFill>
                </a:rPr>
                <a:t>out of a supermarket a whole cart at a </a:t>
              </a:r>
              <a:r>
                <a:rPr lang="en-US" dirty="0" smtClean="0">
                  <a:solidFill>
                    <a:schemeClr val="bg1">
                      <a:lumMod val="50000"/>
                    </a:schemeClr>
                  </a:solidFill>
                </a:rPr>
                <a:t>time</a:t>
              </a:r>
            </a:p>
            <a:p>
              <a:pPr algn="ctr"/>
              <a:r>
                <a:rPr lang="en-US" dirty="0">
                  <a:solidFill>
                    <a:schemeClr val="bg1">
                      <a:lumMod val="50000"/>
                    </a:schemeClr>
                  </a:solidFill>
                  <a:ea typeface="Lucida Grande"/>
                  <a:cs typeface="Lucida Grande"/>
                </a:rPr>
                <a:t>sent someone a fax from the </a:t>
              </a:r>
              <a:r>
                <a:rPr lang="en-US" dirty="0" smtClean="0">
                  <a:solidFill>
                    <a:schemeClr val="bg1">
                      <a:lumMod val="50000"/>
                    </a:schemeClr>
                  </a:solidFill>
                  <a:ea typeface="Lucida Grande"/>
                  <a:cs typeface="Lucida Grande"/>
                </a:rPr>
                <a:t>beach</a:t>
              </a:r>
              <a:endParaRPr lang="en-US" dirty="0">
                <a:solidFill>
                  <a:schemeClr val="bg1">
                    <a:lumMod val="50000"/>
                  </a:schemeClr>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50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7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learned </a:t>
              </a:r>
              <a:r>
                <a:rPr lang="en-US" dirty="0">
                  <a:solidFill>
                    <a:schemeClr val="bg1">
                      <a:lumMod val="50000"/>
                    </a:schemeClr>
                  </a:solidFill>
                </a:rPr>
                <a:t>special things from faraway </a:t>
              </a:r>
              <a:r>
                <a:rPr lang="en-US" dirty="0" smtClean="0">
                  <a:solidFill>
                    <a:schemeClr val="bg1">
                      <a:lumMod val="50000"/>
                    </a:schemeClr>
                  </a:solidFill>
                </a:rPr>
                <a:t>places</a:t>
              </a:r>
              <a:endParaRPr lang="en-US" dirty="0">
                <a:solidFill>
                  <a:schemeClr val="bg1">
                    <a:lumMod val="50000"/>
                  </a:schemeClr>
                </a:solidFill>
              </a:endParaRPr>
            </a:p>
            <a:p>
              <a:pPr algn="ctr"/>
              <a:r>
                <a:rPr lang="en-US" dirty="0" smtClean="0">
                  <a:solidFill>
                    <a:schemeClr val="bg1">
                      <a:lumMod val="50000"/>
                    </a:schemeClr>
                  </a:solidFill>
                </a:rPr>
                <a:t>had </a:t>
              </a:r>
              <a:r>
                <a:rPr lang="en-US" dirty="0">
                  <a:solidFill>
                    <a:schemeClr val="bg1">
                      <a:lumMod val="50000"/>
                    </a:schemeClr>
                  </a:solidFill>
                </a:rPr>
                <a:t>a classmate who is thousands of miles </a:t>
              </a:r>
              <a:r>
                <a:rPr lang="en-US" dirty="0" smtClean="0">
                  <a:solidFill>
                    <a:schemeClr val="bg1">
                      <a:lumMod val="50000"/>
                    </a:schemeClr>
                  </a:solidFill>
                </a:rPr>
                <a:t>away</a:t>
              </a:r>
            </a:p>
            <a:p>
              <a:pPr algn="ctr"/>
              <a:r>
                <a:rPr lang="en-US" dirty="0">
                  <a:solidFill>
                    <a:schemeClr val="bg1">
                      <a:lumMod val="50000"/>
                    </a:schemeClr>
                  </a:solidFill>
                  <a:ea typeface="Lucida Grande"/>
                  <a:cs typeface="Lucida Grande"/>
                </a:rPr>
                <a:t>fixed your car with a </a:t>
              </a:r>
              <a:r>
                <a:rPr lang="en-US" dirty="0" smtClean="0">
                  <a:solidFill>
                    <a:schemeClr val="bg1">
                      <a:lumMod val="50000"/>
                    </a:schemeClr>
                  </a:solidFill>
                  <a:ea typeface="Lucida Grande"/>
                  <a:cs typeface="Lucida Grande"/>
                </a:rPr>
                <a:t>television</a:t>
              </a:r>
              <a:endParaRPr lang="en-US" dirty="0">
                <a:solidFill>
                  <a:schemeClr val="bg1">
                    <a:lumMod val="50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Education</a:t>
              </a:r>
              <a:endParaRPr lang="en-US" dirty="0">
                <a:solidFill>
                  <a:schemeClr val="bg1">
                    <a:lumMod val="50000"/>
                  </a:schemeClr>
                </a:solidFill>
              </a:endParaRPr>
            </a:p>
          </p:txBody>
        </p:sp>
      </p:grpSp>
      <p:grpSp>
        <p:nvGrpSpPr>
          <p:cNvPr id="14" name="Group 13"/>
          <p:cNvGrpSpPr/>
          <p:nvPr/>
        </p:nvGrpSpPr>
        <p:grpSpPr>
          <a:xfrm>
            <a:off x="3949992" y="1334626"/>
            <a:ext cx="5114549" cy="1163978"/>
            <a:chOff x="3949992" y="1587057"/>
            <a:chExt cx="5114549" cy="1163978"/>
          </a:xfrm>
          <a:solidFill>
            <a:schemeClr val="bg1">
              <a:lumMod val="7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50000"/>
                    </a:schemeClr>
                  </a:solidFill>
                </a:rPr>
                <a:t>crossed </a:t>
              </a:r>
              <a:r>
                <a:rPr lang="en-US" dirty="0">
                  <a:solidFill>
                    <a:schemeClr val="bg1">
                      <a:lumMod val="50000"/>
                    </a:schemeClr>
                  </a:solidFill>
                </a:rPr>
                <a:t>the country without asking for </a:t>
              </a:r>
              <a:r>
                <a:rPr lang="en-US" dirty="0" smtClean="0">
                  <a:solidFill>
                    <a:schemeClr val="bg1">
                      <a:lumMod val="50000"/>
                    </a:schemeClr>
                  </a:solidFill>
                </a:rPr>
                <a:t>directions</a:t>
              </a:r>
            </a:p>
            <a:p>
              <a:pPr algn="ctr"/>
              <a:r>
                <a:rPr lang="en-US" dirty="0" smtClean="0">
                  <a:solidFill>
                    <a:schemeClr val="bg1">
                      <a:lumMod val="50000"/>
                    </a:schemeClr>
                  </a:solidFill>
                </a:rPr>
                <a:t>paid </a:t>
              </a:r>
              <a:r>
                <a:rPr lang="en-US" dirty="0">
                  <a:solidFill>
                    <a:schemeClr val="bg1">
                      <a:lumMod val="50000"/>
                    </a:schemeClr>
                  </a:solidFill>
                </a:rPr>
                <a:t>a toll without slowing down</a:t>
              </a: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Travel</a:t>
              </a:r>
              <a:endParaRPr lang="en-US" dirty="0">
                <a:solidFill>
                  <a:schemeClr val="bg1">
                    <a:lumMod val="50000"/>
                  </a:schemeClr>
                </a:solidFill>
              </a:endParaRPr>
            </a:p>
          </p:txBody>
        </p:sp>
      </p:grpSp>
      <p:grpSp>
        <p:nvGrpSpPr>
          <p:cNvPr id="23" name="Group 22"/>
          <p:cNvGrpSpPr/>
          <p:nvPr/>
        </p:nvGrpSpPr>
        <p:grpSpPr>
          <a:xfrm>
            <a:off x="135454" y="2115742"/>
            <a:ext cx="6007416" cy="1033877"/>
            <a:chOff x="-1224296" y="4943640"/>
            <a:chExt cx="6007416" cy="1033877"/>
          </a:xfrm>
          <a:solidFill>
            <a:schemeClr val="bg1">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borrowed </a:t>
              </a:r>
              <a:r>
                <a:rPr lang="en-US" dirty="0">
                  <a:solidFill>
                    <a:schemeClr val="bg1">
                      <a:lumMod val="50000"/>
                    </a:schemeClr>
                  </a:solidFill>
                </a:rPr>
                <a:t>a book from thousands of miles </a:t>
              </a:r>
              <a:r>
                <a:rPr lang="en-US" dirty="0" smtClean="0">
                  <a:solidFill>
                    <a:schemeClr val="bg1">
                      <a:lumMod val="50000"/>
                    </a:schemeClr>
                  </a:solidFill>
                </a:rPr>
                <a:t>away  </a:t>
              </a:r>
            </a:p>
            <a:p>
              <a:pPr algn="ctr"/>
              <a:r>
                <a:rPr lang="en-US" dirty="0" smtClean="0">
                  <a:solidFill>
                    <a:schemeClr val="bg1">
                      <a:lumMod val="50000"/>
                    </a:schemeClr>
                  </a:solidFill>
                </a:rPr>
                <a:t>watched </a:t>
              </a:r>
              <a:r>
                <a:rPr lang="en-US" dirty="0">
                  <a:solidFill>
                    <a:schemeClr val="bg1">
                      <a:lumMod val="50000"/>
                    </a:schemeClr>
                  </a:solidFill>
                </a:rPr>
                <a:t>the movie you wanted to the minute you wanted </a:t>
              </a:r>
              <a:r>
                <a:rPr lang="en-US" dirty="0" smtClean="0">
                  <a:solidFill>
                    <a:schemeClr val="bg1">
                      <a:lumMod val="50000"/>
                    </a:schemeClr>
                  </a:solidFill>
                </a:rPr>
                <a:t>to</a:t>
              </a:r>
              <a:endParaRPr lang="en-US" dirty="0">
                <a:solidFill>
                  <a:schemeClr val="bg1">
                    <a:lumMod val="50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Media Consumption</a:t>
              </a:r>
              <a:endParaRPr lang="en-US" dirty="0">
                <a:solidFill>
                  <a:schemeClr val="bg1">
                    <a:lumMod val="50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ea typeface="Lucida Grande"/>
                  <a:cs typeface="Lucida Grande"/>
                </a:rPr>
                <a:t>opened doors with the sound of your </a:t>
              </a:r>
              <a:r>
                <a:rPr lang="en-US" dirty="0" smtClean="0">
                  <a:solidFill>
                    <a:schemeClr val="bg1">
                      <a:lumMod val="50000"/>
                    </a:schemeClr>
                  </a:solidFill>
                  <a:ea typeface="Lucida Grande"/>
                  <a:cs typeface="Lucida Grande"/>
                </a:rPr>
                <a:t>voice</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kept </a:t>
              </a:r>
              <a:r>
                <a:rPr lang="en-US" dirty="0">
                  <a:solidFill>
                    <a:schemeClr val="bg1">
                      <a:lumMod val="50000"/>
                    </a:schemeClr>
                  </a:solidFill>
                  <a:ea typeface="Lucida Grande"/>
                  <a:cs typeface="Lucida Grande"/>
                </a:rPr>
                <a:t>an eye on your home when you’re not at </a:t>
              </a:r>
              <a:r>
                <a:rPr lang="en-US" dirty="0" smtClean="0">
                  <a:solidFill>
                    <a:schemeClr val="bg1">
                      <a:lumMod val="50000"/>
                    </a:schemeClr>
                  </a:solidFill>
                  <a:ea typeface="Lucida Grande"/>
                  <a:cs typeface="Lucida Grande"/>
                </a:rPr>
                <a:t>home</a:t>
              </a:r>
            </a:p>
            <a:p>
              <a:pPr algn="ctr"/>
              <a:r>
                <a:rPr lang="en-US" dirty="0">
                  <a:solidFill>
                    <a:schemeClr val="bg1">
                      <a:lumMod val="50000"/>
                    </a:schemeClr>
                  </a:solidFill>
                  <a:ea typeface="Lucida Grande"/>
                  <a:cs typeface="Lucida Grande"/>
                </a:rPr>
                <a:t>carried your medical history in your </a:t>
              </a:r>
              <a:r>
                <a:rPr lang="en-US" dirty="0" smtClean="0">
                  <a:solidFill>
                    <a:schemeClr val="bg1">
                      <a:lumMod val="50000"/>
                    </a:schemeClr>
                  </a:solidFill>
                  <a:ea typeface="Lucida Grande"/>
                  <a:cs typeface="Lucida Grande"/>
                </a:rPr>
                <a:t>wallet</a:t>
              </a:r>
              <a:endParaRPr lang="en-US" dirty="0">
                <a:solidFill>
                  <a:schemeClr val="bg1">
                    <a:lumMod val="50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Security</a:t>
              </a:r>
              <a:endParaRPr lang="en-US" dirty="0">
                <a:solidFill>
                  <a:schemeClr val="bg1">
                    <a:lumMod val="50000"/>
                  </a:schemeClr>
                </a:solidFill>
              </a:endParaRPr>
            </a:p>
          </p:txBody>
        </p:sp>
      </p:grpSp>
      <p:sp>
        <p:nvSpPr>
          <p:cNvPr id="13" name="Rounded Rectangle 12"/>
          <p:cNvSpPr/>
          <p:nvPr/>
        </p:nvSpPr>
        <p:spPr>
          <a:xfrm>
            <a:off x="5276058" y="4819508"/>
            <a:ext cx="3738085" cy="1179619"/>
          </a:xfrm>
          <a:prstGeom prst="round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conducted </a:t>
            </a:r>
            <a:r>
              <a:rPr lang="en-US" dirty="0">
                <a:solidFill>
                  <a:schemeClr val="bg1">
                    <a:lumMod val="50000"/>
                  </a:schemeClr>
                </a:solidFill>
                <a:ea typeface="Lucida Grande"/>
                <a:cs typeface="Lucida Grande"/>
              </a:rPr>
              <a:t>business in a language you don’t </a:t>
            </a:r>
            <a:r>
              <a:rPr lang="en-US" dirty="0" smtClean="0">
                <a:solidFill>
                  <a:schemeClr val="bg1">
                    <a:lumMod val="50000"/>
                  </a:schemeClr>
                </a:solidFill>
                <a:ea typeface="Lucida Grande"/>
                <a:cs typeface="Lucida Grande"/>
              </a:rPr>
              <a:t>understand</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had </a:t>
            </a:r>
            <a:r>
              <a:rPr lang="en-US" dirty="0">
                <a:solidFill>
                  <a:schemeClr val="bg1">
                    <a:lumMod val="50000"/>
                  </a:schemeClr>
                </a:solidFill>
                <a:ea typeface="Lucida Grande"/>
                <a:cs typeface="Lucida Grande"/>
              </a:rPr>
              <a:t>an assistant who lived in your </a:t>
            </a:r>
            <a:r>
              <a:rPr lang="en-US" dirty="0" smtClean="0">
                <a:solidFill>
                  <a:schemeClr val="bg1">
                    <a:lumMod val="50000"/>
                  </a:schemeClr>
                </a:solidFill>
                <a:ea typeface="Lucida Grande"/>
                <a:cs typeface="Lucida Grande"/>
              </a:rPr>
              <a:t>computer</a:t>
            </a:r>
            <a:endParaRPr lang="en-US" dirty="0">
              <a:solidFill>
                <a:schemeClr val="bg1">
                  <a:lumMod val="50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Agents</a:t>
            </a:r>
            <a:endParaRPr lang="en-US" dirty="0">
              <a:solidFill>
                <a:schemeClr val="bg1">
                  <a:lumMod val="50000"/>
                </a:schemeClr>
              </a:solidFill>
            </a:endParaRPr>
          </a:p>
        </p:txBody>
      </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pic>
        <p:nvPicPr>
          <p:cNvPr id="6" name="Picture 5"/>
          <p:cNvPicPr>
            <a:picLocks noChangeAspect="1"/>
          </p:cNvPicPr>
          <p:nvPr/>
        </p:nvPicPr>
        <p:blipFill>
          <a:blip r:embed="rId2"/>
          <a:stretch>
            <a:fillRect/>
          </a:stretch>
        </p:blipFill>
        <p:spPr>
          <a:xfrm>
            <a:off x="787240" y="158774"/>
            <a:ext cx="5993050" cy="2636118"/>
          </a:xfrm>
          <a:prstGeom prst="rect">
            <a:avLst/>
          </a:prstGeom>
        </p:spPr>
      </p:pic>
      <p:sp>
        <p:nvSpPr>
          <p:cNvPr id="10" name="TextBox 9"/>
          <p:cNvSpPr txBox="1"/>
          <p:nvPr/>
        </p:nvSpPr>
        <p:spPr>
          <a:xfrm>
            <a:off x="297256" y="4365122"/>
            <a:ext cx="5440254" cy="1815882"/>
          </a:xfrm>
          <a:prstGeom prst="rect">
            <a:avLst/>
          </a:prstGeom>
          <a:solidFill>
            <a:schemeClr val="accent5">
              <a:lumMod val="40000"/>
              <a:lumOff val="60000"/>
            </a:schemeClr>
          </a:solidFill>
        </p:spPr>
        <p:txBody>
          <a:bodyPr wrap="square" rtlCol="0">
            <a:spAutoFit/>
          </a:bodyPr>
          <a:lstStyle/>
          <a:p>
            <a:r>
              <a:rPr lang="en-US" sz="2800" dirty="0" smtClean="0"/>
              <a:t>First Release 2003</a:t>
            </a:r>
          </a:p>
          <a:p>
            <a:r>
              <a:rPr lang="en-US" sz="2800" dirty="0" smtClean="0"/>
              <a:t>Created by </a:t>
            </a:r>
            <a:r>
              <a:rPr lang="en-US" sz="2800" dirty="0" err="1"/>
              <a:t>Ahti</a:t>
            </a:r>
            <a:r>
              <a:rPr lang="en-US" sz="2800" dirty="0"/>
              <a:t> </a:t>
            </a:r>
            <a:r>
              <a:rPr lang="en-US" sz="2800" dirty="0" err="1" smtClean="0"/>
              <a:t>Heinla</a:t>
            </a:r>
            <a:r>
              <a:rPr lang="en-US" sz="2800" dirty="0" smtClean="0"/>
              <a:t> , </a:t>
            </a:r>
            <a:r>
              <a:rPr lang="en-US" sz="2800" dirty="0" err="1"/>
              <a:t>Priit</a:t>
            </a:r>
            <a:r>
              <a:rPr lang="en-US" sz="2800" dirty="0"/>
              <a:t> </a:t>
            </a:r>
            <a:r>
              <a:rPr lang="en-US" sz="2800" dirty="0" err="1"/>
              <a:t>Kasesalu</a:t>
            </a:r>
            <a:r>
              <a:rPr lang="en-US" sz="2800" dirty="0"/>
              <a:t>, and </a:t>
            </a:r>
            <a:r>
              <a:rPr lang="en-US" sz="2800" dirty="0" err="1"/>
              <a:t>Jaan</a:t>
            </a:r>
            <a:r>
              <a:rPr lang="en-US" sz="2800" dirty="0"/>
              <a:t> </a:t>
            </a:r>
            <a:r>
              <a:rPr lang="en-US" sz="2800" dirty="0" smtClean="0"/>
              <a:t>Tallinn (3</a:t>
            </a:r>
            <a:r>
              <a:rPr lang="en-US" sz="2800" baseline="30000" dirty="0"/>
              <a:t>r</a:t>
            </a:r>
            <a:r>
              <a:rPr lang="en-US" sz="2800" baseline="30000" dirty="0" smtClean="0"/>
              <a:t>d</a:t>
            </a:r>
            <a:r>
              <a:rPr lang="en-US" sz="2800" dirty="0" smtClean="0"/>
              <a:t> </a:t>
            </a:r>
            <a:r>
              <a:rPr lang="en-US" sz="2800" dirty="0"/>
              <a:t>year at University of Tartu in </a:t>
            </a:r>
            <a:r>
              <a:rPr lang="en-US" sz="2800" dirty="0" smtClean="0"/>
              <a:t>1994)  </a:t>
            </a:r>
            <a:endParaRPr lang="en-US" sz="2800" dirty="0"/>
          </a:p>
        </p:txBody>
      </p:sp>
      <p:pic>
        <p:nvPicPr>
          <p:cNvPr id="18" name="Picture 17"/>
          <p:cNvPicPr>
            <a:picLocks noChangeAspect="1"/>
          </p:cNvPicPr>
          <p:nvPr/>
        </p:nvPicPr>
        <p:blipFill>
          <a:blip r:embed="rId3"/>
          <a:stretch>
            <a:fillRect/>
          </a:stretch>
        </p:blipFill>
        <p:spPr>
          <a:xfrm>
            <a:off x="5644524" y="4309728"/>
            <a:ext cx="3042276" cy="2046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1237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6857941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spTree>
    <p:extLst>
      <p:ext uri="{BB962C8B-B14F-4D97-AF65-F5344CB8AC3E}">
        <p14:creationId xmlns:p14="http://schemas.microsoft.com/office/powerpoint/2010/main" val="1116739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311048" y="2082170"/>
            <a:ext cx="6687980" cy="4288666"/>
          </a:xfrm>
          <a:prstGeom prst="rect">
            <a:avLst/>
          </a:prstGeom>
        </p:spPr>
      </p:pic>
      <p:sp>
        <p:nvSpPr>
          <p:cNvPr id="10" name="TextBox 9"/>
          <p:cNvSpPr txBox="1"/>
          <p:nvPr/>
        </p:nvSpPr>
        <p:spPr>
          <a:xfrm>
            <a:off x="489108" y="2220213"/>
            <a:ext cx="4014215" cy="707886"/>
          </a:xfrm>
          <a:prstGeom prst="rect">
            <a:avLst/>
          </a:prstGeom>
          <a:solidFill>
            <a:schemeClr val="bg1">
              <a:alpha val="73000"/>
            </a:schemeClr>
          </a:solidFill>
        </p:spPr>
        <p:txBody>
          <a:bodyPr wrap="none" rtlCol="0">
            <a:spAutoFit/>
          </a:bodyPr>
          <a:lstStyle/>
          <a:p>
            <a:pPr algn="ctr"/>
            <a:r>
              <a:rPr lang="en-US" sz="2000" b="1" dirty="0" smtClean="0"/>
              <a:t>Sir Tim Berners-Lee</a:t>
            </a:r>
          </a:p>
          <a:p>
            <a:pPr algn="ctr"/>
            <a:r>
              <a:rPr lang="en-US" sz="2000" b="1" dirty="0" smtClean="0"/>
              <a:t>First WWW Prototype at CERN 1990</a:t>
            </a:r>
            <a:endParaRPr lang="en-US" sz="2000" b="1" dirty="0"/>
          </a:p>
        </p:txBody>
      </p:sp>
    </p:spTree>
    <p:extLst>
      <p:ext uri="{BB962C8B-B14F-4D97-AF65-F5344CB8AC3E}">
        <p14:creationId xmlns:p14="http://schemas.microsoft.com/office/powerpoint/2010/main" val="493017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pic>
        <p:nvPicPr>
          <p:cNvPr id="18" name="Picture 17"/>
          <p:cNvPicPr>
            <a:picLocks noChangeAspect="1"/>
          </p:cNvPicPr>
          <p:nvPr/>
        </p:nvPicPr>
        <p:blipFill>
          <a:blip r:embed="rId2"/>
          <a:stretch>
            <a:fillRect/>
          </a:stretch>
        </p:blipFill>
        <p:spPr>
          <a:xfrm>
            <a:off x="905743" y="1849180"/>
            <a:ext cx="2362200" cy="2730500"/>
          </a:xfrm>
          <a:prstGeom prst="rect">
            <a:avLst/>
          </a:prstGeom>
        </p:spPr>
      </p:pic>
      <p:sp>
        <p:nvSpPr>
          <p:cNvPr id="33" name="TextBox 32"/>
          <p:cNvSpPr txBox="1"/>
          <p:nvPr/>
        </p:nvSpPr>
        <p:spPr>
          <a:xfrm>
            <a:off x="410167" y="4637722"/>
            <a:ext cx="3387917"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Marc </a:t>
            </a:r>
            <a:r>
              <a:rPr lang="en-US" sz="2000" b="1" dirty="0" err="1" smtClean="0">
                <a:solidFill>
                  <a:srgbClr val="FFFFFF"/>
                </a:solidFill>
              </a:rPr>
              <a:t>Andreesen</a:t>
            </a:r>
            <a:endParaRPr lang="en-US" sz="2000" b="1" dirty="0" smtClean="0">
              <a:solidFill>
                <a:srgbClr val="FFFFFF"/>
              </a:solidFill>
            </a:endParaRPr>
          </a:p>
          <a:p>
            <a:pPr algn="ctr"/>
            <a:r>
              <a:rPr lang="en-US" sz="2000" b="1" dirty="0" smtClean="0">
                <a:solidFill>
                  <a:srgbClr val="FFFFFF"/>
                </a:solidFill>
              </a:rPr>
              <a:t>Student at U. Illinois</a:t>
            </a:r>
          </a:p>
          <a:p>
            <a:pPr algn="ctr"/>
            <a:r>
              <a:rPr lang="en-US" sz="2000" b="1" dirty="0" smtClean="0">
                <a:solidFill>
                  <a:srgbClr val="FFFFFF"/>
                </a:solidFill>
              </a:rPr>
              <a:t>NCSA Mosaic released in 1993</a:t>
            </a:r>
            <a:endParaRPr lang="en-US" sz="2000" b="1" dirty="0">
              <a:solidFill>
                <a:srgbClr val="FFFFFF"/>
              </a:solidFill>
            </a:endParaRPr>
          </a:p>
        </p:txBody>
      </p:sp>
      <p:pic>
        <p:nvPicPr>
          <p:cNvPr id="2" name="Picture 1"/>
          <p:cNvPicPr>
            <a:picLocks noChangeAspect="1"/>
          </p:cNvPicPr>
          <p:nvPr/>
        </p:nvPicPr>
        <p:blipFill rotWithShape="1">
          <a:blip r:embed="rId3"/>
          <a:srcRect r="40008"/>
          <a:stretch/>
        </p:blipFill>
        <p:spPr>
          <a:xfrm>
            <a:off x="3798085" y="788724"/>
            <a:ext cx="5075250" cy="5306186"/>
          </a:xfrm>
          <a:prstGeom prst="rect">
            <a:avLst/>
          </a:prstGeom>
          <a:ln>
            <a:noFill/>
          </a:ln>
          <a:effectLst>
            <a:outerShdw blurRad="292100" dist="139700" dir="2700000" algn="tl" rotWithShape="0">
              <a:srgbClr val="333333">
                <a:alpha val="65000"/>
              </a:srgbClr>
            </a:outerShdw>
          </a:effectLst>
        </p:spPr>
      </p:pic>
      <p:sp>
        <p:nvSpPr>
          <p:cNvPr id="34" name="TextBox 33"/>
          <p:cNvSpPr txBox="1"/>
          <p:nvPr/>
        </p:nvSpPr>
        <p:spPr>
          <a:xfrm>
            <a:off x="4892737" y="5753934"/>
            <a:ext cx="2847279"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David Filo and Jerry Yang</a:t>
            </a:r>
          </a:p>
          <a:p>
            <a:pPr algn="ctr"/>
            <a:r>
              <a:rPr lang="en-US" sz="2000" b="1" dirty="0" smtClean="0">
                <a:solidFill>
                  <a:srgbClr val="FFFFFF"/>
                </a:solidFill>
              </a:rPr>
              <a:t>Students at Stanford</a:t>
            </a:r>
          </a:p>
          <a:p>
            <a:pPr algn="ctr"/>
            <a:r>
              <a:rPr lang="en-US" sz="2000" b="1" dirty="0" smtClean="0">
                <a:solidFill>
                  <a:srgbClr val="FFFFFF"/>
                </a:solidFill>
              </a:rPr>
              <a:t>Yahoo 1994</a:t>
            </a:r>
            <a:endParaRPr lang="en-US" sz="2000" b="1" dirty="0">
              <a:solidFill>
                <a:srgbClr val="FFFFFF"/>
              </a:solidFill>
            </a:endParaRPr>
          </a:p>
        </p:txBody>
      </p:sp>
    </p:spTree>
    <p:extLst>
      <p:ext uri="{BB962C8B-B14F-4D97-AF65-F5344CB8AC3E}">
        <p14:creationId xmlns:p14="http://schemas.microsoft.com/office/powerpoint/2010/main" val="3403186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18960707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16</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learned </a:t>
              </a:r>
              <a:r>
                <a:rPr lang="en-US" dirty="0">
                  <a:solidFill>
                    <a:schemeClr val="bg1">
                      <a:lumMod val="65000"/>
                    </a:schemeClr>
                  </a:solidFill>
                </a:rPr>
                <a:t>special things from faraway </a:t>
              </a:r>
              <a:r>
                <a:rPr lang="en-US" dirty="0" smtClean="0">
                  <a:solidFill>
                    <a:schemeClr val="bg1">
                      <a:lumMod val="65000"/>
                    </a:schemeClr>
                  </a:solidFill>
                </a:rPr>
                <a:t>places</a:t>
              </a:r>
              <a:endParaRPr lang="en-US" dirty="0">
                <a:solidFill>
                  <a:schemeClr val="bg1">
                    <a:lumMod val="65000"/>
                  </a:schemeClr>
                </a:solidFill>
              </a:endParaRPr>
            </a:p>
            <a:p>
              <a:pPr algn="ctr"/>
              <a:r>
                <a:rPr lang="en-US" dirty="0" smtClean="0">
                  <a:solidFill>
                    <a:schemeClr val="bg1">
                      <a:lumMod val="65000"/>
                    </a:schemeClr>
                  </a:solidFill>
                </a:rPr>
                <a:t>had </a:t>
              </a:r>
              <a:r>
                <a:rPr lang="en-US" dirty="0">
                  <a:solidFill>
                    <a:schemeClr val="bg1">
                      <a:lumMod val="65000"/>
                    </a:schemeClr>
                  </a:solidFill>
                </a:rPr>
                <a:t>a classmate who is thousands of miles </a:t>
              </a:r>
              <a:r>
                <a:rPr lang="en-US" dirty="0" smtClean="0">
                  <a:solidFill>
                    <a:schemeClr val="bg1">
                      <a:lumMod val="65000"/>
                    </a:schemeClr>
                  </a:solidFill>
                </a:rPr>
                <a:t>away</a:t>
              </a:r>
            </a:p>
            <a:p>
              <a:pPr algn="ctr"/>
              <a:r>
                <a:rPr lang="en-US" dirty="0">
                  <a:solidFill>
                    <a:schemeClr val="bg1">
                      <a:lumMod val="65000"/>
                    </a:schemeClr>
                  </a:solidFill>
                  <a:ea typeface="Lucida Grande"/>
                  <a:cs typeface="Lucida Grande"/>
                </a:rPr>
                <a:t>fixed your car with a </a:t>
              </a:r>
              <a:r>
                <a:rPr lang="en-US" dirty="0" smtClean="0">
                  <a:solidFill>
                    <a:schemeClr val="bg1">
                      <a:lumMod val="65000"/>
                    </a:schemeClr>
                  </a:solidFill>
                  <a:ea typeface="Lucida Grande"/>
                  <a:cs typeface="Lucida Grande"/>
                </a:rPr>
                <a:t>television</a:t>
              </a:r>
              <a:endParaRPr lang="en-US" dirty="0">
                <a:solidFill>
                  <a:schemeClr val="bg1">
                    <a:lumMod val="65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Education</a:t>
              </a:r>
              <a:endParaRPr lang="en-US" dirty="0">
                <a:solidFill>
                  <a:schemeClr val="bg1">
                    <a:lumMod val="65000"/>
                  </a:schemeClr>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8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borrowed </a:t>
              </a:r>
              <a:r>
                <a:rPr lang="en-US" dirty="0">
                  <a:solidFill>
                    <a:schemeClr val="bg1">
                      <a:lumMod val="65000"/>
                    </a:schemeClr>
                  </a:solidFill>
                </a:rPr>
                <a:t>a book from thousands of miles </a:t>
              </a:r>
              <a:r>
                <a:rPr lang="en-US" dirty="0" smtClean="0">
                  <a:solidFill>
                    <a:schemeClr val="bg1">
                      <a:lumMod val="65000"/>
                    </a:schemeClr>
                  </a:solidFill>
                </a:rPr>
                <a:t>away  </a:t>
              </a:r>
            </a:p>
            <a:p>
              <a:pPr algn="ctr"/>
              <a:r>
                <a:rPr lang="en-US" dirty="0" smtClean="0">
                  <a:solidFill>
                    <a:schemeClr val="bg1">
                      <a:lumMod val="65000"/>
                    </a:schemeClr>
                  </a:solidFill>
                </a:rPr>
                <a:t>watched </a:t>
              </a:r>
              <a:r>
                <a:rPr lang="en-US" dirty="0">
                  <a:solidFill>
                    <a:schemeClr val="bg1">
                      <a:lumMod val="65000"/>
                    </a:schemeClr>
                  </a:solidFill>
                </a:rPr>
                <a:t>the movie you wanted to the minute you wanted </a:t>
              </a:r>
              <a:r>
                <a:rPr lang="en-US" dirty="0" smtClean="0">
                  <a:solidFill>
                    <a:schemeClr val="bg1">
                      <a:lumMod val="65000"/>
                    </a:schemeClr>
                  </a:solidFill>
                </a:rPr>
                <a:t>to</a:t>
              </a:r>
              <a:endParaRPr lang="en-US" dirty="0">
                <a:solidFill>
                  <a:schemeClr val="bg1">
                    <a:lumMod val="65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Media Consumption</a:t>
              </a:r>
              <a:endParaRPr lang="en-US" dirty="0">
                <a:solidFill>
                  <a:schemeClr val="bg1">
                    <a:lumMod val="6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spTree>
    <p:extLst>
      <p:ext uri="{BB962C8B-B14F-4D97-AF65-F5344CB8AC3E}">
        <p14:creationId xmlns:p14="http://schemas.microsoft.com/office/powerpoint/2010/main" val="16405772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learned </a:t>
              </a:r>
              <a:r>
                <a:rPr lang="en-US" dirty="0">
                  <a:solidFill>
                    <a:schemeClr val="bg1">
                      <a:lumMod val="65000"/>
                    </a:schemeClr>
                  </a:solidFill>
                </a:rPr>
                <a:t>special things from faraway </a:t>
              </a:r>
              <a:r>
                <a:rPr lang="en-US" dirty="0" smtClean="0">
                  <a:solidFill>
                    <a:schemeClr val="bg1">
                      <a:lumMod val="65000"/>
                    </a:schemeClr>
                  </a:solidFill>
                </a:rPr>
                <a:t>places</a:t>
              </a:r>
              <a:endParaRPr lang="en-US" dirty="0">
                <a:solidFill>
                  <a:schemeClr val="bg1">
                    <a:lumMod val="65000"/>
                  </a:schemeClr>
                </a:solidFill>
              </a:endParaRPr>
            </a:p>
            <a:p>
              <a:pPr algn="ctr"/>
              <a:r>
                <a:rPr lang="en-US" dirty="0" smtClean="0">
                  <a:solidFill>
                    <a:schemeClr val="bg1">
                      <a:lumMod val="65000"/>
                    </a:schemeClr>
                  </a:solidFill>
                </a:rPr>
                <a:t>had </a:t>
              </a:r>
              <a:r>
                <a:rPr lang="en-US" dirty="0">
                  <a:solidFill>
                    <a:schemeClr val="bg1">
                      <a:lumMod val="65000"/>
                    </a:schemeClr>
                  </a:solidFill>
                </a:rPr>
                <a:t>a classmate who is thousands of miles </a:t>
              </a:r>
              <a:r>
                <a:rPr lang="en-US" dirty="0" smtClean="0">
                  <a:solidFill>
                    <a:schemeClr val="bg1">
                      <a:lumMod val="65000"/>
                    </a:schemeClr>
                  </a:solidFill>
                </a:rPr>
                <a:t>away</a:t>
              </a:r>
            </a:p>
            <a:p>
              <a:pPr algn="ctr"/>
              <a:r>
                <a:rPr lang="en-US" dirty="0">
                  <a:solidFill>
                    <a:schemeClr val="bg1">
                      <a:lumMod val="65000"/>
                    </a:schemeClr>
                  </a:solidFill>
                  <a:ea typeface="Lucida Grande"/>
                  <a:cs typeface="Lucida Grande"/>
                </a:rPr>
                <a:t>fixed your car with a </a:t>
              </a:r>
              <a:r>
                <a:rPr lang="en-US" dirty="0" smtClean="0">
                  <a:solidFill>
                    <a:schemeClr val="bg1">
                      <a:lumMod val="65000"/>
                    </a:schemeClr>
                  </a:solidFill>
                  <a:ea typeface="Lucida Grande"/>
                  <a:cs typeface="Lucida Grande"/>
                </a:rPr>
                <a:t>television</a:t>
              </a:r>
              <a:endParaRPr lang="en-US" dirty="0">
                <a:solidFill>
                  <a:schemeClr val="bg1">
                    <a:lumMod val="65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Education</a:t>
              </a:r>
              <a:endParaRPr lang="en-US" dirty="0">
                <a:solidFill>
                  <a:schemeClr val="bg1">
                    <a:lumMod val="65000"/>
                  </a:schemeClr>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8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borrowed </a:t>
              </a:r>
              <a:r>
                <a:rPr lang="en-US" dirty="0">
                  <a:solidFill>
                    <a:schemeClr val="bg1">
                      <a:lumMod val="65000"/>
                    </a:schemeClr>
                  </a:solidFill>
                </a:rPr>
                <a:t>a book from thousands of miles </a:t>
              </a:r>
              <a:r>
                <a:rPr lang="en-US" dirty="0" smtClean="0">
                  <a:solidFill>
                    <a:schemeClr val="bg1">
                      <a:lumMod val="65000"/>
                    </a:schemeClr>
                  </a:solidFill>
                </a:rPr>
                <a:t>away  </a:t>
              </a:r>
            </a:p>
            <a:p>
              <a:pPr algn="ctr"/>
              <a:r>
                <a:rPr lang="en-US" dirty="0" smtClean="0">
                  <a:solidFill>
                    <a:schemeClr val="bg1">
                      <a:lumMod val="65000"/>
                    </a:schemeClr>
                  </a:solidFill>
                </a:rPr>
                <a:t>watched </a:t>
              </a:r>
              <a:r>
                <a:rPr lang="en-US" dirty="0">
                  <a:solidFill>
                    <a:schemeClr val="bg1">
                      <a:lumMod val="65000"/>
                    </a:schemeClr>
                  </a:solidFill>
                </a:rPr>
                <a:t>the movie you wanted to the minute you wanted </a:t>
              </a:r>
              <a:r>
                <a:rPr lang="en-US" dirty="0" smtClean="0">
                  <a:solidFill>
                    <a:schemeClr val="bg1">
                      <a:lumMod val="65000"/>
                    </a:schemeClr>
                  </a:solidFill>
                </a:rPr>
                <a:t>to</a:t>
              </a:r>
              <a:endParaRPr lang="en-US" dirty="0">
                <a:solidFill>
                  <a:schemeClr val="bg1">
                    <a:lumMod val="65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Media Consumption</a:t>
              </a:r>
              <a:endParaRPr lang="en-US" dirty="0">
                <a:solidFill>
                  <a:schemeClr val="bg1">
                    <a:lumMod val="6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p:cNvPicPr>
            <a:picLocks noChangeAspect="1"/>
          </p:cNvPicPr>
          <p:nvPr/>
        </p:nvPicPr>
        <p:blipFill>
          <a:blip r:embed="rId2"/>
          <a:stretch>
            <a:fillRect/>
          </a:stretch>
        </p:blipFill>
        <p:spPr>
          <a:xfrm>
            <a:off x="278404" y="2386223"/>
            <a:ext cx="4848156" cy="388954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695830" y="4431405"/>
            <a:ext cx="4990970" cy="1569660"/>
          </a:xfrm>
          <a:prstGeom prst="rect">
            <a:avLst/>
          </a:prstGeom>
          <a:solidFill>
            <a:schemeClr val="tx2">
              <a:lumMod val="75000"/>
            </a:schemeClr>
          </a:solidFill>
        </p:spPr>
        <p:txBody>
          <a:bodyPr wrap="none" rtlCol="0">
            <a:spAutoFit/>
          </a:bodyPr>
          <a:lstStyle/>
          <a:p>
            <a:r>
              <a:rPr lang="en-US" sz="2400" dirty="0" smtClean="0">
                <a:solidFill>
                  <a:srgbClr val="FFFFFF"/>
                </a:solidFill>
              </a:rPr>
              <a:t>GPS (10 </a:t>
            </a:r>
            <a:r>
              <a:rPr lang="en-US" sz="2400" dirty="0" err="1" smtClean="0">
                <a:solidFill>
                  <a:srgbClr val="FFFFFF"/>
                </a:solidFill>
              </a:rPr>
              <a:t>sats</a:t>
            </a:r>
            <a:r>
              <a:rPr lang="en-US" sz="2400" dirty="0" smtClean="0">
                <a:solidFill>
                  <a:srgbClr val="FFFFFF"/>
                </a:solidFill>
              </a:rPr>
              <a:t>): used in 1990-1 Gulf War</a:t>
            </a:r>
          </a:p>
          <a:p>
            <a:r>
              <a:rPr lang="en-US" sz="2400" dirty="0" smtClean="0">
                <a:solidFill>
                  <a:srgbClr val="FFFFFF"/>
                </a:solidFill>
              </a:rPr>
              <a:t>	First Garmin: $2500</a:t>
            </a:r>
          </a:p>
          <a:p>
            <a:r>
              <a:rPr lang="en-US" sz="2400" dirty="0" smtClean="0">
                <a:solidFill>
                  <a:srgbClr val="FFFFFF"/>
                </a:solidFill>
              </a:rPr>
              <a:t>GPS (24 </a:t>
            </a:r>
            <a:r>
              <a:rPr lang="en-US" sz="2400" dirty="0" err="1" smtClean="0">
                <a:solidFill>
                  <a:srgbClr val="FFFFFF"/>
                </a:solidFill>
              </a:rPr>
              <a:t>sats</a:t>
            </a:r>
            <a:r>
              <a:rPr lang="en-US" sz="2400" dirty="0" smtClean="0">
                <a:solidFill>
                  <a:srgbClr val="FFFFFF"/>
                </a:solidFill>
              </a:rPr>
              <a:t>) Operational 1995</a:t>
            </a:r>
          </a:p>
          <a:p>
            <a:r>
              <a:rPr lang="en-US" sz="2400" dirty="0" smtClean="0">
                <a:solidFill>
                  <a:srgbClr val="FFFFFF"/>
                </a:solidFill>
              </a:rPr>
              <a:t>1996: Dual-Use Directive</a:t>
            </a:r>
          </a:p>
        </p:txBody>
      </p:sp>
    </p:spTree>
    <p:extLst>
      <p:ext uri="{BB962C8B-B14F-4D97-AF65-F5344CB8AC3E}">
        <p14:creationId xmlns:p14="http://schemas.microsoft.com/office/powerpoint/2010/main" val="28368835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18</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4165019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Week in cs4414</a:t>
            </a:r>
            <a:endParaRPr lang="en-US" dirty="0"/>
          </a:p>
        </p:txBody>
      </p:sp>
      <p:sp>
        <p:nvSpPr>
          <p:cNvPr id="6" name="Content Placeholder 5"/>
          <p:cNvSpPr>
            <a:spLocks noGrp="1"/>
          </p:cNvSpPr>
          <p:nvPr>
            <p:ph idx="1"/>
          </p:nvPr>
        </p:nvSpPr>
        <p:spPr/>
        <p:txBody>
          <a:bodyPr>
            <a:normAutofit fontScale="92500" lnSpcReduction="20000"/>
          </a:bodyPr>
          <a:lstStyle/>
          <a:p>
            <a:pPr marL="0" indent="0">
              <a:buNone/>
            </a:pPr>
            <a:r>
              <a:rPr lang="en-US" b="1" dirty="0" smtClean="0"/>
              <a:t>Today: </a:t>
            </a:r>
            <a:r>
              <a:rPr lang="en-US" dirty="0" smtClean="0"/>
              <a:t>What will happen in the next 15 years</a:t>
            </a:r>
          </a:p>
          <a:p>
            <a:pPr marL="0" indent="0">
              <a:buNone/>
            </a:pPr>
            <a:r>
              <a:rPr lang="en-US" b="1" dirty="0" smtClean="0"/>
              <a:t>Tomorrow (</a:t>
            </a:r>
            <a:r>
              <a:rPr lang="en-US" b="1" dirty="0" smtClean="0">
                <a:solidFill>
                  <a:srgbClr val="FF0000"/>
                </a:solidFill>
              </a:rPr>
              <a:t>4:59pm</a:t>
            </a:r>
            <a:r>
              <a:rPr lang="en-US" b="1" dirty="0" smtClean="0"/>
              <a:t> Wednesday):</a:t>
            </a:r>
            <a:r>
              <a:rPr lang="en-US" dirty="0" smtClean="0"/>
              <a:t> </a:t>
            </a:r>
          </a:p>
          <a:p>
            <a:pPr marL="0" indent="0">
              <a:buNone/>
            </a:pPr>
            <a:r>
              <a:rPr lang="en-US" dirty="0"/>
              <a:t>	</a:t>
            </a:r>
            <a:r>
              <a:rPr lang="en-US" dirty="0" smtClean="0"/>
              <a:t>team project submission due</a:t>
            </a:r>
          </a:p>
          <a:p>
            <a:pPr marL="0" indent="0">
              <a:buNone/>
            </a:pPr>
            <a:r>
              <a:rPr lang="en-US" dirty="0"/>
              <a:t>	</a:t>
            </a:r>
            <a:r>
              <a:rPr lang="en-US" dirty="0" smtClean="0"/>
              <a:t>link, </a:t>
            </a:r>
            <a:r>
              <a:rPr lang="en-US" i="1" dirty="0" smtClean="0"/>
              <a:t>well-written</a:t>
            </a:r>
            <a:r>
              <a:rPr lang="en-US" dirty="0" smtClean="0"/>
              <a:t> description</a:t>
            </a:r>
          </a:p>
          <a:p>
            <a:pPr marL="0" indent="0">
              <a:buNone/>
            </a:pPr>
            <a:r>
              <a:rPr lang="en-US" dirty="0"/>
              <a:t>	</a:t>
            </a:r>
            <a:r>
              <a:rPr lang="en-US" dirty="0" smtClean="0"/>
              <a:t>if you want to demo Thursday</a:t>
            </a:r>
          </a:p>
          <a:p>
            <a:pPr marL="0" indent="0">
              <a:buNone/>
            </a:pPr>
            <a:r>
              <a:rPr lang="en-US" dirty="0"/>
              <a:t>	</a:t>
            </a:r>
            <a:r>
              <a:rPr lang="en-US" dirty="0" smtClean="0"/>
              <a:t>if you want extension to submit final project </a:t>
            </a:r>
          </a:p>
          <a:p>
            <a:pPr marL="0" indent="0">
              <a:buNone/>
            </a:pPr>
            <a:r>
              <a:rPr lang="en-US" b="1" dirty="0" smtClean="0"/>
              <a:t>Thursday’s class: Project Demos</a:t>
            </a:r>
          </a:p>
          <a:p>
            <a:pPr marL="0" indent="0">
              <a:buNone/>
            </a:pPr>
            <a:r>
              <a:rPr lang="en-US" b="1" dirty="0" smtClean="0"/>
              <a:t>Friday (11:49pm): Individual Submissions Due</a:t>
            </a:r>
          </a:p>
          <a:p>
            <a:pPr marL="0" indent="0">
              <a:buNone/>
            </a:pPr>
            <a:r>
              <a:rPr lang="en-US" b="1" dirty="0"/>
              <a:t>	</a:t>
            </a:r>
            <a:r>
              <a:rPr lang="en-US" dirty="0" smtClean="0"/>
              <a:t>includes evaluation of your project teammates</a:t>
            </a:r>
            <a:endParaRPr lang="en-US" b="1"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a:t>
            </a:fld>
            <a:endParaRPr lang="en-US"/>
          </a:p>
        </p:txBody>
      </p:sp>
      <p:sp>
        <p:nvSpPr>
          <p:cNvPr id="1026" name="Comment 2"/>
          <p:cNvSpPr>
            <a:spLocks noRot="1" noChangeAspect="1" noEditPoints="1" noChangeArrowheads="1" noChangeShapeType="1" noTextEdit="1"/>
          </p:cNvSpPr>
          <p:nvPr/>
        </p:nvSpPr>
        <p:spPr bwMode="auto">
          <a:xfrm>
            <a:off x="2335213" y="2460625"/>
            <a:ext cx="2963862" cy="42863"/>
          </a:xfrm>
          <a:custGeom>
            <a:avLst/>
            <a:gdLst>
              <a:gd name="T0" fmla="+- 0 6496 6488"/>
              <a:gd name="T1" fmla="*/ T0 w 8231"/>
              <a:gd name="T2" fmla="+- 0 6883 6836"/>
              <a:gd name="T3" fmla="*/ 6883 h 118"/>
              <a:gd name="T4" fmla="+- 0 6509 6488"/>
              <a:gd name="T5" fmla="*/ T4 w 8231"/>
              <a:gd name="T6" fmla="+- 0 6889 6836"/>
              <a:gd name="T7" fmla="*/ 6889 h 118"/>
              <a:gd name="T8" fmla="+- 0 6469 6488"/>
              <a:gd name="T9" fmla="*/ T8 w 8231"/>
              <a:gd name="T10" fmla="+- 0 6925 6836"/>
              <a:gd name="T11" fmla="*/ 6925 h 118"/>
              <a:gd name="T12" fmla="+- 0 6512 6488"/>
              <a:gd name="T13" fmla="*/ T12 w 8231"/>
              <a:gd name="T14" fmla="+- 0 6940 6836"/>
              <a:gd name="T15" fmla="*/ 6940 h 118"/>
              <a:gd name="T16" fmla="+- 0 6551 6488"/>
              <a:gd name="T17" fmla="*/ T16 w 8231"/>
              <a:gd name="T18" fmla="+- 0 6953 6836"/>
              <a:gd name="T19" fmla="*/ 6953 h 118"/>
              <a:gd name="T20" fmla="+- 0 6600 6488"/>
              <a:gd name="T21" fmla="*/ T20 w 8231"/>
              <a:gd name="T22" fmla="+- 0 6950 6836"/>
              <a:gd name="T23" fmla="*/ 6950 h 118"/>
              <a:gd name="T24" fmla="+- 0 6640 6488"/>
              <a:gd name="T25" fmla="*/ T24 w 8231"/>
              <a:gd name="T26" fmla="+- 0 6953 6836"/>
              <a:gd name="T27" fmla="*/ 6953 h 118"/>
              <a:gd name="T28" fmla="+- 0 7426 6488"/>
              <a:gd name="T29" fmla="*/ T28 w 8231"/>
              <a:gd name="T30" fmla="+- 0 7004 6836"/>
              <a:gd name="T31" fmla="*/ 7004 h 118"/>
              <a:gd name="T32" fmla="+- 0 8250 6488"/>
              <a:gd name="T33" fmla="*/ T32 w 8231"/>
              <a:gd name="T34" fmla="+- 0 6901 6836"/>
              <a:gd name="T35" fmla="*/ 6901 h 118"/>
              <a:gd name="T36" fmla="+- 0 9039 6488"/>
              <a:gd name="T37" fmla="*/ T36 w 8231"/>
              <a:gd name="T38" fmla="+- 0 6892 6836"/>
              <a:gd name="T39" fmla="*/ 6892 h 118"/>
              <a:gd name="T40" fmla="+- 0 9794 6488"/>
              <a:gd name="T41" fmla="*/ T40 w 8231"/>
              <a:gd name="T42" fmla="+- 0 6884 6836"/>
              <a:gd name="T43" fmla="*/ 6884 h 118"/>
              <a:gd name="T44" fmla="+- 0 10548 6488"/>
              <a:gd name="T45" fmla="*/ T44 w 8231"/>
              <a:gd name="T46" fmla="+- 0 6871 6836"/>
              <a:gd name="T47" fmla="*/ 6871 h 118"/>
              <a:gd name="T48" fmla="+- 0 11303 6488"/>
              <a:gd name="T49" fmla="*/ T48 w 8231"/>
              <a:gd name="T50" fmla="+- 0 6854 6836"/>
              <a:gd name="T51" fmla="*/ 6854 h 118"/>
              <a:gd name="T52" fmla="+- 0 12176 6488"/>
              <a:gd name="T53" fmla="*/ T52 w 8231"/>
              <a:gd name="T54" fmla="+- 0 6834 6836"/>
              <a:gd name="T55" fmla="*/ 6834 h 118"/>
              <a:gd name="T56" fmla="+- 0 13042 6488"/>
              <a:gd name="T57" fmla="*/ T56 w 8231"/>
              <a:gd name="T58" fmla="+- 0 6847 6836"/>
              <a:gd name="T59" fmla="*/ 6847 h 118"/>
              <a:gd name="T60" fmla="+- 0 13915 6488"/>
              <a:gd name="T61" fmla="*/ T60 w 8231"/>
              <a:gd name="T62" fmla="+- 0 6888 6836"/>
              <a:gd name="T63" fmla="*/ 6888 h 118"/>
              <a:gd name="T64" fmla="+- 0 14149 6488"/>
              <a:gd name="T65" fmla="*/ T64 w 8231"/>
              <a:gd name="T66" fmla="+- 0 6899 6836"/>
              <a:gd name="T67" fmla="*/ 6899 h 118"/>
              <a:gd name="T68" fmla="+- 0 14434 6488"/>
              <a:gd name="T69" fmla="*/ T68 w 8231"/>
              <a:gd name="T70" fmla="+- 0 6949 6836"/>
              <a:gd name="T71" fmla="*/ 6949 h 118"/>
              <a:gd name="T72" fmla="+- 0 14663 6488"/>
              <a:gd name="T73" fmla="*/ T72 w 8231"/>
              <a:gd name="T74" fmla="+- 0 6898 6836"/>
              <a:gd name="T75" fmla="*/ 6898 h 118"/>
              <a:gd name="T76" fmla="+- 0 14695 6488"/>
              <a:gd name="T77" fmla="*/ T76 w 8231"/>
              <a:gd name="T78" fmla="+- 0 6887 6836"/>
              <a:gd name="T79" fmla="*/ 6887 h 118"/>
              <a:gd name="T80" fmla="+- 0 14705 6488"/>
              <a:gd name="T81" fmla="*/ T80 w 8231"/>
              <a:gd name="T82" fmla="+- 0 6884 6836"/>
              <a:gd name="T83" fmla="*/ 6884 h 118"/>
              <a:gd name="T84" fmla="+- 0 14718 6488"/>
              <a:gd name="T85" fmla="*/ T84 w 8231"/>
              <a:gd name="T86" fmla="+- 0 6864 6836"/>
              <a:gd name="T87" fmla="*/ 6864 h 1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231" h="118" extrusionOk="0">
                <a:moveTo>
                  <a:pt x="8" y="47"/>
                </a:moveTo>
                <a:cubicBezTo>
                  <a:pt x="21" y="53"/>
                  <a:pt x="-19" y="89"/>
                  <a:pt x="24" y="104"/>
                </a:cubicBezTo>
                <a:cubicBezTo>
                  <a:pt x="63" y="117"/>
                  <a:pt x="112" y="114"/>
                  <a:pt x="152" y="117"/>
                </a:cubicBezTo>
                <a:cubicBezTo>
                  <a:pt x="938" y="168"/>
                  <a:pt x="1762" y="65"/>
                  <a:pt x="2551" y="56"/>
                </a:cubicBezTo>
                <a:cubicBezTo>
                  <a:pt x="3306" y="48"/>
                  <a:pt x="4060" y="35"/>
                  <a:pt x="4815" y="18"/>
                </a:cubicBezTo>
                <a:cubicBezTo>
                  <a:pt x="5688" y="-2"/>
                  <a:pt x="6554" y="11"/>
                  <a:pt x="7427" y="52"/>
                </a:cubicBezTo>
                <a:cubicBezTo>
                  <a:pt x="7661" y="63"/>
                  <a:pt x="7946" y="113"/>
                  <a:pt x="8175" y="62"/>
                </a:cubicBezTo>
                <a:cubicBezTo>
                  <a:pt x="8207" y="51"/>
                  <a:pt x="8217" y="48"/>
                  <a:pt x="8230" y="2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89289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opened doors with the sound of your </a:t>
              </a:r>
              <a:r>
                <a:rPr lang="en-US" dirty="0" smtClean="0">
                  <a:solidFill>
                    <a:srgbClr val="A6A6A6"/>
                  </a:solidFill>
                  <a:ea typeface="Lucida Grande"/>
                  <a:cs typeface="Lucida Grande"/>
                </a:rPr>
                <a:t>voice</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kept </a:t>
              </a:r>
              <a:r>
                <a:rPr lang="en-US" dirty="0">
                  <a:solidFill>
                    <a:srgbClr val="A6A6A6"/>
                  </a:solidFill>
                  <a:ea typeface="Lucida Grande"/>
                  <a:cs typeface="Lucida Grande"/>
                </a:rPr>
                <a:t>an eye on your home when you’re not at </a:t>
              </a:r>
              <a:r>
                <a:rPr lang="en-US" dirty="0" smtClean="0">
                  <a:solidFill>
                    <a:srgbClr val="A6A6A6"/>
                  </a:solidFill>
                  <a:ea typeface="Lucida Grande"/>
                  <a:cs typeface="Lucida Grande"/>
                </a:rPr>
                <a:t>home</a:t>
              </a:r>
            </a:p>
            <a:p>
              <a:pPr algn="ctr"/>
              <a:r>
                <a:rPr lang="en-US" dirty="0">
                  <a:solidFill>
                    <a:srgbClr val="A6A6A6"/>
                  </a:solidFill>
                  <a:ea typeface="Lucida Grande"/>
                  <a:cs typeface="Lucida Grande"/>
                </a:rPr>
                <a:t>carried your medical history in your </a:t>
              </a:r>
              <a:r>
                <a:rPr lang="en-US" dirty="0" smtClean="0">
                  <a:solidFill>
                    <a:srgbClr val="A6A6A6"/>
                  </a:solidFill>
                  <a:ea typeface="Lucida Grande"/>
                  <a:cs typeface="Lucida Grande"/>
                </a:rPr>
                <a:t>wallet</a:t>
              </a:r>
              <a:endParaRPr lang="en-US" dirty="0">
                <a:solidFill>
                  <a:srgbClr val="A6A6A6"/>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Security</a:t>
              </a:r>
              <a:endParaRPr lang="en-US" dirty="0">
                <a:solidFill>
                  <a:srgbClr val="A6A6A6"/>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 </a:t>
            </a:r>
            <a:r>
              <a:rPr lang="en-US" dirty="0" smtClean="0">
                <a:solidFill>
                  <a:srgbClr val="A6A6A6"/>
                </a:solidFill>
                <a:ea typeface="Lucida Grande"/>
                <a:cs typeface="Lucida Grande"/>
              </a:rPr>
              <a:t>conducted </a:t>
            </a:r>
            <a:r>
              <a:rPr lang="en-US" dirty="0">
                <a:solidFill>
                  <a:srgbClr val="A6A6A6"/>
                </a:solidFill>
                <a:ea typeface="Lucida Grande"/>
                <a:cs typeface="Lucida Grande"/>
              </a:rPr>
              <a:t>business in a language you don’t </a:t>
            </a:r>
            <a:r>
              <a:rPr lang="en-US" dirty="0" smtClean="0">
                <a:solidFill>
                  <a:srgbClr val="A6A6A6"/>
                </a:solidFill>
                <a:ea typeface="Lucida Grande"/>
                <a:cs typeface="Lucida Grande"/>
              </a:rPr>
              <a:t>understand</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had </a:t>
            </a:r>
            <a:r>
              <a:rPr lang="en-US" dirty="0">
                <a:solidFill>
                  <a:srgbClr val="A6A6A6"/>
                </a:solidFill>
                <a:ea typeface="Lucida Grande"/>
                <a:cs typeface="Lucida Grande"/>
              </a:rPr>
              <a:t>an assistant who lived in your </a:t>
            </a:r>
            <a:r>
              <a:rPr lang="en-US" dirty="0" smtClean="0">
                <a:solidFill>
                  <a:srgbClr val="A6A6A6"/>
                </a:solidFill>
                <a:ea typeface="Lucida Grande"/>
                <a:cs typeface="Lucida Grande"/>
              </a:rPr>
              <a:t>computer</a:t>
            </a:r>
            <a:endParaRPr lang="en-US" dirty="0">
              <a:solidFill>
                <a:srgbClr val="A6A6A6"/>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Agents</a:t>
            </a:r>
            <a:endParaRPr lang="en-US" dirty="0">
              <a:solidFill>
                <a:srgbClr val="A6A6A6"/>
              </a:solidFill>
            </a:endParaRPr>
          </a:p>
        </p:txBody>
      </p:sp>
    </p:spTree>
    <p:extLst>
      <p:ext uri="{BB962C8B-B14F-4D97-AF65-F5344CB8AC3E}">
        <p14:creationId xmlns:p14="http://schemas.microsoft.com/office/powerpoint/2010/main" val="19365298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20</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opened doors with the sound of your </a:t>
              </a:r>
              <a:r>
                <a:rPr lang="en-US" dirty="0" smtClean="0">
                  <a:solidFill>
                    <a:srgbClr val="A6A6A6"/>
                  </a:solidFill>
                  <a:ea typeface="Lucida Grande"/>
                  <a:cs typeface="Lucida Grande"/>
                </a:rPr>
                <a:t>voice</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kept </a:t>
              </a:r>
              <a:r>
                <a:rPr lang="en-US" dirty="0">
                  <a:solidFill>
                    <a:srgbClr val="A6A6A6"/>
                  </a:solidFill>
                  <a:ea typeface="Lucida Grande"/>
                  <a:cs typeface="Lucida Grande"/>
                </a:rPr>
                <a:t>an eye on your home when you’re not at </a:t>
              </a:r>
              <a:r>
                <a:rPr lang="en-US" dirty="0" smtClean="0">
                  <a:solidFill>
                    <a:srgbClr val="A6A6A6"/>
                  </a:solidFill>
                  <a:ea typeface="Lucida Grande"/>
                  <a:cs typeface="Lucida Grande"/>
                </a:rPr>
                <a:t>home</a:t>
              </a:r>
            </a:p>
            <a:p>
              <a:pPr algn="ctr"/>
              <a:r>
                <a:rPr lang="en-US" dirty="0">
                  <a:solidFill>
                    <a:srgbClr val="A6A6A6"/>
                  </a:solidFill>
                  <a:ea typeface="Lucida Grande"/>
                  <a:cs typeface="Lucida Grande"/>
                </a:rPr>
                <a:t>carried your medical history in your </a:t>
              </a:r>
              <a:r>
                <a:rPr lang="en-US" dirty="0" smtClean="0">
                  <a:solidFill>
                    <a:srgbClr val="A6A6A6"/>
                  </a:solidFill>
                  <a:ea typeface="Lucida Grande"/>
                  <a:cs typeface="Lucida Grande"/>
                </a:rPr>
                <a:t>wallet</a:t>
              </a:r>
              <a:endParaRPr lang="en-US" dirty="0">
                <a:solidFill>
                  <a:srgbClr val="A6A6A6"/>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Security</a:t>
              </a:r>
              <a:endParaRPr lang="en-US" dirty="0">
                <a:solidFill>
                  <a:srgbClr val="A6A6A6"/>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 </a:t>
            </a:r>
            <a:r>
              <a:rPr lang="en-US" dirty="0" smtClean="0">
                <a:solidFill>
                  <a:srgbClr val="A6A6A6"/>
                </a:solidFill>
                <a:ea typeface="Lucida Grande"/>
                <a:cs typeface="Lucida Grande"/>
              </a:rPr>
              <a:t>conducted </a:t>
            </a:r>
            <a:r>
              <a:rPr lang="en-US" dirty="0">
                <a:solidFill>
                  <a:srgbClr val="A6A6A6"/>
                </a:solidFill>
                <a:ea typeface="Lucida Grande"/>
                <a:cs typeface="Lucida Grande"/>
              </a:rPr>
              <a:t>business in a language you don’t </a:t>
            </a:r>
            <a:r>
              <a:rPr lang="en-US" dirty="0" smtClean="0">
                <a:solidFill>
                  <a:srgbClr val="A6A6A6"/>
                </a:solidFill>
                <a:ea typeface="Lucida Grande"/>
                <a:cs typeface="Lucida Grande"/>
              </a:rPr>
              <a:t>understand</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had </a:t>
            </a:r>
            <a:r>
              <a:rPr lang="en-US" dirty="0">
                <a:solidFill>
                  <a:srgbClr val="A6A6A6"/>
                </a:solidFill>
                <a:ea typeface="Lucida Grande"/>
                <a:cs typeface="Lucida Grande"/>
              </a:rPr>
              <a:t>an assistant who lived in your </a:t>
            </a:r>
            <a:r>
              <a:rPr lang="en-US" dirty="0" smtClean="0">
                <a:solidFill>
                  <a:srgbClr val="A6A6A6"/>
                </a:solidFill>
                <a:ea typeface="Lucida Grande"/>
                <a:cs typeface="Lucida Grande"/>
              </a:rPr>
              <a:t>computer</a:t>
            </a:r>
            <a:endParaRPr lang="en-US" dirty="0">
              <a:solidFill>
                <a:srgbClr val="A6A6A6"/>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Agents</a:t>
            </a:r>
            <a:endParaRPr lang="en-US" dirty="0">
              <a:solidFill>
                <a:srgbClr val="A6A6A6"/>
              </a:solidFill>
            </a:endParaRPr>
          </a:p>
        </p:txBody>
      </p:sp>
      <p:pic>
        <p:nvPicPr>
          <p:cNvPr id="2" name="Picture 1"/>
          <p:cNvPicPr>
            <a:picLocks noChangeAspect="1"/>
          </p:cNvPicPr>
          <p:nvPr/>
        </p:nvPicPr>
        <p:blipFill>
          <a:blip r:embed="rId2"/>
          <a:stretch>
            <a:fillRect/>
          </a:stretch>
        </p:blipFill>
        <p:spPr>
          <a:xfrm>
            <a:off x="2346100" y="432318"/>
            <a:ext cx="6140816" cy="598608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296700" y="5894685"/>
            <a:ext cx="3931034" cy="461665"/>
          </a:xfrm>
          <a:prstGeom prst="rect">
            <a:avLst/>
          </a:prstGeom>
          <a:solidFill>
            <a:schemeClr val="accent1"/>
          </a:solidFill>
        </p:spPr>
        <p:txBody>
          <a:bodyPr wrap="none" rtlCol="0">
            <a:spAutoFit/>
          </a:bodyPr>
          <a:lstStyle/>
          <a:p>
            <a:r>
              <a:rPr lang="en-US" sz="2400" dirty="0" err="1" smtClean="0">
                <a:solidFill>
                  <a:schemeClr val="bg1"/>
                </a:solidFill>
              </a:rPr>
              <a:t>amazon.com</a:t>
            </a:r>
            <a:r>
              <a:rPr lang="en-US" sz="2400" dirty="0" smtClean="0">
                <a:solidFill>
                  <a:schemeClr val="bg1"/>
                </a:solidFill>
              </a:rPr>
              <a:t> opens: July 1995</a:t>
            </a:r>
            <a:endParaRPr lang="en-US" sz="2400" dirty="0">
              <a:solidFill>
                <a:schemeClr val="bg1"/>
              </a:solidFill>
            </a:endParaRPr>
          </a:p>
        </p:txBody>
      </p:sp>
    </p:spTree>
    <p:extLst>
      <p:ext uri="{BB962C8B-B14F-4D97-AF65-F5344CB8AC3E}">
        <p14:creationId xmlns:p14="http://schemas.microsoft.com/office/powerpoint/2010/main" val="5864143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21</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35253320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spTree>
    <p:extLst>
      <p:ext uri="{BB962C8B-B14F-4D97-AF65-F5344CB8AC3E}">
        <p14:creationId xmlns:p14="http://schemas.microsoft.com/office/powerpoint/2010/main" val="9617777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23</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spTree>
    <p:extLst>
      <p:ext uri="{BB962C8B-B14F-4D97-AF65-F5344CB8AC3E}">
        <p14:creationId xmlns:p14="http://schemas.microsoft.com/office/powerpoint/2010/main" val="42620055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5" name="Picture 24" descr="Screen Shot 2013-12-03 at 6.2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6" y="1865792"/>
            <a:ext cx="8672441" cy="6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descr="Screen Shot 2013-12-03 at 6.2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16" y="2691254"/>
            <a:ext cx="8672441" cy="525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35588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5" name="Picture 24" descr="Screen Shot 2013-12-03 at 6.42.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1246"/>
            <a:ext cx="8415445" cy="6311584"/>
          </a:xfrm>
          <a:prstGeom prst="rect">
            <a:avLst/>
          </a:prstGeom>
          <a:ln>
            <a:noFill/>
          </a:ln>
          <a:effectLst>
            <a:outerShdw blurRad="292100" dist="139700" dir="2700000" algn="tl" rotWithShape="0">
              <a:srgbClr val="333333">
                <a:alpha val="65000"/>
              </a:srgbClr>
            </a:outerShdw>
          </a:effectLst>
        </p:spPr>
      </p:pic>
      <p:pic>
        <p:nvPicPr>
          <p:cNvPr id="28" name="Picture 27" descr="Screen Shot 2013-12-03 at 6.43.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395" y="1082130"/>
            <a:ext cx="3282509" cy="3062341"/>
          </a:xfrm>
          <a:prstGeom prst="rect">
            <a:avLst/>
          </a:prstGeom>
        </p:spPr>
      </p:pic>
      <p:cxnSp>
        <p:nvCxnSpPr>
          <p:cNvPr id="34" name="Straight Arrow Connector 33"/>
          <p:cNvCxnSpPr/>
          <p:nvPr/>
        </p:nvCxnSpPr>
        <p:spPr>
          <a:xfrm flipV="1">
            <a:off x="2346099" y="2498604"/>
            <a:ext cx="4355673" cy="15080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4208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descr="Screen Shot 2013-12-03 at 6.2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6" y="1865792"/>
            <a:ext cx="8672441" cy="6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Shot 2013-12-03 at 6.2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16" y="2691254"/>
            <a:ext cx="8672441" cy="525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Screen Shot 2013-12-03 at 6.31.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536" y="590783"/>
            <a:ext cx="6689953" cy="5649881"/>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6985516" y="693482"/>
            <a:ext cx="1357200" cy="369332"/>
          </a:xfrm>
          <a:prstGeom prst="rect">
            <a:avLst/>
          </a:prstGeom>
          <a:noFill/>
        </p:spPr>
        <p:txBody>
          <a:bodyPr wrap="none" rtlCol="0">
            <a:spAutoFit/>
          </a:bodyPr>
          <a:lstStyle/>
          <a:p>
            <a:r>
              <a:rPr lang="en-US" dirty="0" smtClean="0"/>
              <a:t>August 2011</a:t>
            </a:r>
            <a:endParaRPr lang="en-US" dirty="0"/>
          </a:p>
        </p:txBody>
      </p:sp>
    </p:spTree>
    <p:extLst>
      <p:ext uri="{BB962C8B-B14F-4D97-AF65-F5344CB8AC3E}">
        <p14:creationId xmlns:p14="http://schemas.microsoft.com/office/powerpoint/2010/main" val="42378302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70712" y="6356350"/>
            <a:ext cx="2133600" cy="365125"/>
          </a:xfrm>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descr="Screen Shot 2013-12-03 at 6.2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6" y="1865792"/>
            <a:ext cx="8672441" cy="6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Shot 2013-12-03 at 6.2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16" y="2691254"/>
            <a:ext cx="8672441" cy="525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6985516" y="693482"/>
            <a:ext cx="1357200" cy="369332"/>
          </a:xfrm>
          <a:prstGeom prst="rect">
            <a:avLst/>
          </a:prstGeom>
          <a:noFill/>
        </p:spPr>
        <p:txBody>
          <a:bodyPr wrap="none" rtlCol="0">
            <a:spAutoFit/>
          </a:bodyPr>
          <a:lstStyle/>
          <a:p>
            <a:r>
              <a:rPr lang="en-US" dirty="0" smtClean="0"/>
              <a:t>August 2011</a:t>
            </a:r>
            <a:endParaRPr lang="en-US" dirty="0"/>
          </a:p>
        </p:txBody>
      </p:sp>
      <p:pic>
        <p:nvPicPr>
          <p:cNvPr id="19" name="Picture 18" descr="Screen Shot 2013-12-03 at 6.51.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02" y="378864"/>
            <a:ext cx="8852249" cy="5778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60421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5903522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pic>
        <p:nvPicPr>
          <p:cNvPr id="7" name="Picture 6" descr="Screen Shot 2013-12-03 at 10.38.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85" y="493452"/>
            <a:ext cx="7434098" cy="2667882"/>
          </a:xfrm>
          <a:prstGeom prst="rect">
            <a:avLst/>
          </a:prstGeom>
        </p:spPr>
      </p:pic>
      <p:sp>
        <p:nvSpPr>
          <p:cNvPr id="8" name="Rectangle 7"/>
          <p:cNvSpPr/>
          <p:nvPr/>
        </p:nvSpPr>
        <p:spPr>
          <a:xfrm>
            <a:off x="4267200" y="2300518"/>
            <a:ext cx="4572000" cy="2308324"/>
          </a:xfrm>
          <a:prstGeom prst="rect">
            <a:avLst/>
          </a:prstGeom>
          <a:solidFill>
            <a:schemeClr val="accent3">
              <a:lumMod val="20000"/>
              <a:lumOff val="80000"/>
            </a:schemeClr>
          </a:solidFill>
        </p:spPr>
        <p:txBody>
          <a:bodyPr>
            <a:spAutoFit/>
          </a:bodyPr>
          <a:lstStyle/>
          <a:p>
            <a:r>
              <a:rPr lang="en-US" sz="3600" i="1" dirty="0"/>
              <a:t>Prediction is very difficult, especially about the future</a:t>
            </a:r>
            <a:r>
              <a:rPr lang="en-US" sz="3600" i="1" dirty="0" smtClean="0"/>
              <a:t>.  </a:t>
            </a:r>
          </a:p>
          <a:p>
            <a:pPr algn="r"/>
            <a:r>
              <a:rPr lang="en-US" sz="3600" dirty="0" err="1" smtClean="0"/>
              <a:t>Neils</a:t>
            </a:r>
            <a:r>
              <a:rPr lang="en-US" sz="3600" dirty="0" smtClean="0"/>
              <a:t> Bohr</a:t>
            </a:r>
            <a:endParaRPr lang="en-US" sz="3600" dirty="0"/>
          </a:p>
        </p:txBody>
      </p:sp>
      <p:sp>
        <p:nvSpPr>
          <p:cNvPr id="9" name="Rectangle 8"/>
          <p:cNvSpPr/>
          <p:nvPr/>
        </p:nvSpPr>
        <p:spPr>
          <a:xfrm>
            <a:off x="457200" y="4191000"/>
            <a:ext cx="4920431" cy="1754327"/>
          </a:xfrm>
          <a:prstGeom prst="rect">
            <a:avLst/>
          </a:prstGeom>
          <a:solidFill>
            <a:schemeClr val="accent6">
              <a:lumMod val="20000"/>
              <a:lumOff val="80000"/>
            </a:schemeClr>
          </a:solidFill>
        </p:spPr>
        <p:txBody>
          <a:bodyPr wrap="square">
            <a:spAutoFit/>
          </a:bodyPr>
          <a:lstStyle/>
          <a:p>
            <a:r>
              <a:rPr lang="en-US" sz="3600" i="1" dirty="0" err="1"/>
              <a:t>Det</a:t>
            </a:r>
            <a:r>
              <a:rPr lang="en-US" sz="3600" i="1" dirty="0"/>
              <a:t> </a:t>
            </a:r>
            <a:r>
              <a:rPr lang="en-US" sz="3600" i="1" dirty="0" err="1"/>
              <a:t>er</a:t>
            </a:r>
            <a:r>
              <a:rPr lang="en-US" sz="3600" i="1" dirty="0"/>
              <a:t> </a:t>
            </a:r>
            <a:r>
              <a:rPr lang="en-US" sz="3600" i="1" dirty="0" err="1"/>
              <a:t>svært</a:t>
            </a:r>
            <a:r>
              <a:rPr lang="en-US" sz="3600" i="1" dirty="0"/>
              <a:t> at </a:t>
            </a:r>
            <a:r>
              <a:rPr lang="en-US" sz="3600" i="1" dirty="0" err="1"/>
              <a:t>spå</a:t>
            </a:r>
            <a:r>
              <a:rPr lang="en-US" sz="3600" i="1" dirty="0"/>
              <a:t>, </a:t>
            </a:r>
            <a:r>
              <a:rPr lang="en-US" sz="3600" i="1" dirty="0" err="1"/>
              <a:t>især</a:t>
            </a:r>
            <a:r>
              <a:rPr lang="en-US" sz="3600" i="1" dirty="0"/>
              <a:t> </a:t>
            </a:r>
            <a:r>
              <a:rPr lang="en-US" sz="3600" i="1" dirty="0" err="1"/>
              <a:t>om</a:t>
            </a:r>
            <a:r>
              <a:rPr lang="en-US" sz="3600" i="1" dirty="0"/>
              <a:t> </a:t>
            </a:r>
            <a:r>
              <a:rPr lang="en-US" sz="3600" i="1" dirty="0" err="1" smtClean="0"/>
              <a:t>fremtiden</a:t>
            </a:r>
            <a:r>
              <a:rPr lang="en-US" sz="3600" i="1" dirty="0" smtClean="0"/>
              <a:t>.</a:t>
            </a:r>
          </a:p>
          <a:p>
            <a:pPr algn="r"/>
            <a:r>
              <a:rPr lang="en-US" sz="3600" dirty="0" smtClean="0"/>
              <a:t>Robert Storm Petersen</a:t>
            </a:r>
            <a:endParaRPr lang="en-US" sz="3600" dirty="0"/>
          </a:p>
        </p:txBody>
      </p:sp>
    </p:spTree>
    <p:extLst>
      <p:ext uri="{BB962C8B-B14F-4D97-AF65-F5344CB8AC3E}">
        <p14:creationId xmlns:p14="http://schemas.microsoft.com/office/powerpoint/2010/main" val="2396500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accent6">
                      <a:lumMod val="75000"/>
                    </a:schemeClr>
                  </a:solidFill>
                  <a:ea typeface="Lucida Grande"/>
                  <a:cs typeface="Lucida Grande"/>
                </a:rPr>
                <a:t>opened doors with the sound of your </a:t>
              </a:r>
              <a:r>
                <a:rPr lang="en-US" dirty="0" smtClean="0">
                  <a:solidFill>
                    <a:schemeClr val="accent6">
                      <a:lumMod val="75000"/>
                    </a:schemeClr>
                  </a:solidFill>
                  <a:ea typeface="Lucida Grande"/>
                  <a:cs typeface="Lucida Grande"/>
                </a:rPr>
                <a:t>voice</a:t>
              </a:r>
              <a:endParaRPr lang="en-US" dirty="0">
                <a:solidFill>
                  <a:schemeClr val="accent6">
                    <a:lumMod val="75000"/>
                  </a:schemeClr>
                </a:solidFill>
                <a:ea typeface="Lucida Grande"/>
                <a:cs typeface="Lucida Grande"/>
              </a:endParaRPr>
            </a:p>
            <a:p>
              <a:pPr algn="ctr"/>
              <a:r>
                <a:rPr lang="en-US" dirty="0" smtClean="0">
                  <a:solidFill>
                    <a:schemeClr val="bg1">
                      <a:lumMod val="75000"/>
                    </a:schemeClr>
                  </a:solidFill>
                  <a:ea typeface="Lucida Grande"/>
                  <a:cs typeface="Lucida Grande"/>
                </a:rPr>
                <a:t>kept </a:t>
              </a:r>
              <a:r>
                <a:rPr lang="en-US" dirty="0">
                  <a:solidFill>
                    <a:schemeClr val="bg1">
                      <a:lumMod val="75000"/>
                    </a:schemeClr>
                  </a:solidFill>
                  <a:ea typeface="Lucida Grande"/>
                  <a:cs typeface="Lucida Grande"/>
                </a:rPr>
                <a:t>an eye on your home when you’re not at </a:t>
              </a:r>
              <a:r>
                <a:rPr lang="en-US" dirty="0" smtClean="0">
                  <a:solidFill>
                    <a:schemeClr val="bg1">
                      <a:lumMod val="75000"/>
                    </a:schemeClr>
                  </a:solidFill>
                  <a:ea typeface="Lucida Grande"/>
                  <a:cs typeface="Lucida Grande"/>
                </a:rPr>
                <a:t>home</a:t>
              </a:r>
            </a:p>
            <a:p>
              <a:pPr algn="ctr"/>
              <a:r>
                <a:rPr lang="en-US" b="1" dirty="0">
                  <a:solidFill>
                    <a:srgbClr val="00B501"/>
                  </a:solidFill>
                  <a:ea typeface="Lucida Grande"/>
                  <a:cs typeface="Lucida Grande"/>
                </a:rPr>
                <a:t>carried your medical history in your </a:t>
              </a:r>
              <a:r>
                <a:rPr lang="en-US" b="1" dirty="0" smtClean="0">
                  <a:solidFill>
                    <a:srgbClr val="00B501"/>
                  </a:solidFill>
                  <a:ea typeface="Lucida Grande"/>
                  <a:cs typeface="Lucida Grande"/>
                </a:rPr>
                <a:t>wallet</a:t>
              </a:r>
              <a:endParaRPr lang="en-US" b="1" dirty="0">
                <a:solidFill>
                  <a:srgbClr val="00B50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16180930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5486400"/>
            <a:ext cx="2324100" cy="1042865"/>
          </a:xfrm>
          <a:prstGeom prst="rect">
            <a:avLst/>
          </a:prstGeom>
        </p:spPr>
      </p:pic>
      <p:sp>
        <p:nvSpPr>
          <p:cNvPr id="15" name="Rectangle 14"/>
          <p:cNvSpPr/>
          <p:nvPr/>
        </p:nvSpPr>
        <p:spPr>
          <a:xfrm>
            <a:off x="1333500" y="5435600"/>
            <a:ext cx="14732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9BCA8C58-D9C0-40F5-BC6B-C481532BD1BC}" type="slidenum">
              <a:rPr lang="en-US" smtClean="0"/>
              <a:pPr/>
              <a:t>30</a:t>
            </a:fld>
            <a:endParaRPr lang="en-US"/>
          </a:p>
        </p:txBody>
      </p:sp>
      <p:sp>
        <p:nvSpPr>
          <p:cNvPr id="9" name="TextBox 8"/>
          <p:cNvSpPr txBox="1"/>
          <p:nvPr/>
        </p:nvSpPr>
        <p:spPr>
          <a:xfrm>
            <a:off x="3911166" y="457200"/>
            <a:ext cx="3327834" cy="369332"/>
          </a:xfrm>
          <a:prstGeom prst="rect">
            <a:avLst/>
          </a:prstGeom>
          <a:noFill/>
        </p:spPr>
        <p:txBody>
          <a:bodyPr wrap="none" rtlCol="0">
            <a:spAutoFit/>
          </a:bodyPr>
          <a:lstStyle/>
          <a:p>
            <a:r>
              <a:rPr lang="en-US" dirty="0" smtClean="0"/>
              <a:t>Cost to sequence human genome</a:t>
            </a:r>
            <a:endParaRPr lang="en-US" dirty="0"/>
          </a:p>
        </p:txBody>
      </p:sp>
      <p:cxnSp>
        <p:nvCxnSpPr>
          <p:cNvPr id="11" name="Straight Arrow Connector 10"/>
          <p:cNvCxnSpPr>
            <a:stCxn id="9" idx="1"/>
          </p:cNvCxnSpPr>
          <p:nvPr/>
        </p:nvCxnSpPr>
        <p:spPr>
          <a:xfrm rot="10800000" flipV="1">
            <a:off x="3412222" y="641866"/>
            <a:ext cx="498944" cy="13736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36899" y="944745"/>
            <a:ext cx="2452724" cy="646331"/>
          </a:xfrm>
          <a:prstGeom prst="rect">
            <a:avLst/>
          </a:prstGeom>
          <a:solidFill>
            <a:schemeClr val="bg1"/>
          </a:solidFill>
        </p:spPr>
        <p:txBody>
          <a:bodyPr wrap="none" rtlCol="0">
            <a:spAutoFit/>
          </a:bodyPr>
          <a:lstStyle/>
          <a:p>
            <a:pPr algn="ctr"/>
            <a:r>
              <a:rPr lang="en-US" dirty="0" smtClean="0"/>
              <a:t>Moore’s Law prediction</a:t>
            </a:r>
          </a:p>
          <a:p>
            <a:pPr algn="ctr"/>
            <a:r>
              <a:rPr lang="en-US" dirty="0" smtClean="0"/>
              <a:t>(halve every 18 months)</a:t>
            </a:r>
            <a:endParaRPr lang="en-US" dirty="0"/>
          </a:p>
        </p:txBody>
      </p:sp>
      <p:cxnSp>
        <p:nvCxnSpPr>
          <p:cNvPr id="16" name="Straight Arrow Connector 15"/>
          <p:cNvCxnSpPr>
            <a:stCxn id="14" idx="2"/>
          </p:cNvCxnSpPr>
          <p:nvPr/>
        </p:nvCxnSpPr>
        <p:spPr>
          <a:xfrm rot="5400000">
            <a:off x="7432269" y="1702608"/>
            <a:ext cx="542524" cy="31946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2" name="Chart 11"/>
          <p:cNvGraphicFramePr>
            <a:graphicFrameLocks/>
          </p:cNvGraphicFramePr>
          <p:nvPr>
            <p:extLst>
              <p:ext uri="{D42A27DB-BD31-4B8C-83A1-F6EECF244321}">
                <p14:modId xmlns:p14="http://schemas.microsoft.com/office/powerpoint/2010/main" val="2836182323"/>
              </p:ext>
            </p:extLst>
          </p:nvPr>
        </p:nvGraphicFramePr>
        <p:xfrm>
          <a:off x="0" y="0"/>
          <a:ext cx="9144000" cy="629761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176801" y="1956995"/>
            <a:ext cx="3254877" cy="20621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Predicting steady technology improvement is easy!</a:t>
            </a:r>
            <a:endParaRPr lang="en-US" sz="3200"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2050" name="Comment 2"/>
          <p:cNvSpPr>
            <a:spLocks noRot="1" noChangeAspect="1" noEditPoints="1" noChangeArrowheads="1" noChangeShapeType="1" noTextEdit="1"/>
          </p:cNvSpPr>
          <p:nvPr/>
        </p:nvSpPr>
        <p:spPr bwMode="auto">
          <a:xfrm>
            <a:off x="1609725" y="252413"/>
            <a:ext cx="3873500" cy="1157287"/>
          </a:xfrm>
          <a:custGeom>
            <a:avLst/>
            <a:gdLst>
              <a:gd name="T0" fmla="+- 0 15193 4473"/>
              <a:gd name="T1" fmla="*/ T0 w 10757"/>
              <a:gd name="T2" fmla="+- 0 3913 701"/>
              <a:gd name="T3" fmla="*/ 3913 h 3214"/>
              <a:gd name="T4" fmla="+- 0 15229 4473"/>
              <a:gd name="T5" fmla="*/ T4 w 10757"/>
              <a:gd name="T6" fmla="+- 0 3914 701"/>
              <a:gd name="T7" fmla="*/ 3914 h 3214"/>
              <a:gd name="T8" fmla="+- 0 15178 4473"/>
              <a:gd name="T9" fmla="*/ T8 w 10757"/>
              <a:gd name="T10" fmla="+- 0 3861 701"/>
              <a:gd name="T11" fmla="*/ 3861 h 3214"/>
              <a:gd name="T12" fmla="+- 0 15007 4473"/>
              <a:gd name="T13" fmla="*/ T12 w 10757"/>
              <a:gd name="T14" fmla="+- 0 3745 701"/>
              <a:gd name="T15" fmla="*/ 3745 h 3214"/>
              <a:gd name="T16" fmla="+- 0 14931 4473"/>
              <a:gd name="T17" fmla="*/ T16 w 10757"/>
              <a:gd name="T18" fmla="+- 0 3702 701"/>
              <a:gd name="T19" fmla="*/ 3702 h 3214"/>
              <a:gd name="T20" fmla="+- 0 14864 4473"/>
              <a:gd name="T21" fmla="*/ T20 w 10757"/>
              <a:gd name="T22" fmla="+- 0 3660 701"/>
              <a:gd name="T23" fmla="*/ 3660 h 3214"/>
              <a:gd name="T24" fmla="+- 0 14804 4473"/>
              <a:gd name="T25" fmla="*/ T24 w 10757"/>
              <a:gd name="T26" fmla="+- 0 3634 701"/>
              <a:gd name="T27" fmla="*/ 3634 h 3214"/>
              <a:gd name="T28" fmla="+- 0 14745 4473"/>
              <a:gd name="T29" fmla="*/ T28 w 10757"/>
              <a:gd name="T30" fmla="+- 0 3634 701"/>
              <a:gd name="T31" fmla="*/ 3634 h 3214"/>
              <a:gd name="T32" fmla="+- 0 14695 4473"/>
              <a:gd name="T33" fmla="*/ T32 w 10757"/>
              <a:gd name="T34" fmla="+- 0 3625 701"/>
              <a:gd name="T35" fmla="*/ 3625 h 3214"/>
              <a:gd name="T36" fmla="+- 0 14552 4473"/>
              <a:gd name="T37" fmla="*/ T36 w 10757"/>
              <a:gd name="T38" fmla="+- 0 3527 701"/>
              <a:gd name="T39" fmla="*/ 3527 h 3214"/>
              <a:gd name="T40" fmla="+- 0 14439 4473"/>
              <a:gd name="T41" fmla="*/ T40 w 10757"/>
              <a:gd name="T42" fmla="+- 0 3500 701"/>
              <a:gd name="T43" fmla="*/ 3500 h 3214"/>
              <a:gd name="T44" fmla="+- 0 14296 4473"/>
              <a:gd name="T45" fmla="*/ T44 w 10757"/>
              <a:gd name="T46" fmla="+- 0 3516 701"/>
              <a:gd name="T47" fmla="*/ 3516 h 3214"/>
              <a:gd name="T48" fmla="+- 0 14196 4473"/>
              <a:gd name="T49" fmla="*/ T48 w 10757"/>
              <a:gd name="T50" fmla="+- 0 3519 701"/>
              <a:gd name="T51" fmla="*/ 3519 h 3214"/>
              <a:gd name="T52" fmla="+- 0 13443 4473"/>
              <a:gd name="T53" fmla="*/ T52 w 10757"/>
              <a:gd name="T54" fmla="+- 0 3402 701"/>
              <a:gd name="T55" fmla="*/ 3402 h 3214"/>
              <a:gd name="T56" fmla="+- 0 12589 4473"/>
              <a:gd name="T57" fmla="*/ T56 w 10757"/>
              <a:gd name="T58" fmla="+- 0 3247 701"/>
              <a:gd name="T59" fmla="*/ 3247 h 3214"/>
              <a:gd name="T60" fmla="+- 0 10717 4473"/>
              <a:gd name="T61" fmla="*/ T60 w 10757"/>
              <a:gd name="T62" fmla="+- 0 2957 701"/>
              <a:gd name="T63" fmla="*/ 2957 h 3214"/>
              <a:gd name="T64" fmla="+- 0 9868 4473"/>
              <a:gd name="T65" fmla="*/ T64 w 10757"/>
              <a:gd name="T66" fmla="+- 0 2539 701"/>
              <a:gd name="T67" fmla="*/ 2539 h 3214"/>
              <a:gd name="T68" fmla="+- 0 9151 4473"/>
              <a:gd name="T69" fmla="*/ T68 w 10757"/>
              <a:gd name="T70" fmla="+- 0 2382 701"/>
              <a:gd name="T71" fmla="*/ 2382 h 3214"/>
              <a:gd name="T72" fmla="+- 0 8571 4473"/>
              <a:gd name="T73" fmla="*/ T72 w 10757"/>
              <a:gd name="T74" fmla="+- 0 2080 701"/>
              <a:gd name="T75" fmla="*/ 2080 h 3214"/>
              <a:gd name="T76" fmla="+- 0 7882 4473"/>
              <a:gd name="T77" fmla="*/ T76 w 10757"/>
              <a:gd name="T78" fmla="+- 0 1182 701"/>
              <a:gd name="T79" fmla="*/ 1182 h 3214"/>
              <a:gd name="T80" fmla="+- 0 7044 4473"/>
              <a:gd name="T81" fmla="*/ T80 w 10757"/>
              <a:gd name="T82" fmla="+- 0 959 701"/>
              <a:gd name="T83" fmla="*/ 959 h 3214"/>
              <a:gd name="T84" fmla="+- 0 4668 4473"/>
              <a:gd name="T85" fmla="*/ T84 w 10757"/>
              <a:gd name="T86" fmla="+- 0 718 701"/>
              <a:gd name="T87" fmla="*/ 718 h 3214"/>
              <a:gd name="T88" fmla="+- 0 4473 4473"/>
              <a:gd name="T89" fmla="*/ T88 w 10757"/>
              <a:gd name="T90" fmla="+- 0 701 701"/>
              <a:gd name="T91" fmla="*/ 701 h 32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10757" h="3214" extrusionOk="0">
                <a:moveTo>
                  <a:pt x="10720" y="3212"/>
                </a:moveTo>
                <a:cubicBezTo>
                  <a:pt x="10740" y="3213"/>
                  <a:pt x="10744" y="3213"/>
                  <a:pt x="10756" y="3213"/>
                </a:cubicBezTo>
                <a:cubicBezTo>
                  <a:pt x="10742" y="3194"/>
                  <a:pt x="10728" y="3177"/>
                  <a:pt x="10705" y="3160"/>
                </a:cubicBezTo>
                <a:cubicBezTo>
                  <a:pt x="10650" y="3120"/>
                  <a:pt x="10592" y="3080"/>
                  <a:pt x="10534" y="3044"/>
                </a:cubicBezTo>
                <a:cubicBezTo>
                  <a:pt x="10509" y="3029"/>
                  <a:pt x="10483" y="3016"/>
                  <a:pt x="10458" y="3001"/>
                </a:cubicBezTo>
                <a:cubicBezTo>
                  <a:pt x="10435" y="2988"/>
                  <a:pt x="10413" y="2974"/>
                  <a:pt x="10391" y="2959"/>
                </a:cubicBezTo>
                <a:cubicBezTo>
                  <a:pt x="10372" y="2946"/>
                  <a:pt x="10354" y="2937"/>
                  <a:pt x="10331" y="2933"/>
                </a:cubicBezTo>
                <a:cubicBezTo>
                  <a:pt x="10311" y="2929"/>
                  <a:pt x="10292" y="2932"/>
                  <a:pt x="10272" y="2933"/>
                </a:cubicBezTo>
                <a:cubicBezTo>
                  <a:pt x="10253" y="2934"/>
                  <a:pt x="10239" y="2933"/>
                  <a:pt x="10222" y="2924"/>
                </a:cubicBezTo>
                <a:cubicBezTo>
                  <a:pt x="10170" y="2898"/>
                  <a:pt x="10129" y="2855"/>
                  <a:pt x="10079" y="2826"/>
                </a:cubicBezTo>
                <a:cubicBezTo>
                  <a:pt x="10040" y="2803"/>
                  <a:pt x="10011" y="2795"/>
                  <a:pt x="9966" y="2799"/>
                </a:cubicBezTo>
                <a:cubicBezTo>
                  <a:pt x="9919" y="2803"/>
                  <a:pt x="9870" y="2813"/>
                  <a:pt x="9823" y="2815"/>
                </a:cubicBezTo>
                <a:cubicBezTo>
                  <a:pt x="9772" y="2813"/>
                  <a:pt x="9756" y="2812"/>
                  <a:pt x="9723" y="2818"/>
                </a:cubicBezTo>
              </a:path>
              <a:path w="10757" h="3214" extrusionOk="0">
                <a:moveTo>
                  <a:pt x="8970" y="2701"/>
                </a:moveTo>
                <a:cubicBezTo>
                  <a:pt x="8686" y="2638"/>
                  <a:pt x="8405" y="2583"/>
                  <a:pt x="8116" y="2546"/>
                </a:cubicBezTo>
                <a:cubicBezTo>
                  <a:pt x="7490" y="2466"/>
                  <a:pt x="6838" y="2498"/>
                  <a:pt x="6244" y="2256"/>
                </a:cubicBezTo>
                <a:cubicBezTo>
                  <a:pt x="5941" y="2133"/>
                  <a:pt x="5718" y="1924"/>
                  <a:pt x="5395" y="1838"/>
                </a:cubicBezTo>
                <a:cubicBezTo>
                  <a:pt x="5157" y="1775"/>
                  <a:pt x="4902" y="1786"/>
                  <a:pt x="4678" y="1681"/>
                </a:cubicBezTo>
                <a:cubicBezTo>
                  <a:pt x="4501" y="1599"/>
                  <a:pt x="4248" y="1500"/>
                  <a:pt x="4098" y="1379"/>
                </a:cubicBezTo>
                <a:cubicBezTo>
                  <a:pt x="3806" y="1144"/>
                  <a:pt x="3748" y="651"/>
                  <a:pt x="3409" y="481"/>
                </a:cubicBezTo>
                <a:cubicBezTo>
                  <a:pt x="3169" y="361"/>
                  <a:pt x="2832" y="317"/>
                  <a:pt x="2571" y="258"/>
                </a:cubicBezTo>
                <a:cubicBezTo>
                  <a:pt x="1810" y="86"/>
                  <a:pt x="972" y="93"/>
                  <a:pt x="195" y="17"/>
                </a:cubicBezTo>
                <a:cubicBezTo>
                  <a:pt x="130" y="11"/>
                  <a:pt x="65" y="6"/>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226045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5486400"/>
            <a:ext cx="2324100" cy="1042865"/>
          </a:xfrm>
          <a:prstGeom prst="rect">
            <a:avLst/>
          </a:prstGeom>
        </p:spPr>
      </p:pic>
      <p:sp>
        <p:nvSpPr>
          <p:cNvPr id="2" name="Rectangle 1"/>
          <p:cNvSpPr/>
          <p:nvPr/>
        </p:nvSpPr>
        <p:spPr>
          <a:xfrm>
            <a:off x="1333500" y="5435600"/>
            <a:ext cx="14732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Chart 14"/>
          <p:cNvGraphicFramePr>
            <a:graphicFrameLocks/>
          </p:cNvGraphicFramePr>
          <p:nvPr>
            <p:extLst>
              <p:ext uri="{D42A27DB-BD31-4B8C-83A1-F6EECF244321}">
                <p14:modId xmlns:p14="http://schemas.microsoft.com/office/powerpoint/2010/main" val="739706670"/>
              </p:ext>
            </p:extLst>
          </p:nvPr>
        </p:nvGraphicFramePr>
        <p:xfrm>
          <a:off x="0" y="0"/>
          <a:ext cx="9144000"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9BCA8C58-D9C0-40F5-BC6B-C481532BD1BC}" type="slidenum">
              <a:rPr lang="en-US" smtClean="0"/>
              <a:pPr/>
              <a:t>31</a:t>
            </a:fld>
            <a:endParaRPr lang="en-US"/>
          </a:p>
        </p:txBody>
      </p:sp>
      <p:sp>
        <p:nvSpPr>
          <p:cNvPr id="9" name="TextBox 8"/>
          <p:cNvSpPr txBox="1"/>
          <p:nvPr/>
        </p:nvSpPr>
        <p:spPr>
          <a:xfrm>
            <a:off x="3911166" y="457200"/>
            <a:ext cx="3327834" cy="369332"/>
          </a:xfrm>
          <a:prstGeom prst="rect">
            <a:avLst/>
          </a:prstGeom>
          <a:noFill/>
        </p:spPr>
        <p:txBody>
          <a:bodyPr wrap="none" rtlCol="0">
            <a:spAutoFit/>
          </a:bodyPr>
          <a:lstStyle/>
          <a:p>
            <a:r>
              <a:rPr lang="en-US" dirty="0" smtClean="0"/>
              <a:t>Cost to sequence human genome</a:t>
            </a:r>
            <a:endParaRPr lang="en-US" dirty="0"/>
          </a:p>
        </p:txBody>
      </p:sp>
      <p:cxnSp>
        <p:nvCxnSpPr>
          <p:cNvPr id="11" name="Straight Arrow Connector 10"/>
          <p:cNvCxnSpPr>
            <a:stCxn id="9" idx="1"/>
          </p:cNvCxnSpPr>
          <p:nvPr/>
        </p:nvCxnSpPr>
        <p:spPr>
          <a:xfrm rot="10800000" flipV="1">
            <a:off x="3412222" y="641866"/>
            <a:ext cx="498944" cy="13736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36899" y="944745"/>
            <a:ext cx="2452724" cy="646331"/>
          </a:xfrm>
          <a:prstGeom prst="rect">
            <a:avLst/>
          </a:prstGeom>
          <a:solidFill>
            <a:schemeClr val="bg1"/>
          </a:solidFill>
        </p:spPr>
        <p:txBody>
          <a:bodyPr wrap="none" rtlCol="0">
            <a:spAutoFit/>
          </a:bodyPr>
          <a:lstStyle/>
          <a:p>
            <a:pPr algn="ctr"/>
            <a:r>
              <a:rPr lang="en-US" dirty="0" smtClean="0"/>
              <a:t>Moore’s Law prediction</a:t>
            </a:r>
          </a:p>
          <a:p>
            <a:pPr algn="ctr"/>
            <a:r>
              <a:rPr lang="en-US" dirty="0" smtClean="0"/>
              <a:t>(halve every 18 months)</a:t>
            </a:r>
            <a:endParaRPr lang="en-US" dirty="0"/>
          </a:p>
        </p:txBody>
      </p:sp>
      <p:cxnSp>
        <p:nvCxnSpPr>
          <p:cNvPr id="16" name="Straight Arrow Connector 15"/>
          <p:cNvCxnSpPr>
            <a:stCxn id="14" idx="2"/>
          </p:cNvCxnSpPr>
          <p:nvPr/>
        </p:nvCxnSpPr>
        <p:spPr>
          <a:xfrm rot="5400000">
            <a:off x="7432269" y="1702608"/>
            <a:ext cx="542524" cy="31946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srcRect l="18548" t="742" r="17217"/>
          <a:stretch>
            <a:fillRect/>
          </a:stretch>
        </p:blipFill>
        <p:spPr bwMode="auto">
          <a:xfrm>
            <a:off x="1687466" y="1603092"/>
            <a:ext cx="3671934" cy="3188262"/>
          </a:xfrm>
          <a:prstGeom prst="rect">
            <a:avLst/>
          </a:prstGeom>
          <a:noFill/>
          <a:ln w="9525">
            <a:noFill/>
            <a:miter lim="800000"/>
            <a:headEnd/>
            <a:tailEnd/>
          </a:ln>
        </p:spPr>
      </p:pic>
      <p:sp>
        <p:nvSpPr>
          <p:cNvPr id="13" name="TextBox 12"/>
          <p:cNvSpPr txBox="1"/>
          <p:nvPr/>
        </p:nvSpPr>
        <p:spPr>
          <a:xfrm>
            <a:off x="1651000" y="4851400"/>
            <a:ext cx="3788281" cy="369332"/>
          </a:xfrm>
          <a:prstGeom prst="rect">
            <a:avLst/>
          </a:prstGeom>
          <a:solidFill>
            <a:schemeClr val="bg1"/>
          </a:solidFill>
        </p:spPr>
        <p:txBody>
          <a:bodyPr wrap="none" rtlCol="0">
            <a:spAutoFit/>
          </a:bodyPr>
          <a:lstStyle/>
          <a:p>
            <a:r>
              <a:rPr lang="en-US" dirty="0" smtClean="0"/>
              <a:t>Ion torrent Personal Genome Machine</a:t>
            </a:r>
            <a:endParaRPr lang="en-US"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11862136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1" y="705255"/>
            <a:ext cx="8915401" cy="3351179"/>
          </a:xfrm>
          <a:prstGeom prst="rect">
            <a:avLst/>
          </a:prstGeom>
          <a:noFill/>
          <a:ln w="9525">
            <a:noFill/>
            <a:miter lim="800000"/>
            <a:headEnd/>
            <a:tailEnd/>
          </a:ln>
        </p:spPr>
      </p:pic>
      <p:sp>
        <p:nvSpPr>
          <p:cNvPr id="5" name="Rectangle 4"/>
          <p:cNvSpPr/>
          <p:nvPr/>
        </p:nvSpPr>
        <p:spPr>
          <a:xfrm>
            <a:off x="226338" y="1964602"/>
            <a:ext cx="832918" cy="10864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99" name="Rectangle 3"/>
          <p:cNvSpPr>
            <a:spLocks noChangeArrowheads="1"/>
          </p:cNvSpPr>
          <p:nvPr/>
        </p:nvSpPr>
        <p:spPr bwMode="auto">
          <a:xfrm>
            <a:off x="400050" y="4056434"/>
            <a:ext cx="8436560" cy="2462213"/>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400" b="1" i="1" u="none" strike="noStrike" cap="none" normalizeH="0" baseline="0" dirty="0" err="1" smtClean="0">
                <a:ln>
                  <a:noFill/>
                </a:ln>
                <a:solidFill>
                  <a:schemeClr val="tx1"/>
                </a:solidFill>
                <a:effectLst/>
                <a:cs typeface="Arial" charset="0"/>
                <a:hlinkClick r:id="rId3"/>
              </a:rPr>
              <a:t>Nanoarrays</a:t>
            </a:r>
            <a:r>
              <a:rPr kumimoji="0" lang="en-US" sz="1400" b="1" i="1"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Radoje</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Drmanac</a:t>
            </a:r>
            <a:r>
              <a:rPr kumimoji="0" lang="en-US" sz="1400" b="0" i="0" u="none" strike="noStrike" cap="none" normalizeH="0" baseline="0" dirty="0" smtClean="0">
                <a:ln>
                  <a:noFill/>
                </a:ln>
                <a:solidFill>
                  <a:schemeClr val="tx1"/>
                </a:solidFill>
                <a:effectLst/>
                <a:cs typeface="Arial" charset="0"/>
              </a:rPr>
              <a:t>, Andrew B. Sparks, Matthew J. Callow, Aaron L. </a:t>
            </a:r>
            <a:r>
              <a:rPr kumimoji="0" lang="en-US" sz="1400" b="0" i="0" u="none" strike="noStrike" cap="none" normalizeH="0" baseline="0" dirty="0" err="1" smtClean="0">
                <a:ln>
                  <a:noFill/>
                </a:ln>
                <a:solidFill>
                  <a:schemeClr val="tx1"/>
                </a:solidFill>
                <a:effectLst/>
                <a:cs typeface="Arial" charset="0"/>
              </a:rPr>
              <a:t>Halpern</a:t>
            </a:r>
            <a:r>
              <a:rPr kumimoji="0" lang="en-US" sz="1400" b="0" i="0" u="none" strike="noStrike" cap="none" normalizeH="0" baseline="0" dirty="0" smtClean="0">
                <a:ln>
                  <a:noFill/>
                </a:ln>
                <a:solidFill>
                  <a:schemeClr val="tx1"/>
                </a:solidFill>
                <a:effectLst/>
                <a:cs typeface="Arial" charset="0"/>
              </a:rPr>
              <a:t>, Norman L. Burns, </a:t>
            </a:r>
            <a:r>
              <a:rPr kumimoji="0" lang="en-US" sz="1400" b="0" i="0" u="none" strike="noStrike" cap="none" normalizeH="0" baseline="0" dirty="0" err="1" smtClean="0">
                <a:ln>
                  <a:noFill/>
                </a:ln>
                <a:solidFill>
                  <a:schemeClr val="tx1"/>
                </a:solidFill>
                <a:effectLst/>
                <a:cs typeface="Arial" charset="0"/>
              </a:rPr>
              <a:t>Bahram</a:t>
            </a:r>
            <a:r>
              <a:rPr kumimoji="0" lang="en-US" sz="1400" b="0" i="0" u="none" strike="noStrike" cap="none" normalizeH="0" baseline="0" dirty="0" smtClean="0">
                <a:ln>
                  <a:noFill/>
                </a:ln>
                <a:solidFill>
                  <a:schemeClr val="tx1"/>
                </a:solidFill>
                <a:effectLst/>
                <a:cs typeface="Arial" charset="0"/>
              </a:rPr>
              <a:t> G. </a:t>
            </a:r>
            <a:r>
              <a:rPr kumimoji="0" lang="en-US" sz="1400" b="0" i="0" u="none" strike="noStrike" cap="none" normalizeH="0" baseline="0" dirty="0" err="1" smtClean="0">
                <a:ln>
                  <a:noFill/>
                </a:ln>
                <a:solidFill>
                  <a:schemeClr val="tx1"/>
                </a:solidFill>
                <a:effectLst/>
                <a:cs typeface="Arial" charset="0"/>
              </a:rPr>
              <a:t>Kermani</a:t>
            </a:r>
            <a:r>
              <a:rPr kumimoji="0" lang="en-US" sz="1400" b="0" i="0" u="none" strike="noStrike" cap="none" normalizeH="0" baseline="0" dirty="0" smtClean="0">
                <a:ln>
                  <a:noFill/>
                </a:ln>
                <a:solidFill>
                  <a:schemeClr val="tx1"/>
                </a:solidFill>
                <a:effectLst/>
                <a:cs typeface="Arial" charset="0"/>
              </a:rPr>
              <a:t>, Paolo </a:t>
            </a:r>
            <a:r>
              <a:rPr kumimoji="0" lang="en-US" sz="1400" b="0" i="0" u="none" strike="noStrike" cap="none" normalizeH="0" baseline="0" dirty="0" err="1" smtClean="0">
                <a:ln>
                  <a:noFill/>
                </a:ln>
                <a:solidFill>
                  <a:schemeClr val="tx1"/>
                </a:solidFill>
                <a:effectLst/>
                <a:cs typeface="Arial" charset="0"/>
              </a:rPr>
              <a:t>Carnevali</a:t>
            </a:r>
            <a:r>
              <a:rPr kumimoji="0" lang="en-US" sz="1400" b="0" i="0" u="none" strike="noStrike" cap="none" normalizeH="0" baseline="0" dirty="0" smtClean="0">
                <a:ln>
                  <a:noFill/>
                </a:ln>
                <a:solidFill>
                  <a:schemeClr val="tx1"/>
                </a:solidFill>
                <a:effectLst/>
                <a:cs typeface="Arial" charset="0"/>
              </a:rPr>
              <a:t>, Igor </a:t>
            </a:r>
            <a:r>
              <a:rPr kumimoji="0" lang="en-US" sz="1400" b="0" i="0" u="none" strike="noStrike" cap="none" normalizeH="0" baseline="0" dirty="0" err="1" smtClean="0">
                <a:ln>
                  <a:noFill/>
                </a:ln>
                <a:solidFill>
                  <a:schemeClr val="tx1"/>
                </a:solidFill>
                <a:effectLst/>
                <a:cs typeface="Arial" charset="0"/>
              </a:rPr>
              <a:t>Nazarenko</a:t>
            </a:r>
            <a:r>
              <a:rPr kumimoji="0" lang="en-US" sz="1400" b="0" i="0" u="none" strike="noStrike" cap="none" normalizeH="0" baseline="0" dirty="0" smtClean="0">
                <a:ln>
                  <a:noFill/>
                </a:ln>
                <a:solidFill>
                  <a:schemeClr val="tx1"/>
                </a:solidFill>
                <a:effectLst/>
                <a:cs typeface="Arial" charset="0"/>
              </a:rPr>
              <a:t>, Geoffrey B. </a:t>
            </a:r>
            <a:r>
              <a:rPr kumimoji="0" lang="en-US" sz="1400" b="0" i="0" u="none" strike="noStrike" cap="none" normalizeH="0" baseline="0" dirty="0" err="1" smtClean="0">
                <a:ln>
                  <a:noFill/>
                </a:ln>
                <a:solidFill>
                  <a:schemeClr val="tx1"/>
                </a:solidFill>
                <a:effectLst/>
                <a:cs typeface="Arial" charset="0"/>
              </a:rPr>
              <a:t>Nilsen</a:t>
            </a:r>
            <a:r>
              <a:rPr kumimoji="0" lang="en-US" sz="1400" b="0" i="0" u="none" strike="noStrike" cap="none" normalizeH="0" baseline="0" dirty="0" smtClean="0">
                <a:ln>
                  <a:noFill/>
                </a:ln>
                <a:solidFill>
                  <a:schemeClr val="tx1"/>
                </a:solidFill>
                <a:effectLst/>
                <a:cs typeface="Arial" charset="0"/>
              </a:rPr>
              <a:t>, George </a:t>
            </a:r>
            <a:r>
              <a:rPr kumimoji="0" lang="en-US" sz="1400" b="0" i="0" u="none" strike="noStrike" cap="none" normalizeH="0" baseline="0" dirty="0" err="1" smtClean="0">
                <a:ln>
                  <a:noFill/>
                </a:ln>
                <a:solidFill>
                  <a:schemeClr val="tx1"/>
                </a:solidFill>
                <a:effectLst/>
                <a:cs typeface="Arial" charset="0"/>
              </a:rPr>
              <a:t>Yeung</a:t>
            </a:r>
            <a:r>
              <a:rPr kumimoji="0" lang="en-US" sz="1400" b="0" i="0" u="none" strike="noStrike" cap="none" normalizeH="0" baseline="0" dirty="0" smtClean="0">
                <a:ln>
                  <a:noFill/>
                </a:ln>
                <a:solidFill>
                  <a:schemeClr val="tx1"/>
                </a:solidFill>
                <a:effectLst/>
                <a:cs typeface="Arial" charset="0"/>
              </a:rPr>
              <a:t>, Fredrik Dahl, Andres Fernandez, Bryan </a:t>
            </a:r>
            <a:r>
              <a:rPr kumimoji="0" lang="en-US" sz="1400" b="0" i="0" u="none" strike="noStrike" cap="none" normalizeH="0" baseline="0" dirty="0" err="1" smtClean="0">
                <a:ln>
                  <a:noFill/>
                </a:ln>
                <a:solidFill>
                  <a:schemeClr val="tx1"/>
                </a:solidFill>
                <a:effectLst/>
                <a:cs typeface="Arial" charset="0"/>
              </a:rPr>
              <a:t>Staker</a:t>
            </a:r>
            <a:r>
              <a:rPr kumimoji="0" lang="en-US" sz="1400" b="0" i="0" u="none" strike="noStrike" cap="none" normalizeH="0" baseline="0" dirty="0" smtClean="0">
                <a:ln>
                  <a:noFill/>
                </a:ln>
                <a:solidFill>
                  <a:schemeClr val="tx1"/>
                </a:solidFill>
                <a:effectLst/>
                <a:cs typeface="Arial" charset="0"/>
              </a:rPr>
              <a:t>, Krishna P. Pant, Jonathan </a:t>
            </a:r>
            <a:r>
              <a:rPr kumimoji="0" lang="en-US" sz="1400" b="0" i="0" u="none" strike="noStrike" cap="none" normalizeH="0" baseline="0" dirty="0" err="1" smtClean="0">
                <a:ln>
                  <a:noFill/>
                </a:ln>
                <a:solidFill>
                  <a:schemeClr val="tx1"/>
                </a:solidFill>
                <a:effectLst/>
                <a:cs typeface="Arial" charset="0"/>
              </a:rPr>
              <a:t>Baccash</a:t>
            </a:r>
            <a:r>
              <a:rPr kumimoji="0" lang="en-US" sz="1400" b="0" i="0" u="none" strike="noStrike" cap="none" normalizeH="0" baseline="0" dirty="0" smtClean="0">
                <a:ln>
                  <a:noFill/>
                </a:ln>
                <a:solidFill>
                  <a:schemeClr val="tx1"/>
                </a:solidFill>
                <a:effectLst/>
                <a:cs typeface="Arial" charset="0"/>
              </a:rPr>
              <a:t>, Adam P. </a:t>
            </a:r>
            <a:r>
              <a:rPr kumimoji="0" lang="en-US" sz="1400" b="0" i="0" u="none" strike="noStrike" cap="none" normalizeH="0" baseline="0" dirty="0" err="1" smtClean="0">
                <a:ln>
                  <a:noFill/>
                </a:ln>
                <a:solidFill>
                  <a:schemeClr val="tx1"/>
                </a:solidFill>
                <a:effectLst/>
                <a:cs typeface="Arial" charset="0"/>
              </a:rPr>
              <a:t>Borcherding</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Anushka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Brownley</a:t>
            </a:r>
            <a:r>
              <a:rPr kumimoji="0" lang="en-US" sz="1400" b="0" i="0" u="none" strike="noStrike" cap="none" normalizeH="0" baseline="0" dirty="0" smtClean="0">
                <a:ln>
                  <a:noFill/>
                </a:ln>
                <a:solidFill>
                  <a:schemeClr val="tx1"/>
                </a:solidFill>
                <a:effectLst/>
                <a:cs typeface="Arial" charset="0"/>
              </a:rPr>
              <a:t>, Ryan </a:t>
            </a:r>
            <a:r>
              <a:rPr kumimoji="0" lang="en-US" sz="1400" b="0" i="0" u="none" strike="noStrike" cap="none" normalizeH="0" baseline="0" dirty="0" err="1" smtClean="0">
                <a:ln>
                  <a:noFill/>
                </a:ln>
                <a:solidFill>
                  <a:schemeClr val="tx1"/>
                </a:solidFill>
                <a:effectLst/>
                <a:cs typeface="Arial" charset="0"/>
              </a:rPr>
              <a:t>Cedeno</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Linsu</a:t>
            </a:r>
            <a:r>
              <a:rPr kumimoji="0" lang="en-US" sz="1400" b="0" i="0" u="none" strike="noStrike" cap="none" normalizeH="0" baseline="0" dirty="0" smtClean="0">
                <a:ln>
                  <a:noFill/>
                </a:ln>
                <a:solidFill>
                  <a:schemeClr val="tx1"/>
                </a:solidFill>
                <a:effectLst/>
                <a:cs typeface="Arial" charset="0"/>
              </a:rPr>
              <a:t> Chen, Dan </a:t>
            </a:r>
            <a:r>
              <a:rPr kumimoji="0" lang="en-US" sz="1400" b="0" i="0" u="none" strike="noStrike" cap="none" normalizeH="0" baseline="0" dirty="0" err="1" smtClean="0">
                <a:ln>
                  <a:noFill/>
                </a:ln>
                <a:solidFill>
                  <a:schemeClr val="tx1"/>
                </a:solidFill>
                <a:effectLst/>
                <a:cs typeface="Arial" charset="0"/>
              </a:rPr>
              <a:t>Chernikoff</a:t>
            </a:r>
            <a:r>
              <a:rPr kumimoji="0" lang="en-US" sz="1400" b="0" i="0" u="none" strike="noStrike" cap="none" normalizeH="0" baseline="0" dirty="0" smtClean="0">
                <a:ln>
                  <a:noFill/>
                </a:ln>
                <a:solidFill>
                  <a:schemeClr val="tx1"/>
                </a:solidFill>
                <a:effectLst/>
                <a:cs typeface="Arial" charset="0"/>
              </a:rPr>
              <a:t>, Alex Cheung, </a:t>
            </a:r>
            <a:r>
              <a:rPr kumimoji="0" lang="en-US" sz="1400" b="0" i="0" u="none" strike="noStrike" cap="none" normalizeH="0" baseline="0" dirty="0" err="1" smtClean="0">
                <a:ln>
                  <a:noFill/>
                </a:ln>
                <a:solidFill>
                  <a:schemeClr val="tx1"/>
                </a:solidFill>
                <a:effectLst/>
                <a:cs typeface="Arial" charset="0"/>
              </a:rPr>
              <a:t>Razvan</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Chirita</a:t>
            </a:r>
            <a:r>
              <a:rPr kumimoji="0" lang="en-US" sz="1400" b="0" i="0" u="none" strike="noStrike" cap="none" normalizeH="0" baseline="0" dirty="0" smtClean="0">
                <a:ln>
                  <a:noFill/>
                </a:ln>
                <a:solidFill>
                  <a:schemeClr val="tx1"/>
                </a:solidFill>
                <a:effectLst/>
                <a:cs typeface="Arial" charset="0"/>
              </a:rPr>
              <a:t>, Benjamin </a:t>
            </a:r>
            <a:r>
              <a:rPr kumimoji="0" lang="en-US" sz="1400" b="0" i="0" u="none" strike="noStrike" cap="none" normalizeH="0" baseline="0" dirty="0" err="1" smtClean="0">
                <a:ln>
                  <a:noFill/>
                </a:ln>
                <a:solidFill>
                  <a:schemeClr val="tx1"/>
                </a:solidFill>
                <a:effectLst/>
                <a:cs typeface="Arial" charset="0"/>
              </a:rPr>
              <a:t>Curson</a:t>
            </a:r>
            <a:r>
              <a:rPr kumimoji="0" lang="en-US" sz="1400" b="0" i="0" u="none" strike="noStrike" cap="none" normalizeH="0" baseline="0" dirty="0" smtClean="0">
                <a:ln>
                  <a:noFill/>
                </a:ln>
                <a:solidFill>
                  <a:schemeClr val="tx1"/>
                </a:solidFill>
                <a:effectLst/>
                <a:cs typeface="Arial" charset="0"/>
              </a:rPr>
              <a:t>, Jessica C. Ebert</a:t>
            </a:r>
            <a:r>
              <a:rPr kumimoji="0" lang="en-US" sz="1400" i="0" u="none" strike="noStrike" cap="none" normalizeH="0" baseline="0" dirty="0" smtClean="0">
                <a:ln>
                  <a:noFill/>
                </a:ln>
                <a:solidFill>
                  <a:schemeClr val="tx1"/>
                </a:solidFill>
                <a:effectLst/>
                <a:cs typeface="Arial" charset="0"/>
              </a:rPr>
              <a:t>, Coleen R. Hacker</a:t>
            </a:r>
            <a:r>
              <a:rPr kumimoji="0" lang="en-US" sz="1400" b="0" i="0" u="none" strike="noStrike" cap="none" normalizeH="0" baseline="0" dirty="0" smtClean="0">
                <a:ln>
                  <a:noFill/>
                </a:ln>
                <a:solidFill>
                  <a:schemeClr val="tx1"/>
                </a:solidFill>
                <a:effectLst/>
                <a:cs typeface="Arial" charset="0"/>
              </a:rPr>
              <a:t>, Robert </a:t>
            </a:r>
            <a:r>
              <a:rPr kumimoji="0" lang="en-US" sz="1400" b="0" i="0" u="none" strike="noStrike" cap="none" normalizeH="0" baseline="0" dirty="0" err="1" smtClean="0">
                <a:ln>
                  <a:noFill/>
                </a:ln>
                <a:solidFill>
                  <a:schemeClr val="tx1"/>
                </a:solidFill>
                <a:effectLst/>
                <a:cs typeface="Arial" charset="0"/>
              </a:rPr>
              <a:t>Hartlage</a:t>
            </a:r>
            <a:r>
              <a:rPr kumimoji="0" lang="en-US" sz="1400" b="0" i="0" u="none" strike="noStrike" cap="none" normalizeH="0" baseline="0" dirty="0" smtClean="0">
                <a:ln>
                  <a:noFill/>
                </a:ln>
                <a:solidFill>
                  <a:schemeClr val="tx1"/>
                </a:solidFill>
                <a:effectLst/>
                <a:cs typeface="Arial" charset="0"/>
              </a:rPr>
              <a:t>, Brian Hauser, Steve Huang, Yuan Jiang, </a:t>
            </a:r>
            <a:r>
              <a:rPr kumimoji="0" lang="en-US" sz="1400" b="0" i="0" u="none" strike="noStrike" cap="none" normalizeH="0" baseline="0" dirty="0" err="1" smtClean="0">
                <a:ln>
                  <a:noFill/>
                </a:ln>
                <a:solidFill>
                  <a:schemeClr val="tx1"/>
                </a:solidFill>
                <a:effectLst/>
                <a:cs typeface="Arial" charset="0"/>
              </a:rPr>
              <a:t>Vitali</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Karpinchyk</a:t>
            </a:r>
            <a:r>
              <a:rPr kumimoji="0" lang="en-US" sz="1400" b="0" i="0" u="none" strike="noStrike" cap="none" normalizeH="0" baseline="0" dirty="0" smtClean="0">
                <a:ln>
                  <a:noFill/>
                </a:ln>
                <a:solidFill>
                  <a:schemeClr val="tx1"/>
                </a:solidFill>
                <a:effectLst/>
                <a:cs typeface="Arial" charset="0"/>
              </a:rPr>
              <a:t>, Mark Koenig, Calvin Kong, Tom Landers, Catherine Le, </a:t>
            </a:r>
            <a:r>
              <a:rPr kumimoji="0" lang="en-US" sz="1400" b="0" i="0" u="none" strike="noStrike" cap="none" normalizeH="0" baseline="0" dirty="0" err="1" smtClean="0">
                <a:ln>
                  <a:noFill/>
                </a:ln>
                <a:solidFill>
                  <a:schemeClr val="tx1"/>
                </a:solidFill>
                <a:effectLst/>
                <a:cs typeface="Arial" charset="0"/>
              </a:rPr>
              <a:t>Jia</a:t>
            </a:r>
            <a:r>
              <a:rPr kumimoji="0" lang="en-US" sz="1400" b="0" i="0" u="none" strike="noStrike" cap="none" normalizeH="0" baseline="0" dirty="0" smtClean="0">
                <a:ln>
                  <a:noFill/>
                </a:ln>
                <a:solidFill>
                  <a:schemeClr val="tx1"/>
                </a:solidFill>
                <a:effectLst/>
                <a:cs typeface="Arial" charset="0"/>
              </a:rPr>
              <a:t> Liu, Celeste E. McBride, Matt </a:t>
            </a:r>
            <a:r>
              <a:rPr kumimoji="0" lang="en-US" sz="1400" b="0" i="0" u="none" strike="noStrike" cap="none" normalizeH="0" baseline="0" dirty="0" err="1" smtClean="0">
                <a:ln>
                  <a:noFill/>
                </a:ln>
                <a:solidFill>
                  <a:schemeClr val="tx1"/>
                </a:solidFill>
                <a:effectLst/>
                <a:cs typeface="Arial" charset="0"/>
              </a:rPr>
              <a:t>Morenzoni</a:t>
            </a:r>
            <a:r>
              <a:rPr kumimoji="0" lang="en-US" sz="1400" b="0" i="0" u="none" strike="noStrike" cap="none" normalizeH="0" baseline="0" dirty="0" smtClean="0">
                <a:ln>
                  <a:noFill/>
                </a:ln>
                <a:solidFill>
                  <a:schemeClr val="tx1"/>
                </a:solidFill>
                <a:effectLst/>
                <a:cs typeface="Arial" charset="0"/>
              </a:rPr>
              <a:t>, Robert E. Morey, Karl </a:t>
            </a:r>
            <a:r>
              <a:rPr kumimoji="0" lang="en-US" sz="1400" b="0" i="0" u="none" strike="noStrike" cap="none" normalizeH="0" baseline="0" dirty="0" err="1" smtClean="0">
                <a:ln>
                  <a:noFill/>
                </a:ln>
                <a:solidFill>
                  <a:schemeClr val="tx1"/>
                </a:solidFill>
                <a:effectLst/>
                <a:cs typeface="Arial" charset="0"/>
              </a:rPr>
              <a:t>Mutch</a:t>
            </a:r>
            <a:r>
              <a:rPr kumimoji="0" lang="en-US" sz="1400" b="0" i="0" u="none" strike="noStrike" cap="none" normalizeH="0" baseline="0" dirty="0" smtClean="0">
                <a:ln>
                  <a:noFill/>
                </a:ln>
                <a:solidFill>
                  <a:schemeClr val="tx1"/>
                </a:solidFill>
                <a:effectLst/>
                <a:cs typeface="Arial" charset="0"/>
              </a:rPr>
              <a:t>, Helena </a:t>
            </a:r>
            <a:r>
              <a:rPr kumimoji="0" lang="en-US" sz="1400" b="0" i="0" u="none" strike="noStrike" cap="none" normalizeH="0" baseline="0" dirty="0" err="1" smtClean="0">
                <a:ln>
                  <a:noFill/>
                </a:ln>
                <a:solidFill>
                  <a:schemeClr val="tx1"/>
                </a:solidFill>
                <a:effectLst/>
                <a:cs typeface="Arial" charset="0"/>
              </a:rPr>
              <a:t>Perazich</a:t>
            </a:r>
            <a:r>
              <a:rPr kumimoji="0" lang="en-US" sz="1400" b="0" i="0" u="none" strike="noStrike" cap="none" normalizeH="0" baseline="0" dirty="0" smtClean="0">
                <a:ln>
                  <a:noFill/>
                </a:ln>
                <a:solidFill>
                  <a:schemeClr val="tx1"/>
                </a:solidFill>
                <a:effectLst/>
                <a:cs typeface="Arial" charset="0"/>
              </a:rPr>
              <a:t>, Kimberly Perry, Brock A. Peters, Joe Peterson, </a:t>
            </a:r>
            <a:r>
              <a:rPr kumimoji="0" lang="en-US" sz="1400" b="0" i="0" u="none" strike="noStrike" cap="none" normalizeH="0" baseline="0" dirty="0" err="1" smtClean="0">
                <a:ln>
                  <a:noFill/>
                </a:ln>
                <a:solidFill>
                  <a:schemeClr val="tx1"/>
                </a:solidFill>
                <a:effectLst/>
                <a:cs typeface="Arial" charset="0"/>
              </a:rPr>
              <a:t>Charit</a:t>
            </a:r>
            <a:r>
              <a:rPr kumimoji="0" lang="en-US" sz="1400" b="0" i="0" u="none" strike="noStrike" cap="none" normalizeH="0" baseline="0" dirty="0" smtClean="0">
                <a:ln>
                  <a:noFill/>
                </a:ln>
                <a:solidFill>
                  <a:schemeClr val="tx1"/>
                </a:solidFill>
                <a:effectLst/>
                <a:cs typeface="Arial" charset="0"/>
              </a:rPr>
              <a:t> L. </a:t>
            </a:r>
            <a:r>
              <a:rPr kumimoji="0" lang="en-US" sz="1400" b="0" i="0" u="none" strike="noStrike" cap="none" normalizeH="0" baseline="0" dirty="0" err="1" smtClean="0">
                <a:ln>
                  <a:noFill/>
                </a:ln>
                <a:solidFill>
                  <a:schemeClr val="tx1"/>
                </a:solidFill>
                <a:effectLst/>
                <a:cs typeface="Arial" charset="0"/>
              </a:rPr>
              <a:t>Pethiyagoda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Kaliprasad</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Pothuraju</a:t>
            </a:r>
            <a:r>
              <a:rPr kumimoji="0" lang="en-US" sz="1400" b="0" i="0" u="none" strike="noStrike" cap="none" normalizeH="0" baseline="0" dirty="0" smtClean="0">
                <a:ln>
                  <a:noFill/>
                </a:ln>
                <a:solidFill>
                  <a:schemeClr val="tx1"/>
                </a:solidFill>
                <a:effectLst/>
                <a:cs typeface="Arial" charset="0"/>
              </a:rPr>
              <a:t>, Claudia Richter, Abraham M. Rosenbaum, </a:t>
            </a:r>
            <a:r>
              <a:rPr kumimoji="0" lang="en-US" sz="1400" b="0" i="0" u="none" strike="noStrike" cap="none" normalizeH="0" baseline="0" dirty="0" err="1" smtClean="0">
                <a:ln>
                  <a:noFill/>
                </a:ln>
                <a:solidFill>
                  <a:schemeClr val="tx1"/>
                </a:solidFill>
                <a:effectLst/>
                <a:cs typeface="Arial" charset="0"/>
              </a:rPr>
              <a:t>Shaunak</a:t>
            </a:r>
            <a:r>
              <a:rPr kumimoji="0" lang="en-US" sz="1400" b="0" i="0" u="none" strike="noStrike" cap="none" normalizeH="0" baseline="0" dirty="0" smtClean="0">
                <a:ln>
                  <a:noFill/>
                </a:ln>
                <a:solidFill>
                  <a:schemeClr val="tx1"/>
                </a:solidFill>
                <a:effectLst/>
                <a:cs typeface="Arial" charset="0"/>
              </a:rPr>
              <a:t> Roy, Jay Shafto, </a:t>
            </a:r>
            <a:r>
              <a:rPr kumimoji="0" lang="en-US" sz="1400" b="0" i="0" u="none" strike="noStrike" cap="none" normalizeH="0" baseline="0" dirty="0" err="1" smtClean="0">
                <a:ln>
                  <a:noFill/>
                </a:ln>
                <a:solidFill>
                  <a:schemeClr val="tx1"/>
                </a:solidFill>
                <a:effectLst/>
                <a:cs typeface="Arial" charset="0"/>
              </a:rPr>
              <a:t>Uladzislau</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Sharanhovich</a:t>
            </a:r>
            <a:r>
              <a:rPr kumimoji="0" lang="en-US" sz="1400" b="0" i="0" u="none" strike="noStrike" cap="none" normalizeH="0" baseline="0" dirty="0" smtClean="0">
                <a:ln>
                  <a:noFill/>
                </a:ln>
                <a:solidFill>
                  <a:schemeClr val="tx1"/>
                </a:solidFill>
                <a:effectLst/>
                <a:cs typeface="Arial" charset="0"/>
              </a:rPr>
              <a:t>, Karen W. Shannon, Conrad G. </a:t>
            </a:r>
            <a:r>
              <a:rPr kumimoji="0" lang="en-US" sz="1400" b="0" i="0" u="none" strike="noStrike" cap="none" normalizeH="0" baseline="0" dirty="0" err="1" smtClean="0">
                <a:ln>
                  <a:noFill/>
                </a:ln>
                <a:solidFill>
                  <a:schemeClr val="tx1"/>
                </a:solidFill>
                <a:effectLst/>
                <a:cs typeface="Arial" charset="0"/>
              </a:rPr>
              <a:t>Sheppy</a:t>
            </a:r>
            <a:r>
              <a:rPr kumimoji="0" lang="en-US" sz="1400" b="0" i="0" u="none" strike="noStrike" cap="none" normalizeH="0" baseline="0" dirty="0" smtClean="0">
                <a:ln>
                  <a:noFill/>
                </a:ln>
                <a:solidFill>
                  <a:schemeClr val="tx1"/>
                </a:solidFill>
                <a:effectLst/>
                <a:cs typeface="Arial" charset="0"/>
              </a:rPr>
              <a:t>, Michel Sun, Joseph V. </a:t>
            </a:r>
            <a:r>
              <a:rPr kumimoji="0" lang="en-US" sz="1400" b="0" i="0" u="none" strike="noStrike" cap="none" normalizeH="0" baseline="0" dirty="0" err="1" smtClean="0">
                <a:ln>
                  <a:noFill/>
                </a:ln>
                <a:solidFill>
                  <a:schemeClr val="tx1"/>
                </a:solidFill>
                <a:effectLst/>
                <a:cs typeface="Arial" charset="0"/>
              </a:rPr>
              <a:t>Thakuria</a:t>
            </a:r>
            <a:r>
              <a:rPr kumimoji="0" lang="en-US" sz="1400" b="0" i="0" u="none" strike="noStrike" cap="none" normalizeH="0" baseline="0" dirty="0" smtClean="0">
                <a:ln>
                  <a:noFill/>
                </a:ln>
                <a:solidFill>
                  <a:schemeClr val="tx1"/>
                </a:solidFill>
                <a:effectLst/>
                <a:cs typeface="Arial" charset="0"/>
              </a:rPr>
              <a:t>, Anne Tran, Dylan Vu, Alexander Wait </a:t>
            </a:r>
            <a:r>
              <a:rPr kumimoji="0" lang="en-US" sz="1400" b="0" i="0" u="none" strike="noStrike" cap="none" normalizeH="0" baseline="0" dirty="0" err="1" smtClean="0">
                <a:ln>
                  <a:noFill/>
                </a:ln>
                <a:solidFill>
                  <a:schemeClr val="tx1"/>
                </a:solidFill>
                <a:effectLst/>
                <a:cs typeface="Arial" charset="0"/>
              </a:rPr>
              <a:t>Zaranek</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Xiaodi</a:t>
            </a:r>
            <a:r>
              <a:rPr kumimoji="0" lang="en-US" sz="1400" b="0" i="0" u="none" strike="noStrike" cap="none" normalizeH="0" baseline="0" dirty="0" smtClean="0">
                <a:ln>
                  <a:noFill/>
                </a:ln>
                <a:solidFill>
                  <a:schemeClr val="tx1"/>
                </a:solidFill>
                <a:effectLst/>
                <a:cs typeface="Arial" charset="0"/>
              </a:rPr>
              <a:t> Wu, </a:t>
            </a:r>
            <a:r>
              <a:rPr kumimoji="0" lang="en-US" sz="1400" b="0" i="0" u="none" strike="noStrike" cap="none" normalizeH="0" baseline="0" dirty="0" err="1" smtClean="0">
                <a:ln>
                  <a:noFill/>
                </a:ln>
                <a:solidFill>
                  <a:schemeClr val="tx1"/>
                </a:solidFill>
                <a:effectLst/>
                <a:cs typeface="Arial" charset="0"/>
              </a:rPr>
              <a:t>Snezana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Drmanac</a:t>
            </a:r>
            <a:r>
              <a:rPr kumimoji="0" lang="en-US" sz="1400" b="0" i="0" u="none" strike="noStrike" cap="none" normalizeH="0" baseline="0" dirty="0" smtClean="0">
                <a:ln>
                  <a:noFill/>
                </a:ln>
                <a:solidFill>
                  <a:schemeClr val="tx1"/>
                </a:solidFill>
                <a:effectLst/>
                <a:cs typeface="Arial" charset="0"/>
              </a:rPr>
              <a:t>, Arnold R. Oliphant, William C. </a:t>
            </a:r>
            <a:r>
              <a:rPr kumimoji="0" lang="en-US" sz="1400" b="0" i="0" u="none" strike="noStrike" cap="none" normalizeH="0" baseline="0" dirty="0" err="1" smtClean="0">
                <a:ln>
                  <a:noFill/>
                </a:ln>
                <a:solidFill>
                  <a:schemeClr val="tx1"/>
                </a:solidFill>
                <a:effectLst/>
                <a:cs typeface="Arial" charset="0"/>
              </a:rPr>
              <a:t>Banyai</a:t>
            </a:r>
            <a:r>
              <a:rPr kumimoji="0" lang="en-US" sz="1400" b="0" i="0" u="none" strike="noStrike" cap="none" normalizeH="0" baseline="0" dirty="0" smtClean="0">
                <a:ln>
                  <a:noFill/>
                </a:ln>
                <a:solidFill>
                  <a:schemeClr val="tx1"/>
                </a:solidFill>
                <a:effectLst/>
                <a:cs typeface="Arial" charset="0"/>
              </a:rPr>
              <a:t>, Bruce Martin, Dennis G. Ballinger, </a:t>
            </a:r>
            <a:r>
              <a:rPr kumimoji="0" lang="en-US" sz="1400" i="0" u="none" strike="noStrike" cap="none" normalizeH="0" baseline="0" dirty="0" smtClean="0">
                <a:ln>
                  <a:noFill/>
                </a:ln>
                <a:solidFill>
                  <a:schemeClr val="tx1"/>
                </a:solidFill>
                <a:effectLst/>
                <a:cs typeface="Arial" charset="0"/>
              </a:rPr>
              <a:t>George M. Church</a:t>
            </a:r>
            <a:r>
              <a:rPr kumimoji="0" lang="en-US" sz="1400" b="0" i="0" u="none" strike="noStrike" cap="none" normalizeH="0" baseline="0" dirty="0" smtClean="0">
                <a:ln>
                  <a:noFill/>
                </a:ln>
                <a:solidFill>
                  <a:schemeClr val="tx1"/>
                </a:solidFill>
                <a:effectLst/>
                <a:cs typeface="Arial" charset="0"/>
              </a:rPr>
              <a:t>, Clifford A. Reid.</a:t>
            </a:r>
            <a:r>
              <a:rPr kumimoji="0" lang="en-US" sz="1400" b="0" i="0" u="none" strike="noStrike" cap="none" normalizeH="0" dirty="0" smtClean="0">
                <a:ln>
                  <a:noFill/>
                </a:ln>
                <a:solidFill>
                  <a:schemeClr val="tx1"/>
                </a:solidFill>
                <a:effectLst/>
                <a:cs typeface="Arial" charset="0"/>
              </a:rPr>
              <a:t>  </a:t>
            </a:r>
            <a:r>
              <a:rPr kumimoji="0" lang="en-US" sz="1400" b="1" i="1" u="none" strike="noStrike" cap="none" normalizeH="0" dirty="0" smtClean="0">
                <a:ln>
                  <a:noFill/>
                </a:ln>
                <a:solidFill>
                  <a:schemeClr val="tx1"/>
                </a:solidFill>
                <a:effectLst/>
                <a:cs typeface="Arial" charset="0"/>
              </a:rPr>
              <a:t>Science</a:t>
            </a:r>
            <a:r>
              <a:rPr kumimoji="0" lang="en-US" sz="1400" b="1" i="0" u="none" strike="noStrike" cap="none" normalizeH="0" dirty="0" smtClean="0">
                <a:ln>
                  <a:noFill/>
                </a:ln>
                <a:solidFill>
                  <a:schemeClr val="tx1"/>
                </a:solidFill>
                <a:effectLst/>
                <a:cs typeface="Arial" charset="0"/>
              </a:rPr>
              <a:t>, January 2010.</a:t>
            </a:r>
            <a:endParaRPr kumimoji="0" lang="en-US" sz="1400" b="1" i="0" u="none" strike="noStrike" cap="none" normalizeH="0" baseline="0" dirty="0" smtClean="0">
              <a:ln>
                <a:noFill/>
              </a:ln>
              <a:solidFill>
                <a:schemeClr val="tx1"/>
              </a:solidFill>
              <a:effectLst/>
              <a:cs typeface="Arial" charset="0"/>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spTree>
    <p:extLst>
      <p:ext uri="{BB962C8B-B14F-4D97-AF65-F5344CB8AC3E}">
        <p14:creationId xmlns:p14="http://schemas.microsoft.com/office/powerpoint/2010/main" val="3681199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pic>
        <p:nvPicPr>
          <p:cNvPr id="5" name="Picture 4" descr="Screen Shot 2013-12-03 at 6.57.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90740"/>
            <a:ext cx="8122689" cy="5906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87637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34</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rgbClr val="EBF1DE"/>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accent6">
                      <a:lumMod val="75000"/>
                    </a:schemeClr>
                  </a:solidFill>
                  <a:ea typeface="Lucida Grande"/>
                  <a:cs typeface="Lucida Grande"/>
                </a:rPr>
                <a:t>opened doors with the sound of your </a:t>
              </a:r>
              <a:r>
                <a:rPr lang="en-US" dirty="0" smtClean="0">
                  <a:solidFill>
                    <a:schemeClr val="accent6">
                      <a:lumMod val="75000"/>
                    </a:schemeClr>
                  </a:solidFill>
                  <a:ea typeface="Lucida Grande"/>
                  <a:cs typeface="Lucida Grande"/>
                </a:rPr>
                <a:t>voice</a:t>
              </a:r>
              <a:endParaRPr lang="en-US" dirty="0">
                <a:solidFill>
                  <a:schemeClr val="accent6">
                    <a:lumMod val="75000"/>
                  </a:schemeClr>
                </a:solidFill>
                <a:ea typeface="Lucida Grande"/>
                <a:cs typeface="Lucida Grande"/>
              </a:endParaRPr>
            </a:p>
            <a:p>
              <a:pPr algn="ctr"/>
              <a:r>
                <a:rPr lang="en-US" dirty="0" smtClean="0">
                  <a:solidFill>
                    <a:schemeClr val="bg1">
                      <a:lumMod val="75000"/>
                    </a:schemeClr>
                  </a:solidFill>
                  <a:ea typeface="Lucida Grande"/>
                  <a:cs typeface="Lucida Grande"/>
                </a:rPr>
                <a:t>kept </a:t>
              </a:r>
              <a:r>
                <a:rPr lang="en-US" dirty="0">
                  <a:solidFill>
                    <a:schemeClr val="bg1">
                      <a:lumMod val="75000"/>
                    </a:schemeClr>
                  </a:solidFill>
                  <a:ea typeface="Lucida Grande"/>
                  <a:cs typeface="Lucida Grande"/>
                </a:rPr>
                <a:t>an eye on your home when you’re not at </a:t>
              </a:r>
              <a:r>
                <a:rPr lang="en-US" dirty="0" smtClean="0">
                  <a:solidFill>
                    <a:schemeClr val="bg1">
                      <a:lumMod val="75000"/>
                    </a:schemeClr>
                  </a:solidFill>
                  <a:ea typeface="Lucida Grande"/>
                  <a:cs typeface="Lucida Grande"/>
                </a:rPr>
                <a:t>home</a:t>
              </a:r>
            </a:p>
            <a:p>
              <a:pPr algn="ctr"/>
              <a:r>
                <a:rPr lang="en-US" b="1" dirty="0">
                  <a:solidFill>
                    <a:srgbClr val="00B501"/>
                  </a:solidFill>
                  <a:ea typeface="Lucida Grande"/>
                  <a:cs typeface="Lucida Grande"/>
                </a:rPr>
                <a:t>carried your medical history in your </a:t>
              </a:r>
              <a:r>
                <a:rPr lang="en-US" b="1" dirty="0" smtClean="0">
                  <a:solidFill>
                    <a:srgbClr val="00B501"/>
                  </a:solidFill>
                  <a:ea typeface="Lucida Grande"/>
                  <a:cs typeface="Lucida Grande"/>
                </a:rPr>
                <a:t>wallet</a:t>
              </a:r>
              <a:endParaRPr lang="en-US" b="1" dirty="0">
                <a:solidFill>
                  <a:srgbClr val="00B50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7299690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#2</a:t>
            </a:r>
            <a:endParaRPr lang="en-US" b="1" dirty="0"/>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35</a:t>
            </a:fld>
            <a:endParaRPr lang="en-US"/>
          </a:p>
        </p:txBody>
      </p:sp>
      <p:sp>
        <p:nvSpPr>
          <p:cNvPr id="7" name="TextBox 6"/>
          <p:cNvSpPr txBox="1"/>
          <p:nvPr/>
        </p:nvSpPr>
        <p:spPr>
          <a:xfrm>
            <a:off x="553977" y="2107555"/>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Within 15 years, at least 95% of the </a:t>
            </a:r>
            <a:r>
              <a:rPr lang="en-US" sz="3200" b="1" dirty="0" smtClean="0"/>
              <a:t>world’s </a:t>
            </a:r>
            <a:r>
              <a:rPr lang="en-US" sz="3200" dirty="0" smtClean="0"/>
              <a:t>adult population will have done everything on the “You Will” list (or something comparable but much better).</a:t>
            </a:r>
            <a:endParaRPr lang="en-US" sz="3200" dirty="0"/>
          </a:p>
        </p:txBody>
      </p:sp>
      <p:sp>
        <p:nvSpPr>
          <p:cNvPr id="18" name="TextBox 17"/>
          <p:cNvSpPr txBox="1"/>
          <p:nvPr/>
        </p:nvSpPr>
        <p:spPr>
          <a:xfrm>
            <a:off x="3124200" y="5298235"/>
            <a:ext cx="5180475" cy="461665"/>
          </a:xfrm>
          <a:prstGeom prst="rect">
            <a:avLst/>
          </a:prstGeom>
          <a:noFill/>
        </p:spPr>
        <p:txBody>
          <a:bodyPr wrap="none" rtlCol="0">
            <a:spAutoFit/>
          </a:bodyPr>
          <a:lstStyle/>
          <a:p>
            <a:r>
              <a:rPr lang="en-US" sz="2400" dirty="0" smtClean="0"/>
              <a:t>Note: this implies end to world poverty!</a:t>
            </a:r>
            <a:endParaRPr lang="en-US" sz="2400" dirty="0"/>
          </a:p>
        </p:txBody>
      </p:sp>
    </p:spTree>
    <p:extLst>
      <p:ext uri="{BB962C8B-B14F-4D97-AF65-F5344CB8AC3E}">
        <p14:creationId xmlns:p14="http://schemas.microsoft.com/office/powerpoint/2010/main" val="12042050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36</a:t>
            </a:fld>
            <a:endParaRPr lang="en-US"/>
          </a:p>
        </p:txBody>
      </p:sp>
      <p:pic>
        <p:nvPicPr>
          <p:cNvPr id="5" name="Picture 4" descr="Screen Shot 2013-12-03 at 7.0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68" y="391789"/>
            <a:ext cx="8848711" cy="5356612"/>
          </a:xfrm>
          <a:prstGeom prst="rect">
            <a:avLst/>
          </a:prstGeom>
        </p:spPr>
      </p:pic>
    </p:spTree>
    <p:extLst>
      <p:ext uri="{BB962C8B-B14F-4D97-AF65-F5344CB8AC3E}">
        <p14:creationId xmlns:p14="http://schemas.microsoft.com/office/powerpoint/2010/main" val="33149695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2.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9" y="341019"/>
            <a:ext cx="9496352" cy="5887078"/>
          </a:xfrm>
          <a:prstGeom prst="rect">
            <a:avLst/>
          </a:prstGeom>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pic>
        <p:nvPicPr>
          <p:cNvPr id="5" name="Picture 4" descr="Screen Shot 2013-12-03 at 7.0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190" y="2580405"/>
            <a:ext cx="3191305" cy="1931872"/>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7323307" y="716029"/>
            <a:ext cx="912630" cy="523220"/>
          </a:xfrm>
          <a:prstGeom prst="rect">
            <a:avLst/>
          </a:prstGeom>
          <a:noFill/>
        </p:spPr>
        <p:txBody>
          <a:bodyPr wrap="none" rtlCol="0">
            <a:spAutoFit/>
          </a:bodyPr>
          <a:lstStyle/>
          <a:p>
            <a:r>
              <a:rPr lang="en-US" sz="2800" dirty="0" smtClean="0">
                <a:solidFill>
                  <a:srgbClr val="FFFF00"/>
                </a:solidFill>
              </a:rPr>
              <a:t>1948</a:t>
            </a:r>
            <a:endParaRPr lang="en-US" sz="2800" dirty="0">
              <a:solidFill>
                <a:srgbClr val="FFFF00"/>
              </a:solidFill>
            </a:endParaRPr>
          </a:p>
        </p:txBody>
      </p:sp>
    </p:spTree>
    <p:extLst>
      <p:ext uri="{BB962C8B-B14F-4D97-AF65-F5344CB8AC3E}">
        <p14:creationId xmlns:p14="http://schemas.microsoft.com/office/powerpoint/2010/main" val="31305509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3.42 AM.png"/>
          <p:cNvPicPr>
            <a:picLocks noChangeAspect="1"/>
          </p:cNvPicPr>
          <p:nvPr/>
        </p:nvPicPr>
        <p:blipFill rotWithShape="1">
          <a:blip r:embed="rId2">
            <a:extLst>
              <a:ext uri="{28A0092B-C50C-407E-A947-70E740481C1C}">
                <a14:useLocalDpi xmlns:a14="http://schemas.microsoft.com/office/drawing/2010/main" val="0"/>
              </a:ext>
            </a:extLst>
          </a:blip>
          <a:srcRect l="1344" r="9056"/>
          <a:stretch/>
        </p:blipFill>
        <p:spPr>
          <a:xfrm>
            <a:off x="-1" y="256689"/>
            <a:ext cx="9144001" cy="6356350"/>
          </a:xfrm>
          <a:prstGeom prst="rect">
            <a:avLst/>
          </a:prstGeom>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sp>
        <p:nvSpPr>
          <p:cNvPr id="8" name="TextBox 7"/>
          <p:cNvSpPr txBox="1"/>
          <p:nvPr/>
        </p:nvSpPr>
        <p:spPr>
          <a:xfrm>
            <a:off x="1574176" y="315561"/>
            <a:ext cx="1016624" cy="584776"/>
          </a:xfrm>
          <a:prstGeom prst="rect">
            <a:avLst/>
          </a:prstGeom>
          <a:noFill/>
        </p:spPr>
        <p:txBody>
          <a:bodyPr wrap="none" rtlCol="0">
            <a:spAutoFit/>
          </a:bodyPr>
          <a:lstStyle/>
          <a:p>
            <a:r>
              <a:rPr lang="en-US" sz="3200" dirty="0" smtClean="0">
                <a:solidFill>
                  <a:srgbClr val="FFFF00"/>
                </a:solidFill>
              </a:rPr>
              <a:t>1994</a:t>
            </a:r>
            <a:endParaRPr lang="en-US" sz="3200" dirty="0">
              <a:solidFill>
                <a:srgbClr val="FFFF00"/>
              </a:solidFill>
            </a:endParaRPr>
          </a:p>
        </p:txBody>
      </p:sp>
    </p:spTree>
    <p:extLst>
      <p:ext uri="{BB962C8B-B14F-4D97-AF65-F5344CB8AC3E}">
        <p14:creationId xmlns:p14="http://schemas.microsoft.com/office/powerpoint/2010/main" val="24406484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a:t>
            </a:fld>
            <a:endParaRPr lang="en-US"/>
          </a:p>
        </p:txBody>
      </p:sp>
      <p:pic>
        <p:nvPicPr>
          <p:cNvPr id="6" name="Picture 5" descr="Screen Shot 2013-12-03 at 10.44.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04799"/>
            <a:ext cx="8854992" cy="3663013"/>
          </a:xfrm>
          <a:prstGeom prst="rect">
            <a:avLst/>
          </a:prstGeom>
          <a:ln>
            <a:noFill/>
          </a:ln>
          <a:effectLst>
            <a:outerShdw blurRad="292100" dist="139700" dir="2700000" algn="tl" rotWithShape="0">
              <a:srgbClr val="333333">
                <a:alpha val="65000"/>
              </a:srgbClr>
            </a:outerShdw>
          </a:effectLst>
        </p:spPr>
      </p:pic>
      <p:pic>
        <p:nvPicPr>
          <p:cNvPr id="7" name="Picture 6" descr="Screen Shot 2013-12-03 at 10.48.21 AM.png"/>
          <p:cNvPicPr>
            <a:picLocks noChangeAspect="1"/>
          </p:cNvPicPr>
          <p:nvPr/>
        </p:nvPicPr>
        <p:blipFill rotWithShape="1">
          <a:blip r:embed="rId3">
            <a:extLst>
              <a:ext uri="{28A0092B-C50C-407E-A947-70E740481C1C}">
                <a14:useLocalDpi xmlns:a14="http://schemas.microsoft.com/office/drawing/2010/main" val="0"/>
              </a:ext>
            </a:extLst>
          </a:blip>
          <a:srcRect r="38825" b="32193"/>
          <a:stretch/>
        </p:blipFill>
        <p:spPr>
          <a:xfrm>
            <a:off x="457200" y="3328668"/>
            <a:ext cx="5593817" cy="245360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001839" y="5459104"/>
            <a:ext cx="3064608" cy="707886"/>
          </a:xfrm>
          <a:prstGeom prst="rect">
            <a:avLst/>
          </a:prstGeom>
          <a:solidFill>
            <a:schemeClr val="bg1"/>
          </a:solidFill>
        </p:spPr>
        <p:txBody>
          <a:bodyPr wrap="square">
            <a:spAutoFit/>
          </a:bodyPr>
          <a:lstStyle/>
          <a:p>
            <a:r>
              <a:rPr lang="en-US" sz="2000" dirty="0"/>
              <a:t>It is difficult to predict, especially about the future</a:t>
            </a:r>
          </a:p>
        </p:txBody>
      </p:sp>
    </p:spTree>
    <p:extLst>
      <p:ext uri="{BB962C8B-B14F-4D97-AF65-F5344CB8AC3E}">
        <p14:creationId xmlns:p14="http://schemas.microsoft.com/office/powerpoint/2010/main" val="2551593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pic>
        <p:nvPicPr>
          <p:cNvPr id="6" name="Picture 5" descr="Screen Shot 2013-12-03 at 7.15.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88673"/>
            <a:ext cx="8082154" cy="4769327"/>
          </a:xfrm>
          <a:prstGeom prst="rect">
            <a:avLst/>
          </a:prstGeom>
        </p:spPr>
      </p:pic>
      <p:pic>
        <p:nvPicPr>
          <p:cNvPr id="7" name="Picture 6" descr="Screen Shot 2013-12-03 at 7.13.42 AM.png"/>
          <p:cNvPicPr>
            <a:picLocks noChangeAspect="1"/>
          </p:cNvPicPr>
          <p:nvPr/>
        </p:nvPicPr>
        <p:blipFill rotWithShape="1">
          <a:blip r:embed="rId3">
            <a:extLst>
              <a:ext uri="{28A0092B-C50C-407E-A947-70E740481C1C}">
                <a14:useLocalDpi xmlns:a14="http://schemas.microsoft.com/office/drawing/2010/main" val="0"/>
              </a:ext>
            </a:extLst>
          </a:blip>
          <a:srcRect l="1344" r="9056"/>
          <a:stretch/>
        </p:blipFill>
        <p:spPr>
          <a:xfrm>
            <a:off x="6019800" y="0"/>
            <a:ext cx="3124200" cy="2171753"/>
          </a:xfrm>
          <a:prstGeom prst="rect">
            <a:avLst/>
          </a:prstGeom>
        </p:spPr>
      </p:pic>
      <p:pic>
        <p:nvPicPr>
          <p:cNvPr id="8" name="Picture 7"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587570" cy="2171753"/>
          </a:xfrm>
          <a:prstGeom prst="rect">
            <a:avLst/>
          </a:prstGeom>
          <a:ln w="12700" cmpd="sng">
            <a:solidFill>
              <a:srgbClr val="FFFFFF"/>
            </a:solidFill>
          </a:ln>
          <a:effectLst>
            <a:outerShdw blurRad="292100" dist="139700" dir="2700000" algn="tl" rotWithShape="0">
              <a:srgbClr val="333333">
                <a:alpha val="65000"/>
              </a:srgbClr>
            </a:outerShdw>
          </a:effectLst>
        </p:spPr>
      </p:pic>
      <p:pic>
        <p:nvPicPr>
          <p:cNvPr id="9" name="Picture 8" descr="Screen Shot 2013-12-03 at 7.12.06 AM.png"/>
          <p:cNvPicPr>
            <a:picLocks noChangeAspect="1"/>
          </p:cNvPicPr>
          <p:nvPr/>
        </p:nvPicPr>
        <p:blipFill rotWithShape="1">
          <a:blip r:embed="rId5">
            <a:extLst>
              <a:ext uri="{28A0092B-C50C-407E-A947-70E740481C1C}">
                <a14:useLocalDpi xmlns:a14="http://schemas.microsoft.com/office/drawing/2010/main" val="0"/>
              </a:ext>
            </a:extLst>
          </a:blip>
          <a:srcRect r="15042"/>
          <a:stretch/>
        </p:blipFill>
        <p:spPr>
          <a:xfrm>
            <a:off x="3124200" y="-1"/>
            <a:ext cx="2976267" cy="2171754"/>
          </a:xfrm>
          <a:prstGeom prst="rect">
            <a:avLst/>
          </a:prstGeom>
        </p:spPr>
      </p:pic>
    </p:spTree>
    <p:extLst>
      <p:ext uri="{BB962C8B-B14F-4D97-AF65-F5344CB8AC3E}">
        <p14:creationId xmlns:p14="http://schemas.microsoft.com/office/powerpoint/2010/main" val="33522550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5" name="Picture 4" descr="Screen Shot 2013-11-28 at 1.2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92" y="216160"/>
            <a:ext cx="8691668" cy="6022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52938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41</a:t>
            </a:fld>
            <a:endParaRPr lang="en-US" dirty="0"/>
          </a:p>
        </p:txBody>
      </p:sp>
      <p:pic>
        <p:nvPicPr>
          <p:cNvPr id="103426" name="Picture 2" descr="http://www.harpercollins.com/harperimages/isbn/large/5/9780061452055.jpg"/>
          <p:cNvPicPr>
            <a:picLocks noChangeAspect="1" noChangeArrowheads="1"/>
          </p:cNvPicPr>
          <p:nvPr/>
        </p:nvPicPr>
        <p:blipFill>
          <a:blip r:embed="rId2" cstate="print"/>
          <a:srcRect/>
          <a:stretch>
            <a:fillRect/>
          </a:stretch>
        </p:blipFill>
        <p:spPr bwMode="auto">
          <a:xfrm>
            <a:off x="5334000" y="457200"/>
            <a:ext cx="3556706" cy="5410200"/>
          </a:xfrm>
          <a:prstGeom prst="rect">
            <a:avLst/>
          </a:prstGeom>
          <a:noFill/>
        </p:spPr>
      </p:pic>
      <p:sp>
        <p:nvSpPr>
          <p:cNvPr id="7" name="TextBox 6"/>
          <p:cNvSpPr txBox="1"/>
          <p:nvPr/>
        </p:nvSpPr>
        <p:spPr>
          <a:xfrm>
            <a:off x="337930" y="152400"/>
            <a:ext cx="5072270" cy="6494085"/>
          </a:xfrm>
          <a:prstGeom prst="rect">
            <a:avLst/>
          </a:prstGeom>
          <a:noFill/>
        </p:spPr>
        <p:txBody>
          <a:bodyPr wrap="square" rtlCol="0">
            <a:spAutoFit/>
          </a:bodyPr>
          <a:lstStyle/>
          <a:p>
            <a:r>
              <a:rPr lang="en-US" sz="3200" dirty="0" smtClean="0"/>
              <a:t>“Today, of Americans officially designated as ‘poor’, 99 percent have electricity, running water, flush toilets, and a refrigerator; 95 percent have a television, 88 percent a telephone, 71 percent a car and 70 percent air conditioning. Cornelius Vanderbilt had none of these.”		Matt Ridley</a:t>
            </a:r>
          </a:p>
          <a:p>
            <a:endParaRPr lang="en-US" sz="32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27681871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2 at 6.42.58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79" y="274637"/>
            <a:ext cx="6970881" cy="582599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418444" y="3125242"/>
            <a:ext cx="5268356" cy="1143000"/>
          </a:xfrm>
          <a:solidFill>
            <a:schemeClr val="accent6">
              <a:lumMod val="20000"/>
              <a:lumOff val="80000"/>
              <a:alpha val="83000"/>
            </a:schemeClr>
          </a:solidFill>
        </p:spPr>
        <p:txBody>
          <a:bodyPr/>
          <a:lstStyle/>
          <a:p>
            <a:r>
              <a:rPr lang="en-US" dirty="0" smtClean="0"/>
              <a:t>Pace of Progress</a:t>
            </a:r>
            <a:endParaRPr lang="en-US"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42</a:t>
            </a:fld>
            <a:endParaRPr lang="en-US"/>
          </a:p>
        </p:txBody>
      </p:sp>
    </p:spTree>
    <p:extLst>
      <p:ext uri="{BB962C8B-B14F-4D97-AF65-F5344CB8AC3E}">
        <p14:creationId xmlns:p14="http://schemas.microsoft.com/office/powerpoint/2010/main" val="7966509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graphicFrame>
        <p:nvGraphicFramePr>
          <p:cNvPr id="6" name="Chart 5"/>
          <p:cNvGraphicFramePr>
            <a:graphicFrameLocks/>
          </p:cNvGraphicFramePr>
          <p:nvPr>
            <p:extLst>
              <p:ext uri="{D42A27DB-BD31-4B8C-83A1-F6EECF244321}">
                <p14:modId xmlns:p14="http://schemas.microsoft.com/office/powerpoint/2010/main" val="3644678361"/>
              </p:ext>
            </p:extLst>
          </p:nvPr>
        </p:nvGraphicFramePr>
        <p:xfrm>
          <a:off x="148628" y="647569"/>
          <a:ext cx="8728517" cy="38512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693322" y="159793"/>
            <a:ext cx="2326478" cy="461665"/>
          </a:xfrm>
          <a:prstGeom prst="rect">
            <a:avLst/>
          </a:prstGeom>
          <a:noFill/>
        </p:spPr>
        <p:txBody>
          <a:bodyPr wrap="none" rtlCol="0">
            <a:spAutoFit/>
          </a:bodyPr>
          <a:lstStyle/>
          <a:p>
            <a:r>
              <a:rPr lang="en-US" sz="2400" dirty="0" smtClean="0"/>
              <a:t>Year of Invention</a:t>
            </a:r>
            <a:endParaRPr lang="en-US" sz="2400" dirty="0"/>
          </a:p>
        </p:txBody>
      </p:sp>
      <p:sp>
        <p:nvSpPr>
          <p:cNvPr id="10" name="TextBox 9"/>
          <p:cNvSpPr txBox="1"/>
          <p:nvPr/>
        </p:nvSpPr>
        <p:spPr>
          <a:xfrm rot="5400000">
            <a:off x="7997692" y="2433638"/>
            <a:ext cx="1687481" cy="461665"/>
          </a:xfrm>
          <a:prstGeom prst="rect">
            <a:avLst/>
          </a:prstGeom>
          <a:noFill/>
        </p:spPr>
        <p:txBody>
          <a:bodyPr wrap="none" rtlCol="0">
            <a:spAutoFit/>
          </a:bodyPr>
          <a:lstStyle/>
          <a:p>
            <a:r>
              <a:rPr lang="en-US" sz="2400" dirty="0" smtClean="0"/>
              <a:t>Rank on List</a:t>
            </a:r>
            <a:endParaRPr lang="en-US" sz="2400" dirty="0"/>
          </a:p>
        </p:txBody>
      </p:sp>
      <p:pic>
        <p:nvPicPr>
          <p:cNvPr id="12" name="Picture 11"/>
          <p:cNvPicPr>
            <a:picLocks noChangeAspect="1"/>
          </p:cNvPicPr>
          <p:nvPr/>
        </p:nvPicPr>
        <p:blipFill>
          <a:blip r:embed="rId3"/>
          <a:stretch>
            <a:fillRect/>
          </a:stretch>
        </p:blipFill>
        <p:spPr>
          <a:xfrm>
            <a:off x="6323502" y="4633919"/>
            <a:ext cx="1524794" cy="1529876"/>
          </a:xfrm>
          <a:prstGeom prst="rect">
            <a:avLst/>
          </a:prstGeom>
        </p:spPr>
      </p:pic>
      <p:sp>
        <p:nvSpPr>
          <p:cNvPr id="13" name="TextBox 12"/>
          <p:cNvSpPr txBox="1"/>
          <p:nvPr/>
        </p:nvSpPr>
        <p:spPr>
          <a:xfrm>
            <a:off x="6019800" y="6084121"/>
            <a:ext cx="2431675" cy="461665"/>
          </a:xfrm>
          <a:prstGeom prst="rect">
            <a:avLst/>
          </a:prstGeom>
          <a:noFill/>
        </p:spPr>
        <p:txBody>
          <a:bodyPr wrap="none" rtlCol="0">
            <a:spAutoFit/>
          </a:bodyPr>
          <a:lstStyle/>
          <a:p>
            <a:r>
              <a:rPr lang="en-US" sz="2400" dirty="0"/>
              <a:t>W</a:t>
            </a:r>
            <a:r>
              <a:rPr lang="en-US" sz="2400" dirty="0" smtClean="0"/>
              <a:t>heel (~4000 BC)</a:t>
            </a:r>
            <a:endParaRPr lang="en-US" sz="2400" dirty="0"/>
          </a:p>
        </p:txBody>
      </p:sp>
      <p:sp>
        <p:nvSpPr>
          <p:cNvPr id="14" name="TextBox 13"/>
          <p:cNvSpPr txBox="1"/>
          <p:nvPr/>
        </p:nvSpPr>
        <p:spPr>
          <a:xfrm>
            <a:off x="3009962" y="4836277"/>
            <a:ext cx="26180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i="1" dirty="0" smtClean="0"/>
              <a:t>S </a:t>
            </a:r>
            <a:r>
              <a:rPr lang="en-US" sz="2800" b="1" dirty="0" smtClean="0"/>
              <a:t>::=</a:t>
            </a:r>
            <a:r>
              <a:rPr lang="en-US" sz="2800" b="1" i="1" dirty="0" smtClean="0"/>
              <a:t> NP V</a:t>
            </a:r>
          </a:p>
          <a:p>
            <a:r>
              <a:rPr lang="en-US" sz="2800" b="1" i="1" dirty="0" smtClean="0"/>
              <a:t>NP</a:t>
            </a:r>
            <a:r>
              <a:rPr lang="en-US" sz="2800" dirty="0" smtClean="0"/>
              <a:t> ::= </a:t>
            </a:r>
            <a:r>
              <a:rPr lang="en-US" sz="2800" b="1" i="1" dirty="0" smtClean="0">
                <a:sym typeface="Wingdings"/>
              </a:rPr>
              <a:t>N</a:t>
            </a:r>
            <a:r>
              <a:rPr lang="en-US" sz="2800" dirty="0" smtClean="0">
                <a:sym typeface="Wingdings"/>
              </a:rPr>
              <a:t> </a:t>
            </a:r>
            <a:r>
              <a:rPr lang="en-US" sz="2800" b="1" dirty="0" smtClean="0">
                <a:sym typeface="Wingdings"/>
              </a:rPr>
              <a:t>and</a:t>
            </a:r>
            <a:r>
              <a:rPr lang="en-US" sz="2800" dirty="0" smtClean="0">
                <a:sym typeface="Wingdings"/>
              </a:rPr>
              <a:t> </a:t>
            </a:r>
            <a:r>
              <a:rPr lang="en-US" sz="2800" b="1" i="1" dirty="0" smtClean="0">
                <a:sym typeface="Wingdings"/>
              </a:rPr>
              <a:t>NP</a:t>
            </a:r>
            <a:endParaRPr lang="en-US" sz="2800" b="1" i="1" dirty="0"/>
          </a:p>
        </p:txBody>
      </p:sp>
      <p:sp>
        <p:nvSpPr>
          <p:cNvPr id="15" name="TextBox 14"/>
          <p:cNvSpPr txBox="1"/>
          <p:nvPr/>
        </p:nvSpPr>
        <p:spPr>
          <a:xfrm>
            <a:off x="2896776" y="5893819"/>
            <a:ext cx="2731186" cy="461665"/>
          </a:xfrm>
          <a:prstGeom prst="rect">
            <a:avLst/>
          </a:prstGeom>
          <a:noFill/>
        </p:spPr>
        <p:txBody>
          <a:bodyPr wrap="none" rtlCol="0">
            <a:spAutoFit/>
          </a:bodyPr>
          <a:lstStyle/>
          <a:p>
            <a:r>
              <a:rPr lang="en-US" sz="2400" dirty="0" smtClean="0"/>
              <a:t>Language (-300 000)</a:t>
            </a:r>
            <a:endParaRPr lang="en-US" sz="2400" dirty="0"/>
          </a:p>
        </p:txBody>
      </p:sp>
      <p:sp>
        <p:nvSpPr>
          <p:cNvPr id="17" name="TextBox 16"/>
          <p:cNvSpPr txBox="1"/>
          <p:nvPr/>
        </p:nvSpPr>
        <p:spPr>
          <a:xfrm>
            <a:off x="278776" y="5893819"/>
            <a:ext cx="2546490" cy="461665"/>
          </a:xfrm>
          <a:prstGeom prst="rect">
            <a:avLst/>
          </a:prstGeom>
          <a:noFill/>
        </p:spPr>
        <p:txBody>
          <a:bodyPr wrap="none" rtlCol="0">
            <a:spAutoFit/>
          </a:bodyPr>
          <a:lstStyle/>
          <a:p>
            <a:r>
              <a:rPr lang="en-US" sz="2400" dirty="0" smtClean="0"/>
              <a:t>Cooking (-400 000)</a:t>
            </a:r>
            <a:endParaRPr lang="en-US" sz="2400" dirty="0"/>
          </a:p>
        </p:txBody>
      </p:sp>
      <p:pic>
        <p:nvPicPr>
          <p:cNvPr id="18" name="Picture 17"/>
          <p:cNvPicPr>
            <a:picLocks noChangeAspect="1"/>
          </p:cNvPicPr>
          <p:nvPr/>
        </p:nvPicPr>
        <p:blipFill>
          <a:blip r:embed="rId4"/>
          <a:stretch>
            <a:fillRect/>
          </a:stretch>
        </p:blipFill>
        <p:spPr>
          <a:xfrm>
            <a:off x="907720" y="4404117"/>
            <a:ext cx="1119025" cy="1489702"/>
          </a:xfrm>
          <a:prstGeom prst="rect">
            <a:avLst/>
          </a:prstGeom>
        </p:spPr>
      </p:pic>
      <p:pic>
        <p:nvPicPr>
          <p:cNvPr id="19" name="Picture 18"/>
          <p:cNvPicPr>
            <a:picLocks noChangeAspect="1"/>
          </p:cNvPicPr>
          <p:nvPr/>
        </p:nvPicPr>
        <p:blipFill rotWithShape="1">
          <a:blip r:embed="rId5"/>
          <a:srcRect l="16402" t="19699" r="47543" b="23566"/>
          <a:stretch/>
        </p:blipFill>
        <p:spPr>
          <a:xfrm>
            <a:off x="746934" y="1612433"/>
            <a:ext cx="1468974" cy="1733658"/>
          </a:xfrm>
          <a:prstGeom prst="rect">
            <a:avLst/>
          </a:prstGeom>
        </p:spPr>
      </p:pic>
    </p:spTree>
    <p:extLst>
      <p:ext uri="{BB962C8B-B14F-4D97-AF65-F5344CB8AC3E}">
        <p14:creationId xmlns:p14="http://schemas.microsoft.com/office/powerpoint/2010/main" val="1201508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545560618"/>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16503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45</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792372666"/>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rotWithShape="1">
          <a:blip r:embed="rId3"/>
          <a:srcRect l="16098" r="30890"/>
          <a:stretch/>
        </p:blipFill>
        <p:spPr>
          <a:xfrm>
            <a:off x="1462268" y="2499345"/>
            <a:ext cx="2591223" cy="3574396"/>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spTree>
    <p:extLst>
      <p:ext uri="{BB962C8B-B14F-4D97-AF65-F5344CB8AC3E}">
        <p14:creationId xmlns:p14="http://schemas.microsoft.com/office/powerpoint/2010/main" val="15291572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46</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652216614"/>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2715840" y="2566894"/>
            <a:ext cx="5601864" cy="3724537"/>
          </a:xfrm>
          <a:prstGeom prst="rect">
            <a:avLst/>
          </a:prstGeom>
        </p:spPr>
      </p:pic>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7" y="2304670"/>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3" y="2566895"/>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sp>
        <p:nvSpPr>
          <p:cNvPr id="13" name="Rectangle 12"/>
          <p:cNvSpPr/>
          <p:nvPr/>
        </p:nvSpPr>
        <p:spPr>
          <a:xfrm>
            <a:off x="3337375" y="5034298"/>
            <a:ext cx="1935496" cy="523220"/>
          </a:xfrm>
          <a:prstGeom prst="rect">
            <a:avLst/>
          </a:prstGeom>
        </p:spPr>
        <p:txBody>
          <a:bodyPr wrap="none">
            <a:spAutoFit/>
          </a:bodyPr>
          <a:lstStyle/>
          <a:p>
            <a:r>
              <a:rPr lang="en-US" sz="2800" dirty="0">
                <a:solidFill>
                  <a:schemeClr val="bg1"/>
                </a:solidFill>
              </a:rPr>
              <a:t>Nikola Tesla</a:t>
            </a:r>
          </a:p>
        </p:txBody>
      </p:sp>
    </p:spTree>
    <p:extLst>
      <p:ext uri="{BB962C8B-B14F-4D97-AF65-F5344CB8AC3E}">
        <p14:creationId xmlns:p14="http://schemas.microsoft.com/office/powerpoint/2010/main" val="95579647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47</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901015194"/>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7" y="2304670"/>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3" y="2566895"/>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cxnSp>
        <p:nvCxnSpPr>
          <p:cNvPr id="14" name="Straight Arrow Connector 13"/>
          <p:cNvCxnSpPr/>
          <p:nvPr/>
        </p:nvCxnSpPr>
        <p:spPr>
          <a:xfrm flipV="1">
            <a:off x="7682165" y="2438400"/>
            <a:ext cx="623635" cy="7887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65753" y="3141896"/>
            <a:ext cx="2574894" cy="461665"/>
          </a:xfrm>
          <a:prstGeom prst="rect">
            <a:avLst/>
          </a:prstGeom>
          <a:solidFill>
            <a:schemeClr val="bg2">
              <a:lumMod val="90000"/>
              <a:alpha val="85000"/>
            </a:schemeClr>
          </a:solidFill>
        </p:spPr>
        <p:txBody>
          <a:bodyPr wrap="none" rtlCol="0">
            <a:spAutoFit/>
          </a:bodyPr>
          <a:lstStyle/>
          <a:p>
            <a:r>
              <a:rPr lang="en-US" sz="2400" b="1" dirty="0" smtClean="0"/>
              <a:t>#4: Semiconductor</a:t>
            </a:r>
            <a:endParaRPr lang="en-US" sz="2400" b="1" dirty="0"/>
          </a:p>
        </p:txBody>
      </p:sp>
      <p:cxnSp>
        <p:nvCxnSpPr>
          <p:cNvPr id="16" name="Straight Arrow Connector 15"/>
          <p:cNvCxnSpPr/>
          <p:nvPr/>
        </p:nvCxnSpPr>
        <p:spPr>
          <a:xfrm flipV="1">
            <a:off x="7840647" y="3162988"/>
            <a:ext cx="465153" cy="12139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265753" y="4376983"/>
            <a:ext cx="3263183" cy="461665"/>
          </a:xfrm>
          <a:prstGeom prst="rect">
            <a:avLst/>
          </a:prstGeom>
          <a:solidFill>
            <a:schemeClr val="bg2">
              <a:lumMod val="90000"/>
              <a:alpha val="85000"/>
            </a:schemeClr>
          </a:solidFill>
        </p:spPr>
        <p:txBody>
          <a:bodyPr wrap="none" rtlCol="0">
            <a:spAutoFit/>
          </a:bodyPr>
          <a:lstStyle/>
          <a:p>
            <a:r>
              <a:rPr lang="en-US" sz="2400" b="1" dirty="0" smtClean="0"/>
              <a:t>#16: Personal Computer</a:t>
            </a:r>
            <a:endParaRPr lang="en-US" sz="2400" b="1" dirty="0"/>
          </a:p>
        </p:txBody>
      </p:sp>
      <p:cxnSp>
        <p:nvCxnSpPr>
          <p:cNvPr id="18" name="Straight Arrow Connector 17"/>
          <p:cNvCxnSpPr>
            <a:stCxn id="19" idx="3"/>
          </p:cNvCxnSpPr>
          <p:nvPr/>
        </p:nvCxnSpPr>
        <p:spPr>
          <a:xfrm flipV="1">
            <a:off x="7735255" y="2747526"/>
            <a:ext cx="499809" cy="11651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41763" y="3681854"/>
            <a:ext cx="1693492" cy="461665"/>
          </a:xfrm>
          <a:prstGeom prst="rect">
            <a:avLst/>
          </a:prstGeom>
          <a:solidFill>
            <a:schemeClr val="bg2">
              <a:lumMod val="90000"/>
              <a:alpha val="85000"/>
            </a:schemeClr>
          </a:solidFill>
        </p:spPr>
        <p:txBody>
          <a:bodyPr wrap="none" rtlCol="0">
            <a:spAutoFit/>
          </a:bodyPr>
          <a:lstStyle/>
          <a:p>
            <a:r>
              <a:rPr lang="en-US" sz="2400" b="1" dirty="0" smtClean="0"/>
              <a:t>#9: Internet</a:t>
            </a:r>
            <a:endParaRPr lang="en-US" sz="2400" b="1" dirty="0"/>
          </a:p>
        </p:txBody>
      </p:sp>
    </p:spTree>
    <p:extLst>
      <p:ext uri="{BB962C8B-B14F-4D97-AF65-F5344CB8AC3E}">
        <p14:creationId xmlns:p14="http://schemas.microsoft.com/office/powerpoint/2010/main" val="236679833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#3</a:t>
            </a:r>
            <a:endParaRPr lang="en-US" b="1" dirty="0"/>
          </a:p>
        </p:txBody>
      </p:sp>
      <p:sp>
        <p:nvSpPr>
          <p:cNvPr id="4" name="Date Placeholder 3"/>
          <p:cNvSpPr>
            <a:spLocks noGrp="1"/>
          </p:cNvSpPr>
          <p:nvPr>
            <p:ph type="dt" sz="half" idx="10"/>
          </p:nvPr>
        </p:nvSpPr>
        <p:spPr/>
        <p:txBody>
          <a:bodyPr/>
          <a:lstStyle/>
          <a:p>
            <a:r>
              <a:rPr lang="en-US" dirty="0" smtClean="0"/>
              <a:t>3 December 2013</a:t>
            </a:r>
            <a:endParaRPr lang="en-US" dirty="0"/>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48</a:t>
            </a:fld>
            <a:endParaRPr lang="en-US"/>
          </a:p>
        </p:txBody>
      </p:sp>
      <p:sp>
        <p:nvSpPr>
          <p:cNvPr id="7" name="TextBox 6"/>
          <p:cNvSpPr txBox="1"/>
          <p:nvPr/>
        </p:nvSpPr>
        <p:spPr>
          <a:xfrm>
            <a:off x="675582" y="1431147"/>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Over the next 15 years, there will be inventions that change the world at least as much as the semiconductor, personal computer, and Internet did over the last 30.</a:t>
            </a:r>
            <a:endParaRPr lang="en-US" sz="3200" dirty="0"/>
          </a:p>
        </p:txBody>
      </p:sp>
      <p:pic>
        <p:nvPicPr>
          <p:cNvPr id="3" name="Picture 2"/>
          <p:cNvPicPr>
            <a:picLocks noChangeAspect="1"/>
          </p:cNvPicPr>
          <p:nvPr/>
        </p:nvPicPr>
        <p:blipFill rotWithShape="1">
          <a:blip r:embed="rId2"/>
          <a:srcRect l="3109" r="21215"/>
          <a:stretch/>
        </p:blipFill>
        <p:spPr>
          <a:xfrm>
            <a:off x="215761" y="3640079"/>
            <a:ext cx="2375039" cy="1614350"/>
          </a:xfrm>
          <a:prstGeom prst="rect">
            <a:avLst/>
          </a:prstGeom>
        </p:spPr>
      </p:pic>
      <p:sp>
        <p:nvSpPr>
          <p:cNvPr id="8" name="TextBox 7"/>
          <p:cNvSpPr txBox="1"/>
          <p:nvPr/>
        </p:nvSpPr>
        <p:spPr>
          <a:xfrm>
            <a:off x="554793" y="5237258"/>
            <a:ext cx="1672253" cy="369332"/>
          </a:xfrm>
          <a:prstGeom prst="rect">
            <a:avLst/>
          </a:prstGeom>
          <a:noFill/>
        </p:spPr>
        <p:txBody>
          <a:bodyPr wrap="none" rtlCol="0">
            <a:spAutoFit/>
          </a:bodyPr>
          <a:lstStyle/>
          <a:p>
            <a:r>
              <a:rPr lang="en-US" dirty="0" smtClean="0"/>
              <a:t>Drone delivery?</a:t>
            </a:r>
            <a:endParaRPr lang="en-US" dirty="0"/>
          </a:p>
        </p:txBody>
      </p:sp>
      <p:pic>
        <p:nvPicPr>
          <p:cNvPr id="10" name="Picture 9"/>
          <p:cNvPicPr>
            <a:picLocks noChangeAspect="1"/>
          </p:cNvPicPr>
          <p:nvPr/>
        </p:nvPicPr>
        <p:blipFill>
          <a:blip r:embed="rId3"/>
          <a:stretch>
            <a:fillRect/>
          </a:stretch>
        </p:blipFill>
        <p:spPr>
          <a:xfrm>
            <a:off x="2343332" y="3986802"/>
            <a:ext cx="1976151" cy="1766912"/>
          </a:xfrm>
          <a:prstGeom prst="rect">
            <a:avLst/>
          </a:prstGeom>
        </p:spPr>
      </p:pic>
      <p:sp>
        <p:nvSpPr>
          <p:cNvPr id="11" name="TextBox 10"/>
          <p:cNvSpPr txBox="1"/>
          <p:nvPr/>
        </p:nvSpPr>
        <p:spPr>
          <a:xfrm>
            <a:off x="2648132" y="5826124"/>
            <a:ext cx="1511502" cy="369332"/>
          </a:xfrm>
          <a:prstGeom prst="rect">
            <a:avLst/>
          </a:prstGeom>
          <a:noFill/>
        </p:spPr>
        <p:txBody>
          <a:bodyPr wrap="none" rtlCol="0">
            <a:spAutoFit/>
          </a:bodyPr>
          <a:lstStyle/>
          <a:p>
            <a:r>
              <a:rPr lang="en-US" dirty="0" smtClean="0"/>
              <a:t>Printing food?</a:t>
            </a:r>
            <a:endParaRPr lang="en-US" dirty="0"/>
          </a:p>
        </p:txBody>
      </p:sp>
      <p:sp>
        <p:nvSpPr>
          <p:cNvPr id="13" name="TextBox 12"/>
          <p:cNvSpPr txBox="1"/>
          <p:nvPr/>
        </p:nvSpPr>
        <p:spPr>
          <a:xfrm>
            <a:off x="4581271" y="5414789"/>
            <a:ext cx="1618352" cy="369332"/>
          </a:xfrm>
          <a:prstGeom prst="rect">
            <a:avLst/>
          </a:prstGeom>
          <a:noFill/>
        </p:spPr>
        <p:txBody>
          <a:bodyPr wrap="none" rtlCol="0">
            <a:spAutoFit/>
          </a:bodyPr>
          <a:lstStyle/>
          <a:p>
            <a:r>
              <a:rPr lang="en-US" dirty="0" smtClean="0"/>
              <a:t>3D fabrication?</a:t>
            </a:r>
            <a:endParaRPr lang="en-US" dirty="0"/>
          </a:p>
        </p:txBody>
      </p:sp>
      <p:pic>
        <p:nvPicPr>
          <p:cNvPr id="9" name="Picture 8"/>
          <p:cNvPicPr>
            <a:picLocks noChangeAspect="1"/>
          </p:cNvPicPr>
          <p:nvPr/>
        </p:nvPicPr>
        <p:blipFill>
          <a:blip r:embed="rId4"/>
          <a:stretch>
            <a:fillRect/>
          </a:stretch>
        </p:blipFill>
        <p:spPr>
          <a:xfrm>
            <a:off x="4286070" y="3640079"/>
            <a:ext cx="2230650" cy="1731178"/>
          </a:xfrm>
          <a:prstGeom prst="rect">
            <a:avLst/>
          </a:prstGeom>
        </p:spPr>
      </p:pic>
      <p:pic>
        <p:nvPicPr>
          <p:cNvPr id="14" name="Picture 13"/>
          <p:cNvPicPr>
            <a:picLocks noChangeAspect="1"/>
          </p:cNvPicPr>
          <p:nvPr/>
        </p:nvPicPr>
        <p:blipFill>
          <a:blip r:embed="rId5"/>
          <a:stretch>
            <a:fillRect/>
          </a:stretch>
        </p:blipFill>
        <p:spPr>
          <a:xfrm>
            <a:off x="6702105" y="3780103"/>
            <a:ext cx="2149182" cy="2046021"/>
          </a:xfrm>
          <a:prstGeom prst="rect">
            <a:avLst/>
          </a:prstGeom>
        </p:spPr>
      </p:pic>
      <p:sp>
        <p:nvSpPr>
          <p:cNvPr id="16" name="TextBox 15"/>
          <p:cNvSpPr txBox="1"/>
          <p:nvPr/>
        </p:nvSpPr>
        <p:spPr>
          <a:xfrm>
            <a:off x="7689984" y="5936521"/>
            <a:ext cx="483350" cy="369332"/>
          </a:xfrm>
          <a:prstGeom prst="rect">
            <a:avLst/>
          </a:prstGeom>
          <a:noFill/>
        </p:spPr>
        <p:txBody>
          <a:bodyPr wrap="none" rtlCol="0">
            <a:spAutoFit/>
          </a:bodyPr>
          <a:lstStyle/>
          <a:p>
            <a:r>
              <a:rPr lang="en-US" dirty="0" smtClean="0"/>
              <a:t>AI?</a:t>
            </a:r>
            <a:endParaRPr lang="en-US" dirty="0"/>
          </a:p>
        </p:txBody>
      </p:sp>
    </p:spTree>
    <p:extLst>
      <p:ext uri="{BB962C8B-B14F-4D97-AF65-F5344CB8AC3E}">
        <p14:creationId xmlns:p14="http://schemas.microsoft.com/office/powerpoint/2010/main" val="16863502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58347"/>
            <a:ext cx="4866386" cy="1576229"/>
          </a:xfrm>
        </p:spPr>
        <p:txBody>
          <a:bodyPr>
            <a:normAutofit fontScale="90000"/>
          </a:bodyPr>
          <a:lstStyle/>
          <a:p>
            <a:r>
              <a:rPr lang="en-US" sz="6000" dirty="0" smtClean="0"/>
              <a:t>Past and Future</a:t>
            </a:r>
            <a:endParaRPr lang="en-US" sz="6000" dirty="0"/>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pic>
        <p:nvPicPr>
          <p:cNvPr id="6" name="Picture 5"/>
          <p:cNvPicPr>
            <a:picLocks noChangeAspect="1"/>
          </p:cNvPicPr>
          <p:nvPr/>
        </p:nvPicPr>
        <p:blipFill rotWithShape="1">
          <a:blip r:embed="rId2"/>
          <a:srcRect l="24587" r="30251"/>
          <a:stretch/>
        </p:blipFill>
        <p:spPr>
          <a:xfrm rot="2026504">
            <a:off x="4496849" y="-107994"/>
            <a:ext cx="3097176" cy="6858000"/>
          </a:xfrm>
          <a:prstGeom prst="rect">
            <a:avLst/>
          </a:prstGeom>
        </p:spPr>
      </p:pic>
      <p:pic>
        <p:nvPicPr>
          <p:cNvPr id="7" name="Picture 6"/>
          <p:cNvPicPr>
            <a:picLocks noChangeAspect="1"/>
          </p:cNvPicPr>
          <p:nvPr/>
        </p:nvPicPr>
        <p:blipFill rotWithShape="1">
          <a:blip r:embed="rId3"/>
          <a:srcRect l="32352" t="17551" r="28233" b="24265"/>
          <a:stretch/>
        </p:blipFill>
        <p:spPr>
          <a:xfrm>
            <a:off x="782472" y="2770147"/>
            <a:ext cx="2938596" cy="3066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01733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9" name="Picture 7" descr="rosecenter2"/>
          <p:cNvPicPr>
            <a:picLocks noChangeAspect="1" noChangeArrowheads="1"/>
          </p:cNvPicPr>
          <p:nvPr/>
        </p:nvPicPr>
        <p:blipFill>
          <a:blip r:embed="rId3" cstate="print"/>
          <a:srcRect/>
          <a:stretch>
            <a:fillRect/>
          </a:stretch>
        </p:blipFill>
        <p:spPr bwMode="auto">
          <a:xfrm>
            <a:off x="896" y="0"/>
            <a:ext cx="9143104" cy="6858000"/>
          </a:xfrm>
          <a:prstGeom prst="rect">
            <a:avLst/>
          </a:prstGeom>
          <a:noFill/>
        </p:spPr>
      </p:pic>
      <p:sp>
        <p:nvSpPr>
          <p:cNvPr id="883715" name="Text Box 3"/>
          <p:cNvSpPr txBox="1">
            <a:spLocks noChangeArrowheads="1"/>
          </p:cNvSpPr>
          <p:nvPr/>
        </p:nvSpPr>
        <p:spPr bwMode="auto">
          <a:xfrm>
            <a:off x="762000" y="1981200"/>
            <a:ext cx="7924800" cy="396875"/>
          </a:xfrm>
          <a:prstGeom prst="rect">
            <a:avLst/>
          </a:prstGeom>
          <a:noFill/>
          <a:ln w="9525">
            <a:noFill/>
            <a:miter lim="800000"/>
            <a:headEnd/>
            <a:tailEnd/>
          </a:ln>
          <a:effectLst/>
        </p:spPr>
        <p:txBody>
          <a:bodyPr>
            <a:spAutoFit/>
          </a:bodyPr>
          <a:lstStyle/>
          <a:p>
            <a:pPr>
              <a:spcBef>
                <a:spcPct val="50000"/>
              </a:spcBef>
            </a:pPr>
            <a:endParaRPr lang="en-US" sz="2000"/>
          </a:p>
        </p:txBody>
      </p:sp>
      <p:sp>
        <p:nvSpPr>
          <p:cNvPr id="883716" name="Text Box 4"/>
          <p:cNvSpPr txBox="1">
            <a:spLocks noChangeArrowheads="1"/>
          </p:cNvSpPr>
          <p:nvPr/>
        </p:nvSpPr>
        <p:spPr bwMode="auto">
          <a:xfrm>
            <a:off x="8455025" y="3101975"/>
            <a:ext cx="184150" cy="457200"/>
          </a:xfrm>
          <a:prstGeom prst="rect">
            <a:avLst/>
          </a:prstGeom>
          <a:noFill/>
          <a:ln w="9525">
            <a:noFill/>
            <a:miter lim="800000"/>
            <a:headEnd/>
            <a:tailEnd/>
          </a:ln>
          <a:effectLst/>
        </p:spPr>
        <p:txBody>
          <a:bodyPr wrap="none">
            <a:spAutoFit/>
          </a:bodyPr>
          <a:lstStyle/>
          <a:p>
            <a:pPr algn="r"/>
            <a:endParaRPr lang="en-US"/>
          </a:p>
        </p:txBody>
      </p:sp>
      <p:sp>
        <p:nvSpPr>
          <p:cNvPr id="883726" name="Rectangle 14"/>
          <p:cNvSpPr>
            <a:spLocks noChangeArrowheads="1"/>
          </p:cNvSpPr>
          <p:nvPr/>
        </p:nvSpPr>
        <p:spPr bwMode="auto">
          <a:xfrm>
            <a:off x="542925" y="188153"/>
            <a:ext cx="8067675" cy="1938992"/>
          </a:xfrm>
          <a:prstGeom prst="rect">
            <a:avLst/>
          </a:prstGeom>
          <a:noFill/>
          <a:ln w="31750">
            <a:noFill/>
            <a:miter lim="800000"/>
            <a:headEnd/>
            <a:tailEnd/>
          </a:ln>
          <a:effectLst/>
        </p:spPr>
        <p:txBody>
          <a:bodyPr wrap="square" anchor="ctr">
            <a:spAutoFit/>
          </a:bodyPr>
          <a:lstStyle/>
          <a:p>
            <a:pPr algn="ctr"/>
            <a:r>
              <a:rPr lang="en-US" sz="6000" i="1" dirty="0" smtClean="0">
                <a:solidFill>
                  <a:schemeClr val="accent1">
                    <a:lumMod val="20000"/>
                    <a:lumOff val="80000"/>
                  </a:schemeClr>
                </a:solidFill>
              </a:rPr>
              <a:t>Science’s </a:t>
            </a:r>
            <a:r>
              <a:rPr lang="en-US" sz="6000" i="1" dirty="0">
                <a:solidFill>
                  <a:schemeClr val="accent1">
                    <a:lumMod val="20000"/>
                    <a:lumOff val="80000"/>
                  </a:schemeClr>
                </a:solidFill>
              </a:rPr>
              <a:t>Endless </a:t>
            </a:r>
            <a:endParaRPr lang="en-US" sz="6000" i="1" dirty="0" smtClean="0">
              <a:solidFill>
                <a:schemeClr val="accent1">
                  <a:lumMod val="20000"/>
                  <a:lumOff val="80000"/>
                </a:schemeClr>
              </a:solidFill>
            </a:endParaRPr>
          </a:p>
          <a:p>
            <a:pPr algn="ctr"/>
            <a:r>
              <a:rPr lang="en-US" sz="6000" i="1" dirty="0" smtClean="0">
                <a:solidFill>
                  <a:schemeClr val="accent1">
                    <a:lumMod val="20000"/>
                    <a:lumOff val="80000"/>
                  </a:schemeClr>
                </a:solidFill>
              </a:rPr>
              <a:t>Golden </a:t>
            </a:r>
            <a:r>
              <a:rPr lang="en-US" sz="6000" i="1" dirty="0">
                <a:solidFill>
                  <a:schemeClr val="accent1">
                    <a:lumMod val="20000"/>
                    <a:lumOff val="80000"/>
                  </a:schemeClr>
                </a:solidFill>
              </a:rPr>
              <a:t>Age</a:t>
            </a:r>
            <a:r>
              <a:rPr lang="en-US" sz="6000" dirty="0">
                <a:solidFill>
                  <a:schemeClr val="accent1">
                    <a:lumMod val="20000"/>
                    <a:lumOff val="80000"/>
                  </a:schemeClr>
                </a:solidFill>
              </a:rPr>
              <a:t> </a:t>
            </a:r>
          </a:p>
        </p:txBody>
      </p:sp>
      <p:pic>
        <p:nvPicPr>
          <p:cNvPr id="2" name="Picture 1"/>
          <p:cNvPicPr>
            <a:picLocks noChangeAspect="1"/>
          </p:cNvPicPr>
          <p:nvPr/>
        </p:nvPicPr>
        <p:blipFill>
          <a:blip r:embed="rId4"/>
          <a:stretch>
            <a:fillRect/>
          </a:stretch>
        </p:blipFill>
        <p:spPr>
          <a:xfrm>
            <a:off x="3404931" y="3383478"/>
            <a:ext cx="5324731" cy="2990041"/>
          </a:xfrm>
          <a:prstGeom prst="rect">
            <a:avLst/>
          </a:prstGeom>
        </p:spPr>
      </p:pic>
      <p:sp>
        <p:nvSpPr>
          <p:cNvPr id="3" name="TextBox 2"/>
          <p:cNvSpPr txBox="1"/>
          <p:nvPr/>
        </p:nvSpPr>
        <p:spPr>
          <a:xfrm>
            <a:off x="5481819" y="3559175"/>
            <a:ext cx="3128781" cy="523220"/>
          </a:xfrm>
          <a:prstGeom prst="rect">
            <a:avLst/>
          </a:prstGeom>
          <a:noFill/>
        </p:spPr>
        <p:txBody>
          <a:bodyPr wrap="none" rtlCol="0">
            <a:spAutoFit/>
          </a:bodyPr>
          <a:lstStyle/>
          <a:p>
            <a:r>
              <a:rPr lang="en-US" sz="2800" dirty="0" smtClean="0">
                <a:solidFill>
                  <a:srgbClr val="FFFF00"/>
                </a:solidFill>
              </a:rPr>
              <a:t>Neil </a:t>
            </a:r>
            <a:r>
              <a:rPr lang="en-US" sz="2800" dirty="0" err="1" smtClean="0">
                <a:solidFill>
                  <a:srgbClr val="FFFF00"/>
                </a:solidFill>
              </a:rPr>
              <a:t>deGrasse</a:t>
            </a:r>
            <a:r>
              <a:rPr lang="en-US" sz="2800" dirty="0" smtClean="0">
                <a:solidFill>
                  <a:srgbClr val="FFFF00"/>
                </a:solidFill>
              </a:rPr>
              <a:t> Tyson</a:t>
            </a:r>
            <a:endParaRPr lang="en-US" sz="2800" dirty="0">
              <a:solidFill>
                <a:srgbClr val="FFFF00"/>
              </a:solidFill>
            </a:endParaRPr>
          </a:p>
        </p:txBody>
      </p:sp>
    </p:spTree>
    <p:extLst>
      <p:ext uri="{BB962C8B-B14F-4D97-AF65-F5344CB8AC3E}">
        <p14:creationId xmlns:p14="http://schemas.microsoft.com/office/powerpoint/2010/main" val="2326218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85800"/>
            <a:ext cx="7848600" cy="4031873"/>
          </a:xfrm>
          <a:prstGeom prst="rect">
            <a:avLst/>
          </a:prstGeom>
        </p:spPr>
        <p:txBody>
          <a:bodyPr wrap="square">
            <a:spAutoFit/>
          </a:bodyPr>
          <a:lstStyle/>
          <a:p>
            <a:r>
              <a:rPr lang="en-US" sz="3200" dirty="0" smtClean="0"/>
              <a:t>“If you’re going to use your computer to simulate some phenomenon in the universe, then it only becomes interesting if you change the scale of that phenomenon by at least a factor of 10. … For a 3D simulation, an increase by a factor of 10 in each of the three dimensions increases your volume by a factor of 1000.”</a:t>
            </a:r>
            <a:endParaRPr lang="en-US" sz="3200" dirty="0"/>
          </a:p>
        </p:txBody>
      </p:sp>
      <p:sp>
        <p:nvSpPr>
          <p:cNvPr id="5" name="Rectangle 4"/>
          <p:cNvSpPr/>
          <p:nvPr/>
        </p:nvSpPr>
        <p:spPr>
          <a:xfrm>
            <a:off x="675919" y="4901380"/>
            <a:ext cx="55626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What is the asymptotic running time for simulating the universe</a:t>
            </a:r>
            <a:r>
              <a:rPr lang="en-US" sz="2800" dirty="0" smtClean="0">
                <a:sym typeface="Symbol" pitchFamily="18" charset="2"/>
              </a:rPr>
              <a:t>?</a:t>
            </a:r>
            <a:endParaRPr lang="en-US" sz="2800" dirty="0">
              <a:sym typeface="Symbol" pitchFamily="18" charset="2"/>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50</a:t>
            </a:fld>
            <a:endParaRPr lang="en-US"/>
          </a:p>
        </p:txBody>
      </p:sp>
      <p:sp>
        <p:nvSpPr>
          <p:cNvPr id="3074" name="Comment 2"/>
          <p:cNvSpPr>
            <a:spLocks noRot="1" noChangeAspect="1" noEditPoints="1" noChangeArrowheads="1" noChangeShapeType="1" noTextEdit="1"/>
          </p:cNvSpPr>
          <p:nvPr/>
        </p:nvSpPr>
        <p:spPr bwMode="auto">
          <a:xfrm>
            <a:off x="6769100" y="4421188"/>
            <a:ext cx="1897063" cy="990600"/>
          </a:xfrm>
          <a:custGeom>
            <a:avLst/>
            <a:gdLst>
              <a:gd name="T0" fmla="+- 0 19625 18804"/>
              <a:gd name="T1" fmla="*/ T0 w 5270"/>
              <a:gd name="T2" fmla="+- 0 13486 12279"/>
              <a:gd name="T3" fmla="*/ 13486 h 2752"/>
              <a:gd name="T4" fmla="+- 0 19544 18804"/>
              <a:gd name="T5" fmla="*/ T4 w 5270"/>
              <a:gd name="T6" fmla="+- 0 13526 12279"/>
              <a:gd name="T7" fmla="*/ 13526 h 2752"/>
              <a:gd name="T8" fmla="+- 0 19315 18804"/>
              <a:gd name="T9" fmla="*/ T8 w 5270"/>
              <a:gd name="T10" fmla="+- 0 13667 12279"/>
              <a:gd name="T11" fmla="*/ 13667 h 2752"/>
              <a:gd name="T12" fmla="+- 0 19002 18804"/>
              <a:gd name="T13" fmla="*/ T12 w 5270"/>
              <a:gd name="T14" fmla="+- 0 13929 12279"/>
              <a:gd name="T15" fmla="*/ 13929 h 2752"/>
              <a:gd name="T16" fmla="+- 0 18814 18804"/>
              <a:gd name="T17" fmla="*/ T16 w 5270"/>
              <a:gd name="T18" fmla="+- 0 14437 12279"/>
              <a:gd name="T19" fmla="*/ 14437 h 2752"/>
              <a:gd name="T20" fmla="+- 0 19129 18804"/>
              <a:gd name="T21" fmla="*/ T20 w 5270"/>
              <a:gd name="T22" fmla="+- 0 14803 12279"/>
              <a:gd name="T23" fmla="*/ 14803 h 2752"/>
              <a:gd name="T24" fmla="+- 0 19560 18804"/>
              <a:gd name="T25" fmla="*/ T24 w 5270"/>
              <a:gd name="T26" fmla="+- 0 14899 12279"/>
              <a:gd name="T27" fmla="*/ 14899 h 2752"/>
              <a:gd name="T28" fmla="+- 0 19910 18804"/>
              <a:gd name="T29" fmla="*/ T28 w 5270"/>
              <a:gd name="T30" fmla="+- 0 14632 12279"/>
              <a:gd name="T31" fmla="*/ 14632 h 2752"/>
              <a:gd name="T32" fmla="+- 0 20012 18804"/>
              <a:gd name="T33" fmla="*/ T32 w 5270"/>
              <a:gd name="T34" fmla="+- 0 14053 12279"/>
              <a:gd name="T35" fmla="*/ 14053 h 2752"/>
              <a:gd name="T36" fmla="+- 0 19547 18804"/>
              <a:gd name="T37" fmla="*/ T36 w 5270"/>
              <a:gd name="T38" fmla="+- 0 13307 12279"/>
              <a:gd name="T39" fmla="*/ 13307 h 2752"/>
              <a:gd name="T40" fmla="+- 0 19258 18804"/>
              <a:gd name="T41" fmla="*/ T40 w 5270"/>
              <a:gd name="T42" fmla="+- 0 13325 12279"/>
              <a:gd name="T43" fmla="*/ 13325 h 2752"/>
              <a:gd name="T44" fmla="+- 0 19026 18804"/>
              <a:gd name="T45" fmla="*/ T44 w 5270"/>
              <a:gd name="T46" fmla="+- 0 13576 12279"/>
              <a:gd name="T47" fmla="*/ 13576 h 2752"/>
              <a:gd name="T48" fmla="+- 0 18935 18804"/>
              <a:gd name="T49" fmla="*/ T48 w 5270"/>
              <a:gd name="T50" fmla="+- 0 13774 12279"/>
              <a:gd name="T51" fmla="*/ 13774 h 2752"/>
              <a:gd name="T52" fmla="+- 0 19795 18804"/>
              <a:gd name="T53" fmla="*/ T52 w 5270"/>
              <a:gd name="T54" fmla="+- 0 14132 12279"/>
              <a:gd name="T55" fmla="*/ 14132 h 2752"/>
              <a:gd name="T56" fmla="+- 0 19529 18804"/>
              <a:gd name="T57" fmla="*/ T56 w 5270"/>
              <a:gd name="T58" fmla="+- 0 14130 12279"/>
              <a:gd name="T59" fmla="*/ 14130 h 2752"/>
              <a:gd name="T60" fmla="+- 0 19067 18804"/>
              <a:gd name="T61" fmla="*/ T60 w 5270"/>
              <a:gd name="T62" fmla="+- 0 14120 12279"/>
              <a:gd name="T63" fmla="*/ 14120 h 2752"/>
              <a:gd name="T64" fmla="+- 0 18828 18804"/>
              <a:gd name="T65" fmla="*/ T64 w 5270"/>
              <a:gd name="T66" fmla="+- 0 14150 12279"/>
              <a:gd name="T67" fmla="*/ 14150 h 2752"/>
              <a:gd name="T68" fmla="+- 0 20687 18804"/>
              <a:gd name="T69" fmla="*/ T68 w 5270"/>
              <a:gd name="T70" fmla="+- 0 12974 12279"/>
              <a:gd name="T71" fmla="*/ 12974 h 2752"/>
              <a:gd name="T72" fmla="+- 0 20733 18804"/>
              <a:gd name="T73" fmla="*/ T72 w 5270"/>
              <a:gd name="T74" fmla="+- 0 13010 12279"/>
              <a:gd name="T75" fmla="*/ 13010 h 2752"/>
              <a:gd name="T76" fmla="+- 0 20636 18804"/>
              <a:gd name="T77" fmla="*/ T76 w 5270"/>
              <a:gd name="T78" fmla="+- 0 13231 12279"/>
              <a:gd name="T79" fmla="*/ 13231 h 2752"/>
              <a:gd name="T80" fmla="+- 0 20434 18804"/>
              <a:gd name="T81" fmla="*/ T80 w 5270"/>
              <a:gd name="T82" fmla="+- 0 13664 12279"/>
              <a:gd name="T83" fmla="*/ 13664 h 2752"/>
              <a:gd name="T84" fmla="+- 0 20339 18804"/>
              <a:gd name="T85" fmla="*/ T84 w 5270"/>
              <a:gd name="T86" fmla="+- 0 14184 12279"/>
              <a:gd name="T87" fmla="*/ 14184 h 2752"/>
              <a:gd name="T88" fmla="+- 0 20786 18804"/>
              <a:gd name="T89" fmla="*/ T88 w 5270"/>
              <a:gd name="T90" fmla="+- 0 14946 12279"/>
              <a:gd name="T91" fmla="*/ 14946 h 2752"/>
              <a:gd name="T92" fmla="+- 0 21003 18804"/>
              <a:gd name="T93" fmla="*/ T92 w 5270"/>
              <a:gd name="T94" fmla="+- 0 15024 12279"/>
              <a:gd name="T95" fmla="*/ 15024 h 2752"/>
              <a:gd name="T96" fmla="+- 0 21026 18804"/>
              <a:gd name="T97" fmla="*/ T96 w 5270"/>
              <a:gd name="T98" fmla="+- 0 15006 12279"/>
              <a:gd name="T99" fmla="*/ 15006 h 2752"/>
              <a:gd name="T100" fmla="+- 0 21276 18804"/>
              <a:gd name="T101" fmla="*/ T100 w 5270"/>
              <a:gd name="T102" fmla="+- 0 14541 12279"/>
              <a:gd name="T103" fmla="*/ 14541 h 2752"/>
              <a:gd name="T104" fmla="+- 0 21288 18804"/>
              <a:gd name="T105" fmla="*/ T104 w 5270"/>
              <a:gd name="T106" fmla="+- 0 14456 12279"/>
              <a:gd name="T107" fmla="*/ 14456 h 2752"/>
              <a:gd name="T108" fmla="+- 0 21268 18804"/>
              <a:gd name="T109" fmla="*/ T108 w 5270"/>
              <a:gd name="T110" fmla="+- 0 14168 12279"/>
              <a:gd name="T111" fmla="*/ 14168 h 2752"/>
              <a:gd name="T112" fmla="+- 0 21337 18804"/>
              <a:gd name="T113" fmla="*/ T112 w 5270"/>
              <a:gd name="T114" fmla="+- 0 13540 12279"/>
              <a:gd name="T115" fmla="*/ 13540 h 2752"/>
              <a:gd name="T116" fmla="+- 0 21385 18804"/>
              <a:gd name="T117" fmla="*/ T116 w 5270"/>
              <a:gd name="T118" fmla="+- 0 13501 12279"/>
              <a:gd name="T119" fmla="*/ 13501 h 2752"/>
              <a:gd name="T120" fmla="+- 0 21552 18804"/>
              <a:gd name="T121" fmla="*/ T120 w 5270"/>
              <a:gd name="T122" fmla="+- 0 13665 12279"/>
              <a:gd name="T123" fmla="*/ 13665 h 2752"/>
              <a:gd name="T124" fmla="+- 0 22128 18804"/>
              <a:gd name="T125" fmla="*/ T124 w 5270"/>
              <a:gd name="T126" fmla="+- 0 14415 12279"/>
              <a:gd name="T127" fmla="*/ 14415 h 2752"/>
              <a:gd name="T128" fmla="+- 0 22277 18804"/>
              <a:gd name="T129" fmla="*/ T128 w 5270"/>
              <a:gd name="T130" fmla="+- 0 14364 12279"/>
              <a:gd name="T131" fmla="*/ 14364 h 2752"/>
              <a:gd name="T132" fmla="+- 0 22361 18804"/>
              <a:gd name="T133" fmla="*/ T132 w 5270"/>
              <a:gd name="T134" fmla="+- 0 13661 12279"/>
              <a:gd name="T135" fmla="*/ 13661 h 2752"/>
              <a:gd name="T136" fmla="+- 0 22337 18804"/>
              <a:gd name="T137" fmla="*/ T136 w 5270"/>
              <a:gd name="T138" fmla="+- 0 13200 12279"/>
              <a:gd name="T139" fmla="*/ 13200 h 2752"/>
              <a:gd name="T140" fmla="+- 0 22332 18804"/>
              <a:gd name="T141" fmla="*/ T140 w 5270"/>
              <a:gd name="T142" fmla="+- 0 12928 12279"/>
              <a:gd name="T143" fmla="*/ 12928 h 2752"/>
              <a:gd name="T144" fmla="+- 0 22341 18804"/>
              <a:gd name="T145" fmla="*/ T144 w 5270"/>
              <a:gd name="T146" fmla="+- 0 12858 12279"/>
              <a:gd name="T147" fmla="*/ 12858 h 2752"/>
              <a:gd name="T148" fmla="+- 0 22509 18804"/>
              <a:gd name="T149" fmla="*/ T148 w 5270"/>
              <a:gd name="T150" fmla="+- 0 12422 12279"/>
              <a:gd name="T151" fmla="*/ 12422 h 2752"/>
              <a:gd name="T152" fmla="+- 0 22643 18804"/>
              <a:gd name="T153" fmla="*/ T152 w 5270"/>
              <a:gd name="T154" fmla="+- 0 12400 12279"/>
              <a:gd name="T155" fmla="*/ 12400 h 2752"/>
              <a:gd name="T156" fmla="+- 0 22814 18804"/>
              <a:gd name="T157" fmla="*/ T156 w 5270"/>
              <a:gd name="T158" fmla="+- 0 12395 12279"/>
              <a:gd name="T159" fmla="*/ 12395 h 2752"/>
              <a:gd name="T160" fmla="+- 0 22918 18804"/>
              <a:gd name="T161" fmla="*/ T160 w 5270"/>
              <a:gd name="T162" fmla="+- 0 12407 12279"/>
              <a:gd name="T163" fmla="*/ 12407 h 2752"/>
              <a:gd name="T164" fmla="+- 0 22897 18804"/>
              <a:gd name="T165" fmla="*/ T164 w 5270"/>
              <a:gd name="T166" fmla="+- 0 12466 12279"/>
              <a:gd name="T167" fmla="*/ 12466 h 2752"/>
              <a:gd name="T168" fmla="+- 0 22819 18804"/>
              <a:gd name="T169" fmla="*/ T168 w 5270"/>
              <a:gd name="T170" fmla="+- 0 12545 12279"/>
              <a:gd name="T171" fmla="*/ 12545 h 2752"/>
              <a:gd name="T172" fmla="+- 0 22796 18804"/>
              <a:gd name="T173" fmla="*/ T172 w 5270"/>
              <a:gd name="T174" fmla="+- 0 12602 12279"/>
              <a:gd name="T175" fmla="*/ 12602 h 2752"/>
              <a:gd name="T176" fmla="+- 0 22944 18804"/>
              <a:gd name="T177" fmla="*/ T176 w 5270"/>
              <a:gd name="T178" fmla="+- 0 12705 12279"/>
              <a:gd name="T179" fmla="*/ 12705 h 2752"/>
              <a:gd name="T180" fmla="+- 0 22989 18804"/>
              <a:gd name="T181" fmla="*/ T180 w 5270"/>
              <a:gd name="T182" fmla="+- 0 12848 12279"/>
              <a:gd name="T183" fmla="*/ 12848 h 2752"/>
              <a:gd name="T184" fmla="+- 0 22879 18804"/>
              <a:gd name="T185" fmla="*/ T184 w 5270"/>
              <a:gd name="T186" fmla="+- 0 12952 12279"/>
              <a:gd name="T187" fmla="*/ 12952 h 2752"/>
              <a:gd name="T188" fmla="+- 0 22731 18804"/>
              <a:gd name="T189" fmla="*/ T188 w 5270"/>
              <a:gd name="T190" fmla="+- 0 12978 12279"/>
              <a:gd name="T191" fmla="*/ 12978 h 2752"/>
              <a:gd name="T192" fmla="+- 0 22660 18804"/>
              <a:gd name="T193" fmla="*/ T192 w 5270"/>
              <a:gd name="T194" fmla="+- 0 12987 12279"/>
              <a:gd name="T195" fmla="*/ 12987 h 2752"/>
              <a:gd name="T196" fmla="+- 0 23323 18804"/>
              <a:gd name="T197" fmla="*/ T196 w 5270"/>
              <a:gd name="T198" fmla="+- 0 12290 12279"/>
              <a:gd name="T199" fmla="*/ 12290 h 2752"/>
              <a:gd name="T200" fmla="+- 0 23391 18804"/>
              <a:gd name="T201" fmla="*/ T200 w 5270"/>
              <a:gd name="T202" fmla="+- 0 12303 12279"/>
              <a:gd name="T203" fmla="*/ 12303 h 2752"/>
              <a:gd name="T204" fmla="+- 0 24043 18804"/>
              <a:gd name="T205" fmla="*/ T204 w 5270"/>
              <a:gd name="T206" fmla="+- 0 13299 12279"/>
              <a:gd name="T207" fmla="*/ 13299 h 2752"/>
              <a:gd name="T208" fmla="+- 0 23756 18804"/>
              <a:gd name="T209" fmla="*/ T208 w 5270"/>
              <a:gd name="T210" fmla="+- 0 14289 12279"/>
              <a:gd name="T211" fmla="*/ 14289 h 2752"/>
              <a:gd name="T212" fmla="+- 0 23203 18804"/>
              <a:gd name="T213" fmla="*/ T212 w 5270"/>
              <a:gd name="T214" fmla="+- 0 14625 12279"/>
              <a:gd name="T215" fmla="*/ 14625 h 2752"/>
              <a:gd name="T216" fmla="+- 0 22718 18804"/>
              <a:gd name="T217" fmla="*/ T216 w 5270"/>
              <a:gd name="T218" fmla="+- 0 14851 12279"/>
              <a:gd name="T219" fmla="*/ 14851 h 2752"/>
              <a:gd name="T220" fmla="+- 0 22639 18804"/>
              <a:gd name="T221" fmla="*/ T220 w 5270"/>
              <a:gd name="T222" fmla="+- 0 14895 12279"/>
              <a:gd name="T223" fmla="*/ 14895 h 27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5270" h="2752" extrusionOk="0">
                <a:moveTo>
                  <a:pt x="821" y="1207"/>
                </a:moveTo>
                <a:cubicBezTo>
                  <a:pt x="791" y="1220"/>
                  <a:pt x="770" y="1231"/>
                  <a:pt x="740" y="1247"/>
                </a:cubicBezTo>
                <a:cubicBezTo>
                  <a:pt x="662" y="1291"/>
                  <a:pt x="585" y="1338"/>
                  <a:pt x="511" y="1388"/>
                </a:cubicBezTo>
                <a:cubicBezTo>
                  <a:pt x="400" y="1464"/>
                  <a:pt x="290" y="1551"/>
                  <a:pt x="198" y="1650"/>
                </a:cubicBezTo>
                <a:cubicBezTo>
                  <a:pt x="70" y="1788"/>
                  <a:pt x="-31" y="1963"/>
                  <a:pt x="10" y="2158"/>
                </a:cubicBezTo>
                <a:cubicBezTo>
                  <a:pt x="45" y="2322"/>
                  <a:pt x="185" y="2445"/>
                  <a:pt x="325" y="2524"/>
                </a:cubicBezTo>
                <a:cubicBezTo>
                  <a:pt x="454" y="2596"/>
                  <a:pt x="608" y="2641"/>
                  <a:pt x="756" y="2620"/>
                </a:cubicBezTo>
                <a:cubicBezTo>
                  <a:pt x="912" y="2598"/>
                  <a:pt x="1032" y="2487"/>
                  <a:pt x="1106" y="2353"/>
                </a:cubicBezTo>
                <a:cubicBezTo>
                  <a:pt x="1202" y="2179"/>
                  <a:pt x="1228" y="1969"/>
                  <a:pt x="1208" y="1774"/>
                </a:cubicBezTo>
                <a:cubicBezTo>
                  <a:pt x="1179" y="1487"/>
                  <a:pt x="1016" y="1156"/>
                  <a:pt x="743" y="1028"/>
                </a:cubicBezTo>
                <a:cubicBezTo>
                  <a:pt x="649" y="984"/>
                  <a:pt x="543" y="992"/>
                  <a:pt x="454" y="1046"/>
                </a:cubicBezTo>
                <a:cubicBezTo>
                  <a:pt x="353" y="1107"/>
                  <a:pt x="283" y="1199"/>
                  <a:pt x="222" y="1297"/>
                </a:cubicBezTo>
                <a:cubicBezTo>
                  <a:pt x="183" y="1360"/>
                  <a:pt x="156" y="1426"/>
                  <a:pt x="131" y="1495"/>
                </a:cubicBezTo>
              </a:path>
              <a:path w="5270" h="2752" extrusionOk="0">
                <a:moveTo>
                  <a:pt x="991" y="1853"/>
                </a:moveTo>
                <a:cubicBezTo>
                  <a:pt x="902" y="1858"/>
                  <a:pt x="814" y="1854"/>
                  <a:pt x="725" y="1851"/>
                </a:cubicBezTo>
                <a:cubicBezTo>
                  <a:pt x="572" y="1845"/>
                  <a:pt x="416" y="1833"/>
                  <a:pt x="263" y="1841"/>
                </a:cubicBezTo>
                <a:cubicBezTo>
                  <a:pt x="183" y="1845"/>
                  <a:pt x="103" y="1858"/>
                  <a:pt x="24" y="1871"/>
                </a:cubicBezTo>
              </a:path>
              <a:path w="5270" h="2752" extrusionOk="0">
                <a:moveTo>
                  <a:pt x="1883" y="695"/>
                </a:moveTo>
                <a:cubicBezTo>
                  <a:pt x="1900" y="706"/>
                  <a:pt x="1940" y="662"/>
                  <a:pt x="1929" y="731"/>
                </a:cubicBezTo>
                <a:cubicBezTo>
                  <a:pt x="1918" y="802"/>
                  <a:pt x="1863" y="889"/>
                  <a:pt x="1832" y="952"/>
                </a:cubicBezTo>
                <a:cubicBezTo>
                  <a:pt x="1761" y="1095"/>
                  <a:pt x="1687" y="1236"/>
                  <a:pt x="1630" y="1385"/>
                </a:cubicBezTo>
                <a:cubicBezTo>
                  <a:pt x="1568" y="1549"/>
                  <a:pt x="1528" y="1729"/>
                  <a:pt x="1535" y="1905"/>
                </a:cubicBezTo>
                <a:cubicBezTo>
                  <a:pt x="1547" y="2212"/>
                  <a:pt x="1738" y="2492"/>
                  <a:pt x="1982" y="2667"/>
                </a:cubicBezTo>
                <a:cubicBezTo>
                  <a:pt x="2052" y="2717"/>
                  <a:pt x="2113" y="2756"/>
                  <a:pt x="2199" y="2745"/>
                </a:cubicBezTo>
                <a:cubicBezTo>
                  <a:pt x="2207" y="2739"/>
                  <a:pt x="2214" y="2733"/>
                  <a:pt x="2222" y="2727"/>
                </a:cubicBezTo>
              </a:path>
              <a:path w="5270" h="2752" extrusionOk="0">
                <a:moveTo>
                  <a:pt x="2472" y="2262"/>
                </a:moveTo>
                <a:cubicBezTo>
                  <a:pt x="2479" y="2233"/>
                  <a:pt x="2488" y="2229"/>
                  <a:pt x="2484" y="2177"/>
                </a:cubicBezTo>
                <a:cubicBezTo>
                  <a:pt x="2477" y="2080"/>
                  <a:pt x="2466" y="1987"/>
                  <a:pt x="2464" y="1889"/>
                </a:cubicBezTo>
                <a:cubicBezTo>
                  <a:pt x="2461" y="1729"/>
                  <a:pt x="2432" y="1401"/>
                  <a:pt x="2533" y="1261"/>
                </a:cubicBezTo>
                <a:cubicBezTo>
                  <a:pt x="2552" y="1233"/>
                  <a:pt x="2556" y="1223"/>
                  <a:pt x="2581" y="1222"/>
                </a:cubicBezTo>
                <a:cubicBezTo>
                  <a:pt x="2649" y="1272"/>
                  <a:pt x="2694" y="1316"/>
                  <a:pt x="2748" y="1386"/>
                </a:cubicBezTo>
                <a:cubicBezTo>
                  <a:pt x="2931" y="1625"/>
                  <a:pt x="3080" y="1951"/>
                  <a:pt x="3324" y="2136"/>
                </a:cubicBezTo>
                <a:cubicBezTo>
                  <a:pt x="3393" y="2188"/>
                  <a:pt x="3441" y="2157"/>
                  <a:pt x="3473" y="2085"/>
                </a:cubicBezTo>
                <a:cubicBezTo>
                  <a:pt x="3566" y="1874"/>
                  <a:pt x="3560" y="1607"/>
                  <a:pt x="3557" y="1382"/>
                </a:cubicBezTo>
                <a:cubicBezTo>
                  <a:pt x="3555" y="1229"/>
                  <a:pt x="3547" y="1074"/>
                  <a:pt x="3533" y="921"/>
                </a:cubicBezTo>
                <a:cubicBezTo>
                  <a:pt x="3525" y="831"/>
                  <a:pt x="3520" y="740"/>
                  <a:pt x="3528" y="649"/>
                </a:cubicBezTo>
                <a:cubicBezTo>
                  <a:pt x="3531" y="612"/>
                  <a:pt x="3531" y="602"/>
                  <a:pt x="3537" y="579"/>
                </a:cubicBezTo>
              </a:path>
              <a:path w="5270" h="2752" extrusionOk="0">
                <a:moveTo>
                  <a:pt x="3705" y="143"/>
                </a:moveTo>
                <a:cubicBezTo>
                  <a:pt x="3747" y="130"/>
                  <a:pt x="3795" y="123"/>
                  <a:pt x="3839" y="121"/>
                </a:cubicBezTo>
                <a:cubicBezTo>
                  <a:pt x="3896" y="119"/>
                  <a:pt x="3953" y="117"/>
                  <a:pt x="4010" y="116"/>
                </a:cubicBezTo>
                <a:cubicBezTo>
                  <a:pt x="4047" y="115"/>
                  <a:pt x="4079" y="115"/>
                  <a:pt x="4114" y="128"/>
                </a:cubicBezTo>
                <a:cubicBezTo>
                  <a:pt x="4114" y="156"/>
                  <a:pt x="4114" y="163"/>
                  <a:pt x="4093" y="187"/>
                </a:cubicBezTo>
                <a:cubicBezTo>
                  <a:pt x="4069" y="215"/>
                  <a:pt x="4038" y="238"/>
                  <a:pt x="4015" y="266"/>
                </a:cubicBezTo>
                <a:cubicBezTo>
                  <a:pt x="4004" y="279"/>
                  <a:pt x="3981" y="303"/>
                  <a:pt x="3992" y="323"/>
                </a:cubicBezTo>
                <a:cubicBezTo>
                  <a:pt x="4014" y="363"/>
                  <a:pt x="4107" y="384"/>
                  <a:pt x="4140" y="426"/>
                </a:cubicBezTo>
                <a:cubicBezTo>
                  <a:pt x="4171" y="465"/>
                  <a:pt x="4196" y="518"/>
                  <a:pt x="4185" y="569"/>
                </a:cubicBezTo>
                <a:cubicBezTo>
                  <a:pt x="4173" y="623"/>
                  <a:pt x="4125" y="657"/>
                  <a:pt x="4075" y="673"/>
                </a:cubicBezTo>
                <a:cubicBezTo>
                  <a:pt x="4027" y="688"/>
                  <a:pt x="3975" y="692"/>
                  <a:pt x="3927" y="699"/>
                </a:cubicBezTo>
                <a:cubicBezTo>
                  <a:pt x="3903" y="702"/>
                  <a:pt x="3880" y="703"/>
                  <a:pt x="3856" y="708"/>
                </a:cubicBezTo>
              </a:path>
              <a:path w="5270" h="2752" extrusionOk="0">
                <a:moveTo>
                  <a:pt x="4519" y="11"/>
                </a:moveTo>
                <a:cubicBezTo>
                  <a:pt x="4533" y="15"/>
                  <a:pt x="4558" y="9"/>
                  <a:pt x="4587" y="24"/>
                </a:cubicBezTo>
                <a:cubicBezTo>
                  <a:pt x="4933" y="212"/>
                  <a:pt x="5158" y="653"/>
                  <a:pt x="5239" y="1020"/>
                </a:cubicBezTo>
                <a:cubicBezTo>
                  <a:pt x="5320" y="1386"/>
                  <a:pt x="5237" y="1755"/>
                  <a:pt x="4952" y="2010"/>
                </a:cubicBezTo>
                <a:cubicBezTo>
                  <a:pt x="4789" y="2156"/>
                  <a:pt x="4590" y="2246"/>
                  <a:pt x="4399" y="2346"/>
                </a:cubicBezTo>
                <a:cubicBezTo>
                  <a:pt x="4240" y="2429"/>
                  <a:pt x="4073" y="2490"/>
                  <a:pt x="3914" y="2572"/>
                </a:cubicBezTo>
                <a:cubicBezTo>
                  <a:pt x="3888" y="2587"/>
                  <a:pt x="3861" y="2601"/>
                  <a:pt x="3835" y="261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1436972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r>
              <a:rPr lang="en-US"/>
              <a:t>Astrophysics and Moore’s Law</a:t>
            </a:r>
          </a:p>
        </p:txBody>
      </p:sp>
      <p:sp>
        <p:nvSpPr>
          <p:cNvPr id="888835" name="Rectangle 3"/>
          <p:cNvSpPr>
            <a:spLocks noGrp="1" noChangeArrowheads="1"/>
          </p:cNvSpPr>
          <p:nvPr>
            <p:ph idx="1"/>
          </p:nvPr>
        </p:nvSpPr>
        <p:spPr/>
        <p:txBody>
          <a:bodyPr/>
          <a:lstStyle/>
          <a:p>
            <a:pPr>
              <a:lnSpc>
                <a:spcPct val="80000"/>
              </a:lnSpc>
            </a:pPr>
            <a:r>
              <a:rPr lang="en-US" sz="4000" dirty="0">
                <a:sym typeface="Symbol" pitchFamily="18" charset="2"/>
              </a:rPr>
              <a:t>Simulating universe is</a:t>
            </a:r>
            <a:r>
              <a:rPr lang="en-US" sz="4400" dirty="0">
                <a:sym typeface="Symbol" pitchFamily="18" charset="2"/>
              </a:rPr>
              <a:t> </a:t>
            </a:r>
            <a:r>
              <a:rPr lang="en-US" sz="4800" dirty="0">
                <a:sym typeface="Symbol" pitchFamily="18" charset="2"/>
              </a:rPr>
              <a:t>(</a:t>
            </a:r>
            <a:r>
              <a:rPr lang="en-US" sz="4800" i="1" dirty="0">
                <a:latin typeface="Times New Roman" pitchFamily="18" charset="0"/>
                <a:sym typeface="Symbol" pitchFamily="18" charset="2"/>
              </a:rPr>
              <a:t>n</a:t>
            </a:r>
            <a:r>
              <a:rPr lang="en-US" sz="4800" baseline="30000" dirty="0">
                <a:latin typeface="Times New Roman" pitchFamily="18" charset="0"/>
                <a:sym typeface="Symbol" pitchFamily="18" charset="2"/>
              </a:rPr>
              <a:t>3</a:t>
            </a:r>
            <a:r>
              <a:rPr lang="en-US" sz="4800" dirty="0">
                <a:sym typeface="Symbol" pitchFamily="18" charset="2"/>
              </a:rPr>
              <a:t>)</a:t>
            </a:r>
          </a:p>
          <a:p>
            <a:pPr>
              <a:lnSpc>
                <a:spcPct val="80000"/>
              </a:lnSpc>
            </a:pPr>
            <a:r>
              <a:rPr lang="en-US" sz="4000" dirty="0">
                <a:sym typeface="Symbol" pitchFamily="18" charset="2"/>
              </a:rPr>
              <a:t>Moore’s </a:t>
            </a:r>
            <a:r>
              <a:rPr lang="en-US" sz="4000" dirty="0" smtClean="0">
                <a:sym typeface="Symbol" pitchFamily="18" charset="2"/>
              </a:rPr>
              <a:t>“law”: </a:t>
            </a:r>
            <a:r>
              <a:rPr lang="en-US" sz="4000" dirty="0">
                <a:sym typeface="Symbol" pitchFamily="18" charset="2"/>
              </a:rPr>
              <a:t>computing power doubles every 18 months</a:t>
            </a:r>
          </a:p>
          <a:p>
            <a:pPr>
              <a:lnSpc>
                <a:spcPct val="80000"/>
              </a:lnSpc>
            </a:pPr>
            <a:r>
              <a:rPr lang="en-US" sz="4000" dirty="0">
                <a:sym typeface="Symbol" pitchFamily="18" charset="2"/>
              </a:rPr>
              <a:t>Dr. Tyson: to understand something new about the universe, need to scale by </a:t>
            </a:r>
            <a:r>
              <a:rPr lang="en-US" sz="4000" dirty="0" smtClean="0">
                <a:latin typeface="Cambria Math"/>
                <a:cs typeface="Cambria Math"/>
                <a:sym typeface="Symbol" pitchFamily="18" charset="2"/>
              </a:rPr>
              <a:t>10</a:t>
            </a:r>
            <a:r>
              <a:rPr lang="en-US" sz="4000" i="1" dirty="0" smtClean="0">
                <a:latin typeface="Cambria Math"/>
                <a:cs typeface="Cambria Math"/>
                <a:sym typeface="Symbol" pitchFamily="18" charset="2"/>
              </a:rPr>
              <a:t>x</a:t>
            </a:r>
            <a:endParaRPr lang="en-US" sz="4000" i="1" dirty="0">
              <a:latin typeface="Cambria Math"/>
              <a:cs typeface="Cambria Math"/>
              <a:sym typeface="Symbol" pitchFamily="18" charset="2"/>
            </a:endParaRPr>
          </a:p>
        </p:txBody>
      </p:sp>
      <p:sp>
        <p:nvSpPr>
          <p:cNvPr id="4" name="Rectangle 3"/>
          <p:cNvSpPr/>
          <p:nvPr/>
        </p:nvSpPr>
        <p:spPr>
          <a:xfrm>
            <a:off x="1295400" y="5181600"/>
            <a:ext cx="6324600" cy="8802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80000"/>
              </a:lnSpc>
            </a:pPr>
            <a:r>
              <a:rPr lang="en-US" sz="3200" dirty="0" smtClean="0">
                <a:sym typeface="Symbol" pitchFamily="18" charset="2"/>
              </a:rPr>
              <a:t>How long does it take to know </a:t>
            </a:r>
            <a:r>
              <a:rPr lang="en-US" sz="3200" i="1" dirty="0" smtClean="0">
                <a:sym typeface="Symbol" pitchFamily="18" charset="2"/>
              </a:rPr>
              <a:t>twice </a:t>
            </a:r>
            <a:r>
              <a:rPr lang="en-US" sz="3200" dirty="0" smtClean="0">
                <a:sym typeface="Symbol" pitchFamily="18" charset="2"/>
              </a:rPr>
              <a:t>as much about the universe?</a:t>
            </a:r>
            <a:endParaRPr lang="en-US" sz="3200" dirty="0">
              <a:sym typeface="Symbol" pitchFamily="18" charset="2"/>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51</a:t>
            </a:fld>
            <a:endParaRPr lang="en-US"/>
          </a:p>
        </p:txBody>
      </p:sp>
    </p:spTree>
    <p:extLst>
      <p:ext uri="{BB962C8B-B14F-4D97-AF65-F5344CB8AC3E}">
        <p14:creationId xmlns:p14="http://schemas.microsoft.com/office/powerpoint/2010/main" val="40365673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52</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69018" cy="4860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89556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53</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69018" cy="4860579"/>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3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76200"/>
            <a:ext cx="6569949" cy="6735506"/>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32.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34" y="998939"/>
            <a:ext cx="3816484" cy="1852445"/>
          </a:xfrm>
          <a:prstGeom prst="rect">
            <a:avLst/>
          </a:prstGeom>
          <a:ln>
            <a:noFill/>
          </a:ln>
          <a:effectLst>
            <a:outerShdw blurRad="292100" dist="139700" dir="2700000" algn="tl" rotWithShape="0">
              <a:srgbClr val="333333">
                <a:alpha val="65000"/>
              </a:srgbClr>
            </a:outerShdw>
          </a:effectLst>
        </p:spPr>
      </p:pic>
      <p:pic>
        <p:nvPicPr>
          <p:cNvPr id="9" name="Picture 8" descr="Screen Shot 2013-12-03 at 7.33.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298" y="3243173"/>
            <a:ext cx="3978893" cy="2738326"/>
          </a:xfrm>
          <a:prstGeom prst="rect">
            <a:avLst/>
          </a:prstGeom>
          <a:ln>
            <a:noFill/>
          </a:ln>
          <a:effectLst>
            <a:outerShdw blurRad="190500" algn="tl" rotWithShape="0">
              <a:srgbClr val="000000">
                <a:alpha val="70000"/>
              </a:srgbClr>
            </a:outerShdw>
          </a:effectLst>
        </p:spPr>
      </p:pic>
      <p:sp>
        <p:nvSpPr>
          <p:cNvPr id="4098" name="Comment 2"/>
          <p:cNvSpPr>
            <a:spLocks noRot="1" noChangeAspect="1" noEditPoints="1" noChangeArrowheads="1" noChangeShapeType="1" noTextEdit="1"/>
          </p:cNvSpPr>
          <p:nvPr/>
        </p:nvSpPr>
        <p:spPr bwMode="auto">
          <a:xfrm>
            <a:off x="4535488" y="4957763"/>
            <a:ext cx="1284287" cy="788987"/>
          </a:xfrm>
          <a:custGeom>
            <a:avLst/>
            <a:gdLst>
              <a:gd name="T0" fmla="+- 0 13326 12597"/>
              <a:gd name="T1" fmla="*/ T0 w 3570"/>
              <a:gd name="T2" fmla="+- 0 13927 13770"/>
              <a:gd name="T3" fmla="*/ 13927 h 2192"/>
              <a:gd name="T4" fmla="+- 0 13367 12597"/>
              <a:gd name="T5" fmla="*/ T4 w 3570"/>
              <a:gd name="T6" fmla="+- 0 13921 13770"/>
              <a:gd name="T7" fmla="*/ 13921 h 2192"/>
              <a:gd name="T8" fmla="+- 0 13404 12597"/>
              <a:gd name="T9" fmla="*/ T8 w 3570"/>
              <a:gd name="T10" fmla="+- 0 13915 13770"/>
              <a:gd name="T11" fmla="*/ 13915 h 2192"/>
              <a:gd name="T12" fmla="+- 0 13445 12597"/>
              <a:gd name="T13" fmla="*/ T12 w 3570"/>
              <a:gd name="T14" fmla="+- 0 13909 13770"/>
              <a:gd name="T15" fmla="*/ 13909 h 2192"/>
              <a:gd name="T16" fmla="+- 0 13907 12597"/>
              <a:gd name="T17" fmla="*/ T16 w 3570"/>
              <a:gd name="T18" fmla="+- 0 13844 13770"/>
              <a:gd name="T19" fmla="*/ 13844 h 2192"/>
              <a:gd name="T20" fmla="+- 0 14399 12597"/>
              <a:gd name="T21" fmla="*/ T20 w 3570"/>
              <a:gd name="T22" fmla="+- 0 13732 13770"/>
              <a:gd name="T23" fmla="*/ 13732 h 2192"/>
              <a:gd name="T24" fmla="+- 0 14866 12597"/>
              <a:gd name="T25" fmla="*/ T24 w 3570"/>
              <a:gd name="T26" fmla="+- 0 13779 13770"/>
              <a:gd name="T27" fmla="*/ 13779 h 2192"/>
              <a:gd name="T28" fmla="+- 0 15251 12597"/>
              <a:gd name="T29" fmla="*/ T28 w 3570"/>
              <a:gd name="T30" fmla="+- 0 13818 13770"/>
              <a:gd name="T31" fmla="*/ 13818 h 2192"/>
              <a:gd name="T32" fmla="+- 0 15666 12597"/>
              <a:gd name="T33" fmla="*/ T32 w 3570"/>
              <a:gd name="T34" fmla="+- 0 13968 13770"/>
              <a:gd name="T35" fmla="*/ 13968 h 2192"/>
              <a:gd name="T36" fmla="+- 0 15922 12597"/>
              <a:gd name="T37" fmla="*/ T36 w 3570"/>
              <a:gd name="T38" fmla="+- 0 14270 13770"/>
              <a:gd name="T39" fmla="*/ 14270 h 2192"/>
              <a:gd name="T40" fmla="+- 0 16157 12597"/>
              <a:gd name="T41" fmla="*/ T40 w 3570"/>
              <a:gd name="T42" fmla="+- 0 14547 13770"/>
              <a:gd name="T43" fmla="*/ 14547 h 2192"/>
              <a:gd name="T44" fmla="+- 0 16237 12597"/>
              <a:gd name="T45" fmla="*/ T44 w 3570"/>
              <a:gd name="T46" fmla="+- 0 14916 13770"/>
              <a:gd name="T47" fmla="*/ 14916 h 2192"/>
              <a:gd name="T48" fmla="+- 0 16085 12597"/>
              <a:gd name="T49" fmla="*/ T48 w 3570"/>
              <a:gd name="T50" fmla="+- 0 15252 13770"/>
              <a:gd name="T51" fmla="*/ 15252 h 2192"/>
              <a:gd name="T52" fmla="+- 0 15908 12597"/>
              <a:gd name="T53" fmla="*/ T52 w 3570"/>
              <a:gd name="T54" fmla="+- 0 15642 13770"/>
              <a:gd name="T55" fmla="*/ 15642 h 2192"/>
              <a:gd name="T56" fmla="+- 0 15521 12597"/>
              <a:gd name="T57" fmla="*/ T56 w 3570"/>
              <a:gd name="T58" fmla="+- 0 15836 13770"/>
              <a:gd name="T59" fmla="*/ 15836 h 2192"/>
              <a:gd name="T60" fmla="+- 0 15120 12597"/>
              <a:gd name="T61" fmla="*/ T60 w 3570"/>
              <a:gd name="T62" fmla="+- 0 15918 13770"/>
              <a:gd name="T63" fmla="*/ 15918 h 2192"/>
              <a:gd name="T64" fmla="+- 0 14423 12597"/>
              <a:gd name="T65" fmla="*/ T64 w 3570"/>
              <a:gd name="T66" fmla="+- 0 16061 13770"/>
              <a:gd name="T67" fmla="*/ 16061 h 2192"/>
              <a:gd name="T68" fmla="+- 0 13614 12597"/>
              <a:gd name="T69" fmla="*/ T68 w 3570"/>
              <a:gd name="T70" fmla="+- 0 15873 13770"/>
              <a:gd name="T71" fmla="*/ 15873 h 2192"/>
              <a:gd name="T72" fmla="+- 0 13055 12597"/>
              <a:gd name="T73" fmla="*/ T72 w 3570"/>
              <a:gd name="T74" fmla="+- 0 15433 13770"/>
              <a:gd name="T75" fmla="*/ 15433 h 2192"/>
              <a:gd name="T76" fmla="+- 0 12818 12597"/>
              <a:gd name="T77" fmla="*/ T76 w 3570"/>
              <a:gd name="T78" fmla="+- 0 15246 13770"/>
              <a:gd name="T79" fmla="*/ 15246 h 2192"/>
              <a:gd name="T80" fmla="+- 0 12552 12597"/>
              <a:gd name="T81" fmla="*/ T80 w 3570"/>
              <a:gd name="T82" fmla="+- 0 14959 13770"/>
              <a:gd name="T83" fmla="*/ 14959 h 2192"/>
              <a:gd name="T84" fmla="+- 0 12600 12597"/>
              <a:gd name="T85" fmla="*/ T84 w 3570"/>
              <a:gd name="T86" fmla="+- 0 14630 13770"/>
              <a:gd name="T87" fmla="*/ 14630 h 2192"/>
              <a:gd name="T88" fmla="+- 0 12641 12597"/>
              <a:gd name="T89" fmla="*/ T88 w 3570"/>
              <a:gd name="T90" fmla="+- 0 14348 13770"/>
              <a:gd name="T91" fmla="*/ 14348 h 2192"/>
              <a:gd name="T92" fmla="+- 0 12952 12597"/>
              <a:gd name="T93" fmla="*/ T92 w 3570"/>
              <a:gd name="T94" fmla="+- 0 14211 13770"/>
              <a:gd name="T95" fmla="*/ 14211 h 2192"/>
              <a:gd name="T96" fmla="+- 0 13189 12597"/>
              <a:gd name="T97" fmla="*/ T96 w 3570"/>
              <a:gd name="T98" fmla="+- 0 14133 13770"/>
              <a:gd name="T99" fmla="*/ 14133 h 2192"/>
              <a:gd name="T100" fmla="+- 0 13534 12597"/>
              <a:gd name="T101" fmla="*/ T100 w 3570"/>
              <a:gd name="T102" fmla="+- 0 14018 13770"/>
              <a:gd name="T103" fmla="*/ 14018 h 2192"/>
              <a:gd name="T104" fmla="+- 0 13912 12597"/>
              <a:gd name="T105" fmla="*/ T104 w 3570"/>
              <a:gd name="T106" fmla="+- 0 13992 13770"/>
              <a:gd name="T107" fmla="*/ 13992 h 2192"/>
              <a:gd name="T108" fmla="+- 0 14273 12597"/>
              <a:gd name="T109" fmla="*/ T108 w 3570"/>
              <a:gd name="T110" fmla="+- 0 13992 13770"/>
              <a:gd name="T111" fmla="*/ 13992 h 2192"/>
              <a:gd name="T112" fmla="+- 0 14640 12597"/>
              <a:gd name="T113" fmla="*/ T112 w 3570"/>
              <a:gd name="T114" fmla="+- 0 13992 13770"/>
              <a:gd name="T115" fmla="*/ 13992 h 2192"/>
              <a:gd name="T116" fmla="+- 0 14992 12597"/>
              <a:gd name="T117" fmla="*/ T116 w 3570"/>
              <a:gd name="T118" fmla="+- 0 14041 13770"/>
              <a:gd name="T119" fmla="*/ 14041 h 2192"/>
              <a:gd name="T120" fmla="+- 0 15355 12597"/>
              <a:gd name="T121" fmla="*/ T120 w 3570"/>
              <a:gd name="T122" fmla="+- 0 14089 13770"/>
              <a:gd name="T123" fmla="*/ 14089 h 2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3570" h="2192" extrusionOk="0">
                <a:moveTo>
                  <a:pt x="729" y="157"/>
                </a:moveTo>
                <a:cubicBezTo>
                  <a:pt x="770" y="151"/>
                  <a:pt x="807" y="145"/>
                  <a:pt x="848" y="139"/>
                </a:cubicBezTo>
                <a:cubicBezTo>
                  <a:pt x="1310" y="74"/>
                  <a:pt x="1802" y="-38"/>
                  <a:pt x="2269" y="9"/>
                </a:cubicBezTo>
                <a:cubicBezTo>
                  <a:pt x="2654" y="48"/>
                  <a:pt x="3069" y="198"/>
                  <a:pt x="3325" y="500"/>
                </a:cubicBezTo>
                <a:cubicBezTo>
                  <a:pt x="3560" y="777"/>
                  <a:pt x="3640" y="1146"/>
                  <a:pt x="3488" y="1482"/>
                </a:cubicBezTo>
                <a:cubicBezTo>
                  <a:pt x="3311" y="1872"/>
                  <a:pt x="2924" y="2066"/>
                  <a:pt x="2523" y="2148"/>
                </a:cubicBezTo>
                <a:cubicBezTo>
                  <a:pt x="1826" y="2291"/>
                  <a:pt x="1017" y="2103"/>
                  <a:pt x="458" y="1663"/>
                </a:cubicBezTo>
                <a:cubicBezTo>
                  <a:pt x="221" y="1476"/>
                  <a:pt x="-45" y="1189"/>
                  <a:pt x="3" y="860"/>
                </a:cubicBezTo>
                <a:cubicBezTo>
                  <a:pt x="44" y="578"/>
                  <a:pt x="355" y="441"/>
                  <a:pt x="592" y="363"/>
                </a:cubicBezTo>
                <a:cubicBezTo>
                  <a:pt x="937" y="248"/>
                  <a:pt x="1315" y="222"/>
                  <a:pt x="1676" y="222"/>
                </a:cubicBezTo>
                <a:cubicBezTo>
                  <a:pt x="2043" y="222"/>
                  <a:pt x="2395" y="271"/>
                  <a:pt x="2758" y="31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5426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94442" y="-846110"/>
            <a:ext cx="11323670" cy="8492753"/>
          </a:xfrm>
          <a:prstGeom prst="rect">
            <a:avLst/>
          </a:prstGeom>
        </p:spPr>
      </p:pic>
      <p:sp>
        <p:nvSpPr>
          <p:cNvPr id="891907" name="Text Box 3"/>
          <p:cNvSpPr txBox="1">
            <a:spLocks noChangeArrowheads="1"/>
          </p:cNvSpPr>
          <p:nvPr/>
        </p:nvSpPr>
        <p:spPr bwMode="auto">
          <a:xfrm>
            <a:off x="1447800" y="4852167"/>
            <a:ext cx="7696200" cy="1323439"/>
          </a:xfrm>
          <a:prstGeom prst="rect">
            <a:avLst/>
          </a:prstGeom>
          <a:noFill/>
          <a:ln w="31750">
            <a:noFill/>
            <a:miter lim="800000"/>
            <a:headEnd/>
            <a:tailEnd/>
          </a:ln>
          <a:effectLst/>
        </p:spPr>
        <p:txBody>
          <a:bodyPr wrap="square">
            <a:spAutoFit/>
          </a:bodyPr>
          <a:lstStyle/>
          <a:p>
            <a:pPr algn="ctr"/>
            <a:r>
              <a:rPr lang="en-US" sz="4000" dirty="0">
                <a:solidFill>
                  <a:schemeClr val="accent1">
                    <a:lumMod val="20000"/>
                    <a:lumOff val="80000"/>
                  </a:schemeClr>
                </a:solidFill>
                <a:effectLst>
                  <a:outerShdw blurRad="50800" dist="38100" dir="2700000" algn="tl" rotWithShape="0">
                    <a:prstClr val="black">
                      <a:alpha val="40000"/>
                    </a:prstClr>
                  </a:outerShdw>
                </a:effectLst>
              </a:rPr>
              <a:t>Will there be any </a:t>
            </a:r>
            <a:r>
              <a:rPr lang="en-US" sz="4000" i="1" dirty="0">
                <a:solidFill>
                  <a:schemeClr val="accent1">
                    <a:lumMod val="20000"/>
                    <a:lumOff val="80000"/>
                  </a:schemeClr>
                </a:solidFill>
                <a:effectLst>
                  <a:outerShdw blurRad="50800" dist="38100" dir="2700000" algn="tl" rotWithShape="0">
                    <a:prstClr val="black">
                      <a:alpha val="40000"/>
                    </a:prstClr>
                  </a:outerShdw>
                </a:effectLst>
              </a:rPr>
              <a:t>mystery</a:t>
            </a:r>
            <a:r>
              <a:rPr lang="en-US" sz="4000" dirty="0">
                <a:solidFill>
                  <a:schemeClr val="accent1">
                    <a:lumMod val="20000"/>
                    <a:lumOff val="80000"/>
                  </a:schemeClr>
                </a:solidFill>
                <a:effectLst>
                  <a:outerShdw blurRad="50800" dist="38100" dir="2700000" algn="tl" rotWithShape="0">
                    <a:prstClr val="black">
                      <a:alpha val="40000"/>
                    </a:prstClr>
                  </a:outerShdw>
                </a:effectLst>
              </a:rPr>
              <a:t> left in the Universe when you die?</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sp>
        <p:nvSpPr>
          <p:cNvPr id="8" name="Text Box 3"/>
          <p:cNvSpPr txBox="1">
            <a:spLocks noChangeArrowheads="1"/>
          </p:cNvSpPr>
          <p:nvPr/>
        </p:nvSpPr>
        <p:spPr bwMode="auto">
          <a:xfrm>
            <a:off x="694921" y="303096"/>
            <a:ext cx="7696200" cy="1323439"/>
          </a:xfrm>
          <a:prstGeom prst="rect">
            <a:avLst/>
          </a:prstGeom>
          <a:noFill/>
          <a:ln w="31750">
            <a:noFill/>
            <a:miter lim="800000"/>
            <a:headEnd/>
            <a:tailEnd/>
          </a:ln>
          <a:effectLst/>
        </p:spPr>
        <p:txBody>
          <a:bodyPr wrap="square">
            <a:spAutoFit/>
          </a:bodyPr>
          <a:lstStyle/>
          <a:p>
            <a:pPr algn="ctr"/>
            <a:r>
              <a:rPr lang="en-US" sz="4000" dirty="0" smtClean="0">
                <a:solidFill>
                  <a:srgbClr val="FFFF00"/>
                </a:solidFill>
              </a:rPr>
              <a:t>15 years </a:t>
            </a:r>
            <a:r>
              <a:rPr lang="en-US" sz="4000" dirty="0" smtClean="0">
                <a:solidFill>
                  <a:srgbClr val="FFFF00"/>
                </a:solidFill>
                <a:latin typeface="Wingdings"/>
                <a:ea typeface="Wingdings"/>
                <a:cs typeface="Wingdings"/>
                <a:sym typeface="Wingdings"/>
              </a:rPr>
              <a:t>≈</a:t>
            </a:r>
            <a:r>
              <a:rPr lang="en-US" sz="4000" dirty="0" smtClean="0">
                <a:solidFill>
                  <a:srgbClr val="FFFF00"/>
                </a:solidFill>
              </a:rPr>
              <a:t>1000x computing power </a:t>
            </a:r>
          </a:p>
          <a:p>
            <a:r>
              <a:rPr lang="en-US" sz="4000" dirty="0">
                <a:solidFill>
                  <a:srgbClr val="FFFF00"/>
                </a:solidFill>
                <a:latin typeface="Wingdings"/>
                <a:ea typeface="Wingdings"/>
                <a:cs typeface="Wingdings"/>
                <a:sym typeface="Wingdings"/>
              </a:rPr>
              <a:t> </a:t>
            </a:r>
            <a:r>
              <a:rPr lang="en-US" sz="4000" dirty="0" smtClean="0">
                <a:solidFill>
                  <a:srgbClr val="FFFF00"/>
                </a:solidFill>
                <a:ea typeface="Wingdings"/>
                <a:cs typeface="Wingdings"/>
                <a:sym typeface="Wingdings"/>
              </a:rPr>
              <a:t>             </a:t>
            </a:r>
            <a:r>
              <a:rPr lang="en-US" sz="4000" dirty="0" smtClean="0">
                <a:solidFill>
                  <a:srgbClr val="FFFF00"/>
                </a:solidFill>
                <a:latin typeface="Wingdings"/>
                <a:ea typeface="Wingdings"/>
                <a:cs typeface="Wingdings"/>
                <a:sym typeface="Wingdings"/>
              </a:rPr>
              <a:t>≈</a:t>
            </a:r>
            <a:r>
              <a:rPr lang="en-US" sz="4000" dirty="0" smtClean="0">
                <a:solidFill>
                  <a:srgbClr val="FFFF00"/>
                </a:solidFill>
                <a:ea typeface="Wingdings"/>
                <a:cs typeface="Wingdings"/>
                <a:sym typeface="Wingdings"/>
              </a:rPr>
              <a:t> </a:t>
            </a:r>
            <a:r>
              <a:rPr lang="en-US" sz="4000" dirty="0" smtClean="0">
                <a:solidFill>
                  <a:srgbClr val="FFFF00"/>
                </a:solidFill>
              </a:rPr>
              <a:t>double understanding</a:t>
            </a:r>
            <a:r>
              <a:rPr lang="en-US" sz="4000" dirty="0" smtClean="0">
                <a:solidFill>
                  <a:srgbClr val="FFFF00"/>
                </a:solidFill>
                <a:latin typeface="Wingdings"/>
                <a:ea typeface="Wingdings"/>
                <a:cs typeface="Wingdings"/>
                <a:sym typeface="Wingdings"/>
              </a:rPr>
              <a:t>  </a:t>
            </a:r>
            <a:endParaRPr lang="en-US" sz="4000" dirty="0">
              <a:solidFill>
                <a:srgbClr val="FFFF00"/>
              </a:solidFill>
            </a:endParaRPr>
          </a:p>
        </p:txBody>
      </p:sp>
      <p:sp>
        <p:nvSpPr>
          <p:cNvPr id="9" name="TextBox 8"/>
          <p:cNvSpPr txBox="1"/>
          <p:nvPr/>
        </p:nvSpPr>
        <p:spPr>
          <a:xfrm>
            <a:off x="-695989" y="1248256"/>
            <a:ext cx="2511588" cy="34163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“There’s an unwritten rule in astrophysics: your computer simulation must end before you die.”</a:t>
            </a:r>
          </a:p>
          <a:p>
            <a:pPr algn="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Neil </a:t>
            </a:r>
            <a:r>
              <a:rPr lang="en-US" sz="2400" dirty="0" err="1" smtClean="0">
                <a:solidFill>
                  <a:schemeClr val="accent5">
                    <a:lumMod val="20000"/>
                    <a:lumOff val="80000"/>
                  </a:schemeClr>
                </a:solidFill>
                <a:effectLst>
                  <a:outerShdw blurRad="50800" dist="38100" dir="2700000" algn="tl" rotWithShape="0">
                    <a:schemeClr val="tx1">
                      <a:alpha val="43000"/>
                    </a:schemeClr>
                  </a:outerShdw>
                </a:effectLst>
              </a:rPr>
              <a:t>deGrasse</a:t>
            </a: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 Tyson</a:t>
            </a:r>
            <a:endParaRPr lang="en-US" sz="2400" dirty="0">
              <a:solidFill>
                <a:schemeClr val="accent5">
                  <a:lumMod val="20000"/>
                  <a:lumOff val="80000"/>
                </a:schemeClr>
              </a:solidFill>
              <a:effectLst>
                <a:outerShdw blurRad="50800" dist="38100" dir="2700000" algn="tl" rotWithShape="0">
                  <a:schemeClr val="tx1">
                    <a:alpha val="43000"/>
                  </a:schemeClr>
                </a:outerShdw>
              </a:effectLst>
            </a:endParaRPr>
          </a:p>
        </p:txBody>
      </p:sp>
    </p:spTree>
    <p:extLst>
      <p:ext uri="{BB962C8B-B14F-4D97-AF65-F5344CB8AC3E}">
        <p14:creationId xmlns:p14="http://schemas.microsoft.com/office/powerpoint/2010/main" val="4128395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91907"/>
                                        </p:tgtEl>
                                        <p:attrNameLst>
                                          <p:attrName>style.visibility</p:attrName>
                                        </p:attrNameLst>
                                      </p:cBhvr>
                                      <p:to>
                                        <p:strVal val="visible"/>
                                      </p:to>
                                    </p:set>
                                    <p:animEffect transition="in" filter="wheel(4)">
                                      <p:cBhvr>
                                        <p:cTn id="7" dur="2000"/>
                                        <p:tgtEl>
                                          <p:spTgt spid="89190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4)">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52401" y="914400"/>
            <a:ext cx="3962400" cy="3970318"/>
          </a:xfrm>
          <a:prstGeom prst="rect">
            <a:avLst/>
          </a:prstGeom>
          <a:noFill/>
          <a:ln w="31750">
            <a:noFill/>
            <a:miter lim="800000"/>
            <a:headEnd/>
            <a:tailEnd/>
          </a:ln>
          <a:effectLst/>
        </p:spPr>
        <p:txBody>
          <a:bodyPr wrap="square">
            <a:spAutoFit/>
          </a:bodyPr>
          <a:lstStyle/>
          <a:p>
            <a:r>
              <a:rPr lang="en-US" sz="3600" i="1" dirty="0"/>
              <a:t>Only two things are infinite, the universe and human stupidity, and I'm not sure about the former. </a:t>
            </a:r>
          </a:p>
          <a:p>
            <a:pPr algn="r"/>
            <a:r>
              <a:rPr lang="en-US" sz="3600" dirty="0"/>
              <a:t>Albert Einstein</a:t>
            </a:r>
          </a:p>
        </p:txBody>
      </p:sp>
      <p:pic>
        <p:nvPicPr>
          <p:cNvPr id="8194" name="Picture 2"/>
          <p:cNvPicPr>
            <a:picLocks noChangeAspect="1" noChangeArrowheads="1"/>
          </p:cNvPicPr>
          <p:nvPr/>
        </p:nvPicPr>
        <p:blipFill>
          <a:blip r:embed="rId2" cstate="print"/>
          <a:srcRect/>
          <a:stretch>
            <a:fillRect/>
          </a:stretch>
        </p:blipFill>
        <p:spPr bwMode="auto">
          <a:xfrm>
            <a:off x="4191000" y="0"/>
            <a:ext cx="4953000" cy="6865457"/>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spTree>
    <p:extLst>
      <p:ext uri="{BB962C8B-B14F-4D97-AF65-F5344CB8AC3E}">
        <p14:creationId xmlns:p14="http://schemas.microsoft.com/office/powerpoint/2010/main" val="9422892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The Endless Golden Age</a:t>
            </a:r>
          </a:p>
        </p:txBody>
      </p:sp>
      <p:sp>
        <p:nvSpPr>
          <p:cNvPr id="904195" name="Rectangle 3"/>
          <p:cNvSpPr>
            <a:spLocks noGrp="1" noChangeArrowheads="1"/>
          </p:cNvSpPr>
          <p:nvPr>
            <p:ph type="body" idx="1"/>
          </p:nvPr>
        </p:nvSpPr>
        <p:spPr>
          <a:xfrm>
            <a:off x="457200" y="1600200"/>
            <a:ext cx="8382000" cy="4525963"/>
          </a:xfrm>
        </p:spPr>
        <p:txBody>
          <a:bodyPr/>
          <a:lstStyle/>
          <a:p>
            <a:pPr>
              <a:lnSpc>
                <a:spcPct val="90000"/>
              </a:lnSpc>
            </a:pPr>
            <a:r>
              <a:rPr lang="en-US" b="1" dirty="0"/>
              <a:t>Golden Age</a:t>
            </a:r>
            <a:r>
              <a:rPr lang="en-US" dirty="0"/>
              <a:t> – period in which knowledge/quality of something </a:t>
            </a:r>
            <a:r>
              <a:rPr lang="en-US" dirty="0" smtClean="0"/>
              <a:t>improves exponentially</a:t>
            </a:r>
            <a:endParaRPr lang="en-US" dirty="0"/>
          </a:p>
          <a:p>
            <a:pPr>
              <a:lnSpc>
                <a:spcPct val="90000"/>
              </a:lnSpc>
            </a:pPr>
            <a:r>
              <a:rPr lang="en-US" dirty="0"/>
              <a:t>At </a:t>
            </a:r>
            <a:r>
              <a:rPr lang="en-US" b="1" dirty="0"/>
              <a:t>any point in history</a:t>
            </a:r>
            <a:r>
              <a:rPr lang="en-US" dirty="0"/>
              <a:t>, half of what is known about astrophysics was discovered in the previous 15 years!</a:t>
            </a:r>
          </a:p>
          <a:p>
            <a:pPr lvl="1">
              <a:lnSpc>
                <a:spcPct val="90000"/>
              </a:lnSpc>
            </a:pPr>
            <a:r>
              <a:rPr lang="en-US" dirty="0" smtClean="0"/>
              <a:t>Moore’s </a:t>
            </a:r>
            <a:r>
              <a:rPr lang="en-US" dirty="0"/>
              <a:t>law today, but other advances </a:t>
            </a:r>
            <a:r>
              <a:rPr lang="en-US" dirty="0" smtClean="0"/>
              <a:t>previously (and tomorrow): </a:t>
            </a:r>
            <a:r>
              <a:rPr lang="en-US" dirty="0"/>
              <a:t>telescopes, photocopiers, clocks, agriculture, </a:t>
            </a:r>
            <a:r>
              <a:rPr lang="en-US" dirty="0" smtClean="0"/>
              <a:t>drone delivery, personal assistant, etc</a:t>
            </a:r>
            <a:r>
              <a:rPr lang="en-US" dirty="0"/>
              <a:t>.</a:t>
            </a:r>
          </a:p>
          <a:p>
            <a:pPr>
              <a:lnSpc>
                <a:spcPct val="90000"/>
              </a:lnSpc>
            </a:pPr>
            <a:endParaRPr lang="en-US" dirty="0"/>
          </a:p>
        </p:txBody>
      </p:sp>
      <p:sp>
        <p:nvSpPr>
          <p:cNvPr id="4" name="TextBox 3"/>
          <p:cNvSpPr txBox="1"/>
          <p:nvPr/>
        </p:nvSpPr>
        <p:spPr>
          <a:xfrm>
            <a:off x="1066800" y="5562600"/>
            <a:ext cx="6945043"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dirty="0" smtClean="0"/>
              <a:t>Accumulating 4% per year =&gt; doubling every 15 years!</a:t>
            </a:r>
            <a:endParaRPr lang="en-US" sz="24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56</a:t>
            </a:fld>
            <a:endParaRPr lang="en-US"/>
          </a:p>
        </p:txBody>
      </p:sp>
    </p:spTree>
    <p:extLst>
      <p:ext uri="{BB962C8B-B14F-4D97-AF65-F5344CB8AC3E}">
        <p14:creationId xmlns:p14="http://schemas.microsoft.com/office/powerpoint/2010/main" val="65296169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7.54.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68" y="121590"/>
            <a:ext cx="7728295" cy="6356350"/>
          </a:xfrm>
          <a:prstGeom prst="rect">
            <a:avLst/>
          </a:prstGeom>
        </p:spPr>
      </p:pic>
      <p:sp>
        <p:nvSpPr>
          <p:cNvPr id="4" name="Slide Number Placeholder 3"/>
          <p:cNvSpPr>
            <a:spLocks noGrp="1"/>
          </p:cNvSpPr>
          <p:nvPr>
            <p:ph type="sldNum" sz="quarter" idx="12"/>
          </p:nvPr>
        </p:nvSpPr>
        <p:spPr/>
        <p:txBody>
          <a:bodyPr/>
          <a:lstStyle/>
          <a:p>
            <a:fld id="{B6B80A1A-7165-45C4-A01A-4D8082766133}" type="slidenum">
              <a:rPr lang="en-US" smtClean="0"/>
              <a:pPr/>
              <a:t>57</a:t>
            </a:fld>
            <a:endParaRPr lang="en-US" dirty="0"/>
          </a:p>
        </p:txBody>
      </p:sp>
      <p:sp>
        <p:nvSpPr>
          <p:cNvPr id="6" name="TextBox 5"/>
          <p:cNvSpPr txBox="1"/>
          <p:nvPr/>
        </p:nvSpPr>
        <p:spPr>
          <a:xfrm rot="16200000">
            <a:off x="-1512329" y="3067790"/>
            <a:ext cx="4670061" cy="400110"/>
          </a:xfrm>
          <a:prstGeom prst="rect">
            <a:avLst/>
          </a:prstGeom>
          <a:noFill/>
        </p:spPr>
        <p:txBody>
          <a:bodyPr wrap="none" rtlCol="0">
            <a:spAutoFit/>
          </a:bodyPr>
          <a:lstStyle/>
          <a:p>
            <a:r>
              <a:rPr lang="en-US" sz="2000" dirty="0" smtClean="0"/>
              <a:t>Log scale: straight line = exponential curve!</a:t>
            </a:r>
            <a:endParaRPr lang="en-US" sz="20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7" name="TextBox 6"/>
          <p:cNvSpPr txBox="1"/>
          <p:nvPr/>
        </p:nvSpPr>
        <p:spPr>
          <a:xfrm>
            <a:off x="4642725" y="4147562"/>
            <a:ext cx="4215630" cy="923330"/>
          </a:xfrm>
          <a:prstGeom prst="rect">
            <a:avLst/>
          </a:prstGeom>
          <a:solidFill>
            <a:schemeClr val="accent1">
              <a:lumMod val="20000"/>
              <a:lumOff val="80000"/>
            </a:schemeClr>
          </a:solidFill>
        </p:spPr>
        <p:txBody>
          <a:bodyPr wrap="square" rtlCol="0">
            <a:spAutoFit/>
          </a:bodyPr>
          <a:lstStyle/>
          <a:p>
            <a:r>
              <a:rPr lang="en-US" dirty="0" err="1" smtClean="0"/>
              <a:t>Koomey’s</a:t>
            </a:r>
            <a:r>
              <a:rPr lang="en-US" dirty="0" smtClean="0"/>
              <a:t> </a:t>
            </a:r>
            <a:r>
              <a:rPr lang="en-US" dirty="0" err="1" smtClean="0"/>
              <a:t>Law:</a:t>
            </a:r>
            <a:r>
              <a:rPr lang="en-US" i="1" dirty="0" err="1" smtClean="0">
                <a:hlinkClick r:id="rId3"/>
              </a:rPr>
              <a:t>Assessing</a:t>
            </a:r>
            <a:r>
              <a:rPr lang="en-US" i="1" dirty="0" smtClean="0">
                <a:hlinkClick r:id="rId3"/>
              </a:rPr>
              <a:t> </a:t>
            </a:r>
            <a:r>
              <a:rPr lang="en-US" i="1" dirty="0">
                <a:hlinkClick r:id="rId3"/>
              </a:rPr>
              <a:t>Trends in the Electrical Efficiency </a:t>
            </a:r>
            <a:r>
              <a:rPr lang="en-US" i="1" dirty="0" smtClean="0">
                <a:hlinkClick r:id="rId3"/>
              </a:rPr>
              <a:t>of Computation Over Time</a:t>
            </a:r>
            <a:endParaRPr lang="en-US" i="1" dirty="0"/>
          </a:p>
        </p:txBody>
      </p:sp>
      <p:sp>
        <p:nvSpPr>
          <p:cNvPr id="9" name="Rectangle 8"/>
          <p:cNvSpPr/>
          <p:nvPr/>
        </p:nvSpPr>
        <p:spPr>
          <a:xfrm>
            <a:off x="6404516" y="355549"/>
            <a:ext cx="2634769"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“Any physical quantity that’s growing exponentially predicts a disaster, you simply can’t go beyond certain major limits.”</a:t>
            </a:r>
          </a:p>
          <a:p>
            <a:r>
              <a:rPr lang="en-US" sz="2000" dirty="0" smtClean="0"/>
              <a:t>Gordon Moore (2007)</a:t>
            </a:r>
            <a:endParaRPr lang="en-US" sz="2000" dirty="0"/>
          </a:p>
        </p:txBody>
      </p:sp>
      <p:sp>
        <p:nvSpPr>
          <p:cNvPr id="5122" name="Comment 2"/>
          <p:cNvSpPr>
            <a:spLocks noRot="1" noChangeAspect="1" noEditPoints="1" noChangeArrowheads="1" noChangeShapeType="1" noTextEdit="1"/>
          </p:cNvSpPr>
          <p:nvPr/>
        </p:nvSpPr>
        <p:spPr bwMode="auto">
          <a:xfrm>
            <a:off x="3203575" y="1465263"/>
            <a:ext cx="3395663" cy="3036887"/>
          </a:xfrm>
          <a:custGeom>
            <a:avLst/>
            <a:gdLst>
              <a:gd name="T0" fmla="+- 0 8900 8900"/>
              <a:gd name="T1" fmla="*/ T0 w 9433"/>
              <a:gd name="T2" fmla="+- 0 9852 4068"/>
              <a:gd name="T3" fmla="*/ 9852 h 8440"/>
              <a:gd name="T4" fmla="+- 0 9046 8900"/>
              <a:gd name="T5" fmla="*/ T4 w 9433"/>
              <a:gd name="T6" fmla="+- 0 10482 4068"/>
              <a:gd name="T7" fmla="*/ 10482 h 8440"/>
              <a:gd name="T8" fmla="+- 0 9588 8900"/>
              <a:gd name="T9" fmla="*/ T8 w 9433"/>
              <a:gd name="T10" fmla="+- 0 11722 4068"/>
              <a:gd name="T11" fmla="*/ 11722 h 8440"/>
              <a:gd name="T12" fmla="+- 0 14344 8900"/>
              <a:gd name="T13" fmla="*/ T12 w 9433"/>
              <a:gd name="T14" fmla="+- 0 4068 4068"/>
              <a:gd name="T15" fmla="*/ 4068 h 8440"/>
              <a:gd name="T16" fmla="+- 0 14479 8900"/>
              <a:gd name="T17" fmla="*/ T16 w 9433"/>
              <a:gd name="T18" fmla="+- 0 4358 4068"/>
              <a:gd name="T19" fmla="*/ 4358 h 8440"/>
              <a:gd name="T20" fmla="+- 0 14927 8900"/>
              <a:gd name="T21" fmla="*/ T20 w 9433"/>
              <a:gd name="T22" fmla="+- 0 5510 4068"/>
              <a:gd name="T23" fmla="*/ 5510 h 8440"/>
              <a:gd name="T24" fmla="+- 0 15023 8900"/>
              <a:gd name="T25" fmla="*/ T24 w 9433"/>
              <a:gd name="T26" fmla="+- 0 5623 4068"/>
              <a:gd name="T27" fmla="*/ 5623 h 8440"/>
              <a:gd name="T28" fmla="+- 0 14005 8900"/>
              <a:gd name="T29" fmla="*/ T28 w 9433"/>
              <a:gd name="T30" fmla="+- 0 7663 4068"/>
              <a:gd name="T31" fmla="*/ 7663 h 8440"/>
              <a:gd name="T32" fmla="+- 0 9944 8900"/>
              <a:gd name="T33" fmla="*/ T32 w 9433"/>
              <a:gd name="T34" fmla="+- 0 12489 4068"/>
              <a:gd name="T35" fmla="*/ 12489 h 8440"/>
              <a:gd name="T36" fmla="+- 0 14985 8900"/>
              <a:gd name="T37" fmla="*/ T36 w 9433"/>
              <a:gd name="T38" fmla="+- 0 8664 4068"/>
              <a:gd name="T39" fmla="*/ 8664 h 8440"/>
              <a:gd name="T40" fmla="+- 0 14853 8900"/>
              <a:gd name="T41" fmla="*/ T40 w 9433"/>
              <a:gd name="T42" fmla="+- 0 8335 4068"/>
              <a:gd name="T43" fmla="*/ 8335 h 8440"/>
              <a:gd name="T44" fmla="+- 0 14783 8900"/>
              <a:gd name="T45" fmla="*/ T44 w 9433"/>
              <a:gd name="T46" fmla="+- 0 8073 4068"/>
              <a:gd name="T47" fmla="*/ 8073 h 8440"/>
              <a:gd name="T48" fmla="+- 0 15086 8900"/>
              <a:gd name="T49" fmla="*/ T48 w 9433"/>
              <a:gd name="T50" fmla="+- 0 8236 4068"/>
              <a:gd name="T51" fmla="*/ 8236 h 8440"/>
              <a:gd name="T52" fmla="+- 0 15001 8900"/>
              <a:gd name="T53" fmla="*/ T52 w 9433"/>
              <a:gd name="T54" fmla="+- 0 7591 4068"/>
              <a:gd name="T55" fmla="*/ 7591 h 8440"/>
              <a:gd name="T56" fmla="+- 0 15408 8900"/>
              <a:gd name="T57" fmla="*/ T56 w 9433"/>
              <a:gd name="T58" fmla="+- 0 7843 4068"/>
              <a:gd name="T59" fmla="*/ 7843 h 8440"/>
              <a:gd name="T60" fmla="+- 0 15725 8900"/>
              <a:gd name="T61" fmla="*/ T60 w 9433"/>
              <a:gd name="T62" fmla="+- 0 8162 4068"/>
              <a:gd name="T63" fmla="*/ 8162 h 8440"/>
              <a:gd name="T64" fmla="+- 0 15977 8900"/>
              <a:gd name="T65" fmla="*/ T64 w 9433"/>
              <a:gd name="T66" fmla="+- 0 7793 4068"/>
              <a:gd name="T67" fmla="*/ 7793 h 8440"/>
              <a:gd name="T68" fmla="+- 0 15977 8900"/>
              <a:gd name="T69" fmla="*/ T68 w 9433"/>
              <a:gd name="T70" fmla="+- 0 8171 4068"/>
              <a:gd name="T71" fmla="*/ 8171 h 8440"/>
              <a:gd name="T72" fmla="+- 0 16216 8900"/>
              <a:gd name="T73" fmla="*/ T72 w 9433"/>
              <a:gd name="T74" fmla="+- 0 7896 4068"/>
              <a:gd name="T75" fmla="*/ 7896 h 8440"/>
              <a:gd name="T76" fmla="+- 0 16039 8900"/>
              <a:gd name="T77" fmla="*/ T76 w 9433"/>
              <a:gd name="T78" fmla="+- 0 7683 4068"/>
              <a:gd name="T79" fmla="*/ 7683 h 8440"/>
              <a:gd name="T80" fmla="+- 0 16407 8900"/>
              <a:gd name="T81" fmla="*/ T80 w 9433"/>
              <a:gd name="T82" fmla="+- 0 7475 4068"/>
              <a:gd name="T83" fmla="*/ 7475 h 8440"/>
              <a:gd name="T84" fmla="+- 0 16286 8900"/>
              <a:gd name="T85" fmla="*/ T84 w 9433"/>
              <a:gd name="T86" fmla="+- 0 7747 4068"/>
              <a:gd name="T87" fmla="*/ 7747 h 8440"/>
              <a:gd name="T88" fmla="+- 0 16484 8900"/>
              <a:gd name="T89" fmla="*/ T88 w 9433"/>
              <a:gd name="T90" fmla="+- 0 7811 4068"/>
              <a:gd name="T91" fmla="*/ 7811 h 8440"/>
              <a:gd name="T92" fmla="+- 0 16615 8900"/>
              <a:gd name="T93" fmla="*/ T92 w 9433"/>
              <a:gd name="T94" fmla="+- 0 7474 4068"/>
              <a:gd name="T95" fmla="*/ 7474 h 8440"/>
              <a:gd name="T96" fmla="+- 0 16520 8900"/>
              <a:gd name="T97" fmla="*/ T96 w 9433"/>
              <a:gd name="T98" fmla="+- 0 7437 4068"/>
              <a:gd name="T99" fmla="*/ 7437 h 8440"/>
              <a:gd name="T100" fmla="+- 0 17005 8900"/>
              <a:gd name="T101" fmla="*/ T100 w 9433"/>
              <a:gd name="T102" fmla="+- 0 7543 4068"/>
              <a:gd name="T103" fmla="*/ 7543 h 8440"/>
              <a:gd name="T104" fmla="+- 0 16798 8900"/>
              <a:gd name="T105" fmla="*/ T104 w 9433"/>
              <a:gd name="T106" fmla="+- 0 7275 4068"/>
              <a:gd name="T107" fmla="*/ 7275 h 8440"/>
              <a:gd name="T108" fmla="+- 0 17238 8900"/>
              <a:gd name="T109" fmla="*/ T108 w 9433"/>
              <a:gd name="T110" fmla="+- 0 7175 4068"/>
              <a:gd name="T111" fmla="*/ 7175 h 8440"/>
              <a:gd name="T112" fmla="+- 0 17388 8900"/>
              <a:gd name="T113" fmla="*/ T112 w 9433"/>
              <a:gd name="T114" fmla="+- 0 6943 4068"/>
              <a:gd name="T115" fmla="*/ 6943 h 8440"/>
              <a:gd name="T116" fmla="+- 0 17285 8900"/>
              <a:gd name="T117" fmla="*/ T116 w 9433"/>
              <a:gd name="T118" fmla="+- 0 6806 4068"/>
              <a:gd name="T119" fmla="*/ 6806 h 8440"/>
              <a:gd name="T120" fmla="+- 0 17298 8900"/>
              <a:gd name="T121" fmla="*/ T120 w 9433"/>
              <a:gd name="T122" fmla="+- 0 7102 4068"/>
              <a:gd name="T123" fmla="*/ 7102 h 8440"/>
              <a:gd name="T124" fmla="+- 0 17726 8900"/>
              <a:gd name="T125" fmla="*/ T124 w 9433"/>
              <a:gd name="T126" fmla="+- 0 7139 4068"/>
              <a:gd name="T127" fmla="*/ 7139 h 8440"/>
              <a:gd name="T128" fmla="+- 0 17810 8900"/>
              <a:gd name="T129" fmla="*/ T128 w 9433"/>
              <a:gd name="T130" fmla="+- 0 6392 4068"/>
              <a:gd name="T131" fmla="*/ 6392 h 8440"/>
              <a:gd name="T132" fmla="+- 0 17738 8900"/>
              <a:gd name="T133" fmla="*/ T132 w 9433"/>
              <a:gd name="T134" fmla="+- 0 6554 4068"/>
              <a:gd name="T135" fmla="*/ 6554 h 8440"/>
              <a:gd name="T136" fmla="+- 0 17946 8900"/>
              <a:gd name="T137" fmla="*/ T136 w 9433"/>
              <a:gd name="T138" fmla="+- 0 6686 4068"/>
              <a:gd name="T139" fmla="*/ 6686 h 8440"/>
              <a:gd name="T140" fmla="+- 0 18321 8900"/>
              <a:gd name="T141" fmla="*/ T140 w 9433"/>
              <a:gd name="T142" fmla="+- 0 6662 4068"/>
              <a:gd name="T143" fmla="*/ 6662 h 8440"/>
              <a:gd name="T144" fmla="+- 0 18133 8900"/>
              <a:gd name="T145" fmla="*/ T144 w 9433"/>
              <a:gd name="T146" fmla="+- 0 6907 4068"/>
              <a:gd name="T147" fmla="*/ 6907 h 8440"/>
              <a:gd name="T148" fmla="+- 0 17332 8900"/>
              <a:gd name="T149" fmla="*/ T148 w 9433"/>
              <a:gd name="T150" fmla="+- 0 6318 4068"/>
              <a:gd name="T151" fmla="*/ 6318 h 84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9433" h="8440" extrusionOk="0">
                <a:moveTo>
                  <a:pt x="33" y="5808"/>
                </a:moveTo>
                <a:cubicBezTo>
                  <a:pt x="16" y="5796"/>
                  <a:pt x="11" y="5792"/>
                  <a:pt x="0" y="5784"/>
                </a:cubicBezTo>
                <a:cubicBezTo>
                  <a:pt x="15" y="5861"/>
                  <a:pt x="30" y="5939"/>
                  <a:pt x="44" y="6017"/>
                </a:cubicBezTo>
                <a:cubicBezTo>
                  <a:pt x="69" y="6151"/>
                  <a:pt x="109" y="6282"/>
                  <a:pt x="146" y="6414"/>
                </a:cubicBezTo>
                <a:cubicBezTo>
                  <a:pt x="197" y="6595"/>
                  <a:pt x="257" y="6774"/>
                  <a:pt x="321" y="6951"/>
                </a:cubicBezTo>
                <a:cubicBezTo>
                  <a:pt x="411" y="7200"/>
                  <a:pt x="499" y="7461"/>
                  <a:pt x="688" y="7654"/>
                </a:cubicBezTo>
                <a:cubicBezTo>
                  <a:pt x="769" y="7737"/>
                  <a:pt x="842" y="7754"/>
                  <a:pt x="954" y="7752"/>
                </a:cubicBezTo>
              </a:path>
              <a:path w="9433" h="8440" extrusionOk="0">
                <a:moveTo>
                  <a:pt x="5444" y="0"/>
                </a:moveTo>
                <a:cubicBezTo>
                  <a:pt x="5447" y="29"/>
                  <a:pt x="5447" y="44"/>
                  <a:pt x="5463" y="76"/>
                </a:cubicBezTo>
                <a:cubicBezTo>
                  <a:pt x="5499" y="148"/>
                  <a:pt x="5540" y="219"/>
                  <a:pt x="5579" y="290"/>
                </a:cubicBezTo>
                <a:cubicBezTo>
                  <a:pt x="5723" y="554"/>
                  <a:pt x="5829" y="823"/>
                  <a:pt x="5913" y="1112"/>
                </a:cubicBezTo>
                <a:cubicBezTo>
                  <a:pt x="5944" y="1221"/>
                  <a:pt x="5969" y="1344"/>
                  <a:pt x="6027" y="1442"/>
                </a:cubicBezTo>
                <a:cubicBezTo>
                  <a:pt x="6067" y="1496"/>
                  <a:pt x="6078" y="1512"/>
                  <a:pt x="6110" y="1541"/>
                </a:cubicBezTo>
              </a:path>
              <a:path w="9433" h="8440" extrusionOk="0">
                <a:moveTo>
                  <a:pt x="6123" y="1555"/>
                </a:moveTo>
                <a:cubicBezTo>
                  <a:pt x="6112" y="1593"/>
                  <a:pt x="6099" y="1630"/>
                  <a:pt x="6088" y="1668"/>
                </a:cubicBezTo>
                <a:cubicBezTo>
                  <a:pt x="5877" y="2381"/>
                  <a:pt x="5543" y="2991"/>
                  <a:pt x="5105" y="3595"/>
                </a:cubicBezTo>
                <a:cubicBezTo>
                  <a:pt x="4334" y="4659"/>
                  <a:pt x="3470" y="5649"/>
                  <a:pt x="2685" y="6702"/>
                </a:cubicBezTo>
                <a:cubicBezTo>
                  <a:pt x="2233" y="7308"/>
                  <a:pt x="1766" y="8100"/>
                  <a:pt x="1044" y="8421"/>
                </a:cubicBezTo>
                <a:cubicBezTo>
                  <a:pt x="1003" y="8436"/>
                  <a:pt x="990" y="8442"/>
                  <a:pt x="961" y="8439"/>
                </a:cubicBezTo>
              </a:path>
              <a:path w="9433" h="8440" extrusionOk="0">
                <a:moveTo>
                  <a:pt x="6085" y="4596"/>
                </a:moveTo>
                <a:cubicBezTo>
                  <a:pt x="6073" y="4561"/>
                  <a:pt x="6060" y="4525"/>
                  <a:pt x="6043" y="4488"/>
                </a:cubicBezTo>
                <a:cubicBezTo>
                  <a:pt x="6011" y="4415"/>
                  <a:pt x="5982" y="4341"/>
                  <a:pt x="5953" y="4267"/>
                </a:cubicBezTo>
                <a:cubicBezTo>
                  <a:pt x="5926" y="4198"/>
                  <a:pt x="5895" y="4129"/>
                  <a:pt x="5880" y="4056"/>
                </a:cubicBezTo>
                <a:cubicBezTo>
                  <a:pt x="5876" y="4028"/>
                  <a:pt x="5874" y="4021"/>
                  <a:pt x="5883" y="4005"/>
                </a:cubicBezTo>
                <a:cubicBezTo>
                  <a:pt x="5927" y="4008"/>
                  <a:pt x="5955" y="4015"/>
                  <a:pt x="6000" y="4040"/>
                </a:cubicBezTo>
                <a:cubicBezTo>
                  <a:pt x="6066" y="4076"/>
                  <a:pt x="6126" y="4124"/>
                  <a:pt x="6186" y="4168"/>
                </a:cubicBezTo>
                <a:cubicBezTo>
                  <a:pt x="6175" y="4117"/>
                  <a:pt x="6159" y="4064"/>
                  <a:pt x="6146" y="4011"/>
                </a:cubicBezTo>
                <a:cubicBezTo>
                  <a:pt x="6113" y="3879"/>
                  <a:pt x="6033" y="3655"/>
                  <a:pt x="6101" y="3523"/>
                </a:cubicBezTo>
                <a:cubicBezTo>
                  <a:pt x="6135" y="3458"/>
                  <a:pt x="6217" y="3510"/>
                  <a:pt x="6257" y="3536"/>
                </a:cubicBezTo>
                <a:cubicBezTo>
                  <a:pt x="6353" y="3599"/>
                  <a:pt x="6433" y="3689"/>
                  <a:pt x="6508" y="3775"/>
                </a:cubicBezTo>
                <a:cubicBezTo>
                  <a:pt x="6580" y="3858"/>
                  <a:pt x="6640" y="3947"/>
                  <a:pt x="6708" y="4033"/>
                </a:cubicBezTo>
                <a:cubicBezTo>
                  <a:pt x="6756" y="4094"/>
                  <a:pt x="6764" y="4089"/>
                  <a:pt x="6825" y="4094"/>
                </a:cubicBezTo>
              </a:path>
              <a:path w="9433" h="8440" extrusionOk="0">
                <a:moveTo>
                  <a:pt x="7081" y="3557"/>
                </a:moveTo>
                <a:cubicBezTo>
                  <a:pt x="7092" y="3611"/>
                  <a:pt x="7089" y="3669"/>
                  <a:pt x="7077" y="3725"/>
                </a:cubicBezTo>
                <a:cubicBezTo>
                  <a:pt x="7060" y="3803"/>
                  <a:pt x="7031" y="3878"/>
                  <a:pt x="7024" y="3959"/>
                </a:cubicBezTo>
                <a:cubicBezTo>
                  <a:pt x="7019" y="4010"/>
                  <a:pt x="7026" y="4076"/>
                  <a:pt x="7077" y="4103"/>
                </a:cubicBezTo>
                <a:cubicBezTo>
                  <a:pt x="7128" y="4131"/>
                  <a:pt x="7185" y="4082"/>
                  <a:pt x="7217" y="4047"/>
                </a:cubicBezTo>
                <a:cubicBezTo>
                  <a:pt x="7273" y="3986"/>
                  <a:pt x="7306" y="3909"/>
                  <a:pt x="7316" y="3828"/>
                </a:cubicBezTo>
                <a:cubicBezTo>
                  <a:pt x="7324" y="3767"/>
                  <a:pt x="7317" y="3693"/>
                  <a:pt x="7274" y="3645"/>
                </a:cubicBezTo>
                <a:cubicBezTo>
                  <a:pt x="7237" y="3604"/>
                  <a:pt x="7188" y="3612"/>
                  <a:pt x="7139" y="3615"/>
                </a:cubicBezTo>
                <a:cubicBezTo>
                  <a:pt x="7106" y="3617"/>
                  <a:pt x="7077" y="3624"/>
                  <a:pt x="7045" y="3629"/>
                </a:cubicBezTo>
              </a:path>
              <a:path w="9433" h="8440" extrusionOk="0">
                <a:moveTo>
                  <a:pt x="7507" y="3407"/>
                </a:moveTo>
                <a:cubicBezTo>
                  <a:pt x="7526" y="3440"/>
                  <a:pt x="7498" y="3461"/>
                  <a:pt x="7476" y="3494"/>
                </a:cubicBezTo>
                <a:cubicBezTo>
                  <a:pt x="7438" y="3551"/>
                  <a:pt x="7404" y="3613"/>
                  <a:pt x="7386" y="3679"/>
                </a:cubicBezTo>
                <a:cubicBezTo>
                  <a:pt x="7375" y="3721"/>
                  <a:pt x="7377" y="3781"/>
                  <a:pt x="7427" y="3799"/>
                </a:cubicBezTo>
                <a:cubicBezTo>
                  <a:pt x="7478" y="3817"/>
                  <a:pt x="7548" y="3774"/>
                  <a:pt x="7584" y="3743"/>
                </a:cubicBezTo>
                <a:cubicBezTo>
                  <a:pt x="7642" y="3693"/>
                  <a:pt x="7687" y="3630"/>
                  <a:pt x="7715" y="3559"/>
                </a:cubicBezTo>
                <a:cubicBezTo>
                  <a:pt x="7737" y="3505"/>
                  <a:pt x="7739" y="3458"/>
                  <a:pt x="7715" y="3406"/>
                </a:cubicBezTo>
                <a:cubicBezTo>
                  <a:pt x="7701" y="3376"/>
                  <a:pt x="7672" y="3372"/>
                  <a:pt x="7642" y="3370"/>
                </a:cubicBezTo>
                <a:cubicBezTo>
                  <a:pt x="7635" y="3370"/>
                  <a:pt x="7627" y="3369"/>
                  <a:pt x="7620" y="3369"/>
                </a:cubicBezTo>
              </a:path>
              <a:path w="9433" h="8440" extrusionOk="0">
                <a:moveTo>
                  <a:pt x="8014" y="3461"/>
                </a:moveTo>
                <a:cubicBezTo>
                  <a:pt x="8045" y="3467"/>
                  <a:pt x="8074" y="3471"/>
                  <a:pt x="8105" y="3475"/>
                </a:cubicBezTo>
                <a:cubicBezTo>
                  <a:pt x="8080" y="3446"/>
                  <a:pt x="8050" y="3423"/>
                  <a:pt x="8024" y="3395"/>
                </a:cubicBezTo>
                <a:cubicBezTo>
                  <a:pt x="7976" y="3345"/>
                  <a:pt x="7906" y="3280"/>
                  <a:pt x="7898" y="3207"/>
                </a:cubicBezTo>
                <a:cubicBezTo>
                  <a:pt x="7893" y="3164"/>
                  <a:pt x="7913" y="3142"/>
                  <a:pt x="7941" y="3114"/>
                </a:cubicBezTo>
              </a:path>
              <a:path w="9433" h="8440" extrusionOk="0">
                <a:moveTo>
                  <a:pt x="8338" y="3107"/>
                </a:moveTo>
                <a:cubicBezTo>
                  <a:pt x="8372" y="3088"/>
                  <a:pt x="8399" y="3059"/>
                  <a:pt x="8419" y="3024"/>
                </a:cubicBezTo>
                <a:cubicBezTo>
                  <a:pt x="8446" y="2978"/>
                  <a:pt x="8474" y="2927"/>
                  <a:pt x="8488" y="2875"/>
                </a:cubicBezTo>
                <a:cubicBezTo>
                  <a:pt x="8498" y="2838"/>
                  <a:pt x="8508" y="2786"/>
                  <a:pt x="8483" y="2753"/>
                </a:cubicBezTo>
                <a:cubicBezTo>
                  <a:pt x="8461" y="2723"/>
                  <a:pt x="8416" y="2724"/>
                  <a:pt x="8385" y="2738"/>
                </a:cubicBezTo>
                <a:cubicBezTo>
                  <a:pt x="8329" y="2764"/>
                  <a:pt x="8302" y="2824"/>
                  <a:pt x="8307" y="2883"/>
                </a:cubicBezTo>
                <a:cubicBezTo>
                  <a:pt x="8313" y="2945"/>
                  <a:pt x="8349" y="2997"/>
                  <a:pt x="8398" y="3034"/>
                </a:cubicBezTo>
                <a:cubicBezTo>
                  <a:pt x="8456" y="3078"/>
                  <a:pt x="8530" y="3103"/>
                  <a:pt x="8602" y="3111"/>
                </a:cubicBezTo>
                <a:cubicBezTo>
                  <a:pt x="8683" y="3120"/>
                  <a:pt x="8754" y="3111"/>
                  <a:pt x="8826" y="3071"/>
                </a:cubicBezTo>
                <a:cubicBezTo>
                  <a:pt x="8877" y="3038"/>
                  <a:pt x="8894" y="3026"/>
                  <a:pt x="8919" y="2993"/>
                </a:cubicBezTo>
              </a:path>
              <a:path w="9433" h="8440" extrusionOk="0">
                <a:moveTo>
                  <a:pt x="8910" y="2324"/>
                </a:moveTo>
                <a:cubicBezTo>
                  <a:pt x="8876" y="2328"/>
                  <a:pt x="8869" y="2325"/>
                  <a:pt x="8852" y="2365"/>
                </a:cubicBezTo>
                <a:cubicBezTo>
                  <a:pt x="8836" y="2403"/>
                  <a:pt x="8833" y="2445"/>
                  <a:pt x="8838" y="2486"/>
                </a:cubicBezTo>
                <a:cubicBezTo>
                  <a:pt x="8843" y="2529"/>
                  <a:pt x="8858" y="2573"/>
                  <a:pt x="8893" y="2602"/>
                </a:cubicBezTo>
                <a:cubicBezTo>
                  <a:pt x="8935" y="2637"/>
                  <a:pt x="8997" y="2626"/>
                  <a:pt x="9046" y="2618"/>
                </a:cubicBezTo>
                <a:cubicBezTo>
                  <a:pt x="9120" y="2606"/>
                  <a:pt x="9191" y="2581"/>
                  <a:pt x="9266" y="2570"/>
                </a:cubicBezTo>
                <a:cubicBezTo>
                  <a:pt x="9313" y="2563"/>
                  <a:pt x="9385" y="2551"/>
                  <a:pt x="9421" y="2594"/>
                </a:cubicBezTo>
                <a:cubicBezTo>
                  <a:pt x="9463" y="2646"/>
                  <a:pt x="9402" y="2698"/>
                  <a:pt x="9373" y="2733"/>
                </a:cubicBezTo>
                <a:cubicBezTo>
                  <a:pt x="9332" y="2784"/>
                  <a:pt x="9289" y="2806"/>
                  <a:pt x="9233" y="2839"/>
                </a:cubicBezTo>
              </a:path>
              <a:path w="9433" h="8440" extrusionOk="0">
                <a:moveTo>
                  <a:pt x="8595" y="2256"/>
                </a:moveTo>
                <a:cubicBezTo>
                  <a:pt x="8540" y="2257"/>
                  <a:pt x="8487" y="2253"/>
                  <a:pt x="8432" y="2250"/>
                </a:cubicBezTo>
                <a:cubicBezTo>
                  <a:pt x="8395" y="2248"/>
                  <a:pt x="8377" y="2247"/>
                  <a:pt x="8356" y="221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3" name="Comment 3"/>
          <p:cNvSpPr>
            <a:spLocks noRot="1" noChangeAspect="1" noEditPoints="1" noChangeArrowheads="1" noChangeShapeType="1" noTextEdit="1"/>
          </p:cNvSpPr>
          <p:nvPr/>
        </p:nvSpPr>
        <p:spPr bwMode="auto">
          <a:xfrm>
            <a:off x="3086100" y="1363663"/>
            <a:ext cx="2073275" cy="2335212"/>
          </a:xfrm>
          <a:custGeom>
            <a:avLst/>
            <a:gdLst>
              <a:gd name="T0" fmla="+- 0 8602 8572"/>
              <a:gd name="T1" fmla="*/ T0 w 5758"/>
              <a:gd name="T2" fmla="+- 0 10273 3787"/>
              <a:gd name="T3" fmla="*/ 10273 h 6487"/>
              <a:gd name="T4" fmla="+- 0 8601 8572"/>
              <a:gd name="T5" fmla="*/ T4 w 5758"/>
              <a:gd name="T6" fmla="+- 0 10245 3787"/>
              <a:gd name="T7" fmla="*/ 10245 h 6487"/>
              <a:gd name="T8" fmla="+- 0 8597 8572"/>
              <a:gd name="T9" fmla="*/ T8 w 5758"/>
              <a:gd name="T10" fmla="+- 0 10230 3787"/>
              <a:gd name="T11" fmla="*/ 10230 h 6487"/>
              <a:gd name="T12" fmla="+- 0 8595 8572"/>
              <a:gd name="T13" fmla="*/ T12 w 5758"/>
              <a:gd name="T14" fmla="+- 0 10200 3787"/>
              <a:gd name="T15" fmla="*/ 10200 h 6487"/>
              <a:gd name="T16" fmla="+- 0 8581 8572"/>
              <a:gd name="T17" fmla="*/ T16 w 5758"/>
              <a:gd name="T18" fmla="+- 0 10016 3787"/>
              <a:gd name="T19" fmla="*/ 10016 h 6487"/>
              <a:gd name="T20" fmla="+- 0 8618 8572"/>
              <a:gd name="T21" fmla="*/ T20 w 5758"/>
              <a:gd name="T22" fmla="+- 0 9903 3787"/>
              <a:gd name="T23" fmla="*/ 9903 h 6487"/>
              <a:gd name="T24" fmla="+- 0 8680 8572"/>
              <a:gd name="T25" fmla="*/ T24 w 5758"/>
              <a:gd name="T26" fmla="+- 0 9721 3787"/>
              <a:gd name="T27" fmla="*/ 9721 h 6487"/>
              <a:gd name="T28" fmla="+- 0 8907 8572"/>
              <a:gd name="T29" fmla="*/ T28 w 5758"/>
              <a:gd name="T30" fmla="+- 0 9056 3787"/>
              <a:gd name="T31" fmla="*/ 9056 h 6487"/>
              <a:gd name="T32" fmla="+- 0 9078 8572"/>
              <a:gd name="T33" fmla="*/ T32 w 5758"/>
              <a:gd name="T34" fmla="+- 0 8400 3787"/>
              <a:gd name="T35" fmla="*/ 8400 h 6487"/>
              <a:gd name="T36" fmla="+- 0 9438 8572"/>
              <a:gd name="T37" fmla="*/ T36 w 5758"/>
              <a:gd name="T38" fmla="+- 0 7788 3787"/>
              <a:gd name="T39" fmla="*/ 7788 h 6487"/>
              <a:gd name="T40" fmla="+- 0 10046 8572"/>
              <a:gd name="T41" fmla="*/ T40 w 5758"/>
              <a:gd name="T42" fmla="+- 0 6753 3787"/>
              <a:gd name="T43" fmla="*/ 6753 h 6487"/>
              <a:gd name="T44" fmla="+- 0 10773 8572"/>
              <a:gd name="T45" fmla="*/ T44 w 5758"/>
              <a:gd name="T46" fmla="+- 0 5864 3787"/>
              <a:gd name="T47" fmla="*/ 5864 h 6487"/>
              <a:gd name="T48" fmla="+- 0 11692 8572"/>
              <a:gd name="T49" fmla="*/ T48 w 5758"/>
              <a:gd name="T50" fmla="+- 0 5092 3787"/>
              <a:gd name="T51" fmla="*/ 5092 h 6487"/>
              <a:gd name="T52" fmla="+- 0 12118 8572"/>
              <a:gd name="T53" fmla="*/ T52 w 5758"/>
              <a:gd name="T54" fmla="+- 0 4735 3787"/>
              <a:gd name="T55" fmla="*/ 4735 h 6487"/>
              <a:gd name="T56" fmla="+- 0 12526 8572"/>
              <a:gd name="T57" fmla="*/ T56 w 5758"/>
              <a:gd name="T58" fmla="+- 0 4350 3787"/>
              <a:gd name="T59" fmla="*/ 4350 h 6487"/>
              <a:gd name="T60" fmla="+- 0 12960 8572"/>
              <a:gd name="T61" fmla="*/ T60 w 5758"/>
              <a:gd name="T62" fmla="+- 0 4003 3787"/>
              <a:gd name="T63" fmla="*/ 4003 h 6487"/>
              <a:gd name="T64" fmla="+- 0 13078 8572"/>
              <a:gd name="T65" fmla="*/ T64 w 5758"/>
              <a:gd name="T66" fmla="+- 0 3909 3787"/>
              <a:gd name="T67" fmla="*/ 3909 h 6487"/>
              <a:gd name="T68" fmla="+- 0 13227 8572"/>
              <a:gd name="T69" fmla="*/ T68 w 5758"/>
              <a:gd name="T70" fmla="+- 0 3746 3787"/>
              <a:gd name="T71" fmla="*/ 3746 h 6487"/>
              <a:gd name="T72" fmla="+- 0 13389 8572"/>
              <a:gd name="T73" fmla="*/ T72 w 5758"/>
              <a:gd name="T74" fmla="+- 0 3808 3787"/>
              <a:gd name="T75" fmla="*/ 3808 h 6487"/>
              <a:gd name="T76" fmla="+- 0 13536 8572"/>
              <a:gd name="T77" fmla="*/ T76 w 5758"/>
              <a:gd name="T78" fmla="+- 0 3864 3787"/>
              <a:gd name="T79" fmla="*/ 3864 h 6487"/>
              <a:gd name="T80" fmla="+- 0 13712 8572"/>
              <a:gd name="T81" fmla="*/ T80 w 5758"/>
              <a:gd name="T82" fmla="+- 0 4154 3787"/>
              <a:gd name="T83" fmla="*/ 4154 h 6487"/>
              <a:gd name="T84" fmla="+- 0 13828 8572"/>
              <a:gd name="T85" fmla="*/ T84 w 5758"/>
              <a:gd name="T86" fmla="+- 0 4264 3787"/>
              <a:gd name="T87" fmla="*/ 4264 h 6487"/>
              <a:gd name="T88" fmla="+- 0 14082 8572"/>
              <a:gd name="T89" fmla="*/ T88 w 5758"/>
              <a:gd name="T90" fmla="+- 0 4505 3787"/>
              <a:gd name="T91" fmla="*/ 4505 h 6487"/>
              <a:gd name="T92" fmla="+- 0 14192 8572"/>
              <a:gd name="T93" fmla="*/ T92 w 5758"/>
              <a:gd name="T94" fmla="+- 0 4717 3787"/>
              <a:gd name="T95" fmla="*/ 4717 h 6487"/>
              <a:gd name="T96" fmla="+- 0 14291 8572"/>
              <a:gd name="T97" fmla="*/ T96 w 5758"/>
              <a:gd name="T98" fmla="+- 0 5054 3787"/>
              <a:gd name="T99" fmla="*/ 5054 h 6487"/>
              <a:gd name="T100" fmla="+- 0 14304 8572"/>
              <a:gd name="T101" fmla="*/ T100 w 5758"/>
              <a:gd name="T102" fmla="+- 0 5106 3787"/>
              <a:gd name="T103" fmla="*/ 5106 h 6487"/>
              <a:gd name="T104" fmla="+- 0 14316 8572"/>
              <a:gd name="T105" fmla="*/ T104 w 5758"/>
              <a:gd name="T106" fmla="+- 0 5159 3787"/>
              <a:gd name="T107" fmla="*/ 5159 h 6487"/>
              <a:gd name="T108" fmla="+- 0 14329 8572"/>
              <a:gd name="T109" fmla="*/ T108 w 5758"/>
              <a:gd name="T110" fmla="+- 0 5211 3787"/>
              <a:gd name="T111" fmla="*/ 5211 h 64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5758" h="6487" extrusionOk="0">
                <a:moveTo>
                  <a:pt x="30" y="6486"/>
                </a:moveTo>
                <a:cubicBezTo>
                  <a:pt x="29" y="6458"/>
                  <a:pt x="25" y="6443"/>
                  <a:pt x="23" y="6413"/>
                </a:cubicBezTo>
                <a:cubicBezTo>
                  <a:pt x="9" y="6229"/>
                  <a:pt x="46" y="6116"/>
                  <a:pt x="108" y="5934"/>
                </a:cubicBezTo>
                <a:cubicBezTo>
                  <a:pt x="335" y="5269"/>
                  <a:pt x="506" y="4613"/>
                  <a:pt x="866" y="4001"/>
                </a:cubicBezTo>
                <a:cubicBezTo>
                  <a:pt x="1474" y="2966"/>
                  <a:pt x="2201" y="2077"/>
                  <a:pt x="3120" y="1305"/>
                </a:cubicBezTo>
                <a:cubicBezTo>
                  <a:pt x="3546" y="948"/>
                  <a:pt x="3954" y="563"/>
                  <a:pt x="4388" y="216"/>
                </a:cubicBezTo>
                <a:cubicBezTo>
                  <a:pt x="4506" y="122"/>
                  <a:pt x="4655" y="-41"/>
                  <a:pt x="4817" y="21"/>
                </a:cubicBezTo>
                <a:cubicBezTo>
                  <a:pt x="4964" y="77"/>
                  <a:pt x="5140" y="367"/>
                  <a:pt x="5256" y="477"/>
                </a:cubicBezTo>
                <a:cubicBezTo>
                  <a:pt x="5510" y="718"/>
                  <a:pt x="5620" y="930"/>
                  <a:pt x="5719" y="1267"/>
                </a:cubicBezTo>
                <a:cubicBezTo>
                  <a:pt x="5732" y="1319"/>
                  <a:pt x="5744" y="1372"/>
                  <a:pt x="5757" y="142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7463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046" y="350501"/>
            <a:ext cx="5778307" cy="600164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i="1" dirty="0" smtClean="0"/>
              <a:t>An analysis of the history of technology shows that technological change is exponential, contrary to the common-sense 'intuitive linear' view. So we won't experience 100 years of progress in the 21st century-it will be more like 20,000 years of progress (at today’s rate)... Within a few decades, machine intelligence will surpass human intelligence, leading to the Singularity — technological change so rapid and profound it represents a rupture in the fabric of human history. The implications include the merger of biological and non-biological intelligence, immortal software-based humans, and ultra-high levels of intelligence that expand outward in the universe at the speed of light.</a:t>
            </a:r>
            <a:endParaRPr lang="en-US" sz="2400" i="1" dirty="0"/>
          </a:p>
        </p:txBody>
      </p:sp>
      <p:sp>
        <p:nvSpPr>
          <p:cNvPr id="3" name="Date Placeholder 2"/>
          <p:cNvSpPr>
            <a:spLocks noGrp="1"/>
          </p:cNvSpPr>
          <p:nvPr>
            <p:ph type="dt" sz="half" idx="10"/>
          </p:nvPr>
        </p:nvSpPr>
        <p:spPr/>
        <p:txBody>
          <a:bodyPr/>
          <a:lstStyle/>
          <a:p>
            <a:r>
              <a:rPr lang="en-US" dirty="0"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58</a:t>
            </a:fld>
            <a:endParaRPr lang="en-US"/>
          </a:p>
        </p:txBody>
      </p:sp>
      <p:pic>
        <p:nvPicPr>
          <p:cNvPr id="11" name="Picture 10"/>
          <p:cNvPicPr>
            <a:picLocks noChangeAspect="1"/>
          </p:cNvPicPr>
          <p:nvPr/>
        </p:nvPicPr>
        <p:blipFill>
          <a:blip r:embed="rId2"/>
          <a:stretch>
            <a:fillRect/>
          </a:stretch>
        </p:blipFill>
        <p:spPr>
          <a:xfrm>
            <a:off x="6212464" y="1053778"/>
            <a:ext cx="2712098" cy="3669646"/>
          </a:xfrm>
          <a:prstGeom prst="rect">
            <a:avLst/>
          </a:prstGeom>
        </p:spPr>
      </p:pic>
      <p:sp>
        <p:nvSpPr>
          <p:cNvPr id="12" name="Rectangle 11"/>
          <p:cNvSpPr/>
          <p:nvPr/>
        </p:nvSpPr>
        <p:spPr>
          <a:xfrm>
            <a:off x="6453995" y="4797597"/>
            <a:ext cx="2232805" cy="461665"/>
          </a:xfrm>
          <a:prstGeom prst="rect">
            <a:avLst/>
          </a:prstGeom>
        </p:spPr>
        <p:txBody>
          <a:bodyPr wrap="square">
            <a:spAutoFit/>
          </a:bodyPr>
          <a:lstStyle/>
          <a:p>
            <a:pPr algn="ctr"/>
            <a:r>
              <a:rPr lang="en-US" sz="2400" dirty="0" smtClean="0"/>
              <a:t>Ray </a:t>
            </a:r>
            <a:r>
              <a:rPr lang="en-US" sz="2400" dirty="0" err="1"/>
              <a:t>Kurzweil</a:t>
            </a:r>
            <a:endParaRPr lang="en-US" sz="2400" dirty="0"/>
          </a:p>
        </p:txBody>
      </p:sp>
    </p:spTree>
    <p:extLst>
      <p:ext uri="{BB962C8B-B14F-4D97-AF65-F5344CB8AC3E}">
        <p14:creationId xmlns:p14="http://schemas.microsoft.com/office/powerpoint/2010/main" val="2331486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AT&amp;T’s “You Will” (1993-4)</a:t>
            </a:r>
            <a:endParaRPr lang="en-US" dirty="0"/>
          </a:p>
        </p:txBody>
      </p:sp>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pic>
        <p:nvPicPr>
          <p:cNvPr id="34" name="Picture 33" descr="Screen Shot 2013-12-02 at 3.5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8" y="1417638"/>
            <a:ext cx="6300310" cy="4303381"/>
          </a:xfrm>
          <a:prstGeom prst="rect">
            <a:avLst/>
          </a:prstGeom>
          <a:ln>
            <a:noFill/>
          </a:ln>
          <a:effectLst>
            <a:softEdge rad="112500"/>
          </a:effectLst>
        </p:spPr>
      </p:pic>
      <p:pic>
        <p:nvPicPr>
          <p:cNvPr id="35" name="Picture 34" descr="Screen Shot 2013-12-02 at 3.57.18 PM.png"/>
          <p:cNvPicPr>
            <a:picLocks noChangeAspect="1"/>
          </p:cNvPicPr>
          <p:nvPr/>
        </p:nvPicPr>
        <p:blipFill rotWithShape="1">
          <a:blip r:embed="rId3">
            <a:extLst>
              <a:ext uri="{28A0092B-C50C-407E-A947-70E740481C1C}">
                <a14:useLocalDpi xmlns:a14="http://schemas.microsoft.com/office/drawing/2010/main" val="0"/>
              </a:ext>
            </a:extLst>
          </a:blip>
          <a:srcRect l="20707" t="11133" r="19616" b="7111"/>
          <a:stretch/>
        </p:blipFill>
        <p:spPr>
          <a:xfrm>
            <a:off x="6553200" y="3039745"/>
            <a:ext cx="2337514" cy="3174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883505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59</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79" y="0"/>
            <a:ext cx="8002520" cy="3773915"/>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43" y="3881995"/>
            <a:ext cx="4631810" cy="2733259"/>
          </a:xfrm>
          <a:prstGeom prst="rect">
            <a:avLst/>
          </a:prstGeom>
        </p:spPr>
      </p:pic>
      <p:pic>
        <p:nvPicPr>
          <p:cNvPr id="9" name="Picture 8"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 y="3857363"/>
            <a:ext cx="4552171" cy="2755678"/>
          </a:xfrm>
          <a:prstGeom prst="rect">
            <a:avLst/>
          </a:prstGeom>
          <a:ln w="12700" cmpd="sng">
            <a:solidFill>
              <a:srgbClr val="FFFFFF"/>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0111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60</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79" y="0"/>
            <a:ext cx="8002520" cy="3773915"/>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43" y="3881995"/>
            <a:ext cx="4631810" cy="2733259"/>
          </a:xfrm>
          <a:prstGeom prst="rect">
            <a:avLst/>
          </a:prstGeom>
        </p:spPr>
      </p:pic>
      <p:pic>
        <p:nvPicPr>
          <p:cNvPr id="7" name="Picture 6"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 y="3857363"/>
            <a:ext cx="4552171" cy="2755678"/>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457200" y="747681"/>
            <a:ext cx="8095666" cy="26776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b="1" dirty="0" smtClean="0"/>
              <a:t>Sustainability</a:t>
            </a:r>
            <a:r>
              <a:rPr lang="en-US" sz="2800" dirty="0" smtClean="0"/>
              <a:t> is a very depressing goal for a scientist/engineer – we should be striving for </a:t>
            </a:r>
            <a:r>
              <a:rPr lang="en-US" sz="2800" b="1" dirty="0" smtClean="0"/>
              <a:t>progress</a:t>
            </a:r>
            <a:r>
              <a:rPr lang="en-US" sz="2800" dirty="0" smtClean="0"/>
              <a:t>!</a:t>
            </a:r>
          </a:p>
          <a:p>
            <a:pPr marL="514350" indent="-514350">
              <a:buAutoNum type="arabicPeriod"/>
            </a:pPr>
            <a:r>
              <a:rPr lang="en-US" sz="2800" b="1" dirty="0" smtClean="0"/>
              <a:t>share</a:t>
            </a:r>
            <a:r>
              <a:rPr lang="en-US" sz="2800" dirty="0" smtClean="0"/>
              <a:t> what we have with the rest of the world (by lowering costs)</a:t>
            </a:r>
          </a:p>
          <a:p>
            <a:pPr marL="514350" indent="-514350">
              <a:buAutoNum type="arabicPeriod"/>
            </a:pPr>
            <a:r>
              <a:rPr lang="en-US" sz="2800" b="1" dirty="0" smtClean="0"/>
              <a:t>invent new things </a:t>
            </a:r>
            <a:r>
              <a:rPr lang="en-US" sz="2800" dirty="0" smtClean="0"/>
              <a:t>that improve the quality, interconnectedness, and length of human life</a:t>
            </a:r>
            <a:endParaRPr lang="en-US" sz="2800" dirty="0"/>
          </a:p>
        </p:txBody>
      </p:sp>
    </p:spTree>
    <p:extLst>
      <p:ext uri="{BB962C8B-B14F-4D97-AF65-F5344CB8AC3E}">
        <p14:creationId xmlns:p14="http://schemas.microsoft.com/office/powerpoint/2010/main" val="1648050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4" name="Rectangle 4"/>
          <p:cNvSpPr>
            <a:spLocks noGrp="1" noChangeArrowheads="1"/>
          </p:cNvSpPr>
          <p:nvPr>
            <p:ph type="title"/>
          </p:nvPr>
        </p:nvSpPr>
        <p:spPr>
          <a:xfrm>
            <a:off x="533400" y="1981200"/>
            <a:ext cx="8229600" cy="1143000"/>
          </a:xfrm>
        </p:spPr>
        <p:txBody>
          <a:bodyPr>
            <a:normAutofit fontScale="90000"/>
          </a:bodyPr>
          <a:lstStyle/>
          <a:p>
            <a:r>
              <a:rPr lang="en-US" sz="6000"/>
              <a:t>Golden Ages</a:t>
            </a:r>
            <a:br>
              <a:rPr lang="en-US" sz="6000"/>
            </a:br>
            <a:r>
              <a:rPr lang="en-US" sz="6000"/>
              <a:t>or</a:t>
            </a:r>
            <a:br>
              <a:rPr lang="en-US" sz="6000"/>
            </a:br>
            <a:r>
              <a:rPr lang="en-US" sz="6000"/>
              <a:t>Golden Catastrophes?</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61</a:t>
            </a:fld>
            <a:endParaRPr lang="en-US"/>
          </a:p>
        </p:txBody>
      </p:sp>
    </p:spTree>
    <p:extLst>
      <p:ext uri="{BB962C8B-B14F-4D97-AF65-F5344CB8AC3E}">
        <p14:creationId xmlns:p14="http://schemas.microsoft.com/office/powerpoint/2010/main" val="267891080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7" name="Rectangle 3"/>
          <p:cNvSpPr>
            <a:spLocks noGrp="1" noChangeArrowheads="1"/>
          </p:cNvSpPr>
          <p:nvPr>
            <p:ph type="body" idx="1"/>
          </p:nvPr>
        </p:nvSpPr>
        <p:spPr>
          <a:xfrm>
            <a:off x="195347" y="1783316"/>
            <a:ext cx="3657600" cy="2832516"/>
          </a:xfrm>
        </p:spPr>
        <p:txBody>
          <a:bodyPr>
            <a:normAutofit/>
          </a:bodyPr>
          <a:lstStyle/>
          <a:p>
            <a:pPr>
              <a:buFontTx/>
              <a:buNone/>
            </a:pPr>
            <a:r>
              <a:rPr lang="en-US" dirty="0"/>
              <a:t>	Reverend Thomas Robert Malthus, </a:t>
            </a:r>
            <a:r>
              <a:rPr lang="en-US" i="1" dirty="0"/>
              <a:t>Essay on the Principle of Population</a:t>
            </a:r>
            <a:r>
              <a:rPr lang="en-US" dirty="0"/>
              <a:t>, 1798</a:t>
            </a:r>
          </a:p>
          <a:p>
            <a:endParaRPr lang="en-US" dirty="0">
              <a:latin typeface="Times New Roman" pitchFamily="18" charset="0"/>
              <a:sym typeface="Symbol" pitchFamily="18" charset="2"/>
            </a:endParaRPr>
          </a:p>
        </p:txBody>
      </p:sp>
      <p:pic>
        <p:nvPicPr>
          <p:cNvPr id="8" name="Picture 5"/>
          <p:cNvPicPr>
            <a:picLocks noChangeAspect="1" noChangeArrowheads="1"/>
          </p:cNvPicPr>
          <p:nvPr/>
        </p:nvPicPr>
        <p:blipFill>
          <a:blip r:embed="rId2" cstate="print"/>
          <a:srcRect/>
          <a:stretch>
            <a:fillRect/>
          </a:stretch>
        </p:blipFill>
        <p:spPr bwMode="auto">
          <a:xfrm>
            <a:off x="3988063" y="1"/>
            <a:ext cx="5155937" cy="7180814"/>
          </a:xfrm>
          <a:prstGeom prst="rect">
            <a:avLst/>
          </a:prstGeom>
          <a:noFill/>
          <a:ln w="31750">
            <a:noFill/>
            <a:miter lim="800000"/>
            <a:headEnd/>
            <a:tailEnd/>
          </a:ln>
          <a:effectLst/>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62</a:t>
            </a:fld>
            <a:endParaRPr lang="en-US"/>
          </a:p>
        </p:txBody>
      </p:sp>
    </p:spTree>
    <p:extLst>
      <p:ext uri="{BB962C8B-B14F-4D97-AF65-F5344CB8AC3E}">
        <p14:creationId xmlns:p14="http://schemas.microsoft.com/office/powerpoint/2010/main" val="259767634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63</a:t>
            </a:fld>
            <a:endParaRPr lang="en-US" dirty="0"/>
          </a:p>
        </p:txBody>
      </p:sp>
      <p:pic>
        <p:nvPicPr>
          <p:cNvPr id="5" name="Picture 2"/>
          <p:cNvPicPr>
            <a:picLocks noChangeAspect="1" noChangeArrowheads="1"/>
          </p:cNvPicPr>
          <p:nvPr/>
        </p:nvPicPr>
        <p:blipFill rotWithShape="1">
          <a:blip r:embed="rId2" cstate="print"/>
          <a:srcRect r="10625"/>
          <a:stretch/>
        </p:blipFill>
        <p:spPr bwMode="auto">
          <a:xfrm>
            <a:off x="76201" y="526888"/>
            <a:ext cx="4225448" cy="5512069"/>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6" name="Rectangle 5"/>
          <p:cNvSpPr/>
          <p:nvPr/>
        </p:nvSpPr>
        <p:spPr>
          <a:xfrm>
            <a:off x="4495800" y="247182"/>
            <a:ext cx="4571999" cy="6001642"/>
          </a:xfrm>
          <a:prstGeom prst="rect">
            <a:avLst/>
          </a:prstGeom>
        </p:spPr>
        <p:txBody>
          <a:bodyPr wrap="square">
            <a:spAutoFit/>
          </a:bodyPr>
          <a:lstStyle/>
          <a:p>
            <a:r>
              <a:rPr lang="en-US" sz="2400" i="1" dirty="0" smtClean="0"/>
              <a:t>The </a:t>
            </a:r>
            <a:r>
              <a:rPr lang="en-US" sz="2400"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 … have all concurred to lead many able men into the opinion that we were touching on a period big with the most important changes, changes that would in some measure be decisive of the future fate of mankind.” </a:t>
            </a:r>
          </a:p>
        </p:txBody>
      </p:sp>
      <p:sp>
        <p:nvSpPr>
          <p:cNvPr id="6146" name="Comment 2"/>
          <p:cNvSpPr>
            <a:spLocks noRot="1" noChangeAspect="1" noEditPoints="1" noChangeArrowheads="1" noChangeShapeType="1" noTextEdit="1"/>
          </p:cNvSpPr>
          <p:nvPr/>
        </p:nvSpPr>
        <p:spPr bwMode="auto">
          <a:xfrm>
            <a:off x="4600575" y="1741488"/>
            <a:ext cx="4135438" cy="1487487"/>
          </a:xfrm>
          <a:custGeom>
            <a:avLst/>
            <a:gdLst>
              <a:gd name="T0" fmla="+- 0 18016 12779"/>
              <a:gd name="T1" fmla="*/ T0 w 11487"/>
              <a:gd name="T2" fmla="+- 0 5120 4836"/>
              <a:gd name="T3" fmla="*/ 5120 h 4134"/>
              <a:gd name="T4" fmla="+- 0 18102 12779"/>
              <a:gd name="T5" fmla="*/ T4 w 11487"/>
              <a:gd name="T6" fmla="+- 0 5069 4836"/>
              <a:gd name="T7" fmla="*/ 5069 h 4134"/>
              <a:gd name="T8" fmla="+- 0 18685 12779"/>
              <a:gd name="T9" fmla="*/ T8 w 11487"/>
              <a:gd name="T10" fmla="+- 0 4938 4836"/>
              <a:gd name="T11" fmla="*/ 4938 h 4134"/>
              <a:gd name="T12" fmla="+- 0 20159 12779"/>
              <a:gd name="T13" fmla="*/ T12 w 11487"/>
              <a:gd name="T14" fmla="+- 0 4888 4836"/>
              <a:gd name="T15" fmla="*/ 4888 h 4134"/>
              <a:gd name="T16" fmla="+- 0 21604 12779"/>
              <a:gd name="T17" fmla="*/ T16 w 11487"/>
              <a:gd name="T18" fmla="+- 0 4962 4836"/>
              <a:gd name="T19" fmla="*/ 4962 h 4134"/>
              <a:gd name="T20" fmla="+- 0 23320 12779"/>
              <a:gd name="T21" fmla="*/ T20 w 11487"/>
              <a:gd name="T22" fmla="+- 0 4856 4836"/>
              <a:gd name="T23" fmla="*/ 4856 h 4134"/>
              <a:gd name="T24" fmla="+- 0 24265 12779"/>
              <a:gd name="T25" fmla="*/ T24 w 11487"/>
              <a:gd name="T26" fmla="+- 0 4929 4836"/>
              <a:gd name="T27" fmla="*/ 4929 h 4134"/>
              <a:gd name="T28" fmla="+- 0 19446 12779"/>
              <a:gd name="T29" fmla="*/ T28 w 11487"/>
              <a:gd name="T30" fmla="+- 0 5906 4836"/>
              <a:gd name="T31" fmla="*/ 5906 h 4134"/>
              <a:gd name="T32" fmla="+- 0 19228 12779"/>
              <a:gd name="T33" fmla="*/ T32 w 11487"/>
              <a:gd name="T34" fmla="+- 0 5874 4836"/>
              <a:gd name="T35" fmla="*/ 5874 h 4134"/>
              <a:gd name="T36" fmla="+- 0 17921 12779"/>
              <a:gd name="T37" fmla="*/ T36 w 11487"/>
              <a:gd name="T38" fmla="+- 0 5844 4836"/>
              <a:gd name="T39" fmla="*/ 5844 h 4134"/>
              <a:gd name="T40" fmla="+- 0 15444 12779"/>
              <a:gd name="T41" fmla="*/ T40 w 11487"/>
              <a:gd name="T42" fmla="+- 0 5943 4836"/>
              <a:gd name="T43" fmla="*/ 5943 h 4134"/>
              <a:gd name="T44" fmla="+- 0 13642 12779"/>
              <a:gd name="T45" fmla="*/ T44 w 11487"/>
              <a:gd name="T46" fmla="+- 0 5867 4836"/>
              <a:gd name="T47" fmla="*/ 5867 h 4134"/>
              <a:gd name="T48" fmla="+- 0 13053 12779"/>
              <a:gd name="T49" fmla="*/ T48 w 11487"/>
              <a:gd name="T50" fmla="+- 0 5860 4836"/>
              <a:gd name="T51" fmla="*/ 5860 h 4134"/>
              <a:gd name="T52" fmla="+- 0 20133 12779"/>
              <a:gd name="T53" fmla="*/ T52 w 11487"/>
              <a:gd name="T54" fmla="+- 0 6831 4836"/>
              <a:gd name="T55" fmla="*/ 6831 h 4134"/>
              <a:gd name="T56" fmla="+- 0 20213 12779"/>
              <a:gd name="T57" fmla="*/ T56 w 11487"/>
              <a:gd name="T58" fmla="+- 0 6847 4836"/>
              <a:gd name="T59" fmla="*/ 6847 h 4134"/>
              <a:gd name="T60" fmla="+- 0 20560 12779"/>
              <a:gd name="T61" fmla="*/ T60 w 11487"/>
              <a:gd name="T62" fmla="+- 0 6786 4836"/>
              <a:gd name="T63" fmla="*/ 6786 h 4134"/>
              <a:gd name="T64" fmla="+- 0 20801 12779"/>
              <a:gd name="T65" fmla="*/ T64 w 11487"/>
              <a:gd name="T66" fmla="+- 0 6753 4836"/>
              <a:gd name="T67" fmla="*/ 6753 h 4134"/>
              <a:gd name="T68" fmla="+- 0 21091 12779"/>
              <a:gd name="T69" fmla="*/ T68 w 11487"/>
              <a:gd name="T70" fmla="+- 0 6723 4836"/>
              <a:gd name="T71" fmla="*/ 6723 h 4134"/>
              <a:gd name="T72" fmla="+- 0 21434 12779"/>
              <a:gd name="T73" fmla="*/ T72 w 11487"/>
              <a:gd name="T74" fmla="+- 0 6687 4836"/>
              <a:gd name="T75" fmla="*/ 6687 h 4134"/>
              <a:gd name="T76" fmla="+- 0 22813 12779"/>
              <a:gd name="T77" fmla="*/ T76 w 11487"/>
              <a:gd name="T78" fmla="+- 0 6746 4836"/>
              <a:gd name="T79" fmla="*/ 6746 h 4134"/>
              <a:gd name="T80" fmla="+- 0 23097 12779"/>
              <a:gd name="T81" fmla="*/ T80 w 11487"/>
              <a:gd name="T82" fmla="+- 0 6726 4836"/>
              <a:gd name="T83" fmla="*/ 6726 h 4134"/>
              <a:gd name="T84" fmla="+- 0 17182 12779"/>
              <a:gd name="T85" fmla="*/ T84 w 11487"/>
              <a:gd name="T86" fmla="+- 0 7829 4836"/>
              <a:gd name="T87" fmla="*/ 7829 h 4134"/>
              <a:gd name="T88" fmla="+- 0 17135 12779"/>
              <a:gd name="T89" fmla="*/ T88 w 11487"/>
              <a:gd name="T90" fmla="+- 0 7758 4836"/>
              <a:gd name="T91" fmla="*/ 7758 h 4134"/>
              <a:gd name="T92" fmla="+- 0 17135 12779"/>
              <a:gd name="T93" fmla="*/ T92 w 11487"/>
              <a:gd name="T94" fmla="+- 0 7741 4836"/>
              <a:gd name="T95" fmla="*/ 7741 h 4134"/>
              <a:gd name="T96" fmla="+- 0 17283 12779"/>
              <a:gd name="T97" fmla="*/ T96 w 11487"/>
              <a:gd name="T98" fmla="+- 0 7710 4836"/>
              <a:gd name="T99" fmla="*/ 7710 h 4134"/>
              <a:gd name="T100" fmla="+- 0 19259 12779"/>
              <a:gd name="T101" fmla="*/ T100 w 11487"/>
              <a:gd name="T102" fmla="+- 0 7786 4836"/>
              <a:gd name="T103" fmla="*/ 7786 h 4134"/>
              <a:gd name="T104" fmla="+- 0 20651 12779"/>
              <a:gd name="T105" fmla="*/ T104 w 11487"/>
              <a:gd name="T106" fmla="+- 0 7689 4836"/>
              <a:gd name="T107" fmla="*/ 7689 h 4134"/>
              <a:gd name="T108" fmla="+- 0 22131 12779"/>
              <a:gd name="T109" fmla="*/ T108 w 11487"/>
              <a:gd name="T110" fmla="+- 0 7715 4836"/>
              <a:gd name="T111" fmla="*/ 7715 h 4134"/>
              <a:gd name="T112" fmla="+- 0 22333 12779"/>
              <a:gd name="T113" fmla="*/ T112 w 11487"/>
              <a:gd name="T114" fmla="+- 0 7735 4836"/>
              <a:gd name="T115" fmla="*/ 7735 h 4134"/>
              <a:gd name="T116" fmla="+- 0 12849 12779"/>
              <a:gd name="T117" fmla="*/ T116 w 11487"/>
              <a:gd name="T118" fmla="+- 0 8788 4836"/>
              <a:gd name="T119" fmla="*/ 8788 h 4134"/>
              <a:gd name="T120" fmla="+- 0 12779 12779"/>
              <a:gd name="T121" fmla="*/ T120 w 11487"/>
              <a:gd name="T122" fmla="+- 0 8777 4836"/>
              <a:gd name="T123" fmla="*/ 8777 h 4134"/>
              <a:gd name="T124" fmla="+- 0 12929 12779"/>
              <a:gd name="T125" fmla="*/ T124 w 11487"/>
              <a:gd name="T126" fmla="+- 0 8827 4836"/>
              <a:gd name="T127" fmla="*/ 8827 h 4134"/>
              <a:gd name="T128" fmla="+- 0 13373 12779"/>
              <a:gd name="T129" fmla="*/ T128 w 11487"/>
              <a:gd name="T130" fmla="+- 0 8864 4836"/>
              <a:gd name="T131" fmla="*/ 8864 h 4134"/>
              <a:gd name="T132" fmla="+- 0 13838 12779"/>
              <a:gd name="T133" fmla="*/ T132 w 11487"/>
              <a:gd name="T134" fmla="+- 0 8871 4836"/>
              <a:gd name="T135" fmla="*/ 8871 h 4134"/>
              <a:gd name="T136" fmla="+- 0 14350 12779"/>
              <a:gd name="T137" fmla="*/ T136 w 11487"/>
              <a:gd name="T138" fmla="+- 0 8899 4836"/>
              <a:gd name="T139" fmla="*/ 8899 h 4134"/>
              <a:gd name="T140" fmla="+- 0 14816 12779"/>
              <a:gd name="T141" fmla="*/ T140 w 11487"/>
              <a:gd name="T142" fmla="+- 0 8961 4836"/>
              <a:gd name="T143" fmla="*/ 8961 h 4134"/>
              <a:gd name="T144" fmla="+- 0 14910 12779"/>
              <a:gd name="T145" fmla="*/ T144 w 11487"/>
              <a:gd name="T146" fmla="+- 0 8969 4836"/>
              <a:gd name="T147" fmla="*/ 8969 h 4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11487" h="4134" extrusionOk="0">
                <a:moveTo>
                  <a:pt x="5237" y="284"/>
                </a:moveTo>
                <a:cubicBezTo>
                  <a:pt x="5266" y="268"/>
                  <a:pt x="5293" y="248"/>
                  <a:pt x="5323" y="233"/>
                </a:cubicBezTo>
                <a:cubicBezTo>
                  <a:pt x="5504" y="144"/>
                  <a:pt x="5708" y="129"/>
                  <a:pt x="5906" y="102"/>
                </a:cubicBezTo>
                <a:cubicBezTo>
                  <a:pt x="6399" y="34"/>
                  <a:pt x="6884" y="48"/>
                  <a:pt x="7380" y="52"/>
                </a:cubicBezTo>
                <a:cubicBezTo>
                  <a:pt x="7865" y="56"/>
                  <a:pt x="8342" y="104"/>
                  <a:pt x="8825" y="126"/>
                </a:cubicBezTo>
                <a:cubicBezTo>
                  <a:pt x="9404" y="152"/>
                  <a:pt x="9959" y="-48"/>
                  <a:pt x="10541" y="20"/>
                </a:cubicBezTo>
                <a:cubicBezTo>
                  <a:pt x="10868" y="58"/>
                  <a:pt x="11156" y="121"/>
                  <a:pt x="11486" y="93"/>
                </a:cubicBezTo>
              </a:path>
              <a:path w="11487" h="4134" extrusionOk="0">
                <a:moveTo>
                  <a:pt x="6667" y="1070"/>
                </a:moveTo>
                <a:cubicBezTo>
                  <a:pt x="6594" y="1061"/>
                  <a:pt x="6522" y="1051"/>
                  <a:pt x="6449" y="1038"/>
                </a:cubicBezTo>
                <a:cubicBezTo>
                  <a:pt x="6007" y="958"/>
                  <a:pt x="5588" y="967"/>
                  <a:pt x="5142" y="1008"/>
                </a:cubicBezTo>
                <a:cubicBezTo>
                  <a:pt x="4321" y="1084"/>
                  <a:pt x="3489" y="1077"/>
                  <a:pt x="2665" y="1107"/>
                </a:cubicBezTo>
                <a:cubicBezTo>
                  <a:pt x="2062" y="1129"/>
                  <a:pt x="1465" y="1016"/>
                  <a:pt x="863" y="1031"/>
                </a:cubicBezTo>
                <a:cubicBezTo>
                  <a:pt x="661" y="1036"/>
                  <a:pt x="474" y="1049"/>
                  <a:pt x="274" y="1024"/>
                </a:cubicBezTo>
              </a:path>
              <a:path w="11487" h="4134" extrusionOk="0">
                <a:moveTo>
                  <a:pt x="7354" y="1995"/>
                </a:moveTo>
                <a:cubicBezTo>
                  <a:pt x="7379" y="2000"/>
                  <a:pt x="7407" y="2008"/>
                  <a:pt x="7434" y="2011"/>
                </a:cubicBezTo>
                <a:cubicBezTo>
                  <a:pt x="7549" y="2026"/>
                  <a:pt x="7670" y="1974"/>
                  <a:pt x="7781" y="1950"/>
                </a:cubicBezTo>
                <a:cubicBezTo>
                  <a:pt x="7861" y="1933"/>
                  <a:pt x="7941" y="1926"/>
                  <a:pt x="8022" y="1917"/>
                </a:cubicBezTo>
                <a:cubicBezTo>
                  <a:pt x="8119" y="1906"/>
                  <a:pt x="8216" y="1899"/>
                  <a:pt x="8312" y="1887"/>
                </a:cubicBezTo>
                <a:cubicBezTo>
                  <a:pt x="8426" y="1873"/>
                  <a:pt x="8540" y="1861"/>
                  <a:pt x="8655" y="1851"/>
                </a:cubicBezTo>
                <a:cubicBezTo>
                  <a:pt x="9129" y="1811"/>
                  <a:pt x="9566" y="1849"/>
                  <a:pt x="10034" y="1910"/>
                </a:cubicBezTo>
                <a:cubicBezTo>
                  <a:pt x="10130" y="1922"/>
                  <a:pt x="10224" y="1906"/>
                  <a:pt x="10318" y="1890"/>
                </a:cubicBezTo>
              </a:path>
              <a:path w="11487" h="4134" extrusionOk="0">
                <a:moveTo>
                  <a:pt x="4403" y="2993"/>
                </a:moveTo>
                <a:cubicBezTo>
                  <a:pt x="4389" y="2970"/>
                  <a:pt x="4368" y="2947"/>
                  <a:pt x="4356" y="2922"/>
                </a:cubicBezTo>
                <a:cubicBezTo>
                  <a:pt x="4356" y="2916"/>
                  <a:pt x="4356" y="2911"/>
                  <a:pt x="4356" y="2905"/>
                </a:cubicBezTo>
                <a:cubicBezTo>
                  <a:pt x="4407" y="2894"/>
                  <a:pt x="4450" y="2879"/>
                  <a:pt x="4504" y="2874"/>
                </a:cubicBezTo>
                <a:cubicBezTo>
                  <a:pt x="5156" y="2810"/>
                  <a:pt x="5828" y="2939"/>
                  <a:pt x="6480" y="2950"/>
                </a:cubicBezTo>
                <a:cubicBezTo>
                  <a:pt x="6948" y="2958"/>
                  <a:pt x="7407" y="2891"/>
                  <a:pt x="7872" y="2853"/>
                </a:cubicBezTo>
                <a:cubicBezTo>
                  <a:pt x="8365" y="2813"/>
                  <a:pt x="8861" y="2819"/>
                  <a:pt x="9352" y="2879"/>
                </a:cubicBezTo>
                <a:cubicBezTo>
                  <a:pt x="9419" y="2887"/>
                  <a:pt x="9487" y="2891"/>
                  <a:pt x="9554" y="2899"/>
                </a:cubicBezTo>
              </a:path>
              <a:path w="11487" h="4134" extrusionOk="0">
                <a:moveTo>
                  <a:pt x="70" y="3952"/>
                </a:moveTo>
                <a:cubicBezTo>
                  <a:pt x="46" y="3948"/>
                  <a:pt x="24" y="3944"/>
                  <a:pt x="0" y="3941"/>
                </a:cubicBezTo>
                <a:cubicBezTo>
                  <a:pt x="49" y="3961"/>
                  <a:pt x="98" y="3979"/>
                  <a:pt x="150" y="3991"/>
                </a:cubicBezTo>
                <a:cubicBezTo>
                  <a:pt x="293" y="4025"/>
                  <a:pt x="448" y="4026"/>
                  <a:pt x="594" y="4028"/>
                </a:cubicBezTo>
                <a:cubicBezTo>
                  <a:pt x="749" y="4030"/>
                  <a:pt x="904" y="4031"/>
                  <a:pt x="1059" y="4035"/>
                </a:cubicBezTo>
                <a:cubicBezTo>
                  <a:pt x="1230" y="4039"/>
                  <a:pt x="1401" y="4046"/>
                  <a:pt x="1571" y="4063"/>
                </a:cubicBezTo>
                <a:cubicBezTo>
                  <a:pt x="1727" y="4079"/>
                  <a:pt x="1881" y="4108"/>
                  <a:pt x="2037" y="4125"/>
                </a:cubicBezTo>
                <a:cubicBezTo>
                  <a:pt x="2068" y="4128"/>
                  <a:pt x="2100" y="4130"/>
                  <a:pt x="2131" y="413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9526979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228600"/>
            <a:ext cx="8621522" cy="5958968"/>
          </a:xfrm>
        </p:spPr>
        <p:txBody>
          <a:bodyPr>
            <a:noAutofit/>
          </a:bodyPr>
          <a:lstStyle/>
          <a:p>
            <a:pPr>
              <a:lnSpc>
                <a:spcPct val="80000"/>
              </a:lnSpc>
              <a:buFontTx/>
              <a:buNone/>
            </a:pPr>
            <a:r>
              <a:rPr lang="en-US" sz="3600" i="1" dirty="0" smtClean="0"/>
              <a:t>I think I may fairly make two </a:t>
            </a:r>
            <a:r>
              <a:rPr lang="en-US" sz="3600" i="1" dirty="0" err="1" smtClean="0"/>
              <a:t>postulata</a:t>
            </a:r>
            <a:r>
              <a:rPr lang="en-US" sz="3600" i="1" dirty="0" smtClean="0"/>
              <a:t>. </a:t>
            </a:r>
          </a:p>
          <a:p>
            <a:pPr lvl="1">
              <a:lnSpc>
                <a:spcPct val="80000"/>
              </a:lnSpc>
            </a:pPr>
            <a:r>
              <a:rPr lang="en-US" sz="3600" i="1" dirty="0" smtClean="0"/>
              <a:t>First, that </a:t>
            </a:r>
            <a:r>
              <a:rPr lang="en-US" sz="3600" b="1" i="1" dirty="0" smtClean="0"/>
              <a:t>food is necessary</a:t>
            </a:r>
            <a:r>
              <a:rPr lang="en-US" sz="3600" i="1" dirty="0" smtClean="0"/>
              <a:t> to the existence of man. </a:t>
            </a:r>
          </a:p>
          <a:p>
            <a:pPr lvl="1">
              <a:lnSpc>
                <a:spcPct val="80000"/>
              </a:lnSpc>
            </a:pPr>
            <a:r>
              <a:rPr lang="en-US" sz="3600" i="1" dirty="0" smtClean="0"/>
              <a:t>Secondly, that the </a:t>
            </a:r>
            <a:r>
              <a:rPr lang="en-US" sz="3600" b="1" i="1" dirty="0" smtClean="0"/>
              <a:t>passion between the sexes is necessary</a:t>
            </a:r>
            <a:r>
              <a:rPr lang="en-US" sz="3600" i="1" dirty="0" smtClean="0"/>
              <a:t> and will remain….</a:t>
            </a:r>
          </a:p>
          <a:p>
            <a:pPr marL="0" indent="0">
              <a:lnSpc>
                <a:spcPct val="80000"/>
              </a:lnSpc>
              <a:buNone/>
            </a:pPr>
            <a:r>
              <a:rPr lang="en-US" sz="3600" i="1" dirty="0" smtClean="0"/>
              <a:t>Assuming then my </a:t>
            </a:r>
            <a:r>
              <a:rPr lang="en-US" sz="3600" i="1" dirty="0" err="1" smtClean="0"/>
              <a:t>postulata</a:t>
            </a:r>
            <a:r>
              <a:rPr lang="en-US" sz="3600" i="1" dirty="0" smtClean="0"/>
              <a:t>, I say, that the power of population is indefinitely greater than the power in the earth to produce subsistence. Population, when unchecked, </a:t>
            </a:r>
            <a:r>
              <a:rPr lang="en-US" sz="3600" b="1" i="1" dirty="0" smtClean="0"/>
              <a:t>increases in a geometrical ratio</a:t>
            </a:r>
            <a:r>
              <a:rPr lang="en-US" sz="3600" i="1" dirty="0" smtClean="0"/>
              <a:t>. Subsistence </a:t>
            </a:r>
            <a:r>
              <a:rPr lang="en-US" sz="3600" b="1" i="1" dirty="0" smtClean="0"/>
              <a:t>increases only in an arithmetical ratio</a:t>
            </a:r>
            <a:r>
              <a:rPr lang="en-US" sz="3600" i="1" dirty="0" smtClean="0"/>
              <a:t>. </a:t>
            </a:r>
            <a:endParaRPr lang="en-US" sz="3600" i="1" dirty="0"/>
          </a:p>
        </p:txBody>
      </p:sp>
      <p:sp>
        <p:nvSpPr>
          <p:cNvPr id="2" name="Date Placeholder 1"/>
          <p:cNvSpPr>
            <a:spLocks noGrp="1"/>
          </p:cNvSpPr>
          <p:nvPr>
            <p:ph type="dt" sz="half" idx="10"/>
          </p:nvPr>
        </p:nvSpPr>
        <p:spPr/>
        <p:txBody>
          <a:bodyPr/>
          <a:lstStyle/>
          <a:p>
            <a:r>
              <a:rPr lang="en-US" dirty="0" smtClean="0"/>
              <a:t>3 December 2013</a:t>
            </a:r>
            <a:endParaRPr lang="en-US" dirty="0"/>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64</a:t>
            </a:fld>
            <a:endParaRPr lang="en-US"/>
          </a:p>
        </p:txBody>
      </p:sp>
      <p:sp>
        <p:nvSpPr>
          <p:cNvPr id="6" name="Rectangle 5"/>
          <p:cNvSpPr/>
          <p:nvPr/>
        </p:nvSpPr>
        <p:spPr>
          <a:xfrm>
            <a:off x="228600" y="5562600"/>
            <a:ext cx="858833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3600" dirty="0" smtClean="0">
                <a:sym typeface="Symbol" pitchFamily="18" charset="2"/>
              </a:rPr>
              <a:t>Food per person = </a:t>
            </a:r>
            <a:r>
              <a:rPr lang="en-US" sz="3600" dirty="0">
                <a:latin typeface="Times New Roman" pitchFamily="18" charset="0"/>
                <a:sym typeface="Symbol" pitchFamily="18" charset="2"/>
              </a:rPr>
              <a:t>(</a:t>
            </a:r>
            <a:r>
              <a:rPr lang="en-US" sz="3600" i="1" dirty="0">
                <a:latin typeface="Times New Roman" pitchFamily="18" charset="0"/>
                <a:sym typeface="Symbol" pitchFamily="18" charset="2"/>
              </a:rPr>
              <a:t>n</a:t>
            </a:r>
            <a:r>
              <a:rPr lang="en-US" sz="3600" dirty="0">
                <a:latin typeface="Times New Roman" pitchFamily="18" charset="0"/>
                <a:sym typeface="Symbol" pitchFamily="18" charset="2"/>
              </a:rPr>
              <a:t>) / (</a:t>
            </a:r>
            <a:r>
              <a:rPr lang="en-US" sz="3600" i="1" dirty="0" err="1">
                <a:latin typeface="Times New Roman" pitchFamily="18" charset="0"/>
                <a:sym typeface="Symbol" pitchFamily="18" charset="2"/>
              </a:rPr>
              <a:t>k</a:t>
            </a:r>
            <a:r>
              <a:rPr lang="en-US" sz="3600" i="1" baseline="30000" dirty="0" err="1">
                <a:latin typeface="Times New Roman" pitchFamily="18" charset="0"/>
                <a:sym typeface="Symbol" pitchFamily="18" charset="2"/>
              </a:rPr>
              <a:t>n</a:t>
            </a:r>
            <a:r>
              <a:rPr lang="en-US" sz="3600" dirty="0" smtClean="0">
                <a:latin typeface="Times New Roman" pitchFamily="18" charset="0"/>
                <a:sym typeface="Symbol" pitchFamily="18" charset="2"/>
              </a:rPr>
              <a:t>) </a:t>
            </a:r>
            <a:r>
              <a:rPr lang="en-US" sz="3600" dirty="0" smtClean="0">
                <a:sym typeface="Symbol" pitchFamily="18" charset="2"/>
              </a:rPr>
              <a:t>approaches 0</a:t>
            </a:r>
            <a:endParaRPr lang="en-US" sz="3600" dirty="0">
              <a:sym typeface="Symbol" pitchFamily="18" charset="2"/>
            </a:endParaRPr>
          </a:p>
        </p:txBody>
      </p:sp>
    </p:spTree>
    <p:extLst>
      <p:ext uri="{BB962C8B-B14F-4D97-AF65-F5344CB8AC3E}">
        <p14:creationId xmlns:p14="http://schemas.microsoft.com/office/powerpoint/2010/main" val="174265340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457200" y="1219200"/>
            <a:ext cx="3200400" cy="4144962"/>
          </a:xfrm>
        </p:spPr>
        <p:txBody>
          <a:bodyPr>
            <a:normAutofit/>
          </a:bodyPr>
          <a:lstStyle/>
          <a:p>
            <a:r>
              <a:rPr lang="en-US" dirty="0"/>
              <a:t>Malthus’ </a:t>
            </a:r>
            <a:r>
              <a:rPr lang="en-US" dirty="0" smtClean="0"/>
              <a:t>Fallacy?</a:t>
            </a:r>
            <a:endParaRPr lang="en-US" dirty="0"/>
          </a:p>
        </p:txBody>
      </p:sp>
      <p:pic>
        <p:nvPicPr>
          <p:cNvPr id="875523" name="Picture 3"/>
          <p:cNvPicPr>
            <a:picLocks noChangeAspect="1" noChangeArrowheads="1"/>
          </p:cNvPicPr>
          <p:nvPr/>
        </p:nvPicPr>
        <p:blipFill>
          <a:blip r:embed="rId2" cstate="print"/>
          <a:srcRect/>
          <a:stretch>
            <a:fillRect/>
          </a:stretch>
        </p:blipFill>
        <p:spPr bwMode="auto">
          <a:xfrm>
            <a:off x="3733800" y="249413"/>
            <a:ext cx="4905375" cy="5846587"/>
          </a:xfrm>
          <a:prstGeom prst="rect">
            <a:avLst/>
          </a:prstGeom>
          <a:noFill/>
          <a:ln w="31750">
            <a:noFill/>
            <a:miter lim="800000"/>
            <a:headEnd/>
            <a:tailEnd/>
          </a:ln>
          <a:effectLst/>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65</a:t>
            </a:fld>
            <a:endParaRPr lang="en-US"/>
          </a:p>
        </p:txBody>
      </p:sp>
    </p:spTree>
    <p:extLst>
      <p:ext uri="{BB962C8B-B14F-4D97-AF65-F5344CB8AC3E}">
        <p14:creationId xmlns:p14="http://schemas.microsoft.com/office/powerpoint/2010/main" val="316170699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lstStyle/>
          <a:p>
            <a:r>
              <a:rPr lang="en-US"/>
              <a:t>Malthus’ Fallacy</a:t>
            </a:r>
          </a:p>
        </p:txBody>
      </p:sp>
      <p:sp>
        <p:nvSpPr>
          <p:cNvPr id="913411" name="Rectangle 3"/>
          <p:cNvSpPr>
            <a:spLocks noGrp="1" noChangeArrowheads="1"/>
          </p:cNvSpPr>
          <p:nvPr>
            <p:ph type="body" idx="1"/>
          </p:nvPr>
        </p:nvSpPr>
        <p:spPr>
          <a:xfrm>
            <a:off x="381000" y="1371600"/>
            <a:ext cx="8534400" cy="4525963"/>
          </a:xfrm>
        </p:spPr>
        <p:txBody>
          <a:bodyPr/>
          <a:lstStyle/>
          <a:p>
            <a:pPr>
              <a:lnSpc>
                <a:spcPct val="90000"/>
              </a:lnSpc>
              <a:buFontTx/>
              <a:buNone/>
            </a:pPr>
            <a:r>
              <a:rPr lang="en-US" sz="2800" dirty="0"/>
              <a:t>	</a:t>
            </a:r>
            <a:r>
              <a:rPr lang="en-US" sz="3600" dirty="0"/>
              <a:t>He forgot how he started: </a:t>
            </a:r>
            <a:endParaRPr lang="en-US" sz="3600" dirty="0" smtClean="0"/>
          </a:p>
          <a:p>
            <a:pPr>
              <a:lnSpc>
                <a:spcPct val="90000"/>
              </a:lnSpc>
              <a:buFontTx/>
              <a:buNone/>
            </a:pPr>
            <a:endParaRPr lang="en-US" sz="3600" dirty="0"/>
          </a:p>
          <a:p>
            <a:pPr>
              <a:lnSpc>
                <a:spcPct val="90000"/>
              </a:lnSpc>
              <a:buFontTx/>
              <a:buNone/>
            </a:pPr>
            <a:r>
              <a:rPr lang="en-US" dirty="0"/>
              <a:t>	</a:t>
            </a:r>
            <a:r>
              <a:rPr lang="en-US" b="1" i="1" dirty="0" smtClean="0"/>
              <a:t>The </a:t>
            </a:r>
            <a:r>
              <a:rPr lang="en-US" b="1"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a:t>
            </a:r>
            <a:r>
              <a:rPr lang="en-US" b="1" i="1" dirty="0" smtClean="0"/>
              <a:t>…</a:t>
            </a:r>
            <a:endParaRPr lang="en-US" sz="24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66</a:t>
            </a:fld>
            <a:endParaRPr lang="en-US"/>
          </a:p>
        </p:txBody>
      </p:sp>
    </p:spTree>
    <p:extLst>
      <p:ext uri="{BB962C8B-B14F-4D97-AF65-F5344CB8AC3E}">
        <p14:creationId xmlns:p14="http://schemas.microsoft.com/office/powerpoint/2010/main" val="2404513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3411">
                                            <p:txEl>
                                              <p:pRg st="0" end="0"/>
                                            </p:txEl>
                                          </p:spTgt>
                                        </p:tgtEl>
                                        <p:attrNameLst>
                                          <p:attrName>style.visibility</p:attrName>
                                        </p:attrNameLst>
                                      </p:cBhvr>
                                      <p:to>
                                        <p:strVal val="visible"/>
                                      </p:to>
                                    </p:set>
                                    <p:animEffect transition="in" filter="dissolve">
                                      <p:cBhvr>
                                        <p:cTn id="7" dur="500"/>
                                        <p:tgtEl>
                                          <p:spTgt spid="913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3411">
                                            <p:txEl>
                                              <p:pRg st="2" end="2"/>
                                            </p:txEl>
                                          </p:spTgt>
                                        </p:tgtEl>
                                        <p:attrNameLst>
                                          <p:attrName>style.visibility</p:attrName>
                                        </p:attrNameLst>
                                      </p:cBhvr>
                                      <p:to>
                                        <p:strVal val="visible"/>
                                      </p:to>
                                    </p:set>
                                    <p:animEffect transition="in" filter="dissolve">
                                      <p:cBhvr>
                                        <p:cTn id="12" dur="500"/>
                                        <p:tgtEl>
                                          <p:spTgt spid="913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en-US"/>
              <a:t>Golden Age of Food Production</a:t>
            </a:r>
          </a:p>
        </p:txBody>
      </p:sp>
      <p:sp>
        <p:nvSpPr>
          <p:cNvPr id="876547" name="Rectangle 3"/>
          <p:cNvSpPr>
            <a:spLocks noGrp="1" noChangeArrowheads="1"/>
          </p:cNvSpPr>
          <p:nvPr>
            <p:ph type="body" idx="1"/>
          </p:nvPr>
        </p:nvSpPr>
        <p:spPr>
          <a:xfrm>
            <a:off x="381000" y="1371600"/>
            <a:ext cx="8534400" cy="4525963"/>
          </a:xfrm>
        </p:spPr>
        <p:txBody>
          <a:bodyPr/>
          <a:lstStyle/>
          <a:p>
            <a:pPr>
              <a:buNone/>
            </a:pPr>
            <a:r>
              <a:rPr lang="en-US" sz="3600" dirty="0" smtClean="0"/>
              <a:t>	Agriculture </a:t>
            </a:r>
            <a:r>
              <a:rPr lang="en-US" sz="3600" b="1" dirty="0"/>
              <a:t>is</a:t>
            </a:r>
            <a:r>
              <a:rPr lang="en-US" sz="3600" dirty="0"/>
              <a:t> an “endless golden age” field: p</a:t>
            </a:r>
            <a:r>
              <a:rPr lang="en-US" dirty="0"/>
              <a:t>roduction from the same land increases as ~ </a:t>
            </a:r>
            <a:r>
              <a:rPr lang="en-US" dirty="0">
                <a:latin typeface="Times New Roman" pitchFamily="18" charset="0"/>
                <a:sym typeface="Symbol" pitchFamily="18" charset="2"/>
              </a:rPr>
              <a:t>(1.02</a:t>
            </a:r>
            <a:r>
              <a:rPr lang="en-US" i="1" baseline="30000" dirty="0">
                <a:latin typeface="Times New Roman" pitchFamily="18" charset="0"/>
                <a:sym typeface="Symbol" pitchFamily="18" charset="2"/>
              </a:rPr>
              <a:t>n</a:t>
            </a:r>
            <a:r>
              <a:rPr lang="en-US" dirty="0" smtClean="0">
                <a:latin typeface="Times New Roman" pitchFamily="18" charset="0"/>
                <a:sym typeface="Symbol" pitchFamily="18" charset="2"/>
              </a:rPr>
              <a:t>)</a:t>
            </a:r>
            <a:endParaRPr lang="en-US" dirty="0">
              <a:latin typeface="Times New Roman" pitchFamily="18" charset="0"/>
              <a:sym typeface="Symbol" pitchFamily="18" charset="2"/>
            </a:endParaRPr>
          </a:p>
        </p:txBody>
      </p:sp>
      <p:sp>
        <p:nvSpPr>
          <p:cNvPr id="4" name="Rectangle 3"/>
          <p:cNvSpPr/>
          <p:nvPr/>
        </p:nvSpPr>
        <p:spPr>
          <a:xfrm>
            <a:off x="740944" y="4044529"/>
            <a:ext cx="7696200" cy="2062103"/>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smtClean="0"/>
              <a:t>Increasing knowledge of farming, weather forecasting, plant domestication, genetic engineering, pest repellants, distribution channels, preservatives, etc.</a:t>
            </a:r>
            <a:endParaRPr lang="en-US" sz="3200" i="1" baseline="30000" dirty="0">
              <a:latin typeface="Times New Roman" pitchFamily="18" charset="0"/>
              <a:sym typeface="Symbol" pitchFamily="18" charset="2"/>
            </a:endParaRP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67</a:t>
            </a:fld>
            <a:endParaRPr lang="en-US"/>
          </a:p>
        </p:txBody>
      </p:sp>
    </p:spTree>
    <p:extLst>
      <p:ext uri="{BB962C8B-B14F-4D97-AF65-F5344CB8AC3E}">
        <p14:creationId xmlns:p14="http://schemas.microsoft.com/office/powerpoint/2010/main" val="44941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47">
                                            <p:txEl>
                                              <p:pRg st="0" end="0"/>
                                            </p:txEl>
                                          </p:spTgt>
                                        </p:tgtEl>
                                        <p:attrNameLst>
                                          <p:attrName>style.visibility</p:attrName>
                                        </p:attrNameLst>
                                      </p:cBhvr>
                                      <p:to>
                                        <p:strVal val="visible"/>
                                      </p:to>
                                    </p:set>
                                    <p:animEffect transition="in" filter="dissolve">
                                      <p:cBhvr>
                                        <p:cTn id="7" dur="500"/>
                                        <p:tgtEl>
                                          <p:spTgt spid="8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457200" y="0"/>
            <a:ext cx="8229600" cy="1143000"/>
          </a:xfrm>
        </p:spPr>
        <p:txBody>
          <a:bodyPr/>
          <a:lstStyle/>
          <a:p>
            <a:r>
              <a:rPr lang="en-US"/>
              <a:t>Growing Corn</a:t>
            </a:r>
          </a:p>
        </p:txBody>
      </p:sp>
      <p:pic>
        <p:nvPicPr>
          <p:cNvPr id="914437" name="Picture 5" descr="corn_p3"/>
          <p:cNvPicPr>
            <a:picLocks noChangeAspect="1" noChangeArrowheads="1"/>
          </p:cNvPicPr>
          <p:nvPr/>
        </p:nvPicPr>
        <p:blipFill>
          <a:blip r:embed="rId2" cstate="print"/>
          <a:srcRect l="16835"/>
          <a:stretch>
            <a:fillRect/>
          </a:stretch>
        </p:blipFill>
        <p:spPr bwMode="auto">
          <a:xfrm>
            <a:off x="3935413" y="996950"/>
            <a:ext cx="5089525" cy="3598863"/>
          </a:xfrm>
          <a:prstGeom prst="rect">
            <a:avLst/>
          </a:prstGeom>
          <a:noFill/>
        </p:spPr>
      </p:pic>
      <p:sp>
        <p:nvSpPr>
          <p:cNvPr id="914438" name="Text Box 6"/>
          <p:cNvSpPr txBox="1">
            <a:spLocks noChangeArrowheads="1"/>
          </p:cNvSpPr>
          <p:nvPr/>
        </p:nvSpPr>
        <p:spPr bwMode="auto">
          <a:xfrm>
            <a:off x="4724400" y="4772025"/>
            <a:ext cx="3440113" cy="1077218"/>
          </a:xfrm>
          <a:prstGeom prst="rect">
            <a:avLst/>
          </a:prstGeom>
          <a:noFill/>
          <a:ln w="31750">
            <a:noFill/>
            <a:miter lim="800000"/>
            <a:headEnd/>
            <a:tailEnd/>
          </a:ln>
          <a:effectLst/>
        </p:spPr>
        <p:txBody>
          <a:bodyPr wrap="square">
            <a:spAutoFit/>
          </a:bodyPr>
          <a:lstStyle/>
          <a:p>
            <a:r>
              <a:rPr lang="en-US" sz="3200" dirty="0"/>
              <a:t>2006: 10,000 pounds per acre</a:t>
            </a:r>
          </a:p>
        </p:txBody>
      </p:sp>
      <p:sp>
        <p:nvSpPr>
          <p:cNvPr id="914439" name="Text Box 7"/>
          <p:cNvSpPr txBox="1">
            <a:spLocks noChangeArrowheads="1"/>
          </p:cNvSpPr>
          <p:nvPr/>
        </p:nvSpPr>
        <p:spPr bwMode="auto">
          <a:xfrm>
            <a:off x="4724400" y="6025723"/>
            <a:ext cx="4122602" cy="400110"/>
          </a:xfrm>
          <a:prstGeom prst="rect">
            <a:avLst/>
          </a:prstGeom>
          <a:noFill/>
          <a:ln w="31750">
            <a:noFill/>
            <a:miter lim="800000"/>
            <a:headEnd/>
            <a:tailEnd/>
          </a:ln>
          <a:effectLst/>
        </p:spPr>
        <p:txBody>
          <a:bodyPr wrap="none">
            <a:spAutoFit/>
          </a:bodyPr>
          <a:lstStyle/>
          <a:p>
            <a:pPr algn="ctr"/>
            <a:r>
              <a:rPr lang="en-US" dirty="0"/>
              <a:t>Michael </a:t>
            </a:r>
            <a:r>
              <a:rPr lang="en-US" dirty="0" err="1"/>
              <a:t>Pollan’s</a:t>
            </a:r>
            <a:r>
              <a:rPr lang="en-US" dirty="0"/>
              <a:t> </a:t>
            </a:r>
            <a:r>
              <a:rPr lang="en-US" sz="2000" i="1" dirty="0"/>
              <a:t>The</a:t>
            </a:r>
            <a:r>
              <a:rPr lang="en-US" i="1" dirty="0"/>
              <a:t> Omnivore’s Dilemma</a:t>
            </a:r>
            <a:endParaRPr lang="en-US" dirty="0"/>
          </a:p>
        </p:txBody>
      </p:sp>
      <p:sp>
        <p:nvSpPr>
          <p:cNvPr id="914443" name="Text Box 11"/>
          <p:cNvSpPr txBox="1">
            <a:spLocks noChangeArrowheads="1"/>
          </p:cNvSpPr>
          <p:nvPr/>
        </p:nvSpPr>
        <p:spPr bwMode="auto">
          <a:xfrm>
            <a:off x="541338" y="4714875"/>
            <a:ext cx="2971800" cy="954107"/>
          </a:xfrm>
          <a:prstGeom prst="rect">
            <a:avLst/>
          </a:prstGeom>
          <a:noFill/>
          <a:ln w="31750">
            <a:noFill/>
            <a:miter lim="800000"/>
            <a:headEnd/>
            <a:tailEnd/>
          </a:ln>
          <a:effectLst/>
        </p:spPr>
        <p:txBody>
          <a:bodyPr>
            <a:spAutoFit/>
          </a:bodyPr>
          <a:lstStyle/>
          <a:p>
            <a:r>
              <a:rPr lang="en-US" sz="2800" dirty="0"/>
              <a:t>1906: &lt; 1,000 pounds per acre</a:t>
            </a:r>
          </a:p>
        </p:txBody>
      </p:sp>
      <p:pic>
        <p:nvPicPr>
          <p:cNvPr id="914445" name="Picture 13" descr="s403"/>
          <p:cNvPicPr>
            <a:picLocks noChangeAspect="1" noChangeArrowheads="1"/>
          </p:cNvPicPr>
          <p:nvPr/>
        </p:nvPicPr>
        <p:blipFill>
          <a:blip r:embed="rId3" cstate="print"/>
          <a:srcRect/>
          <a:stretch>
            <a:fillRect/>
          </a:stretch>
        </p:blipFill>
        <p:spPr bwMode="auto">
          <a:xfrm>
            <a:off x="115888" y="1433513"/>
            <a:ext cx="3770312" cy="2817812"/>
          </a:xfrm>
          <a:prstGeom prst="rect">
            <a:avLst/>
          </a:prstGeom>
          <a:noFill/>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68</a:t>
            </a:fld>
            <a:endParaRPr lang="en-US"/>
          </a:p>
        </p:txBody>
      </p:sp>
    </p:spTree>
    <p:extLst>
      <p:ext uri="{BB962C8B-B14F-4D97-AF65-F5344CB8AC3E}">
        <p14:creationId xmlns:p14="http://schemas.microsoft.com/office/powerpoint/2010/main" val="383143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 December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dirty="0"/>
          </a:p>
        </p:txBody>
      </p:sp>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53516668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US"/>
              <a:t>Corn Yield</a:t>
            </a:r>
          </a:p>
        </p:txBody>
      </p:sp>
      <p:pic>
        <p:nvPicPr>
          <p:cNvPr id="915460" name="Picture 4" descr="v2n1a10-f01"/>
          <p:cNvPicPr>
            <a:picLocks noChangeAspect="1" noChangeArrowheads="1"/>
          </p:cNvPicPr>
          <p:nvPr/>
        </p:nvPicPr>
        <p:blipFill>
          <a:blip r:embed="rId2" cstate="print"/>
          <a:srcRect/>
          <a:stretch>
            <a:fillRect/>
          </a:stretch>
        </p:blipFill>
        <p:spPr bwMode="auto">
          <a:xfrm>
            <a:off x="1022350" y="1417638"/>
            <a:ext cx="7010400" cy="4237037"/>
          </a:xfrm>
          <a:prstGeom prst="rect">
            <a:avLst/>
          </a:prstGeom>
          <a:noFill/>
        </p:spPr>
      </p:pic>
      <p:sp>
        <p:nvSpPr>
          <p:cNvPr id="915461" name="Text Box 5"/>
          <p:cNvSpPr txBox="1">
            <a:spLocks noChangeArrowheads="1"/>
          </p:cNvSpPr>
          <p:nvPr/>
        </p:nvSpPr>
        <p:spPr bwMode="auto">
          <a:xfrm rot="16200000">
            <a:off x="-364331" y="3283744"/>
            <a:ext cx="2217738" cy="457200"/>
          </a:xfrm>
          <a:prstGeom prst="rect">
            <a:avLst/>
          </a:prstGeom>
          <a:noFill/>
          <a:ln w="31750">
            <a:noFill/>
            <a:miter lim="800000"/>
            <a:headEnd/>
            <a:tailEnd/>
          </a:ln>
          <a:effectLst/>
        </p:spPr>
        <p:txBody>
          <a:bodyPr wrap="none">
            <a:spAutoFit/>
          </a:bodyPr>
          <a:lstStyle/>
          <a:p>
            <a:r>
              <a:rPr lang="en-US"/>
              <a:t>Note: Log axis!</a:t>
            </a:r>
          </a:p>
        </p:txBody>
      </p:sp>
      <p:sp>
        <p:nvSpPr>
          <p:cNvPr id="915462" name="Rectangle 6"/>
          <p:cNvSpPr>
            <a:spLocks noChangeArrowheads="1"/>
          </p:cNvSpPr>
          <p:nvPr/>
        </p:nvSpPr>
        <p:spPr bwMode="auto">
          <a:xfrm>
            <a:off x="1543050" y="5673725"/>
            <a:ext cx="7481888" cy="457200"/>
          </a:xfrm>
          <a:prstGeom prst="rect">
            <a:avLst/>
          </a:prstGeom>
          <a:noFill/>
          <a:ln w="31750">
            <a:noFill/>
            <a:miter lim="800000"/>
            <a:headEnd/>
            <a:tailEnd/>
          </a:ln>
          <a:effectLst/>
        </p:spPr>
        <p:txBody>
          <a:bodyPr wrap="none">
            <a:spAutoFit/>
          </a:bodyPr>
          <a:lstStyle/>
          <a:p>
            <a:r>
              <a:rPr lang="en-US"/>
              <a:t>http://www.agbioforum.org/v2n1/v2n1a10-ruttan.htm</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69</a:t>
            </a:fld>
            <a:endParaRPr lang="en-US"/>
          </a:p>
        </p:txBody>
      </p:sp>
    </p:spTree>
    <p:extLst>
      <p:ext uri="{BB962C8B-B14F-4D97-AF65-F5344CB8AC3E}">
        <p14:creationId xmlns:p14="http://schemas.microsoft.com/office/powerpoint/2010/main" val="250748841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70</a:t>
            </a:fld>
            <a:endParaRPr lang="en-US" dirty="0"/>
          </a:p>
        </p:txBody>
      </p:sp>
      <p:pic>
        <p:nvPicPr>
          <p:cNvPr id="110594" name="Picture 2" descr="Wolfram|Alpha computational knowledge engine"/>
          <p:cNvPicPr>
            <a:picLocks noChangeAspect="1" noChangeArrowheads="1"/>
          </p:cNvPicPr>
          <p:nvPr/>
        </p:nvPicPr>
        <p:blipFill>
          <a:blip r:embed="rId2" cstate="print"/>
          <a:srcRect/>
          <a:stretch>
            <a:fillRect/>
          </a:stretch>
        </p:blipFill>
        <p:spPr bwMode="auto">
          <a:xfrm>
            <a:off x="5191401" y="5757724"/>
            <a:ext cx="3619500" cy="542926"/>
          </a:xfrm>
          <a:prstGeom prst="rect">
            <a:avLst/>
          </a:prstGeom>
          <a:noFill/>
        </p:spPr>
      </p:pic>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6" name="TextBox 5"/>
          <p:cNvSpPr txBox="1"/>
          <p:nvPr/>
        </p:nvSpPr>
        <p:spPr>
          <a:xfrm>
            <a:off x="253149" y="148610"/>
            <a:ext cx="8557752" cy="461665"/>
          </a:xfrm>
          <a:prstGeom prst="rect">
            <a:avLst/>
          </a:prstGeom>
          <a:noFill/>
        </p:spPr>
        <p:txBody>
          <a:bodyPr wrap="none" rtlCol="0">
            <a:spAutoFit/>
          </a:bodyPr>
          <a:lstStyle/>
          <a:p>
            <a:r>
              <a:rPr lang="en-US" sz="2400" dirty="0">
                <a:hlinkClick r:id="rId3"/>
              </a:rPr>
              <a:t>https://</a:t>
            </a:r>
            <a:r>
              <a:rPr lang="en-US" sz="2400" dirty="0" err="1">
                <a:hlinkClick r:id="rId3"/>
              </a:rPr>
              <a:t>www.wolframalpha.com</a:t>
            </a:r>
            <a:r>
              <a:rPr lang="en-US" sz="2400" dirty="0">
                <a:hlinkClick r:id="rId3"/>
              </a:rPr>
              <a:t>/input/?</a:t>
            </a:r>
            <a:r>
              <a:rPr lang="en-US" sz="2400" dirty="0" err="1">
                <a:hlinkClick r:id="rId3"/>
              </a:rPr>
              <a:t>i</a:t>
            </a:r>
            <a:r>
              <a:rPr lang="en-US" sz="2400" dirty="0">
                <a:hlinkClick r:id="rId3"/>
              </a:rPr>
              <a:t>=</a:t>
            </a:r>
            <a:r>
              <a:rPr lang="en-US" sz="2400" dirty="0" err="1">
                <a:hlinkClick r:id="rId3"/>
              </a:rPr>
              <a:t>corn+yield+china+vs</a:t>
            </a:r>
            <a:r>
              <a:rPr lang="en-US" sz="2400" dirty="0">
                <a:hlinkClick r:id="rId3"/>
              </a:rPr>
              <a:t>.+us</a:t>
            </a:r>
            <a:endParaRPr lang="en-US" sz="2400" dirty="0"/>
          </a:p>
        </p:txBody>
      </p:sp>
      <p:pic>
        <p:nvPicPr>
          <p:cNvPr id="7" name="Picture 6" descr="Screen Shot 2013-12-03 at 10.06.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37" y="905168"/>
            <a:ext cx="8568864" cy="4242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870907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Revolution</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457200" y="1219200"/>
            <a:ext cx="3276600" cy="4714533"/>
          </a:xfrm>
          <a:prstGeom prst="rect">
            <a:avLst/>
          </a:prstGeom>
          <a:noFill/>
          <a:ln w="9525">
            <a:noFill/>
            <a:miter lim="800000"/>
            <a:headEnd/>
            <a:tailEnd/>
          </a:ln>
        </p:spPr>
      </p:pic>
      <p:sp>
        <p:nvSpPr>
          <p:cNvPr id="5" name="Rectangle 4"/>
          <p:cNvSpPr/>
          <p:nvPr/>
        </p:nvSpPr>
        <p:spPr>
          <a:xfrm>
            <a:off x="3810000" y="5486400"/>
            <a:ext cx="5062604" cy="584775"/>
          </a:xfrm>
          <a:prstGeom prst="rect">
            <a:avLst/>
          </a:prstGeom>
        </p:spPr>
        <p:txBody>
          <a:bodyPr wrap="none">
            <a:spAutoFit/>
          </a:bodyPr>
          <a:lstStyle/>
          <a:p>
            <a:r>
              <a:rPr lang="en-US" sz="3200" dirty="0" smtClean="0"/>
              <a:t>Norman Borlaug (1914-2009)</a:t>
            </a:r>
            <a:endParaRPr lang="en-US" sz="3200" dirty="0"/>
          </a:p>
        </p:txBody>
      </p:sp>
      <p:pic>
        <p:nvPicPr>
          <p:cNvPr id="6148" name="Picture 4"/>
          <p:cNvPicPr>
            <a:picLocks noChangeAspect="1" noChangeArrowheads="1"/>
          </p:cNvPicPr>
          <p:nvPr/>
        </p:nvPicPr>
        <p:blipFill>
          <a:blip r:embed="rId3" cstate="print"/>
          <a:srcRect/>
          <a:stretch>
            <a:fillRect/>
          </a:stretch>
        </p:blipFill>
        <p:spPr bwMode="auto">
          <a:xfrm>
            <a:off x="3886200" y="1600200"/>
            <a:ext cx="4905375" cy="3781425"/>
          </a:xfrm>
          <a:prstGeom prst="rect">
            <a:avLst/>
          </a:prstGeom>
          <a:noFill/>
          <a:ln w="9525">
            <a:noFill/>
            <a:miter lim="800000"/>
            <a:headEnd/>
            <a:tailEnd/>
          </a:ln>
        </p:spPr>
      </p:pic>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71</a:t>
            </a:fld>
            <a:endParaRPr lang="en-US"/>
          </a:p>
        </p:txBody>
      </p:sp>
    </p:spTree>
    <p:extLst>
      <p:ext uri="{BB962C8B-B14F-4D97-AF65-F5344CB8AC3E}">
        <p14:creationId xmlns:p14="http://schemas.microsoft.com/office/powerpoint/2010/main" val="368778039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001000" cy="6165790"/>
          </a:xfrm>
          <a:prstGeom prst="rect">
            <a:avLst/>
          </a:prstGeom>
        </p:spPr>
        <p:txBody>
          <a:bodyPr wrap="square">
            <a:spAutoFit/>
          </a:bodyPr>
          <a:lstStyle/>
          <a:p>
            <a:pPr lvl="0">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400" dirty="0" smtClean="0">
                <a:solidFill>
                  <a:srgbClr val="000000"/>
                </a:solidFill>
                <a:ea typeface="ＭＳ Ｐゴシック" pitchFamily="50"/>
                <a:cs typeface="ＭＳ Ｐゴシック" pitchFamily="50"/>
              </a:rPr>
              <a:t>“At a time when doom-</a:t>
            </a:r>
            <a:r>
              <a:rPr lang="en-US" sz="2400" dirty="0" err="1" smtClean="0">
                <a:solidFill>
                  <a:srgbClr val="000000"/>
                </a:solidFill>
                <a:ea typeface="ＭＳ Ｐゴシック" pitchFamily="50"/>
                <a:cs typeface="ＭＳ Ｐゴシック" pitchFamily="50"/>
              </a:rPr>
              <a:t>sayers</a:t>
            </a:r>
            <a:r>
              <a:rPr lang="en-US" sz="2400" dirty="0" smtClean="0">
                <a:solidFill>
                  <a:srgbClr val="000000"/>
                </a:solidFill>
                <a:ea typeface="ＭＳ Ｐゴシック" pitchFamily="50"/>
                <a:cs typeface="ＭＳ Ｐゴシック" pitchFamily="50"/>
              </a:rPr>
              <a:t> were hopping around saying everyone was going to starve, Norman was working. He moved to Mexico and lived among the people there until he figured out how to improve the output of the farmers. So that saved a million lives. Then he packed up his family and moved to India, where in spite of a war with Pakistan, he managed to introduce new wheat strains that quadrupled their food output. So that saved another million. You get it? But he wasn't done. He did the same thing with a new rice in China. He's doing the same thing in Africa -- as much of Africa as he's allowed to visit. </a:t>
            </a:r>
            <a:r>
              <a:rPr lang="en-US" sz="2400" dirty="0" smtClean="0">
                <a:solidFill>
                  <a:srgbClr val="0000FF"/>
                </a:solidFill>
                <a:ea typeface="ＭＳ Ｐゴシック" pitchFamily="50"/>
                <a:cs typeface="ＭＳ Ｐゴシック" pitchFamily="50"/>
              </a:rPr>
              <a:t>When he won the Nobel Prize in 1970, they said he had saved a billion people.</a:t>
            </a:r>
            <a:r>
              <a:rPr lang="en-US" sz="2400" dirty="0" smtClean="0">
                <a:solidFill>
                  <a:srgbClr val="000000"/>
                </a:solidFill>
                <a:ea typeface="ＭＳ Ｐゴシック" pitchFamily="50"/>
                <a:cs typeface="ＭＳ Ｐゴシック" pitchFamily="50"/>
              </a:rPr>
              <a:t> That's BILLION! BUH! That's Carl Sagan BILLION with a "B"! And most of them were a different race from him. </a:t>
            </a:r>
            <a:r>
              <a:rPr lang="en-US" sz="2400" dirty="0" smtClean="0">
                <a:solidFill>
                  <a:srgbClr val="0000FF"/>
                </a:solidFill>
                <a:ea typeface="ＭＳ Ｐゴシック" pitchFamily="50"/>
                <a:cs typeface="ＭＳ Ｐゴシック" pitchFamily="50"/>
              </a:rPr>
              <a:t>Norman is the greatest human being, and you probably never heard of him.</a:t>
            </a:r>
            <a:r>
              <a:rPr lang="en-US" sz="2400" dirty="0" smtClean="0">
                <a:solidFill>
                  <a:srgbClr val="000000"/>
                </a:solidFill>
                <a:ea typeface="ＭＳ Ｐゴシック" pitchFamily="50"/>
                <a:cs typeface="ＭＳ Ｐゴシック" pitchFamily="50"/>
              </a:rPr>
              <a:t>”</a:t>
            </a:r>
          </a:p>
          <a:p>
            <a:pPr algn="r">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800" dirty="0" smtClean="0">
                <a:solidFill>
                  <a:srgbClr val="000000"/>
                </a:solidFill>
                <a:ea typeface="ＭＳ Ｐゴシック" pitchFamily="50"/>
                <a:cs typeface="ＭＳ Ｐゴシック" pitchFamily="50"/>
              </a:rPr>
              <a:t>Penn </a:t>
            </a:r>
            <a:r>
              <a:rPr lang="en-US" sz="2800" dirty="0" err="1" smtClean="0">
                <a:solidFill>
                  <a:srgbClr val="000000"/>
                </a:solidFill>
                <a:ea typeface="ＭＳ Ｐゴシック" pitchFamily="50"/>
                <a:cs typeface="ＭＳ Ｐゴシック" pitchFamily="50"/>
              </a:rPr>
              <a:t>Jillette</a:t>
            </a:r>
            <a:r>
              <a:rPr lang="en-US" sz="2800" dirty="0" smtClean="0">
                <a:solidFill>
                  <a:srgbClr val="000000"/>
                </a:solidFill>
                <a:ea typeface="ＭＳ Ｐゴシック" pitchFamily="50"/>
                <a:cs typeface="ＭＳ Ｐゴシック" pitchFamily="50"/>
              </a:rPr>
              <a:t> (</a:t>
            </a:r>
            <a:r>
              <a:rPr lang="en-US" sz="2800" i="1" dirty="0" smtClean="0">
                <a:solidFill>
                  <a:srgbClr val="000000"/>
                </a:solidFill>
                <a:ea typeface="ＭＳ Ｐゴシック" pitchFamily="50"/>
                <a:cs typeface="ＭＳ Ｐゴシック" pitchFamily="50"/>
              </a:rPr>
              <a:t>Penn &amp; Teller</a:t>
            </a:r>
            <a:r>
              <a:rPr lang="en-US" sz="2800" dirty="0" smtClean="0">
                <a:solidFill>
                  <a:srgbClr val="000000"/>
                </a:solidFill>
                <a:ea typeface="ＭＳ Ｐゴシック" pitchFamily="50"/>
                <a:cs typeface="ＭＳ Ｐゴシック" pitchFamily="50"/>
              </a:rPr>
              <a:t>)</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72</a:t>
            </a:fld>
            <a:endParaRPr lang="en-US"/>
          </a:p>
        </p:txBody>
      </p:sp>
    </p:spTree>
    <p:extLst>
      <p:ext uri="{BB962C8B-B14F-4D97-AF65-F5344CB8AC3E}">
        <p14:creationId xmlns:p14="http://schemas.microsoft.com/office/powerpoint/2010/main" val="189713011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152400" y="274638"/>
            <a:ext cx="8839200" cy="1143000"/>
          </a:xfrm>
        </p:spPr>
        <p:txBody>
          <a:bodyPr/>
          <a:lstStyle/>
          <a:p>
            <a:r>
              <a:rPr lang="en-US"/>
              <a:t>Malthus was wrong about #2 Also</a:t>
            </a:r>
          </a:p>
        </p:txBody>
      </p:sp>
      <p:pic>
        <p:nvPicPr>
          <p:cNvPr id="878595" name="Picture 3"/>
          <p:cNvPicPr>
            <a:picLocks noChangeAspect="1" noChangeArrowheads="1"/>
          </p:cNvPicPr>
          <p:nvPr/>
        </p:nvPicPr>
        <p:blipFill>
          <a:blip r:embed="rId2" cstate="print"/>
          <a:srcRect/>
          <a:stretch>
            <a:fillRect/>
          </a:stretch>
        </p:blipFill>
        <p:spPr bwMode="auto">
          <a:xfrm>
            <a:off x="95250" y="1300163"/>
            <a:ext cx="4524375" cy="3019425"/>
          </a:xfrm>
          <a:prstGeom prst="rect">
            <a:avLst/>
          </a:prstGeom>
          <a:noFill/>
          <a:ln w="31750">
            <a:noFill/>
            <a:miter lim="800000"/>
            <a:headEnd/>
            <a:tailEnd/>
          </a:ln>
          <a:effectLst/>
        </p:spPr>
      </p:pic>
      <p:pic>
        <p:nvPicPr>
          <p:cNvPr id="878596" name="Picture 4"/>
          <p:cNvPicPr>
            <a:picLocks noChangeAspect="1" noChangeArrowheads="1"/>
          </p:cNvPicPr>
          <p:nvPr/>
        </p:nvPicPr>
        <p:blipFill>
          <a:blip r:embed="rId3" cstate="print"/>
          <a:srcRect/>
          <a:stretch>
            <a:fillRect/>
          </a:stretch>
        </p:blipFill>
        <p:spPr bwMode="auto">
          <a:xfrm>
            <a:off x="4648200" y="1981200"/>
            <a:ext cx="4419600" cy="3400425"/>
          </a:xfrm>
          <a:prstGeom prst="rect">
            <a:avLst/>
          </a:prstGeom>
          <a:noFill/>
          <a:ln w="31750">
            <a:noFill/>
            <a:miter lim="800000"/>
            <a:headEnd/>
            <a:tailEnd/>
          </a:ln>
          <a:effectLst/>
        </p:spPr>
      </p:pic>
      <p:sp>
        <p:nvSpPr>
          <p:cNvPr id="878597" name="Text Box 5"/>
          <p:cNvSpPr txBox="1">
            <a:spLocks noChangeArrowheads="1"/>
          </p:cNvSpPr>
          <p:nvPr/>
        </p:nvSpPr>
        <p:spPr bwMode="auto">
          <a:xfrm>
            <a:off x="152400" y="4566017"/>
            <a:ext cx="4684766" cy="1631216"/>
          </a:xfrm>
          <a:prstGeom prst="rect">
            <a:avLst/>
          </a:prstGeom>
          <a:noFill/>
          <a:ln w="31750">
            <a:noFill/>
            <a:miter lim="800000"/>
            <a:headEnd/>
            <a:tailEnd/>
          </a:ln>
          <a:effectLst/>
        </p:spPr>
        <p:txBody>
          <a:bodyPr wrap="square">
            <a:spAutoFit/>
          </a:bodyPr>
          <a:lstStyle/>
          <a:p>
            <a:r>
              <a:rPr lang="en-US" sz="2000" dirty="0"/>
              <a:t>Advances in science (birth control), medicine (higher life expectancy), education, and societal and political changes (e.g., regulation in China) have reduced </a:t>
            </a:r>
            <a:r>
              <a:rPr lang="en-US" sz="2000" i="1" dirty="0">
                <a:latin typeface="Times New Roman" pitchFamily="18" charset="0"/>
              </a:rPr>
              <a:t>k</a:t>
            </a:r>
            <a:r>
              <a:rPr lang="en-US" sz="2000" dirty="0"/>
              <a:t> (it is &lt; 1 in many countries now!) </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73</a:t>
            </a:fld>
            <a:endParaRPr lang="en-US"/>
          </a:p>
        </p:txBody>
      </p:sp>
    </p:spTree>
    <p:extLst>
      <p:ext uri="{BB962C8B-B14F-4D97-AF65-F5344CB8AC3E}">
        <p14:creationId xmlns:p14="http://schemas.microsoft.com/office/powerpoint/2010/main" val="1814039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dissolve">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8597"/>
                                        </p:tgtEl>
                                        <p:attrNameLst>
                                          <p:attrName>style.visibility</p:attrName>
                                        </p:attrNameLst>
                                      </p:cBhvr>
                                      <p:to>
                                        <p:strVal val="visible"/>
                                      </p:to>
                                    </p:set>
                                    <p:animEffect transition="in" filter="dissolve">
                                      <p:cBhvr>
                                        <p:cTn id="12"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r>
              <a:rPr lang="en-US" sz="4000"/>
              <a:t>Upcoming Malthusian Catastrophes?</a:t>
            </a:r>
          </a:p>
        </p:txBody>
      </p:sp>
      <p:sp>
        <p:nvSpPr>
          <p:cNvPr id="877573" name="Rectangle 5"/>
          <p:cNvSpPr>
            <a:spLocks noChangeArrowheads="1"/>
          </p:cNvSpPr>
          <p:nvPr/>
        </p:nvSpPr>
        <p:spPr bwMode="auto">
          <a:xfrm>
            <a:off x="2923684" y="5864679"/>
            <a:ext cx="5763116" cy="276999"/>
          </a:xfrm>
          <a:prstGeom prst="rect">
            <a:avLst/>
          </a:prstGeom>
          <a:noFill/>
          <a:ln w="31750">
            <a:noFill/>
            <a:miter lim="800000"/>
            <a:headEnd/>
            <a:tailEnd/>
          </a:ln>
          <a:effectLst/>
        </p:spPr>
        <p:txBody>
          <a:bodyPr wrap="none">
            <a:spAutoFit/>
          </a:bodyPr>
          <a:lstStyle/>
          <a:p>
            <a:r>
              <a:rPr lang="en-US" sz="1200" dirty="0"/>
              <a:t>http://</a:t>
            </a:r>
            <a:r>
              <a:rPr lang="en-US" sz="1200" dirty="0" err="1"/>
              <a:t>ourfiniteworld.com</a:t>
            </a:r>
            <a:r>
              <a:rPr lang="en-US" sz="1200" dirty="0"/>
              <a:t>/2012/03/12/world-energy-consumption-since-1820-in-charts/</a:t>
            </a:r>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74</a:t>
            </a:fld>
            <a:endParaRPr lang="en-US"/>
          </a:p>
        </p:txBody>
      </p:sp>
      <p:pic>
        <p:nvPicPr>
          <p:cNvPr id="5" name="Picture 4"/>
          <p:cNvPicPr>
            <a:picLocks noChangeAspect="1"/>
          </p:cNvPicPr>
          <p:nvPr/>
        </p:nvPicPr>
        <p:blipFill rotWithShape="1">
          <a:blip r:embed="rId2"/>
          <a:srcRect l="3545" t="3241" r="2379" b="3065"/>
          <a:stretch/>
        </p:blipFill>
        <p:spPr>
          <a:xfrm>
            <a:off x="877809" y="1296957"/>
            <a:ext cx="7450755" cy="4458291"/>
          </a:xfrm>
          <a:prstGeom prst="rect">
            <a:avLst/>
          </a:prstGeom>
        </p:spPr>
      </p:pic>
      <p:sp>
        <p:nvSpPr>
          <p:cNvPr id="7170" name="Comment 2"/>
          <p:cNvSpPr>
            <a:spLocks noRot="1" noChangeAspect="1" noEditPoints="1" noChangeArrowheads="1" noChangeShapeType="1" noTextEdit="1"/>
          </p:cNvSpPr>
          <p:nvPr/>
        </p:nvSpPr>
        <p:spPr bwMode="auto">
          <a:xfrm>
            <a:off x="6296025" y="2563813"/>
            <a:ext cx="2489200" cy="3130550"/>
          </a:xfrm>
          <a:custGeom>
            <a:avLst/>
            <a:gdLst>
              <a:gd name="T0" fmla="+- 0 22388 17491"/>
              <a:gd name="T1" fmla="*/ T0 w 6911"/>
              <a:gd name="T2" fmla="+- 0 7703 7120"/>
              <a:gd name="T3" fmla="*/ 7703 h 8698"/>
              <a:gd name="T4" fmla="+- 0 19115 17491"/>
              <a:gd name="T5" fmla="*/ T4 w 6911"/>
              <a:gd name="T6" fmla="+- 0 7672 7120"/>
              <a:gd name="T7" fmla="*/ 7672 h 8698"/>
              <a:gd name="T8" fmla="+- 0 19087 17491"/>
              <a:gd name="T9" fmla="*/ T8 w 6911"/>
              <a:gd name="T10" fmla="+- 0 8606 7120"/>
              <a:gd name="T11" fmla="*/ 8606 h 8698"/>
              <a:gd name="T12" fmla="+- 0 23473 17491"/>
              <a:gd name="T13" fmla="*/ T12 w 6911"/>
              <a:gd name="T14" fmla="+- 0 8913 7120"/>
              <a:gd name="T15" fmla="*/ 8913 h 8698"/>
              <a:gd name="T16" fmla="+- 0 18210 17491"/>
              <a:gd name="T17" fmla="*/ T16 w 6911"/>
              <a:gd name="T18" fmla="+- 0 8717 7120"/>
              <a:gd name="T19" fmla="*/ 8717 h 8698"/>
              <a:gd name="T20" fmla="+- 0 19398 17491"/>
              <a:gd name="T21" fmla="*/ T20 w 6911"/>
              <a:gd name="T22" fmla="+- 0 9611 7120"/>
              <a:gd name="T23" fmla="*/ 9611 h 8698"/>
              <a:gd name="T24" fmla="+- 0 19052 17491"/>
              <a:gd name="T25" fmla="*/ T24 w 6911"/>
              <a:gd name="T26" fmla="+- 0 11436 7120"/>
              <a:gd name="T27" fmla="*/ 11436 h 8698"/>
              <a:gd name="T28" fmla="+- 0 19445 17491"/>
              <a:gd name="T29" fmla="*/ T28 w 6911"/>
              <a:gd name="T30" fmla="+- 0 12697 7120"/>
              <a:gd name="T31" fmla="*/ 12697 h 8698"/>
              <a:gd name="T32" fmla="+- 0 22796 17491"/>
              <a:gd name="T33" fmla="*/ T32 w 6911"/>
              <a:gd name="T34" fmla="+- 0 13194 7120"/>
              <a:gd name="T35" fmla="*/ 13194 h 8698"/>
              <a:gd name="T36" fmla="+- 0 19514 17491"/>
              <a:gd name="T37" fmla="*/ T36 w 6911"/>
              <a:gd name="T38" fmla="+- 0 13936 7120"/>
              <a:gd name="T39" fmla="*/ 13936 h 8698"/>
              <a:gd name="T40" fmla="+- 0 20868 17491"/>
              <a:gd name="T41" fmla="*/ T40 w 6911"/>
              <a:gd name="T42" fmla="+- 0 12793 7120"/>
              <a:gd name="T43" fmla="*/ 12793 h 8698"/>
              <a:gd name="T44" fmla="+- 0 20752 17491"/>
              <a:gd name="T45" fmla="*/ T44 w 6911"/>
              <a:gd name="T46" fmla="+- 0 13884 7120"/>
              <a:gd name="T47" fmla="*/ 13884 h 8698"/>
              <a:gd name="T48" fmla="+- 0 20215 17491"/>
              <a:gd name="T49" fmla="*/ T48 w 6911"/>
              <a:gd name="T50" fmla="+- 0 14442 7120"/>
              <a:gd name="T51" fmla="*/ 14442 h 8698"/>
              <a:gd name="T52" fmla="+- 0 21536 17491"/>
              <a:gd name="T53" fmla="*/ T52 w 6911"/>
              <a:gd name="T54" fmla="+- 0 14270 7120"/>
              <a:gd name="T55" fmla="*/ 14270 h 8698"/>
              <a:gd name="T56" fmla="+- 0 19327 17491"/>
              <a:gd name="T57" fmla="*/ T56 w 6911"/>
              <a:gd name="T58" fmla="+- 0 14587 7120"/>
              <a:gd name="T59" fmla="*/ 14587 h 8698"/>
              <a:gd name="T60" fmla="+- 0 19438 17491"/>
              <a:gd name="T61" fmla="*/ T60 w 6911"/>
              <a:gd name="T62" fmla="+- 0 14899 7120"/>
              <a:gd name="T63" fmla="*/ 14899 h 8698"/>
              <a:gd name="T64" fmla="+- 0 19667 17491"/>
              <a:gd name="T65" fmla="*/ T64 w 6911"/>
              <a:gd name="T66" fmla="+- 0 15070 7120"/>
              <a:gd name="T67" fmla="*/ 15070 h 8698"/>
              <a:gd name="T68" fmla="+- 0 19819 17491"/>
              <a:gd name="T69" fmla="*/ T68 w 6911"/>
              <a:gd name="T70" fmla="+- 0 14998 7120"/>
              <a:gd name="T71" fmla="*/ 14998 h 8698"/>
              <a:gd name="T72" fmla="+- 0 20119 17491"/>
              <a:gd name="T73" fmla="*/ T72 w 6911"/>
              <a:gd name="T74" fmla="+- 0 14799 7120"/>
              <a:gd name="T75" fmla="*/ 14799 h 8698"/>
              <a:gd name="T76" fmla="+- 0 20209 17491"/>
              <a:gd name="T77" fmla="*/ T76 w 6911"/>
              <a:gd name="T78" fmla="+- 0 14851 7120"/>
              <a:gd name="T79" fmla="*/ 14851 h 8698"/>
              <a:gd name="T80" fmla="+- 0 20555 17491"/>
              <a:gd name="T81" fmla="*/ T80 w 6911"/>
              <a:gd name="T82" fmla="+- 0 14909 7120"/>
              <a:gd name="T83" fmla="*/ 14909 h 8698"/>
              <a:gd name="T84" fmla="+- 0 20571 17491"/>
              <a:gd name="T85" fmla="*/ T84 w 6911"/>
              <a:gd name="T86" fmla="+- 0 14685 7120"/>
              <a:gd name="T87" fmla="*/ 14685 h 8698"/>
              <a:gd name="T88" fmla="+- 0 20979 17491"/>
              <a:gd name="T89" fmla="*/ T88 w 6911"/>
              <a:gd name="T90" fmla="+- 0 15053 7120"/>
              <a:gd name="T91" fmla="*/ 15053 h 8698"/>
              <a:gd name="T92" fmla="+- 0 21203 17491"/>
              <a:gd name="T93" fmla="*/ T92 w 6911"/>
              <a:gd name="T94" fmla="+- 0 14979 7120"/>
              <a:gd name="T95" fmla="*/ 14979 h 8698"/>
              <a:gd name="T96" fmla="+- 0 21145 17491"/>
              <a:gd name="T97" fmla="*/ T96 w 6911"/>
              <a:gd name="T98" fmla="+- 0 14638 7120"/>
              <a:gd name="T99" fmla="*/ 14638 h 8698"/>
              <a:gd name="T100" fmla="+- 0 21492 17491"/>
              <a:gd name="T101" fmla="*/ T100 w 6911"/>
              <a:gd name="T102" fmla="+- 0 14889 7120"/>
              <a:gd name="T103" fmla="*/ 14889 h 8698"/>
              <a:gd name="T104" fmla="+- 0 21866 17491"/>
              <a:gd name="T105" fmla="*/ T104 w 6911"/>
              <a:gd name="T106" fmla="+- 0 14846 7120"/>
              <a:gd name="T107" fmla="*/ 14846 h 8698"/>
              <a:gd name="T108" fmla="+- 0 21945 17491"/>
              <a:gd name="T109" fmla="*/ T108 w 6911"/>
              <a:gd name="T110" fmla="+- 0 15050 7120"/>
              <a:gd name="T111" fmla="*/ 15050 h 8698"/>
              <a:gd name="T112" fmla="+- 0 21894 17491"/>
              <a:gd name="T113" fmla="*/ T112 w 6911"/>
              <a:gd name="T114" fmla="+- 0 15450 7120"/>
              <a:gd name="T115" fmla="*/ 15450 h 8698"/>
              <a:gd name="T116" fmla="+- 0 20010 17491"/>
              <a:gd name="T117" fmla="*/ T116 w 6911"/>
              <a:gd name="T118" fmla="+- 0 15709 7120"/>
              <a:gd name="T119" fmla="*/ 15709 h 8698"/>
              <a:gd name="T120" fmla="+- 0 20330 17491"/>
              <a:gd name="T121" fmla="*/ T120 w 6911"/>
              <a:gd name="T122" fmla="+- 0 15609 7120"/>
              <a:gd name="T123" fmla="*/ 15609 h 8698"/>
              <a:gd name="T124" fmla="+- 0 20450 17491"/>
              <a:gd name="T125" fmla="*/ T124 w 6911"/>
              <a:gd name="T126" fmla="+- 0 15433 7120"/>
              <a:gd name="T127" fmla="*/ 15433 h 8698"/>
              <a:gd name="T128" fmla="+- 0 20694 17491"/>
              <a:gd name="T129" fmla="*/ T128 w 6911"/>
              <a:gd name="T130" fmla="+- 0 15478 7120"/>
              <a:gd name="T131" fmla="*/ 15478 h 8698"/>
              <a:gd name="T132" fmla="+- 0 20882 17491"/>
              <a:gd name="T133" fmla="*/ T132 w 6911"/>
              <a:gd name="T134" fmla="+- 0 15487 7120"/>
              <a:gd name="T135" fmla="*/ 15487 h 8698"/>
              <a:gd name="T136" fmla="+- 0 21107 17491"/>
              <a:gd name="T137" fmla="*/ T136 w 6911"/>
              <a:gd name="T138" fmla="+- 0 15636 7120"/>
              <a:gd name="T139" fmla="*/ 15636 h 8698"/>
              <a:gd name="T140" fmla="+- 0 21284 17491"/>
              <a:gd name="T141" fmla="*/ T140 w 6911"/>
              <a:gd name="T142" fmla="+- 0 15411 7120"/>
              <a:gd name="T143" fmla="*/ 15411 h 8698"/>
              <a:gd name="T144" fmla="+- 0 21429 17491"/>
              <a:gd name="T145" fmla="*/ T144 w 6911"/>
              <a:gd name="T146" fmla="+- 0 15640 7120"/>
              <a:gd name="T147" fmla="*/ 15640 h 8698"/>
              <a:gd name="T148" fmla="+- 0 21607 17491"/>
              <a:gd name="T149" fmla="*/ T148 w 6911"/>
              <a:gd name="T150" fmla="+- 0 15290 7120"/>
              <a:gd name="T151" fmla="*/ 15290 h 8698"/>
              <a:gd name="T152" fmla="+- 0 21545 17491"/>
              <a:gd name="T153" fmla="*/ T152 w 6911"/>
              <a:gd name="T154" fmla="+- 0 15241 7120"/>
              <a:gd name="T155" fmla="*/ 15241 h 8698"/>
              <a:gd name="T156" fmla="+- 0 21337 17491"/>
              <a:gd name="T157" fmla="*/ T156 w 6911"/>
              <a:gd name="T158" fmla="+- 0 15559 7120"/>
              <a:gd name="T159" fmla="*/ 15559 h 8698"/>
              <a:gd name="T160" fmla="+- 0 20679 17491"/>
              <a:gd name="T161" fmla="*/ T160 w 6911"/>
              <a:gd name="T162" fmla="+- 0 15817 7120"/>
              <a:gd name="T163" fmla="*/ 15817 h 8698"/>
              <a:gd name="T164" fmla="+- 0 17865 17491"/>
              <a:gd name="T165" fmla="*/ T164 w 6911"/>
              <a:gd name="T166" fmla="+- 0 14012 7120"/>
              <a:gd name="T167" fmla="*/ 14012 h 8698"/>
              <a:gd name="T168" fmla="+- 0 17901 17491"/>
              <a:gd name="T169" fmla="*/ T168 w 6911"/>
              <a:gd name="T170" fmla="+- 0 13939 7120"/>
              <a:gd name="T171" fmla="*/ 13939 h 8698"/>
              <a:gd name="T172" fmla="+- 0 17491 17491"/>
              <a:gd name="T173" fmla="*/ T172 w 6911"/>
              <a:gd name="T174" fmla="+- 0 13936 7120"/>
              <a:gd name="T175" fmla="*/ 13936 h 8698"/>
              <a:gd name="T176" fmla="+- 0 24352 17491"/>
              <a:gd name="T177" fmla="*/ T176 w 6911"/>
              <a:gd name="T178" fmla="+- 0 7469 7120"/>
              <a:gd name="T179" fmla="*/ 7469 h 8698"/>
              <a:gd name="T180" fmla="+- 0 22545 17491"/>
              <a:gd name="T181" fmla="*/ T180 w 6911"/>
              <a:gd name="T182" fmla="+- 0 7577 7120"/>
              <a:gd name="T183" fmla="*/ 7577 h 8698"/>
              <a:gd name="T184" fmla="+- 0 22976 17491"/>
              <a:gd name="T185" fmla="*/ T184 w 6911"/>
              <a:gd name="T186" fmla="+- 0 7319 7120"/>
              <a:gd name="T187" fmla="*/ 7319 h 8698"/>
              <a:gd name="T188" fmla="+- 0 22925 17491"/>
              <a:gd name="T189" fmla="*/ T188 w 6911"/>
              <a:gd name="T190" fmla="+- 0 8131 7120"/>
              <a:gd name="T191" fmla="*/ 8131 h 86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6911" h="8698" extrusionOk="0">
                <a:moveTo>
                  <a:pt x="2040" y="214"/>
                </a:moveTo>
                <a:cubicBezTo>
                  <a:pt x="2096" y="184"/>
                  <a:pt x="2148" y="155"/>
                  <a:pt x="2210" y="132"/>
                </a:cubicBezTo>
                <a:cubicBezTo>
                  <a:pt x="2624" y="-20"/>
                  <a:pt x="3101" y="-30"/>
                  <a:pt x="3533" y="28"/>
                </a:cubicBezTo>
                <a:cubicBezTo>
                  <a:pt x="4005" y="92"/>
                  <a:pt x="4534" y="263"/>
                  <a:pt x="4897" y="583"/>
                </a:cubicBezTo>
                <a:cubicBezTo>
                  <a:pt x="4978" y="655"/>
                  <a:pt x="5084" y="764"/>
                  <a:pt x="5049" y="885"/>
                </a:cubicBezTo>
                <a:cubicBezTo>
                  <a:pt x="5013" y="1009"/>
                  <a:pt x="4836" y="1061"/>
                  <a:pt x="4730" y="1090"/>
                </a:cubicBezTo>
                <a:cubicBezTo>
                  <a:pt x="4270" y="1216"/>
                  <a:pt x="3754" y="1190"/>
                  <a:pt x="3284" y="1146"/>
                </a:cubicBezTo>
                <a:cubicBezTo>
                  <a:pt x="2783" y="1099"/>
                  <a:pt x="1962" y="993"/>
                  <a:pt x="1624" y="552"/>
                </a:cubicBezTo>
                <a:cubicBezTo>
                  <a:pt x="1580" y="495"/>
                  <a:pt x="1593" y="473"/>
                  <a:pt x="1573" y="423"/>
                </a:cubicBezTo>
                <a:cubicBezTo>
                  <a:pt x="1706" y="387"/>
                  <a:pt x="1832" y="392"/>
                  <a:pt x="1974" y="403"/>
                </a:cubicBezTo>
                <a:cubicBezTo>
                  <a:pt x="2135" y="419"/>
                  <a:pt x="2192" y="424"/>
                  <a:pt x="2301" y="432"/>
                </a:cubicBezTo>
              </a:path>
              <a:path w="6911" h="8698" extrusionOk="0">
                <a:moveTo>
                  <a:pt x="1596" y="1486"/>
                </a:moveTo>
                <a:cubicBezTo>
                  <a:pt x="1619" y="1478"/>
                  <a:pt x="1603" y="1463"/>
                  <a:pt x="1627" y="1458"/>
                </a:cubicBezTo>
                <a:cubicBezTo>
                  <a:pt x="2070" y="1370"/>
                  <a:pt x="2529" y="1302"/>
                  <a:pt x="2977" y="1241"/>
                </a:cubicBezTo>
                <a:cubicBezTo>
                  <a:pt x="3810" y="1127"/>
                  <a:pt x="4741" y="1072"/>
                  <a:pt x="5532" y="1411"/>
                </a:cubicBezTo>
                <a:cubicBezTo>
                  <a:pt x="5669" y="1470"/>
                  <a:pt x="5972" y="1609"/>
                  <a:pt x="5982" y="1793"/>
                </a:cubicBezTo>
                <a:cubicBezTo>
                  <a:pt x="5990" y="1944"/>
                  <a:pt x="5825" y="2027"/>
                  <a:pt x="5709" y="2076"/>
                </a:cubicBezTo>
                <a:cubicBezTo>
                  <a:pt x="5175" y="2302"/>
                  <a:pt x="4520" y="2284"/>
                  <a:pt x="3954" y="2255"/>
                </a:cubicBezTo>
                <a:cubicBezTo>
                  <a:pt x="3126" y="2213"/>
                  <a:pt x="1471" y="2194"/>
                  <a:pt x="771" y="1668"/>
                </a:cubicBezTo>
                <a:cubicBezTo>
                  <a:pt x="725" y="1635"/>
                  <a:pt x="705" y="1634"/>
                  <a:pt x="719" y="1597"/>
                </a:cubicBezTo>
                <a:cubicBezTo>
                  <a:pt x="921" y="1548"/>
                  <a:pt x="1117" y="1519"/>
                  <a:pt x="1333" y="1511"/>
                </a:cubicBezTo>
                <a:cubicBezTo>
                  <a:pt x="1433" y="1510"/>
                  <a:pt x="1532" y="1508"/>
                  <a:pt x="1632" y="1507"/>
                </a:cubicBezTo>
              </a:path>
              <a:path w="6911" h="8698" extrusionOk="0">
                <a:moveTo>
                  <a:pt x="1941" y="2463"/>
                </a:moveTo>
                <a:cubicBezTo>
                  <a:pt x="1940" y="2464"/>
                  <a:pt x="1924" y="2472"/>
                  <a:pt x="1907" y="2491"/>
                </a:cubicBezTo>
                <a:cubicBezTo>
                  <a:pt x="1808" y="2600"/>
                  <a:pt x="1691" y="2701"/>
                  <a:pt x="1605" y="2821"/>
                </a:cubicBezTo>
                <a:cubicBezTo>
                  <a:pt x="1554" y="2892"/>
                  <a:pt x="1503" y="2970"/>
                  <a:pt x="1473" y="3053"/>
                </a:cubicBezTo>
                <a:cubicBezTo>
                  <a:pt x="1443" y="3136"/>
                  <a:pt x="1428" y="3228"/>
                  <a:pt x="1423" y="3316"/>
                </a:cubicBezTo>
                <a:cubicBezTo>
                  <a:pt x="1404" y="3654"/>
                  <a:pt x="1497" y="3987"/>
                  <a:pt x="1561" y="4316"/>
                </a:cubicBezTo>
                <a:cubicBezTo>
                  <a:pt x="1616" y="4602"/>
                  <a:pt x="1646" y="4894"/>
                  <a:pt x="1675" y="5184"/>
                </a:cubicBezTo>
                <a:cubicBezTo>
                  <a:pt x="1687" y="5309"/>
                  <a:pt x="1698" y="5405"/>
                  <a:pt x="1798" y="5486"/>
                </a:cubicBezTo>
                <a:cubicBezTo>
                  <a:pt x="1838" y="5519"/>
                  <a:pt x="1883" y="5537"/>
                  <a:pt x="1928" y="5562"/>
                </a:cubicBezTo>
                <a:cubicBezTo>
                  <a:pt x="1937" y="5567"/>
                  <a:pt x="1945" y="5572"/>
                  <a:pt x="1954" y="5577"/>
                </a:cubicBezTo>
              </a:path>
              <a:path w="6911" h="8698" extrusionOk="0">
                <a:moveTo>
                  <a:pt x="1924" y="5670"/>
                </a:moveTo>
                <a:cubicBezTo>
                  <a:pt x="2000" y="5658"/>
                  <a:pt x="2076" y="5645"/>
                  <a:pt x="2153" y="5636"/>
                </a:cubicBezTo>
                <a:cubicBezTo>
                  <a:pt x="2724" y="5568"/>
                  <a:pt x="3313" y="5592"/>
                  <a:pt x="3884" y="5649"/>
                </a:cubicBezTo>
                <a:cubicBezTo>
                  <a:pt x="4352" y="5696"/>
                  <a:pt x="4921" y="5775"/>
                  <a:pt x="5305" y="6074"/>
                </a:cubicBezTo>
                <a:cubicBezTo>
                  <a:pt x="5430" y="6172"/>
                  <a:pt x="5478" y="6280"/>
                  <a:pt x="5433" y="6432"/>
                </a:cubicBezTo>
                <a:cubicBezTo>
                  <a:pt x="5380" y="6614"/>
                  <a:pt x="4999" y="6711"/>
                  <a:pt x="4853" y="6756"/>
                </a:cubicBezTo>
                <a:cubicBezTo>
                  <a:pt x="4569" y="6843"/>
                  <a:pt x="4274" y="6879"/>
                  <a:pt x="3979" y="6906"/>
                </a:cubicBezTo>
                <a:cubicBezTo>
                  <a:pt x="3339" y="6965"/>
                  <a:pt x="2652" y="6963"/>
                  <a:pt x="2023" y="6816"/>
                </a:cubicBezTo>
                <a:cubicBezTo>
                  <a:pt x="1843" y="6774"/>
                  <a:pt x="1598" y="6711"/>
                  <a:pt x="1481" y="6551"/>
                </a:cubicBezTo>
                <a:cubicBezTo>
                  <a:pt x="1382" y="6415"/>
                  <a:pt x="1498" y="6272"/>
                  <a:pt x="1602" y="6186"/>
                </a:cubicBezTo>
                <a:cubicBezTo>
                  <a:pt x="1890" y="5947"/>
                  <a:pt x="2317" y="5831"/>
                  <a:pt x="2674" y="5753"/>
                </a:cubicBezTo>
                <a:cubicBezTo>
                  <a:pt x="2910" y="5701"/>
                  <a:pt x="3136" y="5679"/>
                  <a:pt x="3377" y="5673"/>
                </a:cubicBezTo>
              </a:path>
              <a:path w="6911" h="8698" extrusionOk="0">
                <a:moveTo>
                  <a:pt x="3528" y="6476"/>
                </a:moveTo>
                <a:cubicBezTo>
                  <a:pt x="3525" y="6461"/>
                  <a:pt x="3524" y="6456"/>
                  <a:pt x="3534" y="6448"/>
                </a:cubicBezTo>
                <a:cubicBezTo>
                  <a:pt x="3508" y="6479"/>
                  <a:pt x="3484" y="6514"/>
                  <a:pt x="3457" y="6544"/>
                </a:cubicBezTo>
                <a:cubicBezTo>
                  <a:pt x="3392" y="6617"/>
                  <a:pt x="3328" y="6693"/>
                  <a:pt x="3261" y="6764"/>
                </a:cubicBezTo>
                <a:cubicBezTo>
                  <a:pt x="3178" y="6853"/>
                  <a:pt x="3091" y="6939"/>
                  <a:pt x="3006" y="7025"/>
                </a:cubicBezTo>
                <a:cubicBezTo>
                  <a:pt x="2939" y="7093"/>
                  <a:pt x="2874" y="7164"/>
                  <a:pt x="2806" y="7231"/>
                </a:cubicBezTo>
                <a:cubicBezTo>
                  <a:pt x="2784" y="7253"/>
                  <a:pt x="2712" y="7306"/>
                  <a:pt x="2701" y="7335"/>
                </a:cubicBezTo>
                <a:cubicBezTo>
                  <a:pt x="2709" y="7331"/>
                  <a:pt x="2716" y="7326"/>
                  <a:pt x="2724" y="7322"/>
                </a:cubicBezTo>
              </a:path>
              <a:path w="6911" h="8698" extrusionOk="0">
                <a:moveTo>
                  <a:pt x="3512" y="6488"/>
                </a:moveTo>
                <a:cubicBezTo>
                  <a:pt x="3546" y="6539"/>
                  <a:pt x="3581" y="6589"/>
                  <a:pt x="3619" y="6638"/>
                </a:cubicBezTo>
                <a:cubicBezTo>
                  <a:pt x="3686" y="6726"/>
                  <a:pt x="3751" y="6816"/>
                  <a:pt x="3822" y="6901"/>
                </a:cubicBezTo>
                <a:cubicBezTo>
                  <a:pt x="3893" y="6987"/>
                  <a:pt x="3969" y="7069"/>
                  <a:pt x="4045" y="7150"/>
                </a:cubicBezTo>
                <a:cubicBezTo>
                  <a:pt x="4110" y="7219"/>
                  <a:pt x="4172" y="7275"/>
                  <a:pt x="4187" y="7360"/>
                </a:cubicBezTo>
              </a:path>
              <a:path w="6911" h="8698" extrusionOk="0">
                <a:moveTo>
                  <a:pt x="1836" y="7405"/>
                </a:moveTo>
                <a:cubicBezTo>
                  <a:pt x="1831" y="7401"/>
                  <a:pt x="1827" y="7396"/>
                  <a:pt x="1822" y="7392"/>
                </a:cubicBezTo>
                <a:cubicBezTo>
                  <a:pt x="1824" y="7418"/>
                  <a:pt x="1830" y="7441"/>
                  <a:pt x="1836" y="7467"/>
                </a:cubicBezTo>
                <a:cubicBezTo>
                  <a:pt x="1848" y="7520"/>
                  <a:pt x="1862" y="7573"/>
                  <a:pt x="1874" y="7626"/>
                </a:cubicBezTo>
                <a:cubicBezTo>
                  <a:pt x="1887" y="7682"/>
                  <a:pt x="1898" y="7737"/>
                  <a:pt x="1905" y="7794"/>
                </a:cubicBezTo>
                <a:cubicBezTo>
                  <a:pt x="1908" y="7820"/>
                  <a:pt x="1909" y="7847"/>
                  <a:pt x="1910" y="7873"/>
                </a:cubicBezTo>
                <a:cubicBezTo>
                  <a:pt x="1921" y="7841"/>
                  <a:pt x="1931" y="7809"/>
                  <a:pt x="1947" y="7779"/>
                </a:cubicBezTo>
                <a:cubicBezTo>
                  <a:pt x="1965" y="7745"/>
                  <a:pt x="1989" y="7698"/>
                  <a:pt x="2023" y="7678"/>
                </a:cubicBezTo>
                <a:cubicBezTo>
                  <a:pt x="2070" y="7650"/>
                  <a:pt x="2123" y="7679"/>
                  <a:pt x="2158" y="7711"/>
                </a:cubicBezTo>
                <a:cubicBezTo>
                  <a:pt x="2193" y="7744"/>
                  <a:pt x="2223" y="7784"/>
                  <a:pt x="2229" y="7833"/>
                </a:cubicBezTo>
                <a:cubicBezTo>
                  <a:pt x="2235" y="7882"/>
                  <a:pt x="2214" y="7920"/>
                  <a:pt x="2176" y="7950"/>
                </a:cubicBezTo>
                <a:cubicBezTo>
                  <a:pt x="2129" y="7987"/>
                  <a:pt x="2073" y="8000"/>
                  <a:pt x="2015" y="8008"/>
                </a:cubicBezTo>
                <a:cubicBezTo>
                  <a:pt x="1958" y="8016"/>
                  <a:pt x="1904" y="8004"/>
                  <a:pt x="1849" y="7989"/>
                </a:cubicBezTo>
              </a:path>
              <a:path w="6911" h="8698" extrusionOk="0">
                <a:moveTo>
                  <a:pt x="2279" y="7761"/>
                </a:moveTo>
                <a:cubicBezTo>
                  <a:pt x="2286" y="7807"/>
                  <a:pt x="2300" y="7840"/>
                  <a:pt x="2328" y="7878"/>
                </a:cubicBezTo>
                <a:cubicBezTo>
                  <a:pt x="2355" y="7914"/>
                  <a:pt x="2384" y="7957"/>
                  <a:pt x="2430" y="7969"/>
                </a:cubicBezTo>
                <a:cubicBezTo>
                  <a:pt x="2474" y="7980"/>
                  <a:pt x="2503" y="7957"/>
                  <a:pt x="2526" y="7924"/>
                </a:cubicBezTo>
                <a:cubicBezTo>
                  <a:pt x="2554" y="7884"/>
                  <a:pt x="2575" y="7837"/>
                  <a:pt x="2589" y="7790"/>
                </a:cubicBezTo>
                <a:cubicBezTo>
                  <a:pt x="2601" y="7751"/>
                  <a:pt x="2606" y="7713"/>
                  <a:pt x="2628" y="7679"/>
                </a:cubicBezTo>
                <a:cubicBezTo>
                  <a:pt x="2639" y="7661"/>
                  <a:pt x="2641" y="7658"/>
                  <a:pt x="2659" y="7653"/>
                </a:cubicBezTo>
              </a:path>
              <a:path w="6911" h="8698" extrusionOk="0">
                <a:moveTo>
                  <a:pt x="2781" y="7915"/>
                </a:moveTo>
                <a:cubicBezTo>
                  <a:pt x="2755" y="7906"/>
                  <a:pt x="2749" y="7881"/>
                  <a:pt x="2740" y="7851"/>
                </a:cubicBezTo>
                <a:cubicBezTo>
                  <a:pt x="2729" y="7815"/>
                  <a:pt x="2715" y="7770"/>
                  <a:pt x="2718" y="7731"/>
                </a:cubicBezTo>
                <a:cubicBezTo>
                  <a:pt x="2720" y="7699"/>
                  <a:pt x="2736" y="7671"/>
                  <a:pt x="2758" y="7650"/>
                </a:cubicBezTo>
                <a:cubicBezTo>
                  <a:pt x="2764" y="7645"/>
                  <a:pt x="2769" y="7640"/>
                  <a:pt x="2775" y="7635"/>
                </a:cubicBezTo>
              </a:path>
              <a:path w="6911" h="8698" extrusionOk="0">
                <a:moveTo>
                  <a:pt x="3028" y="7701"/>
                </a:moveTo>
                <a:cubicBezTo>
                  <a:pt x="3042" y="7729"/>
                  <a:pt x="3055" y="7758"/>
                  <a:pt x="3064" y="7789"/>
                </a:cubicBezTo>
                <a:cubicBezTo>
                  <a:pt x="3075" y="7824"/>
                  <a:pt x="3083" y="7859"/>
                  <a:pt x="3094" y="7893"/>
                </a:cubicBezTo>
                <a:cubicBezTo>
                  <a:pt x="3099" y="7909"/>
                  <a:pt x="3104" y="7925"/>
                  <a:pt x="3108" y="7942"/>
                </a:cubicBezTo>
              </a:path>
              <a:path w="6911" h="8698" extrusionOk="0">
                <a:moveTo>
                  <a:pt x="3060" y="7617"/>
                </a:moveTo>
                <a:cubicBezTo>
                  <a:pt x="3062" y="7602"/>
                  <a:pt x="3069" y="7577"/>
                  <a:pt x="3080" y="7565"/>
                </a:cubicBezTo>
                <a:cubicBezTo>
                  <a:pt x="3102" y="7540"/>
                  <a:pt x="3122" y="7579"/>
                  <a:pt x="3135" y="7593"/>
                </a:cubicBezTo>
                <a:cubicBezTo>
                  <a:pt x="3174" y="7635"/>
                  <a:pt x="3215" y="7674"/>
                  <a:pt x="3256" y="7713"/>
                </a:cubicBezTo>
                <a:cubicBezTo>
                  <a:pt x="3314" y="7768"/>
                  <a:pt x="3373" y="7822"/>
                  <a:pt x="3429" y="7879"/>
                </a:cubicBezTo>
                <a:cubicBezTo>
                  <a:pt x="3448" y="7898"/>
                  <a:pt x="3467" y="7915"/>
                  <a:pt x="3488" y="7933"/>
                </a:cubicBezTo>
                <a:cubicBezTo>
                  <a:pt x="3511" y="7952"/>
                  <a:pt x="3519" y="7966"/>
                  <a:pt x="3542" y="7952"/>
                </a:cubicBezTo>
              </a:path>
              <a:path w="6911" h="8698" extrusionOk="0">
                <a:moveTo>
                  <a:pt x="3556" y="7611"/>
                </a:moveTo>
                <a:cubicBezTo>
                  <a:pt x="3586" y="7649"/>
                  <a:pt x="3613" y="7687"/>
                  <a:pt x="3637" y="7728"/>
                </a:cubicBezTo>
                <a:cubicBezTo>
                  <a:pt x="3662" y="7770"/>
                  <a:pt x="3693" y="7814"/>
                  <a:pt x="3712" y="7859"/>
                </a:cubicBezTo>
                <a:cubicBezTo>
                  <a:pt x="3720" y="7879"/>
                  <a:pt x="3723" y="7892"/>
                  <a:pt x="3719" y="7909"/>
                </a:cubicBezTo>
              </a:path>
              <a:path w="6911" h="8698" extrusionOk="0">
                <a:moveTo>
                  <a:pt x="3544" y="7535"/>
                </a:moveTo>
                <a:cubicBezTo>
                  <a:pt x="3557" y="7512"/>
                  <a:pt x="3583" y="7505"/>
                  <a:pt x="3614" y="7509"/>
                </a:cubicBezTo>
                <a:cubicBezTo>
                  <a:pt x="3627" y="7512"/>
                  <a:pt x="3641" y="7515"/>
                  <a:pt x="3654" y="7518"/>
                </a:cubicBezTo>
              </a:path>
              <a:path w="6911" h="8698" extrusionOk="0">
                <a:moveTo>
                  <a:pt x="3965" y="7826"/>
                </a:moveTo>
                <a:cubicBezTo>
                  <a:pt x="3978" y="7865"/>
                  <a:pt x="3994" y="7902"/>
                  <a:pt x="4008" y="7940"/>
                </a:cubicBezTo>
                <a:cubicBezTo>
                  <a:pt x="4012" y="7957"/>
                  <a:pt x="4013" y="7960"/>
                  <a:pt x="4017" y="7970"/>
                </a:cubicBezTo>
                <a:cubicBezTo>
                  <a:pt x="3998" y="7910"/>
                  <a:pt x="3984" y="7831"/>
                  <a:pt x="4001" y="7769"/>
                </a:cubicBezTo>
                <a:cubicBezTo>
                  <a:pt x="4009" y="7742"/>
                  <a:pt x="4027" y="7716"/>
                  <a:pt x="4058" y="7720"/>
                </a:cubicBezTo>
                <a:cubicBezTo>
                  <a:pt x="4092" y="7725"/>
                  <a:pt x="4122" y="7754"/>
                  <a:pt x="4147" y="7774"/>
                </a:cubicBezTo>
                <a:cubicBezTo>
                  <a:pt x="4177" y="7798"/>
                  <a:pt x="4202" y="7825"/>
                  <a:pt x="4230" y="7851"/>
                </a:cubicBezTo>
              </a:path>
              <a:path w="6911" h="8698" extrusionOk="0">
                <a:moveTo>
                  <a:pt x="4375" y="7726"/>
                </a:moveTo>
                <a:cubicBezTo>
                  <a:pt x="4364" y="7746"/>
                  <a:pt x="4365" y="7749"/>
                  <a:pt x="4364" y="7772"/>
                </a:cubicBezTo>
                <a:cubicBezTo>
                  <a:pt x="4362" y="7806"/>
                  <a:pt x="4362" y="7842"/>
                  <a:pt x="4367" y="7876"/>
                </a:cubicBezTo>
                <a:cubicBezTo>
                  <a:pt x="4370" y="7896"/>
                  <a:pt x="4372" y="7931"/>
                  <a:pt x="4395" y="7939"/>
                </a:cubicBezTo>
                <a:cubicBezTo>
                  <a:pt x="4414" y="7945"/>
                  <a:pt x="4435" y="7932"/>
                  <a:pt x="4454" y="7930"/>
                </a:cubicBezTo>
                <a:cubicBezTo>
                  <a:pt x="4487" y="7926"/>
                  <a:pt x="4519" y="7932"/>
                  <a:pt x="4546" y="7952"/>
                </a:cubicBezTo>
                <a:cubicBezTo>
                  <a:pt x="4584" y="7980"/>
                  <a:pt x="4611" y="8026"/>
                  <a:pt x="4622" y="8072"/>
                </a:cubicBezTo>
                <a:cubicBezTo>
                  <a:pt x="4636" y="8131"/>
                  <a:pt x="4616" y="8187"/>
                  <a:pt x="4575" y="8230"/>
                </a:cubicBezTo>
                <a:cubicBezTo>
                  <a:pt x="4527" y="8280"/>
                  <a:pt x="4464" y="8302"/>
                  <a:pt x="4403" y="8330"/>
                </a:cubicBezTo>
              </a:path>
              <a:path w="6911" h="8698" extrusionOk="0">
                <a:moveTo>
                  <a:pt x="2376" y="8295"/>
                </a:moveTo>
                <a:cubicBezTo>
                  <a:pt x="2347" y="8324"/>
                  <a:pt x="2344" y="8344"/>
                  <a:pt x="2360" y="8385"/>
                </a:cubicBezTo>
                <a:cubicBezTo>
                  <a:pt x="2377" y="8429"/>
                  <a:pt x="2397" y="8473"/>
                  <a:pt x="2426" y="8511"/>
                </a:cubicBezTo>
                <a:cubicBezTo>
                  <a:pt x="2443" y="8533"/>
                  <a:pt x="2485" y="8592"/>
                  <a:pt x="2519" y="8589"/>
                </a:cubicBezTo>
                <a:cubicBezTo>
                  <a:pt x="2549" y="8586"/>
                  <a:pt x="2561" y="8567"/>
                  <a:pt x="2576" y="8544"/>
                </a:cubicBezTo>
                <a:cubicBezTo>
                  <a:pt x="2598" y="8510"/>
                  <a:pt x="2612" y="8469"/>
                  <a:pt x="2637" y="8437"/>
                </a:cubicBezTo>
                <a:cubicBezTo>
                  <a:pt x="2660" y="8408"/>
                  <a:pt x="2689" y="8400"/>
                  <a:pt x="2724" y="8411"/>
                </a:cubicBezTo>
                <a:cubicBezTo>
                  <a:pt x="2767" y="8424"/>
                  <a:pt x="2805" y="8462"/>
                  <a:pt x="2839" y="8489"/>
                </a:cubicBezTo>
                <a:cubicBezTo>
                  <a:pt x="2854" y="8501"/>
                  <a:pt x="2894" y="8547"/>
                  <a:pt x="2914" y="8549"/>
                </a:cubicBezTo>
                <a:cubicBezTo>
                  <a:pt x="2920" y="8547"/>
                  <a:pt x="2926" y="8545"/>
                  <a:pt x="2932" y="8543"/>
                </a:cubicBezTo>
                <a:cubicBezTo>
                  <a:pt x="2939" y="8512"/>
                  <a:pt x="2941" y="8482"/>
                  <a:pt x="2946" y="8450"/>
                </a:cubicBezTo>
                <a:cubicBezTo>
                  <a:pt x="2953" y="8406"/>
                  <a:pt x="2950" y="8356"/>
                  <a:pt x="2959" y="8313"/>
                </a:cubicBezTo>
                <a:cubicBezTo>
                  <a:pt x="2965" y="8284"/>
                  <a:pt x="2983" y="8258"/>
                  <a:pt x="3008" y="8245"/>
                </a:cubicBezTo>
                <a:cubicBezTo>
                  <a:pt x="3013" y="8243"/>
                  <a:pt x="3018" y="8241"/>
                  <a:pt x="3023" y="8239"/>
                </a:cubicBezTo>
              </a:path>
              <a:path w="6911" h="8698" extrusionOk="0">
                <a:moveTo>
                  <a:pt x="3308" y="8315"/>
                </a:moveTo>
                <a:cubicBezTo>
                  <a:pt x="3272" y="8325"/>
                  <a:pt x="3233" y="8335"/>
                  <a:pt x="3203" y="8358"/>
                </a:cubicBezTo>
                <a:cubicBezTo>
                  <a:pt x="3180" y="8376"/>
                  <a:pt x="3148" y="8407"/>
                  <a:pt x="3140" y="8437"/>
                </a:cubicBezTo>
                <a:cubicBezTo>
                  <a:pt x="3133" y="8464"/>
                  <a:pt x="3156" y="8483"/>
                  <a:pt x="3180" y="8488"/>
                </a:cubicBezTo>
                <a:cubicBezTo>
                  <a:pt x="3223" y="8496"/>
                  <a:pt x="3265" y="8480"/>
                  <a:pt x="3301" y="8459"/>
                </a:cubicBezTo>
                <a:cubicBezTo>
                  <a:pt x="3335" y="8439"/>
                  <a:pt x="3376" y="8405"/>
                  <a:pt x="3391" y="8367"/>
                </a:cubicBezTo>
                <a:cubicBezTo>
                  <a:pt x="3401" y="8341"/>
                  <a:pt x="3401" y="8308"/>
                  <a:pt x="3386" y="8284"/>
                </a:cubicBezTo>
                <a:cubicBezTo>
                  <a:pt x="3382" y="8279"/>
                  <a:pt x="3377" y="8274"/>
                  <a:pt x="3373" y="8269"/>
                </a:cubicBezTo>
              </a:path>
              <a:path w="6911" h="8698" extrusionOk="0">
                <a:moveTo>
                  <a:pt x="3597" y="8498"/>
                </a:moveTo>
                <a:cubicBezTo>
                  <a:pt x="3603" y="8504"/>
                  <a:pt x="3610" y="8510"/>
                  <a:pt x="3616" y="8516"/>
                </a:cubicBezTo>
                <a:cubicBezTo>
                  <a:pt x="3611" y="8491"/>
                  <a:pt x="3607" y="8467"/>
                  <a:pt x="3604" y="8442"/>
                </a:cubicBezTo>
                <a:cubicBezTo>
                  <a:pt x="3599" y="8408"/>
                  <a:pt x="3599" y="8370"/>
                  <a:pt x="3615" y="8338"/>
                </a:cubicBezTo>
                <a:cubicBezTo>
                  <a:pt x="3634" y="8300"/>
                  <a:pt x="3660" y="8291"/>
                  <a:pt x="3699" y="8284"/>
                </a:cubicBezTo>
                <a:cubicBezTo>
                  <a:pt x="3732" y="8278"/>
                  <a:pt x="3760" y="8285"/>
                  <a:pt x="3793" y="8291"/>
                </a:cubicBezTo>
              </a:path>
              <a:path w="6911" h="8698" extrusionOk="0">
                <a:moveTo>
                  <a:pt x="4071" y="8325"/>
                </a:moveTo>
                <a:cubicBezTo>
                  <a:pt x="4049" y="8325"/>
                  <a:pt x="4025" y="8328"/>
                  <a:pt x="4006" y="8341"/>
                </a:cubicBezTo>
                <a:cubicBezTo>
                  <a:pt x="3975" y="8362"/>
                  <a:pt x="3961" y="8386"/>
                  <a:pt x="3949" y="8420"/>
                </a:cubicBezTo>
                <a:cubicBezTo>
                  <a:pt x="3937" y="8453"/>
                  <a:pt x="3935" y="8485"/>
                  <a:pt x="3938" y="8520"/>
                </a:cubicBezTo>
                <a:cubicBezTo>
                  <a:pt x="3940" y="8541"/>
                  <a:pt x="3949" y="8571"/>
                  <a:pt x="3972" y="8578"/>
                </a:cubicBezTo>
                <a:cubicBezTo>
                  <a:pt x="3997" y="8586"/>
                  <a:pt x="4032" y="8565"/>
                  <a:pt x="4049" y="8549"/>
                </a:cubicBezTo>
                <a:cubicBezTo>
                  <a:pt x="4088" y="8514"/>
                  <a:pt x="4113" y="8462"/>
                  <a:pt x="4127" y="8412"/>
                </a:cubicBezTo>
                <a:cubicBezTo>
                  <a:pt x="4148" y="8334"/>
                  <a:pt x="4145" y="8245"/>
                  <a:pt x="4116" y="8170"/>
                </a:cubicBezTo>
                <a:cubicBezTo>
                  <a:pt x="4105" y="8141"/>
                  <a:pt x="4088" y="8114"/>
                  <a:pt x="4076" y="8085"/>
                </a:cubicBezTo>
                <a:cubicBezTo>
                  <a:pt x="4070" y="8071"/>
                  <a:pt x="4068" y="8066"/>
                  <a:pt x="4063" y="8057"/>
                </a:cubicBezTo>
                <a:cubicBezTo>
                  <a:pt x="4050" y="8073"/>
                  <a:pt x="4048" y="8084"/>
                  <a:pt x="4050" y="8105"/>
                </a:cubicBezTo>
                <a:cubicBezTo>
                  <a:pt x="4051" y="8110"/>
                  <a:pt x="4053" y="8116"/>
                  <a:pt x="4054" y="8121"/>
                </a:cubicBezTo>
              </a:path>
              <a:path w="6911" h="8698" extrusionOk="0">
                <a:moveTo>
                  <a:pt x="3731" y="8346"/>
                </a:moveTo>
                <a:cubicBezTo>
                  <a:pt x="3733" y="8324"/>
                  <a:pt x="3733" y="8313"/>
                  <a:pt x="3732" y="8295"/>
                </a:cubicBezTo>
                <a:cubicBezTo>
                  <a:pt x="3754" y="8311"/>
                  <a:pt x="3771" y="8325"/>
                  <a:pt x="3790" y="8345"/>
                </a:cubicBezTo>
                <a:cubicBezTo>
                  <a:pt x="3813" y="8370"/>
                  <a:pt x="3839" y="8405"/>
                  <a:pt x="3846" y="8439"/>
                </a:cubicBezTo>
                <a:cubicBezTo>
                  <a:pt x="3856" y="8485"/>
                  <a:pt x="3826" y="8517"/>
                  <a:pt x="3790" y="8540"/>
                </a:cubicBezTo>
                <a:cubicBezTo>
                  <a:pt x="3723" y="8584"/>
                  <a:pt x="3642" y="8597"/>
                  <a:pt x="3566" y="8615"/>
                </a:cubicBezTo>
                <a:cubicBezTo>
                  <a:pt x="3466" y="8639"/>
                  <a:pt x="3366" y="8662"/>
                  <a:pt x="3265" y="8683"/>
                </a:cubicBezTo>
                <a:cubicBezTo>
                  <a:pt x="3239" y="8688"/>
                  <a:pt x="3214" y="8692"/>
                  <a:pt x="3188" y="8697"/>
                </a:cubicBezTo>
              </a:path>
              <a:path w="6911" h="8698" extrusionOk="0">
                <a:moveTo>
                  <a:pt x="1071" y="7121"/>
                </a:moveTo>
                <a:cubicBezTo>
                  <a:pt x="1045" y="7110"/>
                  <a:pt x="1018" y="7100"/>
                  <a:pt x="991" y="7090"/>
                </a:cubicBezTo>
                <a:cubicBezTo>
                  <a:pt x="857" y="7040"/>
                  <a:pt x="717" y="7001"/>
                  <a:pt x="581" y="6959"/>
                </a:cubicBezTo>
                <a:cubicBezTo>
                  <a:pt x="512" y="6937"/>
                  <a:pt x="443" y="6913"/>
                  <a:pt x="374" y="6892"/>
                </a:cubicBezTo>
                <a:cubicBezTo>
                  <a:pt x="339" y="6882"/>
                  <a:pt x="305" y="6870"/>
                  <a:pt x="270" y="6861"/>
                </a:cubicBezTo>
                <a:cubicBezTo>
                  <a:pt x="252" y="6856"/>
                  <a:pt x="233" y="6852"/>
                  <a:pt x="215" y="6848"/>
                </a:cubicBezTo>
                <a:cubicBezTo>
                  <a:pt x="242" y="6840"/>
                  <a:pt x="267" y="6834"/>
                  <a:pt x="296" y="6830"/>
                </a:cubicBezTo>
                <a:cubicBezTo>
                  <a:pt x="334" y="6825"/>
                  <a:pt x="372" y="6823"/>
                  <a:pt x="410" y="6819"/>
                </a:cubicBezTo>
                <a:cubicBezTo>
                  <a:pt x="428" y="6816"/>
                  <a:pt x="433" y="6816"/>
                  <a:pt x="444" y="6812"/>
                </a:cubicBezTo>
                <a:cubicBezTo>
                  <a:pt x="413" y="6799"/>
                  <a:pt x="384" y="6791"/>
                  <a:pt x="347" y="6787"/>
                </a:cubicBezTo>
                <a:cubicBezTo>
                  <a:pt x="285" y="6781"/>
                  <a:pt x="223" y="6781"/>
                  <a:pt x="161" y="6785"/>
                </a:cubicBezTo>
                <a:cubicBezTo>
                  <a:pt x="104" y="6789"/>
                  <a:pt x="53" y="6798"/>
                  <a:pt x="0" y="6816"/>
                </a:cubicBezTo>
                <a:cubicBezTo>
                  <a:pt x="47" y="6855"/>
                  <a:pt x="106" y="6858"/>
                  <a:pt x="166" y="6871"/>
                </a:cubicBezTo>
                <a:cubicBezTo>
                  <a:pt x="396" y="6920"/>
                  <a:pt x="615" y="6974"/>
                  <a:pt x="829" y="7073"/>
                </a:cubicBezTo>
              </a:path>
              <a:path w="6911" h="8698" extrusionOk="0">
                <a:moveTo>
                  <a:pt x="6895" y="364"/>
                </a:moveTo>
                <a:cubicBezTo>
                  <a:pt x="6875" y="354"/>
                  <a:pt x="6883" y="350"/>
                  <a:pt x="6861" y="349"/>
                </a:cubicBezTo>
                <a:cubicBezTo>
                  <a:pt x="6806" y="346"/>
                  <a:pt x="6747" y="351"/>
                  <a:pt x="6693" y="356"/>
                </a:cubicBezTo>
                <a:cubicBezTo>
                  <a:pt x="6593" y="365"/>
                  <a:pt x="6494" y="376"/>
                  <a:pt x="6394" y="386"/>
                </a:cubicBezTo>
                <a:cubicBezTo>
                  <a:pt x="6018" y="422"/>
                  <a:pt x="5646" y="448"/>
                  <a:pt x="5269" y="448"/>
                </a:cubicBezTo>
                <a:cubicBezTo>
                  <a:pt x="5197" y="448"/>
                  <a:pt x="5126" y="452"/>
                  <a:pt x="5054" y="457"/>
                </a:cubicBezTo>
                <a:cubicBezTo>
                  <a:pt x="5057" y="425"/>
                  <a:pt x="5046" y="404"/>
                  <a:pt x="5067" y="370"/>
                </a:cubicBezTo>
                <a:cubicBezTo>
                  <a:pt x="5085" y="341"/>
                  <a:pt x="5105" y="318"/>
                  <a:pt x="5134" y="299"/>
                </a:cubicBezTo>
                <a:cubicBezTo>
                  <a:pt x="5228" y="238"/>
                  <a:pt x="5364" y="195"/>
                  <a:pt x="5474" y="194"/>
                </a:cubicBezTo>
                <a:cubicBezTo>
                  <a:pt x="5478" y="196"/>
                  <a:pt x="5481" y="197"/>
                  <a:pt x="5485" y="199"/>
                </a:cubicBezTo>
                <a:cubicBezTo>
                  <a:pt x="5449" y="241"/>
                  <a:pt x="5414" y="266"/>
                  <a:pt x="5364" y="298"/>
                </a:cubicBezTo>
                <a:cubicBezTo>
                  <a:pt x="5273" y="356"/>
                  <a:pt x="4869" y="492"/>
                  <a:pt x="4866" y="616"/>
                </a:cubicBezTo>
                <a:cubicBezTo>
                  <a:pt x="4864" y="696"/>
                  <a:pt x="4988" y="749"/>
                  <a:pt x="5041" y="784"/>
                </a:cubicBezTo>
                <a:cubicBezTo>
                  <a:pt x="5168" y="867"/>
                  <a:pt x="5294" y="950"/>
                  <a:pt x="5434" y="1011"/>
                </a:cubicBezTo>
                <a:cubicBezTo>
                  <a:pt x="5467" y="1024"/>
                  <a:pt x="5500" y="1036"/>
                  <a:pt x="5533" y="104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1" name="Comment 3"/>
          <p:cNvSpPr>
            <a:spLocks noRot="1" noChangeAspect="1" noEditPoints="1" noChangeArrowheads="1" noChangeShapeType="1" noTextEdit="1"/>
          </p:cNvSpPr>
          <p:nvPr/>
        </p:nvSpPr>
        <p:spPr bwMode="auto">
          <a:xfrm>
            <a:off x="1949450" y="5160963"/>
            <a:ext cx="22225" cy="33337"/>
          </a:xfrm>
          <a:custGeom>
            <a:avLst/>
            <a:gdLst>
              <a:gd name="T0" fmla="+- 0 5475 5417"/>
              <a:gd name="T1" fmla="*/ T0 w 59"/>
              <a:gd name="T2" fmla="+- 0 14428 14336"/>
              <a:gd name="T3" fmla="*/ 14428 h 93"/>
              <a:gd name="T4" fmla="+- 0 5452 5417"/>
              <a:gd name="T5" fmla="*/ T4 w 59"/>
              <a:gd name="T6" fmla="+- 0 14398 14336"/>
              <a:gd name="T7" fmla="*/ 14398 h 93"/>
              <a:gd name="T8" fmla="+- 0 5434 5417"/>
              <a:gd name="T9" fmla="*/ T8 w 59"/>
              <a:gd name="T10" fmla="+- 0 14370 14336"/>
              <a:gd name="T11" fmla="*/ 14370 h 93"/>
              <a:gd name="T12" fmla="+- 0 5417 5417"/>
              <a:gd name="T13" fmla="*/ T12 w 59"/>
              <a:gd name="T14" fmla="+- 0 14336 14336"/>
              <a:gd name="T15" fmla="*/ 14336 h 93"/>
            </a:gdLst>
            <a:ahLst/>
            <a:cxnLst>
              <a:cxn ang="0">
                <a:pos x="T1" y="T3"/>
              </a:cxn>
              <a:cxn ang="0">
                <a:pos x="T5" y="T7"/>
              </a:cxn>
              <a:cxn ang="0">
                <a:pos x="T9" y="T11"/>
              </a:cxn>
              <a:cxn ang="0">
                <a:pos x="T13" y="T15"/>
              </a:cxn>
            </a:cxnLst>
            <a:rect l="0" t="0" r="r" b="b"/>
            <a:pathLst>
              <a:path w="59" h="93" extrusionOk="0">
                <a:moveTo>
                  <a:pt x="58" y="92"/>
                </a:moveTo>
                <a:cubicBezTo>
                  <a:pt x="35" y="62"/>
                  <a:pt x="17" y="34"/>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2" name="Comment 4"/>
          <p:cNvSpPr>
            <a:spLocks noRot="1" noChangeAspect="1" noEditPoints="1" noChangeArrowheads="1" noChangeShapeType="1" noTextEdit="1"/>
          </p:cNvSpPr>
          <p:nvPr/>
        </p:nvSpPr>
        <p:spPr bwMode="auto">
          <a:xfrm>
            <a:off x="1643063" y="4937125"/>
            <a:ext cx="1163637" cy="368300"/>
          </a:xfrm>
          <a:custGeom>
            <a:avLst/>
            <a:gdLst>
              <a:gd name="T0" fmla="+- 0 4904 4565"/>
              <a:gd name="T1" fmla="*/ T0 w 3233"/>
              <a:gd name="T2" fmla="+- 0 14168 13716"/>
              <a:gd name="T3" fmla="*/ 14168 h 1021"/>
              <a:gd name="T4" fmla="+- 0 4911 4565"/>
              <a:gd name="T5" fmla="*/ T4 w 3233"/>
              <a:gd name="T6" fmla="+- 0 14149 13716"/>
              <a:gd name="T7" fmla="*/ 14149 h 1021"/>
              <a:gd name="T8" fmla="+- 0 4886 4565"/>
              <a:gd name="T9" fmla="*/ T8 w 3233"/>
              <a:gd name="T10" fmla="+- 0 14141 13716"/>
              <a:gd name="T11" fmla="*/ 14141 h 1021"/>
              <a:gd name="T12" fmla="+- 0 4897 4565"/>
              <a:gd name="T13" fmla="*/ T12 w 3233"/>
              <a:gd name="T14" fmla="+- 0 14124 13716"/>
              <a:gd name="T15" fmla="*/ 14124 h 1021"/>
              <a:gd name="T16" fmla="+- 0 4914 4565"/>
              <a:gd name="T17" fmla="*/ T16 w 3233"/>
              <a:gd name="T18" fmla="+- 0 14096 13716"/>
              <a:gd name="T19" fmla="*/ 14096 h 1021"/>
              <a:gd name="T20" fmla="+- 0 4947 4565"/>
              <a:gd name="T21" fmla="*/ T20 w 3233"/>
              <a:gd name="T22" fmla="+- 0 14072 13716"/>
              <a:gd name="T23" fmla="*/ 14072 h 1021"/>
              <a:gd name="T24" fmla="+- 0 4972 4565"/>
              <a:gd name="T25" fmla="*/ T24 w 3233"/>
              <a:gd name="T26" fmla="+- 0 14051 13716"/>
              <a:gd name="T27" fmla="*/ 14051 h 1021"/>
              <a:gd name="T28" fmla="+- 0 5102 4565"/>
              <a:gd name="T29" fmla="*/ T28 w 3233"/>
              <a:gd name="T30" fmla="+- 0 13943 13716"/>
              <a:gd name="T31" fmla="*/ 13943 h 1021"/>
              <a:gd name="T32" fmla="+- 0 5309 4565"/>
              <a:gd name="T33" fmla="*/ T32 w 3233"/>
              <a:gd name="T34" fmla="+- 0 13895 13716"/>
              <a:gd name="T35" fmla="*/ 13895 h 1021"/>
              <a:gd name="T36" fmla="+- 0 5469 4565"/>
              <a:gd name="T37" fmla="*/ T36 w 3233"/>
              <a:gd name="T38" fmla="+- 0 13863 13716"/>
              <a:gd name="T39" fmla="*/ 13863 h 1021"/>
              <a:gd name="T40" fmla="+- 0 6008 4565"/>
              <a:gd name="T41" fmla="*/ T40 w 3233"/>
              <a:gd name="T42" fmla="+- 0 13754 13716"/>
              <a:gd name="T43" fmla="*/ 13754 h 1021"/>
              <a:gd name="T44" fmla="+- 0 6602 4565"/>
              <a:gd name="T45" fmla="*/ T44 w 3233"/>
              <a:gd name="T46" fmla="+- 0 13854 13716"/>
              <a:gd name="T47" fmla="*/ 13854 h 1021"/>
              <a:gd name="T48" fmla="+- 0 7124 4565"/>
              <a:gd name="T49" fmla="*/ T48 w 3233"/>
              <a:gd name="T50" fmla="+- 0 14003 13716"/>
              <a:gd name="T51" fmla="*/ 14003 h 1021"/>
              <a:gd name="T52" fmla="+- 0 7321 4565"/>
              <a:gd name="T53" fmla="*/ T52 w 3233"/>
              <a:gd name="T54" fmla="+- 0 14059 13716"/>
              <a:gd name="T55" fmla="*/ 14059 h 1021"/>
              <a:gd name="T56" fmla="+- 0 7657 4565"/>
              <a:gd name="T57" fmla="*/ T56 w 3233"/>
              <a:gd name="T58" fmla="+- 0 14148 13716"/>
              <a:gd name="T59" fmla="*/ 14148 h 1021"/>
              <a:gd name="T60" fmla="+- 0 7772 4565"/>
              <a:gd name="T61" fmla="*/ T60 w 3233"/>
              <a:gd name="T62" fmla="+- 0 14343 13716"/>
              <a:gd name="T63" fmla="*/ 14343 h 1021"/>
              <a:gd name="T64" fmla="+- 0 7830 4565"/>
              <a:gd name="T65" fmla="*/ T64 w 3233"/>
              <a:gd name="T66" fmla="+- 0 14441 13716"/>
              <a:gd name="T67" fmla="*/ 14441 h 1021"/>
              <a:gd name="T68" fmla="+- 0 7775 4565"/>
              <a:gd name="T69" fmla="*/ T68 w 3233"/>
              <a:gd name="T70" fmla="+- 0 14510 13716"/>
              <a:gd name="T71" fmla="*/ 14510 h 1021"/>
              <a:gd name="T72" fmla="+- 0 7694 4565"/>
              <a:gd name="T73" fmla="*/ T72 w 3233"/>
              <a:gd name="T74" fmla="+- 0 14568 13716"/>
              <a:gd name="T75" fmla="*/ 14568 h 1021"/>
              <a:gd name="T76" fmla="+- 0 7581 4565"/>
              <a:gd name="T77" fmla="*/ T76 w 3233"/>
              <a:gd name="T78" fmla="+- 0 14650 13716"/>
              <a:gd name="T79" fmla="*/ 14650 h 1021"/>
              <a:gd name="T80" fmla="+- 0 7423 4565"/>
              <a:gd name="T81" fmla="*/ T80 w 3233"/>
              <a:gd name="T82" fmla="+- 0 14675 13716"/>
              <a:gd name="T83" fmla="*/ 14675 h 1021"/>
              <a:gd name="T84" fmla="+- 0 7289 4565"/>
              <a:gd name="T85" fmla="*/ T84 w 3233"/>
              <a:gd name="T86" fmla="+- 0 14697 13716"/>
              <a:gd name="T87" fmla="*/ 14697 h 1021"/>
              <a:gd name="T88" fmla="+- 0 6775 4565"/>
              <a:gd name="T89" fmla="*/ T88 w 3233"/>
              <a:gd name="T90" fmla="+- 0 14780 13716"/>
              <a:gd name="T91" fmla="*/ 14780 h 1021"/>
              <a:gd name="T92" fmla="+- 0 6221 4565"/>
              <a:gd name="T93" fmla="*/ T92 w 3233"/>
              <a:gd name="T94" fmla="+- 0 14745 13716"/>
              <a:gd name="T95" fmla="*/ 14745 h 1021"/>
              <a:gd name="T96" fmla="+- 0 5708 4565"/>
              <a:gd name="T97" fmla="*/ T96 w 3233"/>
              <a:gd name="T98" fmla="+- 0 14668 13716"/>
              <a:gd name="T99" fmla="*/ 14668 h 1021"/>
              <a:gd name="T100" fmla="+- 0 5387 4565"/>
              <a:gd name="T101" fmla="*/ T100 w 3233"/>
              <a:gd name="T102" fmla="+- 0 14620 13716"/>
              <a:gd name="T103" fmla="*/ 14620 h 1021"/>
              <a:gd name="T104" fmla="+- 0 5057 4565"/>
              <a:gd name="T105" fmla="*/ T104 w 3233"/>
              <a:gd name="T106" fmla="+- 0 14539 13716"/>
              <a:gd name="T107" fmla="*/ 14539 h 1021"/>
              <a:gd name="T108" fmla="+- 0 4793 4565"/>
              <a:gd name="T109" fmla="*/ T108 w 3233"/>
              <a:gd name="T110" fmla="+- 0 14341 13716"/>
              <a:gd name="T111" fmla="*/ 14341 h 1021"/>
              <a:gd name="T112" fmla="+- 0 4683 4565"/>
              <a:gd name="T113" fmla="*/ T112 w 3233"/>
              <a:gd name="T114" fmla="+- 0 14258 13716"/>
              <a:gd name="T115" fmla="*/ 14258 h 1021"/>
              <a:gd name="T116" fmla="+- 0 4528 4565"/>
              <a:gd name="T117" fmla="*/ T116 w 3233"/>
              <a:gd name="T118" fmla="+- 0 14116 13716"/>
              <a:gd name="T119" fmla="*/ 14116 h 1021"/>
              <a:gd name="T120" fmla="+- 0 4572 4565"/>
              <a:gd name="T121" fmla="*/ T120 w 3233"/>
              <a:gd name="T122" fmla="+- 0 13959 13716"/>
              <a:gd name="T123" fmla="*/ 13959 h 1021"/>
              <a:gd name="T124" fmla="+- 0 4612 4565"/>
              <a:gd name="T125" fmla="*/ T124 w 3233"/>
              <a:gd name="T126" fmla="+- 0 13817 13716"/>
              <a:gd name="T127" fmla="*/ 13817 h 1021"/>
              <a:gd name="T128" fmla="+- 0 4797 4565"/>
              <a:gd name="T129" fmla="*/ T128 w 3233"/>
              <a:gd name="T130" fmla="+- 0 13776 13716"/>
              <a:gd name="T131" fmla="*/ 13776 h 1021"/>
              <a:gd name="T132" fmla="+- 0 4918 4565"/>
              <a:gd name="T133" fmla="*/ T132 w 3233"/>
              <a:gd name="T134" fmla="+- 0 13750 13716"/>
              <a:gd name="T135" fmla="*/ 13750 h 1021"/>
              <a:gd name="T136" fmla="+- 0 5215 4565"/>
              <a:gd name="T137" fmla="*/ T136 w 3233"/>
              <a:gd name="T138" fmla="+- 0 13686 13716"/>
              <a:gd name="T139" fmla="*/ 13686 h 1021"/>
              <a:gd name="T140" fmla="+- 0 5540 4565"/>
              <a:gd name="T141" fmla="*/ T140 w 3233"/>
              <a:gd name="T142" fmla="+- 0 13711 13716"/>
              <a:gd name="T143" fmla="*/ 13711 h 1021"/>
              <a:gd name="T144" fmla="+- 0 5840 4565"/>
              <a:gd name="T145" fmla="*/ T144 w 3233"/>
              <a:gd name="T146" fmla="+- 0 13732 13716"/>
              <a:gd name="T147" fmla="*/ 13732 h 1021"/>
              <a:gd name="T148" fmla="+- 0 6172 4565"/>
              <a:gd name="T149" fmla="*/ T148 w 3233"/>
              <a:gd name="T150" fmla="+- 0 13762 13716"/>
              <a:gd name="T151" fmla="*/ 13762 h 1021"/>
              <a:gd name="T152" fmla="+- 0 6290 4565"/>
              <a:gd name="T153" fmla="*/ T152 w 3233"/>
              <a:gd name="T154" fmla="+- 0 13773 13716"/>
              <a:gd name="T155" fmla="*/ 13773 h 1021"/>
              <a:gd name="T156" fmla="+- 0 6515 4565"/>
              <a:gd name="T157" fmla="*/ T156 w 3233"/>
              <a:gd name="T158" fmla="+- 0 13794 13716"/>
              <a:gd name="T159" fmla="*/ 13794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3233" h="1021" extrusionOk="0">
                <a:moveTo>
                  <a:pt x="339" y="452"/>
                </a:moveTo>
                <a:cubicBezTo>
                  <a:pt x="346" y="433"/>
                  <a:pt x="321" y="425"/>
                  <a:pt x="332" y="408"/>
                </a:cubicBezTo>
                <a:cubicBezTo>
                  <a:pt x="349" y="380"/>
                  <a:pt x="382" y="356"/>
                  <a:pt x="407" y="335"/>
                </a:cubicBezTo>
                <a:cubicBezTo>
                  <a:pt x="537" y="227"/>
                  <a:pt x="744" y="179"/>
                  <a:pt x="904" y="147"/>
                </a:cubicBezTo>
                <a:cubicBezTo>
                  <a:pt x="1443" y="38"/>
                  <a:pt x="2037" y="138"/>
                  <a:pt x="2559" y="287"/>
                </a:cubicBezTo>
                <a:cubicBezTo>
                  <a:pt x="2756" y="343"/>
                  <a:pt x="3092" y="432"/>
                  <a:pt x="3207" y="627"/>
                </a:cubicBezTo>
                <a:cubicBezTo>
                  <a:pt x="3265" y="725"/>
                  <a:pt x="3210" y="794"/>
                  <a:pt x="3129" y="852"/>
                </a:cubicBezTo>
                <a:cubicBezTo>
                  <a:pt x="3016" y="934"/>
                  <a:pt x="2858" y="959"/>
                  <a:pt x="2724" y="981"/>
                </a:cubicBezTo>
                <a:cubicBezTo>
                  <a:pt x="2210" y="1064"/>
                  <a:pt x="1656" y="1029"/>
                  <a:pt x="1143" y="952"/>
                </a:cubicBezTo>
                <a:cubicBezTo>
                  <a:pt x="822" y="904"/>
                  <a:pt x="492" y="823"/>
                  <a:pt x="228" y="625"/>
                </a:cubicBezTo>
                <a:cubicBezTo>
                  <a:pt x="118" y="542"/>
                  <a:pt x="-37" y="400"/>
                  <a:pt x="7" y="243"/>
                </a:cubicBezTo>
                <a:cubicBezTo>
                  <a:pt x="47" y="101"/>
                  <a:pt x="232" y="60"/>
                  <a:pt x="353" y="34"/>
                </a:cubicBezTo>
                <a:cubicBezTo>
                  <a:pt x="650" y="-30"/>
                  <a:pt x="975" y="-5"/>
                  <a:pt x="1275" y="16"/>
                </a:cubicBezTo>
                <a:cubicBezTo>
                  <a:pt x="1607" y="46"/>
                  <a:pt x="1725" y="57"/>
                  <a:pt x="1950" y="7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3015803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75</a:t>
            </a:fld>
            <a:endParaRPr lang="en-US"/>
          </a:p>
        </p:txBody>
      </p:sp>
      <p:pic>
        <p:nvPicPr>
          <p:cNvPr id="5" name="Picture 4"/>
          <p:cNvPicPr>
            <a:picLocks noChangeAspect="1"/>
          </p:cNvPicPr>
          <p:nvPr/>
        </p:nvPicPr>
        <p:blipFill rotWithShape="1">
          <a:blip r:embed="rId2"/>
          <a:srcRect l="3334" t="2510" r="1665" b="4886"/>
          <a:stretch/>
        </p:blipFill>
        <p:spPr>
          <a:xfrm>
            <a:off x="304800" y="228600"/>
            <a:ext cx="8686800" cy="5105400"/>
          </a:xfrm>
          <a:prstGeom prst="rect">
            <a:avLst/>
          </a:prstGeom>
        </p:spPr>
      </p:pic>
      <p:pic>
        <p:nvPicPr>
          <p:cNvPr id="6" name="Picture 5" descr="Screen Shot 2013-12-03 at 10.35.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74" y="3603274"/>
            <a:ext cx="4360581" cy="2638334"/>
          </a:xfrm>
          <a:prstGeom prst="rect">
            <a:avLst/>
          </a:prstGeom>
        </p:spPr>
      </p:pic>
      <p:cxnSp>
        <p:nvCxnSpPr>
          <p:cNvPr id="8" name="Straight Arrow Connector 7"/>
          <p:cNvCxnSpPr/>
          <p:nvPr/>
        </p:nvCxnSpPr>
        <p:spPr>
          <a:xfrm flipV="1">
            <a:off x="4067003" y="2377755"/>
            <a:ext cx="1445745" cy="1225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3-12-03 at 10.36.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8" y="716029"/>
            <a:ext cx="3950284" cy="2661465"/>
          </a:xfrm>
          <a:prstGeom prst="rect">
            <a:avLst/>
          </a:prstGeom>
        </p:spPr>
      </p:pic>
      <p:cxnSp>
        <p:nvCxnSpPr>
          <p:cNvPr id="10" name="Straight Arrow Connector 9"/>
          <p:cNvCxnSpPr/>
          <p:nvPr/>
        </p:nvCxnSpPr>
        <p:spPr>
          <a:xfrm flipV="1">
            <a:off x="3864328" y="1405037"/>
            <a:ext cx="2918514" cy="689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94" name="Comment 2"/>
          <p:cNvSpPr>
            <a:spLocks noRot="1" noChangeAspect="1" noEditPoints="1" noChangeArrowheads="1" noChangeShapeType="1" noTextEdit="1"/>
          </p:cNvSpPr>
          <p:nvPr/>
        </p:nvSpPr>
        <p:spPr bwMode="auto">
          <a:xfrm>
            <a:off x="5730875" y="1620838"/>
            <a:ext cx="1238250" cy="334962"/>
          </a:xfrm>
          <a:custGeom>
            <a:avLst/>
            <a:gdLst>
              <a:gd name="T0" fmla="+- 0 15920 15920"/>
              <a:gd name="T1" fmla="*/ T0 w 3437"/>
              <a:gd name="T2" fmla="+- 0 5431 4501"/>
              <a:gd name="T3" fmla="*/ 5431 h 931"/>
              <a:gd name="T4" fmla="+- 0 15974 15920"/>
              <a:gd name="T5" fmla="*/ T4 w 3437"/>
              <a:gd name="T6" fmla="+- 0 5383 4501"/>
              <a:gd name="T7" fmla="*/ 5383 h 931"/>
              <a:gd name="T8" fmla="+- 0 15993 15920"/>
              <a:gd name="T9" fmla="*/ T8 w 3437"/>
              <a:gd name="T10" fmla="+- 0 5372 4501"/>
              <a:gd name="T11" fmla="*/ 5372 h 931"/>
              <a:gd name="T12" fmla="+- 0 16072 15920"/>
              <a:gd name="T13" fmla="*/ T12 w 3437"/>
              <a:gd name="T14" fmla="+- 0 5347 4501"/>
              <a:gd name="T15" fmla="*/ 5347 h 931"/>
              <a:gd name="T16" fmla="+- 0 16284 15920"/>
              <a:gd name="T17" fmla="*/ T16 w 3437"/>
              <a:gd name="T18" fmla="+- 0 5281 4501"/>
              <a:gd name="T19" fmla="*/ 5281 h 931"/>
              <a:gd name="T20" fmla="+- 0 16480 15920"/>
              <a:gd name="T21" fmla="*/ T20 w 3437"/>
              <a:gd name="T22" fmla="+- 0 5222 4501"/>
              <a:gd name="T23" fmla="*/ 5222 h 931"/>
              <a:gd name="T24" fmla="+- 0 16706 15920"/>
              <a:gd name="T25" fmla="*/ T24 w 3437"/>
              <a:gd name="T26" fmla="+- 0 5219 4501"/>
              <a:gd name="T27" fmla="*/ 5219 h 931"/>
              <a:gd name="T28" fmla="+- 0 16825 15920"/>
              <a:gd name="T29" fmla="*/ T28 w 3437"/>
              <a:gd name="T30" fmla="+- 0 5217 4501"/>
              <a:gd name="T31" fmla="*/ 5217 h 931"/>
              <a:gd name="T32" fmla="+- 0 16943 15920"/>
              <a:gd name="T33" fmla="*/ T32 w 3437"/>
              <a:gd name="T34" fmla="+- 0 5230 4501"/>
              <a:gd name="T35" fmla="*/ 5230 h 931"/>
              <a:gd name="T36" fmla="+- 0 17061 15920"/>
              <a:gd name="T37" fmla="*/ T36 w 3437"/>
              <a:gd name="T38" fmla="+- 0 5236 4501"/>
              <a:gd name="T39" fmla="*/ 5236 h 931"/>
              <a:gd name="T40" fmla="+- 0 17194 15920"/>
              <a:gd name="T41" fmla="*/ T40 w 3437"/>
              <a:gd name="T42" fmla="+- 0 5243 4501"/>
              <a:gd name="T43" fmla="*/ 5243 h 931"/>
              <a:gd name="T44" fmla="+- 0 17322 15920"/>
              <a:gd name="T45" fmla="*/ T44 w 3437"/>
              <a:gd name="T46" fmla="+- 0 5240 4501"/>
              <a:gd name="T47" fmla="*/ 5240 h 931"/>
              <a:gd name="T48" fmla="+- 0 17446 15920"/>
              <a:gd name="T49" fmla="*/ T48 w 3437"/>
              <a:gd name="T50" fmla="+- 0 5185 4501"/>
              <a:gd name="T51" fmla="*/ 5185 h 931"/>
              <a:gd name="T52" fmla="+- 0 17642 15920"/>
              <a:gd name="T53" fmla="*/ T52 w 3437"/>
              <a:gd name="T54" fmla="+- 0 5098 4501"/>
              <a:gd name="T55" fmla="*/ 5098 h 931"/>
              <a:gd name="T56" fmla="+- 0 17839 15920"/>
              <a:gd name="T57" fmla="*/ T56 w 3437"/>
              <a:gd name="T58" fmla="+- 0 4929 4501"/>
              <a:gd name="T59" fmla="*/ 4929 h 931"/>
              <a:gd name="T60" fmla="+- 0 18000 15920"/>
              <a:gd name="T61" fmla="*/ T60 w 3437"/>
              <a:gd name="T62" fmla="+- 0 4789 4501"/>
              <a:gd name="T63" fmla="*/ 4789 h 931"/>
              <a:gd name="T64" fmla="+- 0 18131 15920"/>
              <a:gd name="T65" fmla="*/ T64 w 3437"/>
              <a:gd name="T66" fmla="+- 0 4675 4501"/>
              <a:gd name="T67" fmla="*/ 4675 h 931"/>
              <a:gd name="T68" fmla="+- 0 18241 15920"/>
              <a:gd name="T69" fmla="*/ T68 w 3437"/>
              <a:gd name="T70" fmla="+- 0 4577 4501"/>
              <a:gd name="T71" fmla="*/ 4577 h 931"/>
              <a:gd name="T72" fmla="+- 0 18415 15920"/>
              <a:gd name="T73" fmla="*/ T72 w 3437"/>
              <a:gd name="T74" fmla="+- 0 4534 4501"/>
              <a:gd name="T75" fmla="*/ 4534 h 931"/>
              <a:gd name="T76" fmla="+- 0 18572 15920"/>
              <a:gd name="T77" fmla="*/ T76 w 3437"/>
              <a:gd name="T78" fmla="+- 0 4496 4501"/>
              <a:gd name="T79" fmla="*/ 4496 h 931"/>
              <a:gd name="T80" fmla="+- 0 18741 15920"/>
              <a:gd name="T81" fmla="*/ T80 w 3437"/>
              <a:gd name="T82" fmla="+- 0 4496 4501"/>
              <a:gd name="T83" fmla="*/ 4496 h 931"/>
              <a:gd name="T84" fmla="+- 0 18901 15920"/>
              <a:gd name="T85" fmla="*/ T84 w 3437"/>
              <a:gd name="T86" fmla="+- 0 4507 4501"/>
              <a:gd name="T87" fmla="*/ 4507 h 931"/>
              <a:gd name="T88" fmla="+- 0 19053 15920"/>
              <a:gd name="T89" fmla="*/ T88 w 3437"/>
              <a:gd name="T90" fmla="+- 0 4517 4501"/>
              <a:gd name="T91" fmla="*/ 4517 h 931"/>
              <a:gd name="T92" fmla="+- 0 19204 15920"/>
              <a:gd name="T93" fmla="*/ T92 w 3437"/>
              <a:gd name="T94" fmla="+- 0 4536 4501"/>
              <a:gd name="T95" fmla="*/ 4536 h 931"/>
              <a:gd name="T96" fmla="+- 0 19356 15920"/>
              <a:gd name="T97" fmla="*/ T96 w 3437"/>
              <a:gd name="T98" fmla="+- 0 4555 4501"/>
              <a:gd name="T99" fmla="*/ 4555 h 9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437" h="931" extrusionOk="0">
                <a:moveTo>
                  <a:pt x="0" y="930"/>
                </a:moveTo>
                <a:cubicBezTo>
                  <a:pt x="54" y="882"/>
                  <a:pt x="73" y="871"/>
                  <a:pt x="152" y="846"/>
                </a:cubicBezTo>
                <a:cubicBezTo>
                  <a:pt x="364" y="780"/>
                  <a:pt x="560" y="721"/>
                  <a:pt x="786" y="718"/>
                </a:cubicBezTo>
                <a:cubicBezTo>
                  <a:pt x="905" y="716"/>
                  <a:pt x="1023" y="729"/>
                  <a:pt x="1141" y="735"/>
                </a:cubicBezTo>
                <a:cubicBezTo>
                  <a:pt x="1274" y="742"/>
                  <a:pt x="1402" y="739"/>
                  <a:pt x="1526" y="684"/>
                </a:cubicBezTo>
                <a:cubicBezTo>
                  <a:pt x="1722" y="597"/>
                  <a:pt x="1919" y="428"/>
                  <a:pt x="2080" y="288"/>
                </a:cubicBezTo>
                <a:cubicBezTo>
                  <a:pt x="2211" y="174"/>
                  <a:pt x="2321" y="76"/>
                  <a:pt x="2495" y="33"/>
                </a:cubicBezTo>
                <a:cubicBezTo>
                  <a:pt x="2652" y="-5"/>
                  <a:pt x="2821" y="-5"/>
                  <a:pt x="2981" y="6"/>
                </a:cubicBezTo>
                <a:cubicBezTo>
                  <a:pt x="3133" y="16"/>
                  <a:pt x="3284" y="35"/>
                  <a:pt x="3436" y="5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19832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p:txBody>
          <a:bodyPr/>
          <a:lstStyle/>
          <a:p>
            <a:r>
              <a:rPr lang="en-US"/>
              <a:t>“</a:t>
            </a:r>
            <a:r>
              <a:rPr lang="en-US">
                <a:solidFill>
                  <a:srgbClr val="FFCC00"/>
                </a:solidFill>
              </a:rPr>
              <a:t>Corn</a:t>
            </a:r>
            <a:r>
              <a:rPr lang="en-US">
                <a:solidFill>
                  <a:schemeClr val="tx1"/>
                </a:solidFill>
              </a:rPr>
              <a:t>ucopian</a:t>
            </a:r>
            <a:r>
              <a:rPr lang="en-US"/>
              <a:t> View”</a:t>
            </a:r>
          </a:p>
        </p:txBody>
      </p:sp>
      <p:sp>
        <p:nvSpPr>
          <p:cNvPr id="879619" name="Rectangle 3"/>
          <p:cNvSpPr>
            <a:spLocks noGrp="1" noChangeArrowheads="1"/>
          </p:cNvSpPr>
          <p:nvPr>
            <p:ph type="body" idx="1"/>
          </p:nvPr>
        </p:nvSpPr>
        <p:spPr/>
        <p:txBody>
          <a:bodyPr>
            <a:normAutofit/>
          </a:bodyPr>
          <a:lstStyle/>
          <a:p>
            <a:pPr>
              <a:buNone/>
            </a:pPr>
            <a:r>
              <a:rPr lang="en-US" dirty="0"/>
              <a:t>Few resources are really finite</a:t>
            </a:r>
          </a:p>
          <a:p>
            <a:pPr>
              <a:buNone/>
            </a:pPr>
            <a:r>
              <a:rPr lang="en-US" dirty="0"/>
              <a:t>All scientific things </a:t>
            </a:r>
            <a:r>
              <a:rPr lang="en-US" dirty="0" smtClean="0"/>
              <a:t>have </a:t>
            </a:r>
            <a:r>
              <a:rPr lang="en-US" dirty="0"/>
              <a:t>endless golden </a:t>
            </a:r>
            <a:r>
              <a:rPr lang="en-US" dirty="0" smtClean="0"/>
              <a:t>ages</a:t>
            </a:r>
          </a:p>
          <a:p>
            <a:pPr>
              <a:buNone/>
            </a:pPr>
            <a:r>
              <a:rPr lang="en-US" dirty="0" smtClean="0"/>
              <a:t>	Knowledge accumulates</a:t>
            </a:r>
          </a:p>
          <a:p>
            <a:pPr>
              <a:buNone/>
            </a:pPr>
            <a:r>
              <a:rPr lang="en-US" dirty="0" smtClean="0"/>
              <a:t>	Knowledge makes it easier to acquire more</a:t>
            </a:r>
            <a:endParaRPr lang="en-US" dirty="0"/>
          </a:p>
          <a:p>
            <a:pPr>
              <a:buNone/>
            </a:pPr>
            <a:r>
              <a:rPr lang="en-US" dirty="0"/>
              <a:t>(We hope) Human ingenuity and economics and politics </a:t>
            </a:r>
            <a:r>
              <a:rPr lang="en-US" dirty="0" smtClean="0"/>
              <a:t>will continue </a:t>
            </a:r>
            <a:r>
              <a:rPr lang="en-US" dirty="0"/>
              <a:t>solve problems before they become catastrophes</a:t>
            </a:r>
          </a:p>
          <a:p>
            <a:pPr lvl="1">
              <a:buNone/>
            </a:pPr>
            <a:r>
              <a:rPr lang="en-US" dirty="0" smtClean="0"/>
              <a:t>	No </a:t>
            </a:r>
            <a:r>
              <a:rPr lang="en-US" dirty="0"/>
              <a:t>one will sell the last gallon of gas for </a:t>
            </a:r>
            <a:r>
              <a:rPr lang="en-US" dirty="0" smtClean="0"/>
              <a:t>$3</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76</a:t>
            </a:fld>
            <a:endParaRPr lang="en-US"/>
          </a:p>
        </p:txBody>
      </p:sp>
    </p:spTree>
    <p:extLst>
      <p:ext uri="{BB962C8B-B14F-4D97-AF65-F5344CB8AC3E}">
        <p14:creationId xmlns:p14="http://schemas.microsoft.com/office/powerpoint/2010/main" val="354040921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1485"/>
          <a:stretch/>
        </p:blipFill>
        <p:spPr>
          <a:xfrm>
            <a:off x="457200" y="3962400"/>
            <a:ext cx="1659777" cy="2280777"/>
          </a:xfrm>
          <a:prstGeom prst="rect">
            <a:avLst/>
          </a:prstGeom>
        </p:spPr>
      </p:pic>
      <p:sp>
        <p:nvSpPr>
          <p:cNvPr id="2" name="Title 1"/>
          <p:cNvSpPr>
            <a:spLocks noGrp="1"/>
          </p:cNvSpPr>
          <p:nvPr>
            <p:ph type="title"/>
          </p:nvPr>
        </p:nvSpPr>
        <p:spPr/>
        <p:txBody>
          <a:bodyPr/>
          <a:lstStyle/>
          <a:p>
            <a:r>
              <a:rPr lang="en-US" b="1" dirty="0" smtClean="0"/>
              <a:t>Prediction #4</a:t>
            </a:r>
            <a:endParaRPr lang="en-US" b="1" dirty="0"/>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77</a:t>
            </a:fld>
            <a:endParaRPr lang="en-US"/>
          </a:p>
        </p:txBody>
      </p:sp>
      <p:sp>
        <p:nvSpPr>
          <p:cNvPr id="7" name="TextBox 6"/>
          <p:cNvSpPr txBox="1"/>
          <p:nvPr/>
        </p:nvSpPr>
        <p:spPr>
          <a:xfrm>
            <a:off x="662070" y="1214989"/>
            <a:ext cx="7823238" cy="3046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The vast majority of jobs people have today will be automated, and the fraction of the world’s population who can produce something of economic value (i.e., that cannot be done better and cheaper by machines) will plummet.</a:t>
            </a:r>
            <a:endParaRPr lang="en-US" sz="3200" dirty="0"/>
          </a:p>
        </p:txBody>
      </p:sp>
      <p:sp>
        <p:nvSpPr>
          <p:cNvPr id="8" name="TextBox 7"/>
          <p:cNvSpPr txBox="1"/>
          <p:nvPr/>
        </p:nvSpPr>
        <p:spPr>
          <a:xfrm>
            <a:off x="228600" y="6096000"/>
            <a:ext cx="2131300" cy="369332"/>
          </a:xfrm>
          <a:prstGeom prst="rect">
            <a:avLst/>
          </a:prstGeom>
          <a:noFill/>
        </p:spPr>
        <p:txBody>
          <a:bodyPr wrap="none" rtlCol="0">
            <a:spAutoFit/>
          </a:bodyPr>
          <a:lstStyle/>
          <a:p>
            <a:r>
              <a:rPr lang="en-US" dirty="0" smtClean="0"/>
              <a:t>Automated Mall Cop</a:t>
            </a:r>
            <a:endParaRPr lang="en-US" dirty="0"/>
          </a:p>
        </p:txBody>
      </p:sp>
      <p:pic>
        <p:nvPicPr>
          <p:cNvPr id="9" name="Picture 8"/>
          <p:cNvPicPr>
            <a:picLocks noChangeAspect="1"/>
          </p:cNvPicPr>
          <p:nvPr/>
        </p:nvPicPr>
        <p:blipFill rotWithShape="1">
          <a:blip r:embed="rId3"/>
          <a:srcRect r="46003"/>
          <a:stretch/>
        </p:blipFill>
        <p:spPr>
          <a:xfrm>
            <a:off x="2590800" y="4261977"/>
            <a:ext cx="2321468" cy="1747896"/>
          </a:xfrm>
          <a:prstGeom prst="rect">
            <a:avLst/>
          </a:prstGeom>
        </p:spPr>
      </p:pic>
      <p:sp>
        <p:nvSpPr>
          <p:cNvPr id="11" name="TextBox 10"/>
          <p:cNvSpPr txBox="1"/>
          <p:nvPr/>
        </p:nvSpPr>
        <p:spPr>
          <a:xfrm>
            <a:off x="2532440" y="5987018"/>
            <a:ext cx="2379828" cy="369332"/>
          </a:xfrm>
          <a:prstGeom prst="rect">
            <a:avLst/>
          </a:prstGeom>
          <a:noFill/>
        </p:spPr>
        <p:txBody>
          <a:bodyPr wrap="none" rtlCol="0">
            <a:spAutoFit/>
          </a:bodyPr>
          <a:lstStyle/>
          <a:p>
            <a:r>
              <a:rPr lang="en-US" dirty="0" smtClean="0"/>
              <a:t>Automated Warehouse</a:t>
            </a:r>
            <a:endParaRPr lang="en-US" dirty="0"/>
          </a:p>
        </p:txBody>
      </p:sp>
    </p:spTree>
    <p:extLst>
      <p:ext uri="{BB962C8B-B14F-4D97-AF65-F5344CB8AC3E}">
        <p14:creationId xmlns:p14="http://schemas.microsoft.com/office/powerpoint/2010/main" val="37999052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78</a:t>
            </a:fld>
            <a:endParaRPr lang="en-US"/>
          </a:p>
        </p:txBody>
      </p:sp>
      <p:pic>
        <p:nvPicPr>
          <p:cNvPr id="5" name="Picture 4"/>
          <p:cNvPicPr>
            <a:picLocks noChangeAspect="1"/>
          </p:cNvPicPr>
          <p:nvPr/>
        </p:nvPicPr>
        <p:blipFill>
          <a:blip r:embed="rId2"/>
          <a:stretch>
            <a:fillRect/>
          </a:stretch>
        </p:blipFill>
        <p:spPr>
          <a:xfrm>
            <a:off x="171667" y="674917"/>
            <a:ext cx="4246637" cy="4177021"/>
          </a:xfrm>
          <a:prstGeom prst="rect">
            <a:avLst/>
          </a:prstGeom>
        </p:spPr>
      </p:pic>
      <p:sp>
        <p:nvSpPr>
          <p:cNvPr id="6" name="TextBox 5"/>
          <p:cNvSpPr txBox="1"/>
          <p:nvPr/>
        </p:nvSpPr>
        <p:spPr>
          <a:xfrm>
            <a:off x="4418304" y="277144"/>
            <a:ext cx="4539405" cy="2308324"/>
          </a:xfrm>
          <a:prstGeom prst="rect">
            <a:avLst/>
          </a:prstGeom>
          <a:noFill/>
        </p:spPr>
        <p:txBody>
          <a:bodyPr wrap="square" rtlCol="0">
            <a:spAutoFit/>
          </a:bodyPr>
          <a:lstStyle/>
          <a:p>
            <a:r>
              <a:rPr lang="en-US" sz="3600" dirty="0" smtClean="0"/>
              <a:t>Will the elimination of tedious human work cause mass riots or mass rejoicing?</a:t>
            </a:r>
            <a:endParaRPr lang="en-US" sz="3600" dirty="0"/>
          </a:p>
        </p:txBody>
      </p:sp>
      <p:sp>
        <p:nvSpPr>
          <p:cNvPr id="7" name="TextBox 6"/>
          <p:cNvSpPr txBox="1"/>
          <p:nvPr/>
        </p:nvSpPr>
        <p:spPr>
          <a:xfrm>
            <a:off x="1310628" y="4951180"/>
            <a:ext cx="2016748" cy="461665"/>
          </a:xfrm>
          <a:prstGeom prst="rect">
            <a:avLst/>
          </a:prstGeom>
          <a:noFill/>
        </p:spPr>
        <p:txBody>
          <a:bodyPr wrap="none" rtlCol="0">
            <a:spAutoFit/>
          </a:bodyPr>
          <a:lstStyle/>
          <a:p>
            <a:r>
              <a:rPr lang="en-US" sz="2400" dirty="0" smtClean="0"/>
              <a:t>Luddites, 1812</a:t>
            </a:r>
            <a:endParaRPr lang="en-US" sz="2400" dirty="0"/>
          </a:p>
        </p:txBody>
      </p:sp>
      <p:pic>
        <p:nvPicPr>
          <p:cNvPr id="8" name="Picture 7"/>
          <p:cNvPicPr>
            <a:picLocks noChangeAspect="1"/>
          </p:cNvPicPr>
          <p:nvPr/>
        </p:nvPicPr>
        <p:blipFill rotWithShape="1">
          <a:blip r:embed="rId3"/>
          <a:srcRect r="49593"/>
          <a:stretch/>
        </p:blipFill>
        <p:spPr>
          <a:xfrm>
            <a:off x="5241839" y="2747588"/>
            <a:ext cx="3444961" cy="3747100"/>
          </a:xfrm>
          <a:prstGeom prst="rect">
            <a:avLst/>
          </a:prstGeom>
        </p:spPr>
      </p:pic>
    </p:spTree>
    <p:extLst>
      <p:ext uri="{BB962C8B-B14F-4D97-AF65-F5344CB8AC3E}">
        <p14:creationId xmlns:p14="http://schemas.microsoft.com/office/powerpoint/2010/main" val="30525334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a:t>
            </a:fld>
            <a:endParaRPr lang="en-US"/>
          </a:p>
        </p:txBody>
      </p:sp>
      <p:pic>
        <p:nvPicPr>
          <p:cNvPr id="5" name="Picture 4" descr="Screen Shot 2013-12-02 at 9.10.40 PM.png"/>
          <p:cNvPicPr>
            <a:picLocks noChangeAspect="1"/>
          </p:cNvPicPr>
          <p:nvPr/>
        </p:nvPicPr>
        <p:blipFill rotWithShape="1">
          <a:blip r:embed="rId2">
            <a:extLst>
              <a:ext uri="{28A0092B-C50C-407E-A947-70E740481C1C}">
                <a14:useLocalDpi xmlns:a14="http://schemas.microsoft.com/office/drawing/2010/main" val="0"/>
              </a:ext>
            </a:extLst>
          </a:blip>
          <a:srcRect t="4594"/>
          <a:stretch/>
        </p:blipFill>
        <p:spPr>
          <a:xfrm>
            <a:off x="152400" y="1"/>
            <a:ext cx="7358798" cy="4690850"/>
          </a:xfrm>
          <a:prstGeom prst="rect">
            <a:avLst/>
          </a:prstGeom>
          <a:ln>
            <a:noFill/>
          </a:ln>
          <a:effectLst>
            <a:outerShdw blurRad="292100" dist="139700" dir="2700000" algn="tl" rotWithShape="0">
              <a:srgbClr val="333333">
                <a:alpha val="65000"/>
              </a:srgbClr>
            </a:outerShdw>
          </a:effectLst>
        </p:spPr>
      </p:pic>
      <p:pic>
        <p:nvPicPr>
          <p:cNvPr id="6" name="Picture 5" descr="Screen Shot 2013-12-02 at 9.11.24 PM.png"/>
          <p:cNvPicPr>
            <a:picLocks noChangeAspect="1"/>
          </p:cNvPicPr>
          <p:nvPr/>
        </p:nvPicPr>
        <p:blipFill rotWithShape="1">
          <a:blip r:embed="rId3">
            <a:extLst>
              <a:ext uri="{28A0092B-C50C-407E-A947-70E740481C1C}">
                <a14:useLocalDpi xmlns:a14="http://schemas.microsoft.com/office/drawing/2010/main" val="0"/>
              </a:ext>
            </a:extLst>
          </a:blip>
          <a:srcRect l="5475"/>
          <a:stretch/>
        </p:blipFill>
        <p:spPr>
          <a:xfrm>
            <a:off x="2590800" y="4690850"/>
            <a:ext cx="6409244" cy="1665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30555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79</a:t>
            </a:fld>
            <a:endParaRPr lang="en-US" dirty="0"/>
          </a:p>
        </p:txBody>
      </p:sp>
      <p:pic>
        <p:nvPicPr>
          <p:cNvPr id="82946" name="Picture 2" descr="http://www.solarnavigator.net/history/explorers_history/Potrait_of_Sir_Winston_Churchill.jpg"/>
          <p:cNvPicPr>
            <a:picLocks noChangeAspect="1" noChangeArrowheads="1"/>
          </p:cNvPicPr>
          <p:nvPr/>
        </p:nvPicPr>
        <p:blipFill>
          <a:blip r:embed="rId2" cstate="print"/>
          <a:srcRect/>
          <a:stretch>
            <a:fillRect/>
          </a:stretch>
        </p:blipFill>
        <p:spPr bwMode="auto">
          <a:xfrm>
            <a:off x="457200" y="457200"/>
            <a:ext cx="4038600" cy="5438116"/>
          </a:xfrm>
          <a:prstGeom prst="rect">
            <a:avLst/>
          </a:prstGeom>
          <a:noFill/>
        </p:spPr>
      </p:pic>
      <p:sp>
        <p:nvSpPr>
          <p:cNvPr id="6" name="TextBox 5"/>
          <p:cNvSpPr txBox="1"/>
          <p:nvPr/>
        </p:nvSpPr>
        <p:spPr>
          <a:xfrm>
            <a:off x="4724400" y="1295400"/>
            <a:ext cx="4114799" cy="4154984"/>
          </a:xfrm>
          <a:prstGeom prst="rect">
            <a:avLst/>
          </a:prstGeom>
          <a:noFill/>
        </p:spPr>
        <p:txBody>
          <a:bodyPr wrap="square" rtlCol="0">
            <a:spAutoFit/>
          </a:bodyPr>
          <a:lstStyle/>
          <a:p>
            <a:r>
              <a:rPr lang="en-US" sz="4400" b="1" dirty="0" smtClean="0"/>
              <a:t>America</a:t>
            </a:r>
            <a:r>
              <a:rPr lang="en-US" sz="4400" dirty="0" smtClean="0"/>
              <a:t> will always do the right thing</a:t>
            </a:r>
          </a:p>
          <a:p>
            <a:r>
              <a:rPr lang="en-US" sz="4400" dirty="0" smtClean="0"/>
              <a:t>but only after </a:t>
            </a:r>
            <a:r>
              <a:rPr lang="en-US" sz="4400" b="1" dirty="0" smtClean="0"/>
              <a:t>exhausting</a:t>
            </a:r>
            <a:r>
              <a:rPr lang="en-US" sz="4400" dirty="0" smtClean="0"/>
              <a:t> all other options.</a:t>
            </a:r>
            <a:endParaRPr lang="en-US" sz="4400" dirty="0"/>
          </a:p>
        </p:txBody>
      </p:sp>
      <p:sp>
        <p:nvSpPr>
          <p:cNvPr id="7" name="TextBox 6"/>
          <p:cNvSpPr txBox="1"/>
          <p:nvPr/>
        </p:nvSpPr>
        <p:spPr>
          <a:xfrm>
            <a:off x="6324600" y="304800"/>
            <a:ext cx="2487284" cy="369332"/>
          </a:xfrm>
          <a:prstGeom prst="rect">
            <a:avLst/>
          </a:prstGeom>
          <a:noFill/>
        </p:spPr>
        <p:txBody>
          <a:bodyPr wrap="none" rtlCol="0">
            <a:spAutoFit/>
          </a:bodyPr>
          <a:lstStyle/>
          <a:p>
            <a:r>
              <a:rPr lang="en-US" dirty="0" smtClean="0"/>
              <a:t>Charles Vest’s slide idea!</a:t>
            </a:r>
            <a:endParaRPr lang="en-US" dirty="0"/>
          </a:p>
        </p:txBody>
      </p:sp>
      <p:sp>
        <p:nvSpPr>
          <p:cNvPr id="8" name="TextBox 7"/>
          <p:cNvSpPr txBox="1"/>
          <p:nvPr/>
        </p:nvSpPr>
        <p:spPr>
          <a:xfrm>
            <a:off x="1371600" y="5943600"/>
            <a:ext cx="2393860" cy="461665"/>
          </a:xfrm>
          <a:prstGeom prst="rect">
            <a:avLst/>
          </a:prstGeom>
          <a:noFill/>
        </p:spPr>
        <p:txBody>
          <a:bodyPr wrap="none" rtlCol="0">
            <a:spAutoFit/>
          </a:bodyPr>
          <a:lstStyle/>
          <a:p>
            <a:r>
              <a:rPr lang="en-US" sz="2400" dirty="0" smtClean="0"/>
              <a:t>Winston Churchill</a:t>
            </a:r>
            <a:endParaRPr lang="en-US" sz="2400"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128066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p:txBody>
          <a:bodyPr/>
          <a:lstStyle/>
          <a:p>
            <a:r>
              <a:rPr lang="en-US" dirty="0" smtClean="0"/>
              <a:t>Charge</a:t>
            </a:r>
            <a:endParaRPr lang="en-US" dirty="0"/>
          </a:p>
        </p:txBody>
      </p:sp>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80</a:t>
            </a:fld>
            <a:endParaRPr lang="en-US"/>
          </a:p>
        </p:txBody>
      </p:sp>
      <p:sp>
        <p:nvSpPr>
          <p:cNvPr id="880643" name="Rectangle 3"/>
          <p:cNvSpPr>
            <a:spLocks noChangeArrowheads="1"/>
          </p:cNvSpPr>
          <p:nvPr/>
        </p:nvSpPr>
        <p:spPr bwMode="auto">
          <a:xfrm>
            <a:off x="342900" y="1476379"/>
            <a:ext cx="4495800" cy="2800767"/>
          </a:xfrm>
          <a:prstGeom prst="rect">
            <a:avLst/>
          </a:prstGeom>
          <a:noFill/>
          <a:ln w="31750">
            <a:noFill/>
            <a:miter lim="800000"/>
            <a:headEnd/>
            <a:tailEnd/>
          </a:ln>
          <a:effectLst/>
        </p:spPr>
        <p:txBody>
          <a:bodyPr wrap="square" anchor="ctr">
            <a:spAutoFit/>
          </a:bodyPr>
          <a:lstStyle/>
          <a:p>
            <a:r>
              <a:rPr lang="en-US" sz="4400" dirty="0"/>
              <a:t>The best way to predict the future is to invent it. </a:t>
            </a:r>
          </a:p>
          <a:p>
            <a:pPr algn="r"/>
            <a:r>
              <a:rPr lang="en-US" sz="4400" dirty="0"/>
              <a:t>— Alan Kay </a:t>
            </a:r>
          </a:p>
        </p:txBody>
      </p:sp>
      <p:pic>
        <p:nvPicPr>
          <p:cNvPr id="7170" name="Picture 2"/>
          <p:cNvPicPr>
            <a:picLocks noChangeAspect="1" noChangeArrowheads="1"/>
          </p:cNvPicPr>
          <p:nvPr/>
        </p:nvPicPr>
        <p:blipFill>
          <a:blip r:embed="rId2" cstate="print"/>
          <a:srcRect r="40678"/>
          <a:stretch>
            <a:fillRect/>
          </a:stretch>
        </p:blipFill>
        <p:spPr bwMode="auto">
          <a:xfrm>
            <a:off x="4953000" y="1417638"/>
            <a:ext cx="3733800" cy="4720590"/>
          </a:xfrm>
          <a:prstGeom prst="rect">
            <a:avLst/>
          </a:prstGeom>
          <a:noFill/>
          <a:ln w="9525">
            <a:noFill/>
            <a:miter lim="800000"/>
            <a:headEnd/>
            <a:tailEnd/>
          </a:ln>
        </p:spPr>
      </p:pic>
      <p:sp>
        <p:nvSpPr>
          <p:cNvPr id="6" name="TextBox 5"/>
          <p:cNvSpPr txBox="1"/>
          <p:nvPr/>
        </p:nvSpPr>
        <p:spPr>
          <a:xfrm>
            <a:off x="457200" y="5122606"/>
            <a:ext cx="549726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Project submissions by 4:59pm tomorrow!</a:t>
            </a:r>
            <a:endParaRPr lang="en-US" sz="2400" dirty="0"/>
          </a:p>
        </p:txBody>
      </p:sp>
    </p:spTree>
    <p:extLst>
      <p:ext uri="{BB962C8B-B14F-4D97-AF65-F5344CB8AC3E}">
        <p14:creationId xmlns:p14="http://schemas.microsoft.com/office/powerpoint/2010/main" val="36764799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#1</a:t>
            </a:r>
            <a:endParaRPr lang="en-US" b="1" dirty="0"/>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
        <p:nvSpPr>
          <p:cNvPr id="7" name="TextBox 6"/>
          <p:cNvSpPr txBox="1"/>
          <p:nvPr/>
        </p:nvSpPr>
        <p:spPr>
          <a:xfrm>
            <a:off x="553977" y="1742786"/>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Amazon, </a:t>
            </a:r>
            <a:r>
              <a:rPr lang="en-US" sz="3200" dirty="0"/>
              <a:t>Facebook</a:t>
            </a:r>
            <a:r>
              <a:rPr lang="en-US" sz="3200" dirty="0" smtClean="0"/>
              <a:t>, Google</a:t>
            </a:r>
            <a:r>
              <a:rPr lang="en-US" sz="3200" dirty="0"/>
              <a:t>, </a:t>
            </a:r>
            <a:r>
              <a:rPr lang="en-US" sz="3200" dirty="0" smtClean="0"/>
              <a:t>and </a:t>
            </a:r>
            <a:r>
              <a:rPr lang="en-US" sz="3200" dirty="0"/>
              <a:t>Microsoft combined </a:t>
            </a:r>
            <a:r>
              <a:rPr lang="en-US" sz="3200" dirty="0" smtClean="0"/>
              <a:t>will contribute less valuable </a:t>
            </a:r>
            <a:r>
              <a:rPr lang="en-US" sz="3200" dirty="0"/>
              <a:t>technological innovation to society in 1990-2030 than Bell </a:t>
            </a:r>
            <a:r>
              <a:rPr lang="en-US" sz="3200" dirty="0" smtClean="0"/>
              <a:t>Labs did </a:t>
            </a:r>
            <a:r>
              <a:rPr lang="en-US" sz="3200" dirty="0"/>
              <a:t>in 1940-1980.</a:t>
            </a:r>
          </a:p>
        </p:txBody>
      </p:sp>
      <p:pic>
        <p:nvPicPr>
          <p:cNvPr id="8" name="Picture 7"/>
          <p:cNvPicPr>
            <a:picLocks noChangeAspect="1"/>
          </p:cNvPicPr>
          <p:nvPr/>
        </p:nvPicPr>
        <p:blipFill>
          <a:blip r:embed="rId2"/>
          <a:stretch>
            <a:fillRect/>
          </a:stretch>
        </p:blipFill>
        <p:spPr>
          <a:xfrm>
            <a:off x="567545" y="4039480"/>
            <a:ext cx="1765236" cy="1580689"/>
          </a:xfrm>
          <a:prstGeom prst="rect">
            <a:avLst/>
          </a:prstGeom>
        </p:spPr>
      </p:pic>
      <p:sp>
        <p:nvSpPr>
          <p:cNvPr id="9" name="TextBox 8"/>
          <p:cNvSpPr txBox="1"/>
          <p:nvPr/>
        </p:nvSpPr>
        <p:spPr>
          <a:xfrm>
            <a:off x="553977" y="5759384"/>
            <a:ext cx="1921169" cy="400110"/>
          </a:xfrm>
          <a:prstGeom prst="rect">
            <a:avLst/>
          </a:prstGeom>
          <a:noFill/>
        </p:spPr>
        <p:txBody>
          <a:bodyPr wrap="none" rtlCol="0">
            <a:spAutoFit/>
          </a:bodyPr>
          <a:lstStyle/>
          <a:p>
            <a:r>
              <a:rPr lang="en-US" sz="2000" dirty="0" smtClean="0"/>
              <a:t>transistor (1947)</a:t>
            </a:r>
            <a:endParaRPr lang="en-US" sz="2000" dirty="0"/>
          </a:p>
        </p:txBody>
      </p:sp>
      <p:pic>
        <p:nvPicPr>
          <p:cNvPr id="10" name="Picture 9" descr="Screen Shot 2013-12-02 at 7.2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4300377"/>
            <a:ext cx="2578503" cy="95500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23264" y="5420114"/>
            <a:ext cx="2306641" cy="707886"/>
          </a:xfrm>
          <a:prstGeom prst="rect">
            <a:avLst/>
          </a:prstGeom>
          <a:noFill/>
        </p:spPr>
        <p:txBody>
          <a:bodyPr wrap="none" rtlCol="0">
            <a:spAutoFit/>
          </a:bodyPr>
          <a:lstStyle/>
          <a:p>
            <a:pPr algn="ctr"/>
            <a:r>
              <a:rPr lang="en-US" sz="2000" dirty="0" smtClean="0"/>
              <a:t>information theory,</a:t>
            </a:r>
          </a:p>
          <a:p>
            <a:pPr algn="ctr"/>
            <a:r>
              <a:rPr lang="en-US" sz="2000" dirty="0" smtClean="0"/>
              <a:t>cryptography (1945)</a:t>
            </a:r>
            <a:endParaRPr lang="en-US" sz="2000" dirty="0"/>
          </a:p>
        </p:txBody>
      </p:sp>
      <p:pic>
        <p:nvPicPr>
          <p:cNvPr id="12" name="Picture 11"/>
          <p:cNvPicPr>
            <a:picLocks noChangeAspect="1"/>
          </p:cNvPicPr>
          <p:nvPr/>
        </p:nvPicPr>
        <p:blipFill>
          <a:blip r:embed="rId4"/>
          <a:stretch>
            <a:fillRect/>
          </a:stretch>
        </p:blipFill>
        <p:spPr>
          <a:xfrm>
            <a:off x="5362263" y="3988746"/>
            <a:ext cx="2770846" cy="1770638"/>
          </a:xfrm>
          <a:prstGeom prst="rect">
            <a:avLst/>
          </a:prstGeom>
        </p:spPr>
      </p:pic>
      <p:sp>
        <p:nvSpPr>
          <p:cNvPr id="13" name="TextBox 12"/>
          <p:cNvSpPr txBox="1"/>
          <p:nvPr/>
        </p:nvSpPr>
        <p:spPr>
          <a:xfrm>
            <a:off x="5362263" y="5759045"/>
            <a:ext cx="2791424" cy="400110"/>
          </a:xfrm>
          <a:prstGeom prst="rect">
            <a:avLst/>
          </a:prstGeom>
          <a:noFill/>
        </p:spPr>
        <p:txBody>
          <a:bodyPr wrap="none" rtlCol="0">
            <a:spAutoFit/>
          </a:bodyPr>
          <a:lstStyle/>
          <a:p>
            <a:r>
              <a:rPr lang="en-US" sz="2000" dirty="0" smtClean="0"/>
              <a:t>cellular telephony (1947)</a:t>
            </a:r>
            <a:endParaRPr lang="en-US" sz="2000" dirty="0"/>
          </a:p>
        </p:txBody>
      </p:sp>
    </p:spTree>
    <p:extLst>
      <p:ext uri="{BB962C8B-B14F-4D97-AF65-F5344CB8AC3E}">
        <p14:creationId xmlns:p14="http://schemas.microsoft.com/office/powerpoint/2010/main" val="34391734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72694</TotalTime>
  <Words>6377</Words>
  <Application>Microsoft Macintosh PowerPoint</Application>
  <PresentationFormat>On-screen Show (4:3)</PresentationFormat>
  <Paragraphs>1007</Paragraphs>
  <Slides>81</Slides>
  <Notes>1</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Class 26: Inventing the Future</vt:lpstr>
      <vt:lpstr>This Week in cs4414</vt:lpstr>
      <vt:lpstr>PowerPoint Presentation</vt:lpstr>
      <vt:lpstr>PowerPoint Presentation</vt:lpstr>
      <vt:lpstr>Past and Future</vt:lpstr>
      <vt:lpstr>AT&amp;T’s “You Will” (1993-4)</vt:lpstr>
      <vt:lpstr>PowerPoint Presentation</vt:lpstr>
      <vt:lpstr>PowerPoint Presentation</vt:lpstr>
      <vt:lpstr>Prediction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Prediction #2</vt:lpstr>
      <vt:lpstr>PowerPoint Presentation</vt:lpstr>
      <vt:lpstr>PowerPoint Presentation</vt:lpstr>
      <vt:lpstr>PowerPoint Presentation</vt:lpstr>
      <vt:lpstr>PowerPoint Presentation</vt:lpstr>
      <vt:lpstr>PowerPoint Presentation</vt:lpstr>
      <vt:lpstr>PowerPoint Presentation</vt:lpstr>
      <vt:lpstr>Pace of Progress</vt:lpstr>
      <vt:lpstr>PowerPoint Presentation</vt:lpstr>
      <vt:lpstr>Last Millennium</vt:lpstr>
      <vt:lpstr>Last Millennium</vt:lpstr>
      <vt:lpstr>Last Millennium</vt:lpstr>
      <vt:lpstr>Last Millennium</vt:lpstr>
      <vt:lpstr>Prediction #3</vt:lpstr>
      <vt:lpstr>PowerPoint Presentation</vt:lpstr>
      <vt:lpstr>PowerPoint Presentation</vt:lpstr>
      <vt:lpstr>Astrophysics and Moore’s Law</vt:lpstr>
      <vt:lpstr>PowerPoint Presentation</vt:lpstr>
      <vt:lpstr>PowerPoint Presentation</vt:lpstr>
      <vt:lpstr>PowerPoint Presentation</vt:lpstr>
      <vt:lpstr>PowerPoint Presentation</vt:lpstr>
      <vt:lpstr>The Endless Golden Age</vt:lpstr>
      <vt:lpstr>PowerPoint Presentation</vt:lpstr>
      <vt:lpstr>PowerPoint Presentation</vt:lpstr>
      <vt:lpstr>PowerPoint Presentation</vt:lpstr>
      <vt:lpstr>PowerPoint Presentation</vt:lpstr>
      <vt:lpstr>Golden Ages or Golden Catastrophes?</vt:lpstr>
      <vt:lpstr>PowerPoint Presentation</vt:lpstr>
      <vt:lpstr>PowerPoint Presentation</vt:lpstr>
      <vt:lpstr>PowerPoint Presentation</vt:lpstr>
      <vt:lpstr>Malthus’ Fallacy?</vt:lpstr>
      <vt:lpstr>Malthus’ Fallacy</vt:lpstr>
      <vt:lpstr>Golden Age of Food Production</vt:lpstr>
      <vt:lpstr>Growing Corn</vt:lpstr>
      <vt:lpstr>Corn Yield</vt:lpstr>
      <vt:lpstr>PowerPoint Presentation</vt:lpstr>
      <vt:lpstr>Green Revolution</vt:lpstr>
      <vt:lpstr>PowerPoint Presentation</vt:lpstr>
      <vt:lpstr>Malthus was wrong about #2 Also</vt:lpstr>
      <vt:lpstr>Upcoming Malthusian Catastrophes?</vt:lpstr>
      <vt:lpstr>PowerPoint Presentation</vt:lpstr>
      <vt:lpstr>“Cornucopian View”</vt:lpstr>
      <vt:lpstr>Prediction #4</vt:lpstr>
      <vt:lpstr>PowerPoint Presentation</vt:lpstr>
      <vt:lpstr>PowerPoint Presentation</vt:lpstr>
      <vt:lpstr>Charge</vt:lpstr>
    </vt:vector>
  </TitlesOfParts>
  <Company>University of Virginia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cs4414 Lecture</dc:title>
  <dc:creator>David Evans</dc:creator>
  <cp:keywords>Operating Systems</cp:keywords>
  <cp:lastModifiedBy>David Evans</cp:lastModifiedBy>
  <cp:revision>767</cp:revision>
  <cp:lastPrinted>2013-11-21T15:26:53Z</cp:lastPrinted>
  <dcterms:created xsi:type="dcterms:W3CDTF">2013-08-26T17:24:32Z</dcterms:created>
  <dcterms:modified xsi:type="dcterms:W3CDTF">2013-12-03T19:29:23Z</dcterms:modified>
</cp:coreProperties>
</file>