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bookmarkIdSeed="2">
  <p:sldMasterIdLst>
    <p:sldMasterId id="2147483648" r:id="rId1"/>
  </p:sldMasterIdLst>
  <p:notesMasterIdLst>
    <p:notesMasterId r:id="rId82"/>
  </p:notesMasterIdLst>
  <p:handoutMasterIdLst>
    <p:handoutMasterId r:id="rId83"/>
  </p:handoutMasterIdLst>
  <p:sldIdLst>
    <p:sldId id="256" r:id="rId2"/>
    <p:sldId id="316" r:id="rId3"/>
    <p:sldId id="381" r:id="rId4"/>
    <p:sldId id="382" r:id="rId5"/>
    <p:sldId id="317" r:id="rId6"/>
    <p:sldId id="310" r:id="rId7"/>
    <p:sldId id="318" r:id="rId8"/>
    <p:sldId id="335" r:id="rId9"/>
    <p:sldId id="319" r:id="rId10"/>
    <p:sldId id="326" r:id="rId11"/>
    <p:sldId id="327" r:id="rId12"/>
    <p:sldId id="328" r:id="rId13"/>
    <p:sldId id="329" r:id="rId14"/>
    <p:sldId id="330" r:id="rId15"/>
    <p:sldId id="338" r:id="rId16"/>
    <p:sldId id="331" r:id="rId17"/>
    <p:sldId id="332" r:id="rId18"/>
    <p:sldId id="333" r:id="rId19"/>
    <p:sldId id="334" r:id="rId20"/>
    <p:sldId id="336" r:id="rId21"/>
    <p:sldId id="337" r:id="rId22"/>
    <p:sldId id="339" r:id="rId23"/>
    <p:sldId id="340" r:id="rId24"/>
    <p:sldId id="341" r:id="rId25"/>
    <p:sldId id="342" r:id="rId26"/>
    <p:sldId id="343" r:id="rId27"/>
    <p:sldId id="344" r:id="rId28"/>
    <p:sldId id="345" r:id="rId29"/>
    <p:sldId id="346" r:id="rId30"/>
    <p:sldId id="347" r:id="rId31"/>
    <p:sldId id="348" r:id="rId32"/>
    <p:sldId id="349" r:id="rId33"/>
    <p:sldId id="350" r:id="rId34"/>
    <p:sldId id="351" r:id="rId35"/>
    <p:sldId id="352" r:id="rId36"/>
    <p:sldId id="353" r:id="rId37"/>
    <p:sldId id="354" r:id="rId38"/>
    <p:sldId id="355" r:id="rId39"/>
    <p:sldId id="356" r:id="rId40"/>
    <p:sldId id="260" r:id="rId41"/>
    <p:sldId id="362" r:id="rId42"/>
    <p:sldId id="320" r:id="rId43"/>
    <p:sldId id="321" r:id="rId44"/>
    <p:sldId id="322" r:id="rId45"/>
    <p:sldId id="323" r:id="rId46"/>
    <p:sldId id="324" r:id="rId47"/>
    <p:sldId id="325" r:id="rId48"/>
    <p:sldId id="374" r:id="rId49"/>
    <p:sldId id="262" r:id="rId50"/>
    <p:sldId id="263" r:id="rId51"/>
    <p:sldId id="269" r:id="rId52"/>
    <p:sldId id="367" r:id="rId53"/>
    <p:sldId id="368" r:id="rId54"/>
    <p:sldId id="275" r:id="rId55"/>
    <p:sldId id="276" r:id="rId56"/>
    <p:sldId id="277" r:id="rId57"/>
    <p:sldId id="285" r:id="rId58"/>
    <p:sldId id="284" r:id="rId59"/>
    <p:sldId id="376" r:id="rId60"/>
    <p:sldId id="377" r:id="rId61"/>
    <p:sldId id="287" r:id="rId62"/>
    <p:sldId id="289" r:id="rId63"/>
    <p:sldId id="290" r:id="rId64"/>
    <p:sldId id="292" r:id="rId65"/>
    <p:sldId id="295" r:id="rId66"/>
    <p:sldId id="296" r:id="rId67"/>
    <p:sldId id="297" r:id="rId68"/>
    <p:sldId id="298" r:id="rId69"/>
    <p:sldId id="299" r:id="rId70"/>
    <p:sldId id="300" r:id="rId71"/>
    <p:sldId id="301" r:id="rId72"/>
    <p:sldId id="302" r:id="rId73"/>
    <p:sldId id="303" r:id="rId74"/>
    <p:sldId id="304" r:id="rId75"/>
    <p:sldId id="380" r:id="rId76"/>
    <p:sldId id="306" r:id="rId77"/>
    <p:sldId id="378" r:id="rId78"/>
    <p:sldId id="379" r:id="rId79"/>
    <p:sldId id="308" r:id="rId80"/>
    <p:sldId id="309" r:id="rId81"/>
  </p:sldIdLst>
  <p:sldSz cx="9144000" cy="6858000" type="screen4x3"/>
  <p:notesSz cx="7188200" cy="9448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B501"/>
    <a:srgbClr val="BEEAFF"/>
    <a:srgbClr val="00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94660"/>
  </p:normalViewPr>
  <p:slideViewPr>
    <p:cSldViewPr snapToGrid="0" snapToObjects="1">
      <p:cViewPr>
        <p:scale>
          <a:sx n="94" d="100"/>
          <a:sy n="94" d="100"/>
        </p:scale>
        <p:origin x="-2736" y="-288"/>
      </p:cViewPr>
      <p:guideLst>
        <p:guide orient="horz" pos="2160"/>
        <p:guide pos="2880"/>
      </p:guideLst>
    </p:cSldViewPr>
  </p:slideViewPr>
  <p:notesTextViewPr>
    <p:cViewPr>
      <p:scale>
        <a:sx n="100" d="100"/>
        <a:sy n="100" d="100"/>
      </p:scale>
      <p:origin x="0" y="0"/>
    </p:cViewPr>
  </p:notesTextViewPr>
  <p:sorterViewPr>
    <p:cViewPr>
      <p:scale>
        <a:sx n="124" d="100"/>
        <a:sy n="124"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handoutMaster" Target="handoutMasters/handout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ave:Library:Application%20Support:Microsoft:Office:Office%202011%20AutoRecovery:genome%20(version%201).xlsb"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dave:Library:Application%20Support:Microsoft:Office:Office%202011%20AutoRecovery:genome%20(version%201).xlsb"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dave:Dropbox:OS:OS-share:site:content:classes:class26:youwil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dave:Dropbox:OS:OS-share:site:content:classes:class26:youwill.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dave:Dropbox:OS:OS-share:site:content:classes:class26:youwill.xlsx" TargetMode="Externa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Macintosh%20HD:Users:dave:Dropbox:OS:OS-share:site:content:classes:class26:youwill.xlsx" TargetMode="Externa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Macintosh%20HD:Users:dave:Dropbox:OS:OS-share:site:content:classes:class26:youwil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Sheet1!$E$1</c:f>
              <c:strCache>
                <c:ptCount val="1"/>
                <c:pt idx="0">
                  <c:v>Cost per Genome</c:v>
                </c:pt>
              </c:strCache>
            </c:strRef>
          </c:tx>
          <c:marker>
            <c:symbol val="diamond"/>
            <c:size val="8"/>
          </c:marker>
          <c:cat>
            <c:numRef>
              <c:f>Sheet1!$A$2:$A$44</c:f>
              <c:numCache>
                <c:formatCode>mmmm\-yyyy</c:formatCode>
                <c:ptCount val="43"/>
                <c:pt idx="0">
                  <c:v>37164.0</c:v>
                </c:pt>
                <c:pt idx="1">
                  <c:v>37346.0</c:v>
                </c:pt>
                <c:pt idx="2">
                  <c:v>37529.0</c:v>
                </c:pt>
                <c:pt idx="3">
                  <c:v>37711.0</c:v>
                </c:pt>
                <c:pt idx="4" formatCode="mmm\ yyyy">
                  <c:v>37925.0</c:v>
                </c:pt>
                <c:pt idx="5" formatCode="mmm\ yyyy">
                  <c:v>38017.0</c:v>
                </c:pt>
                <c:pt idx="6" formatCode="mmm\ yyyy">
                  <c:v>38107.0</c:v>
                </c:pt>
                <c:pt idx="7" formatCode="mmm\ yyyy">
                  <c:v>38199.0</c:v>
                </c:pt>
                <c:pt idx="8" formatCode="mmm\ yyyy">
                  <c:v>38291.0</c:v>
                </c:pt>
                <c:pt idx="9" formatCode="mmm\ yyyy">
                  <c:v>38383.0</c:v>
                </c:pt>
                <c:pt idx="10" formatCode="mmm\ yyyy">
                  <c:v>38472.0</c:v>
                </c:pt>
                <c:pt idx="11" formatCode="mmm\ yyyy">
                  <c:v>38564.0</c:v>
                </c:pt>
                <c:pt idx="12" formatCode="mmm\ yyyy">
                  <c:v>38656.0</c:v>
                </c:pt>
                <c:pt idx="13" formatCode="mmm\ yyyy">
                  <c:v>38748.0</c:v>
                </c:pt>
                <c:pt idx="14" formatCode="mmm\ yyyy">
                  <c:v>38837.0</c:v>
                </c:pt>
                <c:pt idx="15" formatCode="mmm\ yyyy">
                  <c:v>38929.0</c:v>
                </c:pt>
                <c:pt idx="16" formatCode="mmm\ yyyy">
                  <c:v>39021.0</c:v>
                </c:pt>
                <c:pt idx="17" formatCode="mmm\ yyyy">
                  <c:v>39113.0</c:v>
                </c:pt>
                <c:pt idx="18" formatCode="mmm\ yyyy">
                  <c:v>39202.0</c:v>
                </c:pt>
                <c:pt idx="19" formatCode="mmm\ yyyy">
                  <c:v>39294.0</c:v>
                </c:pt>
                <c:pt idx="20" formatCode="mmm\ yyyy">
                  <c:v>39386.0</c:v>
                </c:pt>
                <c:pt idx="21" formatCode="mmm\ yyyy">
                  <c:v>39478.0</c:v>
                </c:pt>
                <c:pt idx="22" formatCode="mmm\ yyyy">
                  <c:v>39568.0</c:v>
                </c:pt>
                <c:pt idx="23" formatCode="mmm\ yyyy">
                  <c:v>39660.0</c:v>
                </c:pt>
                <c:pt idx="24" formatCode="mmm\ yyyy">
                  <c:v>39752.0</c:v>
                </c:pt>
                <c:pt idx="25" formatCode="mmm\ yyyy">
                  <c:v>39844.0</c:v>
                </c:pt>
                <c:pt idx="26" formatCode="mmm\ yyyy">
                  <c:v>39933.0</c:v>
                </c:pt>
                <c:pt idx="27" formatCode="mmm\ yyyy">
                  <c:v>40025.0</c:v>
                </c:pt>
                <c:pt idx="28" formatCode="mmm\ yyyy">
                  <c:v>40117.0</c:v>
                </c:pt>
                <c:pt idx="29" formatCode="mmm\ yyyy">
                  <c:v>40209.0</c:v>
                </c:pt>
                <c:pt idx="30" formatCode="mmm\ yyyy">
                  <c:v>40298.0</c:v>
                </c:pt>
                <c:pt idx="31" formatCode="mmm\ yyyy">
                  <c:v>40390.0</c:v>
                </c:pt>
                <c:pt idx="32" formatCode="mmm\ yyyy">
                  <c:v>40482.0</c:v>
                </c:pt>
                <c:pt idx="33" formatCode="[$-409]mmm\-yy;@">
                  <c:v>40574.0</c:v>
                </c:pt>
                <c:pt idx="34" formatCode="[$-409]mmm\-yy;@">
                  <c:v>40663.0</c:v>
                </c:pt>
                <c:pt idx="35" formatCode="[$-409]mmm\-yy;@">
                  <c:v>40755.0</c:v>
                </c:pt>
                <c:pt idx="36" formatCode="[$-409]mmm\-yy;@">
                  <c:v>40846.0</c:v>
                </c:pt>
                <c:pt idx="37" formatCode="[$-409]mmm\-yy;@">
                  <c:v>40939.0</c:v>
                </c:pt>
                <c:pt idx="38" formatCode="[$-409]mmm\-yy;@">
                  <c:v>41029.0</c:v>
                </c:pt>
                <c:pt idx="39" formatCode="[$-409]mmm\-yy;@">
                  <c:v>41121.0</c:v>
                </c:pt>
                <c:pt idx="40" formatCode="[$-409]mmm\-yy;@">
                  <c:v>41213.0</c:v>
                </c:pt>
                <c:pt idx="41" formatCode="mmm\-yy">
                  <c:v>41275.0</c:v>
                </c:pt>
              </c:numCache>
            </c:numRef>
          </c:cat>
          <c:val>
            <c:numRef>
              <c:f>Sheet1!$E$2:$E$22</c:f>
              <c:numCache>
                <c:formatCode>_("$"* #,##0_);_("$"* \(#,##0\);_("$"* "-"??_);_(@_)</c:formatCode>
                <c:ptCount val="21"/>
                <c:pt idx="0">
                  <c:v>9.52630719227537E7</c:v>
                </c:pt>
                <c:pt idx="1">
                  <c:v>7.01754374157478E7</c:v>
                </c:pt>
                <c:pt idx="2">
                  <c:v>6.14484215025378E7</c:v>
                </c:pt>
                <c:pt idx="3">
                  <c:v>5.37516840773804E7</c:v>
                </c:pt>
                <c:pt idx="4">
                  <c:v>4.01575542303234E7</c:v>
                </c:pt>
                <c:pt idx="5">
                  <c:v>2.87803762063242E7</c:v>
                </c:pt>
                <c:pt idx="6">
                  <c:v>2.04425761408458E7</c:v>
                </c:pt>
                <c:pt idx="7">
                  <c:v>1.9934345735188E7</c:v>
                </c:pt>
                <c:pt idx="8">
                  <c:v>1.8519312163626E7</c:v>
                </c:pt>
                <c:pt idx="9">
                  <c:v>1.75349695618152E7</c:v>
                </c:pt>
                <c:pt idx="10">
                  <c:v>1.61596994380852E7</c:v>
                </c:pt>
                <c:pt idx="11">
                  <c:v>1.61802241043986E7</c:v>
                </c:pt>
                <c:pt idx="12">
                  <c:v>1.38011241939067E7</c:v>
                </c:pt>
                <c:pt idx="13">
                  <c:v>1.25856589011775E7</c:v>
                </c:pt>
                <c:pt idx="14">
                  <c:v>1.17325345202239E7</c:v>
                </c:pt>
                <c:pt idx="15">
                  <c:v>1.14553152211235E7</c:v>
                </c:pt>
                <c:pt idx="16">
                  <c:v>1.04745563610479E7</c:v>
                </c:pt>
                <c:pt idx="17">
                  <c:v>9.40873890972417E6</c:v>
                </c:pt>
                <c:pt idx="18">
                  <c:v>9.04700296912053E6</c:v>
                </c:pt>
                <c:pt idx="19">
                  <c:v>8.92734214280181E6</c:v>
                </c:pt>
                <c:pt idx="20">
                  <c:v>7.14757138848289E6</c:v>
                </c:pt>
              </c:numCache>
            </c:numRef>
          </c:val>
          <c:smooth val="0"/>
        </c:ser>
        <c:ser>
          <c:idx val="1"/>
          <c:order val="1"/>
          <c:tx>
            <c:strRef>
              <c:f>Sheet1!$F$1</c:f>
              <c:strCache>
                <c:ptCount val="1"/>
                <c:pt idx="0">
                  <c:v>Moore's Law</c:v>
                </c:pt>
              </c:strCache>
            </c:strRef>
          </c:tx>
          <c:spPr>
            <a:ln>
              <a:solidFill>
                <a:schemeClr val="bg1">
                  <a:lumMod val="50000"/>
                </a:schemeClr>
              </a:solidFill>
              <a:prstDash val="sysDash"/>
            </a:ln>
          </c:spPr>
          <c:marker>
            <c:symbol val="none"/>
          </c:marker>
          <c:cat>
            <c:numRef>
              <c:f>Sheet1!$A$2:$A$44</c:f>
              <c:numCache>
                <c:formatCode>mmmm\-yyyy</c:formatCode>
                <c:ptCount val="43"/>
                <c:pt idx="0">
                  <c:v>37164.0</c:v>
                </c:pt>
                <c:pt idx="1">
                  <c:v>37346.0</c:v>
                </c:pt>
                <c:pt idx="2">
                  <c:v>37529.0</c:v>
                </c:pt>
                <c:pt idx="3">
                  <c:v>37711.0</c:v>
                </c:pt>
                <c:pt idx="4" formatCode="mmm\ yyyy">
                  <c:v>37925.0</c:v>
                </c:pt>
                <c:pt idx="5" formatCode="mmm\ yyyy">
                  <c:v>38017.0</c:v>
                </c:pt>
                <c:pt idx="6" formatCode="mmm\ yyyy">
                  <c:v>38107.0</c:v>
                </c:pt>
                <c:pt idx="7" formatCode="mmm\ yyyy">
                  <c:v>38199.0</c:v>
                </c:pt>
                <c:pt idx="8" formatCode="mmm\ yyyy">
                  <c:v>38291.0</c:v>
                </c:pt>
                <c:pt idx="9" formatCode="mmm\ yyyy">
                  <c:v>38383.0</c:v>
                </c:pt>
                <c:pt idx="10" formatCode="mmm\ yyyy">
                  <c:v>38472.0</c:v>
                </c:pt>
                <c:pt idx="11" formatCode="mmm\ yyyy">
                  <c:v>38564.0</c:v>
                </c:pt>
                <c:pt idx="12" formatCode="mmm\ yyyy">
                  <c:v>38656.0</c:v>
                </c:pt>
                <c:pt idx="13" formatCode="mmm\ yyyy">
                  <c:v>38748.0</c:v>
                </c:pt>
                <c:pt idx="14" formatCode="mmm\ yyyy">
                  <c:v>38837.0</c:v>
                </c:pt>
                <c:pt idx="15" formatCode="mmm\ yyyy">
                  <c:v>38929.0</c:v>
                </c:pt>
                <c:pt idx="16" formatCode="mmm\ yyyy">
                  <c:v>39021.0</c:v>
                </c:pt>
                <c:pt idx="17" formatCode="mmm\ yyyy">
                  <c:v>39113.0</c:v>
                </c:pt>
                <c:pt idx="18" formatCode="mmm\ yyyy">
                  <c:v>39202.0</c:v>
                </c:pt>
                <c:pt idx="19" formatCode="mmm\ yyyy">
                  <c:v>39294.0</c:v>
                </c:pt>
                <c:pt idx="20" formatCode="mmm\ yyyy">
                  <c:v>39386.0</c:v>
                </c:pt>
                <c:pt idx="21" formatCode="mmm\ yyyy">
                  <c:v>39478.0</c:v>
                </c:pt>
                <c:pt idx="22" formatCode="mmm\ yyyy">
                  <c:v>39568.0</c:v>
                </c:pt>
                <c:pt idx="23" formatCode="mmm\ yyyy">
                  <c:v>39660.0</c:v>
                </c:pt>
                <c:pt idx="24" formatCode="mmm\ yyyy">
                  <c:v>39752.0</c:v>
                </c:pt>
                <c:pt idx="25" formatCode="mmm\ yyyy">
                  <c:v>39844.0</c:v>
                </c:pt>
                <c:pt idx="26" formatCode="mmm\ yyyy">
                  <c:v>39933.0</c:v>
                </c:pt>
                <c:pt idx="27" formatCode="mmm\ yyyy">
                  <c:v>40025.0</c:v>
                </c:pt>
                <c:pt idx="28" formatCode="mmm\ yyyy">
                  <c:v>40117.0</c:v>
                </c:pt>
                <c:pt idx="29" formatCode="mmm\ yyyy">
                  <c:v>40209.0</c:v>
                </c:pt>
                <c:pt idx="30" formatCode="mmm\ yyyy">
                  <c:v>40298.0</c:v>
                </c:pt>
                <c:pt idx="31" formatCode="mmm\ yyyy">
                  <c:v>40390.0</c:v>
                </c:pt>
                <c:pt idx="32" formatCode="mmm\ yyyy">
                  <c:v>40482.0</c:v>
                </c:pt>
                <c:pt idx="33" formatCode="[$-409]mmm\-yy;@">
                  <c:v>40574.0</c:v>
                </c:pt>
                <c:pt idx="34" formatCode="[$-409]mmm\-yy;@">
                  <c:v>40663.0</c:v>
                </c:pt>
                <c:pt idx="35" formatCode="[$-409]mmm\-yy;@">
                  <c:v>40755.0</c:v>
                </c:pt>
                <c:pt idx="36" formatCode="[$-409]mmm\-yy;@">
                  <c:v>40846.0</c:v>
                </c:pt>
                <c:pt idx="37" formatCode="[$-409]mmm\-yy;@">
                  <c:v>40939.0</c:v>
                </c:pt>
                <c:pt idx="38" formatCode="[$-409]mmm\-yy;@">
                  <c:v>41029.0</c:v>
                </c:pt>
                <c:pt idx="39" formatCode="[$-409]mmm\-yy;@">
                  <c:v>41121.0</c:v>
                </c:pt>
                <c:pt idx="40" formatCode="[$-409]mmm\-yy;@">
                  <c:v>41213.0</c:v>
                </c:pt>
                <c:pt idx="41" formatCode="mmm\-yy">
                  <c:v>41275.0</c:v>
                </c:pt>
              </c:numCache>
            </c:numRef>
          </c:cat>
          <c:val>
            <c:numRef>
              <c:f>Sheet1!$F$2:$F$44</c:f>
              <c:numCache>
                <c:formatCode>_("$"* #,##0.00_);_("$"* \(#,##0.00\);_("$"* "-"??_);_(@_)</c:formatCode>
                <c:ptCount val="43"/>
                <c:pt idx="0" formatCode="_(&quot;$&quot;* #,##0_);_(&quot;$&quot;* \(#,##0\);_(&quot;$&quot;* &quot;-&quot;??_);_(@_)">
                  <c:v>9.52630719227537E7</c:v>
                </c:pt>
                <c:pt idx="1">
                  <c:v>7.57540732945756E7</c:v>
                </c:pt>
                <c:pt idx="2">
                  <c:v>6.0164120325332E7</c:v>
                </c:pt>
                <c:pt idx="3">
                  <c:v>4.78430633070973E7</c:v>
                </c:pt>
                <c:pt idx="4">
                  <c:v>3.65347331475016E7</c:v>
                </c:pt>
                <c:pt idx="5">
                  <c:v>3.25590504186145E7</c:v>
                </c:pt>
                <c:pt idx="6">
                  <c:v>2.90895614459062E7</c:v>
                </c:pt>
                <c:pt idx="7">
                  <c:v>2.59240568132469E7</c:v>
                </c:pt>
                <c:pt idx="8">
                  <c:v>2.31030200612059E7</c:v>
                </c:pt>
                <c:pt idx="9">
                  <c:v>2.0588966448945E7</c:v>
                </c:pt>
                <c:pt idx="10">
                  <c:v>1.84183115973162E7</c:v>
                </c:pt>
                <c:pt idx="11">
                  <c:v>1.64140445066801E7</c:v>
                </c:pt>
                <c:pt idx="12">
                  <c:v>1.46278802833661E7</c:v>
                </c:pt>
                <c:pt idx="13">
                  <c:v>1.30360851341307E7</c:v>
                </c:pt>
                <c:pt idx="14">
                  <c:v>1.1661715929498E7</c:v>
                </c:pt>
                <c:pt idx="15">
                  <c:v>1.039269659869E7</c:v>
                </c:pt>
                <c:pt idx="16">
                  <c:v>9.26177101598046E6</c:v>
                </c:pt>
                <c:pt idx="17">
                  <c:v>8.25391192149963E6</c:v>
                </c:pt>
                <c:pt idx="18">
                  <c:v>7.38371797554576E6</c:v>
                </c:pt>
                <c:pt idx="19">
                  <c:v>6.58022722848505E6</c:v>
                </c:pt>
                <c:pt idx="20">
                  <c:v>5.86417175221208E6</c:v>
                </c:pt>
                <c:pt idx="21">
                  <c:v>5.2260369050142E6</c:v>
                </c:pt>
                <c:pt idx="22">
                  <c:v>4.66915096455237E6</c:v>
                </c:pt>
                <c:pt idx="23">
                  <c:v>4.16105739853692E6</c:v>
                </c:pt>
                <c:pt idx="24">
                  <c:v>3.70825419982512E6</c:v>
                </c:pt>
                <c:pt idx="25">
                  <c:v>3.30472471140526E6</c:v>
                </c:pt>
                <c:pt idx="26">
                  <c:v>2.95631398637459E6</c:v>
                </c:pt>
                <c:pt idx="27">
                  <c:v>2.6346100776764E6</c:v>
                </c:pt>
                <c:pt idx="28">
                  <c:v>2.34791375117302E6</c:v>
                </c:pt>
                <c:pt idx="29">
                  <c:v>2.09241550757648E6</c:v>
                </c:pt>
                <c:pt idx="30">
                  <c:v>1.8718161936475E6</c:v>
                </c:pt>
                <c:pt idx="31">
                  <c:v>1.66812653529717E6</c:v>
                </c:pt>
                <c:pt idx="32">
                  <c:v>1.48660223541508E6</c:v>
                </c:pt>
                <c:pt idx="33">
                  <c:v>1.32483127603232E6</c:v>
                </c:pt>
                <c:pt idx="34">
                  <c:v>1.18515688081485E6</c:v>
                </c:pt>
                <c:pt idx="35">
                  <c:v>1.05618898270392E6</c:v>
                </c:pt>
                <c:pt idx="36">
                  <c:v>941255.2761944493</c:v>
                </c:pt>
                <c:pt idx="37">
                  <c:v>838828.5709019281</c:v>
                </c:pt>
                <c:pt idx="38">
                  <c:v>749443.0870097714</c:v>
                </c:pt>
                <c:pt idx="39">
                  <c:v>667889.2427465823</c:v>
                </c:pt>
                <c:pt idx="40">
                  <c:v>595210.0276972564</c:v>
                </c:pt>
                <c:pt idx="41">
                  <c:v>530439.7112528304</c:v>
                </c:pt>
              </c:numCache>
            </c:numRef>
          </c:val>
          <c:smooth val="0"/>
        </c:ser>
        <c:dLbls>
          <c:showLegendKey val="0"/>
          <c:showVal val="0"/>
          <c:showCatName val="0"/>
          <c:showSerName val="0"/>
          <c:showPercent val="0"/>
          <c:showBubbleSize val="0"/>
        </c:dLbls>
        <c:marker val="1"/>
        <c:smooth val="0"/>
        <c:axId val="-2125083480"/>
        <c:axId val="1776004056"/>
      </c:lineChart>
      <c:dateAx>
        <c:axId val="-2125083480"/>
        <c:scaling>
          <c:orientation val="minMax"/>
          <c:max val="41426.0"/>
          <c:min val="37104.0"/>
        </c:scaling>
        <c:delete val="0"/>
        <c:axPos val="b"/>
        <c:numFmt formatCode="mmm\ yyyy" sourceLinked="0"/>
        <c:majorTickMark val="out"/>
        <c:minorTickMark val="none"/>
        <c:tickLblPos val="nextTo"/>
        <c:txPr>
          <a:bodyPr/>
          <a:lstStyle/>
          <a:p>
            <a:pPr>
              <a:defRPr sz="1600"/>
            </a:pPr>
            <a:endParaRPr lang="en-US"/>
          </a:p>
        </c:txPr>
        <c:crossAx val="1776004056"/>
        <c:crossesAt val="1.0"/>
        <c:auto val="1"/>
        <c:lblOffset val="100"/>
        <c:baseTimeUnit val="months"/>
      </c:dateAx>
      <c:valAx>
        <c:axId val="1776004056"/>
        <c:scaling>
          <c:logBase val="10.0"/>
          <c:orientation val="minMax"/>
          <c:min val="1000.0"/>
        </c:scaling>
        <c:delete val="0"/>
        <c:axPos val="l"/>
        <c:majorGridlines/>
        <c:numFmt formatCode="_(&quot;$&quot;* #,##0_);_(&quot;$&quot;* \(#,##0\);_(&quot;$&quot;* &quot;-&quot;??_);_(@_)" sourceLinked="1"/>
        <c:majorTickMark val="out"/>
        <c:minorTickMark val="none"/>
        <c:tickLblPos val="nextTo"/>
        <c:txPr>
          <a:bodyPr/>
          <a:lstStyle/>
          <a:p>
            <a:pPr>
              <a:defRPr sz="1600"/>
            </a:pPr>
            <a:endParaRPr lang="en-US"/>
          </a:p>
        </c:txPr>
        <c:crossAx val="-2125083480"/>
        <c:crossesAt val="37104.0"/>
        <c:crossBetween val="midCat"/>
      </c:valAx>
    </c:plotArea>
    <c:plotVisOnly val="1"/>
    <c:dispBlanksAs val="span"/>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Sheet1!$E$1</c:f>
              <c:strCache>
                <c:ptCount val="1"/>
                <c:pt idx="0">
                  <c:v>Cost per Genome</c:v>
                </c:pt>
              </c:strCache>
            </c:strRef>
          </c:tx>
          <c:marker>
            <c:symbol val="diamond"/>
            <c:size val="8"/>
          </c:marker>
          <c:cat>
            <c:numRef>
              <c:f>Sheet1!$A$2:$A$44</c:f>
              <c:numCache>
                <c:formatCode>mmmm\-yyyy</c:formatCode>
                <c:ptCount val="43"/>
                <c:pt idx="0">
                  <c:v>37164.0</c:v>
                </c:pt>
                <c:pt idx="1">
                  <c:v>37346.0</c:v>
                </c:pt>
                <c:pt idx="2">
                  <c:v>37529.0</c:v>
                </c:pt>
                <c:pt idx="3">
                  <c:v>37711.0</c:v>
                </c:pt>
                <c:pt idx="4" formatCode="mmm\ yyyy">
                  <c:v>37925.0</c:v>
                </c:pt>
                <c:pt idx="5" formatCode="mmm\ yyyy">
                  <c:v>38017.0</c:v>
                </c:pt>
                <c:pt idx="6" formatCode="mmm\ yyyy">
                  <c:v>38107.0</c:v>
                </c:pt>
                <c:pt idx="7" formatCode="mmm\ yyyy">
                  <c:v>38199.0</c:v>
                </c:pt>
                <c:pt idx="8" formatCode="mmm\ yyyy">
                  <c:v>38291.0</c:v>
                </c:pt>
                <c:pt idx="9" formatCode="mmm\ yyyy">
                  <c:v>38383.0</c:v>
                </c:pt>
                <c:pt idx="10" formatCode="mmm\ yyyy">
                  <c:v>38472.0</c:v>
                </c:pt>
                <c:pt idx="11" formatCode="mmm\ yyyy">
                  <c:v>38564.0</c:v>
                </c:pt>
                <c:pt idx="12" formatCode="mmm\ yyyy">
                  <c:v>38656.0</c:v>
                </c:pt>
                <c:pt idx="13" formatCode="mmm\ yyyy">
                  <c:v>38748.0</c:v>
                </c:pt>
                <c:pt idx="14" formatCode="mmm\ yyyy">
                  <c:v>38837.0</c:v>
                </c:pt>
                <c:pt idx="15" formatCode="mmm\ yyyy">
                  <c:v>38929.0</c:v>
                </c:pt>
                <c:pt idx="16" formatCode="mmm\ yyyy">
                  <c:v>39021.0</c:v>
                </c:pt>
                <c:pt idx="17" formatCode="mmm\ yyyy">
                  <c:v>39113.0</c:v>
                </c:pt>
                <c:pt idx="18" formatCode="mmm\ yyyy">
                  <c:v>39202.0</c:v>
                </c:pt>
                <c:pt idx="19" formatCode="mmm\ yyyy">
                  <c:v>39294.0</c:v>
                </c:pt>
                <c:pt idx="20" formatCode="mmm\ yyyy">
                  <c:v>39386.0</c:v>
                </c:pt>
                <c:pt idx="21" formatCode="mmm\ yyyy">
                  <c:v>39478.0</c:v>
                </c:pt>
                <c:pt idx="22" formatCode="mmm\ yyyy">
                  <c:v>39568.0</c:v>
                </c:pt>
                <c:pt idx="23" formatCode="mmm\ yyyy">
                  <c:v>39660.0</c:v>
                </c:pt>
                <c:pt idx="24" formatCode="mmm\ yyyy">
                  <c:v>39752.0</c:v>
                </c:pt>
                <c:pt idx="25" formatCode="mmm\ yyyy">
                  <c:v>39844.0</c:v>
                </c:pt>
                <c:pt idx="26" formatCode="mmm\ yyyy">
                  <c:v>39933.0</c:v>
                </c:pt>
                <c:pt idx="27" formatCode="mmm\ yyyy">
                  <c:v>40025.0</c:v>
                </c:pt>
                <c:pt idx="28" formatCode="mmm\ yyyy">
                  <c:v>40117.0</c:v>
                </c:pt>
                <c:pt idx="29" formatCode="mmm\ yyyy">
                  <c:v>40209.0</c:v>
                </c:pt>
                <c:pt idx="30" formatCode="mmm\ yyyy">
                  <c:v>40298.0</c:v>
                </c:pt>
                <c:pt idx="31" formatCode="mmm\ yyyy">
                  <c:v>40390.0</c:v>
                </c:pt>
                <c:pt idx="32" formatCode="mmm\ yyyy">
                  <c:v>40482.0</c:v>
                </c:pt>
                <c:pt idx="33" formatCode="[$-409]mmm\-yy;@">
                  <c:v>40574.0</c:v>
                </c:pt>
                <c:pt idx="34" formatCode="[$-409]mmm\-yy;@">
                  <c:v>40663.0</c:v>
                </c:pt>
                <c:pt idx="35" formatCode="[$-409]mmm\-yy;@">
                  <c:v>40755.0</c:v>
                </c:pt>
                <c:pt idx="36" formatCode="[$-409]mmm\-yy;@">
                  <c:v>40846.0</c:v>
                </c:pt>
                <c:pt idx="37" formatCode="[$-409]mmm\-yy;@">
                  <c:v>40939.0</c:v>
                </c:pt>
                <c:pt idx="38" formatCode="[$-409]mmm\-yy;@">
                  <c:v>41029.0</c:v>
                </c:pt>
                <c:pt idx="39" formatCode="[$-409]mmm\-yy;@">
                  <c:v>41121.0</c:v>
                </c:pt>
                <c:pt idx="40" formatCode="[$-409]mmm\-yy;@">
                  <c:v>41213.0</c:v>
                </c:pt>
                <c:pt idx="41" formatCode="mmm\-yy">
                  <c:v>41275.0</c:v>
                </c:pt>
              </c:numCache>
            </c:numRef>
          </c:cat>
          <c:val>
            <c:numRef>
              <c:f>Sheet1!$E$2:$E$44</c:f>
              <c:numCache>
                <c:formatCode>_("$"* #,##0_);_("$"* \(#,##0\);_("$"* "-"??_);_(@_)</c:formatCode>
                <c:ptCount val="43"/>
                <c:pt idx="0">
                  <c:v>9.52630719227537E7</c:v>
                </c:pt>
                <c:pt idx="1">
                  <c:v>7.01754374157478E7</c:v>
                </c:pt>
                <c:pt idx="2">
                  <c:v>6.14484215025378E7</c:v>
                </c:pt>
                <c:pt idx="3">
                  <c:v>5.37516840773804E7</c:v>
                </c:pt>
                <c:pt idx="4">
                  <c:v>4.01575542303234E7</c:v>
                </c:pt>
                <c:pt idx="5">
                  <c:v>2.87803762063242E7</c:v>
                </c:pt>
                <c:pt idx="6">
                  <c:v>2.04425761408458E7</c:v>
                </c:pt>
                <c:pt idx="7">
                  <c:v>1.9934345735188E7</c:v>
                </c:pt>
                <c:pt idx="8">
                  <c:v>1.8519312163626E7</c:v>
                </c:pt>
                <c:pt idx="9">
                  <c:v>1.75349695618152E7</c:v>
                </c:pt>
                <c:pt idx="10">
                  <c:v>1.61596994380852E7</c:v>
                </c:pt>
                <c:pt idx="11">
                  <c:v>1.61802241043986E7</c:v>
                </c:pt>
                <c:pt idx="12">
                  <c:v>1.38011241939067E7</c:v>
                </c:pt>
                <c:pt idx="13">
                  <c:v>1.25856589011775E7</c:v>
                </c:pt>
                <c:pt idx="14">
                  <c:v>1.17325345202239E7</c:v>
                </c:pt>
                <c:pt idx="15">
                  <c:v>1.14553152211235E7</c:v>
                </c:pt>
                <c:pt idx="16">
                  <c:v>1.04745563610479E7</c:v>
                </c:pt>
                <c:pt idx="17">
                  <c:v>9.40873890972417E6</c:v>
                </c:pt>
                <c:pt idx="18">
                  <c:v>9.04700296912053E6</c:v>
                </c:pt>
                <c:pt idx="19">
                  <c:v>8.92734214280181E6</c:v>
                </c:pt>
                <c:pt idx="20">
                  <c:v>7.14757138848289E6</c:v>
                </c:pt>
                <c:pt idx="21">
                  <c:v>3.0638199893069E6</c:v>
                </c:pt>
                <c:pt idx="22">
                  <c:v>1.35298222896791E6</c:v>
                </c:pt>
                <c:pt idx="23">
                  <c:v>752079.902210023</c:v>
                </c:pt>
                <c:pt idx="24">
                  <c:v>342502.0602179044</c:v>
                </c:pt>
                <c:pt idx="25">
                  <c:v>232735.4377430641</c:v>
                </c:pt>
                <c:pt idx="26">
                  <c:v>154713.5990722806</c:v>
                </c:pt>
                <c:pt idx="27">
                  <c:v>108065.1394378536</c:v>
                </c:pt>
                <c:pt idx="28">
                  <c:v>70333.3344241588</c:v>
                </c:pt>
                <c:pt idx="29">
                  <c:v>46774.27282941258</c:v>
                </c:pt>
                <c:pt idx="30">
                  <c:v>31512.0395425361</c:v>
                </c:pt>
                <c:pt idx="31">
                  <c:v>31124.96073757426</c:v>
                </c:pt>
                <c:pt idx="32">
                  <c:v>29091.73374545073</c:v>
                </c:pt>
                <c:pt idx="33" formatCode="&quot;$&quot;#,##0.00">
                  <c:v>20962.78225099584</c:v>
                </c:pt>
                <c:pt idx="34" formatCode="&quot;$&quot;#,##0.00">
                  <c:v>16712.01311162171</c:v>
                </c:pt>
                <c:pt idx="35" formatCode="&quot;$&quot;#,##0.00">
                  <c:v>10496.93397886038</c:v>
                </c:pt>
                <c:pt idx="36" formatCode="&quot;$&quot;#,##0.00">
                  <c:v>7743.438104655075</c:v>
                </c:pt>
                <c:pt idx="37" formatCode="&quot;$&quot;#,##0.00">
                  <c:v>7666.219038259301</c:v>
                </c:pt>
                <c:pt idx="38" formatCode="&quot;$&quot;#,##0.00">
                  <c:v>5901.29263547732</c:v>
                </c:pt>
                <c:pt idx="39" formatCode="&quot;$&quot;#,##0.00">
                  <c:v>5984.72133943211</c:v>
                </c:pt>
                <c:pt idx="40" formatCode="&quot;$&quot;#,##0.00">
                  <c:v>6618.349278704315</c:v>
                </c:pt>
              </c:numCache>
            </c:numRef>
          </c:val>
          <c:smooth val="0"/>
        </c:ser>
        <c:ser>
          <c:idx val="1"/>
          <c:order val="1"/>
          <c:tx>
            <c:strRef>
              <c:f>Sheet1!$F$1</c:f>
              <c:strCache>
                <c:ptCount val="1"/>
                <c:pt idx="0">
                  <c:v>Moore's Law</c:v>
                </c:pt>
              </c:strCache>
            </c:strRef>
          </c:tx>
          <c:spPr>
            <a:ln>
              <a:solidFill>
                <a:schemeClr val="bg1">
                  <a:lumMod val="50000"/>
                </a:schemeClr>
              </a:solidFill>
              <a:prstDash val="sysDash"/>
            </a:ln>
          </c:spPr>
          <c:marker>
            <c:symbol val="none"/>
          </c:marker>
          <c:cat>
            <c:numRef>
              <c:f>Sheet1!$A$2:$A$44</c:f>
              <c:numCache>
                <c:formatCode>mmmm\-yyyy</c:formatCode>
                <c:ptCount val="43"/>
                <c:pt idx="0">
                  <c:v>37164.0</c:v>
                </c:pt>
                <c:pt idx="1">
                  <c:v>37346.0</c:v>
                </c:pt>
                <c:pt idx="2">
                  <c:v>37529.0</c:v>
                </c:pt>
                <c:pt idx="3">
                  <c:v>37711.0</c:v>
                </c:pt>
                <c:pt idx="4" formatCode="mmm\ yyyy">
                  <c:v>37925.0</c:v>
                </c:pt>
                <c:pt idx="5" formatCode="mmm\ yyyy">
                  <c:v>38017.0</c:v>
                </c:pt>
                <c:pt idx="6" formatCode="mmm\ yyyy">
                  <c:v>38107.0</c:v>
                </c:pt>
                <c:pt idx="7" formatCode="mmm\ yyyy">
                  <c:v>38199.0</c:v>
                </c:pt>
                <c:pt idx="8" formatCode="mmm\ yyyy">
                  <c:v>38291.0</c:v>
                </c:pt>
                <c:pt idx="9" formatCode="mmm\ yyyy">
                  <c:v>38383.0</c:v>
                </c:pt>
                <c:pt idx="10" formatCode="mmm\ yyyy">
                  <c:v>38472.0</c:v>
                </c:pt>
                <c:pt idx="11" formatCode="mmm\ yyyy">
                  <c:v>38564.0</c:v>
                </c:pt>
                <c:pt idx="12" formatCode="mmm\ yyyy">
                  <c:v>38656.0</c:v>
                </c:pt>
                <c:pt idx="13" formatCode="mmm\ yyyy">
                  <c:v>38748.0</c:v>
                </c:pt>
                <c:pt idx="14" formatCode="mmm\ yyyy">
                  <c:v>38837.0</c:v>
                </c:pt>
                <c:pt idx="15" formatCode="mmm\ yyyy">
                  <c:v>38929.0</c:v>
                </c:pt>
                <c:pt idx="16" formatCode="mmm\ yyyy">
                  <c:v>39021.0</c:v>
                </c:pt>
                <c:pt idx="17" formatCode="mmm\ yyyy">
                  <c:v>39113.0</c:v>
                </c:pt>
                <c:pt idx="18" formatCode="mmm\ yyyy">
                  <c:v>39202.0</c:v>
                </c:pt>
                <c:pt idx="19" formatCode="mmm\ yyyy">
                  <c:v>39294.0</c:v>
                </c:pt>
                <c:pt idx="20" formatCode="mmm\ yyyy">
                  <c:v>39386.0</c:v>
                </c:pt>
                <c:pt idx="21" formatCode="mmm\ yyyy">
                  <c:v>39478.0</c:v>
                </c:pt>
                <c:pt idx="22" formatCode="mmm\ yyyy">
                  <c:v>39568.0</c:v>
                </c:pt>
                <c:pt idx="23" formatCode="mmm\ yyyy">
                  <c:v>39660.0</c:v>
                </c:pt>
                <c:pt idx="24" formatCode="mmm\ yyyy">
                  <c:v>39752.0</c:v>
                </c:pt>
                <c:pt idx="25" formatCode="mmm\ yyyy">
                  <c:v>39844.0</c:v>
                </c:pt>
                <c:pt idx="26" formatCode="mmm\ yyyy">
                  <c:v>39933.0</c:v>
                </c:pt>
                <c:pt idx="27" formatCode="mmm\ yyyy">
                  <c:v>40025.0</c:v>
                </c:pt>
                <c:pt idx="28" formatCode="mmm\ yyyy">
                  <c:v>40117.0</c:v>
                </c:pt>
                <c:pt idx="29" formatCode="mmm\ yyyy">
                  <c:v>40209.0</c:v>
                </c:pt>
                <c:pt idx="30" formatCode="mmm\ yyyy">
                  <c:v>40298.0</c:v>
                </c:pt>
                <c:pt idx="31" formatCode="mmm\ yyyy">
                  <c:v>40390.0</c:v>
                </c:pt>
                <c:pt idx="32" formatCode="mmm\ yyyy">
                  <c:v>40482.0</c:v>
                </c:pt>
                <c:pt idx="33" formatCode="[$-409]mmm\-yy;@">
                  <c:v>40574.0</c:v>
                </c:pt>
                <c:pt idx="34" formatCode="[$-409]mmm\-yy;@">
                  <c:v>40663.0</c:v>
                </c:pt>
                <c:pt idx="35" formatCode="[$-409]mmm\-yy;@">
                  <c:v>40755.0</c:v>
                </c:pt>
                <c:pt idx="36" formatCode="[$-409]mmm\-yy;@">
                  <c:v>40846.0</c:v>
                </c:pt>
                <c:pt idx="37" formatCode="[$-409]mmm\-yy;@">
                  <c:v>40939.0</c:v>
                </c:pt>
                <c:pt idx="38" formatCode="[$-409]mmm\-yy;@">
                  <c:v>41029.0</c:v>
                </c:pt>
                <c:pt idx="39" formatCode="[$-409]mmm\-yy;@">
                  <c:v>41121.0</c:v>
                </c:pt>
                <c:pt idx="40" formatCode="[$-409]mmm\-yy;@">
                  <c:v>41213.0</c:v>
                </c:pt>
                <c:pt idx="41" formatCode="mmm\-yy">
                  <c:v>41275.0</c:v>
                </c:pt>
              </c:numCache>
            </c:numRef>
          </c:cat>
          <c:val>
            <c:numRef>
              <c:f>Sheet1!$F$2:$F$44</c:f>
              <c:numCache>
                <c:formatCode>_("$"* #,##0.00_);_("$"* \(#,##0.00\);_("$"* "-"??_);_(@_)</c:formatCode>
                <c:ptCount val="43"/>
                <c:pt idx="0" formatCode="_(&quot;$&quot;* #,##0_);_(&quot;$&quot;* \(#,##0\);_(&quot;$&quot;* &quot;-&quot;??_);_(@_)">
                  <c:v>9.52630719227537E7</c:v>
                </c:pt>
                <c:pt idx="1">
                  <c:v>7.57540732945756E7</c:v>
                </c:pt>
                <c:pt idx="2">
                  <c:v>6.0164120325332E7</c:v>
                </c:pt>
                <c:pt idx="3">
                  <c:v>4.78430633070973E7</c:v>
                </c:pt>
                <c:pt idx="4">
                  <c:v>3.65347331475016E7</c:v>
                </c:pt>
                <c:pt idx="5">
                  <c:v>3.25590504186145E7</c:v>
                </c:pt>
                <c:pt idx="6">
                  <c:v>2.90895614459062E7</c:v>
                </c:pt>
                <c:pt idx="7">
                  <c:v>2.59240568132469E7</c:v>
                </c:pt>
                <c:pt idx="8">
                  <c:v>2.31030200612059E7</c:v>
                </c:pt>
                <c:pt idx="9">
                  <c:v>2.0588966448945E7</c:v>
                </c:pt>
                <c:pt idx="10">
                  <c:v>1.84183115973162E7</c:v>
                </c:pt>
                <c:pt idx="11">
                  <c:v>1.64140445066801E7</c:v>
                </c:pt>
                <c:pt idx="12">
                  <c:v>1.46278802833661E7</c:v>
                </c:pt>
                <c:pt idx="13">
                  <c:v>1.30360851341307E7</c:v>
                </c:pt>
                <c:pt idx="14">
                  <c:v>1.1661715929498E7</c:v>
                </c:pt>
                <c:pt idx="15">
                  <c:v>1.039269659869E7</c:v>
                </c:pt>
                <c:pt idx="16">
                  <c:v>9.26177101598046E6</c:v>
                </c:pt>
                <c:pt idx="17">
                  <c:v>8.25391192149963E6</c:v>
                </c:pt>
                <c:pt idx="18">
                  <c:v>7.38371797554576E6</c:v>
                </c:pt>
                <c:pt idx="19">
                  <c:v>6.58022722848505E6</c:v>
                </c:pt>
                <c:pt idx="20">
                  <c:v>5.86417175221208E6</c:v>
                </c:pt>
                <c:pt idx="21">
                  <c:v>5.2260369050142E6</c:v>
                </c:pt>
                <c:pt idx="22">
                  <c:v>4.66915096455237E6</c:v>
                </c:pt>
                <c:pt idx="23">
                  <c:v>4.16105739853692E6</c:v>
                </c:pt>
                <c:pt idx="24">
                  <c:v>3.70825419982512E6</c:v>
                </c:pt>
                <c:pt idx="25">
                  <c:v>3.30472471140526E6</c:v>
                </c:pt>
                <c:pt idx="26">
                  <c:v>2.95631398637459E6</c:v>
                </c:pt>
                <c:pt idx="27">
                  <c:v>2.6346100776764E6</c:v>
                </c:pt>
                <c:pt idx="28">
                  <c:v>2.34791375117302E6</c:v>
                </c:pt>
                <c:pt idx="29">
                  <c:v>2.09241550757648E6</c:v>
                </c:pt>
                <c:pt idx="30">
                  <c:v>1.8718161936475E6</c:v>
                </c:pt>
                <c:pt idx="31">
                  <c:v>1.66812653529717E6</c:v>
                </c:pt>
                <c:pt idx="32">
                  <c:v>1.48660223541508E6</c:v>
                </c:pt>
                <c:pt idx="33">
                  <c:v>1.32483127603232E6</c:v>
                </c:pt>
                <c:pt idx="34">
                  <c:v>1.18515688081485E6</c:v>
                </c:pt>
                <c:pt idx="35">
                  <c:v>1.05618898270392E6</c:v>
                </c:pt>
                <c:pt idx="36">
                  <c:v>941255.2761944493</c:v>
                </c:pt>
                <c:pt idx="37">
                  <c:v>838828.5709019281</c:v>
                </c:pt>
                <c:pt idx="38">
                  <c:v>749443.0870097714</c:v>
                </c:pt>
                <c:pt idx="39">
                  <c:v>667889.2427465823</c:v>
                </c:pt>
                <c:pt idx="40">
                  <c:v>595210.0276972564</c:v>
                </c:pt>
                <c:pt idx="41">
                  <c:v>530439.7112528304</c:v>
                </c:pt>
              </c:numCache>
            </c:numRef>
          </c:val>
          <c:smooth val="0"/>
        </c:ser>
        <c:dLbls>
          <c:showLegendKey val="0"/>
          <c:showVal val="0"/>
          <c:showCatName val="0"/>
          <c:showSerName val="0"/>
          <c:showPercent val="0"/>
          <c:showBubbleSize val="0"/>
        </c:dLbls>
        <c:marker val="1"/>
        <c:smooth val="0"/>
        <c:axId val="1772095400"/>
        <c:axId val="1772117576"/>
      </c:lineChart>
      <c:dateAx>
        <c:axId val="1772095400"/>
        <c:scaling>
          <c:orientation val="minMax"/>
          <c:max val="41426.0"/>
          <c:min val="37104.0"/>
        </c:scaling>
        <c:delete val="0"/>
        <c:axPos val="b"/>
        <c:numFmt formatCode="mmm\ yyyy" sourceLinked="0"/>
        <c:majorTickMark val="out"/>
        <c:minorTickMark val="none"/>
        <c:tickLblPos val="nextTo"/>
        <c:txPr>
          <a:bodyPr/>
          <a:lstStyle/>
          <a:p>
            <a:pPr>
              <a:defRPr sz="1600"/>
            </a:pPr>
            <a:endParaRPr lang="en-US"/>
          </a:p>
        </c:txPr>
        <c:crossAx val="1772117576"/>
        <c:crossesAt val="1.0"/>
        <c:auto val="1"/>
        <c:lblOffset val="100"/>
        <c:baseTimeUnit val="months"/>
      </c:dateAx>
      <c:valAx>
        <c:axId val="1772117576"/>
        <c:scaling>
          <c:logBase val="10.0"/>
          <c:orientation val="minMax"/>
          <c:min val="1000.0"/>
        </c:scaling>
        <c:delete val="0"/>
        <c:axPos val="l"/>
        <c:majorGridlines/>
        <c:numFmt formatCode="_(&quot;$&quot;* #,##0_);_(&quot;$&quot;* \(#,##0\);_(&quot;$&quot;* &quot;-&quot;??_);_(@_)" sourceLinked="1"/>
        <c:majorTickMark val="out"/>
        <c:minorTickMark val="none"/>
        <c:tickLblPos val="nextTo"/>
        <c:txPr>
          <a:bodyPr/>
          <a:lstStyle/>
          <a:p>
            <a:pPr>
              <a:defRPr sz="1600"/>
            </a:pPr>
            <a:endParaRPr lang="en-US"/>
          </a:p>
        </c:txPr>
        <c:crossAx val="1772095400"/>
        <c:crossesAt val="37104.0"/>
        <c:crossBetween val="midCat"/>
      </c:valAx>
    </c:plotArea>
    <c:plotVisOnly val="1"/>
    <c:dispBlanksAs val="span"/>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2034937208"/>
        <c:axId val="-2034931448"/>
      </c:scatterChart>
      <c:valAx>
        <c:axId val="-2034937208"/>
        <c:scaling>
          <c:orientation val="minMax"/>
          <c:max val="2000.0"/>
          <c:min val="-4000.0"/>
        </c:scaling>
        <c:delete val="0"/>
        <c:axPos val="b"/>
        <c:numFmt formatCode="General" sourceLinked="1"/>
        <c:majorTickMark val="none"/>
        <c:minorTickMark val="none"/>
        <c:tickLblPos val="low"/>
        <c:txPr>
          <a:bodyPr/>
          <a:lstStyle/>
          <a:p>
            <a:pPr>
              <a:defRPr sz="1800"/>
            </a:pPr>
            <a:endParaRPr lang="en-US"/>
          </a:p>
        </c:txPr>
        <c:crossAx val="-2034931448"/>
        <c:crosses val="max"/>
        <c:crossBetween val="midCat"/>
      </c:valAx>
      <c:valAx>
        <c:axId val="-2034931448"/>
        <c:scaling>
          <c:orientation val="maxMin"/>
          <c:max val="50.0"/>
          <c:min val="0.0"/>
        </c:scaling>
        <c:delete val="0"/>
        <c:axPos val="l"/>
        <c:majorGridlines/>
        <c:numFmt formatCode="General" sourceLinked="1"/>
        <c:majorTickMark val="none"/>
        <c:minorTickMark val="none"/>
        <c:tickLblPos val="low"/>
        <c:txPr>
          <a:bodyPr/>
          <a:lstStyle/>
          <a:p>
            <a:pPr>
              <a:defRPr sz="1800" baseline="0"/>
            </a:pPr>
            <a:endParaRPr lang="en-US"/>
          </a:p>
        </c:txPr>
        <c:crossAx val="-2034937208"/>
        <c:crosses val="autoZero"/>
        <c:crossBetween val="midCat"/>
        <c:majorUnit val="10.0"/>
        <c:minorUnit val="1.0"/>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2036945672"/>
        <c:axId val="-2037370968"/>
      </c:scatterChart>
      <c:valAx>
        <c:axId val="-2036945672"/>
        <c:scaling>
          <c:orientation val="minMax"/>
          <c:max val="1990.0"/>
          <c:min val="1000.0"/>
        </c:scaling>
        <c:delete val="0"/>
        <c:axPos val="t"/>
        <c:numFmt formatCode="General" sourceLinked="1"/>
        <c:majorTickMark val="none"/>
        <c:minorTickMark val="none"/>
        <c:tickLblPos val="low"/>
        <c:txPr>
          <a:bodyPr/>
          <a:lstStyle/>
          <a:p>
            <a:pPr>
              <a:defRPr sz="1800"/>
            </a:pPr>
            <a:endParaRPr lang="en-US"/>
          </a:p>
        </c:txPr>
        <c:crossAx val="-2037370968"/>
        <c:crossesAt val="50.0"/>
        <c:crossBetween val="midCat"/>
        <c:majorUnit val="100.0"/>
      </c:valAx>
      <c:valAx>
        <c:axId val="-2037370968"/>
        <c:scaling>
          <c:orientation val="maxMin"/>
          <c:max val="50.0"/>
          <c:min val="0.0"/>
        </c:scaling>
        <c:delete val="0"/>
        <c:axPos val="l"/>
        <c:majorGridlines/>
        <c:numFmt formatCode="General" sourceLinked="1"/>
        <c:majorTickMark val="out"/>
        <c:minorTickMark val="none"/>
        <c:tickLblPos val="nextTo"/>
        <c:txPr>
          <a:bodyPr/>
          <a:lstStyle/>
          <a:p>
            <a:pPr>
              <a:defRPr sz="1800"/>
            </a:pPr>
            <a:endParaRPr lang="en-US"/>
          </a:p>
        </c:txPr>
        <c:crossAx val="-2036945672"/>
        <c:crosses val="autoZero"/>
        <c:crossBetween val="midCat"/>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2042407864"/>
        <c:axId val="-2038345720"/>
      </c:scatterChart>
      <c:valAx>
        <c:axId val="-2042407864"/>
        <c:scaling>
          <c:orientation val="minMax"/>
          <c:max val="1990.0"/>
          <c:min val="1000.0"/>
        </c:scaling>
        <c:delete val="0"/>
        <c:axPos val="t"/>
        <c:numFmt formatCode="General" sourceLinked="1"/>
        <c:majorTickMark val="none"/>
        <c:minorTickMark val="none"/>
        <c:tickLblPos val="low"/>
        <c:txPr>
          <a:bodyPr/>
          <a:lstStyle/>
          <a:p>
            <a:pPr>
              <a:defRPr sz="1800"/>
            </a:pPr>
            <a:endParaRPr lang="en-US"/>
          </a:p>
        </c:txPr>
        <c:crossAx val="-2038345720"/>
        <c:crossesAt val="50.0"/>
        <c:crossBetween val="midCat"/>
        <c:majorUnit val="100.0"/>
      </c:valAx>
      <c:valAx>
        <c:axId val="-2038345720"/>
        <c:scaling>
          <c:orientation val="maxMin"/>
          <c:max val="50.0"/>
          <c:min val="0.0"/>
        </c:scaling>
        <c:delete val="0"/>
        <c:axPos val="l"/>
        <c:majorGridlines/>
        <c:numFmt formatCode="General" sourceLinked="1"/>
        <c:majorTickMark val="out"/>
        <c:minorTickMark val="none"/>
        <c:tickLblPos val="nextTo"/>
        <c:txPr>
          <a:bodyPr/>
          <a:lstStyle/>
          <a:p>
            <a:pPr>
              <a:defRPr sz="1800"/>
            </a:pPr>
            <a:endParaRPr lang="en-US"/>
          </a:p>
        </c:txPr>
        <c:crossAx val="-2042407864"/>
        <c:crosses val="autoZero"/>
        <c:crossBetween val="midCat"/>
      </c:valAx>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2040002792"/>
        <c:axId val="-2044603464"/>
      </c:scatterChart>
      <c:valAx>
        <c:axId val="-2040002792"/>
        <c:scaling>
          <c:orientation val="minMax"/>
          <c:max val="1990.0"/>
          <c:min val="1000.0"/>
        </c:scaling>
        <c:delete val="0"/>
        <c:axPos val="t"/>
        <c:numFmt formatCode="General" sourceLinked="1"/>
        <c:majorTickMark val="none"/>
        <c:minorTickMark val="none"/>
        <c:tickLblPos val="low"/>
        <c:txPr>
          <a:bodyPr/>
          <a:lstStyle/>
          <a:p>
            <a:pPr>
              <a:defRPr sz="1800"/>
            </a:pPr>
            <a:endParaRPr lang="en-US"/>
          </a:p>
        </c:txPr>
        <c:crossAx val="-2044603464"/>
        <c:crossesAt val="50.0"/>
        <c:crossBetween val="midCat"/>
        <c:majorUnit val="100.0"/>
      </c:valAx>
      <c:valAx>
        <c:axId val="-2044603464"/>
        <c:scaling>
          <c:orientation val="maxMin"/>
          <c:max val="50.0"/>
          <c:min val="0.0"/>
        </c:scaling>
        <c:delete val="0"/>
        <c:axPos val="l"/>
        <c:majorGridlines/>
        <c:numFmt formatCode="General" sourceLinked="1"/>
        <c:majorTickMark val="out"/>
        <c:minorTickMark val="none"/>
        <c:tickLblPos val="nextTo"/>
        <c:txPr>
          <a:bodyPr/>
          <a:lstStyle/>
          <a:p>
            <a:pPr>
              <a:defRPr sz="1800"/>
            </a:pPr>
            <a:endParaRPr lang="en-US"/>
          </a:p>
        </c:txPr>
        <c:crossAx val="-2040002792"/>
        <c:crosses val="autoZero"/>
        <c:crossBetween val="midCat"/>
      </c:valAx>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2032760808"/>
        <c:axId val="-2032520360"/>
      </c:scatterChart>
      <c:valAx>
        <c:axId val="-2032760808"/>
        <c:scaling>
          <c:orientation val="minMax"/>
          <c:max val="1990.0"/>
          <c:min val="1000.0"/>
        </c:scaling>
        <c:delete val="0"/>
        <c:axPos val="t"/>
        <c:numFmt formatCode="General" sourceLinked="1"/>
        <c:majorTickMark val="none"/>
        <c:minorTickMark val="none"/>
        <c:tickLblPos val="low"/>
        <c:txPr>
          <a:bodyPr/>
          <a:lstStyle/>
          <a:p>
            <a:pPr>
              <a:defRPr sz="1800"/>
            </a:pPr>
            <a:endParaRPr lang="en-US"/>
          </a:p>
        </c:txPr>
        <c:crossAx val="-2032520360"/>
        <c:crossesAt val="50.0"/>
        <c:crossBetween val="midCat"/>
        <c:majorUnit val="100.0"/>
      </c:valAx>
      <c:valAx>
        <c:axId val="-2032520360"/>
        <c:scaling>
          <c:orientation val="maxMin"/>
          <c:max val="50.0"/>
          <c:min val="0.0"/>
        </c:scaling>
        <c:delete val="0"/>
        <c:axPos val="l"/>
        <c:majorGridlines/>
        <c:numFmt formatCode="General" sourceLinked="1"/>
        <c:majorTickMark val="out"/>
        <c:minorTickMark val="none"/>
        <c:tickLblPos val="nextTo"/>
        <c:txPr>
          <a:bodyPr/>
          <a:lstStyle/>
          <a:p>
            <a:pPr>
              <a:defRPr sz="1800"/>
            </a:pPr>
            <a:endParaRPr lang="en-US"/>
          </a:p>
        </c:txPr>
        <c:crossAx val="-2032760808"/>
        <c:crosses val="autoZero"/>
        <c:crossBetween val="midCat"/>
      </c:valAx>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sz="quarter" idx="1"/>
          </p:nvPr>
        </p:nvSpPr>
        <p:spPr>
          <a:xfrm>
            <a:off x="4071650" y="0"/>
            <a:ext cx="3114887" cy="472440"/>
          </a:xfrm>
          <a:prstGeom prst="rect">
            <a:avLst/>
          </a:prstGeom>
        </p:spPr>
        <p:txBody>
          <a:bodyPr vert="horz" lIns="95061" tIns="47531" rIns="95061" bIns="47531" rtlCol="0"/>
          <a:lstStyle>
            <a:lvl1pPr algn="r">
              <a:defRPr sz="1200"/>
            </a:lvl1pPr>
          </a:lstStyle>
          <a:p>
            <a:fld id="{65E77B07-26ED-A949-9D4B-44C207F8A4D1}" type="datetimeFigureOut">
              <a:rPr lang="en-US" smtClean="0"/>
              <a:pPr/>
              <a:t>12/2/13</a:t>
            </a:fld>
            <a:endParaRPr lang="en-US"/>
          </a:p>
        </p:txBody>
      </p:sp>
      <p:sp>
        <p:nvSpPr>
          <p:cNvPr id="4" name="Footer Placeholder 3"/>
          <p:cNvSpPr>
            <a:spLocks noGrp="1"/>
          </p:cNvSpPr>
          <p:nvPr>
            <p:ph type="ftr" sz="quarter" idx="2"/>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5" name="Slide Number Placeholder 4"/>
          <p:cNvSpPr>
            <a:spLocks noGrp="1"/>
          </p:cNvSpPr>
          <p:nvPr>
            <p:ph type="sldNum" sz="quarter" idx="3"/>
          </p:nvPr>
        </p:nvSpPr>
        <p:spPr>
          <a:xfrm>
            <a:off x="4071650" y="8974720"/>
            <a:ext cx="3114887" cy="472440"/>
          </a:xfrm>
          <a:prstGeom prst="rect">
            <a:avLst/>
          </a:prstGeom>
        </p:spPr>
        <p:txBody>
          <a:bodyPr vert="horz" lIns="95061" tIns="47531" rIns="95061" bIns="47531" rtlCol="0" anchor="b"/>
          <a:lstStyle>
            <a:lvl1pPr algn="r">
              <a:defRPr sz="1200"/>
            </a:lvl1pPr>
          </a:lstStyle>
          <a:p>
            <a:fld id="{4EAEABA4-34FF-E546-B451-A8222159DB1C}" type="slidenum">
              <a:rPr lang="en-US" smtClean="0"/>
              <a:pPr/>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idx="1"/>
          </p:nvPr>
        </p:nvSpPr>
        <p:spPr>
          <a:xfrm>
            <a:off x="4071650" y="0"/>
            <a:ext cx="3114887" cy="472440"/>
          </a:xfrm>
          <a:prstGeom prst="rect">
            <a:avLst/>
          </a:prstGeom>
        </p:spPr>
        <p:txBody>
          <a:bodyPr vert="horz" lIns="95061" tIns="47531" rIns="95061" bIns="47531" rtlCol="0"/>
          <a:lstStyle>
            <a:lvl1pPr algn="r">
              <a:defRPr sz="1200"/>
            </a:lvl1pPr>
          </a:lstStyle>
          <a:p>
            <a:fld id="{431550EC-EE34-EF49-A4D8-147A804A9918}" type="datetimeFigureOut">
              <a:rPr lang="en-US" smtClean="0"/>
              <a:pPr/>
              <a:t>12/2/13</a:t>
            </a:fld>
            <a:endParaRPr lang="en-US"/>
          </a:p>
        </p:txBody>
      </p:sp>
      <p:sp>
        <p:nvSpPr>
          <p:cNvPr id="4" name="Slide Image Placeholder 3"/>
          <p:cNvSpPr>
            <a:spLocks noGrp="1" noRot="1" noChangeAspect="1"/>
          </p:cNvSpPr>
          <p:nvPr>
            <p:ph type="sldImg" idx="2"/>
          </p:nvPr>
        </p:nvSpPr>
        <p:spPr>
          <a:xfrm>
            <a:off x="1231900" y="708025"/>
            <a:ext cx="4724400" cy="3543300"/>
          </a:xfrm>
          <a:prstGeom prst="rect">
            <a:avLst/>
          </a:prstGeom>
          <a:noFill/>
          <a:ln w="12700">
            <a:solidFill>
              <a:prstClr val="black"/>
            </a:solidFill>
          </a:ln>
        </p:spPr>
        <p:txBody>
          <a:bodyPr vert="horz" lIns="95061" tIns="47531" rIns="95061" bIns="47531" rtlCol="0" anchor="ctr"/>
          <a:lstStyle/>
          <a:p>
            <a:endParaRPr lang="en-US"/>
          </a:p>
        </p:txBody>
      </p:sp>
      <p:sp>
        <p:nvSpPr>
          <p:cNvPr id="5" name="Notes Placeholder 4"/>
          <p:cNvSpPr>
            <a:spLocks noGrp="1"/>
          </p:cNvSpPr>
          <p:nvPr>
            <p:ph type="body" sz="quarter" idx="3"/>
          </p:nvPr>
        </p:nvSpPr>
        <p:spPr>
          <a:xfrm>
            <a:off x="718820" y="4488180"/>
            <a:ext cx="5750560" cy="4251960"/>
          </a:xfrm>
          <a:prstGeom prst="rect">
            <a:avLst/>
          </a:prstGeom>
        </p:spPr>
        <p:txBody>
          <a:bodyPr vert="horz" lIns="95061" tIns="47531" rIns="95061" bIns="475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7" name="Slide Number Placeholder 6"/>
          <p:cNvSpPr>
            <a:spLocks noGrp="1"/>
          </p:cNvSpPr>
          <p:nvPr>
            <p:ph type="sldNum" sz="quarter" idx="5"/>
          </p:nvPr>
        </p:nvSpPr>
        <p:spPr>
          <a:xfrm>
            <a:off x="4071650" y="8974720"/>
            <a:ext cx="3114887" cy="472440"/>
          </a:xfrm>
          <a:prstGeom prst="rect">
            <a:avLst/>
          </a:prstGeom>
        </p:spPr>
        <p:txBody>
          <a:bodyPr vert="horz" lIns="95061" tIns="47531" rIns="95061" bIns="47531" rtlCol="0" anchor="b"/>
          <a:lstStyle>
            <a:lvl1pPr algn="r">
              <a:defRPr sz="1200"/>
            </a:lvl1pPr>
          </a:lstStyle>
          <a:p>
            <a:fld id="{AE5CA4EC-A822-3847-9594-6C0922482023}" type="slidenum">
              <a:rPr lang="en-US" smtClean="0"/>
              <a:pPr/>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650C0D-3F48-45D1-91B5-0A3F890016BD}" type="slidenum">
              <a:rPr lang="en-US"/>
              <a:pPr/>
              <a:t>48</a:t>
            </a:fld>
            <a:endParaRPr lang="en-US"/>
          </a:p>
        </p:txBody>
      </p:sp>
      <p:sp>
        <p:nvSpPr>
          <p:cNvPr id="884738" name="Rectangle 2"/>
          <p:cNvSpPr>
            <a:spLocks noGrp="1" noRot="1" noChangeAspect="1" noChangeArrowheads="1" noTextEdit="1"/>
          </p:cNvSpPr>
          <p:nvPr>
            <p:ph type="sldImg"/>
          </p:nvPr>
        </p:nvSpPr>
        <p:spPr>
          <a:ln/>
        </p:spPr>
      </p:sp>
      <p:sp>
        <p:nvSpPr>
          <p:cNvPr id="884739" name="Rectangle 3"/>
          <p:cNvSpPr>
            <a:spLocks noGrp="1" noChangeArrowheads="1"/>
          </p:cNvSpPr>
          <p:nvPr>
            <p:ph type="body" idx="1"/>
          </p:nvPr>
        </p:nvSpPr>
        <p:spPr>
          <a:xfrm>
            <a:off x="957804" y="4488495"/>
            <a:ext cx="5272595" cy="4251022"/>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3 December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3 December 2013</a:t>
            </a:r>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3 December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 December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 December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3 December 2013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pPr/>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chart" Target="../charts/chart1.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hyperlink" Target="http://www.sciencemag.org/cgi/content/abstract/327/5961/78?ijkey=2cSK/YvTtuDSU&amp;keytype=re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atlantic.com/magazine/archive/2013/11/innovations-list/309536/%23list" TargetMode="External"/><Relationship Id="rId3"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chart" Target="../charts/char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5.xml"/><Relationship Id="rId3"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6.xml"/><Relationship Id="rId3"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hyperlink" Target="http://download.intel.com/pressroom/pdf/computertrendsrelease.pdf"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 Id="rId3" Type="http://schemas.openxmlformats.org/officeDocument/2006/relationships/image" Target="../media/image6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hyperlink" Target="https://www.wolframalpha.com/input/?i=corn+yield+china+vs.+us" TargetMode="External"/><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7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7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 Id="rId3" Type="http://schemas.openxmlformats.org/officeDocument/2006/relationships/image" Target="../media/image7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54428" y="653507"/>
            <a:ext cx="5052597" cy="3961878"/>
          </a:xfrm>
          <a:prstGeom prst="rect">
            <a:avLst/>
          </a:prstGeom>
        </p:spPr>
      </p:pic>
      <p:sp>
        <p:nvSpPr>
          <p:cNvPr id="3" name="Subtitle 2"/>
          <p:cNvSpPr>
            <a:spLocks noGrp="1"/>
          </p:cNvSpPr>
          <p:nvPr>
            <p:ph type="subTitle" idx="1"/>
          </p:nvPr>
        </p:nvSpPr>
        <p:spPr>
          <a:xfrm>
            <a:off x="5245940" y="5395397"/>
            <a:ext cx="3660204" cy="1290582"/>
          </a:xfrm>
          <a:noFill/>
        </p:spPr>
        <p:txBody>
          <a:bodyPr>
            <a:normAutofit lnSpcReduction="10000"/>
          </a:bodyPr>
          <a:lstStyle/>
          <a:p>
            <a:pPr algn="r">
              <a:lnSpc>
                <a:spcPct val="70000"/>
              </a:lnSpc>
            </a:pPr>
            <a:r>
              <a:rPr lang="en-US" dirty="0" smtClean="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rPr>
              <a:t>cs4414 Fall 2013</a:t>
            </a:r>
          </a:p>
          <a:p>
            <a:pPr algn="r">
              <a:lnSpc>
                <a:spcPct val="70000"/>
              </a:lnSpc>
            </a:pPr>
            <a:r>
              <a:rPr lang="en-US" dirty="0" smtClean="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rPr>
              <a:t>University of Virginia</a:t>
            </a:r>
          </a:p>
          <a:p>
            <a:pPr algn="r">
              <a:lnSpc>
                <a:spcPct val="70000"/>
              </a:lnSpc>
            </a:pPr>
            <a:r>
              <a:rPr lang="en-US" dirty="0" smtClean="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rPr>
              <a:t>David Evans</a:t>
            </a:r>
            <a:endParaRPr lang="en-US" dirty="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endParaRPr>
          </a:p>
        </p:txBody>
      </p:sp>
      <p:sp>
        <p:nvSpPr>
          <p:cNvPr id="9" name="Rectangle 8"/>
          <p:cNvSpPr/>
          <p:nvPr/>
        </p:nvSpPr>
        <p:spPr>
          <a:xfrm>
            <a:off x="6280727" y="3302045"/>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260811" y="90721"/>
            <a:ext cx="3493617" cy="4043331"/>
          </a:xfrm>
          <a:noFill/>
        </p:spPr>
        <p:txBody>
          <a:bodyPr>
            <a:noAutofit/>
          </a:bodyPr>
          <a:lstStyle/>
          <a:p>
            <a:pPr algn="l"/>
            <a: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t>Class 26:</a:t>
            </a:r>
            <a:b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br>
            <a: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t>Inventing the Future</a:t>
            </a:r>
            <a:endParaRPr lang="en-US" sz="5400" dirty="0">
              <a:ln w="18415" cmpd="sng">
                <a:solidFill>
                  <a:srgbClr val="FFFFFF"/>
                </a:solidFill>
                <a:prstDash val="solid"/>
              </a:ln>
              <a:solidFill>
                <a:srgbClr val="000090"/>
              </a:solidFill>
              <a:effectLst>
                <a:outerShdw blurRad="63500" dir="3600000" algn="tl" rotWithShape="0">
                  <a:srgbClr val="000000">
                    <a:alpha val="70000"/>
                  </a:srgbClr>
                </a:outerShdw>
              </a:effectLst>
            </a:endParaRPr>
          </a:p>
        </p:txBody>
      </p:sp>
      <p:sp>
        <p:nvSpPr>
          <p:cNvPr id="5" name="TextBox 4"/>
          <p:cNvSpPr txBox="1"/>
          <p:nvPr/>
        </p:nvSpPr>
        <p:spPr>
          <a:xfrm>
            <a:off x="5289900" y="4683398"/>
            <a:ext cx="2798437" cy="369332"/>
          </a:xfrm>
          <a:prstGeom prst="rect">
            <a:avLst/>
          </a:prstGeom>
          <a:noFill/>
        </p:spPr>
        <p:txBody>
          <a:bodyPr wrap="none" rtlCol="0">
            <a:spAutoFit/>
          </a:bodyPr>
          <a:lstStyle/>
          <a:p>
            <a:r>
              <a:rPr lang="en-US" dirty="0" smtClean="0"/>
              <a:t>Alan Kay’s </a:t>
            </a:r>
            <a:r>
              <a:rPr lang="en-US" dirty="0" err="1" smtClean="0"/>
              <a:t>Dynabook</a:t>
            </a:r>
            <a:r>
              <a:rPr lang="en-US" dirty="0" smtClean="0"/>
              <a:t> (1972)</a:t>
            </a:r>
            <a:endParaRPr lang="en-US" dirty="0"/>
          </a:p>
        </p:txBody>
      </p:sp>
    </p:spTree>
    <p:extLst>
      <p:ext uri="{BB962C8B-B14F-4D97-AF65-F5344CB8AC3E}">
        <p14:creationId xmlns:p14="http://schemas.microsoft.com/office/powerpoint/2010/main" val="21976694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9</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tx1"/>
                  </a:solidFill>
                </a:rPr>
                <a:t>Commerce</a:t>
              </a:r>
              <a:endParaRPr lang="en-US" dirty="0">
                <a:solidFill>
                  <a:schemeClr val="tx1"/>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endParaRPr lang="en-US" dirty="0">
                <a:solidFill>
                  <a:schemeClr val="bg1"/>
                </a:solidFill>
              </a:endParaRPr>
            </a:p>
          </p:txBody>
        </p:sp>
        <p:sp>
          <p:nvSpPr>
            <p:cNvPr id="30" name="Snip Single Corner Rectangle 29"/>
            <p:cNvSpPr/>
            <p:nvPr/>
          </p:nvSpPr>
          <p:spPr>
            <a:xfrm>
              <a:off x="7780936" y="1587057"/>
              <a:ext cx="1283605" cy="419538"/>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Travel</a:t>
              </a:r>
              <a:endParaRPr lang="en-US" dirty="0">
                <a:solidFill>
                  <a:schemeClr val="tx1"/>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Media Consumption</a:t>
              </a:r>
              <a:endParaRPr lang="en-US" dirty="0">
                <a:solidFill>
                  <a:schemeClr val="tx1"/>
                </a:solidFill>
              </a:endParaRPr>
            </a:p>
          </p:txBody>
        </p:sp>
      </p:grpSp>
      <p:grpSp>
        <p:nvGrpSpPr>
          <p:cNvPr id="7" name="Group 6"/>
          <p:cNvGrpSpPr/>
          <p:nvPr/>
        </p:nvGrpSpPr>
        <p:grpSpPr>
          <a:xfrm>
            <a:off x="4031064" y="2794892"/>
            <a:ext cx="5000488" cy="1382033"/>
            <a:chOff x="2761553" y="3223091"/>
            <a:chExt cx="5000488" cy="1382033"/>
          </a:xfrm>
          <a:solidFill>
            <a:schemeClr val="accent6">
              <a:lumMod val="75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a:t>
              </a:r>
              <a:r>
                <a:rPr lang="en-US" dirty="0">
                  <a:solidFill>
                    <a:schemeClr val="bg1"/>
                  </a:solidFill>
                  <a:ea typeface="Lucida Grande"/>
                  <a:cs typeface="Lucida Grande"/>
                </a:rPr>
                <a:t>your baby in from a phone </a:t>
              </a:r>
              <a:r>
                <a:rPr lang="en-US" dirty="0" smtClean="0">
                  <a:solidFill>
                    <a:schemeClr val="bg1"/>
                  </a:solidFill>
                  <a:ea typeface="Lucida Grande"/>
                  <a:cs typeface="Lucida Grande"/>
                </a:rPr>
                <a:t>booth</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your heads together when you’re not </a:t>
              </a:r>
              <a:r>
                <a:rPr lang="en-US" dirty="0" smtClean="0">
                  <a:solidFill>
                    <a:schemeClr val="bg1"/>
                  </a:solidFill>
                  <a:ea typeface="Lucida Grande"/>
                  <a:cs typeface="Lucida Grande"/>
                </a:rPr>
                <a:t>together</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a:t>
              </a:r>
              <a:endParaRPr lang="en-US" dirty="0">
                <a:solidFill>
                  <a:schemeClr val="bg1"/>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Video Chat</a:t>
              </a:r>
              <a:endParaRPr lang="en-US" dirty="0">
                <a:solidFill>
                  <a:schemeClr val="tx1"/>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2875579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10</a:t>
            </a:fld>
            <a:endParaRPr lang="en-US" dirty="0"/>
          </a:p>
        </p:txBody>
      </p:sp>
      <p:grpSp>
        <p:nvGrpSpPr>
          <p:cNvPr id="31" name="Group 30"/>
          <p:cNvGrpSpPr/>
          <p:nvPr/>
        </p:nvGrpSpPr>
        <p:grpSpPr>
          <a:xfrm>
            <a:off x="297256" y="171246"/>
            <a:ext cx="5295378" cy="1558030"/>
            <a:chOff x="297256" y="1309738"/>
            <a:chExt cx="5295378" cy="1558030"/>
          </a:xfrm>
          <a:solidFill>
            <a:schemeClr val="bg1">
              <a:lumMod val="75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rPr>
                <a:t> </a:t>
              </a:r>
              <a:r>
                <a:rPr lang="en-US" dirty="0" smtClean="0">
                  <a:solidFill>
                    <a:schemeClr val="bg1">
                      <a:lumMod val="50000"/>
                    </a:schemeClr>
                  </a:solidFill>
                </a:rPr>
                <a:t>renewed </a:t>
              </a:r>
              <a:r>
                <a:rPr lang="en-US" dirty="0">
                  <a:solidFill>
                    <a:schemeClr val="bg1">
                      <a:lumMod val="50000"/>
                    </a:schemeClr>
                  </a:solidFill>
                </a:rPr>
                <a:t>your driver’s license at a cash </a:t>
              </a:r>
              <a:r>
                <a:rPr lang="en-US" dirty="0" smtClean="0">
                  <a:solidFill>
                    <a:schemeClr val="bg1">
                      <a:lumMod val="50000"/>
                    </a:schemeClr>
                  </a:solidFill>
                </a:rPr>
                <a:t>machine</a:t>
              </a:r>
              <a:endParaRPr lang="en-US" dirty="0">
                <a:solidFill>
                  <a:schemeClr val="bg1">
                    <a:lumMod val="50000"/>
                  </a:schemeClr>
                </a:solidFill>
              </a:endParaRPr>
            </a:p>
            <a:p>
              <a:pPr algn="ctr"/>
              <a:r>
                <a:rPr lang="en-US" dirty="0" smtClean="0">
                  <a:solidFill>
                    <a:schemeClr val="bg1">
                      <a:lumMod val="50000"/>
                    </a:schemeClr>
                  </a:solidFill>
                </a:rPr>
                <a:t>bought </a:t>
              </a:r>
              <a:r>
                <a:rPr lang="en-US" dirty="0">
                  <a:solidFill>
                    <a:schemeClr val="bg1">
                      <a:lumMod val="50000"/>
                    </a:schemeClr>
                  </a:solidFill>
                </a:rPr>
                <a:t>concert tickets from a cash </a:t>
              </a:r>
              <a:r>
                <a:rPr lang="en-US" dirty="0" smtClean="0">
                  <a:solidFill>
                    <a:schemeClr val="bg1">
                      <a:lumMod val="50000"/>
                    </a:schemeClr>
                  </a:solidFill>
                </a:rPr>
                <a:t>machine</a:t>
              </a:r>
              <a:endParaRPr lang="en-US" dirty="0">
                <a:solidFill>
                  <a:schemeClr val="bg1">
                    <a:lumMod val="50000"/>
                  </a:schemeClr>
                </a:solidFill>
              </a:endParaRPr>
            </a:p>
            <a:p>
              <a:pPr algn="ctr"/>
              <a:r>
                <a:rPr lang="en-US" dirty="0" smtClean="0">
                  <a:solidFill>
                    <a:schemeClr val="bg1">
                      <a:lumMod val="50000"/>
                    </a:schemeClr>
                  </a:solidFill>
                </a:rPr>
                <a:t>checked </a:t>
              </a:r>
              <a:r>
                <a:rPr lang="en-US" dirty="0">
                  <a:solidFill>
                    <a:schemeClr val="bg1">
                      <a:lumMod val="50000"/>
                    </a:schemeClr>
                  </a:solidFill>
                </a:rPr>
                <a:t>out of a supermarket a whole cart at a </a:t>
              </a:r>
              <a:r>
                <a:rPr lang="en-US" dirty="0" smtClean="0">
                  <a:solidFill>
                    <a:schemeClr val="bg1">
                      <a:lumMod val="50000"/>
                    </a:schemeClr>
                  </a:solidFill>
                </a:rPr>
                <a:t>time</a:t>
              </a:r>
            </a:p>
            <a:p>
              <a:pPr algn="ctr"/>
              <a:r>
                <a:rPr lang="en-US" dirty="0">
                  <a:solidFill>
                    <a:schemeClr val="bg1">
                      <a:lumMod val="50000"/>
                    </a:schemeClr>
                  </a:solidFill>
                  <a:ea typeface="Lucida Grande"/>
                  <a:cs typeface="Lucida Grande"/>
                </a:rPr>
                <a:t>sent someone a fax from the </a:t>
              </a:r>
              <a:r>
                <a:rPr lang="en-US" dirty="0" smtClean="0">
                  <a:solidFill>
                    <a:schemeClr val="bg1">
                      <a:lumMod val="50000"/>
                    </a:schemeClr>
                  </a:solidFill>
                  <a:ea typeface="Lucida Grande"/>
                  <a:cs typeface="Lucida Grande"/>
                </a:rPr>
                <a:t>beach</a:t>
              </a:r>
              <a:endParaRPr lang="en-US" dirty="0">
                <a:solidFill>
                  <a:schemeClr val="bg1">
                    <a:lumMod val="50000"/>
                  </a:schemeClr>
                </a:solidFill>
              </a:endParaRPr>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50000"/>
                    </a:schemeClr>
                  </a:solidFill>
                </a:rPr>
                <a:t>Commerce</a:t>
              </a:r>
              <a:endParaRPr lang="en-US" dirty="0">
                <a:solidFill>
                  <a:schemeClr val="bg1">
                    <a:lumMod val="50000"/>
                  </a:schemeClr>
                </a:solidFill>
              </a:endParaRPr>
            </a:p>
          </p:txBody>
        </p:sp>
      </p:grpSp>
      <p:grpSp>
        <p:nvGrpSpPr>
          <p:cNvPr id="15" name="Group 14"/>
          <p:cNvGrpSpPr/>
          <p:nvPr/>
        </p:nvGrpSpPr>
        <p:grpSpPr>
          <a:xfrm>
            <a:off x="135454" y="4988370"/>
            <a:ext cx="5076941" cy="1252295"/>
            <a:chOff x="9144000" y="2514247"/>
            <a:chExt cx="5076941" cy="1252295"/>
          </a:xfrm>
          <a:solidFill>
            <a:schemeClr val="bg1">
              <a:lumMod val="7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rPr>
                <a:t> </a:t>
              </a:r>
              <a:r>
                <a:rPr lang="en-US" dirty="0" smtClean="0">
                  <a:solidFill>
                    <a:schemeClr val="bg1">
                      <a:lumMod val="50000"/>
                    </a:schemeClr>
                  </a:solidFill>
                </a:rPr>
                <a:t>learned </a:t>
              </a:r>
              <a:r>
                <a:rPr lang="en-US" dirty="0">
                  <a:solidFill>
                    <a:schemeClr val="bg1">
                      <a:lumMod val="50000"/>
                    </a:schemeClr>
                  </a:solidFill>
                </a:rPr>
                <a:t>special things from faraway </a:t>
              </a:r>
              <a:r>
                <a:rPr lang="en-US" dirty="0" smtClean="0">
                  <a:solidFill>
                    <a:schemeClr val="bg1">
                      <a:lumMod val="50000"/>
                    </a:schemeClr>
                  </a:solidFill>
                </a:rPr>
                <a:t>places</a:t>
              </a:r>
              <a:endParaRPr lang="en-US" dirty="0">
                <a:solidFill>
                  <a:schemeClr val="bg1">
                    <a:lumMod val="50000"/>
                  </a:schemeClr>
                </a:solidFill>
              </a:endParaRPr>
            </a:p>
            <a:p>
              <a:pPr algn="ctr"/>
              <a:r>
                <a:rPr lang="en-US" dirty="0" smtClean="0">
                  <a:solidFill>
                    <a:schemeClr val="bg1">
                      <a:lumMod val="50000"/>
                    </a:schemeClr>
                  </a:solidFill>
                </a:rPr>
                <a:t>had </a:t>
              </a:r>
              <a:r>
                <a:rPr lang="en-US" dirty="0">
                  <a:solidFill>
                    <a:schemeClr val="bg1">
                      <a:lumMod val="50000"/>
                    </a:schemeClr>
                  </a:solidFill>
                </a:rPr>
                <a:t>a classmate who is thousands of miles </a:t>
              </a:r>
              <a:r>
                <a:rPr lang="en-US" dirty="0" smtClean="0">
                  <a:solidFill>
                    <a:schemeClr val="bg1">
                      <a:lumMod val="50000"/>
                    </a:schemeClr>
                  </a:solidFill>
                </a:rPr>
                <a:t>away</a:t>
              </a:r>
            </a:p>
            <a:p>
              <a:pPr algn="ctr"/>
              <a:r>
                <a:rPr lang="en-US" dirty="0">
                  <a:solidFill>
                    <a:schemeClr val="bg1">
                      <a:lumMod val="50000"/>
                    </a:schemeClr>
                  </a:solidFill>
                  <a:ea typeface="Lucida Grande"/>
                  <a:cs typeface="Lucida Grande"/>
                </a:rPr>
                <a:t>fixed your car with a </a:t>
              </a:r>
              <a:r>
                <a:rPr lang="en-US" dirty="0" smtClean="0">
                  <a:solidFill>
                    <a:schemeClr val="bg1">
                      <a:lumMod val="50000"/>
                    </a:schemeClr>
                  </a:solidFill>
                  <a:ea typeface="Lucida Grande"/>
                  <a:cs typeface="Lucida Grande"/>
                </a:rPr>
                <a:t>television</a:t>
              </a:r>
              <a:endParaRPr lang="en-US" dirty="0">
                <a:solidFill>
                  <a:schemeClr val="bg1">
                    <a:lumMod val="50000"/>
                  </a:schemeClr>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50000"/>
                    </a:schemeClr>
                  </a:solidFill>
                </a:rPr>
                <a:t>Education</a:t>
              </a:r>
              <a:endParaRPr lang="en-US" dirty="0">
                <a:solidFill>
                  <a:schemeClr val="bg1">
                    <a:lumMod val="50000"/>
                  </a:schemeClr>
                </a:solidFill>
              </a:endParaRPr>
            </a:p>
          </p:txBody>
        </p:sp>
      </p:grpSp>
      <p:grpSp>
        <p:nvGrpSpPr>
          <p:cNvPr id="14" name="Group 13"/>
          <p:cNvGrpSpPr/>
          <p:nvPr/>
        </p:nvGrpSpPr>
        <p:grpSpPr>
          <a:xfrm>
            <a:off x="3949992" y="1334626"/>
            <a:ext cx="5114549" cy="1163978"/>
            <a:chOff x="3949992" y="1587057"/>
            <a:chExt cx="5114549" cy="1163978"/>
          </a:xfrm>
          <a:solidFill>
            <a:schemeClr val="bg1">
              <a:lumMod val="75000"/>
            </a:schemeClr>
          </a:solidFill>
        </p:grpSpPr>
        <p:sp>
          <p:nvSpPr>
            <p:cNvPr id="16" name="Rounded Rectangle 15"/>
            <p:cNvSpPr/>
            <p:nvPr/>
          </p:nvSpPr>
          <p:spPr>
            <a:xfrm>
              <a:off x="3949992" y="1882840"/>
              <a:ext cx="5114549"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50000"/>
                    </a:schemeClr>
                  </a:solidFill>
                </a:rPr>
                <a:t>crossed </a:t>
              </a:r>
              <a:r>
                <a:rPr lang="en-US" dirty="0">
                  <a:solidFill>
                    <a:schemeClr val="bg1">
                      <a:lumMod val="50000"/>
                    </a:schemeClr>
                  </a:solidFill>
                </a:rPr>
                <a:t>the country without asking for </a:t>
              </a:r>
              <a:r>
                <a:rPr lang="en-US" dirty="0" smtClean="0">
                  <a:solidFill>
                    <a:schemeClr val="bg1">
                      <a:lumMod val="50000"/>
                    </a:schemeClr>
                  </a:solidFill>
                </a:rPr>
                <a:t>directions</a:t>
              </a:r>
            </a:p>
            <a:p>
              <a:pPr algn="ctr"/>
              <a:r>
                <a:rPr lang="en-US" dirty="0" smtClean="0">
                  <a:solidFill>
                    <a:schemeClr val="bg1">
                      <a:lumMod val="50000"/>
                    </a:schemeClr>
                  </a:solidFill>
                </a:rPr>
                <a:t>paid </a:t>
              </a:r>
              <a:r>
                <a:rPr lang="en-US" dirty="0">
                  <a:solidFill>
                    <a:schemeClr val="bg1">
                      <a:lumMod val="50000"/>
                    </a:schemeClr>
                  </a:solidFill>
                </a:rPr>
                <a:t>a toll without slowing down</a:t>
              </a:r>
              <a:endParaRPr lang="en-US" dirty="0">
                <a:solidFill>
                  <a:schemeClr val="bg1">
                    <a:lumMod val="50000"/>
                  </a:schemeClr>
                </a:solidFill>
              </a:endParaRPr>
            </a:p>
          </p:txBody>
        </p:sp>
        <p:sp>
          <p:nvSpPr>
            <p:cNvPr id="30" name="Snip Single Corner Rectangle 29"/>
            <p:cNvSpPr/>
            <p:nvPr/>
          </p:nvSpPr>
          <p:spPr>
            <a:xfrm>
              <a:off x="7780936" y="1587057"/>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50000"/>
                    </a:schemeClr>
                  </a:solidFill>
                </a:rPr>
                <a:t>Travel</a:t>
              </a:r>
              <a:endParaRPr lang="en-US" dirty="0">
                <a:solidFill>
                  <a:schemeClr val="bg1">
                    <a:lumMod val="50000"/>
                  </a:schemeClr>
                </a:solidFill>
              </a:endParaRPr>
            </a:p>
          </p:txBody>
        </p:sp>
      </p:grpSp>
      <p:grpSp>
        <p:nvGrpSpPr>
          <p:cNvPr id="23" name="Group 22"/>
          <p:cNvGrpSpPr/>
          <p:nvPr/>
        </p:nvGrpSpPr>
        <p:grpSpPr>
          <a:xfrm>
            <a:off x="135454" y="2115742"/>
            <a:ext cx="6007416" cy="1033877"/>
            <a:chOff x="-1224296" y="4943640"/>
            <a:chExt cx="6007416" cy="1033877"/>
          </a:xfrm>
          <a:solidFill>
            <a:schemeClr val="bg1">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rPr>
                <a:t> </a:t>
              </a:r>
              <a:r>
                <a:rPr lang="en-US" dirty="0" smtClean="0">
                  <a:solidFill>
                    <a:schemeClr val="bg1">
                      <a:lumMod val="50000"/>
                    </a:schemeClr>
                  </a:solidFill>
                </a:rPr>
                <a:t>borrowed </a:t>
              </a:r>
              <a:r>
                <a:rPr lang="en-US" dirty="0">
                  <a:solidFill>
                    <a:schemeClr val="bg1">
                      <a:lumMod val="50000"/>
                    </a:schemeClr>
                  </a:solidFill>
                </a:rPr>
                <a:t>a book from thousands of miles </a:t>
              </a:r>
              <a:r>
                <a:rPr lang="en-US" dirty="0" smtClean="0">
                  <a:solidFill>
                    <a:schemeClr val="bg1">
                      <a:lumMod val="50000"/>
                    </a:schemeClr>
                  </a:solidFill>
                </a:rPr>
                <a:t>away  </a:t>
              </a:r>
            </a:p>
            <a:p>
              <a:pPr algn="ctr"/>
              <a:r>
                <a:rPr lang="en-US" dirty="0" smtClean="0">
                  <a:solidFill>
                    <a:schemeClr val="bg1">
                      <a:lumMod val="50000"/>
                    </a:schemeClr>
                  </a:solidFill>
                </a:rPr>
                <a:t>watched </a:t>
              </a:r>
              <a:r>
                <a:rPr lang="en-US" dirty="0">
                  <a:solidFill>
                    <a:schemeClr val="bg1">
                      <a:lumMod val="50000"/>
                    </a:schemeClr>
                  </a:solidFill>
                </a:rPr>
                <a:t>the movie you wanted to the minute you wanted </a:t>
              </a:r>
              <a:r>
                <a:rPr lang="en-US" dirty="0" smtClean="0">
                  <a:solidFill>
                    <a:schemeClr val="bg1">
                      <a:lumMod val="50000"/>
                    </a:schemeClr>
                  </a:solidFill>
                </a:rPr>
                <a:t>to</a:t>
              </a:r>
              <a:endParaRPr lang="en-US" dirty="0">
                <a:solidFill>
                  <a:schemeClr val="bg1">
                    <a:lumMod val="50000"/>
                  </a:schemeClr>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50000"/>
                    </a:schemeClr>
                  </a:solidFill>
                </a:rPr>
                <a:t>Media Consumption</a:t>
              </a:r>
              <a:endParaRPr lang="en-US" dirty="0">
                <a:solidFill>
                  <a:schemeClr val="bg1">
                    <a:lumMod val="50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ea typeface="Lucida Grande"/>
                  <a:cs typeface="Lucida Grande"/>
                </a:rPr>
                <a:t>opened doors with the sound of your </a:t>
              </a:r>
              <a:r>
                <a:rPr lang="en-US" dirty="0" smtClean="0">
                  <a:solidFill>
                    <a:schemeClr val="bg1">
                      <a:lumMod val="50000"/>
                    </a:schemeClr>
                  </a:solidFill>
                  <a:ea typeface="Lucida Grande"/>
                  <a:cs typeface="Lucida Grande"/>
                </a:rPr>
                <a:t>voice</a:t>
              </a:r>
              <a:endParaRPr lang="en-US" dirty="0">
                <a:solidFill>
                  <a:schemeClr val="bg1">
                    <a:lumMod val="50000"/>
                  </a:schemeClr>
                </a:solidFill>
                <a:ea typeface="Lucida Grande"/>
                <a:cs typeface="Lucida Grande"/>
              </a:endParaRPr>
            </a:p>
            <a:p>
              <a:pPr algn="ctr"/>
              <a:r>
                <a:rPr lang="en-US" dirty="0" smtClean="0">
                  <a:solidFill>
                    <a:schemeClr val="bg1">
                      <a:lumMod val="50000"/>
                    </a:schemeClr>
                  </a:solidFill>
                  <a:ea typeface="Lucida Grande"/>
                  <a:cs typeface="Lucida Grande"/>
                </a:rPr>
                <a:t>kept </a:t>
              </a:r>
              <a:r>
                <a:rPr lang="en-US" dirty="0">
                  <a:solidFill>
                    <a:schemeClr val="bg1">
                      <a:lumMod val="50000"/>
                    </a:schemeClr>
                  </a:solidFill>
                  <a:ea typeface="Lucida Grande"/>
                  <a:cs typeface="Lucida Grande"/>
                </a:rPr>
                <a:t>an eye on your home when you’re not at </a:t>
              </a:r>
              <a:r>
                <a:rPr lang="en-US" dirty="0" smtClean="0">
                  <a:solidFill>
                    <a:schemeClr val="bg1">
                      <a:lumMod val="50000"/>
                    </a:schemeClr>
                  </a:solidFill>
                  <a:ea typeface="Lucida Grande"/>
                  <a:cs typeface="Lucida Grande"/>
                </a:rPr>
                <a:t>home</a:t>
              </a:r>
            </a:p>
            <a:p>
              <a:pPr algn="ctr"/>
              <a:r>
                <a:rPr lang="en-US" dirty="0">
                  <a:solidFill>
                    <a:schemeClr val="bg1">
                      <a:lumMod val="50000"/>
                    </a:schemeClr>
                  </a:solidFill>
                  <a:ea typeface="Lucida Grande"/>
                  <a:cs typeface="Lucida Grande"/>
                </a:rPr>
                <a:t>carried your medical history in your </a:t>
              </a:r>
              <a:r>
                <a:rPr lang="en-US" dirty="0" smtClean="0">
                  <a:solidFill>
                    <a:schemeClr val="bg1">
                      <a:lumMod val="50000"/>
                    </a:schemeClr>
                  </a:solidFill>
                  <a:ea typeface="Lucida Grande"/>
                  <a:cs typeface="Lucida Grande"/>
                </a:rPr>
                <a:t>wallet</a:t>
              </a:r>
              <a:endParaRPr lang="en-US" dirty="0">
                <a:solidFill>
                  <a:schemeClr val="bg1">
                    <a:lumMod val="50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50000"/>
                    </a:schemeClr>
                  </a:solidFill>
                </a:rPr>
                <a:t>Security</a:t>
              </a:r>
              <a:endParaRPr lang="en-US" dirty="0">
                <a:solidFill>
                  <a:schemeClr val="bg1">
                    <a:lumMod val="50000"/>
                  </a:schemeClr>
                </a:solidFill>
              </a:endParaRPr>
            </a:p>
          </p:txBody>
        </p:sp>
      </p:grpSp>
      <p:sp>
        <p:nvSpPr>
          <p:cNvPr id="13" name="Rounded Rectangle 12"/>
          <p:cNvSpPr/>
          <p:nvPr/>
        </p:nvSpPr>
        <p:spPr>
          <a:xfrm>
            <a:off x="5276058" y="4819508"/>
            <a:ext cx="3738085" cy="1179619"/>
          </a:xfrm>
          <a:prstGeom prst="round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ea typeface="Lucida Grande"/>
                <a:cs typeface="Lucida Grande"/>
              </a:rPr>
              <a:t> </a:t>
            </a:r>
            <a:r>
              <a:rPr lang="en-US" dirty="0" smtClean="0">
                <a:solidFill>
                  <a:schemeClr val="bg1">
                    <a:lumMod val="50000"/>
                  </a:schemeClr>
                </a:solidFill>
                <a:ea typeface="Lucida Grande"/>
                <a:cs typeface="Lucida Grande"/>
              </a:rPr>
              <a:t>conducted </a:t>
            </a:r>
            <a:r>
              <a:rPr lang="en-US" dirty="0">
                <a:solidFill>
                  <a:schemeClr val="bg1">
                    <a:lumMod val="50000"/>
                  </a:schemeClr>
                </a:solidFill>
                <a:ea typeface="Lucida Grande"/>
                <a:cs typeface="Lucida Grande"/>
              </a:rPr>
              <a:t>business in a language you don’t </a:t>
            </a:r>
            <a:r>
              <a:rPr lang="en-US" dirty="0" smtClean="0">
                <a:solidFill>
                  <a:schemeClr val="bg1">
                    <a:lumMod val="50000"/>
                  </a:schemeClr>
                </a:solidFill>
                <a:ea typeface="Lucida Grande"/>
                <a:cs typeface="Lucida Grande"/>
              </a:rPr>
              <a:t>understand</a:t>
            </a:r>
            <a:endParaRPr lang="en-US" dirty="0">
              <a:solidFill>
                <a:schemeClr val="bg1">
                  <a:lumMod val="50000"/>
                </a:schemeClr>
              </a:solidFill>
              <a:ea typeface="Lucida Grande"/>
              <a:cs typeface="Lucida Grande"/>
            </a:endParaRPr>
          </a:p>
          <a:p>
            <a:pPr algn="ctr"/>
            <a:r>
              <a:rPr lang="en-US" dirty="0" smtClean="0">
                <a:solidFill>
                  <a:schemeClr val="bg1">
                    <a:lumMod val="50000"/>
                  </a:schemeClr>
                </a:solidFill>
                <a:ea typeface="Lucida Grande"/>
                <a:cs typeface="Lucida Grande"/>
              </a:rPr>
              <a:t>had </a:t>
            </a:r>
            <a:r>
              <a:rPr lang="en-US" dirty="0">
                <a:solidFill>
                  <a:schemeClr val="bg1">
                    <a:lumMod val="50000"/>
                  </a:schemeClr>
                </a:solidFill>
                <a:ea typeface="Lucida Grande"/>
                <a:cs typeface="Lucida Grande"/>
              </a:rPr>
              <a:t>an assistant who lived in your </a:t>
            </a:r>
            <a:r>
              <a:rPr lang="en-US" dirty="0" smtClean="0">
                <a:solidFill>
                  <a:schemeClr val="bg1">
                    <a:lumMod val="50000"/>
                  </a:schemeClr>
                </a:solidFill>
                <a:ea typeface="Lucida Grande"/>
                <a:cs typeface="Lucida Grande"/>
              </a:rPr>
              <a:t>computer</a:t>
            </a:r>
            <a:endParaRPr lang="en-US" dirty="0">
              <a:solidFill>
                <a:schemeClr val="bg1">
                  <a:lumMod val="50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50000"/>
                  </a:schemeClr>
                </a:solidFill>
              </a:rPr>
              <a:t>Agents</a:t>
            </a:r>
            <a:endParaRPr lang="en-US" dirty="0">
              <a:solidFill>
                <a:schemeClr val="bg1">
                  <a:lumMod val="50000"/>
                </a:schemeClr>
              </a:solidFill>
            </a:endParaRPr>
          </a:p>
        </p:txBody>
      </p:sp>
      <p:grpSp>
        <p:nvGrpSpPr>
          <p:cNvPr id="7" name="Group 6"/>
          <p:cNvGrpSpPr/>
          <p:nvPr/>
        </p:nvGrpSpPr>
        <p:grpSpPr>
          <a:xfrm>
            <a:off x="4031064" y="2794892"/>
            <a:ext cx="5000488" cy="1382033"/>
            <a:chOff x="2761553" y="3223091"/>
            <a:chExt cx="5000488" cy="1382033"/>
          </a:xfrm>
          <a:solidFill>
            <a:schemeClr val="accent6">
              <a:lumMod val="75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a:t>
              </a:r>
              <a:r>
                <a:rPr lang="en-US" dirty="0">
                  <a:solidFill>
                    <a:schemeClr val="bg1"/>
                  </a:solidFill>
                  <a:ea typeface="Lucida Grande"/>
                  <a:cs typeface="Lucida Grande"/>
                </a:rPr>
                <a:t>your baby in from a phone </a:t>
              </a:r>
              <a:r>
                <a:rPr lang="en-US" dirty="0" smtClean="0">
                  <a:solidFill>
                    <a:schemeClr val="bg1"/>
                  </a:solidFill>
                  <a:ea typeface="Lucida Grande"/>
                  <a:cs typeface="Lucida Grande"/>
                </a:rPr>
                <a:t>booth</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your heads together when you’re not </a:t>
              </a:r>
              <a:r>
                <a:rPr lang="en-US" dirty="0" smtClean="0">
                  <a:solidFill>
                    <a:schemeClr val="bg1"/>
                  </a:solidFill>
                  <a:ea typeface="Lucida Grande"/>
                  <a:cs typeface="Lucida Grande"/>
                </a:rPr>
                <a:t>together</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a:t>
              </a:r>
              <a:endParaRPr lang="en-US" dirty="0">
                <a:solidFill>
                  <a:schemeClr val="bg1"/>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Video Chat</a:t>
              </a:r>
              <a:endParaRPr lang="en-US" dirty="0">
                <a:solidFill>
                  <a:schemeClr val="tx1"/>
                </a:solidFill>
              </a:endParaRPr>
            </a:p>
          </p:txBody>
        </p:sp>
      </p:grpSp>
      <p:pic>
        <p:nvPicPr>
          <p:cNvPr id="6" name="Picture 5"/>
          <p:cNvPicPr>
            <a:picLocks noChangeAspect="1"/>
          </p:cNvPicPr>
          <p:nvPr/>
        </p:nvPicPr>
        <p:blipFill>
          <a:blip r:embed="rId2"/>
          <a:stretch>
            <a:fillRect/>
          </a:stretch>
        </p:blipFill>
        <p:spPr>
          <a:xfrm>
            <a:off x="787240" y="158774"/>
            <a:ext cx="5993050" cy="2636118"/>
          </a:xfrm>
          <a:prstGeom prst="rect">
            <a:avLst/>
          </a:prstGeom>
        </p:spPr>
      </p:pic>
      <p:sp>
        <p:nvSpPr>
          <p:cNvPr id="10" name="TextBox 9"/>
          <p:cNvSpPr txBox="1"/>
          <p:nvPr/>
        </p:nvSpPr>
        <p:spPr>
          <a:xfrm>
            <a:off x="297256" y="4365122"/>
            <a:ext cx="5440254" cy="1815882"/>
          </a:xfrm>
          <a:prstGeom prst="rect">
            <a:avLst/>
          </a:prstGeom>
          <a:solidFill>
            <a:schemeClr val="accent5">
              <a:lumMod val="40000"/>
              <a:lumOff val="60000"/>
            </a:schemeClr>
          </a:solidFill>
        </p:spPr>
        <p:txBody>
          <a:bodyPr wrap="square" rtlCol="0">
            <a:spAutoFit/>
          </a:bodyPr>
          <a:lstStyle/>
          <a:p>
            <a:r>
              <a:rPr lang="en-US" sz="2800" dirty="0" smtClean="0"/>
              <a:t>First Release 2003</a:t>
            </a:r>
          </a:p>
          <a:p>
            <a:r>
              <a:rPr lang="en-US" sz="2800" dirty="0" smtClean="0"/>
              <a:t>Created by </a:t>
            </a:r>
            <a:r>
              <a:rPr lang="en-US" sz="2800" dirty="0" err="1"/>
              <a:t>Ahti</a:t>
            </a:r>
            <a:r>
              <a:rPr lang="en-US" sz="2800" dirty="0"/>
              <a:t> </a:t>
            </a:r>
            <a:r>
              <a:rPr lang="en-US" sz="2800" dirty="0" err="1" smtClean="0"/>
              <a:t>Heinla</a:t>
            </a:r>
            <a:r>
              <a:rPr lang="en-US" sz="2800" dirty="0" smtClean="0"/>
              <a:t> , </a:t>
            </a:r>
            <a:r>
              <a:rPr lang="en-US" sz="2800" dirty="0" err="1"/>
              <a:t>Priit</a:t>
            </a:r>
            <a:r>
              <a:rPr lang="en-US" sz="2800" dirty="0"/>
              <a:t> </a:t>
            </a:r>
            <a:r>
              <a:rPr lang="en-US" sz="2800" dirty="0" err="1"/>
              <a:t>Kasesalu</a:t>
            </a:r>
            <a:r>
              <a:rPr lang="en-US" sz="2800" dirty="0"/>
              <a:t>, and </a:t>
            </a:r>
            <a:r>
              <a:rPr lang="en-US" sz="2800" dirty="0" err="1"/>
              <a:t>Jaan</a:t>
            </a:r>
            <a:r>
              <a:rPr lang="en-US" sz="2800" dirty="0"/>
              <a:t> </a:t>
            </a:r>
            <a:r>
              <a:rPr lang="en-US" sz="2800" dirty="0" smtClean="0"/>
              <a:t>Tallinn (3</a:t>
            </a:r>
            <a:r>
              <a:rPr lang="en-US" sz="2800" baseline="30000" dirty="0"/>
              <a:t>r</a:t>
            </a:r>
            <a:r>
              <a:rPr lang="en-US" sz="2800" baseline="30000" dirty="0" smtClean="0"/>
              <a:t>d</a:t>
            </a:r>
            <a:r>
              <a:rPr lang="en-US" sz="2800" dirty="0" smtClean="0"/>
              <a:t> </a:t>
            </a:r>
            <a:r>
              <a:rPr lang="en-US" sz="2800" dirty="0"/>
              <a:t>year at University of Tartu in </a:t>
            </a:r>
            <a:r>
              <a:rPr lang="en-US" sz="2800" dirty="0" smtClean="0"/>
              <a:t>1994)  </a:t>
            </a:r>
            <a:endParaRPr lang="en-US" sz="2800" dirty="0"/>
          </a:p>
        </p:txBody>
      </p:sp>
      <p:pic>
        <p:nvPicPr>
          <p:cNvPr id="18" name="Picture 17"/>
          <p:cNvPicPr>
            <a:picLocks noChangeAspect="1"/>
          </p:cNvPicPr>
          <p:nvPr/>
        </p:nvPicPr>
        <p:blipFill>
          <a:blip r:embed="rId3"/>
          <a:stretch>
            <a:fillRect/>
          </a:stretch>
        </p:blipFill>
        <p:spPr>
          <a:xfrm>
            <a:off x="5644524" y="4309728"/>
            <a:ext cx="3042276" cy="20466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12375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11</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tx1"/>
                  </a:solidFill>
                </a:rPr>
                <a:t>Commerce</a:t>
              </a:r>
              <a:endParaRPr lang="en-US" dirty="0">
                <a:solidFill>
                  <a:schemeClr val="tx1"/>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endParaRPr lang="en-US" dirty="0">
                <a:solidFill>
                  <a:schemeClr val="bg1"/>
                </a:solidFill>
              </a:endParaRPr>
            </a:p>
          </p:txBody>
        </p:sp>
        <p:sp>
          <p:nvSpPr>
            <p:cNvPr id="30" name="Snip Single Corner Rectangle 29"/>
            <p:cNvSpPr/>
            <p:nvPr/>
          </p:nvSpPr>
          <p:spPr>
            <a:xfrm>
              <a:off x="7780936" y="1587057"/>
              <a:ext cx="1283605" cy="419538"/>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Travel</a:t>
              </a:r>
              <a:endParaRPr lang="en-US" dirty="0">
                <a:solidFill>
                  <a:schemeClr val="tx1"/>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Media Consumption</a:t>
              </a:r>
              <a:endParaRPr lang="en-US" dirty="0">
                <a:solidFill>
                  <a:schemeClr val="tx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2685794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12</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tx1"/>
                  </a:solidFill>
                </a:rPr>
                <a:t>Commerce</a:t>
              </a:r>
              <a:endParaRPr lang="en-US" dirty="0">
                <a:solidFill>
                  <a:schemeClr val="tx1"/>
                </a:solidFill>
              </a:endParaRPr>
            </a:p>
          </p:txBody>
        </p:sp>
      </p:grpSp>
      <p:grpSp>
        <p:nvGrpSpPr>
          <p:cNvPr id="15" name="Group 14"/>
          <p:cNvGrpSpPr/>
          <p:nvPr/>
        </p:nvGrpSpPr>
        <p:grpSpPr>
          <a:xfrm>
            <a:off x="135454" y="4988370"/>
            <a:ext cx="5076941" cy="1252295"/>
            <a:chOff x="9144000" y="2514247"/>
            <a:chExt cx="5076941" cy="1252295"/>
          </a:xfrm>
          <a:solidFill>
            <a:schemeClr val="bg1">
              <a:lumMod val="6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 </a:t>
              </a:r>
              <a:r>
                <a:rPr lang="en-US" dirty="0" smtClean="0">
                  <a:solidFill>
                    <a:schemeClr val="bg1"/>
                  </a:solidFill>
                </a:rPr>
                <a:t>learned </a:t>
              </a:r>
              <a:r>
                <a:rPr lang="en-US" dirty="0">
                  <a:solidFill>
                    <a:schemeClr val="bg1"/>
                  </a:solidFill>
                </a:rPr>
                <a:t>special things from faraway </a:t>
              </a:r>
              <a:r>
                <a:rPr lang="en-US" dirty="0" smtClean="0">
                  <a:solidFill>
                    <a:schemeClr val="bg1"/>
                  </a:solidFill>
                </a:rPr>
                <a:t>places</a:t>
              </a:r>
              <a:endParaRPr lang="en-US" dirty="0">
                <a:solidFill>
                  <a:schemeClr val="bg1"/>
                </a:solidFill>
              </a:endParaRPr>
            </a:p>
            <a:p>
              <a:pPr algn="ctr"/>
              <a:r>
                <a:rPr lang="en-US" dirty="0" smtClean="0">
                  <a:solidFill>
                    <a:schemeClr val="bg1"/>
                  </a:solidFill>
                </a:rPr>
                <a:t>had </a:t>
              </a:r>
              <a:r>
                <a:rPr lang="en-US" dirty="0">
                  <a:solidFill>
                    <a:schemeClr val="bg1"/>
                  </a:solidFill>
                </a:rPr>
                <a:t>a classmate who is thousands of miles </a:t>
              </a:r>
              <a:r>
                <a:rPr lang="en-US" dirty="0" smtClean="0">
                  <a:solidFill>
                    <a:schemeClr val="bg1"/>
                  </a:solidFill>
                </a:rPr>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Education</a:t>
              </a:r>
              <a:endParaRPr lang="en-US" dirty="0">
                <a:solidFill>
                  <a:schemeClr val="bg1"/>
                </a:solidFill>
              </a:endParaRPr>
            </a:p>
          </p:txBody>
        </p:sp>
      </p:grpSp>
      <p:grpSp>
        <p:nvGrpSpPr>
          <p:cNvPr id="14" name="Group 13"/>
          <p:cNvGrpSpPr/>
          <p:nvPr/>
        </p:nvGrpSpPr>
        <p:grpSpPr>
          <a:xfrm>
            <a:off x="3949992" y="1334626"/>
            <a:ext cx="5114549" cy="1163978"/>
            <a:chOff x="3949992" y="1587057"/>
            <a:chExt cx="5114549" cy="1163978"/>
          </a:xfrm>
          <a:solidFill>
            <a:schemeClr val="bg1">
              <a:lumMod val="65000"/>
            </a:schemeClr>
          </a:solidFill>
        </p:grpSpPr>
        <p:sp>
          <p:nvSpPr>
            <p:cNvPr id="16" name="Rounded Rectangle 15"/>
            <p:cNvSpPr/>
            <p:nvPr/>
          </p:nvSpPr>
          <p:spPr>
            <a:xfrm>
              <a:off x="3949992" y="1882840"/>
              <a:ext cx="5114549"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endParaRPr lang="en-US" dirty="0">
                <a:solidFill>
                  <a:schemeClr val="bg1"/>
                </a:solidFill>
              </a:endParaRPr>
            </a:p>
          </p:txBody>
        </p:sp>
        <p:sp>
          <p:nvSpPr>
            <p:cNvPr id="30" name="Snip Single Corner Rectangle 29"/>
            <p:cNvSpPr/>
            <p:nvPr/>
          </p:nvSpPr>
          <p:spPr>
            <a:xfrm>
              <a:off x="7780936" y="1587057"/>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Travel</a:t>
              </a:r>
              <a:endParaRPr lang="en-US" dirty="0">
                <a:solidFill>
                  <a:schemeClr val="bg1"/>
                </a:solidFill>
              </a:endParaRPr>
            </a:p>
          </p:txBody>
        </p:sp>
      </p:grpSp>
      <p:grpSp>
        <p:nvGrpSpPr>
          <p:cNvPr id="23" name="Group 22"/>
          <p:cNvGrpSpPr/>
          <p:nvPr/>
        </p:nvGrpSpPr>
        <p:grpSpPr>
          <a:xfrm>
            <a:off x="135454" y="2115742"/>
            <a:ext cx="6007416" cy="1033877"/>
            <a:chOff x="-1224296" y="4943640"/>
            <a:chExt cx="6007416" cy="1033877"/>
          </a:xfrm>
          <a:solidFill>
            <a:schemeClr val="bg1">
              <a:lumMod val="6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 </a:t>
              </a:r>
              <a:r>
                <a:rPr lang="en-US" dirty="0" smtClean="0">
                  <a:solidFill>
                    <a:schemeClr val="bg1"/>
                  </a:solidFill>
                </a:rPr>
                <a:t>borrowed </a:t>
              </a:r>
              <a:r>
                <a:rPr lang="en-US" dirty="0">
                  <a:solidFill>
                    <a:schemeClr val="bg1"/>
                  </a:solidFill>
                </a:rPr>
                <a:t>a book from thousands of miles </a:t>
              </a:r>
              <a:r>
                <a:rPr lang="en-US" dirty="0" smtClean="0">
                  <a:solidFill>
                    <a:schemeClr val="bg1"/>
                  </a:solidFill>
                </a:rPr>
                <a:t>away  </a:t>
              </a:r>
            </a:p>
            <a:p>
              <a:pPr algn="ctr"/>
              <a:r>
                <a:rPr lang="en-US" dirty="0" smtClean="0">
                  <a:solidFill>
                    <a:schemeClr val="bg1"/>
                  </a:solidFill>
                </a:rPr>
                <a:t>watched </a:t>
              </a:r>
              <a:r>
                <a:rPr lang="en-US" dirty="0">
                  <a:solidFill>
                    <a:schemeClr val="bg1"/>
                  </a:solidFill>
                </a:rPr>
                <a:t>the movie you wanted to the minute you wanted </a:t>
              </a:r>
              <a:r>
                <a:rPr lang="en-US" dirty="0" smtClean="0">
                  <a:solidFill>
                    <a:schemeClr val="bg1"/>
                  </a:solidFill>
                </a:rPr>
                <a:t>to</a:t>
              </a:r>
              <a:endParaRPr lang="en-US" dirty="0">
                <a:solidFill>
                  <a:schemeClr val="bg1"/>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Media Consumption</a:t>
              </a:r>
              <a:endParaRPr lang="en-US" dirty="0">
                <a:solidFill>
                  <a:schemeClr val="bg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6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Security</a:t>
              </a:r>
              <a:endParaRPr lang="en-US" dirty="0">
                <a:solidFill>
                  <a:schemeClr val="bg1"/>
                </a:solidFill>
              </a:endParaRPr>
            </a:p>
          </p:txBody>
        </p:sp>
      </p:grpSp>
      <p:sp>
        <p:nvSpPr>
          <p:cNvPr id="13" name="Rounded Rectangle 12"/>
          <p:cNvSpPr/>
          <p:nvPr/>
        </p:nvSpPr>
        <p:spPr>
          <a:xfrm>
            <a:off x="5276058" y="4819508"/>
            <a:ext cx="3738085" cy="1179619"/>
          </a:xfrm>
          <a:prstGeom prst="round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Agents</a:t>
            </a:r>
            <a:endParaRPr lang="en-US" dirty="0">
              <a:solidFill>
                <a:schemeClr val="bg1"/>
              </a:solidFill>
            </a:endParaRPr>
          </a:p>
        </p:txBody>
      </p:sp>
    </p:spTree>
    <p:extLst>
      <p:ext uri="{BB962C8B-B14F-4D97-AF65-F5344CB8AC3E}">
        <p14:creationId xmlns:p14="http://schemas.microsoft.com/office/powerpoint/2010/main" val="111673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dirty="0" smtClean="0"/>
              <a:t>University of Virginia cs4414</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13</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tx1"/>
                  </a:solidFill>
                </a:rPr>
                <a:t>Commerce</a:t>
              </a:r>
              <a:endParaRPr lang="en-US" dirty="0">
                <a:solidFill>
                  <a:schemeClr val="tx1"/>
                </a:solidFill>
              </a:endParaRPr>
            </a:p>
          </p:txBody>
        </p:sp>
      </p:grpSp>
      <p:grpSp>
        <p:nvGrpSpPr>
          <p:cNvPr id="15" name="Group 14"/>
          <p:cNvGrpSpPr/>
          <p:nvPr/>
        </p:nvGrpSpPr>
        <p:grpSpPr>
          <a:xfrm>
            <a:off x="135454" y="4988370"/>
            <a:ext cx="5076941" cy="1252295"/>
            <a:chOff x="9144000" y="2514247"/>
            <a:chExt cx="5076941" cy="1252295"/>
          </a:xfrm>
          <a:solidFill>
            <a:schemeClr val="bg1">
              <a:lumMod val="6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 </a:t>
              </a:r>
              <a:r>
                <a:rPr lang="en-US" dirty="0" smtClean="0">
                  <a:solidFill>
                    <a:schemeClr val="bg1"/>
                  </a:solidFill>
                </a:rPr>
                <a:t>learned </a:t>
              </a:r>
              <a:r>
                <a:rPr lang="en-US" dirty="0">
                  <a:solidFill>
                    <a:schemeClr val="bg1"/>
                  </a:solidFill>
                </a:rPr>
                <a:t>special things from faraway </a:t>
              </a:r>
              <a:r>
                <a:rPr lang="en-US" dirty="0" smtClean="0">
                  <a:solidFill>
                    <a:schemeClr val="bg1"/>
                  </a:solidFill>
                </a:rPr>
                <a:t>places</a:t>
              </a:r>
              <a:endParaRPr lang="en-US" dirty="0">
                <a:solidFill>
                  <a:schemeClr val="bg1"/>
                </a:solidFill>
              </a:endParaRPr>
            </a:p>
            <a:p>
              <a:pPr algn="ctr"/>
              <a:r>
                <a:rPr lang="en-US" dirty="0" smtClean="0">
                  <a:solidFill>
                    <a:schemeClr val="bg1"/>
                  </a:solidFill>
                </a:rPr>
                <a:t>had </a:t>
              </a:r>
              <a:r>
                <a:rPr lang="en-US" dirty="0">
                  <a:solidFill>
                    <a:schemeClr val="bg1"/>
                  </a:solidFill>
                </a:rPr>
                <a:t>a classmate who is thousands of miles </a:t>
              </a:r>
              <a:r>
                <a:rPr lang="en-US" dirty="0" smtClean="0">
                  <a:solidFill>
                    <a:schemeClr val="bg1"/>
                  </a:solidFill>
                </a:rPr>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Education</a:t>
              </a:r>
              <a:endParaRPr lang="en-US" dirty="0">
                <a:solidFill>
                  <a:schemeClr val="bg1"/>
                </a:solidFill>
              </a:endParaRPr>
            </a:p>
          </p:txBody>
        </p:sp>
      </p:grpSp>
      <p:grpSp>
        <p:nvGrpSpPr>
          <p:cNvPr id="14" name="Group 13"/>
          <p:cNvGrpSpPr/>
          <p:nvPr/>
        </p:nvGrpSpPr>
        <p:grpSpPr>
          <a:xfrm>
            <a:off x="3949992" y="1334626"/>
            <a:ext cx="5114549" cy="1163978"/>
            <a:chOff x="3949992" y="1587057"/>
            <a:chExt cx="5114549" cy="1163978"/>
          </a:xfrm>
          <a:solidFill>
            <a:schemeClr val="bg1">
              <a:lumMod val="65000"/>
            </a:schemeClr>
          </a:solidFill>
        </p:grpSpPr>
        <p:sp>
          <p:nvSpPr>
            <p:cNvPr id="16" name="Rounded Rectangle 15"/>
            <p:cNvSpPr/>
            <p:nvPr/>
          </p:nvSpPr>
          <p:spPr>
            <a:xfrm>
              <a:off x="3949992" y="1882840"/>
              <a:ext cx="5114549"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endParaRPr lang="en-US" dirty="0">
                <a:solidFill>
                  <a:schemeClr val="bg1"/>
                </a:solidFill>
              </a:endParaRPr>
            </a:p>
          </p:txBody>
        </p:sp>
        <p:sp>
          <p:nvSpPr>
            <p:cNvPr id="30" name="Snip Single Corner Rectangle 29"/>
            <p:cNvSpPr/>
            <p:nvPr/>
          </p:nvSpPr>
          <p:spPr>
            <a:xfrm>
              <a:off x="7780936" y="1587057"/>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Travel</a:t>
              </a:r>
              <a:endParaRPr lang="en-US" dirty="0">
                <a:solidFill>
                  <a:schemeClr val="bg1"/>
                </a:solidFill>
              </a:endParaRPr>
            </a:p>
          </p:txBody>
        </p:sp>
      </p:grpSp>
      <p:grpSp>
        <p:nvGrpSpPr>
          <p:cNvPr id="23" name="Group 22"/>
          <p:cNvGrpSpPr/>
          <p:nvPr/>
        </p:nvGrpSpPr>
        <p:grpSpPr>
          <a:xfrm>
            <a:off x="135454" y="2115742"/>
            <a:ext cx="6007416" cy="1033877"/>
            <a:chOff x="-1224296" y="4943640"/>
            <a:chExt cx="6007416" cy="1033877"/>
          </a:xfrm>
          <a:solidFill>
            <a:schemeClr val="bg1">
              <a:lumMod val="6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 </a:t>
              </a:r>
              <a:r>
                <a:rPr lang="en-US" dirty="0" smtClean="0">
                  <a:solidFill>
                    <a:schemeClr val="bg1"/>
                  </a:solidFill>
                </a:rPr>
                <a:t>borrowed </a:t>
              </a:r>
              <a:r>
                <a:rPr lang="en-US" dirty="0">
                  <a:solidFill>
                    <a:schemeClr val="bg1"/>
                  </a:solidFill>
                </a:rPr>
                <a:t>a book from thousands of miles </a:t>
              </a:r>
              <a:r>
                <a:rPr lang="en-US" dirty="0" smtClean="0">
                  <a:solidFill>
                    <a:schemeClr val="bg1"/>
                  </a:solidFill>
                </a:rPr>
                <a:t>away  </a:t>
              </a:r>
            </a:p>
            <a:p>
              <a:pPr algn="ctr"/>
              <a:r>
                <a:rPr lang="en-US" dirty="0" smtClean="0">
                  <a:solidFill>
                    <a:schemeClr val="bg1"/>
                  </a:solidFill>
                </a:rPr>
                <a:t>watched </a:t>
              </a:r>
              <a:r>
                <a:rPr lang="en-US" dirty="0">
                  <a:solidFill>
                    <a:schemeClr val="bg1"/>
                  </a:solidFill>
                </a:rPr>
                <a:t>the movie you wanted to the minute you wanted </a:t>
              </a:r>
              <a:r>
                <a:rPr lang="en-US" dirty="0" smtClean="0">
                  <a:solidFill>
                    <a:schemeClr val="bg1"/>
                  </a:solidFill>
                </a:rPr>
                <a:t>to</a:t>
              </a:r>
              <a:endParaRPr lang="en-US" dirty="0">
                <a:solidFill>
                  <a:schemeClr val="bg1"/>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Media Consumption</a:t>
              </a:r>
              <a:endParaRPr lang="en-US" dirty="0">
                <a:solidFill>
                  <a:schemeClr val="bg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6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Security</a:t>
              </a:r>
              <a:endParaRPr lang="en-US" dirty="0">
                <a:solidFill>
                  <a:schemeClr val="bg1"/>
                </a:solidFill>
              </a:endParaRPr>
            </a:p>
          </p:txBody>
        </p:sp>
      </p:grpSp>
      <p:sp>
        <p:nvSpPr>
          <p:cNvPr id="13" name="Rounded Rectangle 12"/>
          <p:cNvSpPr/>
          <p:nvPr/>
        </p:nvSpPr>
        <p:spPr>
          <a:xfrm>
            <a:off x="5276058" y="4819508"/>
            <a:ext cx="3738085" cy="1179619"/>
          </a:xfrm>
          <a:prstGeom prst="round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Agents</a:t>
            </a:r>
            <a:endParaRPr lang="en-US" dirty="0">
              <a:solidFill>
                <a:schemeClr val="bg1"/>
              </a:solidFill>
            </a:endParaRPr>
          </a:p>
        </p:txBody>
      </p:sp>
      <p:pic>
        <p:nvPicPr>
          <p:cNvPr id="6" name="Picture 5"/>
          <p:cNvPicPr>
            <a:picLocks noChangeAspect="1"/>
          </p:cNvPicPr>
          <p:nvPr/>
        </p:nvPicPr>
        <p:blipFill>
          <a:blip r:embed="rId2"/>
          <a:stretch>
            <a:fillRect/>
          </a:stretch>
        </p:blipFill>
        <p:spPr>
          <a:xfrm>
            <a:off x="311048" y="2082170"/>
            <a:ext cx="6687980" cy="4288666"/>
          </a:xfrm>
          <a:prstGeom prst="rect">
            <a:avLst/>
          </a:prstGeom>
        </p:spPr>
      </p:pic>
      <p:sp>
        <p:nvSpPr>
          <p:cNvPr id="10" name="TextBox 9"/>
          <p:cNvSpPr txBox="1"/>
          <p:nvPr/>
        </p:nvSpPr>
        <p:spPr>
          <a:xfrm>
            <a:off x="489108" y="2220213"/>
            <a:ext cx="4014215" cy="707886"/>
          </a:xfrm>
          <a:prstGeom prst="rect">
            <a:avLst/>
          </a:prstGeom>
          <a:solidFill>
            <a:schemeClr val="bg1">
              <a:alpha val="73000"/>
            </a:schemeClr>
          </a:solidFill>
        </p:spPr>
        <p:txBody>
          <a:bodyPr wrap="none" rtlCol="0">
            <a:spAutoFit/>
          </a:bodyPr>
          <a:lstStyle/>
          <a:p>
            <a:pPr algn="ctr"/>
            <a:r>
              <a:rPr lang="en-US" sz="2000" b="1" dirty="0" smtClean="0"/>
              <a:t>Sir Tim Berners-Lee</a:t>
            </a:r>
          </a:p>
          <a:p>
            <a:pPr algn="ctr"/>
            <a:r>
              <a:rPr lang="en-US" sz="2000" b="1" dirty="0" smtClean="0"/>
              <a:t>First WWW Prototype at CERN 1990</a:t>
            </a:r>
            <a:endParaRPr lang="en-US" sz="2000" b="1" dirty="0"/>
          </a:p>
        </p:txBody>
      </p:sp>
    </p:spTree>
    <p:extLst>
      <p:ext uri="{BB962C8B-B14F-4D97-AF65-F5344CB8AC3E}">
        <p14:creationId xmlns:p14="http://schemas.microsoft.com/office/powerpoint/2010/main" val="493017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dirty="0" smtClean="0"/>
              <a:t>University of Virginia cs4414</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14</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tx1"/>
                  </a:solidFill>
                </a:rPr>
                <a:t>Commerce</a:t>
              </a:r>
              <a:endParaRPr lang="en-US" dirty="0">
                <a:solidFill>
                  <a:schemeClr val="tx1"/>
                </a:solidFill>
              </a:endParaRPr>
            </a:p>
          </p:txBody>
        </p:sp>
      </p:grpSp>
      <p:grpSp>
        <p:nvGrpSpPr>
          <p:cNvPr id="15" name="Group 14"/>
          <p:cNvGrpSpPr/>
          <p:nvPr/>
        </p:nvGrpSpPr>
        <p:grpSpPr>
          <a:xfrm>
            <a:off x="135454" y="4988370"/>
            <a:ext cx="5076941" cy="1252295"/>
            <a:chOff x="9144000" y="2514247"/>
            <a:chExt cx="5076941" cy="1252295"/>
          </a:xfrm>
          <a:solidFill>
            <a:schemeClr val="bg1">
              <a:lumMod val="6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 </a:t>
              </a:r>
              <a:r>
                <a:rPr lang="en-US" dirty="0" smtClean="0">
                  <a:solidFill>
                    <a:schemeClr val="bg1"/>
                  </a:solidFill>
                </a:rPr>
                <a:t>learned </a:t>
              </a:r>
              <a:r>
                <a:rPr lang="en-US" dirty="0">
                  <a:solidFill>
                    <a:schemeClr val="bg1"/>
                  </a:solidFill>
                </a:rPr>
                <a:t>special things from faraway </a:t>
              </a:r>
              <a:r>
                <a:rPr lang="en-US" dirty="0" smtClean="0">
                  <a:solidFill>
                    <a:schemeClr val="bg1"/>
                  </a:solidFill>
                </a:rPr>
                <a:t>places</a:t>
              </a:r>
              <a:endParaRPr lang="en-US" dirty="0">
                <a:solidFill>
                  <a:schemeClr val="bg1"/>
                </a:solidFill>
              </a:endParaRPr>
            </a:p>
            <a:p>
              <a:pPr algn="ctr"/>
              <a:r>
                <a:rPr lang="en-US" dirty="0" smtClean="0">
                  <a:solidFill>
                    <a:schemeClr val="bg1"/>
                  </a:solidFill>
                </a:rPr>
                <a:t>had </a:t>
              </a:r>
              <a:r>
                <a:rPr lang="en-US" dirty="0">
                  <a:solidFill>
                    <a:schemeClr val="bg1"/>
                  </a:solidFill>
                </a:rPr>
                <a:t>a classmate who is thousands of miles </a:t>
              </a:r>
              <a:r>
                <a:rPr lang="en-US" dirty="0" smtClean="0">
                  <a:solidFill>
                    <a:schemeClr val="bg1"/>
                  </a:solidFill>
                </a:rPr>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Education</a:t>
              </a:r>
              <a:endParaRPr lang="en-US" dirty="0">
                <a:solidFill>
                  <a:schemeClr val="bg1"/>
                </a:solidFill>
              </a:endParaRPr>
            </a:p>
          </p:txBody>
        </p:sp>
      </p:grpSp>
      <p:grpSp>
        <p:nvGrpSpPr>
          <p:cNvPr id="14" name="Group 13"/>
          <p:cNvGrpSpPr/>
          <p:nvPr/>
        </p:nvGrpSpPr>
        <p:grpSpPr>
          <a:xfrm>
            <a:off x="3949992" y="1334626"/>
            <a:ext cx="5114549" cy="1163978"/>
            <a:chOff x="3949992" y="1587057"/>
            <a:chExt cx="5114549" cy="1163978"/>
          </a:xfrm>
          <a:solidFill>
            <a:schemeClr val="bg1">
              <a:lumMod val="65000"/>
            </a:schemeClr>
          </a:solidFill>
        </p:grpSpPr>
        <p:sp>
          <p:nvSpPr>
            <p:cNvPr id="16" name="Rounded Rectangle 15"/>
            <p:cNvSpPr/>
            <p:nvPr/>
          </p:nvSpPr>
          <p:spPr>
            <a:xfrm>
              <a:off x="3949992" y="1882840"/>
              <a:ext cx="5114549"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endParaRPr lang="en-US" dirty="0">
                <a:solidFill>
                  <a:schemeClr val="bg1"/>
                </a:solidFill>
              </a:endParaRPr>
            </a:p>
          </p:txBody>
        </p:sp>
        <p:sp>
          <p:nvSpPr>
            <p:cNvPr id="30" name="Snip Single Corner Rectangle 29"/>
            <p:cNvSpPr/>
            <p:nvPr/>
          </p:nvSpPr>
          <p:spPr>
            <a:xfrm>
              <a:off x="7780936" y="1587057"/>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Travel</a:t>
              </a:r>
              <a:endParaRPr lang="en-US" dirty="0">
                <a:solidFill>
                  <a:schemeClr val="bg1"/>
                </a:solidFill>
              </a:endParaRPr>
            </a:p>
          </p:txBody>
        </p:sp>
      </p:grpSp>
      <p:grpSp>
        <p:nvGrpSpPr>
          <p:cNvPr id="23" name="Group 22"/>
          <p:cNvGrpSpPr/>
          <p:nvPr/>
        </p:nvGrpSpPr>
        <p:grpSpPr>
          <a:xfrm>
            <a:off x="135454" y="2115742"/>
            <a:ext cx="6007416" cy="1033877"/>
            <a:chOff x="-1224296" y="4943640"/>
            <a:chExt cx="6007416" cy="1033877"/>
          </a:xfrm>
          <a:solidFill>
            <a:schemeClr val="bg1">
              <a:lumMod val="6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 </a:t>
              </a:r>
              <a:r>
                <a:rPr lang="en-US" dirty="0" smtClean="0">
                  <a:solidFill>
                    <a:schemeClr val="bg1"/>
                  </a:solidFill>
                </a:rPr>
                <a:t>borrowed </a:t>
              </a:r>
              <a:r>
                <a:rPr lang="en-US" dirty="0">
                  <a:solidFill>
                    <a:schemeClr val="bg1"/>
                  </a:solidFill>
                </a:rPr>
                <a:t>a book from thousands of miles </a:t>
              </a:r>
              <a:r>
                <a:rPr lang="en-US" dirty="0" smtClean="0">
                  <a:solidFill>
                    <a:schemeClr val="bg1"/>
                  </a:solidFill>
                </a:rPr>
                <a:t>away  </a:t>
              </a:r>
            </a:p>
            <a:p>
              <a:pPr algn="ctr"/>
              <a:r>
                <a:rPr lang="en-US" dirty="0" smtClean="0">
                  <a:solidFill>
                    <a:schemeClr val="bg1"/>
                  </a:solidFill>
                </a:rPr>
                <a:t>watched </a:t>
              </a:r>
              <a:r>
                <a:rPr lang="en-US" dirty="0">
                  <a:solidFill>
                    <a:schemeClr val="bg1"/>
                  </a:solidFill>
                </a:rPr>
                <a:t>the movie you wanted to the minute you wanted </a:t>
              </a:r>
              <a:r>
                <a:rPr lang="en-US" dirty="0" smtClean="0">
                  <a:solidFill>
                    <a:schemeClr val="bg1"/>
                  </a:solidFill>
                </a:rPr>
                <a:t>to</a:t>
              </a:r>
              <a:endParaRPr lang="en-US" dirty="0">
                <a:solidFill>
                  <a:schemeClr val="bg1"/>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Media Consumption</a:t>
              </a:r>
              <a:endParaRPr lang="en-US" dirty="0">
                <a:solidFill>
                  <a:schemeClr val="bg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6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Security</a:t>
              </a:r>
              <a:endParaRPr lang="en-US" dirty="0">
                <a:solidFill>
                  <a:schemeClr val="bg1"/>
                </a:solidFill>
              </a:endParaRPr>
            </a:p>
          </p:txBody>
        </p:sp>
      </p:grpSp>
      <p:sp>
        <p:nvSpPr>
          <p:cNvPr id="13" name="Rounded Rectangle 12"/>
          <p:cNvSpPr/>
          <p:nvPr/>
        </p:nvSpPr>
        <p:spPr>
          <a:xfrm>
            <a:off x="5276058" y="4819508"/>
            <a:ext cx="3738085" cy="1179619"/>
          </a:xfrm>
          <a:prstGeom prst="round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Agents</a:t>
            </a:r>
            <a:endParaRPr lang="en-US" dirty="0">
              <a:solidFill>
                <a:schemeClr val="bg1"/>
              </a:solidFill>
            </a:endParaRPr>
          </a:p>
        </p:txBody>
      </p:sp>
      <p:pic>
        <p:nvPicPr>
          <p:cNvPr id="18" name="Picture 17"/>
          <p:cNvPicPr>
            <a:picLocks noChangeAspect="1"/>
          </p:cNvPicPr>
          <p:nvPr/>
        </p:nvPicPr>
        <p:blipFill>
          <a:blip r:embed="rId2"/>
          <a:stretch>
            <a:fillRect/>
          </a:stretch>
        </p:blipFill>
        <p:spPr>
          <a:xfrm>
            <a:off x="905743" y="1849180"/>
            <a:ext cx="2362200" cy="2730500"/>
          </a:xfrm>
          <a:prstGeom prst="rect">
            <a:avLst/>
          </a:prstGeom>
        </p:spPr>
      </p:pic>
      <p:sp>
        <p:nvSpPr>
          <p:cNvPr id="33" name="TextBox 32"/>
          <p:cNvSpPr txBox="1"/>
          <p:nvPr/>
        </p:nvSpPr>
        <p:spPr>
          <a:xfrm>
            <a:off x="410167" y="4637722"/>
            <a:ext cx="3387917" cy="1015663"/>
          </a:xfrm>
          <a:prstGeom prst="rect">
            <a:avLst/>
          </a:prstGeom>
          <a:solidFill>
            <a:schemeClr val="tx1">
              <a:alpha val="73000"/>
            </a:schemeClr>
          </a:solidFill>
        </p:spPr>
        <p:txBody>
          <a:bodyPr wrap="none" rtlCol="0">
            <a:spAutoFit/>
          </a:bodyPr>
          <a:lstStyle/>
          <a:p>
            <a:pPr algn="ctr"/>
            <a:r>
              <a:rPr lang="en-US" sz="2000" b="1" dirty="0" smtClean="0">
                <a:solidFill>
                  <a:srgbClr val="FFFFFF"/>
                </a:solidFill>
              </a:rPr>
              <a:t>Marc </a:t>
            </a:r>
            <a:r>
              <a:rPr lang="en-US" sz="2000" b="1" dirty="0" err="1" smtClean="0">
                <a:solidFill>
                  <a:srgbClr val="FFFFFF"/>
                </a:solidFill>
              </a:rPr>
              <a:t>Andreesen</a:t>
            </a:r>
            <a:endParaRPr lang="en-US" sz="2000" b="1" dirty="0" smtClean="0">
              <a:solidFill>
                <a:srgbClr val="FFFFFF"/>
              </a:solidFill>
            </a:endParaRPr>
          </a:p>
          <a:p>
            <a:pPr algn="ctr"/>
            <a:r>
              <a:rPr lang="en-US" sz="2000" b="1" dirty="0" smtClean="0">
                <a:solidFill>
                  <a:srgbClr val="FFFFFF"/>
                </a:solidFill>
              </a:rPr>
              <a:t>Student at U. Illinois</a:t>
            </a:r>
          </a:p>
          <a:p>
            <a:pPr algn="ctr"/>
            <a:r>
              <a:rPr lang="en-US" sz="2000" b="1" dirty="0" smtClean="0">
                <a:solidFill>
                  <a:srgbClr val="FFFFFF"/>
                </a:solidFill>
              </a:rPr>
              <a:t>NCSA Mosaic released in 1993</a:t>
            </a:r>
            <a:endParaRPr lang="en-US" sz="2000" b="1" dirty="0">
              <a:solidFill>
                <a:srgbClr val="FFFFFF"/>
              </a:solidFill>
            </a:endParaRPr>
          </a:p>
        </p:txBody>
      </p:sp>
      <p:pic>
        <p:nvPicPr>
          <p:cNvPr id="2" name="Picture 1"/>
          <p:cNvPicPr>
            <a:picLocks noChangeAspect="1"/>
          </p:cNvPicPr>
          <p:nvPr/>
        </p:nvPicPr>
        <p:blipFill rotWithShape="1">
          <a:blip r:embed="rId3"/>
          <a:srcRect r="40008"/>
          <a:stretch/>
        </p:blipFill>
        <p:spPr>
          <a:xfrm>
            <a:off x="3798085" y="788724"/>
            <a:ext cx="5075250" cy="5306186"/>
          </a:xfrm>
          <a:prstGeom prst="rect">
            <a:avLst/>
          </a:prstGeom>
          <a:ln>
            <a:noFill/>
          </a:ln>
          <a:effectLst>
            <a:outerShdw blurRad="292100" dist="139700" dir="2700000" algn="tl" rotWithShape="0">
              <a:srgbClr val="333333">
                <a:alpha val="65000"/>
              </a:srgbClr>
            </a:outerShdw>
          </a:effectLst>
        </p:spPr>
      </p:pic>
      <p:sp>
        <p:nvSpPr>
          <p:cNvPr id="34" name="TextBox 33"/>
          <p:cNvSpPr txBox="1"/>
          <p:nvPr/>
        </p:nvSpPr>
        <p:spPr>
          <a:xfrm>
            <a:off x="4892737" y="5753934"/>
            <a:ext cx="2847279" cy="1015663"/>
          </a:xfrm>
          <a:prstGeom prst="rect">
            <a:avLst/>
          </a:prstGeom>
          <a:solidFill>
            <a:schemeClr val="tx1">
              <a:alpha val="73000"/>
            </a:schemeClr>
          </a:solidFill>
        </p:spPr>
        <p:txBody>
          <a:bodyPr wrap="none" rtlCol="0">
            <a:spAutoFit/>
          </a:bodyPr>
          <a:lstStyle/>
          <a:p>
            <a:pPr algn="ctr"/>
            <a:r>
              <a:rPr lang="en-US" sz="2000" b="1" dirty="0" smtClean="0">
                <a:solidFill>
                  <a:srgbClr val="FFFFFF"/>
                </a:solidFill>
              </a:rPr>
              <a:t>David Filo and Jerry Yang</a:t>
            </a:r>
          </a:p>
          <a:p>
            <a:pPr algn="ctr"/>
            <a:r>
              <a:rPr lang="en-US" sz="2000" b="1" dirty="0" smtClean="0">
                <a:solidFill>
                  <a:srgbClr val="FFFFFF"/>
                </a:solidFill>
              </a:rPr>
              <a:t>Students at Stanford</a:t>
            </a:r>
          </a:p>
          <a:p>
            <a:pPr algn="ctr"/>
            <a:r>
              <a:rPr lang="en-US" sz="2000" b="1" dirty="0" smtClean="0">
                <a:solidFill>
                  <a:srgbClr val="FFFFFF"/>
                </a:solidFill>
              </a:rPr>
              <a:t>Yahoo 1994</a:t>
            </a:r>
            <a:endParaRPr lang="en-US" sz="2000" b="1" dirty="0">
              <a:solidFill>
                <a:srgbClr val="FFFFFF"/>
              </a:solidFill>
            </a:endParaRPr>
          </a:p>
        </p:txBody>
      </p:sp>
    </p:spTree>
    <p:extLst>
      <p:ext uri="{BB962C8B-B14F-4D97-AF65-F5344CB8AC3E}">
        <p14:creationId xmlns:p14="http://schemas.microsoft.com/office/powerpoint/2010/main" val="34031860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dissolve">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15</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endParaRPr lang="en-US" dirty="0">
                <a:solidFill>
                  <a:schemeClr val="bg1"/>
                </a:solidFill>
              </a:endParaRPr>
            </a:p>
          </p:txBody>
        </p:sp>
        <p:sp>
          <p:nvSpPr>
            <p:cNvPr id="30" name="Snip Single Corner Rectangle 29"/>
            <p:cNvSpPr/>
            <p:nvPr/>
          </p:nvSpPr>
          <p:spPr>
            <a:xfrm>
              <a:off x="7780936" y="1587057"/>
              <a:ext cx="1283605" cy="419538"/>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Travel</a:t>
              </a:r>
              <a:endParaRPr lang="en-US" dirty="0">
                <a:solidFill>
                  <a:schemeClr val="tx1"/>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Media Consumption</a:t>
              </a:r>
              <a:endParaRPr lang="en-US" dirty="0">
                <a:solidFill>
                  <a:schemeClr val="tx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189607077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16</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1">
              <a:lumMod val="8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rPr>
                <a:t> </a:t>
              </a:r>
              <a:r>
                <a:rPr lang="en-US" dirty="0" smtClean="0">
                  <a:solidFill>
                    <a:schemeClr val="bg1">
                      <a:lumMod val="65000"/>
                    </a:schemeClr>
                  </a:solidFill>
                </a:rPr>
                <a:t>learned </a:t>
              </a:r>
              <a:r>
                <a:rPr lang="en-US" dirty="0">
                  <a:solidFill>
                    <a:schemeClr val="bg1">
                      <a:lumMod val="65000"/>
                    </a:schemeClr>
                  </a:solidFill>
                </a:rPr>
                <a:t>special things from faraway </a:t>
              </a:r>
              <a:r>
                <a:rPr lang="en-US" dirty="0" smtClean="0">
                  <a:solidFill>
                    <a:schemeClr val="bg1">
                      <a:lumMod val="65000"/>
                    </a:schemeClr>
                  </a:solidFill>
                </a:rPr>
                <a:t>places</a:t>
              </a:r>
              <a:endParaRPr lang="en-US" dirty="0">
                <a:solidFill>
                  <a:schemeClr val="bg1">
                    <a:lumMod val="65000"/>
                  </a:schemeClr>
                </a:solidFill>
              </a:endParaRPr>
            </a:p>
            <a:p>
              <a:pPr algn="ctr"/>
              <a:r>
                <a:rPr lang="en-US" dirty="0" smtClean="0">
                  <a:solidFill>
                    <a:schemeClr val="bg1">
                      <a:lumMod val="65000"/>
                    </a:schemeClr>
                  </a:solidFill>
                </a:rPr>
                <a:t>had </a:t>
              </a:r>
              <a:r>
                <a:rPr lang="en-US" dirty="0">
                  <a:solidFill>
                    <a:schemeClr val="bg1">
                      <a:lumMod val="65000"/>
                    </a:schemeClr>
                  </a:solidFill>
                </a:rPr>
                <a:t>a classmate who is thousands of miles </a:t>
              </a:r>
              <a:r>
                <a:rPr lang="en-US" dirty="0" smtClean="0">
                  <a:solidFill>
                    <a:schemeClr val="bg1">
                      <a:lumMod val="65000"/>
                    </a:schemeClr>
                  </a:solidFill>
                </a:rPr>
                <a:t>away</a:t>
              </a:r>
            </a:p>
            <a:p>
              <a:pPr algn="ctr"/>
              <a:r>
                <a:rPr lang="en-US" dirty="0">
                  <a:solidFill>
                    <a:schemeClr val="bg1">
                      <a:lumMod val="65000"/>
                    </a:schemeClr>
                  </a:solidFill>
                  <a:ea typeface="Lucida Grande"/>
                  <a:cs typeface="Lucida Grande"/>
                </a:rPr>
                <a:t>fixed your car with a </a:t>
              </a:r>
              <a:r>
                <a:rPr lang="en-US" dirty="0" smtClean="0">
                  <a:solidFill>
                    <a:schemeClr val="bg1">
                      <a:lumMod val="65000"/>
                    </a:schemeClr>
                  </a:solidFill>
                  <a:ea typeface="Lucida Grande"/>
                  <a:cs typeface="Lucida Grande"/>
                </a:rPr>
                <a:t>television</a:t>
              </a:r>
              <a:endParaRPr lang="en-US" dirty="0">
                <a:solidFill>
                  <a:schemeClr val="bg1">
                    <a:lumMod val="65000"/>
                  </a:schemeClr>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Education</a:t>
              </a:r>
              <a:endParaRPr lang="en-US" dirty="0">
                <a:solidFill>
                  <a:schemeClr val="bg1">
                    <a:lumMod val="65000"/>
                  </a:schemeClr>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endParaRPr lang="en-US" dirty="0">
                <a:solidFill>
                  <a:schemeClr val="bg1"/>
                </a:solidFill>
              </a:endParaRPr>
            </a:p>
          </p:txBody>
        </p:sp>
        <p:sp>
          <p:nvSpPr>
            <p:cNvPr id="30" name="Snip Single Corner Rectangle 29"/>
            <p:cNvSpPr/>
            <p:nvPr/>
          </p:nvSpPr>
          <p:spPr>
            <a:xfrm>
              <a:off x="7780936" y="1587057"/>
              <a:ext cx="1283605" cy="419538"/>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Travel</a:t>
              </a:r>
              <a:endParaRPr lang="en-US" dirty="0">
                <a:solidFill>
                  <a:schemeClr val="bg1"/>
                </a:solidFill>
              </a:endParaRPr>
            </a:p>
          </p:txBody>
        </p:sp>
      </p:grpSp>
      <p:grpSp>
        <p:nvGrpSpPr>
          <p:cNvPr id="23" name="Group 22"/>
          <p:cNvGrpSpPr/>
          <p:nvPr/>
        </p:nvGrpSpPr>
        <p:grpSpPr>
          <a:xfrm>
            <a:off x="135454" y="2115742"/>
            <a:ext cx="6007416" cy="1033877"/>
            <a:chOff x="-1224296" y="4943640"/>
            <a:chExt cx="6007416" cy="1033877"/>
          </a:xfrm>
          <a:solidFill>
            <a:schemeClr val="bg1">
              <a:lumMod val="8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rPr>
                <a:t> </a:t>
              </a:r>
              <a:r>
                <a:rPr lang="en-US" dirty="0" smtClean="0">
                  <a:solidFill>
                    <a:schemeClr val="bg1">
                      <a:lumMod val="65000"/>
                    </a:schemeClr>
                  </a:solidFill>
                </a:rPr>
                <a:t>borrowed </a:t>
              </a:r>
              <a:r>
                <a:rPr lang="en-US" dirty="0">
                  <a:solidFill>
                    <a:schemeClr val="bg1">
                      <a:lumMod val="65000"/>
                    </a:schemeClr>
                  </a:solidFill>
                </a:rPr>
                <a:t>a book from thousands of miles </a:t>
              </a:r>
              <a:r>
                <a:rPr lang="en-US" dirty="0" smtClean="0">
                  <a:solidFill>
                    <a:schemeClr val="bg1">
                      <a:lumMod val="65000"/>
                    </a:schemeClr>
                  </a:solidFill>
                </a:rPr>
                <a:t>away  </a:t>
              </a:r>
            </a:p>
            <a:p>
              <a:pPr algn="ctr"/>
              <a:r>
                <a:rPr lang="en-US" dirty="0" smtClean="0">
                  <a:solidFill>
                    <a:schemeClr val="bg1">
                      <a:lumMod val="65000"/>
                    </a:schemeClr>
                  </a:solidFill>
                </a:rPr>
                <a:t>watched </a:t>
              </a:r>
              <a:r>
                <a:rPr lang="en-US" dirty="0">
                  <a:solidFill>
                    <a:schemeClr val="bg1">
                      <a:lumMod val="65000"/>
                    </a:schemeClr>
                  </a:solidFill>
                </a:rPr>
                <a:t>the movie you wanted to the minute you wanted </a:t>
              </a:r>
              <a:r>
                <a:rPr lang="en-US" dirty="0" smtClean="0">
                  <a:solidFill>
                    <a:schemeClr val="bg1">
                      <a:lumMod val="65000"/>
                    </a:schemeClr>
                  </a:solidFill>
                </a:rPr>
                <a:t>to</a:t>
              </a:r>
              <a:endParaRPr lang="en-US" dirty="0">
                <a:solidFill>
                  <a:schemeClr val="bg1">
                    <a:lumMod val="65000"/>
                  </a:schemeClr>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Media Consumption</a:t>
              </a:r>
              <a:endParaRPr lang="en-US" dirty="0">
                <a:solidFill>
                  <a:schemeClr val="bg1">
                    <a:lumMod val="6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opened doors with the sound of your </a:t>
              </a:r>
              <a:r>
                <a:rPr lang="en-US" dirty="0" smtClean="0">
                  <a:solidFill>
                    <a:schemeClr val="bg1">
                      <a:lumMod val="65000"/>
                    </a:schemeClr>
                  </a:solidFill>
                  <a:ea typeface="Lucida Grande"/>
                  <a:cs typeface="Lucida Grande"/>
                </a:rPr>
                <a:t>voice</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kept </a:t>
              </a:r>
              <a:r>
                <a:rPr lang="en-US" dirty="0">
                  <a:solidFill>
                    <a:schemeClr val="bg1">
                      <a:lumMod val="65000"/>
                    </a:schemeClr>
                  </a:solidFill>
                  <a:ea typeface="Lucida Grande"/>
                  <a:cs typeface="Lucida Grande"/>
                </a:rPr>
                <a:t>an eye on your home when you’re not at </a:t>
              </a:r>
              <a:r>
                <a:rPr lang="en-US" dirty="0" smtClean="0">
                  <a:solidFill>
                    <a:schemeClr val="bg1">
                      <a:lumMod val="65000"/>
                    </a:schemeClr>
                  </a:solidFill>
                  <a:ea typeface="Lucida Grande"/>
                  <a:cs typeface="Lucida Grande"/>
                </a:rPr>
                <a:t>home</a:t>
              </a:r>
            </a:p>
            <a:p>
              <a:pPr algn="ctr"/>
              <a:r>
                <a:rPr lang="en-US" dirty="0">
                  <a:solidFill>
                    <a:schemeClr val="bg1">
                      <a:lumMod val="65000"/>
                    </a:schemeClr>
                  </a:solidFill>
                  <a:ea typeface="Lucida Grande"/>
                  <a:cs typeface="Lucida Grande"/>
                </a:rPr>
                <a:t>carried your medical history in your </a:t>
              </a:r>
              <a:r>
                <a:rPr lang="en-US" dirty="0" smtClean="0">
                  <a:solidFill>
                    <a:schemeClr val="bg1">
                      <a:lumMod val="65000"/>
                    </a:schemeClr>
                  </a:solidFill>
                  <a:ea typeface="Lucida Grande"/>
                  <a:cs typeface="Lucida Grande"/>
                </a:rPr>
                <a:t>wallet</a:t>
              </a:r>
              <a:endParaRPr lang="en-US" dirty="0">
                <a:solidFill>
                  <a:schemeClr val="bg1">
                    <a:lumMod val="65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Security</a:t>
              </a:r>
              <a:endParaRPr lang="en-US" dirty="0">
                <a:solidFill>
                  <a:schemeClr val="bg1">
                    <a:lumMod val="65000"/>
                  </a:schemeClr>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conducted </a:t>
            </a:r>
            <a:r>
              <a:rPr lang="en-US" dirty="0">
                <a:solidFill>
                  <a:schemeClr val="bg1">
                    <a:lumMod val="65000"/>
                  </a:schemeClr>
                </a:solidFill>
                <a:ea typeface="Lucida Grande"/>
                <a:cs typeface="Lucida Grande"/>
              </a:rPr>
              <a:t>business in a language you don’t </a:t>
            </a:r>
            <a:r>
              <a:rPr lang="en-US" dirty="0" smtClean="0">
                <a:solidFill>
                  <a:schemeClr val="bg1">
                    <a:lumMod val="65000"/>
                  </a:schemeClr>
                </a:solidFill>
                <a:ea typeface="Lucida Grande"/>
                <a:cs typeface="Lucida Grande"/>
              </a:rPr>
              <a:t>understand</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had </a:t>
            </a:r>
            <a:r>
              <a:rPr lang="en-US" dirty="0">
                <a:solidFill>
                  <a:schemeClr val="bg1">
                    <a:lumMod val="65000"/>
                  </a:schemeClr>
                </a:solidFill>
                <a:ea typeface="Lucida Grande"/>
                <a:cs typeface="Lucida Grande"/>
              </a:rPr>
              <a:t>an assistant who lived in your </a:t>
            </a:r>
            <a:r>
              <a:rPr lang="en-US" dirty="0" smtClean="0">
                <a:solidFill>
                  <a:schemeClr val="bg1">
                    <a:lumMod val="65000"/>
                  </a:schemeClr>
                </a:solidFill>
                <a:ea typeface="Lucida Grande"/>
                <a:cs typeface="Lucida Grande"/>
              </a:rPr>
              <a:t>computer</a:t>
            </a:r>
            <a:endParaRPr lang="en-US" dirty="0">
              <a:solidFill>
                <a:schemeClr val="bg1">
                  <a:lumMod val="65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spTree>
    <p:extLst>
      <p:ext uri="{BB962C8B-B14F-4D97-AF65-F5344CB8AC3E}">
        <p14:creationId xmlns:p14="http://schemas.microsoft.com/office/powerpoint/2010/main" val="164057729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17</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1">
              <a:lumMod val="8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rPr>
                <a:t> </a:t>
              </a:r>
              <a:r>
                <a:rPr lang="en-US" dirty="0" smtClean="0">
                  <a:solidFill>
                    <a:schemeClr val="bg1">
                      <a:lumMod val="65000"/>
                    </a:schemeClr>
                  </a:solidFill>
                </a:rPr>
                <a:t>learned </a:t>
              </a:r>
              <a:r>
                <a:rPr lang="en-US" dirty="0">
                  <a:solidFill>
                    <a:schemeClr val="bg1">
                      <a:lumMod val="65000"/>
                    </a:schemeClr>
                  </a:solidFill>
                </a:rPr>
                <a:t>special things from faraway </a:t>
              </a:r>
              <a:r>
                <a:rPr lang="en-US" dirty="0" smtClean="0">
                  <a:solidFill>
                    <a:schemeClr val="bg1">
                      <a:lumMod val="65000"/>
                    </a:schemeClr>
                  </a:solidFill>
                </a:rPr>
                <a:t>places</a:t>
              </a:r>
              <a:endParaRPr lang="en-US" dirty="0">
                <a:solidFill>
                  <a:schemeClr val="bg1">
                    <a:lumMod val="65000"/>
                  </a:schemeClr>
                </a:solidFill>
              </a:endParaRPr>
            </a:p>
            <a:p>
              <a:pPr algn="ctr"/>
              <a:r>
                <a:rPr lang="en-US" dirty="0" smtClean="0">
                  <a:solidFill>
                    <a:schemeClr val="bg1">
                      <a:lumMod val="65000"/>
                    </a:schemeClr>
                  </a:solidFill>
                </a:rPr>
                <a:t>had </a:t>
              </a:r>
              <a:r>
                <a:rPr lang="en-US" dirty="0">
                  <a:solidFill>
                    <a:schemeClr val="bg1">
                      <a:lumMod val="65000"/>
                    </a:schemeClr>
                  </a:solidFill>
                </a:rPr>
                <a:t>a classmate who is thousands of miles </a:t>
              </a:r>
              <a:r>
                <a:rPr lang="en-US" dirty="0" smtClean="0">
                  <a:solidFill>
                    <a:schemeClr val="bg1">
                      <a:lumMod val="65000"/>
                    </a:schemeClr>
                  </a:solidFill>
                </a:rPr>
                <a:t>away</a:t>
              </a:r>
            </a:p>
            <a:p>
              <a:pPr algn="ctr"/>
              <a:r>
                <a:rPr lang="en-US" dirty="0">
                  <a:solidFill>
                    <a:schemeClr val="bg1">
                      <a:lumMod val="65000"/>
                    </a:schemeClr>
                  </a:solidFill>
                  <a:ea typeface="Lucida Grande"/>
                  <a:cs typeface="Lucida Grande"/>
                </a:rPr>
                <a:t>fixed your car with a </a:t>
              </a:r>
              <a:r>
                <a:rPr lang="en-US" dirty="0" smtClean="0">
                  <a:solidFill>
                    <a:schemeClr val="bg1">
                      <a:lumMod val="65000"/>
                    </a:schemeClr>
                  </a:solidFill>
                  <a:ea typeface="Lucida Grande"/>
                  <a:cs typeface="Lucida Grande"/>
                </a:rPr>
                <a:t>television</a:t>
              </a:r>
              <a:endParaRPr lang="en-US" dirty="0">
                <a:solidFill>
                  <a:schemeClr val="bg1">
                    <a:lumMod val="65000"/>
                  </a:schemeClr>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Education</a:t>
              </a:r>
              <a:endParaRPr lang="en-US" dirty="0">
                <a:solidFill>
                  <a:schemeClr val="bg1">
                    <a:lumMod val="65000"/>
                  </a:schemeClr>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endParaRPr lang="en-US" dirty="0">
                <a:solidFill>
                  <a:schemeClr val="bg1"/>
                </a:solidFill>
              </a:endParaRPr>
            </a:p>
          </p:txBody>
        </p:sp>
        <p:sp>
          <p:nvSpPr>
            <p:cNvPr id="30" name="Snip Single Corner Rectangle 29"/>
            <p:cNvSpPr/>
            <p:nvPr/>
          </p:nvSpPr>
          <p:spPr>
            <a:xfrm>
              <a:off x="7780936" y="1587057"/>
              <a:ext cx="1283605" cy="419538"/>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Travel</a:t>
              </a:r>
              <a:endParaRPr lang="en-US" dirty="0">
                <a:solidFill>
                  <a:schemeClr val="bg1"/>
                </a:solidFill>
              </a:endParaRPr>
            </a:p>
          </p:txBody>
        </p:sp>
      </p:grpSp>
      <p:grpSp>
        <p:nvGrpSpPr>
          <p:cNvPr id="23" name="Group 22"/>
          <p:cNvGrpSpPr/>
          <p:nvPr/>
        </p:nvGrpSpPr>
        <p:grpSpPr>
          <a:xfrm>
            <a:off x="135454" y="2115742"/>
            <a:ext cx="6007416" cy="1033877"/>
            <a:chOff x="-1224296" y="4943640"/>
            <a:chExt cx="6007416" cy="1033877"/>
          </a:xfrm>
          <a:solidFill>
            <a:schemeClr val="bg1">
              <a:lumMod val="8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rPr>
                <a:t> </a:t>
              </a:r>
              <a:r>
                <a:rPr lang="en-US" dirty="0" smtClean="0">
                  <a:solidFill>
                    <a:schemeClr val="bg1">
                      <a:lumMod val="65000"/>
                    </a:schemeClr>
                  </a:solidFill>
                </a:rPr>
                <a:t>borrowed </a:t>
              </a:r>
              <a:r>
                <a:rPr lang="en-US" dirty="0">
                  <a:solidFill>
                    <a:schemeClr val="bg1">
                      <a:lumMod val="65000"/>
                    </a:schemeClr>
                  </a:solidFill>
                </a:rPr>
                <a:t>a book from thousands of miles </a:t>
              </a:r>
              <a:r>
                <a:rPr lang="en-US" dirty="0" smtClean="0">
                  <a:solidFill>
                    <a:schemeClr val="bg1">
                      <a:lumMod val="65000"/>
                    </a:schemeClr>
                  </a:solidFill>
                </a:rPr>
                <a:t>away  </a:t>
              </a:r>
            </a:p>
            <a:p>
              <a:pPr algn="ctr"/>
              <a:r>
                <a:rPr lang="en-US" dirty="0" smtClean="0">
                  <a:solidFill>
                    <a:schemeClr val="bg1">
                      <a:lumMod val="65000"/>
                    </a:schemeClr>
                  </a:solidFill>
                </a:rPr>
                <a:t>watched </a:t>
              </a:r>
              <a:r>
                <a:rPr lang="en-US" dirty="0">
                  <a:solidFill>
                    <a:schemeClr val="bg1">
                      <a:lumMod val="65000"/>
                    </a:schemeClr>
                  </a:solidFill>
                </a:rPr>
                <a:t>the movie you wanted to the minute you wanted </a:t>
              </a:r>
              <a:r>
                <a:rPr lang="en-US" dirty="0" smtClean="0">
                  <a:solidFill>
                    <a:schemeClr val="bg1">
                      <a:lumMod val="65000"/>
                    </a:schemeClr>
                  </a:solidFill>
                </a:rPr>
                <a:t>to</a:t>
              </a:r>
              <a:endParaRPr lang="en-US" dirty="0">
                <a:solidFill>
                  <a:schemeClr val="bg1">
                    <a:lumMod val="65000"/>
                  </a:schemeClr>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Media Consumption</a:t>
              </a:r>
              <a:endParaRPr lang="en-US" dirty="0">
                <a:solidFill>
                  <a:schemeClr val="bg1">
                    <a:lumMod val="6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opened doors with the sound of your </a:t>
              </a:r>
              <a:r>
                <a:rPr lang="en-US" dirty="0" smtClean="0">
                  <a:solidFill>
                    <a:schemeClr val="bg1">
                      <a:lumMod val="65000"/>
                    </a:schemeClr>
                  </a:solidFill>
                  <a:ea typeface="Lucida Grande"/>
                  <a:cs typeface="Lucida Grande"/>
                </a:rPr>
                <a:t>voice</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kept </a:t>
              </a:r>
              <a:r>
                <a:rPr lang="en-US" dirty="0">
                  <a:solidFill>
                    <a:schemeClr val="bg1">
                      <a:lumMod val="65000"/>
                    </a:schemeClr>
                  </a:solidFill>
                  <a:ea typeface="Lucida Grande"/>
                  <a:cs typeface="Lucida Grande"/>
                </a:rPr>
                <a:t>an eye on your home when you’re not at </a:t>
              </a:r>
              <a:r>
                <a:rPr lang="en-US" dirty="0" smtClean="0">
                  <a:solidFill>
                    <a:schemeClr val="bg1">
                      <a:lumMod val="65000"/>
                    </a:schemeClr>
                  </a:solidFill>
                  <a:ea typeface="Lucida Grande"/>
                  <a:cs typeface="Lucida Grande"/>
                </a:rPr>
                <a:t>home</a:t>
              </a:r>
            </a:p>
            <a:p>
              <a:pPr algn="ctr"/>
              <a:r>
                <a:rPr lang="en-US" dirty="0">
                  <a:solidFill>
                    <a:schemeClr val="bg1">
                      <a:lumMod val="65000"/>
                    </a:schemeClr>
                  </a:solidFill>
                  <a:ea typeface="Lucida Grande"/>
                  <a:cs typeface="Lucida Grande"/>
                </a:rPr>
                <a:t>carried your medical history in your </a:t>
              </a:r>
              <a:r>
                <a:rPr lang="en-US" dirty="0" smtClean="0">
                  <a:solidFill>
                    <a:schemeClr val="bg1">
                      <a:lumMod val="65000"/>
                    </a:schemeClr>
                  </a:solidFill>
                  <a:ea typeface="Lucida Grande"/>
                  <a:cs typeface="Lucida Grande"/>
                </a:rPr>
                <a:t>wallet</a:t>
              </a:r>
              <a:endParaRPr lang="en-US" dirty="0">
                <a:solidFill>
                  <a:schemeClr val="bg1">
                    <a:lumMod val="65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Security</a:t>
              </a:r>
              <a:endParaRPr lang="en-US" dirty="0">
                <a:solidFill>
                  <a:schemeClr val="bg1">
                    <a:lumMod val="65000"/>
                  </a:schemeClr>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conducted </a:t>
            </a:r>
            <a:r>
              <a:rPr lang="en-US" dirty="0">
                <a:solidFill>
                  <a:schemeClr val="bg1">
                    <a:lumMod val="65000"/>
                  </a:schemeClr>
                </a:solidFill>
                <a:ea typeface="Lucida Grande"/>
                <a:cs typeface="Lucida Grande"/>
              </a:rPr>
              <a:t>business in a language you don’t </a:t>
            </a:r>
            <a:r>
              <a:rPr lang="en-US" dirty="0" smtClean="0">
                <a:solidFill>
                  <a:schemeClr val="bg1">
                    <a:lumMod val="65000"/>
                  </a:schemeClr>
                </a:solidFill>
                <a:ea typeface="Lucida Grande"/>
                <a:cs typeface="Lucida Grande"/>
              </a:rPr>
              <a:t>understand</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had </a:t>
            </a:r>
            <a:r>
              <a:rPr lang="en-US" dirty="0">
                <a:solidFill>
                  <a:schemeClr val="bg1">
                    <a:lumMod val="65000"/>
                  </a:schemeClr>
                </a:solidFill>
                <a:ea typeface="Lucida Grande"/>
                <a:cs typeface="Lucida Grande"/>
              </a:rPr>
              <a:t>an assistant who lived in your </a:t>
            </a:r>
            <a:r>
              <a:rPr lang="en-US" dirty="0" smtClean="0">
                <a:solidFill>
                  <a:schemeClr val="bg1">
                    <a:lumMod val="65000"/>
                  </a:schemeClr>
                </a:solidFill>
                <a:ea typeface="Lucida Grande"/>
                <a:cs typeface="Lucida Grande"/>
              </a:rPr>
              <a:t>computer</a:t>
            </a:r>
            <a:endParaRPr lang="en-US" dirty="0">
              <a:solidFill>
                <a:schemeClr val="bg1">
                  <a:lumMod val="65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pic>
        <p:nvPicPr>
          <p:cNvPr id="2" name="Picture 1"/>
          <p:cNvPicPr>
            <a:picLocks noChangeAspect="1"/>
          </p:cNvPicPr>
          <p:nvPr/>
        </p:nvPicPr>
        <p:blipFill>
          <a:blip r:embed="rId2"/>
          <a:stretch>
            <a:fillRect/>
          </a:stretch>
        </p:blipFill>
        <p:spPr>
          <a:xfrm>
            <a:off x="278404" y="2386223"/>
            <a:ext cx="4848156" cy="3889543"/>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695830" y="4431405"/>
            <a:ext cx="4990970" cy="1569660"/>
          </a:xfrm>
          <a:prstGeom prst="rect">
            <a:avLst/>
          </a:prstGeom>
          <a:solidFill>
            <a:schemeClr val="tx2">
              <a:lumMod val="75000"/>
            </a:schemeClr>
          </a:solidFill>
        </p:spPr>
        <p:txBody>
          <a:bodyPr wrap="none" rtlCol="0">
            <a:spAutoFit/>
          </a:bodyPr>
          <a:lstStyle/>
          <a:p>
            <a:r>
              <a:rPr lang="en-US" sz="2400" dirty="0" smtClean="0">
                <a:solidFill>
                  <a:srgbClr val="FFFFFF"/>
                </a:solidFill>
              </a:rPr>
              <a:t>GPS (10 </a:t>
            </a:r>
            <a:r>
              <a:rPr lang="en-US" sz="2400" dirty="0" err="1" smtClean="0">
                <a:solidFill>
                  <a:srgbClr val="FFFFFF"/>
                </a:solidFill>
              </a:rPr>
              <a:t>sats</a:t>
            </a:r>
            <a:r>
              <a:rPr lang="en-US" sz="2400" dirty="0" smtClean="0">
                <a:solidFill>
                  <a:srgbClr val="FFFFFF"/>
                </a:solidFill>
              </a:rPr>
              <a:t>): used in 1990-1 Gulf War</a:t>
            </a:r>
          </a:p>
          <a:p>
            <a:r>
              <a:rPr lang="en-US" sz="2400" dirty="0" smtClean="0">
                <a:solidFill>
                  <a:srgbClr val="FFFFFF"/>
                </a:solidFill>
              </a:rPr>
              <a:t>	First Garmin: $2500</a:t>
            </a:r>
          </a:p>
          <a:p>
            <a:r>
              <a:rPr lang="en-US" sz="2400" dirty="0" smtClean="0">
                <a:solidFill>
                  <a:srgbClr val="FFFFFF"/>
                </a:solidFill>
              </a:rPr>
              <a:t>GPS (24 </a:t>
            </a:r>
            <a:r>
              <a:rPr lang="en-US" sz="2400" dirty="0" err="1" smtClean="0">
                <a:solidFill>
                  <a:srgbClr val="FFFFFF"/>
                </a:solidFill>
              </a:rPr>
              <a:t>sats</a:t>
            </a:r>
            <a:r>
              <a:rPr lang="en-US" sz="2400" dirty="0" smtClean="0">
                <a:solidFill>
                  <a:srgbClr val="FFFFFF"/>
                </a:solidFill>
              </a:rPr>
              <a:t>) Operational 1995</a:t>
            </a:r>
          </a:p>
          <a:p>
            <a:r>
              <a:rPr lang="en-US" sz="2400" dirty="0" smtClean="0">
                <a:solidFill>
                  <a:srgbClr val="FFFFFF"/>
                </a:solidFill>
              </a:rPr>
              <a:t>1996: Dual-Use Directive</a:t>
            </a:r>
          </a:p>
        </p:txBody>
      </p:sp>
    </p:spTree>
    <p:extLst>
      <p:ext uri="{BB962C8B-B14F-4D97-AF65-F5344CB8AC3E}">
        <p14:creationId xmlns:p14="http://schemas.microsoft.com/office/powerpoint/2010/main" val="283688351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18</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Media Consumption</a:t>
              </a:r>
              <a:endParaRPr lang="en-US" dirty="0">
                <a:solidFill>
                  <a:schemeClr val="tx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4165019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Week in cs4414</a:t>
            </a:r>
            <a:endParaRPr lang="en-US" dirty="0"/>
          </a:p>
        </p:txBody>
      </p:sp>
      <p:sp>
        <p:nvSpPr>
          <p:cNvPr id="6" name="Content Placeholder 5"/>
          <p:cNvSpPr>
            <a:spLocks noGrp="1"/>
          </p:cNvSpPr>
          <p:nvPr>
            <p:ph idx="1"/>
          </p:nvPr>
        </p:nvSpPr>
        <p:spPr/>
        <p:txBody>
          <a:bodyPr>
            <a:normAutofit fontScale="92500" lnSpcReduction="20000"/>
          </a:bodyPr>
          <a:lstStyle/>
          <a:p>
            <a:pPr marL="0" indent="0">
              <a:buNone/>
            </a:pPr>
            <a:r>
              <a:rPr lang="en-US" b="1" dirty="0" smtClean="0"/>
              <a:t>Today: </a:t>
            </a:r>
            <a:r>
              <a:rPr lang="en-US" dirty="0" smtClean="0"/>
              <a:t>What will happen in the next 15 years</a:t>
            </a:r>
          </a:p>
          <a:p>
            <a:pPr marL="0" indent="0">
              <a:buNone/>
            </a:pPr>
            <a:r>
              <a:rPr lang="en-US" b="1" dirty="0" smtClean="0"/>
              <a:t>Tomorrow (</a:t>
            </a:r>
            <a:r>
              <a:rPr lang="en-US" b="1" dirty="0" smtClean="0">
                <a:solidFill>
                  <a:srgbClr val="FF0000"/>
                </a:solidFill>
              </a:rPr>
              <a:t>4:59pm</a:t>
            </a:r>
            <a:r>
              <a:rPr lang="en-US" b="1" dirty="0" smtClean="0"/>
              <a:t> Wednesday):</a:t>
            </a:r>
            <a:r>
              <a:rPr lang="en-US" dirty="0" smtClean="0"/>
              <a:t> </a:t>
            </a:r>
          </a:p>
          <a:p>
            <a:pPr marL="0" indent="0">
              <a:buNone/>
            </a:pPr>
            <a:r>
              <a:rPr lang="en-US" dirty="0"/>
              <a:t>	</a:t>
            </a:r>
            <a:r>
              <a:rPr lang="en-US" dirty="0" smtClean="0"/>
              <a:t>team project submission due</a:t>
            </a:r>
          </a:p>
          <a:p>
            <a:pPr marL="0" indent="0">
              <a:buNone/>
            </a:pPr>
            <a:r>
              <a:rPr lang="en-US" dirty="0"/>
              <a:t>	</a:t>
            </a:r>
            <a:r>
              <a:rPr lang="en-US" dirty="0" smtClean="0"/>
              <a:t>link, </a:t>
            </a:r>
            <a:r>
              <a:rPr lang="en-US" i="1" dirty="0" smtClean="0"/>
              <a:t>well-written</a:t>
            </a:r>
            <a:r>
              <a:rPr lang="en-US" dirty="0" smtClean="0"/>
              <a:t> description</a:t>
            </a:r>
          </a:p>
          <a:p>
            <a:pPr marL="0" indent="0">
              <a:buNone/>
            </a:pPr>
            <a:r>
              <a:rPr lang="en-US" dirty="0"/>
              <a:t>	</a:t>
            </a:r>
            <a:r>
              <a:rPr lang="en-US" dirty="0" smtClean="0"/>
              <a:t>if you want to demo Thursday</a:t>
            </a:r>
          </a:p>
          <a:p>
            <a:pPr marL="0" indent="0">
              <a:buNone/>
            </a:pPr>
            <a:r>
              <a:rPr lang="en-US" dirty="0"/>
              <a:t>	</a:t>
            </a:r>
            <a:r>
              <a:rPr lang="en-US" dirty="0" smtClean="0"/>
              <a:t>if you want extension to submit final project </a:t>
            </a:r>
          </a:p>
          <a:p>
            <a:pPr marL="0" indent="0">
              <a:buNone/>
            </a:pPr>
            <a:r>
              <a:rPr lang="en-US" b="1" dirty="0" smtClean="0"/>
              <a:t>Thursday’s class: Project Demos</a:t>
            </a:r>
          </a:p>
          <a:p>
            <a:pPr marL="0" indent="0">
              <a:buNone/>
            </a:pPr>
            <a:r>
              <a:rPr lang="en-US" b="1" dirty="0" smtClean="0"/>
              <a:t>Friday (11:49pm): Individual Submissions Due</a:t>
            </a:r>
          </a:p>
          <a:p>
            <a:pPr marL="0" indent="0">
              <a:buNone/>
            </a:pPr>
            <a:r>
              <a:rPr lang="en-US" b="1" dirty="0"/>
              <a:t>	</a:t>
            </a:r>
            <a:r>
              <a:rPr lang="en-US" dirty="0" smtClean="0"/>
              <a:t>includes evaluation of your project teammates</a:t>
            </a:r>
            <a:endParaRPr lang="en-US" b="1" dirty="0"/>
          </a:p>
        </p:txBody>
      </p:sp>
      <p:sp>
        <p:nvSpPr>
          <p:cNvPr id="3" name="Date Placeholder 2"/>
          <p:cNvSpPr>
            <a:spLocks noGrp="1"/>
          </p:cNvSpPr>
          <p:nvPr>
            <p:ph type="dt" sz="half" idx="10"/>
          </p:nvPr>
        </p:nvSpPr>
        <p:spPr/>
        <p:txBody>
          <a:bodyPr/>
          <a:lstStyle/>
          <a:p>
            <a:r>
              <a:rPr lang="en-US" smtClean="0"/>
              <a:t>3 December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a:t>
            </a:fld>
            <a:endParaRPr lang="en-US"/>
          </a:p>
        </p:txBody>
      </p:sp>
    </p:spTree>
    <p:extLst>
      <p:ext uri="{BB962C8B-B14F-4D97-AF65-F5344CB8AC3E}">
        <p14:creationId xmlns:p14="http://schemas.microsoft.com/office/powerpoint/2010/main" val="289892894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19</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1">
              <a:lumMod val="8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rPr>
                <a:t> </a:t>
              </a:r>
              <a:r>
                <a:rPr lang="en-US" dirty="0" smtClean="0">
                  <a:solidFill>
                    <a:srgbClr val="A6A6A6"/>
                  </a:solidFill>
                </a:rPr>
                <a:t>learned </a:t>
              </a:r>
              <a:r>
                <a:rPr lang="en-US" dirty="0">
                  <a:solidFill>
                    <a:srgbClr val="A6A6A6"/>
                  </a:solidFill>
                </a:rPr>
                <a:t>special things from faraway </a:t>
              </a:r>
              <a:r>
                <a:rPr lang="en-US" dirty="0" smtClean="0">
                  <a:solidFill>
                    <a:srgbClr val="A6A6A6"/>
                  </a:solidFill>
                </a:rPr>
                <a:t>places</a:t>
              </a:r>
              <a:endParaRPr lang="en-US" dirty="0">
                <a:solidFill>
                  <a:srgbClr val="A6A6A6"/>
                </a:solidFill>
              </a:endParaRPr>
            </a:p>
            <a:p>
              <a:pPr algn="ctr"/>
              <a:r>
                <a:rPr lang="en-US" dirty="0" smtClean="0">
                  <a:solidFill>
                    <a:srgbClr val="A6A6A6"/>
                  </a:solidFill>
                </a:rPr>
                <a:t>had </a:t>
              </a:r>
              <a:r>
                <a:rPr lang="en-US" dirty="0">
                  <a:solidFill>
                    <a:srgbClr val="A6A6A6"/>
                  </a:solidFill>
                </a:rPr>
                <a:t>a classmate who is thousands of miles </a:t>
              </a:r>
              <a:r>
                <a:rPr lang="en-US" dirty="0" smtClean="0">
                  <a:solidFill>
                    <a:srgbClr val="A6A6A6"/>
                  </a:solidFill>
                </a:rPr>
                <a:t>away</a:t>
              </a:r>
            </a:p>
            <a:p>
              <a:pPr algn="ctr"/>
              <a:r>
                <a:rPr lang="en-US" dirty="0">
                  <a:solidFill>
                    <a:srgbClr val="A6A6A6"/>
                  </a:solidFill>
                  <a:ea typeface="Lucida Grande"/>
                  <a:cs typeface="Lucida Grande"/>
                </a:rPr>
                <a:t>fixed your car with a </a:t>
              </a:r>
              <a:r>
                <a:rPr lang="en-US" dirty="0" smtClean="0">
                  <a:solidFill>
                    <a:srgbClr val="A6A6A6"/>
                  </a:solidFill>
                  <a:ea typeface="Lucida Grande"/>
                  <a:cs typeface="Lucida Grande"/>
                </a:rPr>
                <a:t>television</a:t>
              </a:r>
              <a:endParaRPr lang="en-US" dirty="0">
                <a:solidFill>
                  <a:srgbClr val="A6A6A6"/>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Education</a:t>
              </a:r>
              <a:endParaRPr lang="en-US" dirty="0">
                <a:solidFill>
                  <a:srgbClr val="A6A6A6"/>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Media Consumption</a:t>
              </a:r>
              <a:endParaRPr lang="en-US" dirty="0">
                <a:solidFill>
                  <a:schemeClr val="tx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ea typeface="Lucida Grande"/>
                  <a:cs typeface="Lucida Grande"/>
                </a:rPr>
                <a:t>opened doors with the sound of your </a:t>
              </a:r>
              <a:r>
                <a:rPr lang="en-US" dirty="0" smtClean="0">
                  <a:solidFill>
                    <a:srgbClr val="A6A6A6"/>
                  </a:solidFill>
                  <a:ea typeface="Lucida Grande"/>
                  <a:cs typeface="Lucida Grande"/>
                </a:rPr>
                <a:t>voice</a:t>
              </a:r>
              <a:endParaRPr lang="en-US" dirty="0">
                <a:solidFill>
                  <a:srgbClr val="A6A6A6"/>
                </a:solidFill>
                <a:ea typeface="Lucida Grande"/>
                <a:cs typeface="Lucida Grande"/>
              </a:endParaRPr>
            </a:p>
            <a:p>
              <a:pPr algn="ctr"/>
              <a:r>
                <a:rPr lang="en-US" dirty="0" smtClean="0">
                  <a:solidFill>
                    <a:srgbClr val="A6A6A6"/>
                  </a:solidFill>
                  <a:ea typeface="Lucida Grande"/>
                  <a:cs typeface="Lucida Grande"/>
                </a:rPr>
                <a:t>kept </a:t>
              </a:r>
              <a:r>
                <a:rPr lang="en-US" dirty="0">
                  <a:solidFill>
                    <a:srgbClr val="A6A6A6"/>
                  </a:solidFill>
                  <a:ea typeface="Lucida Grande"/>
                  <a:cs typeface="Lucida Grande"/>
                </a:rPr>
                <a:t>an eye on your home when you’re not at </a:t>
              </a:r>
              <a:r>
                <a:rPr lang="en-US" dirty="0" smtClean="0">
                  <a:solidFill>
                    <a:srgbClr val="A6A6A6"/>
                  </a:solidFill>
                  <a:ea typeface="Lucida Grande"/>
                  <a:cs typeface="Lucida Grande"/>
                </a:rPr>
                <a:t>home</a:t>
              </a:r>
            </a:p>
            <a:p>
              <a:pPr algn="ctr"/>
              <a:r>
                <a:rPr lang="en-US" dirty="0">
                  <a:solidFill>
                    <a:srgbClr val="A6A6A6"/>
                  </a:solidFill>
                  <a:ea typeface="Lucida Grande"/>
                  <a:cs typeface="Lucida Grande"/>
                </a:rPr>
                <a:t>carried your medical history in your </a:t>
              </a:r>
              <a:r>
                <a:rPr lang="en-US" dirty="0" smtClean="0">
                  <a:solidFill>
                    <a:srgbClr val="A6A6A6"/>
                  </a:solidFill>
                  <a:ea typeface="Lucida Grande"/>
                  <a:cs typeface="Lucida Grande"/>
                </a:rPr>
                <a:t>wallet</a:t>
              </a:r>
              <a:endParaRPr lang="en-US" dirty="0">
                <a:solidFill>
                  <a:srgbClr val="A6A6A6"/>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Security</a:t>
              </a:r>
              <a:endParaRPr lang="en-US" dirty="0">
                <a:solidFill>
                  <a:srgbClr val="A6A6A6"/>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ea typeface="Lucida Grande"/>
                <a:cs typeface="Lucida Grande"/>
              </a:rPr>
              <a:t> </a:t>
            </a:r>
            <a:r>
              <a:rPr lang="en-US" dirty="0" smtClean="0">
                <a:solidFill>
                  <a:srgbClr val="A6A6A6"/>
                </a:solidFill>
                <a:ea typeface="Lucida Grande"/>
                <a:cs typeface="Lucida Grande"/>
              </a:rPr>
              <a:t>conducted </a:t>
            </a:r>
            <a:r>
              <a:rPr lang="en-US" dirty="0">
                <a:solidFill>
                  <a:srgbClr val="A6A6A6"/>
                </a:solidFill>
                <a:ea typeface="Lucida Grande"/>
                <a:cs typeface="Lucida Grande"/>
              </a:rPr>
              <a:t>business in a language you don’t </a:t>
            </a:r>
            <a:r>
              <a:rPr lang="en-US" dirty="0" smtClean="0">
                <a:solidFill>
                  <a:srgbClr val="A6A6A6"/>
                </a:solidFill>
                <a:ea typeface="Lucida Grande"/>
                <a:cs typeface="Lucida Grande"/>
              </a:rPr>
              <a:t>understand</a:t>
            </a:r>
            <a:endParaRPr lang="en-US" dirty="0">
              <a:solidFill>
                <a:srgbClr val="A6A6A6"/>
              </a:solidFill>
              <a:ea typeface="Lucida Grande"/>
              <a:cs typeface="Lucida Grande"/>
            </a:endParaRPr>
          </a:p>
          <a:p>
            <a:pPr algn="ctr"/>
            <a:r>
              <a:rPr lang="en-US" dirty="0" smtClean="0">
                <a:solidFill>
                  <a:srgbClr val="A6A6A6"/>
                </a:solidFill>
                <a:ea typeface="Lucida Grande"/>
                <a:cs typeface="Lucida Grande"/>
              </a:rPr>
              <a:t>had </a:t>
            </a:r>
            <a:r>
              <a:rPr lang="en-US" dirty="0">
                <a:solidFill>
                  <a:srgbClr val="A6A6A6"/>
                </a:solidFill>
                <a:ea typeface="Lucida Grande"/>
                <a:cs typeface="Lucida Grande"/>
              </a:rPr>
              <a:t>an assistant who lived in your </a:t>
            </a:r>
            <a:r>
              <a:rPr lang="en-US" dirty="0" smtClean="0">
                <a:solidFill>
                  <a:srgbClr val="A6A6A6"/>
                </a:solidFill>
                <a:ea typeface="Lucida Grande"/>
                <a:cs typeface="Lucida Grande"/>
              </a:rPr>
              <a:t>computer</a:t>
            </a:r>
            <a:endParaRPr lang="en-US" dirty="0">
              <a:solidFill>
                <a:srgbClr val="A6A6A6"/>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Agents</a:t>
            </a:r>
            <a:endParaRPr lang="en-US" dirty="0">
              <a:solidFill>
                <a:srgbClr val="A6A6A6"/>
              </a:solidFill>
            </a:endParaRPr>
          </a:p>
        </p:txBody>
      </p:sp>
    </p:spTree>
    <p:extLst>
      <p:ext uri="{BB962C8B-B14F-4D97-AF65-F5344CB8AC3E}">
        <p14:creationId xmlns:p14="http://schemas.microsoft.com/office/powerpoint/2010/main" val="19365298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20</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1">
              <a:lumMod val="8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rPr>
                <a:t> </a:t>
              </a:r>
              <a:r>
                <a:rPr lang="en-US" dirty="0" smtClean="0">
                  <a:solidFill>
                    <a:srgbClr val="A6A6A6"/>
                  </a:solidFill>
                </a:rPr>
                <a:t>learned </a:t>
              </a:r>
              <a:r>
                <a:rPr lang="en-US" dirty="0">
                  <a:solidFill>
                    <a:srgbClr val="A6A6A6"/>
                  </a:solidFill>
                </a:rPr>
                <a:t>special things from faraway </a:t>
              </a:r>
              <a:r>
                <a:rPr lang="en-US" dirty="0" smtClean="0">
                  <a:solidFill>
                    <a:srgbClr val="A6A6A6"/>
                  </a:solidFill>
                </a:rPr>
                <a:t>places</a:t>
              </a:r>
              <a:endParaRPr lang="en-US" dirty="0">
                <a:solidFill>
                  <a:srgbClr val="A6A6A6"/>
                </a:solidFill>
              </a:endParaRPr>
            </a:p>
            <a:p>
              <a:pPr algn="ctr"/>
              <a:r>
                <a:rPr lang="en-US" dirty="0" smtClean="0">
                  <a:solidFill>
                    <a:srgbClr val="A6A6A6"/>
                  </a:solidFill>
                </a:rPr>
                <a:t>had </a:t>
              </a:r>
              <a:r>
                <a:rPr lang="en-US" dirty="0">
                  <a:solidFill>
                    <a:srgbClr val="A6A6A6"/>
                  </a:solidFill>
                </a:rPr>
                <a:t>a classmate who is thousands of miles </a:t>
              </a:r>
              <a:r>
                <a:rPr lang="en-US" dirty="0" smtClean="0">
                  <a:solidFill>
                    <a:srgbClr val="A6A6A6"/>
                  </a:solidFill>
                </a:rPr>
                <a:t>away</a:t>
              </a:r>
            </a:p>
            <a:p>
              <a:pPr algn="ctr"/>
              <a:r>
                <a:rPr lang="en-US" dirty="0">
                  <a:solidFill>
                    <a:srgbClr val="A6A6A6"/>
                  </a:solidFill>
                  <a:ea typeface="Lucida Grande"/>
                  <a:cs typeface="Lucida Grande"/>
                </a:rPr>
                <a:t>fixed your car with a </a:t>
              </a:r>
              <a:r>
                <a:rPr lang="en-US" dirty="0" smtClean="0">
                  <a:solidFill>
                    <a:srgbClr val="A6A6A6"/>
                  </a:solidFill>
                  <a:ea typeface="Lucida Grande"/>
                  <a:cs typeface="Lucida Grande"/>
                </a:rPr>
                <a:t>television</a:t>
              </a:r>
              <a:endParaRPr lang="en-US" dirty="0">
                <a:solidFill>
                  <a:srgbClr val="A6A6A6"/>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Education</a:t>
              </a:r>
              <a:endParaRPr lang="en-US" dirty="0">
                <a:solidFill>
                  <a:srgbClr val="A6A6A6"/>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Media Consumption</a:t>
              </a:r>
              <a:endParaRPr lang="en-US" dirty="0">
                <a:solidFill>
                  <a:schemeClr val="tx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ea typeface="Lucida Grande"/>
                  <a:cs typeface="Lucida Grande"/>
                </a:rPr>
                <a:t>opened doors with the sound of your </a:t>
              </a:r>
              <a:r>
                <a:rPr lang="en-US" dirty="0" smtClean="0">
                  <a:solidFill>
                    <a:srgbClr val="A6A6A6"/>
                  </a:solidFill>
                  <a:ea typeface="Lucida Grande"/>
                  <a:cs typeface="Lucida Grande"/>
                </a:rPr>
                <a:t>voice</a:t>
              </a:r>
              <a:endParaRPr lang="en-US" dirty="0">
                <a:solidFill>
                  <a:srgbClr val="A6A6A6"/>
                </a:solidFill>
                <a:ea typeface="Lucida Grande"/>
                <a:cs typeface="Lucida Grande"/>
              </a:endParaRPr>
            </a:p>
            <a:p>
              <a:pPr algn="ctr"/>
              <a:r>
                <a:rPr lang="en-US" dirty="0" smtClean="0">
                  <a:solidFill>
                    <a:srgbClr val="A6A6A6"/>
                  </a:solidFill>
                  <a:ea typeface="Lucida Grande"/>
                  <a:cs typeface="Lucida Grande"/>
                </a:rPr>
                <a:t>kept </a:t>
              </a:r>
              <a:r>
                <a:rPr lang="en-US" dirty="0">
                  <a:solidFill>
                    <a:srgbClr val="A6A6A6"/>
                  </a:solidFill>
                  <a:ea typeface="Lucida Grande"/>
                  <a:cs typeface="Lucida Grande"/>
                </a:rPr>
                <a:t>an eye on your home when you’re not at </a:t>
              </a:r>
              <a:r>
                <a:rPr lang="en-US" dirty="0" smtClean="0">
                  <a:solidFill>
                    <a:srgbClr val="A6A6A6"/>
                  </a:solidFill>
                  <a:ea typeface="Lucida Grande"/>
                  <a:cs typeface="Lucida Grande"/>
                </a:rPr>
                <a:t>home</a:t>
              </a:r>
            </a:p>
            <a:p>
              <a:pPr algn="ctr"/>
              <a:r>
                <a:rPr lang="en-US" dirty="0">
                  <a:solidFill>
                    <a:srgbClr val="A6A6A6"/>
                  </a:solidFill>
                  <a:ea typeface="Lucida Grande"/>
                  <a:cs typeface="Lucida Grande"/>
                </a:rPr>
                <a:t>carried your medical history in your </a:t>
              </a:r>
              <a:r>
                <a:rPr lang="en-US" dirty="0" smtClean="0">
                  <a:solidFill>
                    <a:srgbClr val="A6A6A6"/>
                  </a:solidFill>
                  <a:ea typeface="Lucida Grande"/>
                  <a:cs typeface="Lucida Grande"/>
                </a:rPr>
                <a:t>wallet</a:t>
              </a:r>
              <a:endParaRPr lang="en-US" dirty="0">
                <a:solidFill>
                  <a:srgbClr val="A6A6A6"/>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Security</a:t>
              </a:r>
              <a:endParaRPr lang="en-US" dirty="0">
                <a:solidFill>
                  <a:srgbClr val="A6A6A6"/>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ea typeface="Lucida Grande"/>
                <a:cs typeface="Lucida Grande"/>
              </a:rPr>
              <a:t> </a:t>
            </a:r>
            <a:r>
              <a:rPr lang="en-US" dirty="0" smtClean="0">
                <a:solidFill>
                  <a:srgbClr val="A6A6A6"/>
                </a:solidFill>
                <a:ea typeface="Lucida Grande"/>
                <a:cs typeface="Lucida Grande"/>
              </a:rPr>
              <a:t>conducted </a:t>
            </a:r>
            <a:r>
              <a:rPr lang="en-US" dirty="0">
                <a:solidFill>
                  <a:srgbClr val="A6A6A6"/>
                </a:solidFill>
                <a:ea typeface="Lucida Grande"/>
                <a:cs typeface="Lucida Grande"/>
              </a:rPr>
              <a:t>business in a language you don’t </a:t>
            </a:r>
            <a:r>
              <a:rPr lang="en-US" dirty="0" smtClean="0">
                <a:solidFill>
                  <a:srgbClr val="A6A6A6"/>
                </a:solidFill>
                <a:ea typeface="Lucida Grande"/>
                <a:cs typeface="Lucida Grande"/>
              </a:rPr>
              <a:t>understand</a:t>
            </a:r>
            <a:endParaRPr lang="en-US" dirty="0">
              <a:solidFill>
                <a:srgbClr val="A6A6A6"/>
              </a:solidFill>
              <a:ea typeface="Lucida Grande"/>
              <a:cs typeface="Lucida Grande"/>
            </a:endParaRPr>
          </a:p>
          <a:p>
            <a:pPr algn="ctr"/>
            <a:r>
              <a:rPr lang="en-US" dirty="0" smtClean="0">
                <a:solidFill>
                  <a:srgbClr val="A6A6A6"/>
                </a:solidFill>
                <a:ea typeface="Lucida Grande"/>
                <a:cs typeface="Lucida Grande"/>
              </a:rPr>
              <a:t>had </a:t>
            </a:r>
            <a:r>
              <a:rPr lang="en-US" dirty="0">
                <a:solidFill>
                  <a:srgbClr val="A6A6A6"/>
                </a:solidFill>
                <a:ea typeface="Lucida Grande"/>
                <a:cs typeface="Lucida Grande"/>
              </a:rPr>
              <a:t>an assistant who lived in your </a:t>
            </a:r>
            <a:r>
              <a:rPr lang="en-US" dirty="0" smtClean="0">
                <a:solidFill>
                  <a:srgbClr val="A6A6A6"/>
                </a:solidFill>
                <a:ea typeface="Lucida Grande"/>
                <a:cs typeface="Lucida Grande"/>
              </a:rPr>
              <a:t>computer</a:t>
            </a:r>
            <a:endParaRPr lang="en-US" dirty="0">
              <a:solidFill>
                <a:srgbClr val="A6A6A6"/>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Agents</a:t>
            </a:r>
            <a:endParaRPr lang="en-US" dirty="0">
              <a:solidFill>
                <a:srgbClr val="A6A6A6"/>
              </a:solidFill>
            </a:endParaRPr>
          </a:p>
        </p:txBody>
      </p:sp>
      <p:pic>
        <p:nvPicPr>
          <p:cNvPr id="2" name="Picture 1"/>
          <p:cNvPicPr>
            <a:picLocks noChangeAspect="1"/>
          </p:cNvPicPr>
          <p:nvPr/>
        </p:nvPicPr>
        <p:blipFill>
          <a:blip r:embed="rId2"/>
          <a:stretch>
            <a:fillRect/>
          </a:stretch>
        </p:blipFill>
        <p:spPr>
          <a:xfrm>
            <a:off x="2346100" y="432318"/>
            <a:ext cx="6140816" cy="5986086"/>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4296700" y="5894685"/>
            <a:ext cx="3931034" cy="461665"/>
          </a:xfrm>
          <a:prstGeom prst="rect">
            <a:avLst/>
          </a:prstGeom>
          <a:solidFill>
            <a:schemeClr val="accent1"/>
          </a:solidFill>
        </p:spPr>
        <p:txBody>
          <a:bodyPr wrap="none" rtlCol="0">
            <a:spAutoFit/>
          </a:bodyPr>
          <a:lstStyle/>
          <a:p>
            <a:r>
              <a:rPr lang="en-US" sz="2400" dirty="0" err="1" smtClean="0">
                <a:solidFill>
                  <a:schemeClr val="bg1"/>
                </a:solidFill>
              </a:rPr>
              <a:t>amazon.com</a:t>
            </a:r>
            <a:r>
              <a:rPr lang="en-US" sz="2400" dirty="0" smtClean="0">
                <a:solidFill>
                  <a:schemeClr val="bg1"/>
                </a:solidFill>
              </a:rPr>
              <a:t> opens: July 1995</a:t>
            </a:r>
            <a:endParaRPr lang="en-US" sz="2400" dirty="0">
              <a:solidFill>
                <a:schemeClr val="bg1"/>
              </a:solidFill>
            </a:endParaRPr>
          </a:p>
        </p:txBody>
      </p:sp>
    </p:spTree>
    <p:extLst>
      <p:ext uri="{BB962C8B-B14F-4D97-AF65-F5344CB8AC3E}">
        <p14:creationId xmlns:p14="http://schemas.microsoft.com/office/powerpoint/2010/main" val="5864143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21</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352533208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22</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opened doors with the sound of your </a:t>
              </a:r>
              <a:r>
                <a:rPr lang="en-US" dirty="0" smtClean="0">
                  <a:solidFill>
                    <a:schemeClr val="bg1">
                      <a:lumMod val="65000"/>
                    </a:schemeClr>
                  </a:solidFill>
                  <a:ea typeface="Lucida Grande"/>
                  <a:cs typeface="Lucida Grande"/>
                </a:rPr>
                <a:t>voice</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kept </a:t>
              </a:r>
              <a:r>
                <a:rPr lang="en-US" dirty="0">
                  <a:solidFill>
                    <a:schemeClr val="bg1">
                      <a:lumMod val="65000"/>
                    </a:schemeClr>
                  </a:solidFill>
                  <a:ea typeface="Lucida Grande"/>
                  <a:cs typeface="Lucida Grande"/>
                </a:rPr>
                <a:t>an eye on your home when you’re not at </a:t>
              </a:r>
              <a:r>
                <a:rPr lang="en-US" dirty="0" smtClean="0">
                  <a:solidFill>
                    <a:schemeClr val="bg1">
                      <a:lumMod val="65000"/>
                    </a:schemeClr>
                  </a:solidFill>
                  <a:ea typeface="Lucida Grande"/>
                  <a:cs typeface="Lucida Grande"/>
                </a:rPr>
                <a:t>home</a:t>
              </a:r>
            </a:p>
            <a:p>
              <a:pPr algn="ctr"/>
              <a:r>
                <a:rPr lang="en-US" dirty="0">
                  <a:solidFill>
                    <a:schemeClr val="bg1">
                      <a:lumMod val="65000"/>
                    </a:schemeClr>
                  </a:solidFill>
                  <a:ea typeface="Lucida Grande"/>
                  <a:cs typeface="Lucida Grande"/>
                </a:rPr>
                <a:t>carried your medical history in your </a:t>
              </a:r>
              <a:r>
                <a:rPr lang="en-US" dirty="0" smtClean="0">
                  <a:solidFill>
                    <a:schemeClr val="bg1">
                      <a:lumMod val="65000"/>
                    </a:schemeClr>
                  </a:solidFill>
                  <a:ea typeface="Lucida Grande"/>
                  <a:cs typeface="Lucida Grande"/>
                </a:rPr>
                <a:t>wallet</a:t>
              </a:r>
              <a:endParaRPr lang="en-US" dirty="0">
                <a:solidFill>
                  <a:schemeClr val="bg1">
                    <a:lumMod val="65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Security</a:t>
              </a:r>
              <a:endParaRPr lang="en-US" dirty="0">
                <a:solidFill>
                  <a:schemeClr val="bg1">
                    <a:lumMod val="65000"/>
                  </a:schemeClr>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conducted </a:t>
            </a:r>
            <a:r>
              <a:rPr lang="en-US" dirty="0">
                <a:solidFill>
                  <a:schemeClr val="bg1">
                    <a:lumMod val="65000"/>
                  </a:schemeClr>
                </a:solidFill>
                <a:ea typeface="Lucida Grande"/>
                <a:cs typeface="Lucida Grande"/>
              </a:rPr>
              <a:t>business in a language you don’t </a:t>
            </a:r>
            <a:r>
              <a:rPr lang="en-US" dirty="0" smtClean="0">
                <a:solidFill>
                  <a:schemeClr val="bg1">
                    <a:lumMod val="65000"/>
                  </a:schemeClr>
                </a:solidFill>
                <a:ea typeface="Lucida Grande"/>
                <a:cs typeface="Lucida Grande"/>
              </a:rPr>
              <a:t>understand</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had </a:t>
            </a:r>
            <a:r>
              <a:rPr lang="en-US" dirty="0">
                <a:solidFill>
                  <a:schemeClr val="bg1">
                    <a:lumMod val="65000"/>
                  </a:schemeClr>
                </a:solidFill>
                <a:ea typeface="Lucida Grande"/>
                <a:cs typeface="Lucida Grande"/>
              </a:rPr>
              <a:t>an assistant who lived in your </a:t>
            </a:r>
            <a:r>
              <a:rPr lang="en-US" dirty="0" smtClean="0">
                <a:solidFill>
                  <a:schemeClr val="bg1">
                    <a:lumMod val="65000"/>
                  </a:schemeClr>
                </a:solidFill>
                <a:ea typeface="Lucida Grande"/>
                <a:cs typeface="Lucida Grande"/>
              </a:rPr>
              <a:t>computer</a:t>
            </a:r>
            <a:endParaRPr lang="en-US" dirty="0">
              <a:solidFill>
                <a:schemeClr val="bg1">
                  <a:lumMod val="65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spTree>
    <p:extLst>
      <p:ext uri="{BB962C8B-B14F-4D97-AF65-F5344CB8AC3E}">
        <p14:creationId xmlns:p14="http://schemas.microsoft.com/office/powerpoint/2010/main" val="96177771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23</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opened doors with the sound of your </a:t>
              </a:r>
              <a:r>
                <a:rPr lang="en-US" dirty="0" smtClean="0">
                  <a:solidFill>
                    <a:schemeClr val="bg1">
                      <a:lumMod val="65000"/>
                    </a:schemeClr>
                  </a:solidFill>
                  <a:ea typeface="Lucida Grande"/>
                  <a:cs typeface="Lucida Grande"/>
                </a:rPr>
                <a:t>voice</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kept </a:t>
              </a:r>
              <a:r>
                <a:rPr lang="en-US" dirty="0">
                  <a:solidFill>
                    <a:schemeClr val="bg1">
                      <a:lumMod val="65000"/>
                    </a:schemeClr>
                  </a:solidFill>
                  <a:ea typeface="Lucida Grande"/>
                  <a:cs typeface="Lucida Grande"/>
                </a:rPr>
                <a:t>an eye on your home when you’re not at </a:t>
              </a:r>
              <a:r>
                <a:rPr lang="en-US" dirty="0" smtClean="0">
                  <a:solidFill>
                    <a:schemeClr val="bg1">
                      <a:lumMod val="65000"/>
                    </a:schemeClr>
                  </a:solidFill>
                  <a:ea typeface="Lucida Grande"/>
                  <a:cs typeface="Lucida Grande"/>
                </a:rPr>
                <a:t>home</a:t>
              </a:r>
            </a:p>
            <a:p>
              <a:pPr algn="ctr"/>
              <a:r>
                <a:rPr lang="en-US" dirty="0">
                  <a:solidFill>
                    <a:schemeClr val="bg1">
                      <a:lumMod val="65000"/>
                    </a:schemeClr>
                  </a:solidFill>
                  <a:ea typeface="Lucida Grande"/>
                  <a:cs typeface="Lucida Grande"/>
                </a:rPr>
                <a:t>carried your medical history in your </a:t>
              </a:r>
              <a:r>
                <a:rPr lang="en-US" dirty="0" smtClean="0">
                  <a:solidFill>
                    <a:schemeClr val="bg1">
                      <a:lumMod val="65000"/>
                    </a:schemeClr>
                  </a:solidFill>
                  <a:ea typeface="Lucida Grande"/>
                  <a:cs typeface="Lucida Grande"/>
                </a:rPr>
                <a:t>wallet</a:t>
              </a:r>
              <a:endParaRPr lang="en-US" dirty="0">
                <a:solidFill>
                  <a:schemeClr val="bg1">
                    <a:lumMod val="65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Security</a:t>
              </a:r>
              <a:endParaRPr lang="en-US" dirty="0">
                <a:solidFill>
                  <a:schemeClr val="bg1">
                    <a:lumMod val="65000"/>
                  </a:schemeClr>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conducted </a:t>
            </a:r>
            <a:r>
              <a:rPr lang="en-US" dirty="0">
                <a:solidFill>
                  <a:schemeClr val="bg1">
                    <a:lumMod val="65000"/>
                  </a:schemeClr>
                </a:solidFill>
                <a:ea typeface="Lucida Grande"/>
                <a:cs typeface="Lucida Grande"/>
              </a:rPr>
              <a:t>business in a language you don’t </a:t>
            </a:r>
            <a:r>
              <a:rPr lang="en-US" dirty="0" smtClean="0">
                <a:solidFill>
                  <a:schemeClr val="bg1">
                    <a:lumMod val="65000"/>
                  </a:schemeClr>
                </a:solidFill>
                <a:ea typeface="Lucida Grande"/>
                <a:cs typeface="Lucida Grande"/>
              </a:rPr>
              <a:t>understand</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had </a:t>
            </a:r>
            <a:r>
              <a:rPr lang="en-US" dirty="0">
                <a:solidFill>
                  <a:schemeClr val="bg1">
                    <a:lumMod val="65000"/>
                  </a:schemeClr>
                </a:solidFill>
                <a:ea typeface="Lucida Grande"/>
                <a:cs typeface="Lucida Grande"/>
              </a:rPr>
              <a:t>an assistant who lived in your </a:t>
            </a:r>
            <a:r>
              <a:rPr lang="en-US" dirty="0" smtClean="0">
                <a:solidFill>
                  <a:schemeClr val="bg1">
                    <a:lumMod val="65000"/>
                  </a:schemeClr>
                </a:solidFill>
                <a:ea typeface="Lucida Grande"/>
                <a:cs typeface="Lucida Grande"/>
              </a:rPr>
              <a:t>computer</a:t>
            </a:r>
            <a:endParaRPr lang="en-US" dirty="0">
              <a:solidFill>
                <a:schemeClr val="bg1">
                  <a:lumMod val="65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spTree>
    <p:extLst>
      <p:ext uri="{BB962C8B-B14F-4D97-AF65-F5344CB8AC3E}">
        <p14:creationId xmlns:p14="http://schemas.microsoft.com/office/powerpoint/2010/main" val="42620055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24</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opened doors with the sound of your </a:t>
              </a:r>
              <a:r>
                <a:rPr lang="en-US" dirty="0" smtClean="0">
                  <a:solidFill>
                    <a:schemeClr val="bg1">
                      <a:lumMod val="65000"/>
                    </a:schemeClr>
                  </a:solidFill>
                  <a:ea typeface="Lucida Grande"/>
                  <a:cs typeface="Lucida Grande"/>
                </a:rPr>
                <a:t>voice</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kept </a:t>
              </a:r>
              <a:r>
                <a:rPr lang="en-US" dirty="0">
                  <a:solidFill>
                    <a:schemeClr val="bg1">
                      <a:lumMod val="65000"/>
                    </a:schemeClr>
                  </a:solidFill>
                  <a:ea typeface="Lucida Grande"/>
                  <a:cs typeface="Lucida Grande"/>
                </a:rPr>
                <a:t>an eye on your home when you’re not at </a:t>
              </a:r>
              <a:r>
                <a:rPr lang="en-US" dirty="0" smtClean="0">
                  <a:solidFill>
                    <a:schemeClr val="bg1">
                      <a:lumMod val="65000"/>
                    </a:schemeClr>
                  </a:solidFill>
                  <a:ea typeface="Lucida Grande"/>
                  <a:cs typeface="Lucida Grande"/>
                </a:rPr>
                <a:t>home</a:t>
              </a:r>
            </a:p>
            <a:p>
              <a:pPr algn="ctr"/>
              <a:r>
                <a:rPr lang="en-US" dirty="0">
                  <a:solidFill>
                    <a:schemeClr val="bg1">
                      <a:lumMod val="65000"/>
                    </a:schemeClr>
                  </a:solidFill>
                  <a:ea typeface="Lucida Grande"/>
                  <a:cs typeface="Lucida Grande"/>
                </a:rPr>
                <a:t>carried your medical history in your </a:t>
              </a:r>
              <a:r>
                <a:rPr lang="en-US" dirty="0" smtClean="0">
                  <a:solidFill>
                    <a:schemeClr val="bg1">
                      <a:lumMod val="65000"/>
                    </a:schemeClr>
                  </a:solidFill>
                  <a:ea typeface="Lucida Grande"/>
                  <a:cs typeface="Lucida Grande"/>
                </a:rPr>
                <a:t>wallet</a:t>
              </a:r>
              <a:endParaRPr lang="en-US" dirty="0">
                <a:solidFill>
                  <a:schemeClr val="bg1">
                    <a:lumMod val="65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Security</a:t>
              </a:r>
              <a:endParaRPr lang="en-US" dirty="0">
                <a:solidFill>
                  <a:schemeClr val="bg1">
                    <a:lumMod val="65000"/>
                  </a:schemeClr>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conducted </a:t>
            </a:r>
            <a:r>
              <a:rPr lang="en-US" dirty="0">
                <a:solidFill>
                  <a:schemeClr val="bg1">
                    <a:lumMod val="65000"/>
                  </a:schemeClr>
                </a:solidFill>
                <a:ea typeface="Lucida Grande"/>
                <a:cs typeface="Lucida Grande"/>
              </a:rPr>
              <a:t>business in a language you don’t </a:t>
            </a:r>
            <a:r>
              <a:rPr lang="en-US" dirty="0" smtClean="0">
                <a:solidFill>
                  <a:schemeClr val="bg1">
                    <a:lumMod val="65000"/>
                  </a:schemeClr>
                </a:solidFill>
                <a:ea typeface="Lucida Grande"/>
                <a:cs typeface="Lucida Grande"/>
              </a:rPr>
              <a:t>understand</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had </a:t>
            </a:r>
            <a:r>
              <a:rPr lang="en-US" dirty="0">
                <a:solidFill>
                  <a:schemeClr val="bg1">
                    <a:lumMod val="65000"/>
                  </a:schemeClr>
                </a:solidFill>
                <a:ea typeface="Lucida Grande"/>
                <a:cs typeface="Lucida Grande"/>
              </a:rPr>
              <a:t>an assistant who lived in your </a:t>
            </a:r>
            <a:r>
              <a:rPr lang="en-US" dirty="0" smtClean="0">
                <a:solidFill>
                  <a:schemeClr val="bg1">
                    <a:lumMod val="65000"/>
                  </a:schemeClr>
                </a:solidFill>
                <a:ea typeface="Lucida Grande"/>
                <a:cs typeface="Lucida Grande"/>
              </a:rPr>
              <a:t>computer</a:t>
            </a:r>
            <a:endParaRPr lang="en-US" dirty="0">
              <a:solidFill>
                <a:schemeClr val="bg1">
                  <a:lumMod val="65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pic>
        <p:nvPicPr>
          <p:cNvPr id="2" name="Picture 1" descr="Screen Shot 2013-12-03 at 6.26.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16" y="1865792"/>
            <a:ext cx="8672441" cy="669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Screen Shot 2013-12-03 at 6.26.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16" y="2691254"/>
            <a:ext cx="8672441" cy="525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descr="Screen Shot 2013-12-03 at 6.34.1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989" y="428626"/>
            <a:ext cx="8131065" cy="3578071"/>
          </a:xfrm>
          <a:prstGeom prst="rect">
            <a:avLst/>
          </a:prstGeom>
          <a:ln>
            <a:noFill/>
          </a:ln>
          <a:effectLst>
            <a:outerShdw blurRad="292100" dist="139700" dir="2700000" algn="tl" rotWithShape="0">
              <a:srgbClr val="333333">
                <a:alpha val="65000"/>
              </a:srgbClr>
            </a:outerShdw>
          </a:effectLst>
        </p:spPr>
      </p:pic>
      <p:pic>
        <p:nvPicPr>
          <p:cNvPr id="25" name="Picture 24" descr="Screen Shot 2013-12-03 at 6.42.0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208" y="186713"/>
            <a:ext cx="8415445" cy="6311584"/>
          </a:xfrm>
          <a:prstGeom prst="rect">
            <a:avLst/>
          </a:prstGeom>
          <a:ln>
            <a:noFill/>
          </a:ln>
          <a:effectLst>
            <a:outerShdw blurRad="292100" dist="139700" dir="2700000" algn="tl" rotWithShape="0">
              <a:srgbClr val="333333">
                <a:alpha val="65000"/>
              </a:srgbClr>
            </a:outerShdw>
          </a:effectLst>
        </p:spPr>
      </p:pic>
      <p:pic>
        <p:nvPicPr>
          <p:cNvPr id="28" name="Picture 27" descr="Screen Shot 2013-12-03 at 6.43.35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7682" y="676831"/>
            <a:ext cx="3451035" cy="3219563"/>
          </a:xfrm>
          <a:prstGeom prst="rect">
            <a:avLst/>
          </a:prstGeom>
        </p:spPr>
      </p:pic>
    </p:spTree>
    <p:extLst>
      <p:ext uri="{BB962C8B-B14F-4D97-AF65-F5344CB8AC3E}">
        <p14:creationId xmlns:p14="http://schemas.microsoft.com/office/powerpoint/2010/main" val="17560092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heckerboard(across)">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25</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opened doors with the sound of your </a:t>
              </a:r>
              <a:r>
                <a:rPr lang="en-US" dirty="0" smtClean="0">
                  <a:solidFill>
                    <a:schemeClr val="bg1">
                      <a:lumMod val="65000"/>
                    </a:schemeClr>
                  </a:solidFill>
                  <a:ea typeface="Lucida Grande"/>
                  <a:cs typeface="Lucida Grande"/>
                </a:rPr>
                <a:t>voice</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kept </a:t>
              </a:r>
              <a:r>
                <a:rPr lang="en-US" dirty="0">
                  <a:solidFill>
                    <a:schemeClr val="bg1">
                      <a:lumMod val="65000"/>
                    </a:schemeClr>
                  </a:solidFill>
                  <a:ea typeface="Lucida Grande"/>
                  <a:cs typeface="Lucida Grande"/>
                </a:rPr>
                <a:t>an eye on your home when you’re not at </a:t>
              </a:r>
              <a:r>
                <a:rPr lang="en-US" dirty="0" smtClean="0">
                  <a:solidFill>
                    <a:schemeClr val="bg1">
                      <a:lumMod val="65000"/>
                    </a:schemeClr>
                  </a:solidFill>
                  <a:ea typeface="Lucida Grande"/>
                  <a:cs typeface="Lucida Grande"/>
                </a:rPr>
                <a:t>home</a:t>
              </a:r>
            </a:p>
            <a:p>
              <a:pPr algn="ctr"/>
              <a:r>
                <a:rPr lang="en-US" dirty="0">
                  <a:solidFill>
                    <a:schemeClr val="bg1">
                      <a:lumMod val="65000"/>
                    </a:schemeClr>
                  </a:solidFill>
                  <a:ea typeface="Lucida Grande"/>
                  <a:cs typeface="Lucida Grande"/>
                </a:rPr>
                <a:t>carried your medical history in your </a:t>
              </a:r>
              <a:r>
                <a:rPr lang="en-US" dirty="0" smtClean="0">
                  <a:solidFill>
                    <a:schemeClr val="bg1">
                      <a:lumMod val="65000"/>
                    </a:schemeClr>
                  </a:solidFill>
                  <a:ea typeface="Lucida Grande"/>
                  <a:cs typeface="Lucida Grande"/>
                </a:rPr>
                <a:t>wallet</a:t>
              </a:r>
              <a:endParaRPr lang="en-US" dirty="0">
                <a:solidFill>
                  <a:schemeClr val="bg1">
                    <a:lumMod val="65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Security</a:t>
              </a:r>
              <a:endParaRPr lang="en-US" dirty="0">
                <a:solidFill>
                  <a:schemeClr val="bg1">
                    <a:lumMod val="65000"/>
                  </a:schemeClr>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conducted </a:t>
            </a:r>
            <a:r>
              <a:rPr lang="en-US" dirty="0">
                <a:solidFill>
                  <a:schemeClr val="bg1">
                    <a:lumMod val="65000"/>
                  </a:schemeClr>
                </a:solidFill>
                <a:ea typeface="Lucida Grande"/>
                <a:cs typeface="Lucida Grande"/>
              </a:rPr>
              <a:t>business in a language you don’t </a:t>
            </a:r>
            <a:r>
              <a:rPr lang="en-US" dirty="0" smtClean="0">
                <a:solidFill>
                  <a:schemeClr val="bg1">
                    <a:lumMod val="65000"/>
                  </a:schemeClr>
                </a:solidFill>
                <a:ea typeface="Lucida Grande"/>
                <a:cs typeface="Lucida Grande"/>
              </a:rPr>
              <a:t>understand</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had </a:t>
            </a:r>
            <a:r>
              <a:rPr lang="en-US" dirty="0">
                <a:solidFill>
                  <a:schemeClr val="bg1">
                    <a:lumMod val="65000"/>
                  </a:schemeClr>
                </a:solidFill>
                <a:ea typeface="Lucida Grande"/>
                <a:cs typeface="Lucida Grande"/>
              </a:rPr>
              <a:t>an assistant who lived in your </a:t>
            </a:r>
            <a:r>
              <a:rPr lang="en-US" dirty="0" smtClean="0">
                <a:solidFill>
                  <a:schemeClr val="bg1">
                    <a:lumMod val="65000"/>
                  </a:schemeClr>
                </a:solidFill>
                <a:ea typeface="Lucida Grande"/>
                <a:cs typeface="Lucida Grande"/>
              </a:rPr>
              <a:t>computer</a:t>
            </a:r>
            <a:endParaRPr lang="en-US" dirty="0">
              <a:solidFill>
                <a:schemeClr val="bg1">
                  <a:lumMod val="65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pic>
        <p:nvPicPr>
          <p:cNvPr id="2" name="Picture 1" descr="Screen Shot 2013-12-03 at 6.26.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16" y="1865792"/>
            <a:ext cx="8672441" cy="669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Screen Shot 2013-12-03 at 6.26.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16" y="2691254"/>
            <a:ext cx="8672441" cy="525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Screen Shot 2013-12-03 at 6.31.2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536" y="590783"/>
            <a:ext cx="6689953" cy="5649881"/>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6985516" y="693482"/>
            <a:ext cx="1357200" cy="369332"/>
          </a:xfrm>
          <a:prstGeom prst="rect">
            <a:avLst/>
          </a:prstGeom>
          <a:noFill/>
        </p:spPr>
        <p:txBody>
          <a:bodyPr wrap="none" rtlCol="0">
            <a:spAutoFit/>
          </a:bodyPr>
          <a:lstStyle/>
          <a:p>
            <a:r>
              <a:rPr lang="en-US" dirty="0" smtClean="0"/>
              <a:t>August 2011</a:t>
            </a:r>
            <a:endParaRPr lang="en-US" dirty="0"/>
          </a:p>
        </p:txBody>
      </p:sp>
    </p:spTree>
    <p:extLst>
      <p:ext uri="{BB962C8B-B14F-4D97-AF65-F5344CB8AC3E}">
        <p14:creationId xmlns:p14="http://schemas.microsoft.com/office/powerpoint/2010/main" val="42378302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70712" y="6356350"/>
            <a:ext cx="2133600" cy="365125"/>
          </a:xfrm>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26</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opened doors with the sound of your </a:t>
              </a:r>
              <a:r>
                <a:rPr lang="en-US" dirty="0" smtClean="0">
                  <a:solidFill>
                    <a:schemeClr val="bg1">
                      <a:lumMod val="65000"/>
                    </a:schemeClr>
                  </a:solidFill>
                  <a:ea typeface="Lucida Grande"/>
                  <a:cs typeface="Lucida Grande"/>
                </a:rPr>
                <a:t>voice</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kept </a:t>
              </a:r>
              <a:r>
                <a:rPr lang="en-US" dirty="0">
                  <a:solidFill>
                    <a:schemeClr val="bg1">
                      <a:lumMod val="65000"/>
                    </a:schemeClr>
                  </a:solidFill>
                  <a:ea typeface="Lucida Grande"/>
                  <a:cs typeface="Lucida Grande"/>
                </a:rPr>
                <a:t>an eye on your home when you’re not at </a:t>
              </a:r>
              <a:r>
                <a:rPr lang="en-US" dirty="0" smtClean="0">
                  <a:solidFill>
                    <a:schemeClr val="bg1">
                      <a:lumMod val="65000"/>
                    </a:schemeClr>
                  </a:solidFill>
                  <a:ea typeface="Lucida Grande"/>
                  <a:cs typeface="Lucida Grande"/>
                </a:rPr>
                <a:t>home</a:t>
              </a:r>
            </a:p>
            <a:p>
              <a:pPr algn="ctr"/>
              <a:r>
                <a:rPr lang="en-US" dirty="0">
                  <a:solidFill>
                    <a:schemeClr val="bg1">
                      <a:lumMod val="65000"/>
                    </a:schemeClr>
                  </a:solidFill>
                  <a:ea typeface="Lucida Grande"/>
                  <a:cs typeface="Lucida Grande"/>
                </a:rPr>
                <a:t>carried your medical history in your </a:t>
              </a:r>
              <a:r>
                <a:rPr lang="en-US" dirty="0" smtClean="0">
                  <a:solidFill>
                    <a:schemeClr val="bg1">
                      <a:lumMod val="65000"/>
                    </a:schemeClr>
                  </a:solidFill>
                  <a:ea typeface="Lucida Grande"/>
                  <a:cs typeface="Lucida Grande"/>
                </a:rPr>
                <a:t>wallet</a:t>
              </a:r>
              <a:endParaRPr lang="en-US" dirty="0">
                <a:solidFill>
                  <a:schemeClr val="bg1">
                    <a:lumMod val="65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Security</a:t>
              </a:r>
              <a:endParaRPr lang="en-US" dirty="0">
                <a:solidFill>
                  <a:schemeClr val="bg1">
                    <a:lumMod val="65000"/>
                  </a:schemeClr>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conducted </a:t>
            </a:r>
            <a:r>
              <a:rPr lang="en-US" dirty="0">
                <a:solidFill>
                  <a:schemeClr val="bg1">
                    <a:lumMod val="65000"/>
                  </a:schemeClr>
                </a:solidFill>
                <a:ea typeface="Lucida Grande"/>
                <a:cs typeface="Lucida Grande"/>
              </a:rPr>
              <a:t>business in a language you don’t </a:t>
            </a:r>
            <a:r>
              <a:rPr lang="en-US" dirty="0" smtClean="0">
                <a:solidFill>
                  <a:schemeClr val="bg1">
                    <a:lumMod val="65000"/>
                  </a:schemeClr>
                </a:solidFill>
                <a:ea typeface="Lucida Grande"/>
                <a:cs typeface="Lucida Grande"/>
              </a:rPr>
              <a:t>understand</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had </a:t>
            </a:r>
            <a:r>
              <a:rPr lang="en-US" dirty="0">
                <a:solidFill>
                  <a:schemeClr val="bg1">
                    <a:lumMod val="65000"/>
                  </a:schemeClr>
                </a:solidFill>
                <a:ea typeface="Lucida Grande"/>
                <a:cs typeface="Lucida Grande"/>
              </a:rPr>
              <a:t>an assistant who lived in your </a:t>
            </a:r>
            <a:r>
              <a:rPr lang="en-US" dirty="0" smtClean="0">
                <a:solidFill>
                  <a:schemeClr val="bg1">
                    <a:lumMod val="65000"/>
                  </a:schemeClr>
                </a:solidFill>
                <a:ea typeface="Lucida Grande"/>
                <a:cs typeface="Lucida Grande"/>
              </a:rPr>
              <a:t>computer</a:t>
            </a:r>
            <a:endParaRPr lang="en-US" dirty="0">
              <a:solidFill>
                <a:schemeClr val="bg1">
                  <a:lumMod val="65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pic>
        <p:nvPicPr>
          <p:cNvPr id="2" name="Picture 1" descr="Screen Shot 2013-12-03 at 6.26.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16" y="1865792"/>
            <a:ext cx="8672441" cy="669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Screen Shot 2013-12-03 at 6.26.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16" y="2691254"/>
            <a:ext cx="8672441" cy="525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p:cNvSpPr txBox="1"/>
          <p:nvPr/>
        </p:nvSpPr>
        <p:spPr>
          <a:xfrm>
            <a:off x="6985516" y="693482"/>
            <a:ext cx="1357200" cy="369332"/>
          </a:xfrm>
          <a:prstGeom prst="rect">
            <a:avLst/>
          </a:prstGeom>
          <a:noFill/>
        </p:spPr>
        <p:txBody>
          <a:bodyPr wrap="none" rtlCol="0">
            <a:spAutoFit/>
          </a:bodyPr>
          <a:lstStyle/>
          <a:p>
            <a:r>
              <a:rPr lang="en-US" dirty="0" smtClean="0"/>
              <a:t>August 2011</a:t>
            </a:r>
            <a:endParaRPr lang="en-US" dirty="0"/>
          </a:p>
        </p:txBody>
      </p:sp>
      <p:pic>
        <p:nvPicPr>
          <p:cNvPr id="19" name="Picture 18" descr="Screen Shot 2013-12-03 at 6.51.5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02" y="378864"/>
            <a:ext cx="8852249" cy="57786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660421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27</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accent3">
              <a:lumMod val="20000"/>
              <a:lumOff val="8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rPr>
                <a:t> </a:t>
              </a:r>
              <a:r>
                <a:rPr lang="en-US" dirty="0" smtClean="0">
                  <a:solidFill>
                    <a:srgbClr val="A6A6A6"/>
                  </a:solidFill>
                </a:rPr>
                <a:t>learned </a:t>
              </a:r>
              <a:r>
                <a:rPr lang="en-US" dirty="0">
                  <a:solidFill>
                    <a:srgbClr val="A6A6A6"/>
                  </a:solidFill>
                </a:rPr>
                <a:t>special things from faraway </a:t>
              </a:r>
              <a:r>
                <a:rPr lang="en-US" dirty="0" smtClean="0">
                  <a:solidFill>
                    <a:srgbClr val="A6A6A6"/>
                  </a:solidFill>
                </a:rPr>
                <a:t>places</a:t>
              </a:r>
              <a:endParaRPr lang="en-US" dirty="0">
                <a:solidFill>
                  <a:srgbClr val="A6A6A6"/>
                </a:solidFill>
              </a:endParaRPr>
            </a:p>
            <a:p>
              <a:pPr algn="ctr"/>
              <a:r>
                <a:rPr lang="en-US" dirty="0" smtClean="0">
                  <a:solidFill>
                    <a:srgbClr val="A6A6A6"/>
                  </a:solidFill>
                </a:rPr>
                <a:t>had </a:t>
              </a:r>
              <a:r>
                <a:rPr lang="en-US" dirty="0">
                  <a:solidFill>
                    <a:srgbClr val="A6A6A6"/>
                  </a:solidFill>
                </a:rPr>
                <a:t>a classmate who is thousands of miles </a:t>
              </a:r>
              <a:r>
                <a:rPr lang="en-US" dirty="0" smtClean="0">
                  <a:solidFill>
                    <a:srgbClr val="A6A6A6"/>
                  </a:solidFill>
                </a:rPr>
                <a:t>away</a:t>
              </a:r>
            </a:p>
            <a:p>
              <a:pPr algn="ctr"/>
              <a:r>
                <a:rPr lang="en-US" dirty="0">
                  <a:solidFill>
                    <a:srgbClr val="A6A6A6"/>
                  </a:solidFill>
                  <a:ea typeface="Lucida Grande"/>
                  <a:cs typeface="Lucida Grande"/>
                </a:rPr>
                <a:t>fixed your car with a </a:t>
              </a:r>
              <a:r>
                <a:rPr lang="en-US" dirty="0" smtClean="0">
                  <a:solidFill>
                    <a:srgbClr val="A6A6A6"/>
                  </a:solidFill>
                  <a:ea typeface="Lucida Grande"/>
                  <a:cs typeface="Lucida Grande"/>
                </a:rPr>
                <a:t>television</a:t>
              </a:r>
              <a:endParaRPr lang="en-US" dirty="0">
                <a:solidFill>
                  <a:srgbClr val="A6A6A6"/>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Education</a:t>
              </a:r>
              <a:endParaRPr lang="en-US" dirty="0">
                <a:solidFill>
                  <a:srgbClr val="A6A6A6"/>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259035221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28</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accent3">
              <a:lumMod val="20000"/>
              <a:lumOff val="8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rPr>
                <a:t> </a:t>
              </a:r>
              <a:r>
                <a:rPr lang="en-US" dirty="0" smtClean="0">
                  <a:solidFill>
                    <a:srgbClr val="A6A6A6"/>
                  </a:solidFill>
                </a:rPr>
                <a:t>learned </a:t>
              </a:r>
              <a:r>
                <a:rPr lang="en-US" dirty="0">
                  <a:solidFill>
                    <a:srgbClr val="A6A6A6"/>
                  </a:solidFill>
                </a:rPr>
                <a:t>special things from faraway </a:t>
              </a:r>
              <a:r>
                <a:rPr lang="en-US" dirty="0" smtClean="0">
                  <a:solidFill>
                    <a:srgbClr val="A6A6A6"/>
                  </a:solidFill>
                </a:rPr>
                <a:t>places</a:t>
              </a:r>
              <a:endParaRPr lang="en-US" dirty="0">
                <a:solidFill>
                  <a:srgbClr val="A6A6A6"/>
                </a:solidFill>
              </a:endParaRPr>
            </a:p>
            <a:p>
              <a:pPr algn="ctr"/>
              <a:r>
                <a:rPr lang="en-US" dirty="0" smtClean="0">
                  <a:solidFill>
                    <a:srgbClr val="A6A6A6"/>
                  </a:solidFill>
                </a:rPr>
                <a:t>had </a:t>
              </a:r>
              <a:r>
                <a:rPr lang="en-US" dirty="0">
                  <a:solidFill>
                    <a:srgbClr val="A6A6A6"/>
                  </a:solidFill>
                </a:rPr>
                <a:t>a classmate who is thousands of miles </a:t>
              </a:r>
              <a:r>
                <a:rPr lang="en-US" dirty="0" smtClean="0">
                  <a:solidFill>
                    <a:srgbClr val="A6A6A6"/>
                  </a:solidFill>
                </a:rPr>
                <a:t>away</a:t>
              </a:r>
            </a:p>
            <a:p>
              <a:pPr algn="ctr"/>
              <a:r>
                <a:rPr lang="en-US" dirty="0">
                  <a:solidFill>
                    <a:srgbClr val="A6A6A6"/>
                  </a:solidFill>
                  <a:ea typeface="Lucida Grande"/>
                  <a:cs typeface="Lucida Grande"/>
                </a:rPr>
                <a:t>fixed your car with a </a:t>
              </a:r>
              <a:r>
                <a:rPr lang="en-US" dirty="0" smtClean="0">
                  <a:solidFill>
                    <a:srgbClr val="A6A6A6"/>
                  </a:solidFill>
                  <a:ea typeface="Lucida Grande"/>
                  <a:cs typeface="Lucida Grande"/>
                </a:rPr>
                <a:t>television</a:t>
              </a:r>
              <a:endParaRPr lang="en-US" dirty="0">
                <a:solidFill>
                  <a:srgbClr val="A6A6A6"/>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Education</a:t>
              </a:r>
              <a:endParaRPr lang="en-US" dirty="0">
                <a:solidFill>
                  <a:srgbClr val="A6A6A6"/>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accent6">
                      <a:lumMod val="75000"/>
                    </a:schemeClr>
                  </a:solidFill>
                  <a:ea typeface="Lucida Grande"/>
                  <a:cs typeface="Lucida Grande"/>
                </a:rPr>
                <a:t>opened doors with the sound of your </a:t>
              </a:r>
              <a:r>
                <a:rPr lang="en-US" dirty="0" smtClean="0">
                  <a:solidFill>
                    <a:schemeClr val="accent6">
                      <a:lumMod val="75000"/>
                    </a:schemeClr>
                  </a:solidFill>
                  <a:ea typeface="Lucida Grande"/>
                  <a:cs typeface="Lucida Grande"/>
                </a:rPr>
                <a:t>voice</a:t>
              </a:r>
              <a:endParaRPr lang="en-US" dirty="0">
                <a:solidFill>
                  <a:schemeClr val="accent6">
                    <a:lumMod val="75000"/>
                  </a:schemeClr>
                </a:solidFill>
                <a:ea typeface="Lucida Grande"/>
                <a:cs typeface="Lucida Grande"/>
              </a:endParaRPr>
            </a:p>
            <a:p>
              <a:pPr algn="ctr"/>
              <a:r>
                <a:rPr lang="en-US" dirty="0" smtClean="0">
                  <a:solidFill>
                    <a:schemeClr val="bg1">
                      <a:lumMod val="75000"/>
                    </a:schemeClr>
                  </a:solidFill>
                  <a:ea typeface="Lucida Grande"/>
                  <a:cs typeface="Lucida Grande"/>
                </a:rPr>
                <a:t>kept </a:t>
              </a:r>
              <a:r>
                <a:rPr lang="en-US" dirty="0">
                  <a:solidFill>
                    <a:schemeClr val="bg1">
                      <a:lumMod val="75000"/>
                    </a:schemeClr>
                  </a:solidFill>
                  <a:ea typeface="Lucida Grande"/>
                  <a:cs typeface="Lucida Grande"/>
                </a:rPr>
                <a:t>an eye on your home when you’re not at </a:t>
              </a:r>
              <a:r>
                <a:rPr lang="en-US" dirty="0" smtClean="0">
                  <a:solidFill>
                    <a:schemeClr val="bg1">
                      <a:lumMod val="75000"/>
                    </a:schemeClr>
                  </a:solidFill>
                  <a:ea typeface="Lucida Grande"/>
                  <a:cs typeface="Lucida Grande"/>
                </a:rPr>
                <a:t>home</a:t>
              </a:r>
            </a:p>
            <a:p>
              <a:pPr algn="ctr"/>
              <a:r>
                <a:rPr lang="en-US" b="1" dirty="0">
                  <a:solidFill>
                    <a:srgbClr val="00B501"/>
                  </a:solidFill>
                  <a:ea typeface="Lucida Grande"/>
                  <a:cs typeface="Lucida Grande"/>
                </a:rPr>
                <a:t>carried your medical history in your </a:t>
              </a:r>
              <a:r>
                <a:rPr lang="en-US" b="1" dirty="0" smtClean="0">
                  <a:solidFill>
                    <a:srgbClr val="00B501"/>
                  </a:solidFill>
                  <a:ea typeface="Lucida Grande"/>
                  <a:cs typeface="Lucida Grande"/>
                </a:rPr>
                <a:t>wallet</a:t>
              </a:r>
              <a:endParaRPr lang="en-US" b="1" dirty="0">
                <a:solidFill>
                  <a:srgbClr val="00B50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161809303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a:t>
            </a:fld>
            <a:endParaRPr lang="en-US"/>
          </a:p>
        </p:txBody>
      </p:sp>
      <p:pic>
        <p:nvPicPr>
          <p:cNvPr id="7" name="Picture 6" descr="Screen Shot 2013-12-03 at 10.38.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85" y="493452"/>
            <a:ext cx="7434098" cy="2667882"/>
          </a:xfrm>
          <a:prstGeom prst="rect">
            <a:avLst/>
          </a:prstGeom>
        </p:spPr>
      </p:pic>
      <p:sp>
        <p:nvSpPr>
          <p:cNvPr id="8" name="Rectangle 7"/>
          <p:cNvSpPr/>
          <p:nvPr/>
        </p:nvSpPr>
        <p:spPr>
          <a:xfrm>
            <a:off x="4267200" y="2300518"/>
            <a:ext cx="4572000" cy="2308324"/>
          </a:xfrm>
          <a:prstGeom prst="rect">
            <a:avLst/>
          </a:prstGeom>
          <a:solidFill>
            <a:schemeClr val="accent3">
              <a:lumMod val="20000"/>
              <a:lumOff val="80000"/>
            </a:schemeClr>
          </a:solidFill>
        </p:spPr>
        <p:txBody>
          <a:bodyPr>
            <a:spAutoFit/>
          </a:bodyPr>
          <a:lstStyle/>
          <a:p>
            <a:r>
              <a:rPr lang="en-US" sz="3600" i="1" dirty="0"/>
              <a:t>Prediction is very difficult, especially about the future</a:t>
            </a:r>
            <a:r>
              <a:rPr lang="en-US" sz="3600" i="1" dirty="0" smtClean="0"/>
              <a:t>.  </a:t>
            </a:r>
          </a:p>
          <a:p>
            <a:pPr algn="r"/>
            <a:r>
              <a:rPr lang="en-US" sz="3600" dirty="0" err="1" smtClean="0"/>
              <a:t>Neils</a:t>
            </a:r>
            <a:r>
              <a:rPr lang="en-US" sz="3600" dirty="0" smtClean="0"/>
              <a:t> Bohr</a:t>
            </a:r>
            <a:endParaRPr lang="en-US" sz="3600" dirty="0"/>
          </a:p>
        </p:txBody>
      </p:sp>
      <p:sp>
        <p:nvSpPr>
          <p:cNvPr id="9" name="Rectangle 8"/>
          <p:cNvSpPr/>
          <p:nvPr/>
        </p:nvSpPr>
        <p:spPr>
          <a:xfrm>
            <a:off x="457200" y="4191000"/>
            <a:ext cx="4920431" cy="1754327"/>
          </a:xfrm>
          <a:prstGeom prst="rect">
            <a:avLst/>
          </a:prstGeom>
          <a:solidFill>
            <a:schemeClr val="accent6">
              <a:lumMod val="20000"/>
              <a:lumOff val="80000"/>
            </a:schemeClr>
          </a:solidFill>
        </p:spPr>
        <p:txBody>
          <a:bodyPr wrap="square">
            <a:spAutoFit/>
          </a:bodyPr>
          <a:lstStyle/>
          <a:p>
            <a:r>
              <a:rPr lang="en-US" sz="3600" i="1" dirty="0" err="1"/>
              <a:t>Det</a:t>
            </a:r>
            <a:r>
              <a:rPr lang="en-US" sz="3600" i="1" dirty="0"/>
              <a:t> </a:t>
            </a:r>
            <a:r>
              <a:rPr lang="en-US" sz="3600" i="1" dirty="0" err="1"/>
              <a:t>er</a:t>
            </a:r>
            <a:r>
              <a:rPr lang="en-US" sz="3600" i="1" dirty="0"/>
              <a:t> </a:t>
            </a:r>
            <a:r>
              <a:rPr lang="en-US" sz="3600" i="1" dirty="0" err="1"/>
              <a:t>svært</a:t>
            </a:r>
            <a:r>
              <a:rPr lang="en-US" sz="3600" i="1" dirty="0"/>
              <a:t> at </a:t>
            </a:r>
            <a:r>
              <a:rPr lang="en-US" sz="3600" i="1" dirty="0" err="1"/>
              <a:t>spå</a:t>
            </a:r>
            <a:r>
              <a:rPr lang="en-US" sz="3600" i="1" dirty="0"/>
              <a:t>, </a:t>
            </a:r>
            <a:r>
              <a:rPr lang="en-US" sz="3600" i="1" dirty="0" err="1"/>
              <a:t>især</a:t>
            </a:r>
            <a:r>
              <a:rPr lang="en-US" sz="3600" i="1" dirty="0"/>
              <a:t> </a:t>
            </a:r>
            <a:r>
              <a:rPr lang="en-US" sz="3600" i="1" dirty="0" err="1"/>
              <a:t>om</a:t>
            </a:r>
            <a:r>
              <a:rPr lang="en-US" sz="3600" i="1" dirty="0"/>
              <a:t> </a:t>
            </a:r>
            <a:r>
              <a:rPr lang="en-US" sz="3600" i="1" dirty="0" err="1" smtClean="0"/>
              <a:t>fremtiden</a:t>
            </a:r>
            <a:r>
              <a:rPr lang="en-US" sz="3600" i="1" dirty="0" smtClean="0"/>
              <a:t>.</a:t>
            </a:r>
          </a:p>
          <a:p>
            <a:pPr algn="r"/>
            <a:r>
              <a:rPr lang="en-US" sz="3600" dirty="0" smtClean="0"/>
              <a:t>Robert Storm Petersen</a:t>
            </a:r>
            <a:endParaRPr lang="en-US" sz="3600" dirty="0"/>
          </a:p>
        </p:txBody>
      </p:sp>
    </p:spTree>
    <p:extLst>
      <p:ext uri="{BB962C8B-B14F-4D97-AF65-F5344CB8AC3E}">
        <p14:creationId xmlns:p14="http://schemas.microsoft.com/office/powerpoint/2010/main" val="23965007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3-04-04 at 7.40.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5486400"/>
            <a:ext cx="2324100" cy="1042865"/>
          </a:xfrm>
          <a:prstGeom prst="rect">
            <a:avLst/>
          </a:prstGeom>
        </p:spPr>
      </p:pic>
      <p:sp>
        <p:nvSpPr>
          <p:cNvPr id="15" name="Rectangle 14"/>
          <p:cNvSpPr/>
          <p:nvPr/>
        </p:nvSpPr>
        <p:spPr>
          <a:xfrm>
            <a:off x="1333500" y="5435600"/>
            <a:ext cx="14732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9BCA8C58-D9C0-40F5-BC6B-C481532BD1BC}" type="slidenum">
              <a:rPr lang="en-US" smtClean="0"/>
              <a:pPr/>
              <a:t>29</a:t>
            </a:fld>
            <a:endParaRPr lang="en-US"/>
          </a:p>
        </p:txBody>
      </p:sp>
      <p:sp>
        <p:nvSpPr>
          <p:cNvPr id="9" name="TextBox 8"/>
          <p:cNvSpPr txBox="1"/>
          <p:nvPr/>
        </p:nvSpPr>
        <p:spPr>
          <a:xfrm>
            <a:off x="3911166" y="457200"/>
            <a:ext cx="3327834" cy="369332"/>
          </a:xfrm>
          <a:prstGeom prst="rect">
            <a:avLst/>
          </a:prstGeom>
          <a:noFill/>
        </p:spPr>
        <p:txBody>
          <a:bodyPr wrap="none" rtlCol="0">
            <a:spAutoFit/>
          </a:bodyPr>
          <a:lstStyle/>
          <a:p>
            <a:r>
              <a:rPr lang="en-US" dirty="0" smtClean="0"/>
              <a:t>Cost to sequence human genome</a:t>
            </a:r>
            <a:endParaRPr lang="en-US" dirty="0"/>
          </a:p>
        </p:txBody>
      </p:sp>
      <p:cxnSp>
        <p:nvCxnSpPr>
          <p:cNvPr id="11" name="Straight Arrow Connector 10"/>
          <p:cNvCxnSpPr>
            <a:stCxn id="9" idx="1"/>
          </p:cNvCxnSpPr>
          <p:nvPr/>
        </p:nvCxnSpPr>
        <p:spPr>
          <a:xfrm rot="10800000" flipV="1">
            <a:off x="3412222" y="641866"/>
            <a:ext cx="498944" cy="13736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636899" y="944745"/>
            <a:ext cx="2452724" cy="646331"/>
          </a:xfrm>
          <a:prstGeom prst="rect">
            <a:avLst/>
          </a:prstGeom>
          <a:solidFill>
            <a:schemeClr val="bg1"/>
          </a:solidFill>
        </p:spPr>
        <p:txBody>
          <a:bodyPr wrap="none" rtlCol="0">
            <a:spAutoFit/>
          </a:bodyPr>
          <a:lstStyle/>
          <a:p>
            <a:pPr algn="ctr"/>
            <a:r>
              <a:rPr lang="en-US" dirty="0" smtClean="0"/>
              <a:t>Moore’s Law prediction</a:t>
            </a:r>
          </a:p>
          <a:p>
            <a:pPr algn="ctr"/>
            <a:r>
              <a:rPr lang="en-US" dirty="0" smtClean="0"/>
              <a:t>(halve every 18 months)</a:t>
            </a:r>
            <a:endParaRPr lang="en-US" dirty="0"/>
          </a:p>
        </p:txBody>
      </p:sp>
      <p:cxnSp>
        <p:nvCxnSpPr>
          <p:cNvPr id="16" name="Straight Arrow Connector 15"/>
          <p:cNvCxnSpPr>
            <a:stCxn id="14" idx="2"/>
          </p:cNvCxnSpPr>
          <p:nvPr/>
        </p:nvCxnSpPr>
        <p:spPr>
          <a:xfrm rot="5400000">
            <a:off x="7432269" y="1702608"/>
            <a:ext cx="542524" cy="319461"/>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2" name="Chart 11"/>
          <p:cNvGraphicFramePr>
            <a:graphicFrameLocks/>
          </p:cNvGraphicFramePr>
          <p:nvPr>
            <p:extLst>
              <p:ext uri="{D42A27DB-BD31-4B8C-83A1-F6EECF244321}">
                <p14:modId xmlns:p14="http://schemas.microsoft.com/office/powerpoint/2010/main" val="2836182323"/>
              </p:ext>
            </p:extLst>
          </p:nvPr>
        </p:nvGraphicFramePr>
        <p:xfrm>
          <a:off x="0" y="0"/>
          <a:ext cx="9144000" cy="629761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2176801" y="1956995"/>
            <a:ext cx="3254877" cy="206210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3200" dirty="0" smtClean="0"/>
              <a:t>Predicting steady technology improvement is easy!</a:t>
            </a:r>
            <a:endParaRPr lang="en-US" sz="3200" dirty="0"/>
          </a:p>
        </p:txBody>
      </p:sp>
      <p:sp>
        <p:nvSpPr>
          <p:cNvPr id="3" name="Date Placeholder 2"/>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Tree>
    <p:extLst>
      <p:ext uri="{BB962C8B-B14F-4D97-AF65-F5344CB8AC3E}">
        <p14:creationId xmlns:p14="http://schemas.microsoft.com/office/powerpoint/2010/main" val="412260451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 Shot 2013-04-04 at 7.40.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5486400"/>
            <a:ext cx="2324100" cy="1042865"/>
          </a:xfrm>
          <a:prstGeom prst="rect">
            <a:avLst/>
          </a:prstGeom>
        </p:spPr>
      </p:pic>
      <p:sp>
        <p:nvSpPr>
          <p:cNvPr id="2" name="Rectangle 1"/>
          <p:cNvSpPr/>
          <p:nvPr/>
        </p:nvSpPr>
        <p:spPr>
          <a:xfrm>
            <a:off x="1333500" y="5435600"/>
            <a:ext cx="14732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5" name="Chart 14"/>
          <p:cNvGraphicFramePr>
            <a:graphicFrameLocks/>
          </p:cNvGraphicFramePr>
          <p:nvPr>
            <p:extLst>
              <p:ext uri="{D42A27DB-BD31-4B8C-83A1-F6EECF244321}">
                <p14:modId xmlns:p14="http://schemas.microsoft.com/office/powerpoint/2010/main" val="739706670"/>
              </p:ext>
            </p:extLst>
          </p:nvPr>
        </p:nvGraphicFramePr>
        <p:xfrm>
          <a:off x="0" y="0"/>
          <a:ext cx="9144000" cy="62865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9BCA8C58-D9C0-40F5-BC6B-C481532BD1BC}" type="slidenum">
              <a:rPr lang="en-US" smtClean="0"/>
              <a:pPr/>
              <a:t>30</a:t>
            </a:fld>
            <a:endParaRPr lang="en-US"/>
          </a:p>
        </p:txBody>
      </p:sp>
      <p:sp>
        <p:nvSpPr>
          <p:cNvPr id="9" name="TextBox 8"/>
          <p:cNvSpPr txBox="1"/>
          <p:nvPr/>
        </p:nvSpPr>
        <p:spPr>
          <a:xfrm>
            <a:off x="3911166" y="457200"/>
            <a:ext cx="3327834" cy="369332"/>
          </a:xfrm>
          <a:prstGeom prst="rect">
            <a:avLst/>
          </a:prstGeom>
          <a:noFill/>
        </p:spPr>
        <p:txBody>
          <a:bodyPr wrap="none" rtlCol="0">
            <a:spAutoFit/>
          </a:bodyPr>
          <a:lstStyle/>
          <a:p>
            <a:r>
              <a:rPr lang="en-US" dirty="0" smtClean="0"/>
              <a:t>Cost to sequence human genome</a:t>
            </a:r>
            <a:endParaRPr lang="en-US" dirty="0"/>
          </a:p>
        </p:txBody>
      </p:sp>
      <p:cxnSp>
        <p:nvCxnSpPr>
          <p:cNvPr id="11" name="Straight Arrow Connector 10"/>
          <p:cNvCxnSpPr>
            <a:stCxn id="9" idx="1"/>
          </p:cNvCxnSpPr>
          <p:nvPr/>
        </p:nvCxnSpPr>
        <p:spPr>
          <a:xfrm rot="10800000" flipV="1">
            <a:off x="3412222" y="641866"/>
            <a:ext cx="498944" cy="13736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636899" y="944745"/>
            <a:ext cx="2452724" cy="646331"/>
          </a:xfrm>
          <a:prstGeom prst="rect">
            <a:avLst/>
          </a:prstGeom>
          <a:solidFill>
            <a:schemeClr val="bg1"/>
          </a:solidFill>
        </p:spPr>
        <p:txBody>
          <a:bodyPr wrap="none" rtlCol="0">
            <a:spAutoFit/>
          </a:bodyPr>
          <a:lstStyle/>
          <a:p>
            <a:pPr algn="ctr"/>
            <a:r>
              <a:rPr lang="en-US" dirty="0" smtClean="0"/>
              <a:t>Moore’s Law prediction</a:t>
            </a:r>
          </a:p>
          <a:p>
            <a:pPr algn="ctr"/>
            <a:r>
              <a:rPr lang="en-US" dirty="0" smtClean="0"/>
              <a:t>(halve every 18 months)</a:t>
            </a:r>
            <a:endParaRPr lang="en-US" dirty="0"/>
          </a:p>
        </p:txBody>
      </p:sp>
      <p:cxnSp>
        <p:nvCxnSpPr>
          <p:cNvPr id="16" name="Straight Arrow Connector 15"/>
          <p:cNvCxnSpPr>
            <a:stCxn id="14" idx="2"/>
          </p:cNvCxnSpPr>
          <p:nvPr/>
        </p:nvCxnSpPr>
        <p:spPr>
          <a:xfrm rot="5400000">
            <a:off x="7432269" y="1702608"/>
            <a:ext cx="542524" cy="319461"/>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4" cstate="print"/>
          <a:srcRect l="18548" t="742" r="17217"/>
          <a:stretch>
            <a:fillRect/>
          </a:stretch>
        </p:blipFill>
        <p:spPr bwMode="auto">
          <a:xfrm>
            <a:off x="1687466" y="1603092"/>
            <a:ext cx="3671934" cy="3188262"/>
          </a:xfrm>
          <a:prstGeom prst="rect">
            <a:avLst/>
          </a:prstGeom>
          <a:noFill/>
          <a:ln w="9525">
            <a:noFill/>
            <a:miter lim="800000"/>
            <a:headEnd/>
            <a:tailEnd/>
          </a:ln>
        </p:spPr>
      </p:pic>
      <p:sp>
        <p:nvSpPr>
          <p:cNvPr id="13" name="TextBox 12"/>
          <p:cNvSpPr txBox="1"/>
          <p:nvPr/>
        </p:nvSpPr>
        <p:spPr>
          <a:xfrm>
            <a:off x="1651000" y="4851400"/>
            <a:ext cx="3788281" cy="369332"/>
          </a:xfrm>
          <a:prstGeom prst="rect">
            <a:avLst/>
          </a:prstGeom>
          <a:solidFill>
            <a:schemeClr val="bg1"/>
          </a:solidFill>
        </p:spPr>
        <p:txBody>
          <a:bodyPr wrap="none" rtlCol="0">
            <a:spAutoFit/>
          </a:bodyPr>
          <a:lstStyle/>
          <a:p>
            <a:r>
              <a:rPr lang="en-US" dirty="0" smtClean="0"/>
              <a:t>Ion torrent Personal Genome Machine</a:t>
            </a:r>
            <a:endParaRPr lang="en-US" dirty="0"/>
          </a:p>
        </p:txBody>
      </p:sp>
      <p:sp>
        <p:nvSpPr>
          <p:cNvPr id="3" name="Date Placeholder 2"/>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Tree>
    <p:extLst>
      <p:ext uri="{BB962C8B-B14F-4D97-AF65-F5344CB8AC3E}">
        <p14:creationId xmlns:p14="http://schemas.microsoft.com/office/powerpoint/2010/main" val="118621360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6731" y="705255"/>
            <a:ext cx="8915401" cy="3351179"/>
          </a:xfrm>
          <a:prstGeom prst="rect">
            <a:avLst/>
          </a:prstGeom>
          <a:noFill/>
          <a:ln w="9525">
            <a:noFill/>
            <a:miter lim="800000"/>
            <a:headEnd/>
            <a:tailEnd/>
          </a:ln>
        </p:spPr>
      </p:pic>
      <p:sp>
        <p:nvSpPr>
          <p:cNvPr id="5" name="Rectangle 4"/>
          <p:cNvSpPr/>
          <p:nvPr/>
        </p:nvSpPr>
        <p:spPr>
          <a:xfrm>
            <a:off x="226338" y="1964602"/>
            <a:ext cx="832918" cy="1086416"/>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99" name="Rectangle 3"/>
          <p:cNvSpPr>
            <a:spLocks noChangeArrowheads="1"/>
          </p:cNvSpPr>
          <p:nvPr/>
        </p:nvSpPr>
        <p:spPr bwMode="auto">
          <a:xfrm>
            <a:off x="400050" y="4056434"/>
            <a:ext cx="8436560" cy="2462213"/>
          </a:xfrm>
          <a:prstGeom prst="rect">
            <a:avLst/>
          </a:prstGeom>
          <a:solidFill>
            <a:srgbClr val="EBF1DE"/>
          </a:solidFill>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smtClean="0">
                <a:ln>
                  <a:noFill/>
                </a:ln>
                <a:solidFill>
                  <a:schemeClr val="tx1"/>
                </a:solidFill>
                <a:effectLst/>
                <a:cs typeface="Arial" charset="0"/>
                <a:hlinkClick r:id="rId3"/>
              </a:rPr>
              <a:t>Human Genome Sequencing Using Unchained Base Reads on Self-Assembling DNA </a:t>
            </a:r>
            <a:r>
              <a:rPr kumimoji="0" lang="en-US" sz="1400" b="1" i="1" u="none" strike="noStrike" cap="none" normalizeH="0" baseline="0" dirty="0" err="1" smtClean="0">
                <a:ln>
                  <a:noFill/>
                </a:ln>
                <a:solidFill>
                  <a:schemeClr val="tx1"/>
                </a:solidFill>
                <a:effectLst/>
                <a:cs typeface="Arial" charset="0"/>
                <a:hlinkClick r:id="rId3"/>
              </a:rPr>
              <a:t>Nanoarrays</a:t>
            </a:r>
            <a:r>
              <a:rPr kumimoji="0" lang="en-US" sz="1400" b="1" i="1"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Radoje</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Drmanac</a:t>
            </a:r>
            <a:r>
              <a:rPr kumimoji="0" lang="en-US" sz="1400" b="0" i="0" u="none" strike="noStrike" cap="none" normalizeH="0" baseline="0" dirty="0" smtClean="0">
                <a:ln>
                  <a:noFill/>
                </a:ln>
                <a:solidFill>
                  <a:schemeClr val="tx1"/>
                </a:solidFill>
                <a:effectLst/>
                <a:cs typeface="Arial" charset="0"/>
              </a:rPr>
              <a:t>, Andrew B. Sparks, Matthew J. Callow, Aaron L. </a:t>
            </a:r>
            <a:r>
              <a:rPr kumimoji="0" lang="en-US" sz="1400" b="0" i="0" u="none" strike="noStrike" cap="none" normalizeH="0" baseline="0" dirty="0" err="1" smtClean="0">
                <a:ln>
                  <a:noFill/>
                </a:ln>
                <a:solidFill>
                  <a:schemeClr val="tx1"/>
                </a:solidFill>
                <a:effectLst/>
                <a:cs typeface="Arial" charset="0"/>
              </a:rPr>
              <a:t>Halpern</a:t>
            </a:r>
            <a:r>
              <a:rPr kumimoji="0" lang="en-US" sz="1400" b="0" i="0" u="none" strike="noStrike" cap="none" normalizeH="0" baseline="0" dirty="0" smtClean="0">
                <a:ln>
                  <a:noFill/>
                </a:ln>
                <a:solidFill>
                  <a:schemeClr val="tx1"/>
                </a:solidFill>
                <a:effectLst/>
                <a:cs typeface="Arial" charset="0"/>
              </a:rPr>
              <a:t>, Norman L. Burns, </a:t>
            </a:r>
            <a:r>
              <a:rPr kumimoji="0" lang="en-US" sz="1400" b="0" i="0" u="none" strike="noStrike" cap="none" normalizeH="0" baseline="0" dirty="0" err="1" smtClean="0">
                <a:ln>
                  <a:noFill/>
                </a:ln>
                <a:solidFill>
                  <a:schemeClr val="tx1"/>
                </a:solidFill>
                <a:effectLst/>
                <a:cs typeface="Arial" charset="0"/>
              </a:rPr>
              <a:t>Bahram</a:t>
            </a:r>
            <a:r>
              <a:rPr kumimoji="0" lang="en-US" sz="1400" b="0" i="0" u="none" strike="noStrike" cap="none" normalizeH="0" baseline="0" dirty="0" smtClean="0">
                <a:ln>
                  <a:noFill/>
                </a:ln>
                <a:solidFill>
                  <a:schemeClr val="tx1"/>
                </a:solidFill>
                <a:effectLst/>
                <a:cs typeface="Arial" charset="0"/>
              </a:rPr>
              <a:t> G. </a:t>
            </a:r>
            <a:r>
              <a:rPr kumimoji="0" lang="en-US" sz="1400" b="0" i="0" u="none" strike="noStrike" cap="none" normalizeH="0" baseline="0" dirty="0" err="1" smtClean="0">
                <a:ln>
                  <a:noFill/>
                </a:ln>
                <a:solidFill>
                  <a:schemeClr val="tx1"/>
                </a:solidFill>
                <a:effectLst/>
                <a:cs typeface="Arial" charset="0"/>
              </a:rPr>
              <a:t>Kermani</a:t>
            </a:r>
            <a:r>
              <a:rPr kumimoji="0" lang="en-US" sz="1400" b="0" i="0" u="none" strike="noStrike" cap="none" normalizeH="0" baseline="0" dirty="0" smtClean="0">
                <a:ln>
                  <a:noFill/>
                </a:ln>
                <a:solidFill>
                  <a:schemeClr val="tx1"/>
                </a:solidFill>
                <a:effectLst/>
                <a:cs typeface="Arial" charset="0"/>
              </a:rPr>
              <a:t>, Paolo </a:t>
            </a:r>
            <a:r>
              <a:rPr kumimoji="0" lang="en-US" sz="1400" b="0" i="0" u="none" strike="noStrike" cap="none" normalizeH="0" baseline="0" dirty="0" err="1" smtClean="0">
                <a:ln>
                  <a:noFill/>
                </a:ln>
                <a:solidFill>
                  <a:schemeClr val="tx1"/>
                </a:solidFill>
                <a:effectLst/>
                <a:cs typeface="Arial" charset="0"/>
              </a:rPr>
              <a:t>Carnevali</a:t>
            </a:r>
            <a:r>
              <a:rPr kumimoji="0" lang="en-US" sz="1400" b="0" i="0" u="none" strike="noStrike" cap="none" normalizeH="0" baseline="0" dirty="0" smtClean="0">
                <a:ln>
                  <a:noFill/>
                </a:ln>
                <a:solidFill>
                  <a:schemeClr val="tx1"/>
                </a:solidFill>
                <a:effectLst/>
                <a:cs typeface="Arial" charset="0"/>
              </a:rPr>
              <a:t>, Igor </a:t>
            </a:r>
            <a:r>
              <a:rPr kumimoji="0" lang="en-US" sz="1400" b="0" i="0" u="none" strike="noStrike" cap="none" normalizeH="0" baseline="0" dirty="0" err="1" smtClean="0">
                <a:ln>
                  <a:noFill/>
                </a:ln>
                <a:solidFill>
                  <a:schemeClr val="tx1"/>
                </a:solidFill>
                <a:effectLst/>
                <a:cs typeface="Arial" charset="0"/>
              </a:rPr>
              <a:t>Nazarenko</a:t>
            </a:r>
            <a:r>
              <a:rPr kumimoji="0" lang="en-US" sz="1400" b="0" i="0" u="none" strike="noStrike" cap="none" normalizeH="0" baseline="0" dirty="0" smtClean="0">
                <a:ln>
                  <a:noFill/>
                </a:ln>
                <a:solidFill>
                  <a:schemeClr val="tx1"/>
                </a:solidFill>
                <a:effectLst/>
                <a:cs typeface="Arial" charset="0"/>
              </a:rPr>
              <a:t>, Geoffrey B. </a:t>
            </a:r>
            <a:r>
              <a:rPr kumimoji="0" lang="en-US" sz="1400" b="0" i="0" u="none" strike="noStrike" cap="none" normalizeH="0" baseline="0" dirty="0" err="1" smtClean="0">
                <a:ln>
                  <a:noFill/>
                </a:ln>
                <a:solidFill>
                  <a:schemeClr val="tx1"/>
                </a:solidFill>
                <a:effectLst/>
                <a:cs typeface="Arial" charset="0"/>
              </a:rPr>
              <a:t>Nilsen</a:t>
            </a:r>
            <a:r>
              <a:rPr kumimoji="0" lang="en-US" sz="1400" b="0" i="0" u="none" strike="noStrike" cap="none" normalizeH="0" baseline="0" dirty="0" smtClean="0">
                <a:ln>
                  <a:noFill/>
                </a:ln>
                <a:solidFill>
                  <a:schemeClr val="tx1"/>
                </a:solidFill>
                <a:effectLst/>
                <a:cs typeface="Arial" charset="0"/>
              </a:rPr>
              <a:t>, George </a:t>
            </a:r>
            <a:r>
              <a:rPr kumimoji="0" lang="en-US" sz="1400" b="0" i="0" u="none" strike="noStrike" cap="none" normalizeH="0" baseline="0" dirty="0" err="1" smtClean="0">
                <a:ln>
                  <a:noFill/>
                </a:ln>
                <a:solidFill>
                  <a:schemeClr val="tx1"/>
                </a:solidFill>
                <a:effectLst/>
                <a:cs typeface="Arial" charset="0"/>
              </a:rPr>
              <a:t>Yeung</a:t>
            </a:r>
            <a:r>
              <a:rPr kumimoji="0" lang="en-US" sz="1400" b="0" i="0" u="none" strike="noStrike" cap="none" normalizeH="0" baseline="0" dirty="0" smtClean="0">
                <a:ln>
                  <a:noFill/>
                </a:ln>
                <a:solidFill>
                  <a:schemeClr val="tx1"/>
                </a:solidFill>
                <a:effectLst/>
                <a:cs typeface="Arial" charset="0"/>
              </a:rPr>
              <a:t>, Fredrik Dahl, Andres Fernandez, Bryan </a:t>
            </a:r>
            <a:r>
              <a:rPr kumimoji="0" lang="en-US" sz="1400" b="0" i="0" u="none" strike="noStrike" cap="none" normalizeH="0" baseline="0" dirty="0" err="1" smtClean="0">
                <a:ln>
                  <a:noFill/>
                </a:ln>
                <a:solidFill>
                  <a:schemeClr val="tx1"/>
                </a:solidFill>
                <a:effectLst/>
                <a:cs typeface="Arial" charset="0"/>
              </a:rPr>
              <a:t>Staker</a:t>
            </a:r>
            <a:r>
              <a:rPr kumimoji="0" lang="en-US" sz="1400" b="0" i="0" u="none" strike="noStrike" cap="none" normalizeH="0" baseline="0" dirty="0" smtClean="0">
                <a:ln>
                  <a:noFill/>
                </a:ln>
                <a:solidFill>
                  <a:schemeClr val="tx1"/>
                </a:solidFill>
                <a:effectLst/>
                <a:cs typeface="Arial" charset="0"/>
              </a:rPr>
              <a:t>, Krishna P. Pant, Jonathan </a:t>
            </a:r>
            <a:r>
              <a:rPr kumimoji="0" lang="en-US" sz="1400" b="0" i="0" u="none" strike="noStrike" cap="none" normalizeH="0" baseline="0" dirty="0" err="1" smtClean="0">
                <a:ln>
                  <a:noFill/>
                </a:ln>
                <a:solidFill>
                  <a:schemeClr val="tx1"/>
                </a:solidFill>
                <a:effectLst/>
                <a:cs typeface="Arial" charset="0"/>
              </a:rPr>
              <a:t>Baccash</a:t>
            </a:r>
            <a:r>
              <a:rPr kumimoji="0" lang="en-US" sz="1400" b="0" i="0" u="none" strike="noStrike" cap="none" normalizeH="0" baseline="0" dirty="0" smtClean="0">
                <a:ln>
                  <a:noFill/>
                </a:ln>
                <a:solidFill>
                  <a:schemeClr val="tx1"/>
                </a:solidFill>
                <a:effectLst/>
                <a:cs typeface="Arial" charset="0"/>
              </a:rPr>
              <a:t>, Adam P. </a:t>
            </a:r>
            <a:r>
              <a:rPr kumimoji="0" lang="en-US" sz="1400" b="0" i="0" u="none" strike="noStrike" cap="none" normalizeH="0" baseline="0" dirty="0" err="1" smtClean="0">
                <a:ln>
                  <a:noFill/>
                </a:ln>
                <a:solidFill>
                  <a:schemeClr val="tx1"/>
                </a:solidFill>
                <a:effectLst/>
                <a:cs typeface="Arial" charset="0"/>
              </a:rPr>
              <a:t>Borcherding</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Anushka</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Brownley</a:t>
            </a:r>
            <a:r>
              <a:rPr kumimoji="0" lang="en-US" sz="1400" b="0" i="0" u="none" strike="noStrike" cap="none" normalizeH="0" baseline="0" dirty="0" smtClean="0">
                <a:ln>
                  <a:noFill/>
                </a:ln>
                <a:solidFill>
                  <a:schemeClr val="tx1"/>
                </a:solidFill>
                <a:effectLst/>
                <a:cs typeface="Arial" charset="0"/>
              </a:rPr>
              <a:t>, Ryan </a:t>
            </a:r>
            <a:r>
              <a:rPr kumimoji="0" lang="en-US" sz="1400" b="0" i="0" u="none" strike="noStrike" cap="none" normalizeH="0" baseline="0" dirty="0" err="1" smtClean="0">
                <a:ln>
                  <a:noFill/>
                </a:ln>
                <a:solidFill>
                  <a:schemeClr val="tx1"/>
                </a:solidFill>
                <a:effectLst/>
                <a:cs typeface="Arial" charset="0"/>
              </a:rPr>
              <a:t>Cedeno</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Linsu</a:t>
            </a:r>
            <a:r>
              <a:rPr kumimoji="0" lang="en-US" sz="1400" b="0" i="0" u="none" strike="noStrike" cap="none" normalizeH="0" baseline="0" dirty="0" smtClean="0">
                <a:ln>
                  <a:noFill/>
                </a:ln>
                <a:solidFill>
                  <a:schemeClr val="tx1"/>
                </a:solidFill>
                <a:effectLst/>
                <a:cs typeface="Arial" charset="0"/>
              </a:rPr>
              <a:t> Chen, Dan </a:t>
            </a:r>
            <a:r>
              <a:rPr kumimoji="0" lang="en-US" sz="1400" b="0" i="0" u="none" strike="noStrike" cap="none" normalizeH="0" baseline="0" dirty="0" err="1" smtClean="0">
                <a:ln>
                  <a:noFill/>
                </a:ln>
                <a:solidFill>
                  <a:schemeClr val="tx1"/>
                </a:solidFill>
                <a:effectLst/>
                <a:cs typeface="Arial" charset="0"/>
              </a:rPr>
              <a:t>Chernikoff</a:t>
            </a:r>
            <a:r>
              <a:rPr kumimoji="0" lang="en-US" sz="1400" b="0" i="0" u="none" strike="noStrike" cap="none" normalizeH="0" baseline="0" dirty="0" smtClean="0">
                <a:ln>
                  <a:noFill/>
                </a:ln>
                <a:solidFill>
                  <a:schemeClr val="tx1"/>
                </a:solidFill>
                <a:effectLst/>
                <a:cs typeface="Arial" charset="0"/>
              </a:rPr>
              <a:t>, Alex Cheung, </a:t>
            </a:r>
            <a:r>
              <a:rPr kumimoji="0" lang="en-US" sz="1400" b="0" i="0" u="none" strike="noStrike" cap="none" normalizeH="0" baseline="0" dirty="0" err="1" smtClean="0">
                <a:ln>
                  <a:noFill/>
                </a:ln>
                <a:solidFill>
                  <a:schemeClr val="tx1"/>
                </a:solidFill>
                <a:effectLst/>
                <a:cs typeface="Arial" charset="0"/>
              </a:rPr>
              <a:t>Razvan</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Chirita</a:t>
            </a:r>
            <a:r>
              <a:rPr kumimoji="0" lang="en-US" sz="1400" b="0" i="0" u="none" strike="noStrike" cap="none" normalizeH="0" baseline="0" dirty="0" smtClean="0">
                <a:ln>
                  <a:noFill/>
                </a:ln>
                <a:solidFill>
                  <a:schemeClr val="tx1"/>
                </a:solidFill>
                <a:effectLst/>
                <a:cs typeface="Arial" charset="0"/>
              </a:rPr>
              <a:t>, Benjamin </a:t>
            </a:r>
            <a:r>
              <a:rPr kumimoji="0" lang="en-US" sz="1400" b="0" i="0" u="none" strike="noStrike" cap="none" normalizeH="0" baseline="0" dirty="0" err="1" smtClean="0">
                <a:ln>
                  <a:noFill/>
                </a:ln>
                <a:solidFill>
                  <a:schemeClr val="tx1"/>
                </a:solidFill>
                <a:effectLst/>
                <a:cs typeface="Arial" charset="0"/>
              </a:rPr>
              <a:t>Curson</a:t>
            </a:r>
            <a:r>
              <a:rPr kumimoji="0" lang="en-US" sz="1400" b="0" i="0" u="none" strike="noStrike" cap="none" normalizeH="0" baseline="0" dirty="0" smtClean="0">
                <a:ln>
                  <a:noFill/>
                </a:ln>
                <a:solidFill>
                  <a:schemeClr val="tx1"/>
                </a:solidFill>
                <a:effectLst/>
                <a:cs typeface="Arial" charset="0"/>
              </a:rPr>
              <a:t>, Jessica C. Ebert</a:t>
            </a:r>
            <a:r>
              <a:rPr kumimoji="0" lang="en-US" sz="1400" i="0" u="none" strike="noStrike" cap="none" normalizeH="0" baseline="0" dirty="0" smtClean="0">
                <a:ln>
                  <a:noFill/>
                </a:ln>
                <a:solidFill>
                  <a:schemeClr val="tx1"/>
                </a:solidFill>
                <a:effectLst/>
                <a:cs typeface="Arial" charset="0"/>
              </a:rPr>
              <a:t>, Coleen R. Hacker</a:t>
            </a:r>
            <a:r>
              <a:rPr kumimoji="0" lang="en-US" sz="1400" b="0" i="0" u="none" strike="noStrike" cap="none" normalizeH="0" baseline="0" dirty="0" smtClean="0">
                <a:ln>
                  <a:noFill/>
                </a:ln>
                <a:solidFill>
                  <a:schemeClr val="tx1"/>
                </a:solidFill>
                <a:effectLst/>
                <a:cs typeface="Arial" charset="0"/>
              </a:rPr>
              <a:t>, Robert </a:t>
            </a:r>
            <a:r>
              <a:rPr kumimoji="0" lang="en-US" sz="1400" b="0" i="0" u="none" strike="noStrike" cap="none" normalizeH="0" baseline="0" dirty="0" err="1" smtClean="0">
                <a:ln>
                  <a:noFill/>
                </a:ln>
                <a:solidFill>
                  <a:schemeClr val="tx1"/>
                </a:solidFill>
                <a:effectLst/>
                <a:cs typeface="Arial" charset="0"/>
              </a:rPr>
              <a:t>Hartlage</a:t>
            </a:r>
            <a:r>
              <a:rPr kumimoji="0" lang="en-US" sz="1400" b="0" i="0" u="none" strike="noStrike" cap="none" normalizeH="0" baseline="0" dirty="0" smtClean="0">
                <a:ln>
                  <a:noFill/>
                </a:ln>
                <a:solidFill>
                  <a:schemeClr val="tx1"/>
                </a:solidFill>
                <a:effectLst/>
                <a:cs typeface="Arial" charset="0"/>
              </a:rPr>
              <a:t>, Brian Hauser, Steve Huang, Yuan Jiang, </a:t>
            </a:r>
            <a:r>
              <a:rPr kumimoji="0" lang="en-US" sz="1400" b="0" i="0" u="none" strike="noStrike" cap="none" normalizeH="0" baseline="0" dirty="0" err="1" smtClean="0">
                <a:ln>
                  <a:noFill/>
                </a:ln>
                <a:solidFill>
                  <a:schemeClr val="tx1"/>
                </a:solidFill>
                <a:effectLst/>
                <a:cs typeface="Arial" charset="0"/>
              </a:rPr>
              <a:t>Vitali</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Karpinchyk</a:t>
            </a:r>
            <a:r>
              <a:rPr kumimoji="0" lang="en-US" sz="1400" b="0" i="0" u="none" strike="noStrike" cap="none" normalizeH="0" baseline="0" dirty="0" smtClean="0">
                <a:ln>
                  <a:noFill/>
                </a:ln>
                <a:solidFill>
                  <a:schemeClr val="tx1"/>
                </a:solidFill>
                <a:effectLst/>
                <a:cs typeface="Arial" charset="0"/>
              </a:rPr>
              <a:t>, Mark Koenig, Calvin Kong, Tom Landers, Catherine Le, </a:t>
            </a:r>
            <a:r>
              <a:rPr kumimoji="0" lang="en-US" sz="1400" b="0" i="0" u="none" strike="noStrike" cap="none" normalizeH="0" baseline="0" dirty="0" err="1" smtClean="0">
                <a:ln>
                  <a:noFill/>
                </a:ln>
                <a:solidFill>
                  <a:schemeClr val="tx1"/>
                </a:solidFill>
                <a:effectLst/>
                <a:cs typeface="Arial" charset="0"/>
              </a:rPr>
              <a:t>Jia</a:t>
            </a:r>
            <a:r>
              <a:rPr kumimoji="0" lang="en-US" sz="1400" b="0" i="0" u="none" strike="noStrike" cap="none" normalizeH="0" baseline="0" dirty="0" smtClean="0">
                <a:ln>
                  <a:noFill/>
                </a:ln>
                <a:solidFill>
                  <a:schemeClr val="tx1"/>
                </a:solidFill>
                <a:effectLst/>
                <a:cs typeface="Arial" charset="0"/>
              </a:rPr>
              <a:t> Liu, Celeste E. McBride, Matt </a:t>
            </a:r>
            <a:r>
              <a:rPr kumimoji="0" lang="en-US" sz="1400" b="0" i="0" u="none" strike="noStrike" cap="none" normalizeH="0" baseline="0" dirty="0" err="1" smtClean="0">
                <a:ln>
                  <a:noFill/>
                </a:ln>
                <a:solidFill>
                  <a:schemeClr val="tx1"/>
                </a:solidFill>
                <a:effectLst/>
                <a:cs typeface="Arial" charset="0"/>
              </a:rPr>
              <a:t>Morenzoni</a:t>
            </a:r>
            <a:r>
              <a:rPr kumimoji="0" lang="en-US" sz="1400" b="0" i="0" u="none" strike="noStrike" cap="none" normalizeH="0" baseline="0" dirty="0" smtClean="0">
                <a:ln>
                  <a:noFill/>
                </a:ln>
                <a:solidFill>
                  <a:schemeClr val="tx1"/>
                </a:solidFill>
                <a:effectLst/>
                <a:cs typeface="Arial" charset="0"/>
              </a:rPr>
              <a:t>, Robert E. Morey, Karl </a:t>
            </a:r>
            <a:r>
              <a:rPr kumimoji="0" lang="en-US" sz="1400" b="0" i="0" u="none" strike="noStrike" cap="none" normalizeH="0" baseline="0" dirty="0" err="1" smtClean="0">
                <a:ln>
                  <a:noFill/>
                </a:ln>
                <a:solidFill>
                  <a:schemeClr val="tx1"/>
                </a:solidFill>
                <a:effectLst/>
                <a:cs typeface="Arial" charset="0"/>
              </a:rPr>
              <a:t>Mutch</a:t>
            </a:r>
            <a:r>
              <a:rPr kumimoji="0" lang="en-US" sz="1400" b="0" i="0" u="none" strike="noStrike" cap="none" normalizeH="0" baseline="0" dirty="0" smtClean="0">
                <a:ln>
                  <a:noFill/>
                </a:ln>
                <a:solidFill>
                  <a:schemeClr val="tx1"/>
                </a:solidFill>
                <a:effectLst/>
                <a:cs typeface="Arial" charset="0"/>
              </a:rPr>
              <a:t>, Helena </a:t>
            </a:r>
            <a:r>
              <a:rPr kumimoji="0" lang="en-US" sz="1400" b="0" i="0" u="none" strike="noStrike" cap="none" normalizeH="0" baseline="0" dirty="0" err="1" smtClean="0">
                <a:ln>
                  <a:noFill/>
                </a:ln>
                <a:solidFill>
                  <a:schemeClr val="tx1"/>
                </a:solidFill>
                <a:effectLst/>
                <a:cs typeface="Arial" charset="0"/>
              </a:rPr>
              <a:t>Perazich</a:t>
            </a:r>
            <a:r>
              <a:rPr kumimoji="0" lang="en-US" sz="1400" b="0" i="0" u="none" strike="noStrike" cap="none" normalizeH="0" baseline="0" dirty="0" smtClean="0">
                <a:ln>
                  <a:noFill/>
                </a:ln>
                <a:solidFill>
                  <a:schemeClr val="tx1"/>
                </a:solidFill>
                <a:effectLst/>
                <a:cs typeface="Arial" charset="0"/>
              </a:rPr>
              <a:t>, Kimberly Perry, Brock A. Peters, Joe Peterson, </a:t>
            </a:r>
            <a:r>
              <a:rPr kumimoji="0" lang="en-US" sz="1400" b="0" i="0" u="none" strike="noStrike" cap="none" normalizeH="0" baseline="0" dirty="0" err="1" smtClean="0">
                <a:ln>
                  <a:noFill/>
                </a:ln>
                <a:solidFill>
                  <a:schemeClr val="tx1"/>
                </a:solidFill>
                <a:effectLst/>
                <a:cs typeface="Arial" charset="0"/>
              </a:rPr>
              <a:t>Charit</a:t>
            </a:r>
            <a:r>
              <a:rPr kumimoji="0" lang="en-US" sz="1400" b="0" i="0" u="none" strike="noStrike" cap="none" normalizeH="0" baseline="0" dirty="0" smtClean="0">
                <a:ln>
                  <a:noFill/>
                </a:ln>
                <a:solidFill>
                  <a:schemeClr val="tx1"/>
                </a:solidFill>
                <a:effectLst/>
                <a:cs typeface="Arial" charset="0"/>
              </a:rPr>
              <a:t> L. </a:t>
            </a:r>
            <a:r>
              <a:rPr kumimoji="0" lang="en-US" sz="1400" b="0" i="0" u="none" strike="noStrike" cap="none" normalizeH="0" baseline="0" dirty="0" err="1" smtClean="0">
                <a:ln>
                  <a:noFill/>
                </a:ln>
                <a:solidFill>
                  <a:schemeClr val="tx1"/>
                </a:solidFill>
                <a:effectLst/>
                <a:cs typeface="Arial" charset="0"/>
              </a:rPr>
              <a:t>Pethiyagoda</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Kaliprasad</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Pothuraju</a:t>
            </a:r>
            <a:r>
              <a:rPr kumimoji="0" lang="en-US" sz="1400" b="0" i="0" u="none" strike="noStrike" cap="none" normalizeH="0" baseline="0" dirty="0" smtClean="0">
                <a:ln>
                  <a:noFill/>
                </a:ln>
                <a:solidFill>
                  <a:schemeClr val="tx1"/>
                </a:solidFill>
                <a:effectLst/>
                <a:cs typeface="Arial" charset="0"/>
              </a:rPr>
              <a:t>, Claudia Richter, Abraham M. Rosenbaum, </a:t>
            </a:r>
            <a:r>
              <a:rPr kumimoji="0" lang="en-US" sz="1400" b="0" i="0" u="none" strike="noStrike" cap="none" normalizeH="0" baseline="0" dirty="0" err="1" smtClean="0">
                <a:ln>
                  <a:noFill/>
                </a:ln>
                <a:solidFill>
                  <a:schemeClr val="tx1"/>
                </a:solidFill>
                <a:effectLst/>
                <a:cs typeface="Arial" charset="0"/>
              </a:rPr>
              <a:t>Shaunak</a:t>
            </a:r>
            <a:r>
              <a:rPr kumimoji="0" lang="en-US" sz="1400" b="0" i="0" u="none" strike="noStrike" cap="none" normalizeH="0" baseline="0" dirty="0" smtClean="0">
                <a:ln>
                  <a:noFill/>
                </a:ln>
                <a:solidFill>
                  <a:schemeClr val="tx1"/>
                </a:solidFill>
                <a:effectLst/>
                <a:cs typeface="Arial" charset="0"/>
              </a:rPr>
              <a:t> Roy, Jay Shafto, </a:t>
            </a:r>
            <a:r>
              <a:rPr kumimoji="0" lang="en-US" sz="1400" b="0" i="0" u="none" strike="noStrike" cap="none" normalizeH="0" baseline="0" dirty="0" err="1" smtClean="0">
                <a:ln>
                  <a:noFill/>
                </a:ln>
                <a:solidFill>
                  <a:schemeClr val="tx1"/>
                </a:solidFill>
                <a:effectLst/>
                <a:cs typeface="Arial" charset="0"/>
              </a:rPr>
              <a:t>Uladzislau</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Sharanhovich</a:t>
            </a:r>
            <a:r>
              <a:rPr kumimoji="0" lang="en-US" sz="1400" b="0" i="0" u="none" strike="noStrike" cap="none" normalizeH="0" baseline="0" dirty="0" smtClean="0">
                <a:ln>
                  <a:noFill/>
                </a:ln>
                <a:solidFill>
                  <a:schemeClr val="tx1"/>
                </a:solidFill>
                <a:effectLst/>
                <a:cs typeface="Arial" charset="0"/>
              </a:rPr>
              <a:t>, Karen W. Shannon, Conrad G. </a:t>
            </a:r>
            <a:r>
              <a:rPr kumimoji="0" lang="en-US" sz="1400" b="0" i="0" u="none" strike="noStrike" cap="none" normalizeH="0" baseline="0" dirty="0" err="1" smtClean="0">
                <a:ln>
                  <a:noFill/>
                </a:ln>
                <a:solidFill>
                  <a:schemeClr val="tx1"/>
                </a:solidFill>
                <a:effectLst/>
                <a:cs typeface="Arial" charset="0"/>
              </a:rPr>
              <a:t>Sheppy</a:t>
            </a:r>
            <a:r>
              <a:rPr kumimoji="0" lang="en-US" sz="1400" b="0" i="0" u="none" strike="noStrike" cap="none" normalizeH="0" baseline="0" dirty="0" smtClean="0">
                <a:ln>
                  <a:noFill/>
                </a:ln>
                <a:solidFill>
                  <a:schemeClr val="tx1"/>
                </a:solidFill>
                <a:effectLst/>
                <a:cs typeface="Arial" charset="0"/>
              </a:rPr>
              <a:t>, Michel Sun, Joseph V. </a:t>
            </a:r>
            <a:r>
              <a:rPr kumimoji="0" lang="en-US" sz="1400" b="0" i="0" u="none" strike="noStrike" cap="none" normalizeH="0" baseline="0" dirty="0" err="1" smtClean="0">
                <a:ln>
                  <a:noFill/>
                </a:ln>
                <a:solidFill>
                  <a:schemeClr val="tx1"/>
                </a:solidFill>
                <a:effectLst/>
                <a:cs typeface="Arial" charset="0"/>
              </a:rPr>
              <a:t>Thakuria</a:t>
            </a:r>
            <a:r>
              <a:rPr kumimoji="0" lang="en-US" sz="1400" b="0" i="0" u="none" strike="noStrike" cap="none" normalizeH="0" baseline="0" dirty="0" smtClean="0">
                <a:ln>
                  <a:noFill/>
                </a:ln>
                <a:solidFill>
                  <a:schemeClr val="tx1"/>
                </a:solidFill>
                <a:effectLst/>
                <a:cs typeface="Arial" charset="0"/>
              </a:rPr>
              <a:t>, Anne Tran, Dylan Vu, Alexander Wait </a:t>
            </a:r>
            <a:r>
              <a:rPr kumimoji="0" lang="en-US" sz="1400" b="0" i="0" u="none" strike="noStrike" cap="none" normalizeH="0" baseline="0" dirty="0" err="1" smtClean="0">
                <a:ln>
                  <a:noFill/>
                </a:ln>
                <a:solidFill>
                  <a:schemeClr val="tx1"/>
                </a:solidFill>
                <a:effectLst/>
                <a:cs typeface="Arial" charset="0"/>
              </a:rPr>
              <a:t>Zaranek</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Xiaodi</a:t>
            </a:r>
            <a:r>
              <a:rPr kumimoji="0" lang="en-US" sz="1400" b="0" i="0" u="none" strike="noStrike" cap="none" normalizeH="0" baseline="0" dirty="0" smtClean="0">
                <a:ln>
                  <a:noFill/>
                </a:ln>
                <a:solidFill>
                  <a:schemeClr val="tx1"/>
                </a:solidFill>
                <a:effectLst/>
                <a:cs typeface="Arial" charset="0"/>
              </a:rPr>
              <a:t> Wu, </a:t>
            </a:r>
            <a:r>
              <a:rPr kumimoji="0" lang="en-US" sz="1400" b="0" i="0" u="none" strike="noStrike" cap="none" normalizeH="0" baseline="0" dirty="0" err="1" smtClean="0">
                <a:ln>
                  <a:noFill/>
                </a:ln>
                <a:solidFill>
                  <a:schemeClr val="tx1"/>
                </a:solidFill>
                <a:effectLst/>
                <a:cs typeface="Arial" charset="0"/>
              </a:rPr>
              <a:t>Snezana</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Drmanac</a:t>
            </a:r>
            <a:r>
              <a:rPr kumimoji="0" lang="en-US" sz="1400" b="0" i="0" u="none" strike="noStrike" cap="none" normalizeH="0" baseline="0" dirty="0" smtClean="0">
                <a:ln>
                  <a:noFill/>
                </a:ln>
                <a:solidFill>
                  <a:schemeClr val="tx1"/>
                </a:solidFill>
                <a:effectLst/>
                <a:cs typeface="Arial" charset="0"/>
              </a:rPr>
              <a:t>, Arnold R. Oliphant, William C. </a:t>
            </a:r>
            <a:r>
              <a:rPr kumimoji="0" lang="en-US" sz="1400" b="0" i="0" u="none" strike="noStrike" cap="none" normalizeH="0" baseline="0" dirty="0" err="1" smtClean="0">
                <a:ln>
                  <a:noFill/>
                </a:ln>
                <a:solidFill>
                  <a:schemeClr val="tx1"/>
                </a:solidFill>
                <a:effectLst/>
                <a:cs typeface="Arial" charset="0"/>
              </a:rPr>
              <a:t>Banyai</a:t>
            </a:r>
            <a:r>
              <a:rPr kumimoji="0" lang="en-US" sz="1400" b="0" i="0" u="none" strike="noStrike" cap="none" normalizeH="0" baseline="0" dirty="0" smtClean="0">
                <a:ln>
                  <a:noFill/>
                </a:ln>
                <a:solidFill>
                  <a:schemeClr val="tx1"/>
                </a:solidFill>
                <a:effectLst/>
                <a:cs typeface="Arial" charset="0"/>
              </a:rPr>
              <a:t>, Bruce Martin, Dennis G. Ballinger, </a:t>
            </a:r>
            <a:r>
              <a:rPr kumimoji="0" lang="en-US" sz="1400" i="0" u="none" strike="noStrike" cap="none" normalizeH="0" baseline="0" dirty="0" smtClean="0">
                <a:ln>
                  <a:noFill/>
                </a:ln>
                <a:solidFill>
                  <a:schemeClr val="tx1"/>
                </a:solidFill>
                <a:effectLst/>
                <a:cs typeface="Arial" charset="0"/>
              </a:rPr>
              <a:t>George M. Church</a:t>
            </a:r>
            <a:r>
              <a:rPr kumimoji="0" lang="en-US" sz="1400" b="0" i="0" u="none" strike="noStrike" cap="none" normalizeH="0" baseline="0" dirty="0" smtClean="0">
                <a:ln>
                  <a:noFill/>
                </a:ln>
                <a:solidFill>
                  <a:schemeClr val="tx1"/>
                </a:solidFill>
                <a:effectLst/>
                <a:cs typeface="Arial" charset="0"/>
              </a:rPr>
              <a:t>, Clifford A. Reid.</a:t>
            </a:r>
            <a:r>
              <a:rPr kumimoji="0" lang="en-US" sz="1400" b="0" i="0" u="none" strike="noStrike" cap="none" normalizeH="0" dirty="0" smtClean="0">
                <a:ln>
                  <a:noFill/>
                </a:ln>
                <a:solidFill>
                  <a:schemeClr val="tx1"/>
                </a:solidFill>
                <a:effectLst/>
                <a:cs typeface="Arial" charset="0"/>
              </a:rPr>
              <a:t>  </a:t>
            </a:r>
            <a:r>
              <a:rPr kumimoji="0" lang="en-US" sz="1400" b="1" i="1" u="none" strike="noStrike" cap="none" normalizeH="0" dirty="0" smtClean="0">
                <a:ln>
                  <a:noFill/>
                </a:ln>
                <a:solidFill>
                  <a:schemeClr val="tx1"/>
                </a:solidFill>
                <a:effectLst/>
                <a:cs typeface="Arial" charset="0"/>
              </a:rPr>
              <a:t>Science</a:t>
            </a:r>
            <a:r>
              <a:rPr kumimoji="0" lang="en-US" sz="1400" b="1" i="0" u="none" strike="noStrike" cap="none" normalizeH="0" dirty="0" smtClean="0">
                <a:ln>
                  <a:noFill/>
                </a:ln>
                <a:solidFill>
                  <a:schemeClr val="tx1"/>
                </a:solidFill>
                <a:effectLst/>
                <a:cs typeface="Arial" charset="0"/>
              </a:rPr>
              <a:t>, January 2010.</a:t>
            </a:r>
            <a:endParaRPr kumimoji="0" lang="en-US" sz="1400" b="1" i="0" u="none" strike="noStrike" cap="none" normalizeH="0" baseline="0" dirty="0" smtClean="0">
              <a:ln>
                <a:noFill/>
              </a:ln>
              <a:solidFill>
                <a:schemeClr val="tx1"/>
              </a:solidFill>
              <a:effectLst/>
              <a:cs typeface="Arial" charset="0"/>
            </a:endParaRP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31</a:t>
            </a:fld>
            <a:endParaRPr lang="en-US"/>
          </a:p>
        </p:txBody>
      </p:sp>
    </p:spTree>
    <p:extLst>
      <p:ext uri="{BB962C8B-B14F-4D97-AF65-F5344CB8AC3E}">
        <p14:creationId xmlns:p14="http://schemas.microsoft.com/office/powerpoint/2010/main" val="3681199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32</a:t>
            </a:fld>
            <a:endParaRPr lang="en-US"/>
          </a:p>
        </p:txBody>
      </p:sp>
      <p:pic>
        <p:nvPicPr>
          <p:cNvPr id="5" name="Picture 4" descr="Screen Shot 2013-12-03 at 6.57.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290740"/>
            <a:ext cx="8122689" cy="5906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8763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33</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accent3">
              <a:lumMod val="20000"/>
              <a:lumOff val="8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rPr>
                <a:t> </a:t>
              </a:r>
              <a:r>
                <a:rPr lang="en-US" dirty="0" smtClean="0">
                  <a:solidFill>
                    <a:srgbClr val="A6A6A6"/>
                  </a:solidFill>
                </a:rPr>
                <a:t>learned </a:t>
              </a:r>
              <a:r>
                <a:rPr lang="en-US" dirty="0">
                  <a:solidFill>
                    <a:srgbClr val="A6A6A6"/>
                  </a:solidFill>
                </a:rPr>
                <a:t>special things from faraway </a:t>
              </a:r>
              <a:r>
                <a:rPr lang="en-US" dirty="0" smtClean="0">
                  <a:solidFill>
                    <a:srgbClr val="A6A6A6"/>
                  </a:solidFill>
                </a:rPr>
                <a:t>places</a:t>
              </a:r>
              <a:endParaRPr lang="en-US" dirty="0">
                <a:solidFill>
                  <a:srgbClr val="A6A6A6"/>
                </a:solidFill>
              </a:endParaRPr>
            </a:p>
            <a:p>
              <a:pPr algn="ctr"/>
              <a:r>
                <a:rPr lang="en-US" dirty="0" smtClean="0">
                  <a:solidFill>
                    <a:srgbClr val="A6A6A6"/>
                  </a:solidFill>
                </a:rPr>
                <a:t>had </a:t>
              </a:r>
              <a:r>
                <a:rPr lang="en-US" dirty="0">
                  <a:solidFill>
                    <a:srgbClr val="A6A6A6"/>
                  </a:solidFill>
                </a:rPr>
                <a:t>a classmate who is thousands of miles </a:t>
              </a:r>
              <a:r>
                <a:rPr lang="en-US" dirty="0" smtClean="0">
                  <a:solidFill>
                    <a:srgbClr val="A6A6A6"/>
                  </a:solidFill>
                </a:rPr>
                <a:t>away</a:t>
              </a:r>
            </a:p>
            <a:p>
              <a:pPr algn="ctr"/>
              <a:r>
                <a:rPr lang="en-US" dirty="0">
                  <a:solidFill>
                    <a:srgbClr val="A6A6A6"/>
                  </a:solidFill>
                  <a:ea typeface="Lucida Grande"/>
                  <a:cs typeface="Lucida Grande"/>
                </a:rPr>
                <a:t>fixed your car with a </a:t>
              </a:r>
              <a:r>
                <a:rPr lang="en-US" dirty="0" smtClean="0">
                  <a:solidFill>
                    <a:srgbClr val="A6A6A6"/>
                  </a:solidFill>
                  <a:ea typeface="Lucida Grande"/>
                  <a:cs typeface="Lucida Grande"/>
                </a:rPr>
                <a:t>television</a:t>
              </a:r>
              <a:endParaRPr lang="en-US" dirty="0">
                <a:solidFill>
                  <a:srgbClr val="A6A6A6"/>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Education</a:t>
              </a:r>
              <a:endParaRPr lang="en-US" dirty="0">
                <a:solidFill>
                  <a:srgbClr val="A6A6A6"/>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rgbClr val="EBF1DE"/>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accent6">
                      <a:lumMod val="75000"/>
                    </a:schemeClr>
                  </a:solidFill>
                  <a:ea typeface="Lucida Grande"/>
                  <a:cs typeface="Lucida Grande"/>
                </a:rPr>
                <a:t>opened doors with the sound of your </a:t>
              </a:r>
              <a:r>
                <a:rPr lang="en-US" dirty="0" smtClean="0">
                  <a:solidFill>
                    <a:schemeClr val="accent6">
                      <a:lumMod val="75000"/>
                    </a:schemeClr>
                  </a:solidFill>
                  <a:ea typeface="Lucida Grande"/>
                  <a:cs typeface="Lucida Grande"/>
                </a:rPr>
                <a:t>voice</a:t>
              </a:r>
              <a:endParaRPr lang="en-US" dirty="0">
                <a:solidFill>
                  <a:schemeClr val="accent6">
                    <a:lumMod val="75000"/>
                  </a:schemeClr>
                </a:solidFill>
                <a:ea typeface="Lucida Grande"/>
                <a:cs typeface="Lucida Grande"/>
              </a:endParaRPr>
            </a:p>
            <a:p>
              <a:pPr algn="ctr"/>
              <a:r>
                <a:rPr lang="en-US" dirty="0" smtClean="0">
                  <a:solidFill>
                    <a:schemeClr val="bg1">
                      <a:lumMod val="75000"/>
                    </a:schemeClr>
                  </a:solidFill>
                  <a:ea typeface="Lucida Grande"/>
                  <a:cs typeface="Lucida Grande"/>
                </a:rPr>
                <a:t>kept </a:t>
              </a:r>
              <a:r>
                <a:rPr lang="en-US" dirty="0">
                  <a:solidFill>
                    <a:schemeClr val="bg1">
                      <a:lumMod val="75000"/>
                    </a:schemeClr>
                  </a:solidFill>
                  <a:ea typeface="Lucida Grande"/>
                  <a:cs typeface="Lucida Grande"/>
                </a:rPr>
                <a:t>an eye on your home when you’re not at </a:t>
              </a:r>
              <a:r>
                <a:rPr lang="en-US" dirty="0" smtClean="0">
                  <a:solidFill>
                    <a:schemeClr val="bg1">
                      <a:lumMod val="75000"/>
                    </a:schemeClr>
                  </a:solidFill>
                  <a:ea typeface="Lucida Grande"/>
                  <a:cs typeface="Lucida Grande"/>
                </a:rPr>
                <a:t>home</a:t>
              </a:r>
            </a:p>
            <a:p>
              <a:pPr algn="ctr"/>
              <a:r>
                <a:rPr lang="en-US" b="1" dirty="0">
                  <a:solidFill>
                    <a:srgbClr val="00B501"/>
                  </a:solidFill>
                  <a:ea typeface="Lucida Grande"/>
                  <a:cs typeface="Lucida Grande"/>
                </a:rPr>
                <a:t>carried your medical history in your </a:t>
              </a:r>
              <a:r>
                <a:rPr lang="en-US" b="1" dirty="0" smtClean="0">
                  <a:solidFill>
                    <a:srgbClr val="00B501"/>
                  </a:solidFill>
                  <a:ea typeface="Lucida Grande"/>
                  <a:cs typeface="Lucida Grande"/>
                </a:rPr>
                <a:t>wallet</a:t>
              </a:r>
              <a:endParaRPr lang="en-US" b="1" dirty="0">
                <a:solidFill>
                  <a:srgbClr val="00B50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72996902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Prediction #2</a:t>
            </a:r>
            <a:endParaRPr lang="en-US" b="1" dirty="0"/>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34</a:t>
            </a:fld>
            <a:endParaRPr lang="en-US"/>
          </a:p>
        </p:txBody>
      </p:sp>
      <p:sp>
        <p:nvSpPr>
          <p:cNvPr id="7" name="TextBox 6"/>
          <p:cNvSpPr txBox="1"/>
          <p:nvPr/>
        </p:nvSpPr>
        <p:spPr>
          <a:xfrm>
            <a:off x="553977" y="2107555"/>
            <a:ext cx="7823238" cy="2062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Within 15 years, at least 95% of the </a:t>
            </a:r>
            <a:r>
              <a:rPr lang="en-US" sz="3200" b="1" dirty="0" smtClean="0"/>
              <a:t>world’s </a:t>
            </a:r>
            <a:r>
              <a:rPr lang="en-US" sz="3200" dirty="0" smtClean="0"/>
              <a:t>adult population will have done everything on the “You Will” list (or something comparable but much better).</a:t>
            </a:r>
            <a:endParaRPr lang="en-US" sz="3200" dirty="0"/>
          </a:p>
        </p:txBody>
      </p:sp>
      <p:sp>
        <p:nvSpPr>
          <p:cNvPr id="18" name="TextBox 17"/>
          <p:cNvSpPr txBox="1"/>
          <p:nvPr/>
        </p:nvSpPr>
        <p:spPr>
          <a:xfrm>
            <a:off x="3124200" y="5298235"/>
            <a:ext cx="5180475" cy="461665"/>
          </a:xfrm>
          <a:prstGeom prst="rect">
            <a:avLst/>
          </a:prstGeom>
          <a:noFill/>
        </p:spPr>
        <p:txBody>
          <a:bodyPr wrap="none" rtlCol="0">
            <a:spAutoFit/>
          </a:bodyPr>
          <a:lstStyle/>
          <a:p>
            <a:r>
              <a:rPr lang="en-US" sz="2400" dirty="0" smtClean="0"/>
              <a:t>Note: this implies end to world poverty!</a:t>
            </a:r>
            <a:endParaRPr lang="en-US" sz="2400" dirty="0"/>
          </a:p>
        </p:txBody>
      </p:sp>
    </p:spTree>
    <p:extLst>
      <p:ext uri="{BB962C8B-B14F-4D97-AF65-F5344CB8AC3E}">
        <p14:creationId xmlns:p14="http://schemas.microsoft.com/office/powerpoint/2010/main" val="1204205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35</a:t>
            </a:fld>
            <a:endParaRPr lang="en-US"/>
          </a:p>
        </p:txBody>
      </p:sp>
      <p:pic>
        <p:nvPicPr>
          <p:cNvPr id="5" name="Picture 4" descr="Screen Shot 2013-12-03 at 7.07.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68" y="391789"/>
            <a:ext cx="8848711" cy="5356612"/>
          </a:xfrm>
          <a:prstGeom prst="rect">
            <a:avLst/>
          </a:prstGeom>
        </p:spPr>
      </p:pic>
    </p:spTree>
    <p:extLst>
      <p:ext uri="{BB962C8B-B14F-4D97-AF65-F5344CB8AC3E}">
        <p14:creationId xmlns:p14="http://schemas.microsoft.com/office/powerpoint/2010/main" val="3314969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2-03 at 7.12.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69" y="341019"/>
            <a:ext cx="9496352" cy="5887078"/>
          </a:xfrm>
          <a:prstGeom prst="rect">
            <a:avLst/>
          </a:prstGeom>
        </p:spPr>
      </p:pic>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36</a:t>
            </a:fld>
            <a:endParaRPr lang="en-US"/>
          </a:p>
        </p:txBody>
      </p:sp>
      <p:pic>
        <p:nvPicPr>
          <p:cNvPr id="5" name="Picture 4" descr="Screen Shot 2013-12-03 at 7.07.4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190" y="2580405"/>
            <a:ext cx="3191305" cy="1931872"/>
          </a:xfrm>
          <a:prstGeom prst="rect">
            <a:avLst/>
          </a:prstGeom>
          <a:ln w="12700" cmpd="sng">
            <a:solidFill>
              <a:srgbClr val="FFFFFF"/>
            </a:solidFill>
          </a:ln>
          <a:effectLst>
            <a:outerShdw blurRad="292100" dist="139700" dir="2700000" algn="tl" rotWithShape="0">
              <a:srgbClr val="333333">
                <a:alpha val="65000"/>
              </a:srgbClr>
            </a:outerShdw>
          </a:effectLst>
        </p:spPr>
      </p:pic>
      <p:sp>
        <p:nvSpPr>
          <p:cNvPr id="8" name="TextBox 7"/>
          <p:cNvSpPr txBox="1"/>
          <p:nvPr/>
        </p:nvSpPr>
        <p:spPr>
          <a:xfrm>
            <a:off x="7323307" y="716029"/>
            <a:ext cx="912630" cy="523220"/>
          </a:xfrm>
          <a:prstGeom prst="rect">
            <a:avLst/>
          </a:prstGeom>
          <a:noFill/>
        </p:spPr>
        <p:txBody>
          <a:bodyPr wrap="none" rtlCol="0">
            <a:spAutoFit/>
          </a:bodyPr>
          <a:lstStyle/>
          <a:p>
            <a:r>
              <a:rPr lang="en-US" sz="2800" dirty="0" smtClean="0">
                <a:solidFill>
                  <a:srgbClr val="FFFF00"/>
                </a:solidFill>
              </a:rPr>
              <a:t>1948</a:t>
            </a:r>
            <a:endParaRPr lang="en-US" sz="2800" dirty="0">
              <a:solidFill>
                <a:srgbClr val="FFFF00"/>
              </a:solidFill>
            </a:endParaRPr>
          </a:p>
        </p:txBody>
      </p:sp>
    </p:spTree>
    <p:extLst>
      <p:ext uri="{BB962C8B-B14F-4D97-AF65-F5344CB8AC3E}">
        <p14:creationId xmlns:p14="http://schemas.microsoft.com/office/powerpoint/2010/main" val="31305509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2-03 at 7.13.42 AM.png"/>
          <p:cNvPicPr>
            <a:picLocks noChangeAspect="1"/>
          </p:cNvPicPr>
          <p:nvPr/>
        </p:nvPicPr>
        <p:blipFill rotWithShape="1">
          <a:blip r:embed="rId2">
            <a:extLst>
              <a:ext uri="{28A0092B-C50C-407E-A947-70E740481C1C}">
                <a14:useLocalDpi xmlns:a14="http://schemas.microsoft.com/office/drawing/2010/main" val="0"/>
              </a:ext>
            </a:extLst>
          </a:blip>
          <a:srcRect l="1344" r="9056"/>
          <a:stretch/>
        </p:blipFill>
        <p:spPr>
          <a:xfrm>
            <a:off x="-1" y="256689"/>
            <a:ext cx="9144001" cy="6356350"/>
          </a:xfrm>
          <a:prstGeom prst="rect">
            <a:avLst/>
          </a:prstGeom>
        </p:spPr>
      </p:pic>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37</a:t>
            </a:fld>
            <a:endParaRPr lang="en-US"/>
          </a:p>
        </p:txBody>
      </p:sp>
      <p:sp>
        <p:nvSpPr>
          <p:cNvPr id="8" name="TextBox 7"/>
          <p:cNvSpPr txBox="1"/>
          <p:nvPr/>
        </p:nvSpPr>
        <p:spPr>
          <a:xfrm>
            <a:off x="1574176" y="315561"/>
            <a:ext cx="1016624" cy="584776"/>
          </a:xfrm>
          <a:prstGeom prst="rect">
            <a:avLst/>
          </a:prstGeom>
          <a:noFill/>
        </p:spPr>
        <p:txBody>
          <a:bodyPr wrap="none" rtlCol="0">
            <a:spAutoFit/>
          </a:bodyPr>
          <a:lstStyle/>
          <a:p>
            <a:r>
              <a:rPr lang="en-US" sz="3200" dirty="0" smtClean="0">
                <a:solidFill>
                  <a:srgbClr val="FFFF00"/>
                </a:solidFill>
              </a:rPr>
              <a:t>1994</a:t>
            </a:r>
            <a:endParaRPr lang="en-US" sz="3200" dirty="0">
              <a:solidFill>
                <a:srgbClr val="FFFF00"/>
              </a:solidFill>
            </a:endParaRPr>
          </a:p>
        </p:txBody>
      </p:sp>
    </p:spTree>
    <p:extLst>
      <p:ext uri="{BB962C8B-B14F-4D97-AF65-F5344CB8AC3E}">
        <p14:creationId xmlns:p14="http://schemas.microsoft.com/office/powerpoint/2010/main" val="24406484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38</a:t>
            </a:fld>
            <a:endParaRPr lang="en-US"/>
          </a:p>
        </p:txBody>
      </p:sp>
      <p:pic>
        <p:nvPicPr>
          <p:cNvPr id="6" name="Picture 5" descr="Screen Shot 2013-12-03 at 7.15.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088673"/>
            <a:ext cx="8082154" cy="4769327"/>
          </a:xfrm>
          <a:prstGeom prst="rect">
            <a:avLst/>
          </a:prstGeom>
        </p:spPr>
      </p:pic>
      <p:pic>
        <p:nvPicPr>
          <p:cNvPr id="7" name="Picture 6" descr="Screen Shot 2013-12-03 at 7.13.42 AM.png"/>
          <p:cNvPicPr>
            <a:picLocks noChangeAspect="1"/>
          </p:cNvPicPr>
          <p:nvPr/>
        </p:nvPicPr>
        <p:blipFill rotWithShape="1">
          <a:blip r:embed="rId3">
            <a:extLst>
              <a:ext uri="{28A0092B-C50C-407E-A947-70E740481C1C}">
                <a14:useLocalDpi xmlns:a14="http://schemas.microsoft.com/office/drawing/2010/main" val="0"/>
              </a:ext>
            </a:extLst>
          </a:blip>
          <a:srcRect l="1344" r="9056"/>
          <a:stretch/>
        </p:blipFill>
        <p:spPr>
          <a:xfrm>
            <a:off x="6019800" y="0"/>
            <a:ext cx="3124200" cy="2171753"/>
          </a:xfrm>
          <a:prstGeom prst="rect">
            <a:avLst/>
          </a:prstGeom>
        </p:spPr>
      </p:pic>
      <p:pic>
        <p:nvPicPr>
          <p:cNvPr id="8" name="Picture 7" descr="Screen Shot 2013-12-03 at 7.07.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3587570" cy="2171753"/>
          </a:xfrm>
          <a:prstGeom prst="rect">
            <a:avLst/>
          </a:prstGeom>
          <a:ln w="12700" cmpd="sng">
            <a:solidFill>
              <a:srgbClr val="FFFFFF"/>
            </a:solidFill>
          </a:ln>
          <a:effectLst>
            <a:outerShdw blurRad="292100" dist="139700" dir="2700000" algn="tl" rotWithShape="0">
              <a:srgbClr val="333333">
                <a:alpha val="65000"/>
              </a:srgbClr>
            </a:outerShdw>
          </a:effectLst>
        </p:spPr>
      </p:pic>
      <p:pic>
        <p:nvPicPr>
          <p:cNvPr id="9" name="Picture 8" descr="Screen Shot 2013-12-03 at 7.12.06 AM.png"/>
          <p:cNvPicPr>
            <a:picLocks noChangeAspect="1"/>
          </p:cNvPicPr>
          <p:nvPr/>
        </p:nvPicPr>
        <p:blipFill rotWithShape="1">
          <a:blip r:embed="rId5">
            <a:extLst>
              <a:ext uri="{28A0092B-C50C-407E-A947-70E740481C1C}">
                <a14:useLocalDpi xmlns:a14="http://schemas.microsoft.com/office/drawing/2010/main" val="0"/>
              </a:ext>
            </a:extLst>
          </a:blip>
          <a:srcRect r="15042"/>
          <a:stretch/>
        </p:blipFill>
        <p:spPr>
          <a:xfrm>
            <a:off x="3124200" y="-1"/>
            <a:ext cx="2976267" cy="2171754"/>
          </a:xfrm>
          <a:prstGeom prst="rect">
            <a:avLst/>
          </a:prstGeom>
        </p:spPr>
      </p:pic>
    </p:spTree>
    <p:extLst>
      <p:ext uri="{BB962C8B-B14F-4D97-AF65-F5344CB8AC3E}">
        <p14:creationId xmlns:p14="http://schemas.microsoft.com/office/powerpoint/2010/main" val="3352255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a:t>
            </a:fld>
            <a:endParaRPr lang="en-US"/>
          </a:p>
        </p:txBody>
      </p:sp>
      <p:pic>
        <p:nvPicPr>
          <p:cNvPr id="6" name="Picture 5" descr="Screen Shot 2013-12-03 at 10.44.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04799"/>
            <a:ext cx="8854992" cy="3663013"/>
          </a:xfrm>
          <a:prstGeom prst="rect">
            <a:avLst/>
          </a:prstGeom>
          <a:ln>
            <a:noFill/>
          </a:ln>
          <a:effectLst>
            <a:outerShdw blurRad="292100" dist="139700" dir="2700000" algn="tl" rotWithShape="0">
              <a:srgbClr val="333333">
                <a:alpha val="65000"/>
              </a:srgbClr>
            </a:outerShdw>
          </a:effectLst>
        </p:spPr>
      </p:pic>
      <p:pic>
        <p:nvPicPr>
          <p:cNvPr id="7" name="Picture 6" descr="Screen Shot 2013-12-03 at 10.48.21 AM.png"/>
          <p:cNvPicPr>
            <a:picLocks noChangeAspect="1"/>
          </p:cNvPicPr>
          <p:nvPr/>
        </p:nvPicPr>
        <p:blipFill rotWithShape="1">
          <a:blip r:embed="rId3">
            <a:extLst>
              <a:ext uri="{28A0092B-C50C-407E-A947-70E740481C1C}">
                <a14:useLocalDpi xmlns:a14="http://schemas.microsoft.com/office/drawing/2010/main" val="0"/>
              </a:ext>
            </a:extLst>
          </a:blip>
          <a:srcRect r="38825" b="32193"/>
          <a:stretch/>
        </p:blipFill>
        <p:spPr>
          <a:xfrm>
            <a:off x="457200" y="3328668"/>
            <a:ext cx="5593817" cy="2453602"/>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5001839" y="5459104"/>
            <a:ext cx="3064608" cy="707886"/>
          </a:xfrm>
          <a:prstGeom prst="rect">
            <a:avLst/>
          </a:prstGeom>
          <a:solidFill>
            <a:schemeClr val="bg1"/>
          </a:solidFill>
        </p:spPr>
        <p:txBody>
          <a:bodyPr wrap="square">
            <a:spAutoFit/>
          </a:bodyPr>
          <a:lstStyle/>
          <a:p>
            <a:r>
              <a:rPr lang="en-US" sz="2000" dirty="0"/>
              <a:t>It is difficult to predict, especially about the future</a:t>
            </a:r>
          </a:p>
        </p:txBody>
      </p:sp>
    </p:spTree>
    <p:extLst>
      <p:ext uri="{BB962C8B-B14F-4D97-AF65-F5344CB8AC3E}">
        <p14:creationId xmlns:p14="http://schemas.microsoft.com/office/powerpoint/2010/main" val="2551593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39</a:t>
            </a:fld>
            <a:endParaRPr lang="en-US"/>
          </a:p>
        </p:txBody>
      </p:sp>
      <p:pic>
        <p:nvPicPr>
          <p:cNvPr id="5" name="Picture 4" descr="Screen Shot 2013-11-28 at 1.29.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92" y="216160"/>
            <a:ext cx="8691668" cy="60224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5293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40</a:t>
            </a:fld>
            <a:endParaRPr lang="en-US" dirty="0"/>
          </a:p>
        </p:txBody>
      </p:sp>
      <p:pic>
        <p:nvPicPr>
          <p:cNvPr id="103426" name="Picture 2" descr="http://www.harpercollins.com/harperimages/isbn/large/5/9780061452055.jpg"/>
          <p:cNvPicPr>
            <a:picLocks noChangeAspect="1" noChangeArrowheads="1"/>
          </p:cNvPicPr>
          <p:nvPr/>
        </p:nvPicPr>
        <p:blipFill>
          <a:blip r:embed="rId2" cstate="print"/>
          <a:srcRect/>
          <a:stretch>
            <a:fillRect/>
          </a:stretch>
        </p:blipFill>
        <p:spPr bwMode="auto">
          <a:xfrm>
            <a:off x="5334000" y="457200"/>
            <a:ext cx="3556706" cy="5410200"/>
          </a:xfrm>
          <a:prstGeom prst="rect">
            <a:avLst/>
          </a:prstGeom>
          <a:noFill/>
        </p:spPr>
      </p:pic>
      <p:sp>
        <p:nvSpPr>
          <p:cNvPr id="7" name="TextBox 6"/>
          <p:cNvSpPr txBox="1"/>
          <p:nvPr/>
        </p:nvSpPr>
        <p:spPr>
          <a:xfrm>
            <a:off x="337930" y="152400"/>
            <a:ext cx="5072270" cy="6494085"/>
          </a:xfrm>
          <a:prstGeom prst="rect">
            <a:avLst/>
          </a:prstGeom>
          <a:noFill/>
        </p:spPr>
        <p:txBody>
          <a:bodyPr wrap="square" rtlCol="0">
            <a:spAutoFit/>
          </a:bodyPr>
          <a:lstStyle/>
          <a:p>
            <a:r>
              <a:rPr lang="en-US" sz="3200" dirty="0" smtClean="0"/>
              <a:t>“Today, of Americans officially designated as ‘poor’, 99 percent have electricity, running water, flush toilets, and a refrigerator; 95 percent have a television, 88 percent a telephone, 71 percent a car and 70 percent air conditioning. Cornelius Vanderbilt had none of these.”		Matt Ridley</a:t>
            </a:r>
          </a:p>
          <a:p>
            <a:endParaRPr lang="en-US" sz="3200"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Tree>
    <p:extLst>
      <p:ext uri="{BB962C8B-B14F-4D97-AF65-F5344CB8AC3E}">
        <p14:creationId xmlns:p14="http://schemas.microsoft.com/office/powerpoint/2010/main" val="276818714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2-02 at 6.42.58 P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379" y="274637"/>
            <a:ext cx="6970881" cy="582599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418444" y="3125242"/>
            <a:ext cx="5268356" cy="1143000"/>
          </a:xfrm>
          <a:solidFill>
            <a:schemeClr val="accent6">
              <a:lumMod val="20000"/>
              <a:lumOff val="80000"/>
              <a:alpha val="83000"/>
            </a:schemeClr>
          </a:solidFill>
        </p:spPr>
        <p:txBody>
          <a:bodyPr/>
          <a:lstStyle/>
          <a:p>
            <a:r>
              <a:rPr lang="en-US" dirty="0" smtClean="0"/>
              <a:t>Pace of Progress</a:t>
            </a:r>
            <a:endParaRPr lang="en-US" dirty="0"/>
          </a:p>
        </p:txBody>
      </p:sp>
      <p:sp>
        <p:nvSpPr>
          <p:cNvPr id="3" name="Date Placeholder 2"/>
          <p:cNvSpPr>
            <a:spLocks noGrp="1"/>
          </p:cNvSpPr>
          <p:nvPr>
            <p:ph type="dt" sz="half" idx="10"/>
          </p:nvPr>
        </p:nvSpPr>
        <p:spPr/>
        <p:txBody>
          <a:bodyPr/>
          <a:lstStyle/>
          <a:p>
            <a:r>
              <a:rPr lang="en-US" smtClean="0"/>
              <a:t>3 December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41</a:t>
            </a:fld>
            <a:endParaRPr lang="en-US"/>
          </a:p>
        </p:txBody>
      </p:sp>
    </p:spTree>
    <p:extLst>
      <p:ext uri="{BB962C8B-B14F-4D97-AF65-F5344CB8AC3E}">
        <p14:creationId xmlns:p14="http://schemas.microsoft.com/office/powerpoint/2010/main" val="79665090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42</a:t>
            </a:fld>
            <a:endParaRPr lang="en-US"/>
          </a:p>
        </p:txBody>
      </p:sp>
      <p:graphicFrame>
        <p:nvGraphicFramePr>
          <p:cNvPr id="6" name="Chart 5"/>
          <p:cNvGraphicFramePr>
            <a:graphicFrameLocks/>
          </p:cNvGraphicFramePr>
          <p:nvPr>
            <p:extLst>
              <p:ext uri="{D42A27DB-BD31-4B8C-83A1-F6EECF244321}">
                <p14:modId xmlns:p14="http://schemas.microsoft.com/office/powerpoint/2010/main" val="3644678361"/>
              </p:ext>
            </p:extLst>
          </p:nvPr>
        </p:nvGraphicFramePr>
        <p:xfrm>
          <a:off x="148628" y="647569"/>
          <a:ext cx="8728517" cy="385125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3693322" y="159793"/>
            <a:ext cx="2326478" cy="461665"/>
          </a:xfrm>
          <a:prstGeom prst="rect">
            <a:avLst/>
          </a:prstGeom>
          <a:noFill/>
        </p:spPr>
        <p:txBody>
          <a:bodyPr wrap="none" rtlCol="0">
            <a:spAutoFit/>
          </a:bodyPr>
          <a:lstStyle/>
          <a:p>
            <a:r>
              <a:rPr lang="en-US" sz="2400" dirty="0" smtClean="0"/>
              <a:t>Year of Invention</a:t>
            </a:r>
            <a:endParaRPr lang="en-US" sz="2400" dirty="0"/>
          </a:p>
        </p:txBody>
      </p:sp>
      <p:sp>
        <p:nvSpPr>
          <p:cNvPr id="10" name="TextBox 9"/>
          <p:cNvSpPr txBox="1"/>
          <p:nvPr/>
        </p:nvSpPr>
        <p:spPr>
          <a:xfrm rot="5400000">
            <a:off x="7997692" y="2433638"/>
            <a:ext cx="1687481" cy="461665"/>
          </a:xfrm>
          <a:prstGeom prst="rect">
            <a:avLst/>
          </a:prstGeom>
          <a:noFill/>
        </p:spPr>
        <p:txBody>
          <a:bodyPr wrap="none" rtlCol="0">
            <a:spAutoFit/>
          </a:bodyPr>
          <a:lstStyle/>
          <a:p>
            <a:r>
              <a:rPr lang="en-US" sz="2400" dirty="0" smtClean="0"/>
              <a:t>Rank on List</a:t>
            </a:r>
            <a:endParaRPr lang="en-US" sz="2400" dirty="0"/>
          </a:p>
        </p:txBody>
      </p:sp>
      <p:pic>
        <p:nvPicPr>
          <p:cNvPr id="12" name="Picture 11"/>
          <p:cNvPicPr>
            <a:picLocks noChangeAspect="1"/>
          </p:cNvPicPr>
          <p:nvPr/>
        </p:nvPicPr>
        <p:blipFill>
          <a:blip r:embed="rId3"/>
          <a:stretch>
            <a:fillRect/>
          </a:stretch>
        </p:blipFill>
        <p:spPr>
          <a:xfrm>
            <a:off x="6323502" y="4633919"/>
            <a:ext cx="1524794" cy="1529876"/>
          </a:xfrm>
          <a:prstGeom prst="rect">
            <a:avLst/>
          </a:prstGeom>
        </p:spPr>
      </p:pic>
      <p:sp>
        <p:nvSpPr>
          <p:cNvPr id="13" name="TextBox 12"/>
          <p:cNvSpPr txBox="1"/>
          <p:nvPr/>
        </p:nvSpPr>
        <p:spPr>
          <a:xfrm>
            <a:off x="6019800" y="6084121"/>
            <a:ext cx="2431675" cy="461665"/>
          </a:xfrm>
          <a:prstGeom prst="rect">
            <a:avLst/>
          </a:prstGeom>
          <a:noFill/>
        </p:spPr>
        <p:txBody>
          <a:bodyPr wrap="none" rtlCol="0">
            <a:spAutoFit/>
          </a:bodyPr>
          <a:lstStyle/>
          <a:p>
            <a:r>
              <a:rPr lang="en-US" sz="2400" dirty="0"/>
              <a:t>W</a:t>
            </a:r>
            <a:r>
              <a:rPr lang="en-US" sz="2400" dirty="0" smtClean="0"/>
              <a:t>heel (~4000 BC)</a:t>
            </a:r>
            <a:endParaRPr lang="en-US" sz="2400" dirty="0"/>
          </a:p>
        </p:txBody>
      </p:sp>
      <p:sp>
        <p:nvSpPr>
          <p:cNvPr id="14" name="TextBox 13"/>
          <p:cNvSpPr txBox="1"/>
          <p:nvPr/>
        </p:nvSpPr>
        <p:spPr>
          <a:xfrm>
            <a:off x="3009962" y="4836277"/>
            <a:ext cx="2618000"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b="1" i="1" dirty="0" smtClean="0"/>
              <a:t>S </a:t>
            </a:r>
            <a:r>
              <a:rPr lang="en-US" sz="2800" b="1" dirty="0" smtClean="0"/>
              <a:t>::=</a:t>
            </a:r>
            <a:r>
              <a:rPr lang="en-US" sz="2800" b="1" i="1" dirty="0" smtClean="0"/>
              <a:t> NP V</a:t>
            </a:r>
          </a:p>
          <a:p>
            <a:r>
              <a:rPr lang="en-US" sz="2800" b="1" i="1" dirty="0" smtClean="0"/>
              <a:t>NP</a:t>
            </a:r>
            <a:r>
              <a:rPr lang="en-US" sz="2800" dirty="0" smtClean="0"/>
              <a:t> ::= </a:t>
            </a:r>
            <a:r>
              <a:rPr lang="en-US" sz="2800" b="1" i="1" dirty="0" smtClean="0">
                <a:sym typeface="Wingdings"/>
              </a:rPr>
              <a:t>N</a:t>
            </a:r>
            <a:r>
              <a:rPr lang="en-US" sz="2800" dirty="0" smtClean="0">
                <a:sym typeface="Wingdings"/>
              </a:rPr>
              <a:t> </a:t>
            </a:r>
            <a:r>
              <a:rPr lang="en-US" sz="2800" b="1" dirty="0" smtClean="0">
                <a:sym typeface="Wingdings"/>
              </a:rPr>
              <a:t>and</a:t>
            </a:r>
            <a:r>
              <a:rPr lang="en-US" sz="2800" dirty="0" smtClean="0">
                <a:sym typeface="Wingdings"/>
              </a:rPr>
              <a:t> </a:t>
            </a:r>
            <a:r>
              <a:rPr lang="en-US" sz="2800" b="1" i="1" dirty="0" smtClean="0">
                <a:sym typeface="Wingdings"/>
              </a:rPr>
              <a:t>NP</a:t>
            </a:r>
            <a:endParaRPr lang="en-US" sz="2800" b="1" i="1" dirty="0"/>
          </a:p>
        </p:txBody>
      </p:sp>
      <p:sp>
        <p:nvSpPr>
          <p:cNvPr id="15" name="TextBox 14"/>
          <p:cNvSpPr txBox="1"/>
          <p:nvPr/>
        </p:nvSpPr>
        <p:spPr>
          <a:xfrm>
            <a:off x="2896776" y="5893819"/>
            <a:ext cx="2731186" cy="461665"/>
          </a:xfrm>
          <a:prstGeom prst="rect">
            <a:avLst/>
          </a:prstGeom>
          <a:noFill/>
        </p:spPr>
        <p:txBody>
          <a:bodyPr wrap="none" rtlCol="0">
            <a:spAutoFit/>
          </a:bodyPr>
          <a:lstStyle/>
          <a:p>
            <a:r>
              <a:rPr lang="en-US" sz="2400" dirty="0" smtClean="0"/>
              <a:t>Language (-300 000)</a:t>
            </a:r>
            <a:endParaRPr lang="en-US" sz="2400" dirty="0"/>
          </a:p>
        </p:txBody>
      </p:sp>
      <p:sp>
        <p:nvSpPr>
          <p:cNvPr id="17" name="TextBox 16"/>
          <p:cNvSpPr txBox="1"/>
          <p:nvPr/>
        </p:nvSpPr>
        <p:spPr>
          <a:xfrm>
            <a:off x="278776" y="5893819"/>
            <a:ext cx="2546490" cy="461665"/>
          </a:xfrm>
          <a:prstGeom prst="rect">
            <a:avLst/>
          </a:prstGeom>
          <a:noFill/>
        </p:spPr>
        <p:txBody>
          <a:bodyPr wrap="none" rtlCol="0">
            <a:spAutoFit/>
          </a:bodyPr>
          <a:lstStyle/>
          <a:p>
            <a:r>
              <a:rPr lang="en-US" sz="2400" dirty="0" smtClean="0"/>
              <a:t>Cooking (-400 000)</a:t>
            </a:r>
            <a:endParaRPr lang="en-US" sz="2400" dirty="0"/>
          </a:p>
        </p:txBody>
      </p:sp>
      <p:pic>
        <p:nvPicPr>
          <p:cNvPr id="18" name="Picture 17"/>
          <p:cNvPicPr>
            <a:picLocks noChangeAspect="1"/>
          </p:cNvPicPr>
          <p:nvPr/>
        </p:nvPicPr>
        <p:blipFill>
          <a:blip r:embed="rId4"/>
          <a:stretch>
            <a:fillRect/>
          </a:stretch>
        </p:blipFill>
        <p:spPr>
          <a:xfrm>
            <a:off x="907720" y="4404117"/>
            <a:ext cx="1119025" cy="1489702"/>
          </a:xfrm>
          <a:prstGeom prst="rect">
            <a:avLst/>
          </a:prstGeom>
        </p:spPr>
      </p:pic>
      <p:pic>
        <p:nvPicPr>
          <p:cNvPr id="19" name="Picture 18"/>
          <p:cNvPicPr>
            <a:picLocks noChangeAspect="1"/>
          </p:cNvPicPr>
          <p:nvPr/>
        </p:nvPicPr>
        <p:blipFill rotWithShape="1">
          <a:blip r:embed="rId5"/>
          <a:srcRect l="16402" t="19699" r="47543" b="23566"/>
          <a:stretch/>
        </p:blipFill>
        <p:spPr>
          <a:xfrm>
            <a:off x="746934" y="1612433"/>
            <a:ext cx="1468974" cy="1733658"/>
          </a:xfrm>
          <a:prstGeom prst="rect">
            <a:avLst/>
          </a:prstGeom>
        </p:spPr>
      </p:pic>
    </p:spTree>
    <p:extLst>
      <p:ext uri="{BB962C8B-B14F-4D97-AF65-F5344CB8AC3E}">
        <p14:creationId xmlns:p14="http://schemas.microsoft.com/office/powerpoint/2010/main" val="1201508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43</a:t>
            </a:fld>
            <a:endParaRPr lang="en-US"/>
          </a:p>
        </p:txBody>
      </p:sp>
      <p:graphicFrame>
        <p:nvGraphicFramePr>
          <p:cNvPr id="5" name="Chart 4"/>
          <p:cNvGraphicFramePr>
            <a:graphicFrameLocks/>
          </p:cNvGraphicFramePr>
          <p:nvPr>
            <p:extLst>
              <p:ext uri="{D42A27DB-BD31-4B8C-83A1-F6EECF244321}">
                <p14:modId xmlns:p14="http://schemas.microsoft.com/office/powerpoint/2010/main" val="1545560618"/>
              </p:ext>
            </p:extLst>
          </p:nvPr>
        </p:nvGraphicFramePr>
        <p:xfrm>
          <a:off x="243210" y="1648217"/>
          <a:ext cx="8633936" cy="36476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41650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44</a:t>
            </a:fld>
            <a:endParaRPr lang="en-US"/>
          </a:p>
        </p:txBody>
      </p:sp>
      <p:graphicFrame>
        <p:nvGraphicFramePr>
          <p:cNvPr id="5" name="Chart 4"/>
          <p:cNvGraphicFramePr>
            <a:graphicFrameLocks/>
          </p:cNvGraphicFramePr>
          <p:nvPr>
            <p:extLst>
              <p:ext uri="{D42A27DB-BD31-4B8C-83A1-F6EECF244321}">
                <p14:modId xmlns:p14="http://schemas.microsoft.com/office/powerpoint/2010/main" val="1792372666"/>
              </p:ext>
            </p:extLst>
          </p:nvPr>
        </p:nvGraphicFramePr>
        <p:xfrm>
          <a:off x="243210" y="1648217"/>
          <a:ext cx="8633936" cy="3647691"/>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rotWithShape="1">
          <a:blip r:embed="rId3"/>
          <a:srcRect l="16098" r="30890"/>
          <a:stretch/>
        </p:blipFill>
        <p:spPr>
          <a:xfrm>
            <a:off x="1462268" y="2499345"/>
            <a:ext cx="2591223" cy="3574396"/>
          </a:xfrm>
          <a:prstGeom prst="rect">
            <a:avLst/>
          </a:prstGeom>
          <a:ln>
            <a:noFill/>
          </a:ln>
          <a:effectLst>
            <a:outerShdw blurRad="292100" dist="139700" dir="2700000" algn="tl" rotWithShape="0">
              <a:srgbClr val="333333">
                <a:alpha val="65000"/>
              </a:srgbClr>
            </a:outerShdw>
          </a:effectLst>
        </p:spPr>
      </p:pic>
      <p:cxnSp>
        <p:nvCxnSpPr>
          <p:cNvPr id="9" name="Straight Arrow Connector 8"/>
          <p:cNvCxnSpPr/>
          <p:nvPr/>
        </p:nvCxnSpPr>
        <p:spPr>
          <a:xfrm flipV="1">
            <a:off x="3580584" y="2283185"/>
            <a:ext cx="472907" cy="3242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00200" y="2585940"/>
            <a:ext cx="2396960" cy="461665"/>
          </a:xfrm>
          <a:prstGeom prst="rect">
            <a:avLst/>
          </a:prstGeom>
          <a:solidFill>
            <a:schemeClr val="bg2">
              <a:lumMod val="90000"/>
              <a:alpha val="85000"/>
            </a:schemeClr>
          </a:solidFill>
        </p:spPr>
        <p:txBody>
          <a:bodyPr wrap="none" rtlCol="0">
            <a:spAutoFit/>
          </a:bodyPr>
          <a:lstStyle/>
          <a:p>
            <a:r>
              <a:rPr lang="en-US" sz="2400" b="1" dirty="0" smtClean="0"/>
              <a:t>#1: Printing Press</a:t>
            </a:r>
            <a:endParaRPr lang="en-US" sz="2400" b="1" dirty="0"/>
          </a:p>
        </p:txBody>
      </p:sp>
    </p:spTree>
    <p:extLst>
      <p:ext uri="{BB962C8B-B14F-4D97-AF65-F5344CB8AC3E}">
        <p14:creationId xmlns:p14="http://schemas.microsoft.com/office/powerpoint/2010/main" val="15291572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45</a:t>
            </a:fld>
            <a:endParaRPr lang="en-US"/>
          </a:p>
        </p:txBody>
      </p:sp>
      <p:graphicFrame>
        <p:nvGraphicFramePr>
          <p:cNvPr id="5" name="Chart 4"/>
          <p:cNvGraphicFramePr>
            <a:graphicFrameLocks/>
          </p:cNvGraphicFramePr>
          <p:nvPr>
            <p:extLst>
              <p:ext uri="{D42A27DB-BD31-4B8C-83A1-F6EECF244321}">
                <p14:modId xmlns:p14="http://schemas.microsoft.com/office/powerpoint/2010/main" val="1652216614"/>
              </p:ext>
            </p:extLst>
          </p:nvPr>
        </p:nvGraphicFramePr>
        <p:xfrm>
          <a:off x="243210" y="1648217"/>
          <a:ext cx="8633936" cy="3647691"/>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a:picLocks noChangeAspect="1"/>
          </p:cNvPicPr>
          <p:nvPr/>
        </p:nvPicPr>
        <p:blipFill>
          <a:blip r:embed="rId3"/>
          <a:stretch>
            <a:fillRect/>
          </a:stretch>
        </p:blipFill>
        <p:spPr>
          <a:xfrm>
            <a:off x="2715840" y="2566894"/>
            <a:ext cx="5601864" cy="3724537"/>
          </a:xfrm>
          <a:prstGeom prst="rect">
            <a:avLst/>
          </a:prstGeom>
        </p:spPr>
      </p:pic>
      <p:cxnSp>
        <p:nvCxnSpPr>
          <p:cNvPr id="9" name="Straight Arrow Connector 8"/>
          <p:cNvCxnSpPr/>
          <p:nvPr/>
        </p:nvCxnSpPr>
        <p:spPr>
          <a:xfrm flipV="1">
            <a:off x="3580584" y="2283185"/>
            <a:ext cx="472907" cy="3242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00200" y="2585940"/>
            <a:ext cx="2396960" cy="461665"/>
          </a:xfrm>
          <a:prstGeom prst="rect">
            <a:avLst/>
          </a:prstGeom>
          <a:solidFill>
            <a:schemeClr val="bg2">
              <a:lumMod val="90000"/>
              <a:alpha val="85000"/>
            </a:schemeClr>
          </a:solidFill>
        </p:spPr>
        <p:txBody>
          <a:bodyPr wrap="none" rtlCol="0">
            <a:spAutoFit/>
          </a:bodyPr>
          <a:lstStyle/>
          <a:p>
            <a:r>
              <a:rPr lang="en-US" sz="2400" b="1" dirty="0" smtClean="0"/>
              <a:t>#1: Printing Press</a:t>
            </a:r>
            <a:endParaRPr lang="en-US" sz="2400" b="1" dirty="0"/>
          </a:p>
        </p:txBody>
      </p:sp>
      <p:cxnSp>
        <p:nvCxnSpPr>
          <p:cNvPr id="11" name="Straight Arrow Connector 10"/>
          <p:cNvCxnSpPr/>
          <p:nvPr/>
        </p:nvCxnSpPr>
        <p:spPr>
          <a:xfrm flipV="1">
            <a:off x="7205477" y="2304670"/>
            <a:ext cx="472907" cy="3242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427773" y="2566895"/>
            <a:ext cx="1906441" cy="461665"/>
          </a:xfrm>
          <a:prstGeom prst="rect">
            <a:avLst/>
          </a:prstGeom>
          <a:solidFill>
            <a:schemeClr val="bg2">
              <a:lumMod val="90000"/>
              <a:alpha val="85000"/>
            </a:schemeClr>
          </a:solidFill>
        </p:spPr>
        <p:txBody>
          <a:bodyPr wrap="none" rtlCol="0">
            <a:spAutoFit/>
          </a:bodyPr>
          <a:lstStyle/>
          <a:p>
            <a:r>
              <a:rPr lang="en-US" sz="2400" b="1" dirty="0" smtClean="0"/>
              <a:t>#2: Electricity</a:t>
            </a:r>
            <a:endParaRPr lang="en-US" sz="2400" b="1" dirty="0"/>
          </a:p>
        </p:txBody>
      </p:sp>
      <p:sp>
        <p:nvSpPr>
          <p:cNvPr id="13" name="Rectangle 12"/>
          <p:cNvSpPr/>
          <p:nvPr/>
        </p:nvSpPr>
        <p:spPr>
          <a:xfrm>
            <a:off x="3337375" y="5034298"/>
            <a:ext cx="1935496" cy="523220"/>
          </a:xfrm>
          <a:prstGeom prst="rect">
            <a:avLst/>
          </a:prstGeom>
        </p:spPr>
        <p:txBody>
          <a:bodyPr wrap="none">
            <a:spAutoFit/>
          </a:bodyPr>
          <a:lstStyle/>
          <a:p>
            <a:r>
              <a:rPr lang="en-US" sz="2800" dirty="0">
                <a:solidFill>
                  <a:schemeClr val="bg1"/>
                </a:solidFill>
              </a:rPr>
              <a:t>Nikola Tesla</a:t>
            </a:r>
          </a:p>
        </p:txBody>
      </p:sp>
    </p:spTree>
    <p:extLst>
      <p:ext uri="{BB962C8B-B14F-4D97-AF65-F5344CB8AC3E}">
        <p14:creationId xmlns:p14="http://schemas.microsoft.com/office/powerpoint/2010/main" val="9557964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46</a:t>
            </a:fld>
            <a:endParaRPr lang="en-US"/>
          </a:p>
        </p:txBody>
      </p:sp>
      <p:graphicFrame>
        <p:nvGraphicFramePr>
          <p:cNvPr id="5" name="Chart 4"/>
          <p:cNvGraphicFramePr>
            <a:graphicFrameLocks/>
          </p:cNvGraphicFramePr>
          <p:nvPr>
            <p:extLst>
              <p:ext uri="{D42A27DB-BD31-4B8C-83A1-F6EECF244321}">
                <p14:modId xmlns:p14="http://schemas.microsoft.com/office/powerpoint/2010/main" val="2901015194"/>
              </p:ext>
            </p:extLst>
          </p:nvPr>
        </p:nvGraphicFramePr>
        <p:xfrm>
          <a:off x="243210" y="1648217"/>
          <a:ext cx="8633936" cy="3647691"/>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Arrow Connector 8"/>
          <p:cNvCxnSpPr/>
          <p:nvPr/>
        </p:nvCxnSpPr>
        <p:spPr>
          <a:xfrm flipV="1">
            <a:off x="3580584" y="2283185"/>
            <a:ext cx="472907" cy="3242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00200" y="2585940"/>
            <a:ext cx="2396960" cy="461665"/>
          </a:xfrm>
          <a:prstGeom prst="rect">
            <a:avLst/>
          </a:prstGeom>
          <a:solidFill>
            <a:schemeClr val="bg2">
              <a:lumMod val="90000"/>
              <a:alpha val="85000"/>
            </a:schemeClr>
          </a:solidFill>
        </p:spPr>
        <p:txBody>
          <a:bodyPr wrap="none" rtlCol="0">
            <a:spAutoFit/>
          </a:bodyPr>
          <a:lstStyle/>
          <a:p>
            <a:r>
              <a:rPr lang="en-US" sz="2400" b="1" dirty="0" smtClean="0"/>
              <a:t>#1: Printing Press</a:t>
            </a:r>
            <a:endParaRPr lang="en-US" sz="2400" b="1" dirty="0"/>
          </a:p>
        </p:txBody>
      </p:sp>
      <p:cxnSp>
        <p:nvCxnSpPr>
          <p:cNvPr id="11" name="Straight Arrow Connector 10"/>
          <p:cNvCxnSpPr/>
          <p:nvPr/>
        </p:nvCxnSpPr>
        <p:spPr>
          <a:xfrm flipV="1">
            <a:off x="7205477" y="2304670"/>
            <a:ext cx="472907" cy="3242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427773" y="2566895"/>
            <a:ext cx="1906441" cy="461665"/>
          </a:xfrm>
          <a:prstGeom prst="rect">
            <a:avLst/>
          </a:prstGeom>
          <a:solidFill>
            <a:schemeClr val="bg2">
              <a:lumMod val="90000"/>
              <a:alpha val="85000"/>
            </a:schemeClr>
          </a:solidFill>
        </p:spPr>
        <p:txBody>
          <a:bodyPr wrap="none" rtlCol="0">
            <a:spAutoFit/>
          </a:bodyPr>
          <a:lstStyle/>
          <a:p>
            <a:r>
              <a:rPr lang="en-US" sz="2400" b="1" dirty="0" smtClean="0"/>
              <a:t>#2: Electricity</a:t>
            </a:r>
            <a:endParaRPr lang="en-US" sz="2400" b="1" dirty="0"/>
          </a:p>
        </p:txBody>
      </p:sp>
      <p:cxnSp>
        <p:nvCxnSpPr>
          <p:cNvPr id="14" name="Straight Arrow Connector 13"/>
          <p:cNvCxnSpPr/>
          <p:nvPr/>
        </p:nvCxnSpPr>
        <p:spPr>
          <a:xfrm flipV="1">
            <a:off x="7682165" y="2438400"/>
            <a:ext cx="623635" cy="7887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265753" y="3141896"/>
            <a:ext cx="2574894" cy="461665"/>
          </a:xfrm>
          <a:prstGeom prst="rect">
            <a:avLst/>
          </a:prstGeom>
          <a:solidFill>
            <a:schemeClr val="bg2">
              <a:lumMod val="90000"/>
              <a:alpha val="85000"/>
            </a:schemeClr>
          </a:solidFill>
        </p:spPr>
        <p:txBody>
          <a:bodyPr wrap="none" rtlCol="0">
            <a:spAutoFit/>
          </a:bodyPr>
          <a:lstStyle/>
          <a:p>
            <a:r>
              <a:rPr lang="en-US" sz="2400" b="1" dirty="0" smtClean="0"/>
              <a:t>#4: Semiconductor</a:t>
            </a:r>
            <a:endParaRPr lang="en-US" sz="2400" b="1" dirty="0"/>
          </a:p>
        </p:txBody>
      </p:sp>
      <p:cxnSp>
        <p:nvCxnSpPr>
          <p:cNvPr id="16" name="Straight Arrow Connector 15"/>
          <p:cNvCxnSpPr/>
          <p:nvPr/>
        </p:nvCxnSpPr>
        <p:spPr>
          <a:xfrm flipV="1">
            <a:off x="7840647" y="3162988"/>
            <a:ext cx="465153" cy="121399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265753" y="4376983"/>
            <a:ext cx="3263183" cy="461665"/>
          </a:xfrm>
          <a:prstGeom prst="rect">
            <a:avLst/>
          </a:prstGeom>
          <a:solidFill>
            <a:schemeClr val="bg2">
              <a:lumMod val="90000"/>
              <a:alpha val="85000"/>
            </a:schemeClr>
          </a:solidFill>
        </p:spPr>
        <p:txBody>
          <a:bodyPr wrap="none" rtlCol="0">
            <a:spAutoFit/>
          </a:bodyPr>
          <a:lstStyle/>
          <a:p>
            <a:r>
              <a:rPr lang="en-US" sz="2400" b="1" dirty="0" smtClean="0"/>
              <a:t>#16: Personal Computer</a:t>
            </a:r>
            <a:endParaRPr lang="en-US" sz="2400" b="1" dirty="0"/>
          </a:p>
        </p:txBody>
      </p:sp>
      <p:cxnSp>
        <p:nvCxnSpPr>
          <p:cNvPr id="18" name="Straight Arrow Connector 17"/>
          <p:cNvCxnSpPr>
            <a:stCxn id="19" idx="3"/>
          </p:cNvCxnSpPr>
          <p:nvPr/>
        </p:nvCxnSpPr>
        <p:spPr>
          <a:xfrm flipV="1">
            <a:off x="7735255" y="2747526"/>
            <a:ext cx="499809" cy="116516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041763" y="3681854"/>
            <a:ext cx="1693492" cy="461665"/>
          </a:xfrm>
          <a:prstGeom prst="rect">
            <a:avLst/>
          </a:prstGeom>
          <a:solidFill>
            <a:schemeClr val="bg2">
              <a:lumMod val="90000"/>
              <a:alpha val="85000"/>
            </a:schemeClr>
          </a:solidFill>
        </p:spPr>
        <p:txBody>
          <a:bodyPr wrap="none" rtlCol="0">
            <a:spAutoFit/>
          </a:bodyPr>
          <a:lstStyle/>
          <a:p>
            <a:r>
              <a:rPr lang="en-US" sz="2400" b="1" dirty="0" smtClean="0"/>
              <a:t>#9: Internet</a:t>
            </a:r>
            <a:endParaRPr lang="en-US" sz="2400" b="1" dirty="0"/>
          </a:p>
        </p:txBody>
      </p:sp>
    </p:spTree>
    <p:extLst>
      <p:ext uri="{BB962C8B-B14F-4D97-AF65-F5344CB8AC3E}">
        <p14:creationId xmlns:p14="http://schemas.microsoft.com/office/powerpoint/2010/main" val="2366798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Prediction #3</a:t>
            </a:r>
            <a:endParaRPr lang="en-US" b="1" dirty="0"/>
          </a:p>
        </p:txBody>
      </p:sp>
      <p:sp>
        <p:nvSpPr>
          <p:cNvPr id="4" name="Date Placeholder 3"/>
          <p:cNvSpPr>
            <a:spLocks noGrp="1"/>
          </p:cNvSpPr>
          <p:nvPr>
            <p:ph type="dt" sz="half" idx="10"/>
          </p:nvPr>
        </p:nvSpPr>
        <p:spPr/>
        <p:txBody>
          <a:bodyPr/>
          <a:lstStyle/>
          <a:p>
            <a:r>
              <a:rPr lang="en-US" dirty="0" smtClean="0"/>
              <a:t>3 December 2013</a:t>
            </a:r>
            <a:endParaRPr lang="en-US" dirty="0"/>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47</a:t>
            </a:fld>
            <a:endParaRPr lang="en-US"/>
          </a:p>
        </p:txBody>
      </p:sp>
      <p:sp>
        <p:nvSpPr>
          <p:cNvPr id="7" name="TextBox 6"/>
          <p:cNvSpPr txBox="1"/>
          <p:nvPr/>
        </p:nvSpPr>
        <p:spPr>
          <a:xfrm>
            <a:off x="675582" y="1431147"/>
            <a:ext cx="7823238" cy="2062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Over the next 15 years, there will be inventions that change the world at least as much as the semiconductor, personal computer, and Internet did over the last 30.</a:t>
            </a:r>
            <a:endParaRPr lang="en-US" sz="3200" dirty="0"/>
          </a:p>
        </p:txBody>
      </p:sp>
      <p:pic>
        <p:nvPicPr>
          <p:cNvPr id="3" name="Picture 2"/>
          <p:cNvPicPr>
            <a:picLocks noChangeAspect="1"/>
          </p:cNvPicPr>
          <p:nvPr/>
        </p:nvPicPr>
        <p:blipFill rotWithShape="1">
          <a:blip r:embed="rId2"/>
          <a:srcRect l="3109" r="21215"/>
          <a:stretch/>
        </p:blipFill>
        <p:spPr>
          <a:xfrm>
            <a:off x="215761" y="3640079"/>
            <a:ext cx="2375039" cy="1614350"/>
          </a:xfrm>
          <a:prstGeom prst="rect">
            <a:avLst/>
          </a:prstGeom>
        </p:spPr>
      </p:pic>
      <p:sp>
        <p:nvSpPr>
          <p:cNvPr id="8" name="TextBox 7"/>
          <p:cNvSpPr txBox="1"/>
          <p:nvPr/>
        </p:nvSpPr>
        <p:spPr>
          <a:xfrm>
            <a:off x="554793" y="5237258"/>
            <a:ext cx="1672253" cy="369332"/>
          </a:xfrm>
          <a:prstGeom prst="rect">
            <a:avLst/>
          </a:prstGeom>
          <a:noFill/>
        </p:spPr>
        <p:txBody>
          <a:bodyPr wrap="none" rtlCol="0">
            <a:spAutoFit/>
          </a:bodyPr>
          <a:lstStyle/>
          <a:p>
            <a:r>
              <a:rPr lang="en-US" dirty="0" smtClean="0"/>
              <a:t>Drone delivery?</a:t>
            </a:r>
            <a:endParaRPr lang="en-US" dirty="0"/>
          </a:p>
        </p:txBody>
      </p:sp>
      <p:pic>
        <p:nvPicPr>
          <p:cNvPr id="10" name="Picture 9"/>
          <p:cNvPicPr>
            <a:picLocks noChangeAspect="1"/>
          </p:cNvPicPr>
          <p:nvPr/>
        </p:nvPicPr>
        <p:blipFill>
          <a:blip r:embed="rId3"/>
          <a:stretch>
            <a:fillRect/>
          </a:stretch>
        </p:blipFill>
        <p:spPr>
          <a:xfrm>
            <a:off x="2343332" y="3986802"/>
            <a:ext cx="1976151" cy="1766912"/>
          </a:xfrm>
          <a:prstGeom prst="rect">
            <a:avLst/>
          </a:prstGeom>
        </p:spPr>
      </p:pic>
      <p:sp>
        <p:nvSpPr>
          <p:cNvPr id="11" name="TextBox 10"/>
          <p:cNvSpPr txBox="1"/>
          <p:nvPr/>
        </p:nvSpPr>
        <p:spPr>
          <a:xfrm>
            <a:off x="2648132" y="5826124"/>
            <a:ext cx="1511502" cy="369332"/>
          </a:xfrm>
          <a:prstGeom prst="rect">
            <a:avLst/>
          </a:prstGeom>
          <a:noFill/>
        </p:spPr>
        <p:txBody>
          <a:bodyPr wrap="none" rtlCol="0">
            <a:spAutoFit/>
          </a:bodyPr>
          <a:lstStyle/>
          <a:p>
            <a:r>
              <a:rPr lang="en-US" dirty="0" smtClean="0"/>
              <a:t>Printing food?</a:t>
            </a:r>
            <a:endParaRPr lang="en-US" dirty="0"/>
          </a:p>
        </p:txBody>
      </p:sp>
      <p:sp>
        <p:nvSpPr>
          <p:cNvPr id="13" name="TextBox 12"/>
          <p:cNvSpPr txBox="1"/>
          <p:nvPr/>
        </p:nvSpPr>
        <p:spPr>
          <a:xfrm>
            <a:off x="4581271" y="5414789"/>
            <a:ext cx="1618352" cy="369332"/>
          </a:xfrm>
          <a:prstGeom prst="rect">
            <a:avLst/>
          </a:prstGeom>
          <a:noFill/>
        </p:spPr>
        <p:txBody>
          <a:bodyPr wrap="none" rtlCol="0">
            <a:spAutoFit/>
          </a:bodyPr>
          <a:lstStyle/>
          <a:p>
            <a:r>
              <a:rPr lang="en-US" dirty="0" smtClean="0"/>
              <a:t>3D fabrication?</a:t>
            </a:r>
            <a:endParaRPr lang="en-US" dirty="0"/>
          </a:p>
        </p:txBody>
      </p:sp>
      <p:pic>
        <p:nvPicPr>
          <p:cNvPr id="9" name="Picture 8"/>
          <p:cNvPicPr>
            <a:picLocks noChangeAspect="1"/>
          </p:cNvPicPr>
          <p:nvPr/>
        </p:nvPicPr>
        <p:blipFill>
          <a:blip r:embed="rId4"/>
          <a:stretch>
            <a:fillRect/>
          </a:stretch>
        </p:blipFill>
        <p:spPr>
          <a:xfrm>
            <a:off x="4286070" y="3640079"/>
            <a:ext cx="2230650" cy="1731178"/>
          </a:xfrm>
          <a:prstGeom prst="rect">
            <a:avLst/>
          </a:prstGeom>
        </p:spPr>
      </p:pic>
      <p:pic>
        <p:nvPicPr>
          <p:cNvPr id="14" name="Picture 13"/>
          <p:cNvPicPr>
            <a:picLocks noChangeAspect="1"/>
          </p:cNvPicPr>
          <p:nvPr/>
        </p:nvPicPr>
        <p:blipFill>
          <a:blip r:embed="rId5"/>
          <a:stretch>
            <a:fillRect/>
          </a:stretch>
        </p:blipFill>
        <p:spPr>
          <a:xfrm>
            <a:off x="6702105" y="3780103"/>
            <a:ext cx="2149182" cy="2046021"/>
          </a:xfrm>
          <a:prstGeom prst="rect">
            <a:avLst/>
          </a:prstGeom>
        </p:spPr>
      </p:pic>
      <p:sp>
        <p:nvSpPr>
          <p:cNvPr id="16" name="TextBox 15"/>
          <p:cNvSpPr txBox="1"/>
          <p:nvPr/>
        </p:nvSpPr>
        <p:spPr>
          <a:xfrm>
            <a:off x="7689984" y="5936521"/>
            <a:ext cx="483350" cy="369332"/>
          </a:xfrm>
          <a:prstGeom prst="rect">
            <a:avLst/>
          </a:prstGeom>
          <a:noFill/>
        </p:spPr>
        <p:txBody>
          <a:bodyPr wrap="none" rtlCol="0">
            <a:spAutoFit/>
          </a:bodyPr>
          <a:lstStyle/>
          <a:p>
            <a:r>
              <a:rPr lang="en-US" dirty="0" smtClean="0"/>
              <a:t>AI?</a:t>
            </a:r>
            <a:endParaRPr lang="en-US" dirty="0"/>
          </a:p>
        </p:txBody>
      </p:sp>
    </p:spTree>
    <p:extLst>
      <p:ext uri="{BB962C8B-B14F-4D97-AF65-F5344CB8AC3E}">
        <p14:creationId xmlns:p14="http://schemas.microsoft.com/office/powerpoint/2010/main" val="16863502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19" name="Picture 7" descr="rosecenter2"/>
          <p:cNvPicPr>
            <a:picLocks noChangeAspect="1" noChangeArrowheads="1"/>
          </p:cNvPicPr>
          <p:nvPr/>
        </p:nvPicPr>
        <p:blipFill>
          <a:blip r:embed="rId3" cstate="print"/>
          <a:srcRect/>
          <a:stretch>
            <a:fillRect/>
          </a:stretch>
        </p:blipFill>
        <p:spPr bwMode="auto">
          <a:xfrm>
            <a:off x="896" y="0"/>
            <a:ext cx="9143104" cy="6858000"/>
          </a:xfrm>
          <a:prstGeom prst="rect">
            <a:avLst/>
          </a:prstGeom>
          <a:noFill/>
        </p:spPr>
      </p:pic>
      <p:sp>
        <p:nvSpPr>
          <p:cNvPr id="883715" name="Text Box 3"/>
          <p:cNvSpPr txBox="1">
            <a:spLocks noChangeArrowheads="1"/>
          </p:cNvSpPr>
          <p:nvPr/>
        </p:nvSpPr>
        <p:spPr bwMode="auto">
          <a:xfrm>
            <a:off x="762000" y="1981200"/>
            <a:ext cx="7924800" cy="396875"/>
          </a:xfrm>
          <a:prstGeom prst="rect">
            <a:avLst/>
          </a:prstGeom>
          <a:noFill/>
          <a:ln w="9525">
            <a:noFill/>
            <a:miter lim="800000"/>
            <a:headEnd/>
            <a:tailEnd/>
          </a:ln>
          <a:effectLst/>
        </p:spPr>
        <p:txBody>
          <a:bodyPr>
            <a:spAutoFit/>
          </a:bodyPr>
          <a:lstStyle/>
          <a:p>
            <a:pPr>
              <a:spcBef>
                <a:spcPct val="50000"/>
              </a:spcBef>
            </a:pPr>
            <a:endParaRPr lang="en-US" sz="2000"/>
          </a:p>
        </p:txBody>
      </p:sp>
      <p:sp>
        <p:nvSpPr>
          <p:cNvPr id="883716" name="Text Box 4"/>
          <p:cNvSpPr txBox="1">
            <a:spLocks noChangeArrowheads="1"/>
          </p:cNvSpPr>
          <p:nvPr/>
        </p:nvSpPr>
        <p:spPr bwMode="auto">
          <a:xfrm>
            <a:off x="8455025" y="3101975"/>
            <a:ext cx="184150" cy="457200"/>
          </a:xfrm>
          <a:prstGeom prst="rect">
            <a:avLst/>
          </a:prstGeom>
          <a:noFill/>
          <a:ln w="9525">
            <a:noFill/>
            <a:miter lim="800000"/>
            <a:headEnd/>
            <a:tailEnd/>
          </a:ln>
          <a:effectLst/>
        </p:spPr>
        <p:txBody>
          <a:bodyPr wrap="none">
            <a:spAutoFit/>
          </a:bodyPr>
          <a:lstStyle/>
          <a:p>
            <a:pPr algn="r"/>
            <a:endParaRPr lang="en-US"/>
          </a:p>
        </p:txBody>
      </p:sp>
      <p:sp>
        <p:nvSpPr>
          <p:cNvPr id="883726" name="Rectangle 14"/>
          <p:cNvSpPr>
            <a:spLocks noChangeArrowheads="1"/>
          </p:cNvSpPr>
          <p:nvPr/>
        </p:nvSpPr>
        <p:spPr bwMode="auto">
          <a:xfrm>
            <a:off x="542925" y="188153"/>
            <a:ext cx="8067675" cy="1938992"/>
          </a:xfrm>
          <a:prstGeom prst="rect">
            <a:avLst/>
          </a:prstGeom>
          <a:noFill/>
          <a:ln w="31750">
            <a:noFill/>
            <a:miter lim="800000"/>
            <a:headEnd/>
            <a:tailEnd/>
          </a:ln>
          <a:effectLst/>
        </p:spPr>
        <p:txBody>
          <a:bodyPr wrap="square" anchor="ctr">
            <a:spAutoFit/>
          </a:bodyPr>
          <a:lstStyle/>
          <a:p>
            <a:pPr algn="ctr"/>
            <a:r>
              <a:rPr lang="en-US" sz="6000" i="1" dirty="0" smtClean="0">
                <a:solidFill>
                  <a:schemeClr val="accent1">
                    <a:lumMod val="20000"/>
                    <a:lumOff val="80000"/>
                  </a:schemeClr>
                </a:solidFill>
              </a:rPr>
              <a:t>Science’s </a:t>
            </a:r>
            <a:r>
              <a:rPr lang="en-US" sz="6000" i="1" dirty="0">
                <a:solidFill>
                  <a:schemeClr val="accent1">
                    <a:lumMod val="20000"/>
                    <a:lumOff val="80000"/>
                  </a:schemeClr>
                </a:solidFill>
              </a:rPr>
              <a:t>Endless </a:t>
            </a:r>
            <a:endParaRPr lang="en-US" sz="6000" i="1" dirty="0" smtClean="0">
              <a:solidFill>
                <a:schemeClr val="accent1">
                  <a:lumMod val="20000"/>
                  <a:lumOff val="80000"/>
                </a:schemeClr>
              </a:solidFill>
            </a:endParaRPr>
          </a:p>
          <a:p>
            <a:pPr algn="ctr"/>
            <a:r>
              <a:rPr lang="en-US" sz="6000" i="1" dirty="0" smtClean="0">
                <a:solidFill>
                  <a:schemeClr val="accent1">
                    <a:lumMod val="20000"/>
                    <a:lumOff val="80000"/>
                  </a:schemeClr>
                </a:solidFill>
              </a:rPr>
              <a:t>Golden </a:t>
            </a:r>
            <a:r>
              <a:rPr lang="en-US" sz="6000" i="1" dirty="0">
                <a:solidFill>
                  <a:schemeClr val="accent1">
                    <a:lumMod val="20000"/>
                    <a:lumOff val="80000"/>
                  </a:schemeClr>
                </a:solidFill>
              </a:rPr>
              <a:t>Age</a:t>
            </a:r>
            <a:r>
              <a:rPr lang="en-US" sz="6000" dirty="0">
                <a:solidFill>
                  <a:schemeClr val="accent1">
                    <a:lumMod val="20000"/>
                    <a:lumOff val="80000"/>
                  </a:schemeClr>
                </a:solidFill>
              </a:rPr>
              <a:t> </a:t>
            </a:r>
          </a:p>
        </p:txBody>
      </p:sp>
      <p:pic>
        <p:nvPicPr>
          <p:cNvPr id="2" name="Picture 1"/>
          <p:cNvPicPr>
            <a:picLocks noChangeAspect="1"/>
          </p:cNvPicPr>
          <p:nvPr/>
        </p:nvPicPr>
        <p:blipFill>
          <a:blip r:embed="rId4"/>
          <a:stretch>
            <a:fillRect/>
          </a:stretch>
        </p:blipFill>
        <p:spPr>
          <a:xfrm>
            <a:off x="3404931" y="3383478"/>
            <a:ext cx="5324731" cy="2990041"/>
          </a:xfrm>
          <a:prstGeom prst="rect">
            <a:avLst/>
          </a:prstGeom>
        </p:spPr>
      </p:pic>
      <p:sp>
        <p:nvSpPr>
          <p:cNvPr id="3" name="TextBox 2"/>
          <p:cNvSpPr txBox="1"/>
          <p:nvPr/>
        </p:nvSpPr>
        <p:spPr>
          <a:xfrm>
            <a:off x="5481819" y="3559175"/>
            <a:ext cx="3128781" cy="523220"/>
          </a:xfrm>
          <a:prstGeom prst="rect">
            <a:avLst/>
          </a:prstGeom>
          <a:noFill/>
        </p:spPr>
        <p:txBody>
          <a:bodyPr wrap="none" rtlCol="0">
            <a:spAutoFit/>
          </a:bodyPr>
          <a:lstStyle/>
          <a:p>
            <a:r>
              <a:rPr lang="en-US" sz="2800" dirty="0" smtClean="0">
                <a:solidFill>
                  <a:srgbClr val="FFFF00"/>
                </a:solidFill>
              </a:rPr>
              <a:t>Neil </a:t>
            </a:r>
            <a:r>
              <a:rPr lang="en-US" sz="2800" dirty="0" err="1" smtClean="0">
                <a:solidFill>
                  <a:srgbClr val="FFFF00"/>
                </a:solidFill>
              </a:rPr>
              <a:t>deGrasse</a:t>
            </a:r>
            <a:r>
              <a:rPr lang="en-US" sz="2800" dirty="0" smtClean="0">
                <a:solidFill>
                  <a:srgbClr val="FFFF00"/>
                </a:solidFill>
              </a:rPr>
              <a:t> Tyson</a:t>
            </a:r>
            <a:endParaRPr lang="en-US" sz="2800" dirty="0">
              <a:solidFill>
                <a:srgbClr val="FFFF00"/>
              </a:solidFill>
            </a:endParaRPr>
          </a:p>
        </p:txBody>
      </p:sp>
    </p:spTree>
    <p:extLst>
      <p:ext uri="{BB962C8B-B14F-4D97-AF65-F5344CB8AC3E}">
        <p14:creationId xmlns:p14="http://schemas.microsoft.com/office/powerpoint/2010/main" val="23262183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58347"/>
            <a:ext cx="4866386" cy="1576229"/>
          </a:xfrm>
        </p:spPr>
        <p:txBody>
          <a:bodyPr>
            <a:normAutofit fontScale="90000"/>
          </a:bodyPr>
          <a:lstStyle/>
          <a:p>
            <a:r>
              <a:rPr lang="en-US" sz="6000" dirty="0" smtClean="0"/>
              <a:t>Past and Future</a:t>
            </a:r>
            <a:endParaRPr lang="en-US" sz="6000" dirty="0"/>
          </a:p>
        </p:txBody>
      </p:sp>
      <p:sp>
        <p:nvSpPr>
          <p:cNvPr id="3" name="Date Placeholder 2"/>
          <p:cNvSpPr>
            <a:spLocks noGrp="1"/>
          </p:cNvSpPr>
          <p:nvPr>
            <p:ph type="dt" sz="half" idx="10"/>
          </p:nvPr>
        </p:nvSpPr>
        <p:spPr/>
        <p:txBody>
          <a:bodyPr/>
          <a:lstStyle/>
          <a:p>
            <a:r>
              <a:rPr lang="en-US" smtClean="0"/>
              <a:t>3 December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4</a:t>
            </a:fld>
            <a:endParaRPr lang="en-US"/>
          </a:p>
        </p:txBody>
      </p:sp>
      <p:pic>
        <p:nvPicPr>
          <p:cNvPr id="6" name="Picture 5"/>
          <p:cNvPicPr>
            <a:picLocks noChangeAspect="1"/>
          </p:cNvPicPr>
          <p:nvPr/>
        </p:nvPicPr>
        <p:blipFill rotWithShape="1">
          <a:blip r:embed="rId2"/>
          <a:srcRect l="24587" r="30251"/>
          <a:stretch/>
        </p:blipFill>
        <p:spPr>
          <a:xfrm rot="2026504">
            <a:off x="4496849" y="-107994"/>
            <a:ext cx="3097176" cy="6858000"/>
          </a:xfrm>
          <a:prstGeom prst="rect">
            <a:avLst/>
          </a:prstGeom>
        </p:spPr>
      </p:pic>
      <p:pic>
        <p:nvPicPr>
          <p:cNvPr id="7" name="Picture 6"/>
          <p:cNvPicPr>
            <a:picLocks noChangeAspect="1"/>
          </p:cNvPicPr>
          <p:nvPr/>
        </p:nvPicPr>
        <p:blipFill rotWithShape="1">
          <a:blip r:embed="rId3"/>
          <a:srcRect l="32352" t="17551" r="28233" b="24265"/>
          <a:stretch/>
        </p:blipFill>
        <p:spPr>
          <a:xfrm>
            <a:off x="782472" y="2770147"/>
            <a:ext cx="2938596" cy="30663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017334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685800"/>
            <a:ext cx="7848600" cy="4031873"/>
          </a:xfrm>
          <a:prstGeom prst="rect">
            <a:avLst/>
          </a:prstGeom>
        </p:spPr>
        <p:txBody>
          <a:bodyPr wrap="square">
            <a:spAutoFit/>
          </a:bodyPr>
          <a:lstStyle/>
          <a:p>
            <a:r>
              <a:rPr lang="en-US" sz="3200" dirty="0" smtClean="0"/>
              <a:t>“If you’re going to use your computer to simulate some phenomenon in the universe, then it only becomes interesting if you change the scale of that phenomenon by at least a factor of 10. … For a 3D simulation, an increase by a factor of 10 in each of the three dimensions increases your volume by a factor of 1000.”</a:t>
            </a:r>
            <a:endParaRPr lang="en-US" sz="3200" dirty="0"/>
          </a:p>
        </p:txBody>
      </p:sp>
      <p:sp>
        <p:nvSpPr>
          <p:cNvPr id="5" name="Rectangle 4"/>
          <p:cNvSpPr/>
          <p:nvPr/>
        </p:nvSpPr>
        <p:spPr>
          <a:xfrm>
            <a:off x="675919" y="4901380"/>
            <a:ext cx="5562600" cy="95410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sz="2800" dirty="0" smtClean="0"/>
              <a:t>What is the asymptotic running time for simulating the universe</a:t>
            </a:r>
            <a:r>
              <a:rPr lang="en-US" sz="2800" dirty="0" smtClean="0">
                <a:sym typeface="Symbol" pitchFamily="18" charset="2"/>
              </a:rPr>
              <a:t>?</a:t>
            </a:r>
            <a:endParaRPr lang="en-US" sz="2800" dirty="0">
              <a:sym typeface="Symbol" pitchFamily="18" charset="2"/>
            </a:endParaRP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49</a:t>
            </a:fld>
            <a:endParaRPr lang="en-US"/>
          </a:p>
        </p:txBody>
      </p:sp>
    </p:spTree>
    <p:extLst>
      <p:ext uri="{BB962C8B-B14F-4D97-AF65-F5344CB8AC3E}">
        <p14:creationId xmlns:p14="http://schemas.microsoft.com/office/powerpoint/2010/main" val="331436972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p:txBody>
          <a:bodyPr/>
          <a:lstStyle/>
          <a:p>
            <a:r>
              <a:rPr lang="en-US"/>
              <a:t>Astrophysics and Moore’s Law</a:t>
            </a:r>
          </a:p>
        </p:txBody>
      </p:sp>
      <p:sp>
        <p:nvSpPr>
          <p:cNvPr id="888835" name="Rectangle 3"/>
          <p:cNvSpPr>
            <a:spLocks noGrp="1" noChangeArrowheads="1"/>
          </p:cNvSpPr>
          <p:nvPr>
            <p:ph idx="1"/>
          </p:nvPr>
        </p:nvSpPr>
        <p:spPr/>
        <p:txBody>
          <a:bodyPr/>
          <a:lstStyle/>
          <a:p>
            <a:pPr>
              <a:lnSpc>
                <a:spcPct val="80000"/>
              </a:lnSpc>
            </a:pPr>
            <a:r>
              <a:rPr lang="en-US" sz="4000" dirty="0">
                <a:sym typeface="Symbol" pitchFamily="18" charset="2"/>
              </a:rPr>
              <a:t>Simulating universe is</a:t>
            </a:r>
            <a:r>
              <a:rPr lang="en-US" sz="4400" dirty="0">
                <a:sym typeface="Symbol" pitchFamily="18" charset="2"/>
              </a:rPr>
              <a:t> </a:t>
            </a:r>
            <a:r>
              <a:rPr lang="en-US" sz="4800" dirty="0">
                <a:sym typeface="Symbol" pitchFamily="18" charset="2"/>
              </a:rPr>
              <a:t>(</a:t>
            </a:r>
            <a:r>
              <a:rPr lang="en-US" sz="4800" i="1" dirty="0">
                <a:latin typeface="Times New Roman" pitchFamily="18" charset="0"/>
                <a:sym typeface="Symbol" pitchFamily="18" charset="2"/>
              </a:rPr>
              <a:t>n</a:t>
            </a:r>
            <a:r>
              <a:rPr lang="en-US" sz="4800" baseline="30000" dirty="0">
                <a:latin typeface="Times New Roman" pitchFamily="18" charset="0"/>
                <a:sym typeface="Symbol" pitchFamily="18" charset="2"/>
              </a:rPr>
              <a:t>3</a:t>
            </a:r>
            <a:r>
              <a:rPr lang="en-US" sz="4800" dirty="0">
                <a:sym typeface="Symbol" pitchFamily="18" charset="2"/>
              </a:rPr>
              <a:t>)</a:t>
            </a:r>
          </a:p>
          <a:p>
            <a:pPr>
              <a:lnSpc>
                <a:spcPct val="80000"/>
              </a:lnSpc>
            </a:pPr>
            <a:r>
              <a:rPr lang="en-US" sz="4000" dirty="0">
                <a:sym typeface="Symbol" pitchFamily="18" charset="2"/>
              </a:rPr>
              <a:t>Moore’s </a:t>
            </a:r>
            <a:r>
              <a:rPr lang="en-US" sz="4000" dirty="0" smtClean="0">
                <a:sym typeface="Symbol" pitchFamily="18" charset="2"/>
              </a:rPr>
              <a:t>“law”: </a:t>
            </a:r>
            <a:r>
              <a:rPr lang="en-US" sz="4000" dirty="0">
                <a:sym typeface="Symbol" pitchFamily="18" charset="2"/>
              </a:rPr>
              <a:t>computing power doubles every 18 months</a:t>
            </a:r>
          </a:p>
          <a:p>
            <a:pPr>
              <a:lnSpc>
                <a:spcPct val="80000"/>
              </a:lnSpc>
            </a:pPr>
            <a:r>
              <a:rPr lang="en-US" sz="4000" dirty="0">
                <a:sym typeface="Symbol" pitchFamily="18" charset="2"/>
              </a:rPr>
              <a:t>Dr. Tyson: to understand something new about the universe, need to scale by </a:t>
            </a:r>
            <a:r>
              <a:rPr lang="en-US" sz="4000" dirty="0" smtClean="0">
                <a:latin typeface="Cambria Math"/>
                <a:cs typeface="Cambria Math"/>
                <a:sym typeface="Symbol" pitchFamily="18" charset="2"/>
              </a:rPr>
              <a:t>10</a:t>
            </a:r>
            <a:r>
              <a:rPr lang="en-US" sz="4000" i="1" dirty="0" smtClean="0">
                <a:latin typeface="Cambria Math"/>
                <a:cs typeface="Cambria Math"/>
                <a:sym typeface="Symbol" pitchFamily="18" charset="2"/>
              </a:rPr>
              <a:t>x</a:t>
            </a:r>
            <a:endParaRPr lang="en-US" sz="4000" i="1" dirty="0">
              <a:latin typeface="Cambria Math"/>
              <a:cs typeface="Cambria Math"/>
              <a:sym typeface="Symbol" pitchFamily="18" charset="2"/>
            </a:endParaRPr>
          </a:p>
        </p:txBody>
      </p:sp>
      <p:sp>
        <p:nvSpPr>
          <p:cNvPr id="4" name="Rectangle 3"/>
          <p:cNvSpPr/>
          <p:nvPr/>
        </p:nvSpPr>
        <p:spPr>
          <a:xfrm>
            <a:off x="1295400" y="5181600"/>
            <a:ext cx="6324600" cy="88024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80000"/>
              </a:lnSpc>
            </a:pPr>
            <a:r>
              <a:rPr lang="en-US" sz="3200" dirty="0" smtClean="0">
                <a:sym typeface="Symbol" pitchFamily="18" charset="2"/>
              </a:rPr>
              <a:t>How long does it take to know </a:t>
            </a:r>
            <a:r>
              <a:rPr lang="en-US" sz="3200" i="1" dirty="0" smtClean="0">
                <a:sym typeface="Symbol" pitchFamily="18" charset="2"/>
              </a:rPr>
              <a:t>twice </a:t>
            </a:r>
            <a:r>
              <a:rPr lang="en-US" sz="3200" dirty="0" smtClean="0">
                <a:sym typeface="Symbol" pitchFamily="18" charset="2"/>
              </a:rPr>
              <a:t>as much about the universe?</a:t>
            </a:r>
            <a:endParaRPr lang="en-US" sz="3200" dirty="0">
              <a:sym typeface="Symbol" pitchFamily="18" charset="2"/>
            </a:endParaRP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50</a:t>
            </a:fld>
            <a:endParaRPr lang="en-US"/>
          </a:p>
        </p:txBody>
      </p:sp>
    </p:spTree>
    <p:extLst>
      <p:ext uri="{BB962C8B-B14F-4D97-AF65-F5344CB8AC3E}">
        <p14:creationId xmlns:p14="http://schemas.microsoft.com/office/powerpoint/2010/main" val="403656730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51</a:t>
            </a:fld>
            <a:endParaRPr lang="en-US"/>
          </a:p>
        </p:txBody>
      </p:sp>
      <p:pic>
        <p:nvPicPr>
          <p:cNvPr id="5" name="Picture 4" descr="Screen Shot 2013-12-03 at 7.28.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8469018" cy="4860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895567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52</a:t>
            </a:fld>
            <a:endParaRPr lang="en-US"/>
          </a:p>
        </p:txBody>
      </p:sp>
      <p:pic>
        <p:nvPicPr>
          <p:cNvPr id="5" name="Picture 4" descr="Screen Shot 2013-12-03 at 7.28.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8469018" cy="4860579"/>
          </a:xfrm>
          <a:prstGeom prst="rect">
            <a:avLst/>
          </a:prstGeom>
          <a:ln>
            <a:noFill/>
          </a:ln>
          <a:effectLst>
            <a:outerShdw blurRad="292100" dist="139700" dir="2700000" algn="tl" rotWithShape="0">
              <a:srgbClr val="333333">
                <a:alpha val="65000"/>
              </a:srgbClr>
            </a:outerShdw>
          </a:effectLst>
        </p:spPr>
      </p:pic>
      <p:pic>
        <p:nvPicPr>
          <p:cNvPr id="6" name="Picture 5" descr="Screen Shot 2013-12-03 at 7.31.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76200"/>
            <a:ext cx="6569949" cy="6735506"/>
          </a:xfrm>
          <a:prstGeom prst="rect">
            <a:avLst/>
          </a:prstGeom>
          <a:ln>
            <a:noFill/>
          </a:ln>
          <a:effectLst>
            <a:outerShdw blurRad="292100" dist="139700" dir="2700000" algn="tl" rotWithShape="0">
              <a:srgbClr val="333333">
                <a:alpha val="65000"/>
              </a:srgbClr>
            </a:outerShdw>
          </a:effectLst>
        </p:spPr>
      </p:pic>
      <p:pic>
        <p:nvPicPr>
          <p:cNvPr id="8" name="Picture 7" descr="Screen Shot 2013-12-03 at 7.32.1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8334" y="998939"/>
            <a:ext cx="3816484" cy="1852445"/>
          </a:xfrm>
          <a:prstGeom prst="rect">
            <a:avLst/>
          </a:prstGeom>
          <a:ln>
            <a:noFill/>
          </a:ln>
          <a:effectLst>
            <a:outerShdw blurRad="292100" dist="139700" dir="2700000" algn="tl" rotWithShape="0">
              <a:srgbClr val="333333">
                <a:alpha val="65000"/>
              </a:srgbClr>
            </a:outerShdw>
          </a:effectLst>
        </p:spPr>
      </p:pic>
      <p:pic>
        <p:nvPicPr>
          <p:cNvPr id="9" name="Picture 8" descr="Screen Shot 2013-12-03 at 7.33.0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1298" y="3243173"/>
            <a:ext cx="3978893" cy="27383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35426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94442" y="-846110"/>
            <a:ext cx="11323670" cy="8492753"/>
          </a:xfrm>
          <a:prstGeom prst="rect">
            <a:avLst/>
          </a:prstGeom>
        </p:spPr>
      </p:pic>
      <p:sp>
        <p:nvSpPr>
          <p:cNvPr id="891907" name="Text Box 3"/>
          <p:cNvSpPr txBox="1">
            <a:spLocks noChangeArrowheads="1"/>
          </p:cNvSpPr>
          <p:nvPr/>
        </p:nvSpPr>
        <p:spPr bwMode="auto">
          <a:xfrm>
            <a:off x="1447800" y="4852167"/>
            <a:ext cx="7696200" cy="1323439"/>
          </a:xfrm>
          <a:prstGeom prst="rect">
            <a:avLst/>
          </a:prstGeom>
          <a:noFill/>
          <a:ln w="31750">
            <a:noFill/>
            <a:miter lim="800000"/>
            <a:headEnd/>
            <a:tailEnd/>
          </a:ln>
          <a:effectLst/>
        </p:spPr>
        <p:txBody>
          <a:bodyPr wrap="square">
            <a:spAutoFit/>
          </a:bodyPr>
          <a:lstStyle/>
          <a:p>
            <a:pPr algn="ctr"/>
            <a:r>
              <a:rPr lang="en-US" sz="4000" dirty="0">
                <a:solidFill>
                  <a:schemeClr val="accent1">
                    <a:lumMod val="20000"/>
                    <a:lumOff val="80000"/>
                  </a:schemeClr>
                </a:solidFill>
                <a:effectLst>
                  <a:outerShdw blurRad="50800" dist="38100" dir="2700000" algn="tl" rotWithShape="0">
                    <a:prstClr val="black">
                      <a:alpha val="40000"/>
                    </a:prstClr>
                  </a:outerShdw>
                </a:effectLst>
              </a:rPr>
              <a:t>Will there be any </a:t>
            </a:r>
            <a:r>
              <a:rPr lang="en-US" sz="4000" i="1" dirty="0">
                <a:solidFill>
                  <a:schemeClr val="accent1">
                    <a:lumMod val="20000"/>
                    <a:lumOff val="80000"/>
                  </a:schemeClr>
                </a:solidFill>
                <a:effectLst>
                  <a:outerShdw blurRad="50800" dist="38100" dir="2700000" algn="tl" rotWithShape="0">
                    <a:prstClr val="black">
                      <a:alpha val="40000"/>
                    </a:prstClr>
                  </a:outerShdw>
                </a:effectLst>
              </a:rPr>
              <a:t>mystery</a:t>
            </a:r>
            <a:r>
              <a:rPr lang="en-US" sz="4000" dirty="0">
                <a:solidFill>
                  <a:schemeClr val="accent1">
                    <a:lumMod val="20000"/>
                    <a:lumOff val="80000"/>
                  </a:schemeClr>
                </a:solidFill>
                <a:effectLst>
                  <a:outerShdw blurRad="50800" dist="38100" dir="2700000" algn="tl" rotWithShape="0">
                    <a:prstClr val="black">
                      <a:alpha val="40000"/>
                    </a:prstClr>
                  </a:outerShdw>
                </a:effectLst>
              </a:rPr>
              <a:t> left in the Universe when you die?</a:t>
            </a: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53</a:t>
            </a:fld>
            <a:endParaRPr lang="en-US"/>
          </a:p>
        </p:txBody>
      </p:sp>
      <p:sp>
        <p:nvSpPr>
          <p:cNvPr id="8" name="Text Box 3"/>
          <p:cNvSpPr txBox="1">
            <a:spLocks noChangeArrowheads="1"/>
          </p:cNvSpPr>
          <p:nvPr/>
        </p:nvSpPr>
        <p:spPr bwMode="auto">
          <a:xfrm>
            <a:off x="694921" y="303096"/>
            <a:ext cx="7696200" cy="1323439"/>
          </a:xfrm>
          <a:prstGeom prst="rect">
            <a:avLst/>
          </a:prstGeom>
          <a:noFill/>
          <a:ln w="31750">
            <a:noFill/>
            <a:miter lim="800000"/>
            <a:headEnd/>
            <a:tailEnd/>
          </a:ln>
          <a:effectLst/>
        </p:spPr>
        <p:txBody>
          <a:bodyPr wrap="square">
            <a:spAutoFit/>
          </a:bodyPr>
          <a:lstStyle/>
          <a:p>
            <a:pPr algn="ctr"/>
            <a:r>
              <a:rPr lang="en-US" sz="4000" dirty="0" smtClean="0">
                <a:solidFill>
                  <a:srgbClr val="FFFF00"/>
                </a:solidFill>
              </a:rPr>
              <a:t>15 years </a:t>
            </a:r>
            <a:r>
              <a:rPr lang="en-US" sz="4000" dirty="0" smtClean="0">
                <a:solidFill>
                  <a:srgbClr val="FFFF00"/>
                </a:solidFill>
                <a:latin typeface="Wingdings"/>
                <a:ea typeface="Wingdings"/>
                <a:cs typeface="Wingdings"/>
                <a:sym typeface="Wingdings"/>
              </a:rPr>
              <a:t>≈</a:t>
            </a:r>
            <a:r>
              <a:rPr lang="en-US" sz="4000" dirty="0" smtClean="0">
                <a:solidFill>
                  <a:srgbClr val="FFFF00"/>
                </a:solidFill>
              </a:rPr>
              <a:t>1000x computing power </a:t>
            </a:r>
          </a:p>
          <a:p>
            <a:r>
              <a:rPr lang="en-US" sz="4000" dirty="0">
                <a:solidFill>
                  <a:srgbClr val="FFFF00"/>
                </a:solidFill>
                <a:latin typeface="Wingdings"/>
                <a:ea typeface="Wingdings"/>
                <a:cs typeface="Wingdings"/>
                <a:sym typeface="Wingdings"/>
              </a:rPr>
              <a:t> </a:t>
            </a:r>
            <a:r>
              <a:rPr lang="en-US" sz="4000" dirty="0" smtClean="0">
                <a:solidFill>
                  <a:srgbClr val="FFFF00"/>
                </a:solidFill>
                <a:ea typeface="Wingdings"/>
                <a:cs typeface="Wingdings"/>
                <a:sym typeface="Wingdings"/>
              </a:rPr>
              <a:t>             </a:t>
            </a:r>
            <a:r>
              <a:rPr lang="en-US" sz="4000" dirty="0" smtClean="0">
                <a:solidFill>
                  <a:srgbClr val="FFFF00"/>
                </a:solidFill>
                <a:latin typeface="Wingdings"/>
                <a:ea typeface="Wingdings"/>
                <a:cs typeface="Wingdings"/>
                <a:sym typeface="Wingdings"/>
              </a:rPr>
              <a:t>≈</a:t>
            </a:r>
            <a:r>
              <a:rPr lang="en-US" sz="4000" dirty="0" smtClean="0">
                <a:solidFill>
                  <a:srgbClr val="FFFF00"/>
                </a:solidFill>
                <a:ea typeface="Wingdings"/>
                <a:cs typeface="Wingdings"/>
                <a:sym typeface="Wingdings"/>
              </a:rPr>
              <a:t> </a:t>
            </a:r>
            <a:r>
              <a:rPr lang="en-US" sz="4000" dirty="0" smtClean="0">
                <a:solidFill>
                  <a:srgbClr val="FFFF00"/>
                </a:solidFill>
              </a:rPr>
              <a:t>double understanding</a:t>
            </a:r>
            <a:r>
              <a:rPr lang="en-US" sz="4000" dirty="0" smtClean="0">
                <a:solidFill>
                  <a:srgbClr val="FFFF00"/>
                </a:solidFill>
                <a:latin typeface="Wingdings"/>
                <a:ea typeface="Wingdings"/>
                <a:cs typeface="Wingdings"/>
                <a:sym typeface="Wingdings"/>
              </a:rPr>
              <a:t>  </a:t>
            </a:r>
            <a:endParaRPr lang="en-US" sz="4000" dirty="0">
              <a:solidFill>
                <a:srgbClr val="FFFF00"/>
              </a:solidFill>
            </a:endParaRPr>
          </a:p>
        </p:txBody>
      </p:sp>
      <p:sp>
        <p:nvSpPr>
          <p:cNvPr id="9" name="TextBox 8"/>
          <p:cNvSpPr txBox="1"/>
          <p:nvPr/>
        </p:nvSpPr>
        <p:spPr>
          <a:xfrm>
            <a:off x="-695989" y="1248256"/>
            <a:ext cx="2511588" cy="341632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smtClean="0">
                <a:solidFill>
                  <a:schemeClr val="accent5">
                    <a:lumMod val="20000"/>
                    <a:lumOff val="80000"/>
                  </a:schemeClr>
                </a:solidFill>
                <a:effectLst>
                  <a:outerShdw blurRad="50800" dist="38100" dir="2700000" algn="tl" rotWithShape="0">
                    <a:schemeClr val="tx1">
                      <a:alpha val="43000"/>
                    </a:schemeClr>
                  </a:outerShdw>
                </a:effectLst>
              </a:rPr>
              <a:t>“There’s an unwritten rule in astrophysics: your computer simulation must end before you die.”</a:t>
            </a:r>
          </a:p>
          <a:p>
            <a:pPr algn="r"/>
            <a:r>
              <a:rPr lang="en-US" sz="2400" dirty="0" smtClean="0">
                <a:solidFill>
                  <a:schemeClr val="accent5">
                    <a:lumMod val="20000"/>
                    <a:lumOff val="80000"/>
                  </a:schemeClr>
                </a:solidFill>
                <a:effectLst>
                  <a:outerShdw blurRad="50800" dist="38100" dir="2700000" algn="tl" rotWithShape="0">
                    <a:schemeClr val="tx1">
                      <a:alpha val="43000"/>
                    </a:schemeClr>
                  </a:outerShdw>
                </a:effectLst>
              </a:rPr>
              <a:t>Neil </a:t>
            </a:r>
            <a:r>
              <a:rPr lang="en-US" sz="2400" dirty="0" err="1" smtClean="0">
                <a:solidFill>
                  <a:schemeClr val="accent5">
                    <a:lumMod val="20000"/>
                    <a:lumOff val="80000"/>
                  </a:schemeClr>
                </a:solidFill>
                <a:effectLst>
                  <a:outerShdw blurRad="50800" dist="38100" dir="2700000" algn="tl" rotWithShape="0">
                    <a:schemeClr val="tx1">
                      <a:alpha val="43000"/>
                    </a:schemeClr>
                  </a:outerShdw>
                </a:effectLst>
              </a:rPr>
              <a:t>deGrasse</a:t>
            </a:r>
            <a:r>
              <a:rPr lang="en-US" sz="2400" dirty="0" smtClean="0">
                <a:solidFill>
                  <a:schemeClr val="accent5">
                    <a:lumMod val="20000"/>
                    <a:lumOff val="80000"/>
                  </a:schemeClr>
                </a:solidFill>
                <a:effectLst>
                  <a:outerShdw blurRad="50800" dist="38100" dir="2700000" algn="tl" rotWithShape="0">
                    <a:schemeClr val="tx1">
                      <a:alpha val="43000"/>
                    </a:schemeClr>
                  </a:outerShdw>
                </a:effectLst>
              </a:rPr>
              <a:t> Tyson</a:t>
            </a:r>
            <a:endParaRPr lang="en-US" sz="2400" dirty="0">
              <a:solidFill>
                <a:schemeClr val="accent5">
                  <a:lumMod val="20000"/>
                  <a:lumOff val="80000"/>
                </a:schemeClr>
              </a:solidFill>
              <a:effectLst>
                <a:outerShdw blurRad="50800" dist="38100" dir="2700000" algn="tl" rotWithShape="0">
                  <a:schemeClr val="tx1">
                    <a:alpha val="43000"/>
                  </a:schemeClr>
                </a:outerShdw>
              </a:effectLst>
            </a:endParaRPr>
          </a:p>
        </p:txBody>
      </p:sp>
    </p:spTree>
    <p:extLst>
      <p:ext uri="{BB962C8B-B14F-4D97-AF65-F5344CB8AC3E}">
        <p14:creationId xmlns:p14="http://schemas.microsoft.com/office/powerpoint/2010/main" val="41283953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91907"/>
                                        </p:tgtEl>
                                        <p:attrNameLst>
                                          <p:attrName>style.visibility</p:attrName>
                                        </p:attrNameLst>
                                      </p:cBhvr>
                                      <p:to>
                                        <p:strVal val="visible"/>
                                      </p:to>
                                    </p:set>
                                    <p:animEffect transition="in" filter="wheel(4)">
                                      <p:cBhvr>
                                        <p:cTn id="7" dur="2000"/>
                                        <p:tgtEl>
                                          <p:spTgt spid="89190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4)">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07"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52401" y="914400"/>
            <a:ext cx="3962400" cy="3970318"/>
          </a:xfrm>
          <a:prstGeom prst="rect">
            <a:avLst/>
          </a:prstGeom>
          <a:noFill/>
          <a:ln w="31750">
            <a:noFill/>
            <a:miter lim="800000"/>
            <a:headEnd/>
            <a:tailEnd/>
          </a:ln>
          <a:effectLst/>
        </p:spPr>
        <p:txBody>
          <a:bodyPr wrap="square">
            <a:spAutoFit/>
          </a:bodyPr>
          <a:lstStyle/>
          <a:p>
            <a:r>
              <a:rPr lang="en-US" sz="3600" i="1" dirty="0"/>
              <a:t>Only two things are infinite, the universe and human stupidity, and I'm not sure about the former. </a:t>
            </a:r>
          </a:p>
          <a:p>
            <a:pPr algn="r"/>
            <a:r>
              <a:rPr lang="en-US" sz="3600" dirty="0"/>
              <a:t>Albert Einstein</a:t>
            </a:r>
          </a:p>
        </p:txBody>
      </p:sp>
      <p:pic>
        <p:nvPicPr>
          <p:cNvPr id="8194" name="Picture 2"/>
          <p:cNvPicPr>
            <a:picLocks noChangeAspect="1" noChangeArrowheads="1"/>
          </p:cNvPicPr>
          <p:nvPr/>
        </p:nvPicPr>
        <p:blipFill>
          <a:blip r:embed="rId2" cstate="print"/>
          <a:srcRect/>
          <a:stretch>
            <a:fillRect/>
          </a:stretch>
        </p:blipFill>
        <p:spPr bwMode="auto">
          <a:xfrm>
            <a:off x="4191000" y="0"/>
            <a:ext cx="4953000" cy="6865457"/>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54</a:t>
            </a:fld>
            <a:endParaRPr lang="en-US"/>
          </a:p>
        </p:txBody>
      </p:sp>
    </p:spTree>
    <p:extLst>
      <p:ext uri="{BB962C8B-B14F-4D97-AF65-F5344CB8AC3E}">
        <p14:creationId xmlns:p14="http://schemas.microsoft.com/office/powerpoint/2010/main" val="94228928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p:txBody>
          <a:bodyPr/>
          <a:lstStyle/>
          <a:p>
            <a:r>
              <a:rPr lang="en-US"/>
              <a:t>The Endless Golden Age</a:t>
            </a:r>
          </a:p>
        </p:txBody>
      </p:sp>
      <p:sp>
        <p:nvSpPr>
          <p:cNvPr id="904195" name="Rectangle 3"/>
          <p:cNvSpPr>
            <a:spLocks noGrp="1" noChangeArrowheads="1"/>
          </p:cNvSpPr>
          <p:nvPr>
            <p:ph type="body" idx="1"/>
          </p:nvPr>
        </p:nvSpPr>
        <p:spPr>
          <a:xfrm>
            <a:off x="457200" y="1600200"/>
            <a:ext cx="8382000" cy="4525963"/>
          </a:xfrm>
        </p:spPr>
        <p:txBody>
          <a:bodyPr/>
          <a:lstStyle/>
          <a:p>
            <a:pPr>
              <a:lnSpc>
                <a:spcPct val="90000"/>
              </a:lnSpc>
            </a:pPr>
            <a:r>
              <a:rPr lang="en-US" b="1" dirty="0"/>
              <a:t>Golden Age</a:t>
            </a:r>
            <a:r>
              <a:rPr lang="en-US" dirty="0"/>
              <a:t> – period in which knowledge/quality of something </a:t>
            </a:r>
            <a:r>
              <a:rPr lang="en-US" dirty="0" smtClean="0"/>
              <a:t>improves exponentially</a:t>
            </a:r>
            <a:endParaRPr lang="en-US" dirty="0"/>
          </a:p>
          <a:p>
            <a:pPr>
              <a:lnSpc>
                <a:spcPct val="90000"/>
              </a:lnSpc>
            </a:pPr>
            <a:r>
              <a:rPr lang="en-US" dirty="0"/>
              <a:t>At </a:t>
            </a:r>
            <a:r>
              <a:rPr lang="en-US" b="1" dirty="0"/>
              <a:t>any point in history</a:t>
            </a:r>
            <a:r>
              <a:rPr lang="en-US" dirty="0"/>
              <a:t>, half of what is known about astrophysics was discovered in the previous 15 years!</a:t>
            </a:r>
          </a:p>
          <a:p>
            <a:pPr lvl="1">
              <a:lnSpc>
                <a:spcPct val="90000"/>
              </a:lnSpc>
            </a:pPr>
            <a:r>
              <a:rPr lang="en-US" dirty="0" smtClean="0"/>
              <a:t>Moore’s </a:t>
            </a:r>
            <a:r>
              <a:rPr lang="en-US" dirty="0"/>
              <a:t>law today, but other advances </a:t>
            </a:r>
            <a:r>
              <a:rPr lang="en-US" dirty="0" smtClean="0"/>
              <a:t>previously (and tomorrow): </a:t>
            </a:r>
            <a:r>
              <a:rPr lang="en-US" dirty="0"/>
              <a:t>telescopes, photocopiers, clocks, agriculture, </a:t>
            </a:r>
            <a:r>
              <a:rPr lang="en-US" dirty="0" smtClean="0"/>
              <a:t>drone delivery, personal assistant, etc</a:t>
            </a:r>
            <a:r>
              <a:rPr lang="en-US" dirty="0"/>
              <a:t>.</a:t>
            </a:r>
          </a:p>
          <a:p>
            <a:pPr>
              <a:lnSpc>
                <a:spcPct val="90000"/>
              </a:lnSpc>
            </a:pPr>
            <a:endParaRPr lang="en-US" dirty="0"/>
          </a:p>
        </p:txBody>
      </p:sp>
      <p:sp>
        <p:nvSpPr>
          <p:cNvPr id="4" name="TextBox 3"/>
          <p:cNvSpPr txBox="1"/>
          <p:nvPr/>
        </p:nvSpPr>
        <p:spPr>
          <a:xfrm>
            <a:off x="1066800" y="5562600"/>
            <a:ext cx="6945043"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400" dirty="0" smtClean="0"/>
              <a:t>Accumulating 4% per year =&gt; doubling every 15 years!</a:t>
            </a:r>
            <a:endParaRPr lang="en-US" sz="2400"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55</a:t>
            </a:fld>
            <a:endParaRPr lang="en-US"/>
          </a:p>
        </p:txBody>
      </p:sp>
    </p:spTree>
    <p:extLst>
      <p:ext uri="{BB962C8B-B14F-4D97-AF65-F5344CB8AC3E}">
        <p14:creationId xmlns:p14="http://schemas.microsoft.com/office/powerpoint/2010/main" val="65296169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2-03 at 7.54.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268" y="121590"/>
            <a:ext cx="7728295" cy="6356350"/>
          </a:xfrm>
          <a:prstGeom prst="rect">
            <a:avLst/>
          </a:prstGeom>
        </p:spPr>
      </p:pic>
      <p:sp>
        <p:nvSpPr>
          <p:cNvPr id="4" name="Slide Number Placeholder 3"/>
          <p:cNvSpPr>
            <a:spLocks noGrp="1"/>
          </p:cNvSpPr>
          <p:nvPr>
            <p:ph type="sldNum" sz="quarter" idx="12"/>
          </p:nvPr>
        </p:nvSpPr>
        <p:spPr/>
        <p:txBody>
          <a:bodyPr/>
          <a:lstStyle/>
          <a:p>
            <a:fld id="{B6B80A1A-7165-45C4-A01A-4D8082766133}" type="slidenum">
              <a:rPr lang="en-US" smtClean="0"/>
              <a:pPr/>
              <a:t>56</a:t>
            </a:fld>
            <a:endParaRPr lang="en-US" dirty="0"/>
          </a:p>
        </p:txBody>
      </p:sp>
      <p:sp>
        <p:nvSpPr>
          <p:cNvPr id="6" name="TextBox 5"/>
          <p:cNvSpPr txBox="1"/>
          <p:nvPr/>
        </p:nvSpPr>
        <p:spPr>
          <a:xfrm rot="16200000">
            <a:off x="-1512329" y="3067790"/>
            <a:ext cx="4670061" cy="400110"/>
          </a:xfrm>
          <a:prstGeom prst="rect">
            <a:avLst/>
          </a:prstGeom>
          <a:noFill/>
        </p:spPr>
        <p:txBody>
          <a:bodyPr wrap="none" rtlCol="0">
            <a:spAutoFit/>
          </a:bodyPr>
          <a:lstStyle/>
          <a:p>
            <a:r>
              <a:rPr lang="en-US" sz="2000" dirty="0" smtClean="0"/>
              <a:t>Log scale: straight line = exponential curve!</a:t>
            </a:r>
            <a:endParaRPr lang="en-US" sz="2000"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7" name="TextBox 6"/>
          <p:cNvSpPr txBox="1"/>
          <p:nvPr/>
        </p:nvSpPr>
        <p:spPr>
          <a:xfrm>
            <a:off x="4642725" y="4147562"/>
            <a:ext cx="4215630" cy="923330"/>
          </a:xfrm>
          <a:prstGeom prst="rect">
            <a:avLst/>
          </a:prstGeom>
          <a:solidFill>
            <a:schemeClr val="accent1">
              <a:lumMod val="20000"/>
              <a:lumOff val="80000"/>
            </a:schemeClr>
          </a:solidFill>
        </p:spPr>
        <p:txBody>
          <a:bodyPr wrap="square" rtlCol="0">
            <a:spAutoFit/>
          </a:bodyPr>
          <a:lstStyle/>
          <a:p>
            <a:r>
              <a:rPr lang="en-US" dirty="0" err="1" smtClean="0"/>
              <a:t>Koomey’s</a:t>
            </a:r>
            <a:r>
              <a:rPr lang="en-US" dirty="0" smtClean="0"/>
              <a:t> </a:t>
            </a:r>
            <a:r>
              <a:rPr lang="en-US" dirty="0" err="1" smtClean="0"/>
              <a:t>Law:</a:t>
            </a:r>
            <a:r>
              <a:rPr lang="en-US" i="1" dirty="0" err="1" smtClean="0">
                <a:hlinkClick r:id="rId3"/>
              </a:rPr>
              <a:t>Assessing</a:t>
            </a:r>
            <a:r>
              <a:rPr lang="en-US" i="1" dirty="0" smtClean="0">
                <a:hlinkClick r:id="rId3"/>
              </a:rPr>
              <a:t> </a:t>
            </a:r>
            <a:r>
              <a:rPr lang="en-US" i="1" dirty="0">
                <a:hlinkClick r:id="rId3"/>
              </a:rPr>
              <a:t>Trends in the Electrical Efficiency </a:t>
            </a:r>
            <a:r>
              <a:rPr lang="en-US" i="1" dirty="0" smtClean="0">
                <a:hlinkClick r:id="rId3"/>
              </a:rPr>
              <a:t>of Computation Over Time</a:t>
            </a:r>
            <a:endParaRPr lang="en-US" i="1" dirty="0"/>
          </a:p>
        </p:txBody>
      </p:sp>
      <p:sp>
        <p:nvSpPr>
          <p:cNvPr id="9" name="Rectangle 8"/>
          <p:cNvSpPr/>
          <p:nvPr/>
        </p:nvSpPr>
        <p:spPr>
          <a:xfrm>
            <a:off x="6404516" y="355549"/>
            <a:ext cx="2634769" cy="224676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dirty="0" smtClean="0"/>
              <a:t>“Any physical quantity that’s growing exponentially predicts a disaster, you simply can’t go beyond certain major limits.”</a:t>
            </a:r>
          </a:p>
          <a:p>
            <a:r>
              <a:rPr lang="en-US" sz="2000" dirty="0" smtClean="0"/>
              <a:t>Gordon Moore (2007)</a:t>
            </a:r>
            <a:endParaRPr lang="en-US" sz="2000" dirty="0"/>
          </a:p>
        </p:txBody>
      </p:sp>
    </p:spTree>
    <p:extLst>
      <p:ext uri="{BB962C8B-B14F-4D97-AF65-F5344CB8AC3E}">
        <p14:creationId xmlns:p14="http://schemas.microsoft.com/office/powerpoint/2010/main" val="287463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5046" y="350501"/>
            <a:ext cx="5778307" cy="6001642"/>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p>
            <a:r>
              <a:rPr lang="en-US" sz="2400" i="1" dirty="0" smtClean="0"/>
              <a:t>An analysis of the history of technology shows that technological change is exponential, contrary to the common-sense 'intuitive linear' view. So we won't experience 100 years of progress in the 21st century-it will be more like 20,000 years of progress (at today’s rate</a:t>
            </a:r>
            <a:r>
              <a:rPr lang="en-US" sz="2400" i="1" dirty="0" smtClean="0"/>
              <a:t>)... Within </a:t>
            </a:r>
            <a:r>
              <a:rPr lang="en-US" sz="2400" i="1" dirty="0" smtClean="0"/>
              <a:t>a few decades, machine intelligence will surpass human intelligence, leading to the Singularity — technological change so rapid and profound it represents a rupture in the fabric of human history. The implications include the merger of biological and non-biological intelligence, immortal software-based humans, and ultra-high levels of intelligence that expand outward in the universe at the speed of </a:t>
            </a:r>
            <a:r>
              <a:rPr lang="en-US" sz="2400" i="1" dirty="0" smtClean="0"/>
              <a:t>light.</a:t>
            </a:r>
            <a:endParaRPr lang="en-US" sz="2400" i="1" dirty="0"/>
          </a:p>
        </p:txBody>
      </p:sp>
      <p:sp>
        <p:nvSpPr>
          <p:cNvPr id="3" name="Date Placeholder 2"/>
          <p:cNvSpPr>
            <a:spLocks noGrp="1"/>
          </p:cNvSpPr>
          <p:nvPr>
            <p:ph type="dt" sz="half" idx="10"/>
          </p:nvPr>
        </p:nvSpPr>
        <p:spPr/>
        <p:txBody>
          <a:bodyPr/>
          <a:lstStyle/>
          <a:p>
            <a:r>
              <a:rPr lang="en-US" dirty="0"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pPr/>
              <a:t>57</a:t>
            </a:fld>
            <a:endParaRPr lang="en-US"/>
          </a:p>
        </p:txBody>
      </p:sp>
      <p:pic>
        <p:nvPicPr>
          <p:cNvPr id="11" name="Picture 10"/>
          <p:cNvPicPr>
            <a:picLocks noChangeAspect="1"/>
          </p:cNvPicPr>
          <p:nvPr/>
        </p:nvPicPr>
        <p:blipFill>
          <a:blip r:embed="rId2"/>
          <a:stretch>
            <a:fillRect/>
          </a:stretch>
        </p:blipFill>
        <p:spPr>
          <a:xfrm>
            <a:off x="6212464" y="1053778"/>
            <a:ext cx="2712098" cy="3669646"/>
          </a:xfrm>
          <a:prstGeom prst="rect">
            <a:avLst/>
          </a:prstGeom>
        </p:spPr>
      </p:pic>
      <p:sp>
        <p:nvSpPr>
          <p:cNvPr id="12" name="Rectangle 11"/>
          <p:cNvSpPr/>
          <p:nvPr/>
        </p:nvSpPr>
        <p:spPr>
          <a:xfrm>
            <a:off x="6453995" y="4797597"/>
            <a:ext cx="2232805" cy="461665"/>
          </a:xfrm>
          <a:prstGeom prst="rect">
            <a:avLst/>
          </a:prstGeom>
        </p:spPr>
        <p:txBody>
          <a:bodyPr wrap="square">
            <a:spAutoFit/>
          </a:bodyPr>
          <a:lstStyle/>
          <a:p>
            <a:pPr algn="ctr"/>
            <a:r>
              <a:rPr lang="en-US" sz="2400" dirty="0" smtClean="0"/>
              <a:t>Ray </a:t>
            </a:r>
            <a:r>
              <a:rPr lang="en-US" sz="2400" dirty="0" err="1"/>
              <a:t>Kurzweil</a:t>
            </a:r>
            <a:endParaRPr lang="en-US" sz="2400" dirty="0"/>
          </a:p>
        </p:txBody>
      </p:sp>
    </p:spTree>
    <p:extLst>
      <p:ext uri="{BB962C8B-B14F-4D97-AF65-F5344CB8AC3E}">
        <p14:creationId xmlns:p14="http://schemas.microsoft.com/office/powerpoint/2010/main" val="2331486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58</a:t>
            </a:fld>
            <a:endParaRPr lang="en-US"/>
          </a:p>
        </p:txBody>
      </p:sp>
      <p:pic>
        <p:nvPicPr>
          <p:cNvPr id="5" name="Picture 4" descr="Screen Shot 2013-12-03 at 9.49.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79" y="0"/>
            <a:ext cx="8002520" cy="3773915"/>
          </a:xfrm>
          <a:prstGeom prst="rect">
            <a:avLst/>
          </a:prstGeom>
          <a:ln>
            <a:noFill/>
          </a:ln>
          <a:effectLst>
            <a:outerShdw blurRad="292100" dist="139700" dir="2700000" algn="tl" rotWithShape="0">
              <a:srgbClr val="333333">
                <a:alpha val="65000"/>
              </a:srgbClr>
            </a:outerShdw>
          </a:effectLst>
        </p:spPr>
      </p:pic>
      <p:pic>
        <p:nvPicPr>
          <p:cNvPr id="8" name="Picture 7" descr="Screen Shot 2013-12-03 at 7.15.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043" y="3881995"/>
            <a:ext cx="4631810" cy="2733259"/>
          </a:xfrm>
          <a:prstGeom prst="rect">
            <a:avLst/>
          </a:prstGeom>
        </p:spPr>
      </p:pic>
      <p:pic>
        <p:nvPicPr>
          <p:cNvPr id="9" name="Picture 8" descr="Screen Shot 2013-12-03 at 7.07.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35" y="3857363"/>
            <a:ext cx="4552171" cy="2755678"/>
          </a:xfrm>
          <a:prstGeom prst="rect">
            <a:avLst/>
          </a:prstGeom>
          <a:ln w="12700" cmpd="sng">
            <a:solidFill>
              <a:srgbClr val="FFFFFF"/>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0111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AT&amp;T’s “You Will</a:t>
            </a:r>
            <a:r>
              <a:rPr lang="en-US" dirty="0" smtClean="0"/>
              <a:t>” (1993-4)</a:t>
            </a:r>
            <a:endParaRPr lang="en-US" dirty="0"/>
          </a:p>
        </p:txBody>
      </p:sp>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5</a:t>
            </a:fld>
            <a:endParaRPr lang="en-US"/>
          </a:p>
        </p:txBody>
      </p:sp>
      <p:pic>
        <p:nvPicPr>
          <p:cNvPr id="34" name="Picture 33" descr="Screen Shot 2013-12-02 at 3.56.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18" y="1417638"/>
            <a:ext cx="6300310" cy="4303381"/>
          </a:xfrm>
          <a:prstGeom prst="rect">
            <a:avLst/>
          </a:prstGeom>
          <a:ln>
            <a:noFill/>
          </a:ln>
          <a:effectLst>
            <a:softEdge rad="112500"/>
          </a:effectLst>
        </p:spPr>
      </p:pic>
      <p:pic>
        <p:nvPicPr>
          <p:cNvPr id="35" name="Picture 34" descr="Screen Shot 2013-12-02 at 3.57.18 PM.png"/>
          <p:cNvPicPr>
            <a:picLocks noChangeAspect="1"/>
          </p:cNvPicPr>
          <p:nvPr/>
        </p:nvPicPr>
        <p:blipFill rotWithShape="1">
          <a:blip r:embed="rId3">
            <a:extLst>
              <a:ext uri="{28A0092B-C50C-407E-A947-70E740481C1C}">
                <a14:useLocalDpi xmlns:a14="http://schemas.microsoft.com/office/drawing/2010/main" val="0"/>
              </a:ext>
            </a:extLst>
          </a:blip>
          <a:srcRect l="20707" t="11133" r="19616" b="7111"/>
          <a:stretch/>
        </p:blipFill>
        <p:spPr>
          <a:xfrm>
            <a:off x="6553200" y="3039745"/>
            <a:ext cx="2337514" cy="31748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883505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59</a:t>
            </a:fld>
            <a:endParaRPr lang="en-US"/>
          </a:p>
        </p:txBody>
      </p:sp>
      <p:pic>
        <p:nvPicPr>
          <p:cNvPr id="5" name="Picture 4" descr="Screen Shot 2013-12-03 at 9.49.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79" y="0"/>
            <a:ext cx="8002520" cy="3773915"/>
          </a:xfrm>
          <a:prstGeom prst="rect">
            <a:avLst/>
          </a:prstGeom>
          <a:ln>
            <a:noFill/>
          </a:ln>
          <a:effectLst>
            <a:outerShdw blurRad="292100" dist="139700" dir="2700000" algn="tl" rotWithShape="0">
              <a:srgbClr val="333333">
                <a:alpha val="65000"/>
              </a:srgbClr>
            </a:outerShdw>
          </a:effectLst>
        </p:spPr>
      </p:pic>
      <p:pic>
        <p:nvPicPr>
          <p:cNvPr id="6" name="Picture 5" descr="Screen Shot 2013-12-03 at 7.15.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043" y="3881995"/>
            <a:ext cx="4631810" cy="2733259"/>
          </a:xfrm>
          <a:prstGeom prst="rect">
            <a:avLst/>
          </a:prstGeom>
        </p:spPr>
      </p:pic>
      <p:pic>
        <p:nvPicPr>
          <p:cNvPr id="7" name="Picture 6" descr="Screen Shot 2013-12-03 at 7.07.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35" y="3857363"/>
            <a:ext cx="4552171" cy="2755678"/>
          </a:xfrm>
          <a:prstGeom prst="rect">
            <a:avLst/>
          </a:prstGeom>
          <a:ln w="12700" cmpd="sng">
            <a:solidFill>
              <a:srgbClr val="FFFFFF"/>
            </a:solidFill>
          </a:ln>
          <a:effectLst>
            <a:outerShdw blurRad="292100" dist="139700" dir="2700000" algn="tl" rotWithShape="0">
              <a:srgbClr val="333333">
                <a:alpha val="65000"/>
              </a:srgbClr>
            </a:outerShdw>
          </a:effectLst>
        </p:spPr>
      </p:pic>
      <p:sp>
        <p:nvSpPr>
          <p:cNvPr id="8" name="TextBox 7"/>
          <p:cNvSpPr txBox="1"/>
          <p:nvPr/>
        </p:nvSpPr>
        <p:spPr>
          <a:xfrm>
            <a:off x="457200" y="747681"/>
            <a:ext cx="8095666" cy="267765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800" b="1" dirty="0" smtClean="0"/>
              <a:t>Sustainability</a:t>
            </a:r>
            <a:r>
              <a:rPr lang="en-US" sz="2800" dirty="0" smtClean="0"/>
              <a:t> is a very depressing goal for a scientist/engineer – we should be striving for </a:t>
            </a:r>
            <a:r>
              <a:rPr lang="en-US" sz="2800" b="1" dirty="0" smtClean="0"/>
              <a:t>progress</a:t>
            </a:r>
            <a:r>
              <a:rPr lang="en-US" sz="2800" dirty="0" smtClean="0"/>
              <a:t>!</a:t>
            </a:r>
          </a:p>
          <a:p>
            <a:pPr marL="514350" indent="-514350">
              <a:buAutoNum type="arabicPeriod"/>
            </a:pPr>
            <a:r>
              <a:rPr lang="en-US" sz="2800" b="1" dirty="0" smtClean="0"/>
              <a:t>share</a:t>
            </a:r>
            <a:r>
              <a:rPr lang="en-US" sz="2800" dirty="0" smtClean="0"/>
              <a:t> what we have with the rest of the world (by lowering costs)</a:t>
            </a:r>
          </a:p>
          <a:p>
            <a:pPr marL="514350" indent="-514350">
              <a:buAutoNum type="arabicPeriod"/>
            </a:pPr>
            <a:r>
              <a:rPr lang="en-US" sz="2800" b="1" dirty="0" smtClean="0"/>
              <a:t>invent new things </a:t>
            </a:r>
            <a:r>
              <a:rPr lang="en-US" sz="2800" dirty="0" smtClean="0"/>
              <a:t>that improve the quality, interconnectedness, and length of human life</a:t>
            </a:r>
            <a:endParaRPr lang="en-US" sz="2800" dirty="0"/>
          </a:p>
        </p:txBody>
      </p:sp>
    </p:spTree>
    <p:extLst>
      <p:ext uri="{BB962C8B-B14F-4D97-AF65-F5344CB8AC3E}">
        <p14:creationId xmlns:p14="http://schemas.microsoft.com/office/powerpoint/2010/main" val="1648050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4" name="Rectangle 4"/>
          <p:cNvSpPr>
            <a:spLocks noGrp="1" noChangeArrowheads="1"/>
          </p:cNvSpPr>
          <p:nvPr>
            <p:ph type="title"/>
          </p:nvPr>
        </p:nvSpPr>
        <p:spPr>
          <a:xfrm>
            <a:off x="533400" y="1981200"/>
            <a:ext cx="8229600" cy="1143000"/>
          </a:xfrm>
        </p:spPr>
        <p:txBody>
          <a:bodyPr>
            <a:normAutofit fontScale="90000"/>
          </a:bodyPr>
          <a:lstStyle/>
          <a:p>
            <a:r>
              <a:rPr lang="en-US" sz="6000"/>
              <a:t>Golden Ages</a:t>
            </a:r>
            <a:br>
              <a:rPr lang="en-US" sz="6000"/>
            </a:br>
            <a:r>
              <a:rPr lang="en-US" sz="6000"/>
              <a:t>or</a:t>
            </a:r>
            <a:br>
              <a:rPr lang="en-US" sz="6000"/>
            </a:br>
            <a:r>
              <a:rPr lang="en-US" sz="6000"/>
              <a:t>Golden Catastrophes?</a:t>
            </a: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60</a:t>
            </a:fld>
            <a:endParaRPr lang="en-US"/>
          </a:p>
        </p:txBody>
      </p:sp>
    </p:spTree>
    <p:extLst>
      <p:ext uri="{BB962C8B-B14F-4D97-AF65-F5344CB8AC3E}">
        <p14:creationId xmlns:p14="http://schemas.microsoft.com/office/powerpoint/2010/main" val="267891080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7" name="Rectangle 3"/>
          <p:cNvSpPr>
            <a:spLocks noGrp="1" noChangeArrowheads="1"/>
          </p:cNvSpPr>
          <p:nvPr>
            <p:ph type="body" idx="1"/>
          </p:nvPr>
        </p:nvSpPr>
        <p:spPr>
          <a:xfrm>
            <a:off x="195347" y="1783316"/>
            <a:ext cx="3657600" cy="2832516"/>
          </a:xfrm>
        </p:spPr>
        <p:txBody>
          <a:bodyPr>
            <a:normAutofit/>
          </a:bodyPr>
          <a:lstStyle/>
          <a:p>
            <a:pPr>
              <a:buFontTx/>
              <a:buNone/>
            </a:pPr>
            <a:r>
              <a:rPr lang="en-US" dirty="0"/>
              <a:t>	Reverend Thomas Robert Malthus, </a:t>
            </a:r>
            <a:r>
              <a:rPr lang="en-US" i="1" dirty="0"/>
              <a:t>Essay on the Principle of Population</a:t>
            </a:r>
            <a:r>
              <a:rPr lang="en-US" dirty="0"/>
              <a:t>, 1798</a:t>
            </a:r>
          </a:p>
          <a:p>
            <a:endParaRPr lang="en-US" dirty="0">
              <a:latin typeface="Times New Roman" pitchFamily="18" charset="0"/>
              <a:sym typeface="Symbol" pitchFamily="18" charset="2"/>
            </a:endParaRPr>
          </a:p>
        </p:txBody>
      </p:sp>
      <p:pic>
        <p:nvPicPr>
          <p:cNvPr id="8" name="Picture 5"/>
          <p:cNvPicPr>
            <a:picLocks noChangeAspect="1" noChangeArrowheads="1"/>
          </p:cNvPicPr>
          <p:nvPr/>
        </p:nvPicPr>
        <p:blipFill>
          <a:blip r:embed="rId2" cstate="print"/>
          <a:srcRect/>
          <a:stretch>
            <a:fillRect/>
          </a:stretch>
        </p:blipFill>
        <p:spPr bwMode="auto">
          <a:xfrm>
            <a:off x="3988063" y="1"/>
            <a:ext cx="5155937" cy="7180814"/>
          </a:xfrm>
          <a:prstGeom prst="rect">
            <a:avLst/>
          </a:prstGeom>
          <a:noFill/>
          <a:ln w="31750">
            <a:noFill/>
            <a:miter lim="800000"/>
            <a:headEnd/>
            <a:tailEnd/>
          </a:ln>
          <a:effectLst/>
        </p:spPr>
      </p:pic>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61</a:t>
            </a:fld>
            <a:endParaRPr lang="en-US"/>
          </a:p>
        </p:txBody>
      </p:sp>
    </p:spTree>
    <p:extLst>
      <p:ext uri="{BB962C8B-B14F-4D97-AF65-F5344CB8AC3E}">
        <p14:creationId xmlns:p14="http://schemas.microsoft.com/office/powerpoint/2010/main" val="259767634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62</a:t>
            </a:fld>
            <a:endParaRPr lang="en-US" dirty="0"/>
          </a:p>
        </p:txBody>
      </p:sp>
      <p:pic>
        <p:nvPicPr>
          <p:cNvPr id="5" name="Picture 2"/>
          <p:cNvPicPr>
            <a:picLocks noChangeAspect="1" noChangeArrowheads="1"/>
          </p:cNvPicPr>
          <p:nvPr/>
        </p:nvPicPr>
        <p:blipFill rotWithShape="1">
          <a:blip r:embed="rId2" cstate="print"/>
          <a:srcRect r="10625"/>
          <a:stretch/>
        </p:blipFill>
        <p:spPr bwMode="auto">
          <a:xfrm>
            <a:off x="76201" y="526888"/>
            <a:ext cx="4225448" cy="5512069"/>
          </a:xfrm>
          <a:prstGeom prst="rect">
            <a:avLst/>
          </a:prstGeom>
          <a:ln>
            <a:noFill/>
          </a:ln>
          <a:effectLst>
            <a:outerShdw blurRad="292100" dist="139700" dir="2700000" algn="tl" rotWithShape="0">
              <a:srgbClr val="333333">
                <a:alpha val="65000"/>
              </a:srgbClr>
            </a:outerShdw>
          </a:effectLst>
        </p:spPr>
      </p:pic>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6" name="Rectangle 5"/>
          <p:cNvSpPr/>
          <p:nvPr/>
        </p:nvSpPr>
        <p:spPr>
          <a:xfrm>
            <a:off x="4495800" y="247182"/>
            <a:ext cx="4571999" cy="6001642"/>
          </a:xfrm>
          <a:prstGeom prst="rect">
            <a:avLst/>
          </a:prstGeom>
        </p:spPr>
        <p:txBody>
          <a:bodyPr wrap="square">
            <a:spAutoFit/>
          </a:bodyPr>
          <a:lstStyle/>
          <a:p>
            <a:r>
              <a:rPr lang="en-US" sz="2400" i="1" dirty="0" smtClean="0"/>
              <a:t>The </a:t>
            </a:r>
            <a:r>
              <a:rPr lang="en-US" sz="2400" i="1" dirty="0"/>
              <a:t>great and unlooked for discoveries that have taken place of late years in natural philosophy, the increasing diffusion of general knowledge from the extension of the art of printing, the ardent and unshackled spirit of inquiry that prevails throughout the lettered and even unlettered world, … have all concurred to lead many able men into the opinion that we were touching on a period big with the most important changes, changes that would in some measure be decisive of the future fate of mankind.” </a:t>
            </a:r>
            <a:endParaRPr lang="en-US" sz="2400" i="1" dirty="0"/>
          </a:p>
        </p:txBody>
      </p:sp>
    </p:spTree>
    <p:extLst>
      <p:ext uri="{BB962C8B-B14F-4D97-AF65-F5344CB8AC3E}">
        <p14:creationId xmlns:p14="http://schemas.microsoft.com/office/powerpoint/2010/main" val="339526979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1" name="Rectangle 3"/>
          <p:cNvSpPr>
            <a:spLocks noGrp="1" noChangeArrowheads="1"/>
          </p:cNvSpPr>
          <p:nvPr>
            <p:ph idx="1"/>
          </p:nvPr>
        </p:nvSpPr>
        <p:spPr>
          <a:xfrm>
            <a:off x="228600" y="228600"/>
            <a:ext cx="8621522" cy="5958968"/>
          </a:xfrm>
        </p:spPr>
        <p:txBody>
          <a:bodyPr>
            <a:noAutofit/>
          </a:bodyPr>
          <a:lstStyle/>
          <a:p>
            <a:pPr>
              <a:lnSpc>
                <a:spcPct val="80000"/>
              </a:lnSpc>
              <a:buFontTx/>
              <a:buNone/>
            </a:pPr>
            <a:r>
              <a:rPr lang="en-US" sz="3600" i="1" dirty="0" smtClean="0"/>
              <a:t>I think I may fairly make two </a:t>
            </a:r>
            <a:r>
              <a:rPr lang="en-US" sz="3600" i="1" dirty="0" err="1" smtClean="0"/>
              <a:t>postulata</a:t>
            </a:r>
            <a:r>
              <a:rPr lang="en-US" sz="3600" i="1" dirty="0" smtClean="0"/>
              <a:t>. </a:t>
            </a:r>
          </a:p>
          <a:p>
            <a:pPr lvl="1">
              <a:lnSpc>
                <a:spcPct val="80000"/>
              </a:lnSpc>
            </a:pPr>
            <a:r>
              <a:rPr lang="en-US" sz="3600" i="1" dirty="0" smtClean="0"/>
              <a:t>First, that </a:t>
            </a:r>
            <a:r>
              <a:rPr lang="en-US" sz="3600" b="1" i="1" dirty="0" smtClean="0"/>
              <a:t>food is necessary</a:t>
            </a:r>
            <a:r>
              <a:rPr lang="en-US" sz="3600" i="1" dirty="0" smtClean="0"/>
              <a:t> to the existence of man. </a:t>
            </a:r>
          </a:p>
          <a:p>
            <a:pPr lvl="1">
              <a:lnSpc>
                <a:spcPct val="80000"/>
              </a:lnSpc>
            </a:pPr>
            <a:r>
              <a:rPr lang="en-US" sz="3600" i="1" dirty="0" smtClean="0"/>
              <a:t>Secondly, that the </a:t>
            </a:r>
            <a:r>
              <a:rPr lang="en-US" sz="3600" b="1" i="1" dirty="0" smtClean="0"/>
              <a:t>passion between the sexes is necessary</a:t>
            </a:r>
            <a:r>
              <a:rPr lang="en-US" sz="3600" i="1" dirty="0" smtClean="0"/>
              <a:t> and will remain….</a:t>
            </a:r>
          </a:p>
          <a:p>
            <a:pPr marL="0" indent="0">
              <a:lnSpc>
                <a:spcPct val="80000"/>
              </a:lnSpc>
              <a:buNone/>
            </a:pPr>
            <a:r>
              <a:rPr lang="en-US" sz="3600" i="1" dirty="0" smtClean="0"/>
              <a:t>Assuming then my </a:t>
            </a:r>
            <a:r>
              <a:rPr lang="en-US" sz="3600" i="1" dirty="0" err="1" smtClean="0"/>
              <a:t>postulata</a:t>
            </a:r>
            <a:r>
              <a:rPr lang="en-US" sz="3600" i="1" dirty="0" smtClean="0"/>
              <a:t>, I say, that the power of population is indefinitely greater than the power in the earth to produce subsistence. Population, when unchecked, </a:t>
            </a:r>
            <a:r>
              <a:rPr lang="en-US" sz="3600" b="1" i="1" dirty="0" smtClean="0"/>
              <a:t>increases in a geometrical ratio</a:t>
            </a:r>
            <a:r>
              <a:rPr lang="en-US" sz="3600" i="1" dirty="0" smtClean="0"/>
              <a:t>. Subsistence </a:t>
            </a:r>
            <a:r>
              <a:rPr lang="en-US" sz="3600" b="1" i="1" dirty="0" smtClean="0"/>
              <a:t>increases only in an arithmetical ratio</a:t>
            </a:r>
            <a:r>
              <a:rPr lang="en-US" sz="3600" i="1" dirty="0" smtClean="0"/>
              <a:t>. </a:t>
            </a:r>
            <a:endParaRPr lang="en-US" sz="3600" i="1" dirty="0"/>
          </a:p>
        </p:txBody>
      </p:sp>
      <p:sp>
        <p:nvSpPr>
          <p:cNvPr id="2" name="Date Placeholder 1"/>
          <p:cNvSpPr>
            <a:spLocks noGrp="1"/>
          </p:cNvSpPr>
          <p:nvPr>
            <p:ph type="dt" sz="half" idx="10"/>
          </p:nvPr>
        </p:nvSpPr>
        <p:spPr/>
        <p:txBody>
          <a:bodyPr/>
          <a:lstStyle/>
          <a:p>
            <a:r>
              <a:rPr lang="en-US" dirty="0" smtClean="0"/>
              <a:t>3 December 2013</a:t>
            </a:r>
            <a:endParaRPr lang="en-US" dirty="0"/>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63</a:t>
            </a:fld>
            <a:endParaRPr lang="en-US"/>
          </a:p>
        </p:txBody>
      </p:sp>
      <p:sp>
        <p:nvSpPr>
          <p:cNvPr id="6" name="Rectangle 5"/>
          <p:cNvSpPr/>
          <p:nvPr/>
        </p:nvSpPr>
        <p:spPr>
          <a:xfrm>
            <a:off x="228600" y="5562600"/>
            <a:ext cx="8588334"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sz="3600" dirty="0" smtClean="0">
                <a:sym typeface="Symbol" pitchFamily="18" charset="2"/>
              </a:rPr>
              <a:t>Food per person = </a:t>
            </a:r>
            <a:r>
              <a:rPr lang="en-US" sz="3600" dirty="0">
                <a:latin typeface="Times New Roman" pitchFamily="18" charset="0"/>
                <a:sym typeface="Symbol" pitchFamily="18" charset="2"/>
              </a:rPr>
              <a:t>(</a:t>
            </a:r>
            <a:r>
              <a:rPr lang="en-US" sz="3600" i="1" dirty="0">
                <a:latin typeface="Times New Roman" pitchFamily="18" charset="0"/>
                <a:sym typeface="Symbol" pitchFamily="18" charset="2"/>
              </a:rPr>
              <a:t>n</a:t>
            </a:r>
            <a:r>
              <a:rPr lang="en-US" sz="3600" dirty="0">
                <a:latin typeface="Times New Roman" pitchFamily="18" charset="0"/>
                <a:sym typeface="Symbol" pitchFamily="18" charset="2"/>
              </a:rPr>
              <a:t>) / (</a:t>
            </a:r>
            <a:r>
              <a:rPr lang="en-US" sz="3600" i="1" dirty="0" err="1">
                <a:latin typeface="Times New Roman" pitchFamily="18" charset="0"/>
                <a:sym typeface="Symbol" pitchFamily="18" charset="2"/>
              </a:rPr>
              <a:t>k</a:t>
            </a:r>
            <a:r>
              <a:rPr lang="en-US" sz="3600" i="1" baseline="30000" dirty="0" err="1">
                <a:latin typeface="Times New Roman" pitchFamily="18" charset="0"/>
                <a:sym typeface="Symbol" pitchFamily="18" charset="2"/>
              </a:rPr>
              <a:t>n</a:t>
            </a:r>
            <a:r>
              <a:rPr lang="en-US" sz="3600" dirty="0" smtClean="0">
                <a:latin typeface="Times New Roman" pitchFamily="18" charset="0"/>
                <a:sym typeface="Symbol" pitchFamily="18" charset="2"/>
              </a:rPr>
              <a:t>) </a:t>
            </a:r>
            <a:r>
              <a:rPr lang="en-US" sz="3600" dirty="0" smtClean="0">
                <a:sym typeface="Symbol" pitchFamily="18" charset="2"/>
              </a:rPr>
              <a:t>approaches 0</a:t>
            </a:r>
            <a:endParaRPr lang="en-US" sz="3600" dirty="0">
              <a:sym typeface="Symbol" pitchFamily="18" charset="2"/>
            </a:endParaRPr>
          </a:p>
        </p:txBody>
      </p:sp>
    </p:spTree>
    <p:extLst>
      <p:ext uri="{BB962C8B-B14F-4D97-AF65-F5344CB8AC3E}">
        <p14:creationId xmlns:p14="http://schemas.microsoft.com/office/powerpoint/2010/main" val="174265340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a:xfrm>
            <a:off x="457200" y="1219200"/>
            <a:ext cx="3200400" cy="4144962"/>
          </a:xfrm>
        </p:spPr>
        <p:txBody>
          <a:bodyPr>
            <a:normAutofit/>
          </a:bodyPr>
          <a:lstStyle/>
          <a:p>
            <a:r>
              <a:rPr lang="en-US" dirty="0"/>
              <a:t>Malthus’ </a:t>
            </a:r>
            <a:r>
              <a:rPr lang="en-US" dirty="0" smtClean="0"/>
              <a:t>Fallacy?</a:t>
            </a:r>
            <a:endParaRPr lang="en-US" dirty="0"/>
          </a:p>
        </p:txBody>
      </p:sp>
      <p:pic>
        <p:nvPicPr>
          <p:cNvPr id="875523" name="Picture 3"/>
          <p:cNvPicPr>
            <a:picLocks noChangeAspect="1" noChangeArrowheads="1"/>
          </p:cNvPicPr>
          <p:nvPr/>
        </p:nvPicPr>
        <p:blipFill>
          <a:blip r:embed="rId2" cstate="print"/>
          <a:srcRect/>
          <a:stretch>
            <a:fillRect/>
          </a:stretch>
        </p:blipFill>
        <p:spPr bwMode="auto">
          <a:xfrm>
            <a:off x="3733800" y="249413"/>
            <a:ext cx="4905375" cy="5846587"/>
          </a:xfrm>
          <a:prstGeom prst="rect">
            <a:avLst/>
          </a:prstGeom>
          <a:noFill/>
          <a:ln w="31750">
            <a:noFill/>
            <a:miter lim="800000"/>
            <a:headEnd/>
            <a:tailEnd/>
          </a:ln>
          <a:effectLst/>
        </p:spPr>
      </p:pic>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64</a:t>
            </a:fld>
            <a:endParaRPr lang="en-US"/>
          </a:p>
        </p:txBody>
      </p:sp>
    </p:spTree>
    <p:extLst>
      <p:ext uri="{BB962C8B-B14F-4D97-AF65-F5344CB8AC3E}">
        <p14:creationId xmlns:p14="http://schemas.microsoft.com/office/powerpoint/2010/main" val="316170699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p:txBody>
          <a:bodyPr/>
          <a:lstStyle/>
          <a:p>
            <a:r>
              <a:rPr lang="en-US"/>
              <a:t>Malthus’ Fallacy</a:t>
            </a:r>
          </a:p>
        </p:txBody>
      </p:sp>
      <p:sp>
        <p:nvSpPr>
          <p:cNvPr id="913411" name="Rectangle 3"/>
          <p:cNvSpPr>
            <a:spLocks noGrp="1" noChangeArrowheads="1"/>
          </p:cNvSpPr>
          <p:nvPr>
            <p:ph type="body" idx="1"/>
          </p:nvPr>
        </p:nvSpPr>
        <p:spPr>
          <a:xfrm>
            <a:off x="381000" y="1371600"/>
            <a:ext cx="8534400" cy="4525963"/>
          </a:xfrm>
        </p:spPr>
        <p:txBody>
          <a:bodyPr/>
          <a:lstStyle/>
          <a:p>
            <a:pPr>
              <a:lnSpc>
                <a:spcPct val="90000"/>
              </a:lnSpc>
              <a:buFontTx/>
              <a:buNone/>
            </a:pPr>
            <a:r>
              <a:rPr lang="en-US" sz="2800" dirty="0"/>
              <a:t>	</a:t>
            </a:r>
            <a:r>
              <a:rPr lang="en-US" sz="3600" dirty="0"/>
              <a:t>He forgot how he started: </a:t>
            </a:r>
            <a:endParaRPr lang="en-US" sz="3600" dirty="0" smtClean="0"/>
          </a:p>
          <a:p>
            <a:pPr>
              <a:lnSpc>
                <a:spcPct val="90000"/>
              </a:lnSpc>
              <a:buFontTx/>
              <a:buNone/>
            </a:pPr>
            <a:endParaRPr lang="en-US" sz="3600" dirty="0"/>
          </a:p>
          <a:p>
            <a:pPr>
              <a:lnSpc>
                <a:spcPct val="90000"/>
              </a:lnSpc>
              <a:buFontTx/>
              <a:buNone/>
            </a:pPr>
            <a:r>
              <a:rPr lang="en-US" dirty="0"/>
              <a:t>	</a:t>
            </a:r>
            <a:r>
              <a:rPr lang="en-US" b="1" i="1" dirty="0" smtClean="0"/>
              <a:t>The </a:t>
            </a:r>
            <a:r>
              <a:rPr lang="en-US" b="1" i="1" dirty="0"/>
              <a:t>great and unlooked for discoveries that have taken place of late years in natural philosophy, the increasing diffusion of general knowledge from the extension of the art of printing, the ardent and unshackled spirit of inquiry that prevails throughout the lettered and even unlettered world</a:t>
            </a:r>
            <a:r>
              <a:rPr lang="en-US" b="1" i="1" dirty="0" smtClean="0"/>
              <a:t>…</a:t>
            </a:r>
            <a:endParaRPr lang="en-US" sz="2400"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65</a:t>
            </a:fld>
            <a:endParaRPr lang="en-US"/>
          </a:p>
        </p:txBody>
      </p:sp>
    </p:spTree>
    <p:extLst>
      <p:ext uri="{BB962C8B-B14F-4D97-AF65-F5344CB8AC3E}">
        <p14:creationId xmlns:p14="http://schemas.microsoft.com/office/powerpoint/2010/main" val="2404513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13411">
                                            <p:txEl>
                                              <p:pRg st="0" end="0"/>
                                            </p:txEl>
                                          </p:spTgt>
                                        </p:tgtEl>
                                        <p:attrNameLst>
                                          <p:attrName>style.visibility</p:attrName>
                                        </p:attrNameLst>
                                      </p:cBhvr>
                                      <p:to>
                                        <p:strVal val="visible"/>
                                      </p:to>
                                    </p:set>
                                    <p:animEffect transition="in" filter="dissolve">
                                      <p:cBhvr>
                                        <p:cTn id="7" dur="500"/>
                                        <p:tgtEl>
                                          <p:spTgt spid="913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13411">
                                            <p:txEl>
                                              <p:pRg st="2" end="2"/>
                                            </p:txEl>
                                          </p:spTgt>
                                        </p:tgtEl>
                                        <p:attrNameLst>
                                          <p:attrName>style.visibility</p:attrName>
                                        </p:attrNameLst>
                                      </p:cBhvr>
                                      <p:to>
                                        <p:strVal val="visible"/>
                                      </p:to>
                                    </p:set>
                                    <p:animEffect transition="in" filter="dissolve">
                                      <p:cBhvr>
                                        <p:cTn id="12" dur="500"/>
                                        <p:tgtEl>
                                          <p:spTgt spid="9134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1"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p:txBody>
          <a:bodyPr/>
          <a:lstStyle/>
          <a:p>
            <a:r>
              <a:rPr lang="en-US"/>
              <a:t>Golden Age of Food Production</a:t>
            </a:r>
          </a:p>
        </p:txBody>
      </p:sp>
      <p:sp>
        <p:nvSpPr>
          <p:cNvPr id="876547" name="Rectangle 3"/>
          <p:cNvSpPr>
            <a:spLocks noGrp="1" noChangeArrowheads="1"/>
          </p:cNvSpPr>
          <p:nvPr>
            <p:ph type="body" idx="1"/>
          </p:nvPr>
        </p:nvSpPr>
        <p:spPr>
          <a:xfrm>
            <a:off x="381000" y="1371600"/>
            <a:ext cx="8534400" cy="4525963"/>
          </a:xfrm>
        </p:spPr>
        <p:txBody>
          <a:bodyPr/>
          <a:lstStyle/>
          <a:p>
            <a:pPr>
              <a:buNone/>
            </a:pPr>
            <a:r>
              <a:rPr lang="en-US" sz="3600" dirty="0" smtClean="0"/>
              <a:t>	Agriculture </a:t>
            </a:r>
            <a:r>
              <a:rPr lang="en-US" sz="3600" b="1" dirty="0"/>
              <a:t>is</a:t>
            </a:r>
            <a:r>
              <a:rPr lang="en-US" sz="3600" dirty="0"/>
              <a:t> an “endless golden age” field: p</a:t>
            </a:r>
            <a:r>
              <a:rPr lang="en-US" dirty="0"/>
              <a:t>roduction from the same land increases as ~ </a:t>
            </a:r>
            <a:r>
              <a:rPr lang="en-US" dirty="0">
                <a:latin typeface="Times New Roman" pitchFamily="18" charset="0"/>
                <a:sym typeface="Symbol" pitchFamily="18" charset="2"/>
              </a:rPr>
              <a:t>(1.02</a:t>
            </a:r>
            <a:r>
              <a:rPr lang="en-US" i="1" baseline="30000" dirty="0">
                <a:latin typeface="Times New Roman" pitchFamily="18" charset="0"/>
                <a:sym typeface="Symbol" pitchFamily="18" charset="2"/>
              </a:rPr>
              <a:t>n</a:t>
            </a:r>
            <a:r>
              <a:rPr lang="en-US" dirty="0" smtClean="0">
                <a:latin typeface="Times New Roman" pitchFamily="18" charset="0"/>
                <a:sym typeface="Symbol" pitchFamily="18" charset="2"/>
              </a:rPr>
              <a:t>)</a:t>
            </a:r>
            <a:endParaRPr lang="en-US" dirty="0">
              <a:latin typeface="Times New Roman" pitchFamily="18" charset="0"/>
              <a:sym typeface="Symbol" pitchFamily="18" charset="2"/>
            </a:endParaRPr>
          </a:p>
        </p:txBody>
      </p:sp>
      <p:sp>
        <p:nvSpPr>
          <p:cNvPr id="4" name="Rectangle 3"/>
          <p:cNvSpPr/>
          <p:nvPr/>
        </p:nvSpPr>
        <p:spPr>
          <a:xfrm>
            <a:off x="740944" y="4044529"/>
            <a:ext cx="7696200" cy="2062103"/>
          </a:xfrm>
          <a:prstGeom prst="rect">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tileRect/>
          </a:gradFill>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smtClean="0"/>
              <a:t>Increasing knowledge of farming, weather forecasting, plant domestication, genetic engineering, pest repellants, distribution channels, preservatives, etc.</a:t>
            </a:r>
            <a:endParaRPr lang="en-US" sz="3200" i="1" baseline="30000" dirty="0">
              <a:latin typeface="Times New Roman" pitchFamily="18" charset="0"/>
              <a:sym typeface="Symbol" pitchFamily="18" charset="2"/>
            </a:endParaRP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66</a:t>
            </a:fld>
            <a:endParaRPr lang="en-US"/>
          </a:p>
        </p:txBody>
      </p:sp>
    </p:spTree>
    <p:extLst>
      <p:ext uri="{BB962C8B-B14F-4D97-AF65-F5344CB8AC3E}">
        <p14:creationId xmlns:p14="http://schemas.microsoft.com/office/powerpoint/2010/main" val="449414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6547">
                                            <p:txEl>
                                              <p:pRg st="0" end="0"/>
                                            </p:txEl>
                                          </p:spTgt>
                                        </p:tgtEl>
                                        <p:attrNameLst>
                                          <p:attrName>style.visibility</p:attrName>
                                        </p:attrNameLst>
                                      </p:cBhvr>
                                      <p:to>
                                        <p:strVal val="visible"/>
                                      </p:to>
                                    </p:set>
                                    <p:animEffect transition="in" filter="dissolve">
                                      <p:cBhvr>
                                        <p:cTn id="7" dur="500"/>
                                        <p:tgtEl>
                                          <p:spTgt spid="8765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54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457200" y="0"/>
            <a:ext cx="8229600" cy="1143000"/>
          </a:xfrm>
        </p:spPr>
        <p:txBody>
          <a:bodyPr/>
          <a:lstStyle/>
          <a:p>
            <a:r>
              <a:rPr lang="en-US"/>
              <a:t>Growing Corn</a:t>
            </a:r>
          </a:p>
        </p:txBody>
      </p:sp>
      <p:pic>
        <p:nvPicPr>
          <p:cNvPr id="914437" name="Picture 5" descr="corn_p3"/>
          <p:cNvPicPr>
            <a:picLocks noChangeAspect="1" noChangeArrowheads="1"/>
          </p:cNvPicPr>
          <p:nvPr/>
        </p:nvPicPr>
        <p:blipFill>
          <a:blip r:embed="rId2" cstate="print"/>
          <a:srcRect l="16835"/>
          <a:stretch>
            <a:fillRect/>
          </a:stretch>
        </p:blipFill>
        <p:spPr bwMode="auto">
          <a:xfrm>
            <a:off x="3935413" y="996950"/>
            <a:ext cx="5089525" cy="3598863"/>
          </a:xfrm>
          <a:prstGeom prst="rect">
            <a:avLst/>
          </a:prstGeom>
          <a:noFill/>
        </p:spPr>
      </p:pic>
      <p:sp>
        <p:nvSpPr>
          <p:cNvPr id="914438" name="Text Box 6"/>
          <p:cNvSpPr txBox="1">
            <a:spLocks noChangeArrowheads="1"/>
          </p:cNvSpPr>
          <p:nvPr/>
        </p:nvSpPr>
        <p:spPr bwMode="auto">
          <a:xfrm>
            <a:off x="4724400" y="4772025"/>
            <a:ext cx="3440113" cy="1077218"/>
          </a:xfrm>
          <a:prstGeom prst="rect">
            <a:avLst/>
          </a:prstGeom>
          <a:noFill/>
          <a:ln w="31750">
            <a:noFill/>
            <a:miter lim="800000"/>
            <a:headEnd/>
            <a:tailEnd/>
          </a:ln>
          <a:effectLst/>
        </p:spPr>
        <p:txBody>
          <a:bodyPr wrap="square">
            <a:spAutoFit/>
          </a:bodyPr>
          <a:lstStyle/>
          <a:p>
            <a:r>
              <a:rPr lang="en-US" sz="3200" dirty="0"/>
              <a:t>2006: 10,000 pounds per acre</a:t>
            </a:r>
          </a:p>
        </p:txBody>
      </p:sp>
      <p:sp>
        <p:nvSpPr>
          <p:cNvPr id="914439" name="Text Box 7"/>
          <p:cNvSpPr txBox="1">
            <a:spLocks noChangeArrowheads="1"/>
          </p:cNvSpPr>
          <p:nvPr/>
        </p:nvSpPr>
        <p:spPr bwMode="auto">
          <a:xfrm>
            <a:off x="4724400" y="6025723"/>
            <a:ext cx="4122602" cy="400110"/>
          </a:xfrm>
          <a:prstGeom prst="rect">
            <a:avLst/>
          </a:prstGeom>
          <a:noFill/>
          <a:ln w="31750">
            <a:noFill/>
            <a:miter lim="800000"/>
            <a:headEnd/>
            <a:tailEnd/>
          </a:ln>
          <a:effectLst/>
        </p:spPr>
        <p:txBody>
          <a:bodyPr wrap="none">
            <a:spAutoFit/>
          </a:bodyPr>
          <a:lstStyle/>
          <a:p>
            <a:pPr algn="ctr"/>
            <a:r>
              <a:rPr lang="en-US" dirty="0"/>
              <a:t>Michael </a:t>
            </a:r>
            <a:r>
              <a:rPr lang="en-US" dirty="0" err="1"/>
              <a:t>Pollan’s</a:t>
            </a:r>
            <a:r>
              <a:rPr lang="en-US" dirty="0"/>
              <a:t> </a:t>
            </a:r>
            <a:r>
              <a:rPr lang="en-US" sz="2000" i="1" dirty="0"/>
              <a:t>The</a:t>
            </a:r>
            <a:r>
              <a:rPr lang="en-US" i="1" dirty="0"/>
              <a:t> Omnivore’s Dilemma</a:t>
            </a:r>
            <a:endParaRPr lang="en-US" dirty="0"/>
          </a:p>
        </p:txBody>
      </p:sp>
      <p:sp>
        <p:nvSpPr>
          <p:cNvPr id="914443" name="Text Box 11"/>
          <p:cNvSpPr txBox="1">
            <a:spLocks noChangeArrowheads="1"/>
          </p:cNvSpPr>
          <p:nvPr/>
        </p:nvSpPr>
        <p:spPr bwMode="auto">
          <a:xfrm>
            <a:off x="541338" y="4714875"/>
            <a:ext cx="2971800" cy="954107"/>
          </a:xfrm>
          <a:prstGeom prst="rect">
            <a:avLst/>
          </a:prstGeom>
          <a:noFill/>
          <a:ln w="31750">
            <a:noFill/>
            <a:miter lim="800000"/>
            <a:headEnd/>
            <a:tailEnd/>
          </a:ln>
          <a:effectLst/>
        </p:spPr>
        <p:txBody>
          <a:bodyPr>
            <a:spAutoFit/>
          </a:bodyPr>
          <a:lstStyle/>
          <a:p>
            <a:r>
              <a:rPr lang="en-US" sz="2800" dirty="0"/>
              <a:t>1906: &lt; 1,000 pounds per acre</a:t>
            </a:r>
          </a:p>
        </p:txBody>
      </p:sp>
      <p:pic>
        <p:nvPicPr>
          <p:cNvPr id="914445" name="Picture 13" descr="s403"/>
          <p:cNvPicPr>
            <a:picLocks noChangeAspect="1" noChangeArrowheads="1"/>
          </p:cNvPicPr>
          <p:nvPr/>
        </p:nvPicPr>
        <p:blipFill>
          <a:blip r:embed="rId3" cstate="print"/>
          <a:srcRect/>
          <a:stretch>
            <a:fillRect/>
          </a:stretch>
        </p:blipFill>
        <p:spPr bwMode="auto">
          <a:xfrm>
            <a:off x="115888" y="1433513"/>
            <a:ext cx="3770312" cy="2817812"/>
          </a:xfrm>
          <a:prstGeom prst="rect">
            <a:avLst/>
          </a:prstGeom>
          <a:noFill/>
        </p:spPr>
      </p:pic>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67</a:t>
            </a:fld>
            <a:endParaRPr lang="en-US"/>
          </a:p>
        </p:txBody>
      </p:sp>
    </p:spTree>
    <p:extLst>
      <p:ext uri="{BB962C8B-B14F-4D97-AF65-F5344CB8AC3E}">
        <p14:creationId xmlns:p14="http://schemas.microsoft.com/office/powerpoint/2010/main" val="3831432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8" name="Rectangle 2"/>
          <p:cNvSpPr>
            <a:spLocks noGrp="1" noChangeArrowheads="1"/>
          </p:cNvSpPr>
          <p:nvPr>
            <p:ph type="title"/>
          </p:nvPr>
        </p:nvSpPr>
        <p:spPr/>
        <p:txBody>
          <a:bodyPr/>
          <a:lstStyle/>
          <a:p>
            <a:r>
              <a:rPr lang="en-US"/>
              <a:t>Corn Yield</a:t>
            </a:r>
          </a:p>
        </p:txBody>
      </p:sp>
      <p:pic>
        <p:nvPicPr>
          <p:cNvPr id="915460" name="Picture 4" descr="v2n1a10-f01"/>
          <p:cNvPicPr>
            <a:picLocks noChangeAspect="1" noChangeArrowheads="1"/>
          </p:cNvPicPr>
          <p:nvPr/>
        </p:nvPicPr>
        <p:blipFill>
          <a:blip r:embed="rId2" cstate="print"/>
          <a:srcRect/>
          <a:stretch>
            <a:fillRect/>
          </a:stretch>
        </p:blipFill>
        <p:spPr bwMode="auto">
          <a:xfrm>
            <a:off x="1022350" y="1417638"/>
            <a:ext cx="7010400" cy="4237037"/>
          </a:xfrm>
          <a:prstGeom prst="rect">
            <a:avLst/>
          </a:prstGeom>
          <a:noFill/>
        </p:spPr>
      </p:pic>
      <p:sp>
        <p:nvSpPr>
          <p:cNvPr id="915461" name="Text Box 5"/>
          <p:cNvSpPr txBox="1">
            <a:spLocks noChangeArrowheads="1"/>
          </p:cNvSpPr>
          <p:nvPr/>
        </p:nvSpPr>
        <p:spPr bwMode="auto">
          <a:xfrm rot="16200000">
            <a:off x="-364331" y="3283744"/>
            <a:ext cx="2217738" cy="457200"/>
          </a:xfrm>
          <a:prstGeom prst="rect">
            <a:avLst/>
          </a:prstGeom>
          <a:noFill/>
          <a:ln w="31750">
            <a:noFill/>
            <a:miter lim="800000"/>
            <a:headEnd/>
            <a:tailEnd/>
          </a:ln>
          <a:effectLst/>
        </p:spPr>
        <p:txBody>
          <a:bodyPr wrap="none">
            <a:spAutoFit/>
          </a:bodyPr>
          <a:lstStyle/>
          <a:p>
            <a:r>
              <a:rPr lang="en-US"/>
              <a:t>Note: Log axis!</a:t>
            </a:r>
          </a:p>
        </p:txBody>
      </p:sp>
      <p:sp>
        <p:nvSpPr>
          <p:cNvPr id="915462" name="Rectangle 6"/>
          <p:cNvSpPr>
            <a:spLocks noChangeArrowheads="1"/>
          </p:cNvSpPr>
          <p:nvPr/>
        </p:nvSpPr>
        <p:spPr bwMode="auto">
          <a:xfrm>
            <a:off x="1543050" y="5673725"/>
            <a:ext cx="7481888" cy="457200"/>
          </a:xfrm>
          <a:prstGeom prst="rect">
            <a:avLst/>
          </a:prstGeom>
          <a:noFill/>
          <a:ln w="31750">
            <a:noFill/>
            <a:miter lim="800000"/>
            <a:headEnd/>
            <a:tailEnd/>
          </a:ln>
          <a:effectLst/>
        </p:spPr>
        <p:txBody>
          <a:bodyPr wrap="none">
            <a:spAutoFit/>
          </a:bodyPr>
          <a:lstStyle/>
          <a:p>
            <a:r>
              <a:rPr lang="en-US"/>
              <a:t>http://www.agbioforum.org/v2n1/v2n1a10-ruttan.htm</a:t>
            </a: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68</a:t>
            </a:fld>
            <a:endParaRPr lang="en-US"/>
          </a:p>
        </p:txBody>
      </p:sp>
    </p:spTree>
    <p:extLst>
      <p:ext uri="{BB962C8B-B14F-4D97-AF65-F5344CB8AC3E}">
        <p14:creationId xmlns:p14="http://schemas.microsoft.com/office/powerpoint/2010/main" val="25074884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6</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tx1"/>
                  </a:solidFill>
                </a:rPr>
                <a:t>Commerce</a:t>
              </a:r>
              <a:endParaRPr lang="en-US" dirty="0">
                <a:solidFill>
                  <a:schemeClr val="tx1"/>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endParaRPr lang="en-US" dirty="0">
                <a:solidFill>
                  <a:schemeClr val="bg1"/>
                </a:solidFill>
              </a:endParaRPr>
            </a:p>
          </p:txBody>
        </p:sp>
        <p:sp>
          <p:nvSpPr>
            <p:cNvPr id="30" name="Snip Single Corner Rectangle 29"/>
            <p:cNvSpPr/>
            <p:nvPr/>
          </p:nvSpPr>
          <p:spPr>
            <a:xfrm>
              <a:off x="7780936" y="1587057"/>
              <a:ext cx="1283605" cy="419538"/>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Travel</a:t>
              </a:r>
              <a:endParaRPr lang="en-US" dirty="0">
                <a:solidFill>
                  <a:schemeClr val="tx1"/>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Media Consumption</a:t>
              </a:r>
              <a:endParaRPr lang="en-US" dirty="0">
                <a:solidFill>
                  <a:schemeClr val="tx1"/>
                </a:solidFill>
              </a:endParaRPr>
            </a:p>
          </p:txBody>
        </p:sp>
      </p:grpSp>
      <p:grpSp>
        <p:nvGrpSpPr>
          <p:cNvPr id="7" name="Group 6"/>
          <p:cNvGrpSpPr/>
          <p:nvPr/>
        </p:nvGrpSpPr>
        <p:grpSpPr>
          <a:xfrm>
            <a:off x="4031064" y="2794892"/>
            <a:ext cx="5000488" cy="1382033"/>
            <a:chOff x="2761553" y="3223091"/>
            <a:chExt cx="5000488" cy="1382033"/>
          </a:xfrm>
          <a:solidFill>
            <a:schemeClr val="accent6">
              <a:lumMod val="75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a:t>
              </a:r>
              <a:r>
                <a:rPr lang="en-US" dirty="0">
                  <a:solidFill>
                    <a:schemeClr val="bg1"/>
                  </a:solidFill>
                  <a:ea typeface="Lucida Grande"/>
                  <a:cs typeface="Lucida Grande"/>
                </a:rPr>
                <a:t>your baby in from a phone </a:t>
              </a:r>
              <a:r>
                <a:rPr lang="en-US" dirty="0" smtClean="0">
                  <a:solidFill>
                    <a:schemeClr val="bg1"/>
                  </a:solidFill>
                  <a:ea typeface="Lucida Grande"/>
                  <a:cs typeface="Lucida Grande"/>
                </a:rPr>
                <a:t>booth</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your heads together when you’re not </a:t>
              </a:r>
              <a:r>
                <a:rPr lang="en-US" dirty="0" smtClean="0">
                  <a:solidFill>
                    <a:schemeClr val="bg1"/>
                  </a:solidFill>
                  <a:ea typeface="Lucida Grande"/>
                  <a:cs typeface="Lucida Grande"/>
                </a:rPr>
                <a:t>together</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a:t>
              </a:r>
              <a:endParaRPr lang="en-US" dirty="0">
                <a:solidFill>
                  <a:schemeClr val="bg1"/>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Video Chat</a:t>
              </a:r>
              <a:endParaRPr lang="en-US" dirty="0">
                <a:solidFill>
                  <a:schemeClr val="tx1"/>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253516668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69</a:t>
            </a:fld>
            <a:endParaRPr lang="en-US" dirty="0"/>
          </a:p>
        </p:txBody>
      </p:sp>
      <p:pic>
        <p:nvPicPr>
          <p:cNvPr id="110594" name="Picture 2" descr="Wolfram|Alpha computational knowledge engine"/>
          <p:cNvPicPr>
            <a:picLocks noChangeAspect="1" noChangeArrowheads="1"/>
          </p:cNvPicPr>
          <p:nvPr/>
        </p:nvPicPr>
        <p:blipFill>
          <a:blip r:embed="rId2" cstate="print"/>
          <a:srcRect/>
          <a:stretch>
            <a:fillRect/>
          </a:stretch>
        </p:blipFill>
        <p:spPr bwMode="auto">
          <a:xfrm>
            <a:off x="5191401" y="5757724"/>
            <a:ext cx="3619500" cy="542926"/>
          </a:xfrm>
          <a:prstGeom prst="rect">
            <a:avLst/>
          </a:prstGeom>
          <a:noFill/>
        </p:spPr>
      </p:pic>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6" name="TextBox 5"/>
          <p:cNvSpPr txBox="1"/>
          <p:nvPr/>
        </p:nvSpPr>
        <p:spPr>
          <a:xfrm>
            <a:off x="253149" y="148610"/>
            <a:ext cx="8557752" cy="461665"/>
          </a:xfrm>
          <a:prstGeom prst="rect">
            <a:avLst/>
          </a:prstGeom>
          <a:noFill/>
        </p:spPr>
        <p:txBody>
          <a:bodyPr wrap="none" rtlCol="0">
            <a:spAutoFit/>
          </a:bodyPr>
          <a:lstStyle/>
          <a:p>
            <a:r>
              <a:rPr lang="en-US" sz="2400" dirty="0">
                <a:hlinkClick r:id="rId3"/>
              </a:rPr>
              <a:t>https://</a:t>
            </a:r>
            <a:r>
              <a:rPr lang="en-US" sz="2400" dirty="0" err="1">
                <a:hlinkClick r:id="rId3"/>
              </a:rPr>
              <a:t>www.wolframalpha.com</a:t>
            </a:r>
            <a:r>
              <a:rPr lang="en-US" sz="2400" dirty="0">
                <a:hlinkClick r:id="rId3"/>
              </a:rPr>
              <a:t>/input/?</a:t>
            </a:r>
            <a:r>
              <a:rPr lang="en-US" sz="2400" dirty="0" err="1">
                <a:hlinkClick r:id="rId3"/>
              </a:rPr>
              <a:t>i</a:t>
            </a:r>
            <a:r>
              <a:rPr lang="en-US" sz="2400" dirty="0">
                <a:hlinkClick r:id="rId3"/>
              </a:rPr>
              <a:t>=</a:t>
            </a:r>
            <a:r>
              <a:rPr lang="en-US" sz="2400" dirty="0" err="1">
                <a:hlinkClick r:id="rId3"/>
              </a:rPr>
              <a:t>corn+yield+china+vs</a:t>
            </a:r>
            <a:r>
              <a:rPr lang="en-US" sz="2400" dirty="0">
                <a:hlinkClick r:id="rId3"/>
              </a:rPr>
              <a:t>.+us</a:t>
            </a:r>
            <a:endParaRPr lang="en-US" sz="2400" dirty="0"/>
          </a:p>
        </p:txBody>
      </p:sp>
      <p:pic>
        <p:nvPicPr>
          <p:cNvPr id="7" name="Picture 6" descr="Screen Shot 2013-12-03 at 10.06.2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037" y="905168"/>
            <a:ext cx="8568864" cy="42421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870907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Revolution</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457200" y="1219200"/>
            <a:ext cx="3276600" cy="4714533"/>
          </a:xfrm>
          <a:prstGeom prst="rect">
            <a:avLst/>
          </a:prstGeom>
          <a:noFill/>
          <a:ln w="9525">
            <a:noFill/>
            <a:miter lim="800000"/>
            <a:headEnd/>
            <a:tailEnd/>
          </a:ln>
        </p:spPr>
      </p:pic>
      <p:sp>
        <p:nvSpPr>
          <p:cNvPr id="5" name="Rectangle 4"/>
          <p:cNvSpPr/>
          <p:nvPr/>
        </p:nvSpPr>
        <p:spPr>
          <a:xfrm>
            <a:off x="3810000" y="5486400"/>
            <a:ext cx="5062604" cy="584775"/>
          </a:xfrm>
          <a:prstGeom prst="rect">
            <a:avLst/>
          </a:prstGeom>
        </p:spPr>
        <p:txBody>
          <a:bodyPr wrap="none">
            <a:spAutoFit/>
          </a:bodyPr>
          <a:lstStyle/>
          <a:p>
            <a:r>
              <a:rPr lang="en-US" sz="3200" dirty="0" smtClean="0"/>
              <a:t>Norman Borlaug (1914-2009)</a:t>
            </a:r>
            <a:endParaRPr lang="en-US" sz="3200" dirty="0"/>
          </a:p>
        </p:txBody>
      </p:sp>
      <p:pic>
        <p:nvPicPr>
          <p:cNvPr id="6148" name="Picture 4"/>
          <p:cNvPicPr>
            <a:picLocks noChangeAspect="1" noChangeArrowheads="1"/>
          </p:cNvPicPr>
          <p:nvPr/>
        </p:nvPicPr>
        <p:blipFill>
          <a:blip r:embed="rId3" cstate="print"/>
          <a:srcRect/>
          <a:stretch>
            <a:fillRect/>
          </a:stretch>
        </p:blipFill>
        <p:spPr bwMode="auto">
          <a:xfrm>
            <a:off x="3886200" y="1600200"/>
            <a:ext cx="4905375" cy="3781425"/>
          </a:xfrm>
          <a:prstGeom prst="rect">
            <a:avLst/>
          </a:prstGeom>
          <a:noFill/>
          <a:ln w="9525">
            <a:noFill/>
            <a:miter lim="800000"/>
            <a:headEnd/>
            <a:tailEnd/>
          </a:ln>
        </p:spPr>
      </p:pic>
      <p:sp>
        <p:nvSpPr>
          <p:cNvPr id="3" name="Date Placeholder 2"/>
          <p:cNvSpPr>
            <a:spLocks noGrp="1"/>
          </p:cNvSpPr>
          <p:nvPr>
            <p:ph type="dt" sz="half" idx="10"/>
          </p:nvPr>
        </p:nvSpPr>
        <p:spPr/>
        <p:txBody>
          <a:bodyPr/>
          <a:lstStyle/>
          <a:p>
            <a:r>
              <a:rPr lang="en-US" smtClean="0"/>
              <a:t>3 December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70</a:t>
            </a:fld>
            <a:endParaRPr lang="en-US"/>
          </a:p>
        </p:txBody>
      </p:sp>
    </p:spTree>
    <p:extLst>
      <p:ext uri="{BB962C8B-B14F-4D97-AF65-F5344CB8AC3E}">
        <p14:creationId xmlns:p14="http://schemas.microsoft.com/office/powerpoint/2010/main" val="368778039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04800"/>
            <a:ext cx="8001000" cy="6165790"/>
          </a:xfrm>
          <a:prstGeom prst="rect">
            <a:avLst/>
          </a:prstGeom>
        </p:spPr>
        <p:txBody>
          <a:bodyPr wrap="square">
            <a:spAutoFit/>
          </a:bodyPr>
          <a:lstStyle/>
          <a:p>
            <a:pPr lvl="0">
              <a:spcBef>
                <a:spcPts val="799"/>
              </a:spcBef>
              <a:buClr>
                <a:srgbClr val="000000"/>
              </a:buClr>
              <a:buSzPct val="100000"/>
              <a:tabLst>
                <a:tab pos="914040" algn="l"/>
                <a:tab pos="1828439" algn="l"/>
                <a:tab pos="2742839" algn="l"/>
                <a:tab pos="3657239" algn="l"/>
                <a:tab pos="4571639" algn="l"/>
                <a:tab pos="5486040" algn="l"/>
                <a:tab pos="6400440" algn="l"/>
                <a:tab pos="7314840" algn="l"/>
                <a:tab pos="8229240" algn="l"/>
                <a:tab pos="9143640" algn="l"/>
                <a:tab pos="10058040" algn="l"/>
              </a:tabLst>
              <a:defRPr/>
            </a:pPr>
            <a:r>
              <a:rPr lang="en-US" sz="2400" dirty="0" smtClean="0">
                <a:solidFill>
                  <a:srgbClr val="000000"/>
                </a:solidFill>
                <a:ea typeface="ＭＳ Ｐゴシック" pitchFamily="50"/>
                <a:cs typeface="ＭＳ Ｐゴシック" pitchFamily="50"/>
              </a:rPr>
              <a:t>“At a time when doom-</a:t>
            </a:r>
            <a:r>
              <a:rPr lang="en-US" sz="2400" dirty="0" err="1" smtClean="0">
                <a:solidFill>
                  <a:srgbClr val="000000"/>
                </a:solidFill>
                <a:ea typeface="ＭＳ Ｐゴシック" pitchFamily="50"/>
                <a:cs typeface="ＭＳ Ｐゴシック" pitchFamily="50"/>
              </a:rPr>
              <a:t>sayers</a:t>
            </a:r>
            <a:r>
              <a:rPr lang="en-US" sz="2400" dirty="0" smtClean="0">
                <a:solidFill>
                  <a:srgbClr val="000000"/>
                </a:solidFill>
                <a:ea typeface="ＭＳ Ｐゴシック" pitchFamily="50"/>
                <a:cs typeface="ＭＳ Ｐゴシック" pitchFamily="50"/>
              </a:rPr>
              <a:t> were hopping around saying everyone was going to starve, Norman was working. He moved to Mexico and lived among the people there until he figured out how to improve the output of the farmers. So that saved a million lives. Then he packed up his family and moved to India, where in spite of a war with Pakistan, he managed to introduce new wheat strains that quadrupled their food output. So that saved another million. You get it? But he wasn't done. He did the same thing with a new rice in China. He's doing the same thing in Africa -- as much of Africa as he's allowed to visit. </a:t>
            </a:r>
            <a:r>
              <a:rPr lang="en-US" sz="2400" dirty="0" smtClean="0">
                <a:solidFill>
                  <a:srgbClr val="0000FF"/>
                </a:solidFill>
                <a:ea typeface="ＭＳ Ｐゴシック" pitchFamily="50"/>
                <a:cs typeface="ＭＳ Ｐゴシック" pitchFamily="50"/>
              </a:rPr>
              <a:t>When he won the Nobel Prize in 1970, they said he had saved a billion people.</a:t>
            </a:r>
            <a:r>
              <a:rPr lang="en-US" sz="2400" dirty="0" smtClean="0">
                <a:solidFill>
                  <a:srgbClr val="000000"/>
                </a:solidFill>
                <a:ea typeface="ＭＳ Ｐゴシック" pitchFamily="50"/>
                <a:cs typeface="ＭＳ Ｐゴシック" pitchFamily="50"/>
              </a:rPr>
              <a:t> That's BILLION! BUH! That's Carl Sagan BILLION with a "B"! And most of them were a different race from him. </a:t>
            </a:r>
            <a:r>
              <a:rPr lang="en-US" sz="2400" dirty="0" smtClean="0">
                <a:solidFill>
                  <a:srgbClr val="0000FF"/>
                </a:solidFill>
                <a:ea typeface="ＭＳ Ｐゴシック" pitchFamily="50"/>
                <a:cs typeface="ＭＳ Ｐゴシック" pitchFamily="50"/>
              </a:rPr>
              <a:t>Norman is the greatest human being, and you probably never heard of him.</a:t>
            </a:r>
            <a:r>
              <a:rPr lang="en-US" sz="2400" dirty="0" smtClean="0">
                <a:solidFill>
                  <a:srgbClr val="000000"/>
                </a:solidFill>
                <a:ea typeface="ＭＳ Ｐゴシック" pitchFamily="50"/>
                <a:cs typeface="ＭＳ Ｐゴシック" pitchFamily="50"/>
              </a:rPr>
              <a:t>”</a:t>
            </a:r>
          </a:p>
          <a:p>
            <a:pPr algn="r">
              <a:spcBef>
                <a:spcPts val="799"/>
              </a:spcBef>
              <a:buClr>
                <a:srgbClr val="000000"/>
              </a:buClr>
              <a:buSzPct val="100000"/>
              <a:tabLst>
                <a:tab pos="914040" algn="l"/>
                <a:tab pos="1828439" algn="l"/>
                <a:tab pos="2742839" algn="l"/>
                <a:tab pos="3657239" algn="l"/>
                <a:tab pos="4571639" algn="l"/>
                <a:tab pos="5486040" algn="l"/>
                <a:tab pos="6400440" algn="l"/>
                <a:tab pos="7314840" algn="l"/>
                <a:tab pos="8229240" algn="l"/>
                <a:tab pos="9143640" algn="l"/>
                <a:tab pos="10058040" algn="l"/>
              </a:tabLst>
              <a:defRPr/>
            </a:pPr>
            <a:r>
              <a:rPr lang="en-US" sz="2800" dirty="0" smtClean="0">
                <a:solidFill>
                  <a:srgbClr val="000000"/>
                </a:solidFill>
                <a:ea typeface="ＭＳ Ｐゴシック" pitchFamily="50"/>
                <a:cs typeface="ＭＳ Ｐゴシック" pitchFamily="50"/>
              </a:rPr>
              <a:t>Penn </a:t>
            </a:r>
            <a:r>
              <a:rPr lang="en-US" sz="2800" dirty="0" err="1" smtClean="0">
                <a:solidFill>
                  <a:srgbClr val="000000"/>
                </a:solidFill>
                <a:ea typeface="ＭＳ Ｐゴシック" pitchFamily="50"/>
                <a:cs typeface="ＭＳ Ｐゴシック" pitchFamily="50"/>
              </a:rPr>
              <a:t>Jillette</a:t>
            </a:r>
            <a:r>
              <a:rPr lang="en-US" sz="2800" dirty="0" smtClean="0">
                <a:solidFill>
                  <a:srgbClr val="000000"/>
                </a:solidFill>
                <a:ea typeface="ＭＳ Ｐゴシック" pitchFamily="50"/>
                <a:cs typeface="ＭＳ Ｐゴシック" pitchFamily="50"/>
              </a:rPr>
              <a:t> (</a:t>
            </a:r>
            <a:r>
              <a:rPr lang="en-US" sz="2800" i="1" dirty="0" smtClean="0">
                <a:solidFill>
                  <a:srgbClr val="000000"/>
                </a:solidFill>
                <a:ea typeface="ＭＳ Ｐゴシック" pitchFamily="50"/>
                <a:cs typeface="ＭＳ Ｐゴシック" pitchFamily="50"/>
              </a:rPr>
              <a:t>Penn &amp; Teller</a:t>
            </a:r>
            <a:r>
              <a:rPr lang="en-US" sz="2800" dirty="0" smtClean="0">
                <a:solidFill>
                  <a:srgbClr val="000000"/>
                </a:solidFill>
                <a:ea typeface="ＭＳ Ｐゴシック" pitchFamily="50"/>
                <a:cs typeface="ＭＳ Ｐゴシック" pitchFamily="50"/>
              </a:rPr>
              <a:t>)</a:t>
            </a: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71</a:t>
            </a:fld>
            <a:endParaRPr lang="en-US"/>
          </a:p>
        </p:txBody>
      </p:sp>
    </p:spTree>
    <p:extLst>
      <p:ext uri="{BB962C8B-B14F-4D97-AF65-F5344CB8AC3E}">
        <p14:creationId xmlns:p14="http://schemas.microsoft.com/office/powerpoint/2010/main" val="189713011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152400" y="274638"/>
            <a:ext cx="8839200" cy="1143000"/>
          </a:xfrm>
        </p:spPr>
        <p:txBody>
          <a:bodyPr/>
          <a:lstStyle/>
          <a:p>
            <a:r>
              <a:rPr lang="en-US"/>
              <a:t>Malthus was wrong about #2 Also</a:t>
            </a:r>
          </a:p>
        </p:txBody>
      </p:sp>
      <p:pic>
        <p:nvPicPr>
          <p:cNvPr id="878595" name="Picture 3"/>
          <p:cNvPicPr>
            <a:picLocks noChangeAspect="1" noChangeArrowheads="1"/>
          </p:cNvPicPr>
          <p:nvPr/>
        </p:nvPicPr>
        <p:blipFill>
          <a:blip r:embed="rId2" cstate="print"/>
          <a:srcRect/>
          <a:stretch>
            <a:fillRect/>
          </a:stretch>
        </p:blipFill>
        <p:spPr bwMode="auto">
          <a:xfrm>
            <a:off x="95250" y="1300163"/>
            <a:ext cx="4524375" cy="3019425"/>
          </a:xfrm>
          <a:prstGeom prst="rect">
            <a:avLst/>
          </a:prstGeom>
          <a:noFill/>
          <a:ln w="31750">
            <a:noFill/>
            <a:miter lim="800000"/>
            <a:headEnd/>
            <a:tailEnd/>
          </a:ln>
          <a:effectLst/>
        </p:spPr>
      </p:pic>
      <p:pic>
        <p:nvPicPr>
          <p:cNvPr id="878596" name="Picture 4"/>
          <p:cNvPicPr>
            <a:picLocks noChangeAspect="1" noChangeArrowheads="1"/>
          </p:cNvPicPr>
          <p:nvPr/>
        </p:nvPicPr>
        <p:blipFill>
          <a:blip r:embed="rId3" cstate="print"/>
          <a:srcRect/>
          <a:stretch>
            <a:fillRect/>
          </a:stretch>
        </p:blipFill>
        <p:spPr bwMode="auto">
          <a:xfrm>
            <a:off x="4648200" y="1981200"/>
            <a:ext cx="4419600" cy="3400425"/>
          </a:xfrm>
          <a:prstGeom prst="rect">
            <a:avLst/>
          </a:prstGeom>
          <a:noFill/>
          <a:ln w="31750">
            <a:noFill/>
            <a:miter lim="800000"/>
            <a:headEnd/>
            <a:tailEnd/>
          </a:ln>
          <a:effectLst/>
        </p:spPr>
      </p:pic>
      <p:sp>
        <p:nvSpPr>
          <p:cNvPr id="878597" name="Text Box 5"/>
          <p:cNvSpPr txBox="1">
            <a:spLocks noChangeArrowheads="1"/>
          </p:cNvSpPr>
          <p:nvPr/>
        </p:nvSpPr>
        <p:spPr bwMode="auto">
          <a:xfrm>
            <a:off x="152400" y="4566017"/>
            <a:ext cx="4684766" cy="1631216"/>
          </a:xfrm>
          <a:prstGeom prst="rect">
            <a:avLst/>
          </a:prstGeom>
          <a:noFill/>
          <a:ln w="31750">
            <a:noFill/>
            <a:miter lim="800000"/>
            <a:headEnd/>
            <a:tailEnd/>
          </a:ln>
          <a:effectLst/>
        </p:spPr>
        <p:txBody>
          <a:bodyPr wrap="square">
            <a:spAutoFit/>
          </a:bodyPr>
          <a:lstStyle/>
          <a:p>
            <a:r>
              <a:rPr lang="en-US" sz="2000" dirty="0"/>
              <a:t>Advances in science (birth control), medicine (higher life expectancy), education, and societal and political changes (e.g., regulation in China) have reduced </a:t>
            </a:r>
            <a:r>
              <a:rPr lang="en-US" sz="2000" i="1" dirty="0">
                <a:latin typeface="Times New Roman" pitchFamily="18" charset="0"/>
              </a:rPr>
              <a:t>k</a:t>
            </a:r>
            <a:r>
              <a:rPr lang="en-US" sz="2000" dirty="0"/>
              <a:t> (it is &lt; 1 in many countries now!) </a:t>
            </a: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72</a:t>
            </a:fld>
            <a:endParaRPr lang="en-US"/>
          </a:p>
        </p:txBody>
      </p:sp>
    </p:spTree>
    <p:extLst>
      <p:ext uri="{BB962C8B-B14F-4D97-AF65-F5344CB8AC3E}">
        <p14:creationId xmlns:p14="http://schemas.microsoft.com/office/powerpoint/2010/main" val="18140390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78596"/>
                                        </p:tgtEl>
                                        <p:attrNameLst>
                                          <p:attrName>style.visibility</p:attrName>
                                        </p:attrNameLst>
                                      </p:cBhvr>
                                      <p:to>
                                        <p:strVal val="visible"/>
                                      </p:to>
                                    </p:set>
                                    <p:animEffect transition="in" filter="dissolve">
                                      <p:cBhvr>
                                        <p:cTn id="7" dur="500"/>
                                        <p:tgtEl>
                                          <p:spTgt spid="87859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78597"/>
                                        </p:tgtEl>
                                        <p:attrNameLst>
                                          <p:attrName>style.visibility</p:attrName>
                                        </p:attrNameLst>
                                      </p:cBhvr>
                                      <p:to>
                                        <p:strVal val="visible"/>
                                      </p:to>
                                    </p:set>
                                    <p:animEffect transition="in" filter="dissolve">
                                      <p:cBhvr>
                                        <p:cTn id="12" dur="500"/>
                                        <p:tgtEl>
                                          <p:spTgt spid="87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p:txBody>
          <a:bodyPr/>
          <a:lstStyle/>
          <a:p>
            <a:r>
              <a:rPr lang="en-US" sz="4000"/>
              <a:t>Upcoming Malthusian Catastrophes?</a:t>
            </a:r>
          </a:p>
        </p:txBody>
      </p:sp>
      <p:sp>
        <p:nvSpPr>
          <p:cNvPr id="877573" name="Rectangle 5"/>
          <p:cNvSpPr>
            <a:spLocks noChangeArrowheads="1"/>
          </p:cNvSpPr>
          <p:nvPr/>
        </p:nvSpPr>
        <p:spPr bwMode="auto">
          <a:xfrm>
            <a:off x="2923684" y="5864679"/>
            <a:ext cx="5763116" cy="276999"/>
          </a:xfrm>
          <a:prstGeom prst="rect">
            <a:avLst/>
          </a:prstGeom>
          <a:noFill/>
          <a:ln w="31750">
            <a:noFill/>
            <a:miter lim="800000"/>
            <a:headEnd/>
            <a:tailEnd/>
          </a:ln>
          <a:effectLst/>
        </p:spPr>
        <p:txBody>
          <a:bodyPr wrap="none">
            <a:spAutoFit/>
          </a:bodyPr>
          <a:lstStyle/>
          <a:p>
            <a:r>
              <a:rPr lang="en-US" sz="1200" dirty="0"/>
              <a:t>http://</a:t>
            </a:r>
            <a:r>
              <a:rPr lang="en-US" sz="1200" dirty="0" err="1"/>
              <a:t>ourfiniteworld.com</a:t>
            </a:r>
            <a:r>
              <a:rPr lang="en-US" sz="1200" dirty="0"/>
              <a:t>/2012/03/12/world-energy-consumption-since-1820-in-charts/</a:t>
            </a:r>
            <a:endParaRPr lang="en-US" sz="1200"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73</a:t>
            </a:fld>
            <a:endParaRPr lang="en-US"/>
          </a:p>
        </p:txBody>
      </p:sp>
      <p:pic>
        <p:nvPicPr>
          <p:cNvPr id="5" name="Picture 4"/>
          <p:cNvPicPr>
            <a:picLocks noChangeAspect="1"/>
          </p:cNvPicPr>
          <p:nvPr/>
        </p:nvPicPr>
        <p:blipFill rotWithShape="1">
          <a:blip r:embed="rId2"/>
          <a:srcRect l="3545" t="3241" r="2379" b="3065"/>
          <a:stretch/>
        </p:blipFill>
        <p:spPr>
          <a:xfrm>
            <a:off x="877809" y="1296957"/>
            <a:ext cx="7450755" cy="4458291"/>
          </a:xfrm>
          <a:prstGeom prst="rect">
            <a:avLst/>
          </a:prstGeom>
        </p:spPr>
      </p:pic>
    </p:spTree>
    <p:extLst>
      <p:ext uri="{BB962C8B-B14F-4D97-AF65-F5344CB8AC3E}">
        <p14:creationId xmlns:p14="http://schemas.microsoft.com/office/powerpoint/2010/main" val="223015803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74</a:t>
            </a:fld>
            <a:endParaRPr lang="en-US"/>
          </a:p>
        </p:txBody>
      </p:sp>
      <p:pic>
        <p:nvPicPr>
          <p:cNvPr id="5" name="Picture 4"/>
          <p:cNvPicPr>
            <a:picLocks noChangeAspect="1"/>
          </p:cNvPicPr>
          <p:nvPr/>
        </p:nvPicPr>
        <p:blipFill rotWithShape="1">
          <a:blip r:embed="rId2"/>
          <a:srcRect l="3334" t="2510" r="1665" b="4886"/>
          <a:stretch/>
        </p:blipFill>
        <p:spPr>
          <a:xfrm>
            <a:off x="304800" y="228600"/>
            <a:ext cx="8686800" cy="5105400"/>
          </a:xfrm>
          <a:prstGeom prst="rect">
            <a:avLst/>
          </a:prstGeom>
        </p:spPr>
      </p:pic>
      <p:pic>
        <p:nvPicPr>
          <p:cNvPr id="6" name="Picture 5" descr="Screen Shot 2013-12-03 at 10.35.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74" y="3603274"/>
            <a:ext cx="4360581" cy="2638334"/>
          </a:xfrm>
          <a:prstGeom prst="rect">
            <a:avLst/>
          </a:prstGeom>
        </p:spPr>
      </p:pic>
      <p:cxnSp>
        <p:nvCxnSpPr>
          <p:cNvPr id="8" name="Straight Arrow Connector 7"/>
          <p:cNvCxnSpPr/>
          <p:nvPr/>
        </p:nvCxnSpPr>
        <p:spPr>
          <a:xfrm flipV="1">
            <a:off x="4067003" y="2377755"/>
            <a:ext cx="1445745" cy="12255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 name="Picture 8" descr="Screen Shot 2013-12-03 at 10.36.5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58" y="716029"/>
            <a:ext cx="3950284" cy="2661465"/>
          </a:xfrm>
          <a:prstGeom prst="rect">
            <a:avLst/>
          </a:prstGeom>
        </p:spPr>
      </p:pic>
      <p:cxnSp>
        <p:nvCxnSpPr>
          <p:cNvPr id="10" name="Straight Arrow Connector 9"/>
          <p:cNvCxnSpPr/>
          <p:nvPr/>
        </p:nvCxnSpPr>
        <p:spPr>
          <a:xfrm flipV="1">
            <a:off x="3864328" y="1405037"/>
            <a:ext cx="2918514" cy="6890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9832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p:txBody>
          <a:bodyPr/>
          <a:lstStyle/>
          <a:p>
            <a:r>
              <a:rPr lang="en-US"/>
              <a:t>“</a:t>
            </a:r>
            <a:r>
              <a:rPr lang="en-US">
                <a:solidFill>
                  <a:srgbClr val="FFCC00"/>
                </a:solidFill>
              </a:rPr>
              <a:t>Corn</a:t>
            </a:r>
            <a:r>
              <a:rPr lang="en-US">
                <a:solidFill>
                  <a:schemeClr val="tx1"/>
                </a:solidFill>
              </a:rPr>
              <a:t>ucopian</a:t>
            </a:r>
            <a:r>
              <a:rPr lang="en-US"/>
              <a:t> View”</a:t>
            </a:r>
          </a:p>
        </p:txBody>
      </p:sp>
      <p:sp>
        <p:nvSpPr>
          <p:cNvPr id="879619" name="Rectangle 3"/>
          <p:cNvSpPr>
            <a:spLocks noGrp="1" noChangeArrowheads="1"/>
          </p:cNvSpPr>
          <p:nvPr>
            <p:ph type="body" idx="1"/>
          </p:nvPr>
        </p:nvSpPr>
        <p:spPr/>
        <p:txBody>
          <a:bodyPr>
            <a:normAutofit/>
          </a:bodyPr>
          <a:lstStyle/>
          <a:p>
            <a:pPr>
              <a:buNone/>
            </a:pPr>
            <a:r>
              <a:rPr lang="en-US" dirty="0"/>
              <a:t>Few resources are really finite</a:t>
            </a:r>
          </a:p>
          <a:p>
            <a:pPr>
              <a:buNone/>
            </a:pPr>
            <a:r>
              <a:rPr lang="en-US" dirty="0"/>
              <a:t>All scientific things </a:t>
            </a:r>
            <a:r>
              <a:rPr lang="en-US" dirty="0" smtClean="0"/>
              <a:t>have </a:t>
            </a:r>
            <a:r>
              <a:rPr lang="en-US" dirty="0"/>
              <a:t>endless golden </a:t>
            </a:r>
            <a:r>
              <a:rPr lang="en-US" dirty="0" smtClean="0"/>
              <a:t>ages</a:t>
            </a:r>
          </a:p>
          <a:p>
            <a:pPr>
              <a:buNone/>
            </a:pPr>
            <a:r>
              <a:rPr lang="en-US" dirty="0" smtClean="0"/>
              <a:t>	Knowledge accumulates</a:t>
            </a:r>
          </a:p>
          <a:p>
            <a:pPr>
              <a:buNone/>
            </a:pPr>
            <a:r>
              <a:rPr lang="en-US" dirty="0" smtClean="0"/>
              <a:t>	Knowledge makes it easier to acquire more</a:t>
            </a:r>
            <a:endParaRPr lang="en-US" dirty="0"/>
          </a:p>
          <a:p>
            <a:pPr>
              <a:buNone/>
            </a:pPr>
            <a:r>
              <a:rPr lang="en-US" dirty="0"/>
              <a:t>(We hope) Human ingenuity and economics and politics </a:t>
            </a:r>
            <a:r>
              <a:rPr lang="en-US" dirty="0" smtClean="0"/>
              <a:t>will continue </a:t>
            </a:r>
            <a:r>
              <a:rPr lang="en-US" dirty="0"/>
              <a:t>solve problems before they become catastrophes</a:t>
            </a:r>
          </a:p>
          <a:p>
            <a:pPr lvl="1">
              <a:buNone/>
            </a:pPr>
            <a:r>
              <a:rPr lang="en-US" dirty="0" smtClean="0"/>
              <a:t>	No </a:t>
            </a:r>
            <a:r>
              <a:rPr lang="en-US" dirty="0"/>
              <a:t>one will sell the last gallon of gas for </a:t>
            </a:r>
            <a:r>
              <a:rPr lang="en-US" dirty="0" smtClean="0"/>
              <a:t>$</a:t>
            </a:r>
            <a:r>
              <a:rPr lang="en-US" dirty="0" smtClean="0"/>
              <a:t>3</a:t>
            </a:r>
            <a:endParaRPr lang="en-US"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75</a:t>
            </a:fld>
            <a:endParaRPr lang="en-US"/>
          </a:p>
        </p:txBody>
      </p:sp>
    </p:spTree>
    <p:extLst>
      <p:ext uri="{BB962C8B-B14F-4D97-AF65-F5344CB8AC3E}">
        <p14:creationId xmlns:p14="http://schemas.microsoft.com/office/powerpoint/2010/main" val="354040921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51485"/>
          <a:stretch/>
        </p:blipFill>
        <p:spPr>
          <a:xfrm>
            <a:off x="457200" y="3962400"/>
            <a:ext cx="1659777" cy="2280777"/>
          </a:xfrm>
          <a:prstGeom prst="rect">
            <a:avLst/>
          </a:prstGeom>
        </p:spPr>
      </p:pic>
      <p:sp>
        <p:nvSpPr>
          <p:cNvPr id="2" name="Title 1"/>
          <p:cNvSpPr>
            <a:spLocks noGrp="1"/>
          </p:cNvSpPr>
          <p:nvPr>
            <p:ph type="title"/>
          </p:nvPr>
        </p:nvSpPr>
        <p:spPr/>
        <p:txBody>
          <a:bodyPr/>
          <a:lstStyle/>
          <a:p>
            <a:r>
              <a:rPr lang="en-US" b="1" dirty="0" smtClean="0"/>
              <a:t>Prediction #4</a:t>
            </a:r>
            <a:endParaRPr lang="en-US" b="1" dirty="0"/>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76</a:t>
            </a:fld>
            <a:endParaRPr lang="en-US"/>
          </a:p>
        </p:txBody>
      </p:sp>
      <p:sp>
        <p:nvSpPr>
          <p:cNvPr id="7" name="TextBox 6"/>
          <p:cNvSpPr txBox="1"/>
          <p:nvPr/>
        </p:nvSpPr>
        <p:spPr>
          <a:xfrm>
            <a:off x="662070" y="1214989"/>
            <a:ext cx="7823238" cy="30469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The vast majority of jobs people have today will be automated, and the fraction of the world’s population who can produce something of economic value (i.e., that cannot be done better and cheaper by machines) will plummet.</a:t>
            </a:r>
            <a:endParaRPr lang="en-US" sz="3200" dirty="0"/>
          </a:p>
        </p:txBody>
      </p:sp>
      <p:sp>
        <p:nvSpPr>
          <p:cNvPr id="8" name="TextBox 7"/>
          <p:cNvSpPr txBox="1"/>
          <p:nvPr/>
        </p:nvSpPr>
        <p:spPr>
          <a:xfrm>
            <a:off x="228600" y="6096000"/>
            <a:ext cx="2131300" cy="369332"/>
          </a:xfrm>
          <a:prstGeom prst="rect">
            <a:avLst/>
          </a:prstGeom>
          <a:noFill/>
        </p:spPr>
        <p:txBody>
          <a:bodyPr wrap="none" rtlCol="0">
            <a:spAutoFit/>
          </a:bodyPr>
          <a:lstStyle/>
          <a:p>
            <a:r>
              <a:rPr lang="en-US" dirty="0" smtClean="0"/>
              <a:t>Automated Mall Cop</a:t>
            </a:r>
            <a:endParaRPr lang="en-US" dirty="0"/>
          </a:p>
        </p:txBody>
      </p:sp>
      <p:pic>
        <p:nvPicPr>
          <p:cNvPr id="9" name="Picture 8"/>
          <p:cNvPicPr>
            <a:picLocks noChangeAspect="1"/>
          </p:cNvPicPr>
          <p:nvPr/>
        </p:nvPicPr>
        <p:blipFill rotWithShape="1">
          <a:blip r:embed="rId3"/>
          <a:srcRect r="46003"/>
          <a:stretch/>
        </p:blipFill>
        <p:spPr>
          <a:xfrm>
            <a:off x="2590800" y="4261977"/>
            <a:ext cx="2321468" cy="1747896"/>
          </a:xfrm>
          <a:prstGeom prst="rect">
            <a:avLst/>
          </a:prstGeom>
        </p:spPr>
      </p:pic>
      <p:sp>
        <p:nvSpPr>
          <p:cNvPr id="11" name="TextBox 10"/>
          <p:cNvSpPr txBox="1"/>
          <p:nvPr/>
        </p:nvSpPr>
        <p:spPr>
          <a:xfrm>
            <a:off x="2532440" y="5987018"/>
            <a:ext cx="2379828" cy="369332"/>
          </a:xfrm>
          <a:prstGeom prst="rect">
            <a:avLst/>
          </a:prstGeom>
          <a:noFill/>
        </p:spPr>
        <p:txBody>
          <a:bodyPr wrap="none" rtlCol="0">
            <a:spAutoFit/>
          </a:bodyPr>
          <a:lstStyle/>
          <a:p>
            <a:r>
              <a:rPr lang="en-US" dirty="0" smtClean="0"/>
              <a:t>Automated Warehouse</a:t>
            </a:r>
            <a:endParaRPr lang="en-US" dirty="0"/>
          </a:p>
        </p:txBody>
      </p:sp>
    </p:spTree>
    <p:extLst>
      <p:ext uri="{BB962C8B-B14F-4D97-AF65-F5344CB8AC3E}">
        <p14:creationId xmlns:p14="http://schemas.microsoft.com/office/powerpoint/2010/main" val="3799905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77</a:t>
            </a:fld>
            <a:endParaRPr lang="en-US"/>
          </a:p>
        </p:txBody>
      </p:sp>
      <p:pic>
        <p:nvPicPr>
          <p:cNvPr id="5" name="Picture 4"/>
          <p:cNvPicPr>
            <a:picLocks noChangeAspect="1"/>
          </p:cNvPicPr>
          <p:nvPr/>
        </p:nvPicPr>
        <p:blipFill>
          <a:blip r:embed="rId2"/>
          <a:stretch>
            <a:fillRect/>
          </a:stretch>
        </p:blipFill>
        <p:spPr>
          <a:xfrm>
            <a:off x="171667" y="674917"/>
            <a:ext cx="4246637" cy="4177021"/>
          </a:xfrm>
          <a:prstGeom prst="rect">
            <a:avLst/>
          </a:prstGeom>
        </p:spPr>
      </p:pic>
      <p:sp>
        <p:nvSpPr>
          <p:cNvPr id="6" name="TextBox 5"/>
          <p:cNvSpPr txBox="1"/>
          <p:nvPr/>
        </p:nvSpPr>
        <p:spPr>
          <a:xfrm>
            <a:off x="4418304" y="277144"/>
            <a:ext cx="4539405" cy="2308324"/>
          </a:xfrm>
          <a:prstGeom prst="rect">
            <a:avLst/>
          </a:prstGeom>
          <a:noFill/>
        </p:spPr>
        <p:txBody>
          <a:bodyPr wrap="square" rtlCol="0">
            <a:spAutoFit/>
          </a:bodyPr>
          <a:lstStyle/>
          <a:p>
            <a:r>
              <a:rPr lang="en-US" sz="3600" dirty="0" smtClean="0"/>
              <a:t>Will the elimination of tedious human work cause mass riots or mass rejoicing?</a:t>
            </a:r>
            <a:endParaRPr lang="en-US" sz="3600" dirty="0"/>
          </a:p>
        </p:txBody>
      </p:sp>
      <p:sp>
        <p:nvSpPr>
          <p:cNvPr id="7" name="TextBox 6"/>
          <p:cNvSpPr txBox="1"/>
          <p:nvPr/>
        </p:nvSpPr>
        <p:spPr>
          <a:xfrm>
            <a:off x="1310628" y="4951180"/>
            <a:ext cx="2016748" cy="461665"/>
          </a:xfrm>
          <a:prstGeom prst="rect">
            <a:avLst/>
          </a:prstGeom>
          <a:noFill/>
        </p:spPr>
        <p:txBody>
          <a:bodyPr wrap="none" rtlCol="0">
            <a:spAutoFit/>
          </a:bodyPr>
          <a:lstStyle/>
          <a:p>
            <a:r>
              <a:rPr lang="en-US" sz="2400" dirty="0" smtClean="0"/>
              <a:t>Luddites, 1812</a:t>
            </a:r>
            <a:endParaRPr lang="en-US" sz="2400" dirty="0"/>
          </a:p>
        </p:txBody>
      </p:sp>
      <p:pic>
        <p:nvPicPr>
          <p:cNvPr id="8" name="Picture 7"/>
          <p:cNvPicPr>
            <a:picLocks noChangeAspect="1"/>
          </p:cNvPicPr>
          <p:nvPr/>
        </p:nvPicPr>
        <p:blipFill rotWithShape="1">
          <a:blip r:embed="rId3"/>
          <a:srcRect r="49593"/>
          <a:stretch/>
        </p:blipFill>
        <p:spPr>
          <a:xfrm>
            <a:off x="5241839" y="2747588"/>
            <a:ext cx="3444961" cy="3747100"/>
          </a:xfrm>
          <a:prstGeom prst="rect">
            <a:avLst/>
          </a:prstGeom>
        </p:spPr>
      </p:pic>
    </p:spTree>
    <p:extLst>
      <p:ext uri="{BB962C8B-B14F-4D97-AF65-F5344CB8AC3E}">
        <p14:creationId xmlns:p14="http://schemas.microsoft.com/office/powerpoint/2010/main" val="30525334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78</a:t>
            </a:fld>
            <a:endParaRPr lang="en-US" dirty="0"/>
          </a:p>
        </p:txBody>
      </p:sp>
      <p:pic>
        <p:nvPicPr>
          <p:cNvPr id="82946" name="Picture 2" descr="http://www.solarnavigator.net/history/explorers_history/Potrait_of_Sir_Winston_Churchill.jpg"/>
          <p:cNvPicPr>
            <a:picLocks noChangeAspect="1" noChangeArrowheads="1"/>
          </p:cNvPicPr>
          <p:nvPr/>
        </p:nvPicPr>
        <p:blipFill>
          <a:blip r:embed="rId2" cstate="print"/>
          <a:srcRect/>
          <a:stretch>
            <a:fillRect/>
          </a:stretch>
        </p:blipFill>
        <p:spPr bwMode="auto">
          <a:xfrm>
            <a:off x="457200" y="457200"/>
            <a:ext cx="4038600" cy="5438116"/>
          </a:xfrm>
          <a:prstGeom prst="rect">
            <a:avLst/>
          </a:prstGeom>
          <a:noFill/>
        </p:spPr>
      </p:pic>
      <p:sp>
        <p:nvSpPr>
          <p:cNvPr id="6" name="TextBox 5"/>
          <p:cNvSpPr txBox="1"/>
          <p:nvPr/>
        </p:nvSpPr>
        <p:spPr>
          <a:xfrm>
            <a:off x="4724400" y="1295400"/>
            <a:ext cx="4114799" cy="4154984"/>
          </a:xfrm>
          <a:prstGeom prst="rect">
            <a:avLst/>
          </a:prstGeom>
          <a:noFill/>
        </p:spPr>
        <p:txBody>
          <a:bodyPr wrap="square" rtlCol="0">
            <a:spAutoFit/>
          </a:bodyPr>
          <a:lstStyle/>
          <a:p>
            <a:r>
              <a:rPr lang="en-US" sz="4400" b="1" dirty="0" smtClean="0"/>
              <a:t>America</a:t>
            </a:r>
            <a:r>
              <a:rPr lang="en-US" sz="4400" dirty="0" smtClean="0"/>
              <a:t> will always do the right thing</a:t>
            </a:r>
          </a:p>
          <a:p>
            <a:r>
              <a:rPr lang="en-US" sz="4400" dirty="0" smtClean="0"/>
              <a:t>but only after </a:t>
            </a:r>
            <a:r>
              <a:rPr lang="en-US" sz="4400" b="1" dirty="0" smtClean="0"/>
              <a:t>exhausting</a:t>
            </a:r>
            <a:r>
              <a:rPr lang="en-US" sz="4400" dirty="0" smtClean="0"/>
              <a:t> all other options.</a:t>
            </a:r>
            <a:endParaRPr lang="en-US" sz="4400" dirty="0"/>
          </a:p>
        </p:txBody>
      </p:sp>
      <p:sp>
        <p:nvSpPr>
          <p:cNvPr id="7" name="TextBox 6"/>
          <p:cNvSpPr txBox="1"/>
          <p:nvPr/>
        </p:nvSpPr>
        <p:spPr>
          <a:xfrm>
            <a:off x="6324600" y="304800"/>
            <a:ext cx="2487284" cy="369332"/>
          </a:xfrm>
          <a:prstGeom prst="rect">
            <a:avLst/>
          </a:prstGeom>
          <a:noFill/>
        </p:spPr>
        <p:txBody>
          <a:bodyPr wrap="none" rtlCol="0">
            <a:spAutoFit/>
          </a:bodyPr>
          <a:lstStyle/>
          <a:p>
            <a:r>
              <a:rPr lang="en-US" dirty="0" smtClean="0"/>
              <a:t>Charles Vest’s slide idea!</a:t>
            </a:r>
            <a:endParaRPr lang="en-US" dirty="0"/>
          </a:p>
        </p:txBody>
      </p:sp>
      <p:sp>
        <p:nvSpPr>
          <p:cNvPr id="8" name="TextBox 7"/>
          <p:cNvSpPr txBox="1"/>
          <p:nvPr/>
        </p:nvSpPr>
        <p:spPr>
          <a:xfrm>
            <a:off x="1371600" y="5943600"/>
            <a:ext cx="2393860" cy="461665"/>
          </a:xfrm>
          <a:prstGeom prst="rect">
            <a:avLst/>
          </a:prstGeom>
          <a:noFill/>
        </p:spPr>
        <p:txBody>
          <a:bodyPr wrap="none" rtlCol="0">
            <a:spAutoFit/>
          </a:bodyPr>
          <a:lstStyle/>
          <a:p>
            <a:r>
              <a:rPr lang="en-US" sz="2400" dirty="0" smtClean="0"/>
              <a:t>Winston Churchill</a:t>
            </a:r>
            <a:endParaRPr lang="en-US" sz="2400"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Tree>
    <p:extLst>
      <p:ext uri="{BB962C8B-B14F-4D97-AF65-F5344CB8AC3E}">
        <p14:creationId xmlns:p14="http://schemas.microsoft.com/office/powerpoint/2010/main" val="1280661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a:t>
            </a:fld>
            <a:endParaRPr lang="en-US"/>
          </a:p>
        </p:txBody>
      </p:sp>
      <p:pic>
        <p:nvPicPr>
          <p:cNvPr id="5" name="Picture 4" descr="Screen Shot 2013-12-02 at 9.10.40 PM.png"/>
          <p:cNvPicPr>
            <a:picLocks noChangeAspect="1"/>
          </p:cNvPicPr>
          <p:nvPr/>
        </p:nvPicPr>
        <p:blipFill rotWithShape="1">
          <a:blip r:embed="rId2">
            <a:extLst>
              <a:ext uri="{28A0092B-C50C-407E-A947-70E740481C1C}">
                <a14:useLocalDpi xmlns:a14="http://schemas.microsoft.com/office/drawing/2010/main" val="0"/>
              </a:ext>
            </a:extLst>
          </a:blip>
          <a:srcRect t="4594"/>
          <a:stretch/>
        </p:blipFill>
        <p:spPr>
          <a:xfrm>
            <a:off x="152400" y="1"/>
            <a:ext cx="7358798" cy="4690850"/>
          </a:xfrm>
          <a:prstGeom prst="rect">
            <a:avLst/>
          </a:prstGeom>
          <a:ln>
            <a:noFill/>
          </a:ln>
          <a:effectLst>
            <a:outerShdw blurRad="292100" dist="139700" dir="2700000" algn="tl" rotWithShape="0">
              <a:srgbClr val="333333">
                <a:alpha val="65000"/>
              </a:srgbClr>
            </a:outerShdw>
          </a:effectLst>
        </p:spPr>
      </p:pic>
      <p:pic>
        <p:nvPicPr>
          <p:cNvPr id="6" name="Picture 5" descr="Screen Shot 2013-12-02 at 9.11.24 PM.png"/>
          <p:cNvPicPr>
            <a:picLocks noChangeAspect="1"/>
          </p:cNvPicPr>
          <p:nvPr/>
        </p:nvPicPr>
        <p:blipFill rotWithShape="1">
          <a:blip r:embed="rId3">
            <a:extLst>
              <a:ext uri="{28A0092B-C50C-407E-A947-70E740481C1C}">
                <a14:useLocalDpi xmlns:a14="http://schemas.microsoft.com/office/drawing/2010/main" val="0"/>
              </a:ext>
            </a:extLst>
          </a:blip>
          <a:srcRect l="5475"/>
          <a:stretch/>
        </p:blipFill>
        <p:spPr>
          <a:xfrm>
            <a:off x="2590800" y="4690850"/>
            <a:ext cx="6409244" cy="1665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730555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p:txBody>
          <a:bodyPr/>
          <a:lstStyle/>
          <a:p>
            <a:r>
              <a:rPr lang="en-US" dirty="0" smtClean="0"/>
              <a:t>Charge</a:t>
            </a:r>
            <a:endParaRPr lang="en-US"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79</a:t>
            </a:fld>
            <a:endParaRPr lang="en-US"/>
          </a:p>
        </p:txBody>
      </p:sp>
      <p:sp>
        <p:nvSpPr>
          <p:cNvPr id="880643" name="Rectangle 3"/>
          <p:cNvSpPr>
            <a:spLocks noChangeArrowheads="1"/>
          </p:cNvSpPr>
          <p:nvPr/>
        </p:nvSpPr>
        <p:spPr bwMode="auto">
          <a:xfrm>
            <a:off x="342900" y="1476379"/>
            <a:ext cx="4495800" cy="2800767"/>
          </a:xfrm>
          <a:prstGeom prst="rect">
            <a:avLst/>
          </a:prstGeom>
          <a:noFill/>
          <a:ln w="31750">
            <a:noFill/>
            <a:miter lim="800000"/>
            <a:headEnd/>
            <a:tailEnd/>
          </a:ln>
          <a:effectLst/>
        </p:spPr>
        <p:txBody>
          <a:bodyPr wrap="square" anchor="ctr">
            <a:spAutoFit/>
          </a:bodyPr>
          <a:lstStyle/>
          <a:p>
            <a:r>
              <a:rPr lang="en-US" sz="4400" dirty="0"/>
              <a:t>The best way to predict the future is to invent it. </a:t>
            </a:r>
          </a:p>
          <a:p>
            <a:pPr algn="r"/>
            <a:r>
              <a:rPr lang="en-US" sz="4400" dirty="0"/>
              <a:t>— Alan Kay </a:t>
            </a:r>
          </a:p>
        </p:txBody>
      </p:sp>
      <p:pic>
        <p:nvPicPr>
          <p:cNvPr id="7170" name="Picture 2"/>
          <p:cNvPicPr>
            <a:picLocks noChangeAspect="1" noChangeArrowheads="1"/>
          </p:cNvPicPr>
          <p:nvPr/>
        </p:nvPicPr>
        <p:blipFill>
          <a:blip r:embed="rId2" cstate="print"/>
          <a:srcRect r="40678"/>
          <a:stretch>
            <a:fillRect/>
          </a:stretch>
        </p:blipFill>
        <p:spPr bwMode="auto">
          <a:xfrm>
            <a:off x="4953000" y="1417638"/>
            <a:ext cx="3733800" cy="4720590"/>
          </a:xfrm>
          <a:prstGeom prst="rect">
            <a:avLst/>
          </a:prstGeom>
          <a:noFill/>
          <a:ln w="9525">
            <a:noFill/>
            <a:miter lim="800000"/>
            <a:headEnd/>
            <a:tailEnd/>
          </a:ln>
        </p:spPr>
      </p:pic>
      <p:sp>
        <p:nvSpPr>
          <p:cNvPr id="6" name="TextBox 5"/>
          <p:cNvSpPr txBox="1"/>
          <p:nvPr/>
        </p:nvSpPr>
        <p:spPr>
          <a:xfrm>
            <a:off x="457200" y="5122606"/>
            <a:ext cx="5497268"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t>Project submissions by 4:59pm tomorrow!</a:t>
            </a:r>
            <a:endParaRPr lang="en-US" sz="2400" dirty="0"/>
          </a:p>
        </p:txBody>
      </p:sp>
    </p:spTree>
    <p:extLst>
      <p:ext uri="{BB962C8B-B14F-4D97-AF65-F5344CB8AC3E}">
        <p14:creationId xmlns:p14="http://schemas.microsoft.com/office/powerpoint/2010/main" val="36764799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Prediction #1</a:t>
            </a:r>
            <a:endParaRPr lang="en-US" b="1" dirty="0"/>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8</a:t>
            </a:fld>
            <a:endParaRPr lang="en-US"/>
          </a:p>
        </p:txBody>
      </p:sp>
      <p:sp>
        <p:nvSpPr>
          <p:cNvPr id="7" name="TextBox 6"/>
          <p:cNvSpPr txBox="1"/>
          <p:nvPr/>
        </p:nvSpPr>
        <p:spPr>
          <a:xfrm>
            <a:off x="553977" y="1742786"/>
            <a:ext cx="7823238" cy="2062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Amazon, </a:t>
            </a:r>
            <a:r>
              <a:rPr lang="en-US" sz="3200" dirty="0"/>
              <a:t>Facebook</a:t>
            </a:r>
            <a:r>
              <a:rPr lang="en-US" sz="3200" dirty="0" smtClean="0"/>
              <a:t>, Google</a:t>
            </a:r>
            <a:r>
              <a:rPr lang="en-US" sz="3200" dirty="0"/>
              <a:t>, </a:t>
            </a:r>
            <a:r>
              <a:rPr lang="en-US" sz="3200" dirty="0" smtClean="0"/>
              <a:t>and </a:t>
            </a:r>
            <a:r>
              <a:rPr lang="en-US" sz="3200" dirty="0"/>
              <a:t>Microsoft combined </a:t>
            </a:r>
            <a:r>
              <a:rPr lang="en-US" sz="3200" dirty="0" smtClean="0"/>
              <a:t>will contribute less valuable </a:t>
            </a:r>
            <a:r>
              <a:rPr lang="en-US" sz="3200" dirty="0"/>
              <a:t>technological innovation to society in 1990-2030 than Bell </a:t>
            </a:r>
            <a:r>
              <a:rPr lang="en-US" sz="3200" dirty="0" smtClean="0"/>
              <a:t>Labs did </a:t>
            </a:r>
            <a:r>
              <a:rPr lang="en-US" sz="3200" dirty="0"/>
              <a:t>in 1940-1980.</a:t>
            </a:r>
            <a:endParaRPr lang="en-US" sz="3200" dirty="0"/>
          </a:p>
        </p:txBody>
      </p:sp>
      <p:pic>
        <p:nvPicPr>
          <p:cNvPr id="8" name="Picture 7"/>
          <p:cNvPicPr>
            <a:picLocks noChangeAspect="1"/>
          </p:cNvPicPr>
          <p:nvPr/>
        </p:nvPicPr>
        <p:blipFill>
          <a:blip r:embed="rId2"/>
          <a:stretch>
            <a:fillRect/>
          </a:stretch>
        </p:blipFill>
        <p:spPr>
          <a:xfrm>
            <a:off x="567545" y="4039480"/>
            <a:ext cx="1765236" cy="1580689"/>
          </a:xfrm>
          <a:prstGeom prst="rect">
            <a:avLst/>
          </a:prstGeom>
        </p:spPr>
      </p:pic>
      <p:sp>
        <p:nvSpPr>
          <p:cNvPr id="9" name="TextBox 8"/>
          <p:cNvSpPr txBox="1"/>
          <p:nvPr/>
        </p:nvSpPr>
        <p:spPr>
          <a:xfrm>
            <a:off x="553977" y="5759384"/>
            <a:ext cx="1921169" cy="400110"/>
          </a:xfrm>
          <a:prstGeom prst="rect">
            <a:avLst/>
          </a:prstGeom>
          <a:noFill/>
        </p:spPr>
        <p:txBody>
          <a:bodyPr wrap="none" rtlCol="0">
            <a:spAutoFit/>
          </a:bodyPr>
          <a:lstStyle/>
          <a:p>
            <a:r>
              <a:rPr lang="en-US" sz="2000" dirty="0" smtClean="0"/>
              <a:t>transistor (1947)</a:t>
            </a:r>
            <a:endParaRPr lang="en-US" sz="2000" dirty="0"/>
          </a:p>
        </p:txBody>
      </p:sp>
      <p:pic>
        <p:nvPicPr>
          <p:cNvPr id="10" name="Picture 9" descr="Screen Shot 2013-12-02 at 7.20.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799" y="4300377"/>
            <a:ext cx="2578503" cy="955001"/>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723264" y="5420114"/>
            <a:ext cx="2306641" cy="707886"/>
          </a:xfrm>
          <a:prstGeom prst="rect">
            <a:avLst/>
          </a:prstGeom>
          <a:noFill/>
        </p:spPr>
        <p:txBody>
          <a:bodyPr wrap="none" rtlCol="0">
            <a:spAutoFit/>
          </a:bodyPr>
          <a:lstStyle/>
          <a:p>
            <a:pPr algn="ctr"/>
            <a:r>
              <a:rPr lang="en-US" sz="2000" dirty="0" smtClean="0"/>
              <a:t>information theory,</a:t>
            </a:r>
          </a:p>
          <a:p>
            <a:pPr algn="ctr"/>
            <a:r>
              <a:rPr lang="en-US" sz="2000" dirty="0" smtClean="0"/>
              <a:t>cryptography (1945)</a:t>
            </a:r>
            <a:endParaRPr lang="en-US" sz="2000" dirty="0"/>
          </a:p>
        </p:txBody>
      </p:sp>
      <p:pic>
        <p:nvPicPr>
          <p:cNvPr id="12" name="Picture 11"/>
          <p:cNvPicPr>
            <a:picLocks noChangeAspect="1"/>
          </p:cNvPicPr>
          <p:nvPr/>
        </p:nvPicPr>
        <p:blipFill>
          <a:blip r:embed="rId4"/>
          <a:stretch>
            <a:fillRect/>
          </a:stretch>
        </p:blipFill>
        <p:spPr>
          <a:xfrm>
            <a:off x="5362263" y="3988746"/>
            <a:ext cx="2770846" cy="1770638"/>
          </a:xfrm>
          <a:prstGeom prst="rect">
            <a:avLst/>
          </a:prstGeom>
        </p:spPr>
      </p:pic>
      <p:sp>
        <p:nvSpPr>
          <p:cNvPr id="13" name="TextBox 12"/>
          <p:cNvSpPr txBox="1"/>
          <p:nvPr/>
        </p:nvSpPr>
        <p:spPr>
          <a:xfrm>
            <a:off x="5362263" y="5759045"/>
            <a:ext cx="2791424" cy="400110"/>
          </a:xfrm>
          <a:prstGeom prst="rect">
            <a:avLst/>
          </a:prstGeom>
          <a:noFill/>
        </p:spPr>
        <p:txBody>
          <a:bodyPr wrap="none" rtlCol="0">
            <a:spAutoFit/>
          </a:bodyPr>
          <a:lstStyle/>
          <a:p>
            <a:r>
              <a:rPr lang="en-US" sz="2000" dirty="0" smtClean="0"/>
              <a:t>cellular telephony (1947)</a:t>
            </a:r>
            <a:endParaRPr lang="en-US" sz="2000" dirty="0"/>
          </a:p>
        </p:txBody>
      </p:sp>
    </p:spTree>
    <p:extLst>
      <p:ext uri="{BB962C8B-B14F-4D97-AF65-F5344CB8AC3E}">
        <p14:creationId xmlns:p14="http://schemas.microsoft.com/office/powerpoint/2010/main" val="34391734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72608</TotalTime>
  <Words>6204</Words>
  <Application>Microsoft Macintosh PowerPoint</Application>
  <PresentationFormat>On-screen Show (4:3)</PresentationFormat>
  <Paragraphs>978</Paragraphs>
  <Slides>80</Slides>
  <Notes>1</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Class 26: Inventing the Future</vt:lpstr>
      <vt:lpstr>This Week in cs4414</vt:lpstr>
      <vt:lpstr>PowerPoint Presentation</vt:lpstr>
      <vt:lpstr>PowerPoint Presentation</vt:lpstr>
      <vt:lpstr>Past and Future</vt:lpstr>
      <vt:lpstr>AT&amp;T’s “You Will” (1993-4)</vt:lpstr>
      <vt:lpstr>PowerPoint Presentation</vt:lpstr>
      <vt:lpstr>PowerPoint Presentation</vt:lpstr>
      <vt:lpstr>Prediction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Prediction #2</vt:lpstr>
      <vt:lpstr>PowerPoint Presentation</vt:lpstr>
      <vt:lpstr>PowerPoint Presentation</vt:lpstr>
      <vt:lpstr>PowerPoint Presentation</vt:lpstr>
      <vt:lpstr>PowerPoint Presentation</vt:lpstr>
      <vt:lpstr>PowerPoint Presentation</vt:lpstr>
      <vt:lpstr>PowerPoint Presentation</vt:lpstr>
      <vt:lpstr>Pace of Progress</vt:lpstr>
      <vt:lpstr>PowerPoint Presentation</vt:lpstr>
      <vt:lpstr>Last Millennium</vt:lpstr>
      <vt:lpstr>Last Millennium</vt:lpstr>
      <vt:lpstr>Last Millennium</vt:lpstr>
      <vt:lpstr>Last Millennium</vt:lpstr>
      <vt:lpstr>Prediction #3</vt:lpstr>
      <vt:lpstr>PowerPoint Presentation</vt:lpstr>
      <vt:lpstr>PowerPoint Presentation</vt:lpstr>
      <vt:lpstr>Astrophysics and Moore’s Law</vt:lpstr>
      <vt:lpstr>PowerPoint Presentation</vt:lpstr>
      <vt:lpstr>PowerPoint Presentation</vt:lpstr>
      <vt:lpstr>PowerPoint Presentation</vt:lpstr>
      <vt:lpstr>PowerPoint Presentation</vt:lpstr>
      <vt:lpstr>The Endless Golden Age</vt:lpstr>
      <vt:lpstr>PowerPoint Presentation</vt:lpstr>
      <vt:lpstr>PowerPoint Presentation</vt:lpstr>
      <vt:lpstr>PowerPoint Presentation</vt:lpstr>
      <vt:lpstr>PowerPoint Presentation</vt:lpstr>
      <vt:lpstr>Golden Ages or Golden Catastrophes?</vt:lpstr>
      <vt:lpstr>PowerPoint Presentation</vt:lpstr>
      <vt:lpstr>PowerPoint Presentation</vt:lpstr>
      <vt:lpstr>PowerPoint Presentation</vt:lpstr>
      <vt:lpstr>Malthus’ Fallacy?</vt:lpstr>
      <vt:lpstr>Malthus’ Fallacy</vt:lpstr>
      <vt:lpstr>Golden Age of Food Production</vt:lpstr>
      <vt:lpstr>Growing Corn</vt:lpstr>
      <vt:lpstr>Corn Yield</vt:lpstr>
      <vt:lpstr>PowerPoint Presentation</vt:lpstr>
      <vt:lpstr>Green Revolution</vt:lpstr>
      <vt:lpstr>PowerPoint Presentation</vt:lpstr>
      <vt:lpstr>Malthus was wrong about #2 Also</vt:lpstr>
      <vt:lpstr>Upcoming Malthusian Catastrophes?</vt:lpstr>
      <vt:lpstr>PowerPoint Presentation</vt:lpstr>
      <vt:lpstr>“Cornucopian View”</vt:lpstr>
      <vt:lpstr>Prediction #4</vt:lpstr>
      <vt:lpstr>PowerPoint Presentation</vt:lpstr>
      <vt:lpstr>PowerPoint Presentation</vt:lpstr>
      <vt:lpstr>Charge</vt:lpstr>
    </vt:vector>
  </TitlesOfParts>
  <Manager/>
  <Company>University of Virginia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cs4414 Lecture</dc:title>
  <dc:subject/>
  <dc:creator>David Evans</dc:creator>
  <cp:keywords>Operating Systems</cp:keywords>
  <dc:description/>
  <cp:lastModifiedBy>David Evans</cp:lastModifiedBy>
  <cp:revision>765</cp:revision>
  <cp:lastPrinted>2013-11-21T15:26:53Z</cp:lastPrinted>
  <dcterms:created xsi:type="dcterms:W3CDTF">2013-08-26T17:24:32Z</dcterms:created>
  <dcterms:modified xsi:type="dcterms:W3CDTF">2013-12-03T15:49:40Z</dcterms:modified>
  <cp:category/>
</cp:coreProperties>
</file>