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1" r:id="rId3"/>
    <p:sldId id="328" r:id="rId4"/>
    <p:sldId id="330" r:id="rId5"/>
    <p:sldId id="257" r:id="rId6"/>
    <p:sldId id="258" r:id="rId7"/>
    <p:sldId id="260" r:id="rId8"/>
    <p:sldId id="270" r:id="rId9"/>
    <p:sldId id="273" r:id="rId10"/>
    <p:sldId id="271" r:id="rId11"/>
    <p:sldId id="272" r:id="rId12"/>
    <p:sldId id="274" r:id="rId13"/>
    <p:sldId id="276" r:id="rId14"/>
    <p:sldId id="275" r:id="rId15"/>
    <p:sldId id="277" r:id="rId16"/>
    <p:sldId id="280" r:id="rId17"/>
    <p:sldId id="282" r:id="rId18"/>
    <p:sldId id="329" r:id="rId19"/>
    <p:sldId id="283" r:id="rId20"/>
    <p:sldId id="284" r:id="rId21"/>
    <p:sldId id="302" r:id="rId22"/>
    <p:sldId id="281" r:id="rId23"/>
    <p:sldId id="279" r:id="rId24"/>
    <p:sldId id="285" r:id="rId25"/>
    <p:sldId id="321" r:id="rId26"/>
    <p:sldId id="322" r:id="rId27"/>
    <p:sldId id="287" r:id="rId28"/>
    <p:sldId id="325" r:id="rId29"/>
    <p:sldId id="326" r:id="rId30"/>
    <p:sldId id="327" r:id="rId31"/>
    <p:sldId id="290" r:id="rId32"/>
    <p:sldId id="295" r:id="rId33"/>
    <p:sldId id="297" r:id="rId34"/>
    <p:sldId id="300" r:id="rId35"/>
    <p:sldId id="301" r:id="rId36"/>
    <p:sldId id="303" r:id="rId37"/>
    <p:sldId id="304" r:id="rId38"/>
    <p:sldId id="305" r:id="rId39"/>
    <p:sldId id="306" r:id="rId40"/>
    <p:sldId id="307" r:id="rId41"/>
    <p:sldId id="309" r:id="rId42"/>
    <p:sldId id="308" r:id="rId43"/>
    <p:sldId id="310" r:id="rId44"/>
    <p:sldId id="311" r:id="rId45"/>
    <p:sldId id="312" r:id="rId46"/>
    <p:sldId id="314" r:id="rId47"/>
    <p:sldId id="323" r:id="rId48"/>
    <p:sldId id="313" r:id="rId49"/>
    <p:sldId id="315" r:id="rId50"/>
    <p:sldId id="266" r:id="rId51"/>
    <p:sldId id="267" r:id="rId52"/>
    <p:sldId id="269" r:id="rId53"/>
    <p:sldId id="268" r:id="rId54"/>
    <p:sldId id="316" r:id="rId55"/>
    <p:sldId id="317" r:id="rId56"/>
    <p:sldId id="319" r:id="rId57"/>
    <p:sldId id="318" r:id="rId58"/>
    <p:sldId id="324" r:id="rId59"/>
    <p:sldId id="263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304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C7659-CD03-E04A-880C-20940B39FD80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1049-D8F7-224E-8B40-878876353A98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39FDB-4D27-5547-B010-F0A7C2A7D840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ECCA-177C-D842-8ECE-4F71C9411390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78C6-C169-6842-9F32-507BBC6B7401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B527-9D37-CC48-B781-F88B11EE3A66}" type="datetime3">
              <a:rPr lang="en-US" smtClean="0"/>
              <a:t>22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45AD-50FD-A848-B1FC-6724BF07A260}" type="datetime3">
              <a:rPr lang="en-US" smtClean="0"/>
              <a:t>22 January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D67B-7CAA-FF4E-9CD5-D1120DD4AB89}" type="datetime3">
              <a:rPr lang="en-US" smtClean="0"/>
              <a:t>22 January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EA6E-7F1F-9047-86E3-370C490E0F9E}" type="datetime3">
              <a:rPr lang="en-US" smtClean="0"/>
              <a:t>22 January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B891-DB6A-4B4D-8F5C-93A91978BC1E}" type="datetime3">
              <a:rPr lang="en-US" smtClean="0"/>
              <a:t>22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AFC62-F9E8-A148-A3C0-7025E2930684}" type="datetime3">
              <a:rPr lang="en-US" smtClean="0"/>
              <a:t>22 January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724D3-8D22-8043-BFA6-FB306259EA40}" type="datetime3">
              <a:rPr lang="en-US" smtClean="0"/>
              <a:t>22 January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s.virginia.edu/evans/academic-root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hyperlink" Target="http://commons.wikimedia.org/wiki/File:Ww2_allied_axis_1941_jul.pn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plus.google.com/114975801512009922265/posts/7QRogdYbBQ3" TargetMode="Externa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mputerhistory.org/revolution/memory-storage/8/326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norvig.com/21-days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PI8Fo1vzUPM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dlNtH7RRrGA/SwRavCzVE7gJ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Relationship Id="rId3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39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8" Type="http://schemas.openxmlformats.org/officeDocument/2006/relationships/image" Target="../media/image28.png"/><Relationship Id="rId9" Type="http://schemas.openxmlformats.org/officeDocument/2006/relationships/image" Target="../media/image39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" y="208046"/>
            <a:ext cx="6616126" cy="2308103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</a:t>
            </a:r>
            <a:r>
              <a:rPr lang="en-US" sz="6000" dirty="0">
                <a:solidFill>
                  <a:srgbClr val="0000FF"/>
                </a:solidFill>
              </a:rPr>
              <a:t>3</a:t>
            </a:r>
            <a:r>
              <a:rPr lang="en-US" sz="6000" dirty="0" smtClean="0">
                <a:solidFill>
                  <a:srgbClr val="0000FF"/>
                </a:solidFill>
              </a:rPr>
              <a:t>: </a:t>
            </a:r>
            <a:r>
              <a:rPr lang="en-US" sz="6000" dirty="0" smtClean="0">
                <a:solidFill>
                  <a:srgbClr val="0000FF"/>
                </a:solidFill>
              </a:rPr>
              <a:t>Zero to a Billion in 4.86 Years</a:t>
            </a:r>
            <a:br>
              <a:rPr lang="en-US" sz="6000" dirty="0" smtClean="0">
                <a:solidFill>
                  <a:srgbClr val="0000FF"/>
                </a:solidFill>
              </a:rPr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520588">
            <a:off x="372417" y="3205712"/>
            <a:ext cx="4047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(War, Peace, and Operating Systems)</a:t>
            </a: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</a:t>
            </a:r>
            <a:r>
              <a:rPr lang="en-US" sz="2400" dirty="0" smtClean="0">
                <a:solidFill>
                  <a:srgbClr val="FFFFFF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  <a:sym typeface="Symbol"/>
              </a:rPr>
              <a:t></a:t>
            </a:r>
            <a:r>
              <a:rPr lang="en-US" sz="2400" dirty="0" smtClean="0">
                <a:solidFill>
                  <a:srgbClr val="FFFFFF"/>
                </a:solidFill>
              </a:rPr>
              <a:t>5 </a:t>
            </a:r>
            <a:r>
              <a:rPr lang="en-US" sz="2400" dirty="0" smtClean="0">
                <a:solidFill>
                  <a:srgbClr val="FFFFFF"/>
                </a:solidFill>
              </a:rPr>
              <a:t>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039" y="871164"/>
            <a:ext cx="7086779" cy="4524315"/>
          </a:xfrm>
          <a:prstGeom prst="rect">
            <a:avLst/>
          </a:prstGeom>
          <a:solidFill>
            <a:srgbClr val="CCFFCC">
              <a:alpha val="84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Alan Perlis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http://www.cs.virginia.edu</a:t>
            </a:r>
            <a:r>
              <a:rPr lang="en-US" dirty="0" smtClean="0">
                <a:hlinkClick r:id="rId2"/>
              </a:rPr>
              <a:t>/evans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3449" y="2151299"/>
            <a:ext cx="5076542" cy="181588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my academic great-great-great-great-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great-great-great-great-great-</a:t>
            </a: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</a:rPr>
              <a:t>grandparent!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3984" y="50475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26" y="814753"/>
            <a:ext cx="3689947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Z3 (Operational 1941)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First working (bounded) universal machine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044" y="5763177"/>
            <a:ext cx="3332312" cy="461665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Konrad</a:t>
            </a:r>
            <a:r>
              <a:rPr lang="en-US" sz="2400" dirty="0" smtClean="0"/>
              <a:t> </a:t>
            </a:r>
            <a:r>
              <a:rPr lang="en-US" sz="2400" dirty="0" err="1" smtClean="0"/>
              <a:t>Zuse</a:t>
            </a:r>
            <a:r>
              <a:rPr lang="en-US" sz="2400" dirty="0" smtClean="0"/>
              <a:t> (1910-1995)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791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0" r="9524"/>
          <a:stretch/>
        </p:blipFill>
        <p:spPr>
          <a:xfrm>
            <a:off x="0" y="65470"/>
            <a:ext cx="9143999" cy="61282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195690"/>
            <a:ext cx="8229600" cy="1143000"/>
          </a:xfrm>
        </p:spPr>
        <p:txBody>
          <a:bodyPr/>
          <a:lstStyle/>
          <a:p>
            <a:r>
              <a:rPr lang="en-US" dirty="0" smtClean="0"/>
              <a:t>The World in </a:t>
            </a:r>
            <a:r>
              <a:rPr lang="en-US" dirty="0" smtClean="0"/>
              <a:t>July</a:t>
            </a:r>
            <a:r>
              <a:rPr lang="en-US" dirty="0" smtClean="0"/>
              <a:t> </a:t>
            </a:r>
            <a:r>
              <a:rPr lang="en-US" dirty="0" smtClean="0"/>
              <a:t>1941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674" y="6356350"/>
            <a:ext cx="732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commons.wikimedia.org</a:t>
            </a:r>
            <a:r>
              <a:rPr lang="en-US" dirty="0" smtClean="0">
                <a:hlinkClick r:id="rId3"/>
              </a:rPr>
              <a:t>/wiki/File:Ww2_allied_axis_1941_jul.png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7802" y="3872251"/>
            <a:ext cx="3147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Black: Axis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Red: Soviet </a:t>
            </a:r>
            <a:r>
              <a:rPr lang="en-US" sz="2000" dirty="0" smtClean="0"/>
              <a:t>(pact with Nazis)</a:t>
            </a:r>
          </a:p>
          <a:p>
            <a:r>
              <a:rPr lang="en-US" sz="2000" dirty="0" smtClean="0"/>
              <a:t>Grey: Neutral</a:t>
            </a: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Blue: Anti-Nazis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P10101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4775"/>
          <a:stretch/>
        </p:blipFill>
        <p:spPr bwMode="auto">
          <a:xfrm>
            <a:off x="-25401" y="0"/>
            <a:ext cx="9169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18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35985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73545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32963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329766" y="5273650"/>
            <a:ext cx="3470960" cy="436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Brief history of operating </a:t>
            </a:r>
            <a:r>
              <a:rPr lang="en-US" sz="3600" dirty="0" smtClean="0"/>
              <a:t>systems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Two prevailing technical themes:</a:t>
            </a:r>
          </a:p>
          <a:p>
            <a:pPr marL="457200" lvl="1" indent="0">
              <a:buNone/>
            </a:pPr>
            <a:r>
              <a:rPr lang="en-US" sz="3200" b="1" dirty="0" smtClean="0"/>
              <a:t>kernel</a:t>
            </a:r>
          </a:p>
          <a:p>
            <a:pPr marL="457200" lvl="1" indent="0">
              <a:buNone/>
            </a:pPr>
            <a:r>
              <a:rPr lang="en-US" sz="3200" b="1" dirty="0" smtClean="0"/>
              <a:t>process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7122" y="5375050"/>
            <a:ext cx="365215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PS1 is due Sunday, 11:59pm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6" y="255868"/>
            <a:ext cx="4127647" cy="5964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8779"/>
          <a:stretch/>
        </p:blipFill>
        <p:spPr>
          <a:xfrm>
            <a:off x="4420748" y="255869"/>
            <a:ext cx="4551802" cy="596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6507" y="5556307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Konrad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Zuse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Z3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178" y="2240570"/>
            <a:ext cx="4157978" cy="1323439"/>
          </a:xfrm>
          <a:prstGeom prst="rect">
            <a:avLst/>
          </a:prstGeom>
          <a:solidFill>
            <a:srgbClr val="008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man Old Style"/>
                <a:cs typeface="Bookman Old Style"/>
              </a:rPr>
              <a:t>“Strategically Unimportant”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43933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Most Important Decision of WWII?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046610"/>
            <a:ext cx="4572000" cy="5355313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21st </a:t>
            </a:r>
            <a:r>
              <a:rPr lang="en-US" b="1" dirty="0">
                <a:latin typeface="Courier New"/>
                <a:cs typeface="Courier New"/>
              </a:rPr>
              <a:t>October 1941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Dear Prime Minister,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Some weeks ago you paid us the honour of a visit, and we believe that </a:t>
            </a:r>
            <a:r>
              <a:rPr lang="en-US" b="1" dirty="0" smtClean="0">
                <a:latin typeface="Courier New"/>
                <a:cs typeface="Courier New"/>
              </a:rPr>
              <a:t>you regard </a:t>
            </a:r>
            <a:r>
              <a:rPr lang="en-US" b="1" dirty="0">
                <a:latin typeface="Courier New"/>
                <a:cs typeface="Courier New"/>
              </a:rPr>
              <a:t>our work as important. … </a:t>
            </a:r>
            <a:r>
              <a:rPr lang="en-US" b="1" dirty="0" smtClean="0">
                <a:latin typeface="Courier New"/>
                <a:cs typeface="Courier New"/>
              </a:rPr>
              <a:t>it </a:t>
            </a:r>
            <a:r>
              <a:rPr lang="en-US" b="1" dirty="0">
                <a:latin typeface="Courier New"/>
                <a:cs typeface="Courier New"/>
              </a:rPr>
              <a:t>seems to us that we have met with unnecessary impediments. </a:t>
            </a:r>
            <a:r>
              <a:rPr lang="en-US" b="1" dirty="0" smtClean="0">
                <a:latin typeface="Courier New"/>
                <a:cs typeface="Courier New"/>
              </a:rPr>
              <a:t>…The </a:t>
            </a:r>
            <a:r>
              <a:rPr lang="en-US" b="1" dirty="0">
                <a:latin typeface="Courier New"/>
                <a:cs typeface="Courier New"/>
              </a:rPr>
              <a:t>cumulative </a:t>
            </a:r>
            <a:r>
              <a:rPr lang="en-US" b="1" dirty="0" smtClean="0">
                <a:latin typeface="Courier New"/>
                <a:cs typeface="Courier New"/>
              </a:rPr>
              <a:t>effect</a:t>
            </a:r>
            <a:r>
              <a:rPr lang="en-US" b="1" dirty="0">
                <a:latin typeface="Courier New"/>
                <a:cs typeface="Courier New"/>
              </a:rPr>
              <a:t>, however, has been </a:t>
            </a:r>
            <a:r>
              <a:rPr lang="en-US" b="1" dirty="0" smtClean="0">
                <a:latin typeface="Courier New"/>
                <a:cs typeface="Courier New"/>
              </a:rPr>
              <a:t>to drive </a:t>
            </a:r>
            <a:r>
              <a:rPr lang="en-US" b="1" dirty="0">
                <a:latin typeface="Courier New"/>
                <a:cs typeface="Courier New"/>
              </a:rPr>
              <a:t>us to the conviction that the importance of the work is not being </a:t>
            </a:r>
            <a:r>
              <a:rPr lang="en-US" b="1" dirty="0" smtClean="0">
                <a:latin typeface="Courier New"/>
                <a:cs typeface="Courier New"/>
              </a:rPr>
              <a:t>impressed with sufficient </a:t>
            </a:r>
            <a:r>
              <a:rPr lang="en-US" b="1" dirty="0">
                <a:latin typeface="Courier New"/>
                <a:cs typeface="Courier New"/>
              </a:rPr>
              <a:t>force upon those outside authorities with whom we have </a:t>
            </a:r>
            <a:r>
              <a:rPr lang="en-US" b="1" dirty="0" smtClean="0">
                <a:latin typeface="Courier New"/>
                <a:cs typeface="Courier New"/>
              </a:rPr>
              <a:t>to deal.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pPr algn="r"/>
            <a:r>
              <a:rPr lang="en-US" b="1" dirty="0" smtClean="0">
                <a:latin typeface="Courier New"/>
                <a:cs typeface="Courier New"/>
              </a:rPr>
              <a:t>A.M. Turing (+ 3 others)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07" y="1274648"/>
            <a:ext cx="3857373" cy="4573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8488" y="5868823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Winston Churchill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20000711">
            <a:off x="343803" y="2511427"/>
            <a:ext cx="4157978" cy="1938992"/>
          </a:xfrm>
          <a:prstGeom prst="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nsolas"/>
                <a:cs typeface="Consolas"/>
              </a:rPr>
              <a:t>ACTION</a:t>
            </a:r>
          </a:p>
          <a:p>
            <a:pPr algn="ctr"/>
            <a:r>
              <a:rPr lang="en-US" sz="6000" b="1" dirty="0" smtClean="0">
                <a:latin typeface="Consolas"/>
                <a:cs typeface="Consolas"/>
              </a:rPr>
              <a:t>THIS DAY</a:t>
            </a:r>
            <a:endParaRPr lang="en-US" sz="6000" b="1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3745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848"/>
          <a:stretch/>
        </p:blipFill>
        <p:spPr bwMode="auto">
          <a:xfrm>
            <a:off x="-658919" y="0"/>
            <a:ext cx="9960864" cy="6858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31617" y="4896744"/>
            <a:ext cx="3689947" cy="1077218"/>
          </a:xfrm>
          <a:prstGeom prst="rect">
            <a:avLst/>
          </a:prstGeom>
          <a:solidFill>
            <a:srgbClr val="66006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Colossus (1943)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Bletchley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46710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68997" y="5036649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0" y="3344006"/>
            <a:ext cx="1821212" cy="13659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42189" y="2361191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6148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4788" y="23377525"/>
            <a:ext cx="0" cy="0"/>
          </a:xfrm>
          <a:custGeom>
            <a:avLst/>
            <a:gdLst>
              <a:gd name="T0" fmla="+- 0 105 105"/>
              <a:gd name="T1" fmla="*/ T0 w 1"/>
              <a:gd name="T2" fmla="+- 0 12004 12004"/>
              <a:gd name="T3" fmla="*/ 12004 h 1"/>
              <a:gd name="T4" fmla="+- 0 105 105"/>
              <a:gd name="T5" fmla="*/ T4 w 1"/>
              <a:gd name="T6" fmla="+- 0 12004 12004"/>
              <a:gd name="T7" fmla="*/ 12004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ni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45" y="0"/>
            <a:ext cx="9193045" cy="726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40" y="223882"/>
            <a:ext cx="4876043" cy="13257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Do we have Operating Systems yet?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0914" y="223882"/>
            <a:ext cx="23831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ENIAC (1946)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45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16" r="11037"/>
          <a:stretch/>
        </p:blipFill>
        <p:spPr>
          <a:xfrm>
            <a:off x="4365759" y="82022"/>
            <a:ext cx="477824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98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82550"/>
            <a:ext cx="8229600" cy="1143000"/>
          </a:xfrm>
        </p:spPr>
        <p:txBody>
          <a:bodyPr/>
          <a:lstStyle/>
          <a:p>
            <a:r>
              <a:rPr lang="en-US"/>
              <a:t>Directions for Getting </a:t>
            </a:r>
            <a:r>
              <a:rPr lang="en-US" b="1"/>
              <a:t>6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74625" y="1071662"/>
            <a:ext cx="8654891" cy="532453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Choose </a:t>
            </a:r>
            <a:r>
              <a:rPr lang="en-US" sz="2000" dirty="0">
                <a:latin typeface="Book Antiqua"/>
                <a:cs typeface="Book Antiqua"/>
              </a:rPr>
              <a:t>any regular accumulator (</a:t>
            </a:r>
            <a:r>
              <a:rPr lang="en-US" sz="2000" dirty="0" err="1">
                <a:latin typeface="Book Antiqua"/>
                <a:cs typeface="Book Antiqua"/>
              </a:rPr>
              <a:t>ie</a:t>
            </a:r>
            <a:r>
              <a:rPr lang="en-US" sz="2000" dirty="0">
                <a:latin typeface="Book Antiqua"/>
                <a:cs typeface="Book Antiqua"/>
              </a:rPr>
              <a:t>. Accumulator #9).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Direct </a:t>
            </a:r>
            <a:r>
              <a:rPr lang="en-US" sz="2000" dirty="0">
                <a:latin typeface="Book Antiqua"/>
                <a:cs typeface="Book Antiqua"/>
              </a:rPr>
              <a:t>the Initiating Pulse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The </a:t>
            </a:r>
            <a:r>
              <a:rPr lang="en-US" sz="2000" dirty="0">
                <a:latin typeface="Book Antiqua"/>
                <a:cs typeface="Book Antiqua"/>
              </a:rPr>
              <a:t>initiating pulse is produced by the initiating unit's </a:t>
            </a:r>
            <a:r>
              <a:rPr lang="en-US" sz="2000" i="1" dirty="0">
                <a:latin typeface="Book Antiqua"/>
                <a:cs typeface="Book Antiqua"/>
              </a:rPr>
              <a:t>Io</a:t>
            </a:r>
            <a:r>
              <a:rPr lang="en-US" sz="2000" dirty="0">
                <a:latin typeface="Book Antiqua"/>
                <a:cs typeface="Book Antiqua"/>
              </a:rPr>
              <a:t> terminal each time the Eniac is started. This terminal is usually, by default, plugged into Program Line 1-1 (described later). Simply connect a program cable from Program Line 1-1 to terminal </a:t>
            </a:r>
            <a:r>
              <a:rPr lang="en-US" sz="2000" i="1" dirty="0">
                <a:latin typeface="Book Antiqua"/>
                <a:cs typeface="Book Antiqua"/>
              </a:rPr>
              <a:t>5i</a:t>
            </a:r>
            <a:r>
              <a:rPr lang="en-US" sz="2000" dirty="0">
                <a:latin typeface="Book Antiqua"/>
                <a:cs typeface="Book Antiqua"/>
              </a:rPr>
              <a:t> on this Accumulator.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Repeat Switch for Program Control 5 to 6.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Operation Switch for Program Control 5 to </a:t>
            </a:r>
            <a:r>
              <a:rPr lang="en-US" sz="2000" dirty="0" smtClean="0">
                <a:latin typeface="Book Antiqua"/>
                <a:cs typeface="Book Antiqua"/>
              </a:rPr>
              <a:t>ADD</a:t>
            </a:r>
            <a:r>
              <a:rPr lang="en-US" sz="400" dirty="0">
                <a:latin typeface="Book Antiqua"/>
                <a:cs typeface="Book Antiqua"/>
              </a:rPr>
              <a:t> </a:t>
            </a:r>
            <a:r>
              <a:rPr lang="en-US" sz="2000" dirty="0">
                <a:latin typeface="Book Antiqua"/>
                <a:cs typeface="Book Antiqua"/>
              </a:rPr>
              <a:t>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Set </a:t>
            </a:r>
            <a:r>
              <a:rPr lang="en-US" sz="2000" dirty="0">
                <a:latin typeface="Book Antiqua"/>
                <a:cs typeface="Book Antiqua"/>
              </a:rPr>
              <a:t>the Clear-Correct switch to 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Turn </a:t>
            </a:r>
            <a:r>
              <a:rPr lang="en-US" sz="2000" dirty="0">
                <a:latin typeface="Book Antiqua"/>
                <a:cs typeface="Book Antiqua"/>
              </a:rPr>
              <a:t>on and clear the Eniac.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Normally</a:t>
            </a:r>
            <a:r>
              <a:rPr lang="en-US" sz="2000" dirty="0">
                <a:latin typeface="Book Antiqua"/>
                <a:cs typeface="Book Antiqua"/>
              </a:rPr>
              <a:t>, when the Eniac is first started, a clearing process is begun. If the Eniac had been previously started, or if there are random </a:t>
            </a:r>
            <a:r>
              <a:rPr lang="en-US" sz="2000" dirty="0" err="1">
                <a:latin typeface="Book Antiqua"/>
                <a:cs typeface="Book Antiqua"/>
              </a:rPr>
              <a:t>neons</a:t>
            </a:r>
            <a:r>
              <a:rPr lang="en-US" sz="2000" dirty="0">
                <a:latin typeface="Book Antiqua"/>
                <a:cs typeface="Book Antiqua"/>
              </a:rPr>
              <a:t> illuminated in the accumulators, the </a:t>
            </a:r>
            <a:r>
              <a:rPr lang="en-US" sz="2000" dirty="0" smtClean="0">
                <a:latin typeface="Book Antiqua"/>
                <a:cs typeface="Book Antiqua"/>
              </a:rPr>
              <a:t>“Initial Clear” </a:t>
            </a:r>
            <a:r>
              <a:rPr lang="en-US" sz="2000" dirty="0">
                <a:latin typeface="Book Antiqua"/>
                <a:cs typeface="Book Antiqua"/>
              </a:rPr>
              <a:t>button of the Initiating device can be pressed.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Book Antiqua"/>
                <a:cs typeface="Book Antiqua"/>
              </a:rPr>
              <a:t>Press </a:t>
            </a:r>
            <a:r>
              <a:rPr lang="en-US" sz="2000" dirty="0">
                <a:latin typeface="Book Antiqua"/>
                <a:cs typeface="Book Antiqua"/>
              </a:rPr>
              <a:t>the </a:t>
            </a:r>
            <a:r>
              <a:rPr lang="en-US" sz="2000" dirty="0" smtClean="0">
                <a:latin typeface="Book Antiqua"/>
                <a:cs typeface="Book Antiqua"/>
              </a:rPr>
              <a:t>“Initiating </a:t>
            </a:r>
            <a:r>
              <a:rPr lang="en-US" sz="2000" dirty="0">
                <a:latin typeface="Book Antiqua"/>
                <a:cs typeface="Book Antiqua"/>
              </a:rPr>
              <a:t>Pulse </a:t>
            </a:r>
            <a:r>
              <a:rPr lang="en-US" sz="2000" dirty="0" smtClean="0">
                <a:latin typeface="Book Antiqua"/>
                <a:cs typeface="Book Antiqua"/>
              </a:rPr>
              <a:t>Switch” </a:t>
            </a:r>
            <a:r>
              <a:rPr lang="en-US" sz="2000" dirty="0">
                <a:latin typeface="Book Antiqua"/>
                <a:cs typeface="Book Antiqua"/>
              </a:rPr>
              <a:t>that is located on the Initiating device. </a:t>
            </a:r>
            <a:endParaRPr lang="en-US" sz="2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Book Antiqua"/>
                <a:cs typeface="Book Antiqua"/>
              </a:rPr>
              <a:t>Stand </a:t>
            </a:r>
            <a:r>
              <a:rPr lang="en-US" sz="2000" b="1" dirty="0">
                <a:solidFill>
                  <a:srgbClr val="FF0000"/>
                </a:solidFill>
                <a:latin typeface="Book Antiqua"/>
                <a:cs typeface="Book Antiqua"/>
              </a:rPr>
              <a:t>back.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29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25"/>
            <a:ext cx="9144000" cy="7286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98231" y="4612781"/>
            <a:ext cx="38033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Admiral Grace Hopper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(1906-1992)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02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141"/>
          <a:stretch/>
        </p:blipFill>
        <p:spPr>
          <a:xfrm>
            <a:off x="2800890" y="-1"/>
            <a:ext cx="6343110" cy="6886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526" y="939913"/>
            <a:ext cx="2567363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FFFFFF"/>
                </a:solidFill>
              </a:rPr>
              <a:t>“Nobody believed that I had a running compiler and nobody would touch it. They told me computers could only do arithmetic.”</a:t>
            </a:r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5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creen Shot 2014-01-23 at 11.1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74"/>
            <a:ext cx="6843059" cy="6459479"/>
          </a:xfrm>
          <a:prstGeom prst="rect">
            <a:avLst/>
          </a:prstGeom>
        </p:spPr>
      </p:pic>
      <p:pic>
        <p:nvPicPr>
          <p:cNvPr id="4" name="Picture 3" descr="Screen Shot 2014-01-23 at 11.1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1" y="2865451"/>
            <a:ext cx="3502213" cy="3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0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-9285" r="4273" b="9285"/>
          <a:stretch/>
        </p:blipFill>
        <p:spPr>
          <a:xfrm>
            <a:off x="0" y="-773877"/>
            <a:ext cx="9144000" cy="77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6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7959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2013</a:t>
            </a:r>
            <a:endParaRPr lang="en-US" sz="24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984563" y="502675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4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6075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090790" y="5026754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776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60" y="3223527"/>
            <a:ext cx="1175634" cy="14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August 29, 1949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618" y="327269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First Soviet Atomic Test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343400" cy="594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Semi-Automatic Ground Environment (SAGE)</a:t>
            </a:r>
          </a:p>
          <a:p>
            <a:pPr marL="0" indent="0">
              <a:buNone/>
            </a:pPr>
            <a:r>
              <a:rPr lang="en-US" dirty="0" smtClean="0"/>
              <a:t>MIT/IBM, 1950-1982</a:t>
            </a:r>
          </a:p>
          <a:p>
            <a:pPr>
              <a:buNone/>
            </a:pPr>
            <a:r>
              <a:rPr lang="en-US" dirty="0" smtClean="0"/>
              <a:t>Coordinate radar stations in real-time to track incoming bombers</a:t>
            </a:r>
          </a:p>
          <a:p>
            <a:pPr>
              <a:buNone/>
            </a:pPr>
            <a:r>
              <a:rPr lang="en-US" dirty="0" smtClean="0"/>
              <a:t>Total cost: </a:t>
            </a:r>
            <a:r>
              <a:rPr lang="en-US" dirty="0" smtClean="0">
                <a:sym typeface="Symbol"/>
              </a:rPr>
              <a:t></a:t>
            </a:r>
            <a:r>
              <a:rPr lang="en-US" b="1" dirty="0" smtClean="0"/>
              <a:t>$55B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	(</a:t>
            </a:r>
            <a:r>
              <a:rPr lang="en-US" dirty="0"/>
              <a:t>&gt;</a:t>
            </a:r>
            <a:r>
              <a:rPr lang="en-US" dirty="0" smtClean="0"/>
              <a:t> Manhattan Project)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482"/>
          <a:stretch/>
        </p:blipFill>
        <p:spPr bwMode="auto">
          <a:xfrm>
            <a:off x="4572000" y="0"/>
            <a:ext cx="4572000" cy="68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4020" cy="6902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5804" y="2827671"/>
            <a:ext cx="3969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 program for SAGE</a:t>
            </a:r>
          </a:p>
          <a:p>
            <a:r>
              <a:rPr lang="en-US" sz="2800" dirty="0" smtClean="0"/>
              <a:t>(62500 cards </a:t>
            </a:r>
            <a:r>
              <a:rPr lang="en-US" sz="2800" dirty="0">
                <a:sym typeface="Symbol"/>
              </a:rPr>
              <a:t></a:t>
            </a:r>
            <a:r>
              <a:rPr lang="en-US" sz="2800" dirty="0" smtClean="0"/>
              <a:t> </a:t>
            </a:r>
            <a:r>
              <a:rPr lang="en-US" sz="2800" dirty="0" smtClean="0"/>
              <a:t>5MB)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91647" y="6010981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Computer History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6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7108"/>
            <a:ext cx="1882566" cy="26716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396069" y="21686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29185"/>
          <a:stretch/>
        </p:blipFill>
        <p:spPr>
          <a:xfrm>
            <a:off x="6553200" y="1495197"/>
            <a:ext cx="2393774" cy="2574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36" y="4112033"/>
            <a:ext cx="1616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Program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08662" y="4038348"/>
            <a:ext cx="2272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Center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615" y="1743065"/>
            <a:ext cx="2371238" cy="202543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576527" y="2321080"/>
            <a:ext cx="886546" cy="5871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9579" y="4275264"/>
            <a:ext cx="2990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Your Program Runs</a:t>
            </a:r>
            <a:endParaRPr lang="en-US" sz="2800" dirty="0"/>
          </a:p>
        </p:txBody>
      </p:sp>
      <p:sp>
        <p:nvSpPr>
          <p:cNvPr id="15" name="Bent Arrow 14"/>
          <p:cNvSpPr/>
          <p:nvPr/>
        </p:nvSpPr>
        <p:spPr>
          <a:xfrm rot="10800000">
            <a:off x="5409006" y="4941053"/>
            <a:ext cx="2517399" cy="109194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562" y="5356612"/>
            <a:ext cx="394210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Output: Invalid Operation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Charge: $174.32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38832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38" y="476289"/>
            <a:ext cx="2707568" cy="4581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001" y="5375266"/>
            <a:ext cx="314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Reading data is slow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4894"/>
          <a:stretch/>
        </p:blipFill>
        <p:spPr>
          <a:xfrm>
            <a:off x="4565650" y="476289"/>
            <a:ext cx="3973098" cy="4581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5650" y="5380243"/>
            <a:ext cx="430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Processing is (relatively) fast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49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04 at 9.58.37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72" y="1776798"/>
            <a:ext cx="4323770" cy="3875574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Peter </a:t>
            </a:r>
            <a:r>
              <a:rPr lang="en-US" sz="3200" dirty="0" err="1" smtClean="0"/>
              <a:t>Norvig’s</a:t>
            </a:r>
            <a:r>
              <a:rPr lang="en-US" sz="3200" dirty="0" smtClean="0"/>
              <a:t> </a:t>
            </a:r>
            <a:r>
              <a:rPr lang="en-US" sz="3200" dirty="0" smtClean="0">
                <a:hlinkClick r:id="rId4"/>
              </a:rPr>
              <a:t>Numbers Every Programmer Should Know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2133600"/>
            <a:ext cx="597392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execute typical instruction	</a:t>
            </a:r>
            <a:r>
              <a:rPr lang="en-US" sz="2000" b="1" dirty="0" smtClean="0"/>
              <a:t>		1 ns</a:t>
            </a:r>
            <a:endParaRPr lang="en-US" sz="2000" b="1" dirty="0"/>
          </a:p>
          <a:p>
            <a:r>
              <a:rPr lang="en-US" sz="2000" dirty="0" smtClean="0"/>
              <a:t>fetch </a:t>
            </a:r>
            <a:r>
              <a:rPr lang="en-US" sz="2000" dirty="0"/>
              <a:t>from main memory	 </a:t>
            </a:r>
            <a:r>
              <a:rPr lang="en-US" sz="2000" dirty="0" smtClean="0"/>
              <a:t>			100 ns</a:t>
            </a:r>
            <a:endParaRPr lang="en-US" sz="2000" dirty="0"/>
          </a:p>
          <a:p>
            <a:r>
              <a:rPr lang="en-US" sz="2000" dirty="0" smtClean="0"/>
              <a:t>read </a:t>
            </a:r>
            <a:r>
              <a:rPr lang="en-US" sz="2000" dirty="0"/>
              <a:t>1MB sequentially from memory	</a:t>
            </a:r>
            <a:r>
              <a:rPr lang="en-US" sz="2000" dirty="0" smtClean="0"/>
              <a:t>250,000 ns</a:t>
            </a:r>
            <a:endParaRPr lang="en-US" sz="2000" dirty="0"/>
          </a:p>
          <a:p>
            <a:r>
              <a:rPr lang="en-US" sz="2000" b="1" dirty="0"/>
              <a:t>fetch from new disk location (seek)	</a:t>
            </a:r>
            <a:r>
              <a:rPr lang="en-US" sz="2000" b="1" dirty="0" smtClean="0"/>
              <a:t>8,000,000 ns</a:t>
            </a:r>
            <a:endParaRPr lang="en-US" sz="2000" b="1" dirty="0"/>
          </a:p>
          <a:p>
            <a:r>
              <a:rPr lang="en-US" sz="2000" dirty="0" smtClean="0"/>
              <a:t>send </a:t>
            </a:r>
            <a:r>
              <a:rPr lang="en-US" sz="2000" dirty="0"/>
              <a:t>packet US to Europe and back	 </a:t>
            </a:r>
            <a:r>
              <a:rPr lang="en-US" sz="2000" dirty="0" smtClean="0"/>
              <a:t>	150,000,000 ns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9789" y="4365985"/>
            <a:ext cx="3544538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are from 2001 (and several more numbers) </a:t>
            </a:r>
            <a:r>
              <a:rPr lang="en-US" dirty="0" smtClean="0"/>
              <a:t>– try </a:t>
            </a:r>
            <a:r>
              <a:rPr lang="en-US" dirty="0" err="1" smtClean="0"/>
              <a:t>Norvigtorious</a:t>
            </a:r>
            <a:r>
              <a:rPr lang="en-US" dirty="0" smtClean="0"/>
              <a:t> app for up-to-date numbers.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9742" y="5743049"/>
            <a:ext cx="350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(Please don’t click the picture link!)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Multiprograming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29185"/>
          <a:stretch/>
        </p:blipFill>
        <p:spPr>
          <a:xfrm>
            <a:off x="3124200" y="2300353"/>
            <a:ext cx="2393774" cy="257479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893719" y="2131962"/>
            <a:ext cx="1099945" cy="5783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893719" y="3225600"/>
            <a:ext cx="1099945" cy="57835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893719" y="4296800"/>
            <a:ext cx="1099945" cy="57835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1747" y="219269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A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747" y="325092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B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1747" y="433207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Program C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94042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042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4042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4042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6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Multiprogramming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70" y="2022591"/>
            <a:ext cx="533400" cy="903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3470" y="3030300"/>
            <a:ext cx="533400" cy="58405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470" y="3716100"/>
            <a:ext cx="533400" cy="570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470" y="4359720"/>
            <a:ext cx="533400" cy="9529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0946" y="1927838"/>
            <a:ext cx="675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allow multiple programs to share one machine, but other programs shouldn’t break my program</a:t>
            </a:r>
          </a:p>
        </p:txBody>
      </p:sp>
    </p:spTree>
    <p:extLst>
      <p:ext uri="{BB962C8B-B14F-4D97-AF65-F5344CB8AC3E}">
        <p14:creationId xmlns:p14="http://schemas.microsoft.com/office/powerpoint/2010/main" val="19850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Screen Shot 2014-01-23 at 12.14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" y="182250"/>
            <a:ext cx="7501380" cy="5180106"/>
          </a:xfrm>
          <a:prstGeom prst="rect">
            <a:avLst/>
          </a:prstGeom>
        </p:spPr>
      </p:pic>
      <p:pic>
        <p:nvPicPr>
          <p:cNvPr id="4" name="Picture 3" descr="Screen Shot 2014-01-23 at 12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2938961"/>
            <a:ext cx="5020235" cy="3417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0"/>
            <a:ext cx="72318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Selected responses and comments will be posted on course site later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3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007" y="-1"/>
            <a:ext cx="9398754" cy="6977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61" y="456081"/>
            <a:ext cx="3935492" cy="1675881"/>
          </a:xfrm>
          <a:solidFill>
            <a:schemeClr val="tx1">
              <a:alpha val="54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MULTICS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Multiplexed Information and Computing </a:t>
            </a:r>
            <a:r>
              <a:rPr lang="en-US" sz="3100" dirty="0" smtClean="0">
                <a:solidFill>
                  <a:srgbClr val="FFFF00"/>
                </a:solidFill>
              </a:rPr>
              <a:t>Service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3984" y="4331966"/>
            <a:ext cx="33319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1964-(2000)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MIT, GE/Honeywell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(Bell Labs &lt; 1969)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144" y="5162963"/>
            <a:ext cx="2593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Fernando </a:t>
            </a:r>
            <a:r>
              <a:rPr lang="en-US" sz="32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Corbató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7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6408"/>
            <a:ext cx="4792059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Process abstraction</a:t>
            </a:r>
          </a:p>
          <a:p>
            <a:pPr marL="0" indent="0">
              <a:buNone/>
            </a:pPr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pPr marL="0" indent="0">
              <a:buNone/>
            </a:pPr>
            <a:r>
              <a:rPr lang="en-US" dirty="0" smtClean="0"/>
              <a:t>Dynamic linking</a:t>
            </a:r>
          </a:p>
          <a:p>
            <a:pPr marL="0" indent="0">
              <a:buNone/>
            </a:pPr>
            <a:r>
              <a:rPr lang="en-US" dirty="0" smtClean="0"/>
              <a:t>Hierarchical file system</a:t>
            </a:r>
          </a:p>
          <a:p>
            <a:pPr marL="0" indent="0">
              <a:buNone/>
            </a:pPr>
            <a:r>
              <a:rPr lang="en-US" dirty="0" smtClean="0"/>
              <a:t>Entirely programmed in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high</a:t>
            </a:r>
            <a:r>
              <a:rPr lang="en-US" dirty="0" smtClean="0"/>
              <a:t>-level language</a:t>
            </a:r>
          </a:p>
          <a:p>
            <a:pPr marL="0" indent="0">
              <a:buNone/>
            </a:pPr>
            <a:r>
              <a:rPr lang="en-US" dirty="0" smtClean="0"/>
              <a:t>Multi-level security</a:t>
            </a:r>
          </a:p>
          <a:p>
            <a:pPr marL="0" indent="0">
              <a:buNone/>
            </a:pPr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259" y="5019369"/>
            <a:ext cx="343754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Which of these is true for the OS running on your laptop today?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2352" t="17551" r="28233" b="24265"/>
          <a:stretch/>
        </p:blipFill>
        <p:spPr>
          <a:xfrm>
            <a:off x="5498731" y="1621800"/>
            <a:ext cx="2938596" cy="30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383294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60883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1945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001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61817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67110" y="5039310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3258820" y="2628601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20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924119" y="5039310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4352075" y="1584972"/>
            <a:ext cx="22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“(post?) Modern OS”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59" y="2073439"/>
            <a:ext cx="2073592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994"/>
            <a:ext cx="9144000" cy="74164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6" y="294846"/>
            <a:ext cx="2776278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IBM 704 </a:t>
            </a:r>
            <a:r>
              <a:rPr lang="en-US" sz="3200" dirty="0" smtClean="0"/>
              <a:t>(1969)</a:t>
            </a:r>
          </a:p>
          <a:p>
            <a:pPr algn="ctr"/>
            <a:r>
              <a:rPr lang="en-US" sz="3200" dirty="0" smtClean="0">
                <a:sym typeface="Symbol"/>
              </a:rPr>
              <a:t></a:t>
            </a:r>
            <a:r>
              <a:rPr lang="en-US" sz="3200" dirty="0" smtClean="0"/>
              <a:t>144 </a:t>
            </a:r>
            <a:r>
              <a:rPr lang="en-US" sz="3200" dirty="0" smtClean="0"/>
              <a:t>KB</a:t>
            </a:r>
          </a:p>
          <a:p>
            <a:pPr algn="ctr"/>
            <a:r>
              <a:rPr lang="en-US" sz="3200" dirty="0" smtClean="0"/>
              <a:t>$3.5 Million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12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9" y="-7619"/>
            <a:ext cx="8565678" cy="68656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3466" y="3620371"/>
            <a:ext cx="2009487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000" dirty="0" smtClean="0"/>
              <a:t>PDP</a:t>
            </a:r>
            <a:r>
              <a:rPr lang="en-US" sz="4000" dirty="0"/>
              <a:t>-7 </a:t>
            </a:r>
            <a:endParaRPr lang="en-US" sz="4000" dirty="0" smtClean="0"/>
          </a:p>
          <a:p>
            <a:pPr algn="r"/>
            <a:r>
              <a:rPr lang="en-US" sz="4000" dirty="0" smtClean="0">
                <a:sym typeface="Symbol"/>
              </a:rPr>
              <a:t></a:t>
            </a:r>
            <a:r>
              <a:rPr lang="en-US" sz="4000" dirty="0" smtClean="0"/>
              <a:t>8KB </a:t>
            </a:r>
            <a:endParaRPr lang="en-US" sz="4000" dirty="0" smtClean="0"/>
          </a:p>
          <a:p>
            <a:pPr algn="r"/>
            <a:r>
              <a:rPr lang="en-US" sz="4000" dirty="0" smtClean="0"/>
              <a:t>$</a:t>
            </a:r>
            <a:r>
              <a:rPr lang="en-US" sz="4000" dirty="0"/>
              <a:t>72,000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7199" y="5778837"/>
            <a:ext cx="218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6D9F1"/>
                </a:solidFill>
              </a:rPr>
              <a:t>Later picture: PDP-11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8677" y="407173"/>
            <a:ext cx="158735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Ken </a:t>
            </a:r>
            <a:r>
              <a:rPr lang="en-US" dirty="0" smtClean="0">
                <a:solidFill>
                  <a:srgbClr val="C6D9F1"/>
                </a:solidFill>
              </a:rPr>
              <a:t>Thompson</a:t>
            </a:r>
            <a:endParaRPr lang="en-US" dirty="0">
              <a:solidFill>
                <a:srgbClr val="C6D9F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9069" y="5190031"/>
            <a:ext cx="152187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6D9F1"/>
                </a:solidFill>
              </a:rPr>
              <a:t>Dennis Ritchie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275" y="407173"/>
            <a:ext cx="2281869" cy="128252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Bell Labs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7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UNIX</a:t>
            </a:r>
            <a:endParaRPr lang="en-US" sz="6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81" b="11481"/>
          <a:stretch>
            <a:fillRect/>
          </a:stretch>
        </p:blipFill>
        <p:spPr>
          <a:xfrm>
            <a:off x="457200" y="1417638"/>
            <a:ext cx="8124093" cy="44679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8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85730"/>
            <a:ext cx="4040188" cy="63976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MULTICS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209364"/>
            <a:ext cx="4040188" cy="4765336"/>
          </a:xfrm>
        </p:spPr>
        <p:txBody>
          <a:bodyPr>
            <a:normAutofit/>
          </a:bodyPr>
          <a:lstStyle/>
          <a:p>
            <a:r>
              <a:rPr lang="en-US" dirty="0" smtClean="0"/>
              <a:t>Process abstraction</a:t>
            </a:r>
          </a:p>
          <a:p>
            <a:r>
              <a:rPr lang="en-US" dirty="0"/>
              <a:t>V</a:t>
            </a:r>
            <a:r>
              <a:rPr lang="en-US" dirty="0" smtClean="0"/>
              <a:t>irtual memory</a:t>
            </a:r>
          </a:p>
          <a:p>
            <a:r>
              <a:rPr lang="en-US" dirty="0" smtClean="0"/>
              <a:t>Dynamic linking</a:t>
            </a:r>
          </a:p>
          <a:p>
            <a:r>
              <a:rPr lang="en-US" dirty="0" smtClean="0"/>
              <a:t>Hierarchical file system</a:t>
            </a:r>
          </a:p>
          <a:p>
            <a:r>
              <a:rPr lang="en-US" dirty="0" smtClean="0"/>
              <a:t>Entirely programmed in high-level language (PL/1)</a:t>
            </a:r>
          </a:p>
          <a:p>
            <a:r>
              <a:rPr lang="en-US" dirty="0" smtClean="0"/>
              <a:t>Multi-level security</a:t>
            </a:r>
          </a:p>
          <a:p>
            <a:r>
              <a:rPr lang="en-US" dirty="0" smtClean="0"/>
              <a:t>On-line reconfiguration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385730"/>
            <a:ext cx="4041775" cy="6397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3600" dirty="0" smtClean="0"/>
              <a:t>UNIX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5" y="1209364"/>
            <a:ext cx="4041775" cy="4765336"/>
          </a:xfrm>
        </p:spPr>
        <p:txBody>
          <a:bodyPr/>
          <a:lstStyle/>
          <a:p>
            <a:r>
              <a:rPr lang="en-US" dirty="0" smtClean="0"/>
              <a:t>Process abstraction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(Not Really)</a:t>
            </a:r>
          </a:p>
          <a:p>
            <a:r>
              <a:rPr lang="en-US" dirty="0" smtClean="0"/>
              <a:t>Yes</a:t>
            </a:r>
          </a:p>
          <a:p>
            <a:r>
              <a:rPr lang="en-US" dirty="0" smtClean="0"/>
              <a:t>Assembly; had to simplify B to fit into machine (C)</a:t>
            </a:r>
          </a:p>
          <a:p>
            <a:r>
              <a:rPr lang="en-US" dirty="0" smtClean="0"/>
              <a:t>No security (until later)</a:t>
            </a:r>
          </a:p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5025" y="4792368"/>
            <a:ext cx="414319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Runs on machines costing $10Ks</a:t>
            </a:r>
          </a:p>
          <a:p>
            <a:r>
              <a:rPr lang="en-US" dirty="0" smtClean="0"/>
              <a:t>Source code available to universities, classroom use permitted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86792" y="4913349"/>
            <a:ext cx="316283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Runs on machines costing $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Code controlled by GE/etc.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5025" y="5806206"/>
            <a:ext cx="414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1956 Anti-Trust Settlement: AT&amp;T was not allowed to enter computer business!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8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90848"/>
            <a:ext cx="6460031" cy="499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40543" y="5624751"/>
            <a:ext cx="19443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1976 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29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016000"/>
            <a:ext cx="7696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5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01-22 at 10.53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0" y="161428"/>
            <a:ext cx="5528487" cy="602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4128" y="3737853"/>
            <a:ext cx="362761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September 2013:</a:t>
            </a:r>
          </a:p>
          <a:p>
            <a:pPr algn="ctr"/>
            <a:r>
              <a:rPr lang="en-US" sz="2400" dirty="0" smtClean="0"/>
              <a:t>Billionth Android Activation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</a:t>
            </a:r>
            <a:r>
              <a:rPr lang="en-US" sz="3200" dirty="0" err="1"/>
              <a:t>Tanenbaum</a:t>
            </a:r>
            <a:r>
              <a:rPr lang="en-US" sz="3200" dirty="0"/>
              <a:t>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From</a:t>
            </a:r>
            <a:r>
              <a:rPr lang="en-US" sz="1600" dirty="0">
                <a:latin typeface="Avenir Book"/>
                <a:cs typeface="Avenir Book"/>
              </a:rPr>
              <a:t>: 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klaava.Helsinki.FI</a:t>
            </a:r>
            <a:r>
              <a:rPr lang="en-US" sz="1600" dirty="0">
                <a:latin typeface="Avenir Book"/>
                <a:cs typeface="Avenir Book"/>
              </a:rPr>
              <a:t> (Linus Benedict Torvalds</a:t>
            </a:r>
            <a:r>
              <a:rPr lang="en-US" sz="1600" dirty="0" smtClean="0">
                <a:latin typeface="Avenir Book"/>
                <a:cs typeface="Avenir Book"/>
              </a:rPr>
              <a:t>)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Newsgroups: </a:t>
            </a:r>
            <a:r>
              <a:rPr lang="en-US" sz="1600" dirty="0" err="1">
                <a:latin typeface="Avenir Book"/>
                <a:cs typeface="Avenir Book"/>
              </a:rPr>
              <a:t>comp.os.minix</a:t>
            </a:r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Subject: What would you like to see most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?</a:t>
            </a:r>
          </a:p>
          <a:p>
            <a:r>
              <a:rPr lang="en-US" sz="1600" dirty="0">
                <a:latin typeface="Avenir Book"/>
                <a:cs typeface="Avenir Book"/>
              </a:rPr>
              <a:t>Summary: small poll for my new operating system</a:t>
            </a:r>
          </a:p>
          <a:p>
            <a:r>
              <a:rPr lang="en-US" sz="1600" dirty="0">
                <a:latin typeface="Avenir Book"/>
                <a:cs typeface="Avenir Book"/>
              </a:rPr>
              <a:t>Keywords: 386, preferences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Date</a:t>
            </a:r>
            <a:r>
              <a:rPr lang="en-US" sz="1600" dirty="0">
                <a:latin typeface="Avenir Book"/>
                <a:cs typeface="Avenir Book"/>
              </a:rPr>
              <a:t>: 25 Aug 91 20:57:08 GMT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Hello everybody out there using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-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I'm doing a (free) operating system (just a hobby, won't be big </a:t>
            </a:r>
            <a:r>
              <a:rPr lang="en-US" sz="1600" dirty="0" smtClean="0">
                <a:latin typeface="Avenir Book"/>
                <a:cs typeface="Avenir Book"/>
              </a:rPr>
              <a:t>and professional </a:t>
            </a:r>
            <a:r>
              <a:rPr lang="en-US" sz="1600" dirty="0">
                <a:latin typeface="Avenir Book"/>
                <a:cs typeface="Avenir Book"/>
              </a:rPr>
              <a:t>like gnu) for 386(486) AT clones.  This has been </a:t>
            </a:r>
            <a:r>
              <a:rPr lang="en-US" sz="1600" dirty="0" smtClean="0">
                <a:latin typeface="Avenir Book"/>
                <a:cs typeface="Avenir Book"/>
              </a:rPr>
              <a:t>brewing since </a:t>
            </a:r>
            <a:r>
              <a:rPr lang="en-US" sz="1600" dirty="0" err="1">
                <a:latin typeface="Avenir Book"/>
                <a:cs typeface="Avenir Book"/>
              </a:rPr>
              <a:t>april</a:t>
            </a:r>
            <a:r>
              <a:rPr lang="en-US" sz="1600" dirty="0">
                <a:latin typeface="Avenir Book"/>
                <a:cs typeface="Avenir Book"/>
              </a:rPr>
              <a:t>, and is starting to get ready.  I'd like any feedback </a:t>
            </a:r>
            <a:r>
              <a:rPr lang="en-US" sz="1600" dirty="0" smtClean="0">
                <a:latin typeface="Avenir Book"/>
                <a:cs typeface="Avenir Book"/>
              </a:rPr>
              <a:t>on things </a:t>
            </a:r>
            <a:r>
              <a:rPr lang="en-US" sz="1600" dirty="0">
                <a:latin typeface="Avenir Book"/>
                <a:cs typeface="Avenir Book"/>
              </a:rPr>
              <a:t>people like/dislike in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, as my OS resembles it </a:t>
            </a:r>
            <a:r>
              <a:rPr lang="en-US" sz="1600" dirty="0" smtClean="0">
                <a:latin typeface="Avenir Book"/>
                <a:cs typeface="Avenir Book"/>
              </a:rPr>
              <a:t>somewhat (</a:t>
            </a:r>
            <a:r>
              <a:rPr lang="en-US" sz="1600" dirty="0">
                <a:latin typeface="Avenir Book"/>
                <a:cs typeface="Avenir Book"/>
              </a:rPr>
              <a:t>same physical layout of the file-system (due to practical reasons</a:t>
            </a:r>
            <a:r>
              <a:rPr lang="en-US" sz="1600" dirty="0" smtClean="0">
                <a:latin typeface="Avenir Book"/>
                <a:cs typeface="Avenir Book"/>
              </a:rPr>
              <a:t>) among </a:t>
            </a:r>
            <a:r>
              <a:rPr lang="en-US" sz="1600" dirty="0">
                <a:latin typeface="Avenir Book"/>
                <a:cs typeface="Avenir Book"/>
              </a:rPr>
              <a:t>other things). 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I've currently ported bash(1.08) and </a:t>
            </a:r>
            <a:r>
              <a:rPr lang="en-US" sz="1600" dirty="0" err="1">
                <a:latin typeface="Avenir Book"/>
                <a:cs typeface="Avenir Book"/>
              </a:rPr>
              <a:t>gcc</a:t>
            </a:r>
            <a:r>
              <a:rPr lang="en-US" sz="1600" dirty="0">
                <a:latin typeface="Avenir Book"/>
                <a:cs typeface="Avenir Book"/>
              </a:rPr>
              <a:t>(1.40), and things seem to work. </a:t>
            </a:r>
            <a:r>
              <a:rPr lang="en-US" sz="1600" dirty="0" smtClean="0">
                <a:latin typeface="Avenir Book"/>
                <a:cs typeface="Avenir Book"/>
              </a:rPr>
              <a:t>This </a:t>
            </a:r>
            <a:r>
              <a:rPr lang="en-US" sz="1600" dirty="0">
                <a:latin typeface="Avenir Book"/>
                <a:cs typeface="Avenir Book"/>
              </a:rPr>
              <a:t>implies that I'll get something practical within a few months, </a:t>
            </a:r>
            <a:r>
              <a:rPr lang="en-US" sz="1600" dirty="0" smtClean="0">
                <a:latin typeface="Avenir Book"/>
                <a:cs typeface="Avenir Book"/>
              </a:rPr>
              <a:t>and I'd </a:t>
            </a:r>
            <a:r>
              <a:rPr lang="en-US" sz="1600" dirty="0">
                <a:latin typeface="Avenir Book"/>
                <a:cs typeface="Avenir Book"/>
              </a:rPr>
              <a:t>like to know what features most people would want.  Any </a:t>
            </a:r>
            <a:r>
              <a:rPr lang="en-US" sz="1600" dirty="0" smtClean="0">
                <a:latin typeface="Avenir Book"/>
                <a:cs typeface="Avenir Book"/>
              </a:rPr>
              <a:t>suggestions are </a:t>
            </a:r>
            <a:r>
              <a:rPr lang="en-US" sz="1600" dirty="0">
                <a:latin typeface="Avenir Book"/>
                <a:cs typeface="Avenir Book"/>
              </a:rPr>
              <a:t>welcome, but I won't promise I'll implement them :-)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		Linus (</a:t>
            </a:r>
            <a:r>
              <a:rPr lang="en-US" sz="1600" dirty="0" err="1">
                <a:latin typeface="Avenir Book"/>
                <a:cs typeface="Avenir Book"/>
              </a:rPr>
              <a:t>torv</a:t>
            </a:r>
            <a:r>
              <a:rPr lang="en-US" sz="1600" dirty="0">
                <a:latin typeface="Avenir Book"/>
                <a:cs typeface="Avenir Book"/>
              </a:rPr>
              <a:t>...@</a:t>
            </a:r>
            <a:r>
              <a:rPr lang="en-US" sz="1600" dirty="0" err="1">
                <a:latin typeface="Avenir Book"/>
                <a:cs typeface="Avenir Book"/>
              </a:rPr>
              <a:t>kruuna.helsinki.fi</a:t>
            </a:r>
            <a:r>
              <a:rPr lang="en-US" sz="1600" dirty="0">
                <a:latin typeface="Avenir Book"/>
                <a:cs typeface="Avenir Book"/>
              </a:rPr>
              <a:t>)</a:t>
            </a:r>
          </a:p>
          <a:p>
            <a:endParaRPr lang="en-US" sz="1600" dirty="0">
              <a:latin typeface="Avenir Book"/>
              <a:cs typeface="Avenir Book"/>
            </a:endParaRPr>
          </a:p>
          <a:p>
            <a:r>
              <a:rPr lang="en-US" sz="1600" dirty="0">
                <a:latin typeface="Avenir Book"/>
                <a:cs typeface="Avenir Book"/>
              </a:rPr>
              <a:t>PS.  Yes - it's free of any </a:t>
            </a:r>
            <a:r>
              <a:rPr lang="en-US" sz="1600" dirty="0" err="1">
                <a:latin typeface="Avenir Book"/>
                <a:cs typeface="Avenir Book"/>
              </a:rPr>
              <a:t>minix</a:t>
            </a:r>
            <a:r>
              <a:rPr lang="en-US" sz="1600" dirty="0">
                <a:latin typeface="Avenir Book"/>
                <a:cs typeface="Avenir Book"/>
              </a:rPr>
              <a:t> code, and it has a multi-threaded </a:t>
            </a:r>
            <a:r>
              <a:rPr lang="en-US" sz="1600" dirty="0" err="1">
                <a:latin typeface="Avenir Book"/>
                <a:cs typeface="Avenir Book"/>
              </a:rPr>
              <a:t>fs</a:t>
            </a:r>
            <a:r>
              <a:rPr lang="en-US" sz="1600" dirty="0">
                <a:latin typeface="Avenir Book"/>
                <a:cs typeface="Avenir Book"/>
              </a:rPr>
              <a:t>. </a:t>
            </a:r>
            <a:r>
              <a:rPr lang="en-US" sz="1600" dirty="0" smtClean="0">
                <a:latin typeface="Avenir Book"/>
                <a:cs typeface="Avenir Book"/>
              </a:rPr>
              <a:t>It </a:t>
            </a:r>
            <a:r>
              <a:rPr lang="en-US" sz="1600" dirty="0">
                <a:latin typeface="Avenir Book"/>
                <a:cs typeface="Avenir Book"/>
              </a:rPr>
              <a:t>is NOT </a:t>
            </a:r>
            <a:r>
              <a:rPr lang="en-US" sz="1600" dirty="0" err="1">
                <a:latin typeface="Avenir Book"/>
                <a:cs typeface="Avenir Book"/>
              </a:rPr>
              <a:t>protable</a:t>
            </a:r>
            <a:r>
              <a:rPr lang="en-US" sz="1600" dirty="0">
                <a:latin typeface="Avenir Book"/>
                <a:cs typeface="Avenir Book"/>
              </a:rPr>
              <a:t> (uses 386 task switching </a:t>
            </a:r>
            <a:r>
              <a:rPr lang="en-US" sz="1600" dirty="0" err="1">
                <a:latin typeface="Avenir Book"/>
                <a:cs typeface="Avenir Book"/>
              </a:rPr>
              <a:t>etc</a:t>
            </a:r>
            <a:r>
              <a:rPr lang="en-US" sz="1600" dirty="0">
                <a:latin typeface="Avenir Book"/>
                <a:cs typeface="Avenir Book"/>
              </a:rPr>
              <a:t>), and it probably </a:t>
            </a:r>
            <a:r>
              <a:rPr lang="en-US" sz="1600" dirty="0" smtClean="0">
                <a:latin typeface="Avenir Book"/>
                <a:cs typeface="Avenir Book"/>
              </a:rPr>
              <a:t>never will </a:t>
            </a:r>
            <a:r>
              <a:rPr lang="en-US" sz="1600" dirty="0">
                <a:latin typeface="Avenir Book"/>
                <a:cs typeface="Avenir Book"/>
              </a:rPr>
              <a:t>support anything other than AT-</a:t>
            </a:r>
            <a:r>
              <a:rPr lang="en-US" sz="1600" dirty="0" err="1">
                <a:latin typeface="Avenir Book"/>
                <a:cs typeface="Avenir Book"/>
              </a:rPr>
              <a:t>harddisks</a:t>
            </a:r>
            <a:r>
              <a:rPr lang="en-US" sz="1600" dirty="0">
                <a:latin typeface="Avenir Book"/>
                <a:cs typeface="Avenir Book"/>
              </a:rPr>
              <a:t>, as that's all I have :-(. </a:t>
            </a:r>
          </a:p>
        </p:txBody>
      </p:sp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181434" y="527956"/>
            <a:ext cx="8708842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Avenir Book"/>
                <a:cs typeface="Avenir Book"/>
              </a:rPr>
              <a:t>From: </a:t>
            </a:r>
            <a:r>
              <a:rPr lang="en-US" sz="2000" dirty="0" err="1">
                <a:latin typeface="Avenir Book"/>
                <a:cs typeface="Avenir Book"/>
              </a:rPr>
              <a:t>torv</a:t>
            </a:r>
            <a:r>
              <a:rPr lang="en-US" sz="2000" dirty="0">
                <a:latin typeface="Avenir Book"/>
                <a:cs typeface="Avenir Book"/>
              </a:rPr>
              <a:t>...@</a:t>
            </a:r>
            <a:r>
              <a:rPr lang="en-US" sz="2000" dirty="0" err="1">
                <a:latin typeface="Avenir Book"/>
                <a:cs typeface="Avenir Book"/>
              </a:rPr>
              <a:t>klaava.Helsinki.FI</a:t>
            </a:r>
            <a:r>
              <a:rPr lang="en-US" sz="2000" dirty="0">
                <a:latin typeface="Avenir Book"/>
                <a:cs typeface="Avenir Book"/>
              </a:rPr>
              <a:t> (Linus Benedict Torvalds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Newsgroups: </a:t>
            </a:r>
            <a:r>
              <a:rPr lang="en-US" sz="2000" dirty="0" err="1" smtClean="0">
                <a:latin typeface="Avenir Book"/>
                <a:cs typeface="Avenir Book"/>
              </a:rPr>
              <a:t>comp.os.minix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Subject: Re: LINUX is </a:t>
            </a:r>
            <a:r>
              <a:rPr lang="en-US" sz="2000" dirty="0" smtClean="0">
                <a:latin typeface="Avenir Book"/>
                <a:cs typeface="Avenir Book"/>
              </a:rPr>
              <a:t>obsolete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Date</a:t>
            </a:r>
            <a:r>
              <a:rPr lang="en-US" sz="2000" dirty="0">
                <a:latin typeface="Avenir Book"/>
                <a:cs typeface="Avenir Book"/>
              </a:rPr>
              <a:t>: 31 Jan 92 10:33:23 GMT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&gt;</a:t>
            </a:r>
            <a:r>
              <a:rPr lang="en-US" sz="2000" dirty="0">
                <a:latin typeface="Avenir Book"/>
                <a:cs typeface="Avenir Book"/>
              </a:rPr>
              <a:t>I still maintain the point that designing a monolithic kernel in 1991 is</a:t>
            </a:r>
          </a:p>
          <a:p>
            <a:r>
              <a:rPr lang="en-US" sz="2000" dirty="0">
                <a:latin typeface="Avenir Book"/>
                <a:cs typeface="Avenir Book"/>
              </a:rPr>
              <a:t>&gt;a fundamental error.  Be thankful you are not my student.  You would </a:t>
            </a:r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&gt;</a:t>
            </a:r>
            <a:r>
              <a:rPr lang="en-US" sz="2000" dirty="0" smtClean="0">
                <a:latin typeface="Avenir Book"/>
                <a:cs typeface="Avenir Book"/>
              </a:rPr>
              <a:t>not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smtClean="0">
                <a:latin typeface="Avenir Book"/>
                <a:cs typeface="Avenir Book"/>
              </a:rPr>
              <a:t>get </a:t>
            </a:r>
            <a:r>
              <a:rPr lang="en-US" sz="2000" dirty="0">
                <a:latin typeface="Avenir Book"/>
                <a:cs typeface="Avenir Book"/>
              </a:rPr>
              <a:t>a high grade for such a design :-)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Well, I probably won't get too good grades even without you: I had an</a:t>
            </a:r>
          </a:p>
          <a:p>
            <a:r>
              <a:rPr lang="en-US" sz="2000" dirty="0">
                <a:latin typeface="Avenir Book"/>
                <a:cs typeface="Avenir Book"/>
              </a:rPr>
              <a:t>argument (completely unrelated - not even pertaining to OS's) with the</a:t>
            </a:r>
          </a:p>
          <a:p>
            <a:r>
              <a:rPr lang="en-US" sz="2000" dirty="0">
                <a:latin typeface="Avenir Book"/>
                <a:cs typeface="Avenir Book"/>
              </a:rPr>
              <a:t>person here at the university that teaches OS design.  I wonder when</a:t>
            </a:r>
          </a:p>
          <a:p>
            <a:r>
              <a:rPr lang="en-US" sz="2000" dirty="0">
                <a:latin typeface="Avenir Book"/>
                <a:cs typeface="Avenir Book"/>
              </a:rPr>
              <a:t>I'll learn :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…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9743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39738" y="633970"/>
            <a:ext cx="4973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</a:t>
            </a:r>
          </a:p>
          <a:p>
            <a:pPr algn="r"/>
            <a:r>
              <a:rPr lang="en-US" sz="4000" dirty="0" smtClean="0"/>
              <a:t>28 Sept 2003 </a:t>
            </a:r>
          </a:p>
          <a:p>
            <a:pPr algn="r"/>
            <a:r>
              <a:rPr lang="en-US" sz="4000" dirty="0" smtClean="0"/>
              <a:t>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8" y="1405105"/>
            <a:ext cx="3652633" cy="36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905962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4989728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4989728"/>
            <a:ext cx="105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1950s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3535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97879" y="4989728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2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98154" y="2188642"/>
            <a:ext cx="2339308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Android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71" y="139809"/>
            <a:ext cx="7272413" cy="59045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386" y="6187073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File:Android-System-Architecture.svg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0745"/>
            <a:ext cx="1539106" cy="1785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56" y="2567232"/>
            <a:ext cx="779195" cy="14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2583" y="3446261"/>
            <a:ext cx="1536530" cy="12130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21931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25570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122904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2013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311818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57099" y="503393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1945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77" y="3560478"/>
            <a:ext cx="899258" cy="10435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33293" y="2492190"/>
            <a:ext cx="1586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Practical Universal Machines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63326" y="5049420"/>
            <a:ext cx="92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1950s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2271876" y="2819400"/>
            <a:ext cx="13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0296" y="3223527"/>
            <a:ext cx="1175634" cy="1481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46927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1969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7276" y="2819400"/>
            <a:ext cx="125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Modern 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535" y="3223527"/>
            <a:ext cx="1189063" cy="15460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51271" y="5021695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1993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828" y="3179538"/>
            <a:ext cx="1454670" cy="168764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818970" y="1602660"/>
            <a:ext cx="1251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Open Source OS, runs on cheap machines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234902" y="1524696"/>
            <a:ext cx="12516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Cheaper, faster, low-energy processors, Internet, web, $$$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7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414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26572" y="5908756"/>
            <a:ext cx="4211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6D9F1"/>
                </a:solidFill>
              </a:rPr>
              <a:t>http://</a:t>
            </a:r>
            <a:r>
              <a:rPr lang="en-US" sz="1400" dirty="0" err="1">
                <a:solidFill>
                  <a:srgbClr val="C6D9F1"/>
                </a:solidFill>
              </a:rPr>
              <a:t>ranpict.com</a:t>
            </a:r>
            <a:r>
              <a:rPr lang="en-US" sz="1400" dirty="0">
                <a:solidFill>
                  <a:srgbClr val="C6D9F1"/>
                </a:solidFill>
              </a:rPr>
              <a:t>/android-evolution-</a:t>
            </a:r>
            <a:r>
              <a:rPr lang="en-US" sz="1400" dirty="0" err="1">
                <a:solidFill>
                  <a:srgbClr val="C6D9F1"/>
                </a:solidFill>
              </a:rPr>
              <a:t>wallpaper.html</a:t>
            </a:r>
            <a:endParaRPr lang="en-US" sz="1400" dirty="0">
              <a:solidFill>
                <a:srgbClr val="C6D9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5363"/>
            <a:ext cx="8229600" cy="1143000"/>
          </a:xfrm>
        </p:spPr>
        <p:txBody>
          <a:bodyPr/>
          <a:lstStyle/>
          <a:p>
            <a:r>
              <a:rPr lang="en-US" dirty="0" smtClean="0"/>
              <a:t>How long for the next Billion?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21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It</a:t>
            </a:r>
            <a:r>
              <a:rPr lang="fr-FR" b="1" dirty="0" smtClean="0"/>
              <a:t>’</a:t>
            </a:r>
            <a:r>
              <a:rPr lang="en-US" b="1" dirty="0" smtClean="0"/>
              <a:t>s a very exciting time in operating systems!</a:t>
            </a:r>
          </a:p>
          <a:p>
            <a:pPr marL="0" indent="0">
              <a:buNone/>
            </a:pPr>
            <a:endParaRPr lang="en-US" b="1" dirty="0" smtClean="0"/>
          </a:p>
          <a:p>
            <a:pPr marL="400050" lvl="1" indent="0">
              <a:buNone/>
            </a:pPr>
            <a:r>
              <a:rPr lang="en-US" sz="3200" b="1" dirty="0" smtClean="0"/>
              <a:t>Bet</a:t>
            </a:r>
            <a:r>
              <a:rPr lang="en-US" sz="3200" b="1" dirty="0" smtClean="0"/>
              <a:t>:</a:t>
            </a:r>
            <a:r>
              <a:rPr lang="en-US" sz="3200" dirty="0" smtClean="0"/>
              <a:t> Five years from now, there will be a billion computing devices running an operating system we haven’t heard of yet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57236" y="4752584"/>
            <a:ext cx="248096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PS1 is due Sunday</a:t>
            </a:r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47" y="545852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5.25 </a:t>
            </a:r>
            <a:r>
              <a:rPr lang="en-US" dirty="0" smtClean="0"/>
              <a:t>years ago…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47" y="1809701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pPr algn="r"/>
            <a:r>
              <a:rPr lang="en-US" sz="2800" dirty="0" smtClean="0"/>
              <a:t>Mark Wilson, 23 Sept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103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08428" y="5090941"/>
            <a:ext cx="112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Sept 2013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15871</TotalTime>
  <Words>2164</Words>
  <Application>Microsoft Macintosh PowerPoint</Application>
  <PresentationFormat>On-screen Show (4:3)</PresentationFormat>
  <Paragraphs>428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Class 3: Zero to a Billion in 4.86 Years </vt:lpstr>
      <vt:lpstr>Today’s Class</vt:lpstr>
      <vt:lpstr>PowerPoint Presentation</vt:lpstr>
      <vt:lpstr>PowerPoint Presentation</vt:lpstr>
      <vt:lpstr>PowerPoint Presentation</vt:lpstr>
      <vt:lpstr>5.25 years ago…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The World in July 1941</vt:lpstr>
      <vt:lpstr>PowerPoint Presentation</vt:lpstr>
      <vt:lpstr>PowerPoint Presentation</vt:lpstr>
      <vt:lpstr>PowerPoint Presentation</vt:lpstr>
      <vt:lpstr>Most Important Decision of WWII?</vt:lpstr>
      <vt:lpstr>PowerPoint Presentation</vt:lpstr>
      <vt:lpstr>PowerPoint Presentation</vt:lpstr>
      <vt:lpstr>Do we have Operating Systems yet?</vt:lpstr>
      <vt:lpstr>PowerPoint Presentation</vt:lpstr>
      <vt:lpstr>PowerPoint Presentation</vt:lpstr>
      <vt:lpstr>Directions for Getting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Batch Processing</vt:lpstr>
      <vt:lpstr>PowerPoint Presentation</vt:lpstr>
      <vt:lpstr>Peter Norvig’s Numbers Every Programmer Should Know</vt:lpstr>
      <vt:lpstr>Multiprograming</vt:lpstr>
      <vt:lpstr>Making Multiprogramming Work</vt:lpstr>
      <vt:lpstr>MULTICS Multiplexed Information and Computing Service</vt:lpstr>
      <vt:lpstr>MULTICS</vt:lpstr>
      <vt:lpstr>PowerPoint Presentation</vt:lpstr>
      <vt:lpstr>PowerPoint Presentation</vt:lpstr>
      <vt:lpstr>Bell Labs 1969</vt:lpstr>
      <vt:lpstr>UNIX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Android</vt:lpstr>
      <vt:lpstr>PowerPoint Presentation</vt:lpstr>
      <vt:lpstr>PowerPoint Presentation</vt:lpstr>
      <vt:lpstr>How long for the next Billion?</vt:lpstr>
      <vt:lpstr>Charge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135</cp:revision>
  <cp:lastPrinted>2014-01-23T15:53:56Z</cp:lastPrinted>
  <dcterms:created xsi:type="dcterms:W3CDTF">2013-08-26T17:24:32Z</dcterms:created>
  <dcterms:modified xsi:type="dcterms:W3CDTF">2014-01-23T17:17:46Z</dcterms:modified>
</cp:coreProperties>
</file>