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1.bin" ContentType="audi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66"/>
  </p:notesMasterIdLst>
  <p:handoutMasterIdLst>
    <p:handoutMasterId r:id="rId67"/>
  </p:handoutMasterIdLst>
  <p:sldIdLst>
    <p:sldId id="256" r:id="rId2"/>
    <p:sldId id="303" r:id="rId3"/>
    <p:sldId id="301" r:id="rId4"/>
    <p:sldId id="302" r:id="rId5"/>
    <p:sldId id="304" r:id="rId6"/>
    <p:sldId id="305" r:id="rId7"/>
    <p:sldId id="306" r:id="rId8"/>
    <p:sldId id="307" r:id="rId9"/>
    <p:sldId id="310"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49" r:id="rId24"/>
    <p:sldId id="343" r:id="rId25"/>
    <p:sldId id="342" r:id="rId26"/>
    <p:sldId id="348" r:id="rId27"/>
    <p:sldId id="327" r:id="rId28"/>
    <p:sldId id="328" r:id="rId29"/>
    <p:sldId id="329" r:id="rId30"/>
    <p:sldId id="330" r:id="rId31"/>
    <p:sldId id="337" r:id="rId32"/>
    <p:sldId id="350" r:id="rId33"/>
    <p:sldId id="351" r:id="rId34"/>
    <p:sldId id="352" r:id="rId35"/>
    <p:sldId id="257" r:id="rId36"/>
    <p:sldId id="259" r:id="rId37"/>
    <p:sldId id="261" r:id="rId38"/>
    <p:sldId id="262" r:id="rId39"/>
    <p:sldId id="265" r:id="rId40"/>
    <p:sldId id="272" r:id="rId41"/>
    <p:sldId id="270" r:id="rId42"/>
    <p:sldId id="297" r:id="rId43"/>
    <p:sldId id="269" r:id="rId44"/>
    <p:sldId id="271" r:id="rId45"/>
    <p:sldId id="274" r:id="rId46"/>
    <p:sldId id="268" r:id="rId47"/>
    <p:sldId id="282" r:id="rId48"/>
    <p:sldId id="283" r:id="rId49"/>
    <p:sldId id="284" r:id="rId50"/>
    <p:sldId id="299" r:id="rId51"/>
    <p:sldId id="300" r:id="rId52"/>
    <p:sldId id="281" r:id="rId53"/>
    <p:sldId id="263" r:id="rId54"/>
    <p:sldId id="260" r:id="rId55"/>
    <p:sldId id="275" r:id="rId56"/>
    <p:sldId id="264" r:id="rId57"/>
    <p:sldId id="258" r:id="rId58"/>
    <p:sldId id="276" r:id="rId59"/>
    <p:sldId id="277" r:id="rId60"/>
    <p:sldId id="266" r:id="rId61"/>
    <p:sldId id="267" r:id="rId62"/>
    <p:sldId id="278" r:id="rId63"/>
    <p:sldId id="279" r:id="rId64"/>
    <p:sldId id="308"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5" d="100"/>
          <a:sy n="95" d="100"/>
        </p:scale>
        <p:origin x="-1512" y="3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1/28/14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1/28/14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BE5BEC-EF3C-CB49-AA62-B7D8AAD5E310}"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F4631-6565-1349-A642-4DA86A40DA3E}"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70BDC-940E-7B42-8938-7E87C4E2FF8A}"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1D756C-63E5-FC49-B16E-0F72D453C34C}"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53DB39-F8B6-DF45-A5B7-D9E4F9716B3D}"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340003-1061-5F46-931E-2063F353CAE8}" type="datetime3">
              <a:rPr lang="en-US" smtClean="0"/>
              <a:t>28 January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4588E0-F722-E94E-933E-AE2FD28E5E60}" type="datetime3">
              <a:rPr lang="en-US" smtClean="0"/>
              <a:t>28 January 2014</a:t>
            </a:fld>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F3693A-F9EE-1F40-B6B8-81A671E6D865}" type="datetime3">
              <a:rPr lang="en-US" smtClean="0"/>
              <a:t>28 January 2014</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4A54D-1A85-FB47-8C0A-AB81C565F0FE}" type="datetime3">
              <a:rPr lang="en-US" smtClean="0"/>
              <a:t>28 January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B3D78E-CAB4-C249-873E-7D0F5E7AC205}" type="datetime3">
              <a:rPr lang="en-US" smtClean="0"/>
              <a:t>28 January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7F7BF0-65C1-2D47-9990-93C6B3189C43}" type="datetime3">
              <a:rPr lang="en-US" smtClean="0"/>
              <a:t>28 January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3B05DD-A35E-E34B-9C43-9DF36E948103}" type="datetime3">
              <a:rPr lang="en-US" smtClean="0"/>
              <a:t>28 January 2014</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tatic.rust-lang.org/doc/master/rust.html%23if-expression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rust-class.org/improving-rusts-error-messages.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vans@virginia.edu"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ackoverflow.com/search?q=%5Brust%5D+file_reader"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hyperlink" Target="http://www.computerhistory.org/revolution/memory-storage/8/326"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bmXumtgwtak&amp;feature=youtu.be&amp;t=4m25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youtube.com/watch?v=YsWBJ_usRck&amp;t=2m18s" TargetMode="External"/><Relationship Id="rId3"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hyperlink" Target="https://upload.wikimedia.org/wikipedia/commons/7/77/Unix_history-simple.sv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advenage.com/topics/linux-timer-interrupt-frequency.php" TargetMode="External"/><Relationship Id="rId3" Type="http://schemas.openxmlformats.org/officeDocument/2006/relationships/hyperlink" Target="https://github.com/wbthomason/rustKernelTimer"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audio" Target="../media/audio1.bin"/><Relationship Id="rId3"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 Id="rId3" Type="http://schemas.openxmlformats.org/officeDocument/2006/relationships/image" Target="../media/image3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 Id="rId3" Type="http://schemas.openxmlformats.org/officeDocument/2006/relationships/image" Target="../media/image4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IMG_3430.jpg"/>
          <p:cNvPicPr>
            <a:picLocks noChangeAspect="1"/>
          </p:cNvPicPr>
          <p:nvPr/>
        </p:nvPicPr>
        <p:blipFill rotWithShape="1">
          <a:blip r:embed="rId2">
            <a:extLst>
              <a:ext uri="{28A0092B-C50C-407E-A947-70E740481C1C}">
                <a14:useLocalDpi xmlns:a14="http://schemas.microsoft.com/office/drawing/2010/main" val="0"/>
              </a:ext>
            </a:extLst>
          </a:blip>
          <a:srcRect l="5237" r="5930"/>
          <a:stretch/>
        </p:blipFill>
        <p:spPr>
          <a:xfrm>
            <a:off x="0" y="0"/>
            <a:ext cx="9144000" cy="6858000"/>
          </a:xfrm>
          <a:prstGeom prst="rect">
            <a:avLst/>
          </a:prstGeom>
        </p:spPr>
      </p:pic>
      <p:sp>
        <p:nvSpPr>
          <p:cNvPr id="3" name="Subtitle 2"/>
          <p:cNvSpPr>
            <a:spLocks noGrp="1"/>
          </p:cNvSpPr>
          <p:nvPr>
            <p:ph type="subTitle" idx="1"/>
          </p:nvPr>
        </p:nvSpPr>
        <p:spPr>
          <a:xfrm>
            <a:off x="5115608" y="4940069"/>
            <a:ext cx="3794500" cy="1752600"/>
          </a:xfrm>
        </p:spPr>
        <p:txBody>
          <a:bodyPr/>
          <a:lstStyle/>
          <a:p>
            <a:pPr algn="r">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cs4414 Fall 2013</a:t>
            </a:r>
          </a:p>
          <a:p>
            <a:pPr algn="r">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University of Virginia</a:t>
            </a:r>
          </a:p>
          <a:p>
            <a:pPr algn="r">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David Evans</a:t>
            </a:r>
            <a:endParaRPr lang="en-US" b="1" dirty="0">
              <a:ln w="10541" cmpd="sng">
                <a:solidFill>
                  <a:srgbClr val="7D7D7D">
                    <a:tint val="100000"/>
                    <a:shade val="100000"/>
                    <a:satMod val="110000"/>
                  </a:srgbClr>
                </a:solidFill>
                <a:prstDash val="solid"/>
              </a:ln>
              <a:solidFill>
                <a:schemeClr val="bg1">
                  <a:lumMod val="75000"/>
                </a:schemeClr>
              </a:solidFill>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1784138" y="495845"/>
            <a:ext cx="6823364" cy="1708728"/>
          </a:xfrm>
        </p:spPr>
        <p:txBody>
          <a:bodyPr>
            <a:noAutofit/>
          </a:bodyPr>
          <a:lstStyle/>
          <a:p>
            <a:pPr algn="r"/>
            <a:r>
              <a:rPr lang="en-US" sz="6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Class 4:</a:t>
            </a:r>
            <a:br>
              <a:rPr lang="en-US" sz="6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br>
            <a:r>
              <a:rPr lang="en-US" sz="6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Once Upon a Process</a:t>
            </a:r>
            <a:endParaRPr lang="en-US" sz="6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extLst>
      <p:ext uri="{BB962C8B-B14F-4D97-AF65-F5344CB8AC3E}">
        <p14:creationId xmlns:p14="http://schemas.microsoft.com/office/powerpoint/2010/main" val="21976694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Expressions</a:t>
            </a:r>
            <a:r>
              <a:rPr lang="en-US" dirty="0" smtClean="0"/>
              <a:t> and </a:t>
            </a:r>
            <a:r>
              <a:rPr lang="en-US" b="1" dirty="0" smtClean="0"/>
              <a:t>Statements</a:t>
            </a:r>
            <a:endParaRPr lang="en-US" b="1" dirty="0"/>
          </a:p>
        </p:txBody>
      </p:sp>
      <p:sp>
        <p:nvSpPr>
          <p:cNvPr id="7" name="Text Placeholder 6"/>
          <p:cNvSpPr>
            <a:spLocks noGrp="1"/>
          </p:cNvSpPr>
          <p:nvPr>
            <p:ph type="body" idx="1"/>
          </p:nvPr>
        </p:nvSpPr>
        <p:spPr/>
        <p:style>
          <a:lnRef idx="2">
            <a:schemeClr val="accent2">
              <a:shade val="50000"/>
            </a:schemeClr>
          </a:lnRef>
          <a:fillRef idx="1">
            <a:schemeClr val="accent2"/>
          </a:fillRef>
          <a:effectRef idx="0">
            <a:schemeClr val="accent2"/>
          </a:effectRef>
          <a:fontRef idx="minor">
            <a:schemeClr val="lt1"/>
          </a:fontRef>
        </p:style>
        <p:txBody>
          <a:bodyPr>
            <a:noAutofit/>
          </a:bodyPr>
          <a:lstStyle/>
          <a:p>
            <a:pPr algn="ctr"/>
            <a:r>
              <a:rPr lang="en-US" sz="3600" dirty="0" smtClean="0"/>
              <a:t>Java/C++</a:t>
            </a:r>
            <a:endParaRPr lang="en-US" sz="3600" dirty="0"/>
          </a:p>
        </p:txBody>
      </p:sp>
      <p:sp>
        <p:nvSpPr>
          <p:cNvPr id="8" name="Content Placeholder 7"/>
          <p:cNvSpPr>
            <a:spLocks noGrp="1"/>
          </p:cNvSpPr>
          <p:nvPr>
            <p:ph sz="half" idx="2"/>
          </p:nvPr>
        </p:nvSpPr>
        <p:spPr/>
        <p:txBody>
          <a:bodyPr/>
          <a:lstStyle/>
          <a:p>
            <a:pPr marL="0" indent="0">
              <a:buNone/>
            </a:pPr>
            <a:r>
              <a:rPr lang="en-US" i="1" dirty="0" smtClean="0"/>
              <a:t>IfStatement</a:t>
            </a:r>
            <a:r>
              <a:rPr lang="en-US" dirty="0" smtClean="0"/>
              <a:t> ::=</a:t>
            </a:r>
          </a:p>
          <a:p>
            <a:pPr marL="0" indent="0">
              <a:buNone/>
            </a:pPr>
            <a:r>
              <a:rPr lang="en-US" dirty="0"/>
              <a:t> </a:t>
            </a:r>
            <a:r>
              <a:rPr lang="en-US" dirty="0" smtClean="0"/>
              <a:t>  </a:t>
            </a:r>
            <a:r>
              <a:rPr lang="en-US" b="1" dirty="0" smtClean="0"/>
              <a:t>if</a:t>
            </a:r>
            <a:r>
              <a:rPr lang="en-US" dirty="0" smtClean="0"/>
              <a:t> (</a:t>
            </a:r>
            <a:r>
              <a:rPr lang="en-US" i="1" dirty="0" smtClean="0"/>
              <a:t>Expression</a:t>
            </a:r>
            <a:r>
              <a:rPr lang="en-US" dirty="0" smtClean="0"/>
              <a:t>) </a:t>
            </a:r>
          </a:p>
          <a:p>
            <a:pPr marL="0" indent="0">
              <a:buNone/>
            </a:pPr>
            <a:r>
              <a:rPr lang="en-US" dirty="0"/>
              <a:t> </a:t>
            </a:r>
            <a:r>
              <a:rPr lang="en-US" dirty="0" smtClean="0"/>
              <a:t>       </a:t>
            </a:r>
            <a:r>
              <a:rPr lang="en-US" i="1" dirty="0" smtClean="0"/>
              <a:t>Statement</a:t>
            </a:r>
            <a:r>
              <a:rPr lang="en-US" i="1" baseline="-25000" dirty="0" smtClean="0"/>
              <a:t>True</a:t>
            </a:r>
          </a:p>
          <a:p>
            <a:pPr marL="0" indent="0">
              <a:buNone/>
            </a:pPr>
            <a:r>
              <a:rPr lang="en-US" dirty="0"/>
              <a:t> </a:t>
            </a:r>
            <a:r>
              <a:rPr lang="en-US" dirty="0" smtClean="0"/>
              <a:t>  [ </a:t>
            </a:r>
            <a:r>
              <a:rPr lang="en-US" b="1" dirty="0" smtClean="0"/>
              <a:t>else</a:t>
            </a:r>
            <a:r>
              <a:rPr lang="en-US" dirty="0" smtClean="0"/>
              <a:t> </a:t>
            </a:r>
          </a:p>
          <a:p>
            <a:pPr marL="0" indent="0">
              <a:buNone/>
            </a:pPr>
            <a:r>
              <a:rPr lang="en-US" dirty="0"/>
              <a:t> </a:t>
            </a:r>
            <a:r>
              <a:rPr lang="en-US" dirty="0" smtClean="0"/>
              <a:t>        </a:t>
            </a:r>
            <a:r>
              <a:rPr lang="en-US" i="1" dirty="0" smtClean="0"/>
              <a:t>Statement</a:t>
            </a:r>
            <a:r>
              <a:rPr lang="en-US" i="1" baseline="-25000" dirty="0" smtClean="0"/>
              <a:t>False</a:t>
            </a:r>
          </a:p>
          <a:p>
            <a:pPr marL="0" indent="0">
              <a:buNone/>
            </a:pPr>
            <a:r>
              <a:rPr lang="en-US" dirty="0"/>
              <a:t> </a:t>
            </a:r>
            <a:r>
              <a:rPr lang="en-US" dirty="0" smtClean="0"/>
              <a:t>  ]</a:t>
            </a:r>
            <a:endParaRPr lang="en-US" dirty="0"/>
          </a:p>
        </p:txBody>
      </p:sp>
      <p:sp>
        <p:nvSpPr>
          <p:cNvPr id="9" name="Text Placeholder 8"/>
          <p:cNvSpPr>
            <a:spLocks noGrp="1"/>
          </p:cNvSpPr>
          <p:nvPr>
            <p:ph type="body" sz="quarter" idx="3"/>
          </p:nvPr>
        </p:nvSpPr>
        <p:spPr/>
        <p:style>
          <a:lnRef idx="2">
            <a:schemeClr val="accent6">
              <a:shade val="50000"/>
            </a:schemeClr>
          </a:lnRef>
          <a:fillRef idx="1">
            <a:schemeClr val="accent6"/>
          </a:fillRef>
          <a:effectRef idx="0">
            <a:schemeClr val="accent6"/>
          </a:effectRef>
          <a:fontRef idx="minor">
            <a:schemeClr val="lt1"/>
          </a:fontRef>
        </p:style>
        <p:txBody>
          <a:bodyPr>
            <a:noAutofit/>
          </a:bodyPr>
          <a:lstStyle/>
          <a:p>
            <a:pPr algn="ctr"/>
            <a:r>
              <a:rPr lang="en-US" sz="3200" dirty="0" smtClean="0"/>
              <a:t>Rust</a:t>
            </a:r>
            <a:endParaRPr lang="en-US" sz="3200" dirty="0"/>
          </a:p>
        </p:txBody>
      </p:sp>
      <p:sp>
        <p:nvSpPr>
          <p:cNvPr id="10" name="Content Placeholder 9"/>
          <p:cNvSpPr>
            <a:spLocks noGrp="1"/>
          </p:cNvSpPr>
          <p:nvPr>
            <p:ph sz="quarter" idx="4"/>
          </p:nvPr>
        </p:nvSpPr>
        <p:spPr/>
        <p:txBody>
          <a:bodyPr/>
          <a:lstStyle/>
          <a:p>
            <a:pPr marL="0" indent="0">
              <a:buNone/>
            </a:pPr>
            <a:r>
              <a:rPr lang="en-US" i="1" dirty="0" err="1" smtClean="0"/>
              <a:t>IfExpression</a:t>
            </a:r>
            <a:r>
              <a:rPr lang="en-US" i="1" dirty="0" smtClean="0"/>
              <a:t> </a:t>
            </a:r>
            <a:r>
              <a:rPr lang="en-US" dirty="0" smtClean="0"/>
              <a:t>::=</a:t>
            </a:r>
          </a:p>
          <a:p>
            <a:pPr marL="0" indent="0">
              <a:buNone/>
            </a:pPr>
            <a:r>
              <a:rPr lang="en-US" i="1" dirty="0"/>
              <a:t> </a:t>
            </a:r>
            <a:r>
              <a:rPr lang="en-US" i="1" dirty="0" smtClean="0"/>
              <a:t>  </a:t>
            </a:r>
            <a:r>
              <a:rPr lang="en-US" b="1" dirty="0" smtClean="0"/>
              <a:t>if</a:t>
            </a:r>
            <a:r>
              <a:rPr lang="en-US" dirty="0" smtClean="0"/>
              <a:t> </a:t>
            </a:r>
            <a:r>
              <a:rPr lang="en-US" i="1" dirty="0" smtClean="0"/>
              <a:t>Expression Block </a:t>
            </a:r>
          </a:p>
          <a:p>
            <a:pPr marL="0" indent="0">
              <a:buNone/>
            </a:pPr>
            <a:r>
              <a:rPr lang="en-US" b="1" i="1" dirty="0"/>
              <a:t> </a:t>
            </a:r>
            <a:r>
              <a:rPr lang="en-US" b="1" i="1" dirty="0" smtClean="0"/>
              <a:t>  </a:t>
            </a:r>
            <a:r>
              <a:rPr lang="en-US" dirty="0" smtClean="0"/>
              <a:t>[ </a:t>
            </a:r>
            <a:r>
              <a:rPr lang="en-US" b="1" dirty="0" smtClean="0"/>
              <a:t>else </a:t>
            </a:r>
            <a:r>
              <a:rPr lang="en-US" i="1" dirty="0" smtClean="0"/>
              <a:t>Block</a:t>
            </a:r>
            <a:r>
              <a:rPr lang="en-US" b="1" dirty="0" smtClean="0"/>
              <a:t> </a:t>
            </a:r>
            <a:r>
              <a:rPr lang="en-US" dirty="0" smtClean="0"/>
              <a:t>]</a:t>
            </a:r>
            <a:endParaRPr lang="en-US" i="1" dirty="0" smtClean="0"/>
          </a:p>
          <a:p>
            <a:pPr marL="0" indent="0">
              <a:buNone/>
            </a:pPr>
            <a:r>
              <a:rPr lang="en-US" i="1" dirty="0" smtClean="0"/>
              <a:t>Block </a:t>
            </a:r>
            <a:r>
              <a:rPr lang="en-US" dirty="0" smtClean="0"/>
              <a:t>::= </a:t>
            </a:r>
            <a:r>
              <a:rPr lang="en-US" b="1" dirty="0" smtClean="0"/>
              <a:t>{</a:t>
            </a:r>
            <a:r>
              <a:rPr lang="en-US" dirty="0" smtClean="0"/>
              <a:t> [</a:t>
            </a:r>
            <a:r>
              <a:rPr lang="en-US" i="1" dirty="0" smtClean="0"/>
              <a:t>Statement</a:t>
            </a:r>
            <a:r>
              <a:rPr lang="en-US" dirty="0" smtClean="0"/>
              <a:t>* </a:t>
            </a:r>
            <a:r>
              <a:rPr lang="en-US" i="1" dirty="0" err="1" smtClean="0"/>
              <a:t>Expr</a:t>
            </a:r>
            <a:r>
              <a:rPr lang="en-US" dirty="0" smtClean="0"/>
              <a:t>] </a:t>
            </a:r>
            <a:r>
              <a:rPr lang="en-US" b="1" dirty="0" smtClean="0"/>
              <a:t>}</a:t>
            </a:r>
          </a:p>
          <a:p>
            <a:pPr marL="0" indent="0">
              <a:buNone/>
            </a:pPr>
            <a:r>
              <a:rPr lang="en-US" i="1" dirty="0" smtClean="0"/>
              <a:t>Expression </a:t>
            </a:r>
            <a:r>
              <a:rPr lang="en-US" dirty="0" smtClean="0"/>
              <a:t>::=</a:t>
            </a:r>
            <a:r>
              <a:rPr lang="en-US" i="1" dirty="0" smtClean="0"/>
              <a:t> Block</a:t>
            </a:r>
          </a:p>
          <a:p>
            <a:pPr marL="0" indent="0">
              <a:buNone/>
            </a:pPr>
            <a:r>
              <a:rPr lang="en-US" i="1" dirty="0" smtClean="0"/>
              <a:t>Statement </a:t>
            </a:r>
            <a:r>
              <a:rPr lang="en-US" dirty="0" smtClean="0"/>
              <a:t>::= </a:t>
            </a:r>
            <a:r>
              <a:rPr lang="en-US" i="1" dirty="0" smtClean="0"/>
              <a:t>Expression </a:t>
            </a:r>
            <a:r>
              <a:rPr lang="en-US" b="1" dirty="0" smtClean="0"/>
              <a:t>;    </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t>9</a:t>
            </a:fld>
            <a:endParaRPr lang="en-US"/>
          </a:p>
        </p:txBody>
      </p:sp>
      <p:sp>
        <p:nvSpPr>
          <p:cNvPr id="11" name="TextBox 10"/>
          <p:cNvSpPr txBox="1"/>
          <p:nvPr/>
        </p:nvSpPr>
        <p:spPr>
          <a:xfrm>
            <a:off x="267368" y="5181600"/>
            <a:ext cx="8742948" cy="1200328"/>
          </a:xfrm>
          <a:prstGeom prst="rect">
            <a:avLst/>
          </a:prstGeom>
          <a:solidFill>
            <a:schemeClr val="accent6">
              <a:lumMod val="20000"/>
              <a:lumOff val="80000"/>
            </a:schemeClr>
          </a:solidFill>
          <a:ln>
            <a:solidFill>
              <a:schemeClr val="accent6">
                <a:lumMod val="75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b="1" dirty="0"/>
              <a:t>Simplified: </a:t>
            </a:r>
            <a:r>
              <a:rPr lang="en-US" sz="2400" dirty="0" smtClean="0">
                <a:hlinkClick r:id="rId2"/>
              </a:rPr>
              <a:t>static.rust</a:t>
            </a:r>
            <a:r>
              <a:rPr lang="en-US" sz="2400" dirty="0">
                <a:hlinkClick r:id="rId2"/>
              </a:rPr>
              <a:t>-lang.org/doc</a:t>
            </a:r>
            <a:r>
              <a:rPr lang="en-US" sz="2400" dirty="0" smtClean="0">
                <a:hlinkClick r:id="rId2"/>
              </a:rPr>
              <a:t>/master/</a:t>
            </a:r>
            <a:r>
              <a:rPr lang="en-US" sz="2400" dirty="0">
                <a:hlinkClick r:id="rId2"/>
              </a:rPr>
              <a:t>rust.html#if-</a:t>
            </a:r>
            <a:r>
              <a:rPr lang="en-US" sz="2400" dirty="0" smtClean="0">
                <a:hlinkClick r:id="rId2"/>
              </a:rPr>
              <a:t>expressions</a:t>
            </a:r>
            <a:r>
              <a:rPr lang="en-US" sz="2400" dirty="0" smtClean="0"/>
              <a:t>.</a:t>
            </a:r>
          </a:p>
          <a:p>
            <a:r>
              <a:rPr lang="en-US" sz="2400" b="1" dirty="0"/>
              <a:t>Warning: </a:t>
            </a:r>
            <a:r>
              <a:rPr lang="en-US" sz="2400" dirty="0">
                <a:solidFill>
                  <a:srgbClr val="FF0000"/>
                </a:solidFill>
              </a:rPr>
              <a:t>“(looking for consistency in the manual's grammar is bad: it's entirely wrong in many places.)</a:t>
            </a:r>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8950650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4287017" cy="1143000"/>
          </a:xfrm>
        </p:spPr>
        <p:txBody>
          <a:bodyPr/>
          <a:lstStyle/>
          <a:p>
            <a:r>
              <a:rPr lang="en-US" dirty="0" smtClean="0"/>
              <a:t>Quiz</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10</a:t>
            </a:fld>
            <a:endParaRPr lang="en-US"/>
          </a:p>
        </p:txBody>
      </p:sp>
      <p:sp>
        <p:nvSpPr>
          <p:cNvPr id="5" name="Rectangle 4"/>
          <p:cNvSpPr/>
          <p:nvPr/>
        </p:nvSpPr>
        <p:spPr>
          <a:xfrm>
            <a:off x="5019766" y="239378"/>
            <a:ext cx="3944529"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000" i="1" dirty="0" err="1"/>
              <a:t>IfExpression</a:t>
            </a:r>
            <a:r>
              <a:rPr lang="en-US" sz="2000" i="1" dirty="0"/>
              <a:t> </a:t>
            </a:r>
            <a:r>
              <a:rPr lang="en-US" sz="2000" dirty="0"/>
              <a:t>::=</a:t>
            </a:r>
          </a:p>
          <a:p>
            <a:r>
              <a:rPr lang="en-US" sz="2000" i="1" dirty="0"/>
              <a:t>   </a:t>
            </a:r>
            <a:r>
              <a:rPr lang="en-US" sz="2000" b="1" dirty="0"/>
              <a:t>if</a:t>
            </a:r>
            <a:r>
              <a:rPr lang="en-US" sz="2000" dirty="0"/>
              <a:t> </a:t>
            </a:r>
            <a:r>
              <a:rPr lang="en-US" sz="2000" i="1" dirty="0"/>
              <a:t>Expression Block </a:t>
            </a:r>
          </a:p>
          <a:p>
            <a:r>
              <a:rPr lang="en-US" sz="2000" b="1" i="1" dirty="0"/>
              <a:t>   </a:t>
            </a:r>
            <a:r>
              <a:rPr lang="en-US" sz="2000" dirty="0"/>
              <a:t>[ </a:t>
            </a:r>
            <a:r>
              <a:rPr lang="en-US" sz="2000" b="1" dirty="0"/>
              <a:t>else </a:t>
            </a:r>
            <a:r>
              <a:rPr lang="en-US" sz="2000" i="1" dirty="0"/>
              <a:t>Block</a:t>
            </a:r>
            <a:r>
              <a:rPr lang="en-US" sz="2000" b="1" dirty="0"/>
              <a:t> </a:t>
            </a:r>
            <a:r>
              <a:rPr lang="en-US" sz="2000" dirty="0"/>
              <a:t>]</a:t>
            </a:r>
          </a:p>
          <a:p>
            <a:endParaRPr lang="en-US" sz="2000" i="1" dirty="0"/>
          </a:p>
          <a:p>
            <a:r>
              <a:rPr lang="en-US" sz="2000" i="1" dirty="0"/>
              <a:t>Block </a:t>
            </a:r>
            <a:r>
              <a:rPr lang="en-US" sz="2000" dirty="0"/>
              <a:t>::= </a:t>
            </a:r>
            <a:r>
              <a:rPr lang="en-US" sz="2000" b="1" dirty="0"/>
              <a:t>{</a:t>
            </a:r>
            <a:r>
              <a:rPr lang="en-US" sz="2000" dirty="0"/>
              <a:t> [</a:t>
            </a:r>
            <a:r>
              <a:rPr lang="en-US" sz="2000" i="1" dirty="0"/>
              <a:t>Statement</a:t>
            </a:r>
            <a:r>
              <a:rPr lang="en-US" sz="2000" dirty="0"/>
              <a:t>* </a:t>
            </a:r>
            <a:r>
              <a:rPr lang="en-US" sz="2000" i="1" dirty="0" err="1"/>
              <a:t>Expr</a:t>
            </a:r>
            <a:r>
              <a:rPr lang="en-US" sz="2000" dirty="0"/>
              <a:t>] </a:t>
            </a:r>
            <a:r>
              <a:rPr lang="en-US" sz="2000" b="1" dirty="0"/>
              <a:t>}</a:t>
            </a:r>
          </a:p>
          <a:p>
            <a:r>
              <a:rPr lang="en-US" sz="2000" i="1" dirty="0"/>
              <a:t>Expression </a:t>
            </a:r>
            <a:r>
              <a:rPr lang="en-US" sz="2000" dirty="0"/>
              <a:t>::=</a:t>
            </a:r>
            <a:r>
              <a:rPr lang="en-US" sz="2000" i="1" dirty="0"/>
              <a:t> Block</a:t>
            </a:r>
            <a:r>
              <a:rPr lang="en-US" sz="2000" b="1" dirty="0"/>
              <a:t>    </a:t>
            </a:r>
          </a:p>
        </p:txBody>
      </p:sp>
      <p:sp>
        <p:nvSpPr>
          <p:cNvPr id="7" name="Rectangle 6"/>
          <p:cNvSpPr/>
          <p:nvPr/>
        </p:nvSpPr>
        <p:spPr>
          <a:xfrm>
            <a:off x="658706" y="2485228"/>
            <a:ext cx="4930987" cy="1569660"/>
          </a:xfrm>
          <a:prstGeom prst="rect">
            <a:avLst/>
          </a:prstGeom>
        </p:spPr>
        <p:txBody>
          <a:bodyPr wrap="square">
            <a:spAutoFit/>
          </a:bodyPr>
          <a:lstStyle/>
          <a:p>
            <a:r>
              <a:rPr lang="is-IS" sz="3200" dirty="0"/>
              <a:t>fn max(a: int, b: int) -&gt; int {</a:t>
            </a:r>
          </a:p>
          <a:p>
            <a:r>
              <a:rPr lang="is-IS" sz="3200" dirty="0"/>
              <a:t>    if { } </a:t>
            </a:r>
            <a:r>
              <a:rPr lang="is-IS" sz="3200" dirty="0" smtClean="0"/>
              <a:t>{ a } </a:t>
            </a:r>
            <a:r>
              <a:rPr lang="is-IS" sz="3200" dirty="0"/>
              <a:t>else </a:t>
            </a:r>
            <a:r>
              <a:rPr lang="is-IS" sz="3200" dirty="0" smtClean="0"/>
              <a:t>{ b }</a:t>
            </a:r>
            <a:endParaRPr lang="is-IS" sz="3200" dirty="0"/>
          </a:p>
          <a:p>
            <a:r>
              <a:rPr lang="is-IS" sz="3200" dirty="0"/>
              <a:t>}</a:t>
            </a:r>
          </a:p>
        </p:txBody>
      </p:sp>
      <p:sp>
        <p:nvSpPr>
          <p:cNvPr id="9" name="TextBox 8"/>
          <p:cNvSpPr txBox="1"/>
          <p:nvPr/>
        </p:nvSpPr>
        <p:spPr>
          <a:xfrm>
            <a:off x="1810012" y="4066869"/>
            <a:ext cx="3082895" cy="156966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342900" indent="-342900">
              <a:buFont typeface="+mj-lt"/>
              <a:buAutoNum type="alphaLcParenR"/>
            </a:pPr>
            <a:r>
              <a:rPr lang="en-US" sz="3200" dirty="0" smtClean="0"/>
              <a:t> Syntax Error</a:t>
            </a:r>
          </a:p>
          <a:p>
            <a:pPr marL="342900" indent="-342900">
              <a:buFont typeface="+mj-lt"/>
              <a:buAutoNum type="alphaLcParenR"/>
            </a:pPr>
            <a:r>
              <a:rPr lang="en-US" sz="3200" dirty="0" smtClean="0"/>
              <a:t> Type Error</a:t>
            </a:r>
          </a:p>
          <a:p>
            <a:pPr marL="342900" indent="-342900">
              <a:buFont typeface="+mj-lt"/>
              <a:buAutoNum type="alphaLcParenR"/>
            </a:pPr>
            <a:r>
              <a:rPr lang="en-US" sz="3200" dirty="0" smtClean="0"/>
              <a:t> Run-time Error</a:t>
            </a:r>
            <a:endParaRPr lang="en-US" sz="3200" dirty="0"/>
          </a:p>
        </p:txBody>
      </p:sp>
    </p:spTree>
    <p:extLst>
      <p:ext uri="{BB962C8B-B14F-4D97-AF65-F5344CB8AC3E}">
        <p14:creationId xmlns:p14="http://schemas.microsoft.com/office/powerpoint/2010/main" val="1205492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4287017" cy="1143000"/>
          </a:xfrm>
        </p:spPr>
        <p:txBody>
          <a:bodyPr/>
          <a:lstStyle/>
          <a:p>
            <a:r>
              <a:rPr lang="en-US" dirty="0" smtClean="0"/>
              <a:t>Quiz</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11</a:t>
            </a:fld>
            <a:endParaRPr lang="en-US"/>
          </a:p>
        </p:txBody>
      </p:sp>
      <p:sp>
        <p:nvSpPr>
          <p:cNvPr id="5" name="Rectangle 4"/>
          <p:cNvSpPr/>
          <p:nvPr/>
        </p:nvSpPr>
        <p:spPr>
          <a:xfrm>
            <a:off x="5019766" y="239378"/>
            <a:ext cx="3944529"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000" i="1" dirty="0" err="1"/>
              <a:t>IfExpression</a:t>
            </a:r>
            <a:r>
              <a:rPr lang="en-US" sz="2000" i="1" dirty="0"/>
              <a:t> </a:t>
            </a:r>
            <a:r>
              <a:rPr lang="en-US" sz="2000" dirty="0"/>
              <a:t>::=</a:t>
            </a:r>
          </a:p>
          <a:p>
            <a:r>
              <a:rPr lang="en-US" sz="2000" i="1" dirty="0"/>
              <a:t>   </a:t>
            </a:r>
            <a:r>
              <a:rPr lang="en-US" sz="2000" b="1" dirty="0"/>
              <a:t>if</a:t>
            </a:r>
            <a:r>
              <a:rPr lang="en-US" sz="2000" dirty="0"/>
              <a:t> </a:t>
            </a:r>
            <a:r>
              <a:rPr lang="en-US" sz="2000" i="1" dirty="0"/>
              <a:t>Expression Block </a:t>
            </a:r>
          </a:p>
          <a:p>
            <a:r>
              <a:rPr lang="en-US" sz="2000" b="1" i="1" dirty="0"/>
              <a:t>   </a:t>
            </a:r>
            <a:r>
              <a:rPr lang="en-US" sz="2000" dirty="0"/>
              <a:t>[ </a:t>
            </a:r>
            <a:r>
              <a:rPr lang="en-US" sz="2000" b="1" dirty="0"/>
              <a:t>else </a:t>
            </a:r>
            <a:r>
              <a:rPr lang="en-US" sz="2000" i="1" dirty="0"/>
              <a:t>Block</a:t>
            </a:r>
            <a:r>
              <a:rPr lang="en-US" sz="2000" b="1" dirty="0"/>
              <a:t> </a:t>
            </a:r>
            <a:r>
              <a:rPr lang="en-US" sz="2000" dirty="0"/>
              <a:t>]</a:t>
            </a:r>
          </a:p>
          <a:p>
            <a:endParaRPr lang="en-US" sz="2000" i="1" dirty="0"/>
          </a:p>
          <a:p>
            <a:r>
              <a:rPr lang="en-US" sz="2000" i="1" dirty="0"/>
              <a:t>Block </a:t>
            </a:r>
            <a:r>
              <a:rPr lang="en-US" sz="2000" dirty="0"/>
              <a:t>::= </a:t>
            </a:r>
            <a:r>
              <a:rPr lang="en-US" sz="2000" b="1" dirty="0"/>
              <a:t>{</a:t>
            </a:r>
            <a:r>
              <a:rPr lang="en-US" sz="2000" dirty="0"/>
              <a:t> [</a:t>
            </a:r>
            <a:r>
              <a:rPr lang="en-US" sz="2000" i="1" dirty="0"/>
              <a:t>Statement</a:t>
            </a:r>
            <a:r>
              <a:rPr lang="en-US" sz="2000" dirty="0"/>
              <a:t>* </a:t>
            </a:r>
            <a:r>
              <a:rPr lang="en-US" sz="2000" i="1" dirty="0" err="1"/>
              <a:t>Expr</a:t>
            </a:r>
            <a:r>
              <a:rPr lang="en-US" sz="2000" dirty="0"/>
              <a:t>] </a:t>
            </a:r>
            <a:r>
              <a:rPr lang="en-US" sz="2000" b="1" dirty="0"/>
              <a:t>}</a:t>
            </a:r>
          </a:p>
          <a:p>
            <a:r>
              <a:rPr lang="en-US" sz="2000" i="1" dirty="0"/>
              <a:t>Expression </a:t>
            </a:r>
            <a:r>
              <a:rPr lang="en-US" sz="2000" dirty="0"/>
              <a:t>::=</a:t>
            </a:r>
            <a:r>
              <a:rPr lang="en-US" sz="2000" i="1" dirty="0"/>
              <a:t> Block</a:t>
            </a:r>
            <a:r>
              <a:rPr lang="en-US" sz="2000" b="1" dirty="0"/>
              <a:t>    </a:t>
            </a:r>
          </a:p>
        </p:txBody>
      </p:sp>
      <p:sp>
        <p:nvSpPr>
          <p:cNvPr id="7" name="Rectangle 6"/>
          <p:cNvSpPr/>
          <p:nvPr/>
        </p:nvSpPr>
        <p:spPr>
          <a:xfrm>
            <a:off x="658706" y="2485228"/>
            <a:ext cx="4930987" cy="1569660"/>
          </a:xfrm>
          <a:prstGeom prst="rect">
            <a:avLst/>
          </a:prstGeom>
        </p:spPr>
        <p:txBody>
          <a:bodyPr wrap="square">
            <a:spAutoFit/>
          </a:bodyPr>
          <a:lstStyle/>
          <a:p>
            <a:r>
              <a:rPr lang="is-IS" sz="3200" dirty="0"/>
              <a:t>fn max(a: int, b: int) -&gt; int {</a:t>
            </a:r>
          </a:p>
          <a:p>
            <a:r>
              <a:rPr lang="is-IS" sz="3200" dirty="0"/>
              <a:t>    if { } </a:t>
            </a:r>
            <a:r>
              <a:rPr lang="is-IS" sz="3200" dirty="0" smtClean="0"/>
              <a:t>{ a } </a:t>
            </a:r>
            <a:r>
              <a:rPr lang="is-IS" sz="3200" dirty="0"/>
              <a:t>else </a:t>
            </a:r>
            <a:r>
              <a:rPr lang="is-IS" sz="3200" dirty="0" smtClean="0"/>
              <a:t>{ b }</a:t>
            </a:r>
            <a:endParaRPr lang="is-IS" sz="3200" dirty="0"/>
          </a:p>
          <a:p>
            <a:r>
              <a:rPr lang="is-IS" sz="3200" dirty="0"/>
              <a:t>}</a:t>
            </a:r>
          </a:p>
        </p:txBody>
      </p:sp>
      <p:sp>
        <p:nvSpPr>
          <p:cNvPr id="8" name="Rectangle 7"/>
          <p:cNvSpPr/>
          <p:nvPr/>
        </p:nvSpPr>
        <p:spPr>
          <a:xfrm>
            <a:off x="561474" y="4397649"/>
            <a:ext cx="8125326" cy="19389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400" dirty="0" smtClean="0"/>
              <a:t>$ </a:t>
            </a:r>
            <a:r>
              <a:rPr lang="en-US" sz="2400" dirty="0" err="1"/>
              <a:t>rustc</a:t>
            </a:r>
            <a:r>
              <a:rPr lang="en-US" sz="2400" dirty="0"/>
              <a:t> </a:t>
            </a:r>
            <a:r>
              <a:rPr lang="en-US" sz="2400" dirty="0" err="1"/>
              <a:t>block.rs</a:t>
            </a:r>
            <a:endParaRPr lang="en-US" sz="2400" dirty="0"/>
          </a:p>
          <a:p>
            <a:r>
              <a:rPr lang="en-US" sz="2400" dirty="0"/>
              <a:t>block.rs:2:7: 2:10 error: mismatched types: expected `</a:t>
            </a:r>
            <a:r>
              <a:rPr lang="en-US" sz="2400" dirty="0" err="1"/>
              <a:t>bool</a:t>
            </a:r>
            <a:r>
              <a:rPr lang="en-US" sz="2400" dirty="0"/>
              <a:t>` but found `()` (expected </a:t>
            </a:r>
            <a:r>
              <a:rPr lang="en-US" sz="2400" dirty="0" err="1"/>
              <a:t>bool</a:t>
            </a:r>
            <a:r>
              <a:rPr lang="en-US" sz="2400" dirty="0"/>
              <a:t> but found ())</a:t>
            </a:r>
          </a:p>
          <a:p>
            <a:r>
              <a:rPr lang="en-US" sz="2400" dirty="0"/>
              <a:t>block.rs:2     if { } {</a:t>
            </a:r>
          </a:p>
          <a:p>
            <a:r>
              <a:rPr lang="en-US" sz="2400" dirty="0"/>
              <a:t>                  </a:t>
            </a:r>
            <a:r>
              <a:rPr lang="en-US" sz="2400" dirty="0" smtClean="0"/>
              <a:t>       ^</a:t>
            </a:r>
            <a:r>
              <a:rPr lang="en-US" sz="2400" dirty="0"/>
              <a:t>~~</a:t>
            </a:r>
          </a:p>
        </p:txBody>
      </p:sp>
      <p:sp>
        <p:nvSpPr>
          <p:cNvPr id="9" name="TextBox 8"/>
          <p:cNvSpPr txBox="1"/>
          <p:nvPr/>
        </p:nvSpPr>
        <p:spPr>
          <a:xfrm>
            <a:off x="5504548" y="2669893"/>
            <a:ext cx="3459747" cy="1384995"/>
          </a:xfrm>
          <a:prstGeom prst="rect">
            <a:avLst/>
          </a:prstGeom>
          <a:solidFill>
            <a:schemeClr val="accent2">
              <a:lumMod val="20000"/>
              <a:lumOff val="80000"/>
            </a:schemeClr>
          </a:solidFill>
          <a:ln w="38100" cmpd="sng"/>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smtClean="0"/>
              <a:t>If you get bad error messages from </a:t>
            </a:r>
            <a:r>
              <a:rPr lang="en-US" sz="2800" dirty="0" err="1" smtClean="0"/>
              <a:t>rustc</a:t>
            </a:r>
            <a:r>
              <a:rPr lang="en-US" sz="2800" dirty="0" smtClean="0"/>
              <a:t>,</a:t>
            </a:r>
          </a:p>
          <a:p>
            <a:r>
              <a:rPr lang="en-US" sz="2800" dirty="0" smtClean="0">
                <a:hlinkClick r:id="rId2"/>
              </a:rPr>
              <a:t>report them to </a:t>
            </a:r>
            <a:r>
              <a:rPr lang="en-US" sz="2800" dirty="0" err="1" smtClean="0">
                <a:hlinkClick r:id="rId2"/>
              </a:rPr>
              <a:t>Kiet</a:t>
            </a:r>
            <a:r>
              <a:rPr lang="en-US" sz="2800" dirty="0" smtClean="0"/>
              <a:t>!</a:t>
            </a:r>
            <a:endParaRPr lang="en-US" sz="2800" dirty="0"/>
          </a:p>
        </p:txBody>
      </p:sp>
    </p:spTree>
    <p:extLst>
      <p:ext uri="{BB962C8B-B14F-4D97-AF65-F5344CB8AC3E}">
        <p14:creationId xmlns:p14="http://schemas.microsoft.com/office/powerpoint/2010/main" val="3146912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4287017" cy="1143000"/>
          </a:xfrm>
        </p:spPr>
        <p:txBody>
          <a:bodyPr/>
          <a:lstStyle/>
          <a:p>
            <a:r>
              <a:rPr lang="en-US" dirty="0" smtClean="0"/>
              <a:t>(Trick) Quiz</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12</a:t>
            </a:fld>
            <a:endParaRPr lang="en-US"/>
          </a:p>
        </p:txBody>
      </p:sp>
      <p:sp>
        <p:nvSpPr>
          <p:cNvPr id="5" name="Rectangle 4"/>
          <p:cNvSpPr/>
          <p:nvPr/>
        </p:nvSpPr>
        <p:spPr>
          <a:xfrm>
            <a:off x="5019766" y="239378"/>
            <a:ext cx="3944529"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000" i="1" dirty="0" err="1"/>
              <a:t>IfExpression</a:t>
            </a:r>
            <a:r>
              <a:rPr lang="en-US" sz="2000" i="1" dirty="0"/>
              <a:t> </a:t>
            </a:r>
            <a:r>
              <a:rPr lang="en-US" sz="2000" dirty="0"/>
              <a:t>::=</a:t>
            </a:r>
          </a:p>
          <a:p>
            <a:r>
              <a:rPr lang="en-US" sz="2000" i="1" dirty="0"/>
              <a:t>   </a:t>
            </a:r>
            <a:r>
              <a:rPr lang="en-US" sz="2000" b="1" dirty="0"/>
              <a:t>if</a:t>
            </a:r>
            <a:r>
              <a:rPr lang="en-US" sz="2000" dirty="0"/>
              <a:t> </a:t>
            </a:r>
            <a:r>
              <a:rPr lang="en-US" sz="2000" i="1" dirty="0"/>
              <a:t>Expression Block </a:t>
            </a:r>
          </a:p>
          <a:p>
            <a:r>
              <a:rPr lang="en-US" sz="2000" b="1" i="1" dirty="0"/>
              <a:t>   </a:t>
            </a:r>
            <a:r>
              <a:rPr lang="en-US" sz="2000" dirty="0"/>
              <a:t>[ </a:t>
            </a:r>
            <a:r>
              <a:rPr lang="en-US" sz="2000" b="1" dirty="0"/>
              <a:t>else </a:t>
            </a:r>
            <a:r>
              <a:rPr lang="en-US" sz="2000" i="1" dirty="0"/>
              <a:t>Block</a:t>
            </a:r>
            <a:r>
              <a:rPr lang="en-US" sz="2000" b="1" dirty="0"/>
              <a:t> </a:t>
            </a:r>
            <a:r>
              <a:rPr lang="en-US" sz="2000" dirty="0"/>
              <a:t>]</a:t>
            </a:r>
          </a:p>
          <a:p>
            <a:endParaRPr lang="en-US" sz="2000" i="1" dirty="0"/>
          </a:p>
          <a:p>
            <a:r>
              <a:rPr lang="en-US" sz="2000" i="1" dirty="0"/>
              <a:t>Block </a:t>
            </a:r>
            <a:r>
              <a:rPr lang="en-US" sz="2000" dirty="0"/>
              <a:t>::= </a:t>
            </a:r>
            <a:r>
              <a:rPr lang="en-US" sz="2000" b="1" dirty="0"/>
              <a:t>{</a:t>
            </a:r>
            <a:r>
              <a:rPr lang="en-US" sz="2000" dirty="0"/>
              <a:t> [</a:t>
            </a:r>
            <a:r>
              <a:rPr lang="en-US" sz="2000" i="1" dirty="0"/>
              <a:t>Statement</a:t>
            </a:r>
            <a:r>
              <a:rPr lang="en-US" sz="2000" dirty="0"/>
              <a:t>* </a:t>
            </a:r>
            <a:r>
              <a:rPr lang="en-US" sz="2000" i="1" dirty="0" err="1"/>
              <a:t>Expr</a:t>
            </a:r>
            <a:r>
              <a:rPr lang="en-US" sz="2000" dirty="0"/>
              <a:t>] </a:t>
            </a:r>
            <a:r>
              <a:rPr lang="en-US" sz="2000" b="1" dirty="0"/>
              <a:t>}</a:t>
            </a:r>
          </a:p>
          <a:p>
            <a:r>
              <a:rPr lang="en-US" sz="2000" i="1" dirty="0"/>
              <a:t>Expression </a:t>
            </a:r>
            <a:r>
              <a:rPr lang="en-US" sz="2000" dirty="0"/>
              <a:t>::=</a:t>
            </a:r>
            <a:r>
              <a:rPr lang="en-US" sz="2000" i="1" dirty="0"/>
              <a:t> Block</a:t>
            </a:r>
            <a:r>
              <a:rPr lang="en-US" sz="2000" b="1" dirty="0"/>
              <a:t>    </a:t>
            </a:r>
          </a:p>
        </p:txBody>
      </p:sp>
      <p:sp>
        <p:nvSpPr>
          <p:cNvPr id="7" name="Rectangle 6"/>
          <p:cNvSpPr/>
          <p:nvPr/>
        </p:nvSpPr>
        <p:spPr>
          <a:xfrm>
            <a:off x="658706" y="2485228"/>
            <a:ext cx="8028094" cy="2062103"/>
          </a:xfrm>
          <a:prstGeom prst="rect">
            <a:avLst/>
          </a:prstGeom>
        </p:spPr>
        <p:txBody>
          <a:bodyPr wrap="square">
            <a:spAutoFit/>
          </a:bodyPr>
          <a:lstStyle/>
          <a:p>
            <a:r>
              <a:rPr lang="is-IS" sz="3200" dirty="0"/>
              <a:t>fn max(a: int, b: int) -&gt; int {</a:t>
            </a:r>
          </a:p>
          <a:p>
            <a:r>
              <a:rPr lang="is-IS" sz="3200" dirty="0"/>
              <a:t>    if { let x = 4414; x = x + a; x &gt; b + 4414 } { a } </a:t>
            </a:r>
            <a:r>
              <a:rPr lang="is-IS" sz="3200" dirty="0" smtClean="0"/>
              <a:t> </a:t>
            </a:r>
          </a:p>
          <a:p>
            <a:r>
              <a:rPr lang="is-IS" sz="3200" dirty="0"/>
              <a:t> </a:t>
            </a:r>
            <a:r>
              <a:rPr lang="is-IS" sz="3200" dirty="0" smtClean="0"/>
              <a:t>   else </a:t>
            </a:r>
            <a:r>
              <a:rPr lang="is-IS" sz="3200" dirty="0"/>
              <a:t>{ b }</a:t>
            </a:r>
          </a:p>
          <a:p>
            <a:r>
              <a:rPr lang="is-IS" sz="3200" dirty="0"/>
              <a:t>}</a:t>
            </a:r>
          </a:p>
        </p:txBody>
      </p:sp>
      <p:sp>
        <p:nvSpPr>
          <p:cNvPr id="9" name="TextBox 8"/>
          <p:cNvSpPr txBox="1"/>
          <p:nvPr/>
        </p:nvSpPr>
        <p:spPr>
          <a:xfrm>
            <a:off x="3774789" y="4066869"/>
            <a:ext cx="3082895" cy="156966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342900" indent="-342900">
              <a:buFont typeface="+mj-lt"/>
              <a:buAutoNum type="alphaLcParenR"/>
            </a:pPr>
            <a:r>
              <a:rPr lang="en-US" sz="3200" dirty="0" smtClean="0"/>
              <a:t> Syntax Error</a:t>
            </a:r>
          </a:p>
          <a:p>
            <a:pPr marL="342900" indent="-342900">
              <a:buFont typeface="+mj-lt"/>
              <a:buAutoNum type="alphaLcParenR"/>
            </a:pPr>
            <a:r>
              <a:rPr lang="en-US" sz="3200" dirty="0" smtClean="0"/>
              <a:t> Type Error</a:t>
            </a:r>
          </a:p>
          <a:p>
            <a:pPr marL="342900" indent="-342900">
              <a:buFont typeface="+mj-lt"/>
              <a:buAutoNum type="alphaLcParenR"/>
            </a:pPr>
            <a:r>
              <a:rPr lang="en-US" sz="3200" dirty="0" smtClean="0"/>
              <a:t> Run-time Error</a:t>
            </a:r>
            <a:endParaRPr lang="en-US" sz="3200" dirty="0"/>
          </a:p>
        </p:txBody>
      </p:sp>
    </p:spTree>
    <p:extLst>
      <p:ext uri="{BB962C8B-B14F-4D97-AF65-F5344CB8AC3E}">
        <p14:creationId xmlns:p14="http://schemas.microsoft.com/office/powerpoint/2010/main" val="11011834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4287017" cy="1143000"/>
          </a:xfrm>
        </p:spPr>
        <p:txBody>
          <a:bodyPr/>
          <a:lstStyle/>
          <a:p>
            <a:r>
              <a:rPr lang="en-US" dirty="0" smtClean="0"/>
              <a:t>(Trick) Quiz</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13</a:t>
            </a:fld>
            <a:endParaRPr lang="en-US"/>
          </a:p>
        </p:txBody>
      </p:sp>
      <p:sp>
        <p:nvSpPr>
          <p:cNvPr id="5" name="Rectangle 4"/>
          <p:cNvSpPr/>
          <p:nvPr/>
        </p:nvSpPr>
        <p:spPr>
          <a:xfrm>
            <a:off x="5019766" y="239378"/>
            <a:ext cx="3944529"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000" i="1" dirty="0" err="1"/>
              <a:t>IfExpression</a:t>
            </a:r>
            <a:r>
              <a:rPr lang="en-US" sz="2000" i="1" dirty="0"/>
              <a:t> </a:t>
            </a:r>
            <a:r>
              <a:rPr lang="en-US" sz="2000" dirty="0"/>
              <a:t>::=</a:t>
            </a:r>
          </a:p>
          <a:p>
            <a:r>
              <a:rPr lang="en-US" sz="2000" i="1" dirty="0"/>
              <a:t>   </a:t>
            </a:r>
            <a:r>
              <a:rPr lang="en-US" sz="2000" b="1" dirty="0"/>
              <a:t>if</a:t>
            </a:r>
            <a:r>
              <a:rPr lang="en-US" sz="2000" dirty="0"/>
              <a:t> </a:t>
            </a:r>
            <a:r>
              <a:rPr lang="en-US" sz="2000" i="1" dirty="0"/>
              <a:t>Expression Block </a:t>
            </a:r>
          </a:p>
          <a:p>
            <a:r>
              <a:rPr lang="en-US" sz="2000" b="1" i="1" dirty="0"/>
              <a:t>   </a:t>
            </a:r>
            <a:r>
              <a:rPr lang="en-US" sz="2000" dirty="0"/>
              <a:t>[ </a:t>
            </a:r>
            <a:r>
              <a:rPr lang="en-US" sz="2000" b="1" dirty="0"/>
              <a:t>else </a:t>
            </a:r>
            <a:r>
              <a:rPr lang="en-US" sz="2000" i="1" dirty="0"/>
              <a:t>Block</a:t>
            </a:r>
            <a:r>
              <a:rPr lang="en-US" sz="2000" b="1" dirty="0"/>
              <a:t> </a:t>
            </a:r>
            <a:r>
              <a:rPr lang="en-US" sz="2000" dirty="0"/>
              <a:t>]</a:t>
            </a:r>
          </a:p>
          <a:p>
            <a:endParaRPr lang="en-US" sz="2000" i="1" dirty="0"/>
          </a:p>
          <a:p>
            <a:r>
              <a:rPr lang="en-US" sz="2000" i="1" dirty="0"/>
              <a:t>Block </a:t>
            </a:r>
            <a:r>
              <a:rPr lang="en-US" sz="2000" dirty="0"/>
              <a:t>::= </a:t>
            </a:r>
            <a:r>
              <a:rPr lang="en-US" sz="2000" b="1" dirty="0"/>
              <a:t>{</a:t>
            </a:r>
            <a:r>
              <a:rPr lang="en-US" sz="2000" dirty="0"/>
              <a:t> [</a:t>
            </a:r>
            <a:r>
              <a:rPr lang="en-US" sz="2000" i="1" dirty="0"/>
              <a:t>Statement</a:t>
            </a:r>
            <a:r>
              <a:rPr lang="en-US" sz="2000" dirty="0"/>
              <a:t>* </a:t>
            </a:r>
            <a:r>
              <a:rPr lang="en-US" sz="2000" i="1" dirty="0" err="1"/>
              <a:t>Expr</a:t>
            </a:r>
            <a:r>
              <a:rPr lang="en-US" sz="2000" dirty="0"/>
              <a:t>] </a:t>
            </a:r>
            <a:r>
              <a:rPr lang="en-US" sz="2000" b="1" dirty="0"/>
              <a:t>}</a:t>
            </a:r>
          </a:p>
          <a:p>
            <a:r>
              <a:rPr lang="en-US" sz="2000" i="1" dirty="0"/>
              <a:t>Expression </a:t>
            </a:r>
            <a:r>
              <a:rPr lang="en-US" sz="2000" dirty="0"/>
              <a:t>::=</a:t>
            </a:r>
            <a:r>
              <a:rPr lang="en-US" sz="2000" i="1" dirty="0"/>
              <a:t> Block</a:t>
            </a:r>
            <a:r>
              <a:rPr lang="en-US" sz="2000" b="1" dirty="0"/>
              <a:t>    </a:t>
            </a:r>
          </a:p>
        </p:txBody>
      </p:sp>
      <p:sp>
        <p:nvSpPr>
          <p:cNvPr id="7" name="Rectangle 6"/>
          <p:cNvSpPr/>
          <p:nvPr/>
        </p:nvSpPr>
        <p:spPr>
          <a:xfrm>
            <a:off x="658706" y="2485228"/>
            <a:ext cx="8028094" cy="2062103"/>
          </a:xfrm>
          <a:prstGeom prst="rect">
            <a:avLst/>
          </a:prstGeom>
        </p:spPr>
        <p:txBody>
          <a:bodyPr wrap="square">
            <a:spAutoFit/>
          </a:bodyPr>
          <a:lstStyle/>
          <a:p>
            <a:r>
              <a:rPr lang="is-IS" sz="3200" dirty="0"/>
              <a:t>fn max(a: int, b: int) -&gt; int {</a:t>
            </a:r>
          </a:p>
          <a:p>
            <a:r>
              <a:rPr lang="is-IS" sz="3200" dirty="0"/>
              <a:t>    if { let x = 4414; x = x + a; x &gt; b + 4414 } { a } </a:t>
            </a:r>
            <a:r>
              <a:rPr lang="is-IS" sz="3200" dirty="0" smtClean="0"/>
              <a:t> </a:t>
            </a:r>
          </a:p>
          <a:p>
            <a:r>
              <a:rPr lang="is-IS" sz="3200" dirty="0"/>
              <a:t> </a:t>
            </a:r>
            <a:r>
              <a:rPr lang="is-IS" sz="3200" dirty="0" smtClean="0"/>
              <a:t>   else </a:t>
            </a:r>
            <a:r>
              <a:rPr lang="is-IS" sz="3200" dirty="0"/>
              <a:t>{ b }</a:t>
            </a:r>
          </a:p>
          <a:p>
            <a:r>
              <a:rPr lang="is-IS" sz="3200" dirty="0"/>
              <a:t>}</a:t>
            </a:r>
          </a:p>
        </p:txBody>
      </p:sp>
      <p:sp>
        <p:nvSpPr>
          <p:cNvPr id="8" name="Rectangle 7"/>
          <p:cNvSpPr/>
          <p:nvPr/>
        </p:nvSpPr>
        <p:spPr>
          <a:xfrm>
            <a:off x="658706" y="4843682"/>
            <a:ext cx="7907242" cy="132343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000" dirty="0"/>
              <a:t>$ </a:t>
            </a:r>
            <a:r>
              <a:rPr lang="en-US" sz="2000" dirty="0" err="1" smtClean="0"/>
              <a:t>rustc</a:t>
            </a:r>
            <a:r>
              <a:rPr lang="en-US" sz="2000" dirty="0" smtClean="0"/>
              <a:t> </a:t>
            </a:r>
            <a:r>
              <a:rPr lang="en-US" sz="2000" dirty="0" err="1"/>
              <a:t>block.rs</a:t>
            </a:r>
            <a:endParaRPr lang="en-US" sz="2000" dirty="0"/>
          </a:p>
          <a:p>
            <a:r>
              <a:rPr lang="en-US" sz="2000" dirty="0"/>
              <a:t>block.rs:2:23: 2:24 error: re-assignment of immutable variable `x`</a:t>
            </a:r>
          </a:p>
          <a:p>
            <a:r>
              <a:rPr lang="en-US" sz="2000" dirty="0"/>
              <a:t>block.rs:2     if { let x = 4414; x = x + a; x &gt; b + 4414 } {</a:t>
            </a:r>
          </a:p>
          <a:p>
            <a:r>
              <a:rPr lang="en-US" sz="2000" dirty="0"/>
              <a:t>                                  </a:t>
            </a:r>
            <a:r>
              <a:rPr lang="en-US" sz="2000" dirty="0" smtClean="0"/>
              <a:t>                 ^</a:t>
            </a:r>
            <a:endParaRPr lang="en-US" sz="2000" dirty="0"/>
          </a:p>
        </p:txBody>
      </p:sp>
      <p:sp>
        <p:nvSpPr>
          <p:cNvPr id="10" name="TextBox 9"/>
          <p:cNvSpPr txBox="1"/>
          <p:nvPr/>
        </p:nvSpPr>
        <p:spPr>
          <a:xfrm>
            <a:off x="1744099" y="4085666"/>
            <a:ext cx="6821849"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“Variables” are invariable…unless declared with </a:t>
            </a:r>
            <a:r>
              <a:rPr lang="en-US" sz="2400" b="1" dirty="0" err="1" smtClean="0"/>
              <a:t>mut</a:t>
            </a:r>
            <a:r>
              <a:rPr lang="en-US" sz="2400" dirty="0" smtClean="0"/>
              <a:t>. </a:t>
            </a:r>
            <a:endParaRPr lang="en-US" sz="2400" dirty="0"/>
          </a:p>
        </p:txBody>
      </p:sp>
    </p:spTree>
    <p:extLst>
      <p:ext uri="{BB962C8B-B14F-4D97-AF65-F5344CB8AC3E}">
        <p14:creationId xmlns:p14="http://schemas.microsoft.com/office/powerpoint/2010/main" val="3259525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4287017" cy="1143000"/>
          </a:xfrm>
        </p:spPr>
        <p:txBody>
          <a:bodyPr/>
          <a:lstStyle/>
          <a:p>
            <a:r>
              <a:rPr lang="en-US" dirty="0" smtClean="0"/>
              <a:t>Quiz</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14</a:t>
            </a:fld>
            <a:endParaRPr lang="en-US"/>
          </a:p>
        </p:txBody>
      </p:sp>
      <p:sp>
        <p:nvSpPr>
          <p:cNvPr id="5" name="Rectangle 4"/>
          <p:cNvSpPr/>
          <p:nvPr/>
        </p:nvSpPr>
        <p:spPr>
          <a:xfrm>
            <a:off x="5019766" y="239378"/>
            <a:ext cx="3944529"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000" i="1" dirty="0" err="1"/>
              <a:t>IfExpression</a:t>
            </a:r>
            <a:r>
              <a:rPr lang="en-US" sz="2000" i="1" dirty="0"/>
              <a:t> </a:t>
            </a:r>
            <a:r>
              <a:rPr lang="en-US" sz="2000" dirty="0"/>
              <a:t>::=</a:t>
            </a:r>
          </a:p>
          <a:p>
            <a:r>
              <a:rPr lang="en-US" sz="2000" i="1" dirty="0"/>
              <a:t>   </a:t>
            </a:r>
            <a:r>
              <a:rPr lang="en-US" sz="2000" b="1" dirty="0"/>
              <a:t>if</a:t>
            </a:r>
            <a:r>
              <a:rPr lang="en-US" sz="2000" dirty="0"/>
              <a:t> </a:t>
            </a:r>
            <a:r>
              <a:rPr lang="en-US" sz="2000" i="1" dirty="0"/>
              <a:t>Expression Block </a:t>
            </a:r>
          </a:p>
          <a:p>
            <a:r>
              <a:rPr lang="en-US" sz="2000" b="1" i="1" dirty="0"/>
              <a:t>   </a:t>
            </a:r>
            <a:r>
              <a:rPr lang="en-US" sz="2000" dirty="0"/>
              <a:t>[ </a:t>
            </a:r>
            <a:r>
              <a:rPr lang="en-US" sz="2000" b="1" dirty="0"/>
              <a:t>else </a:t>
            </a:r>
            <a:r>
              <a:rPr lang="en-US" sz="2000" i="1" dirty="0"/>
              <a:t>Block</a:t>
            </a:r>
            <a:r>
              <a:rPr lang="en-US" sz="2000" b="1" dirty="0"/>
              <a:t> </a:t>
            </a:r>
            <a:r>
              <a:rPr lang="en-US" sz="2000" dirty="0"/>
              <a:t>]</a:t>
            </a:r>
          </a:p>
          <a:p>
            <a:endParaRPr lang="en-US" sz="2000" i="1" dirty="0"/>
          </a:p>
          <a:p>
            <a:r>
              <a:rPr lang="en-US" sz="2000" i="1" dirty="0"/>
              <a:t>Block </a:t>
            </a:r>
            <a:r>
              <a:rPr lang="en-US" sz="2000" dirty="0"/>
              <a:t>::= </a:t>
            </a:r>
            <a:r>
              <a:rPr lang="en-US" sz="2000" b="1" dirty="0"/>
              <a:t>{</a:t>
            </a:r>
            <a:r>
              <a:rPr lang="en-US" sz="2000" dirty="0"/>
              <a:t> [</a:t>
            </a:r>
            <a:r>
              <a:rPr lang="en-US" sz="2000" i="1" dirty="0"/>
              <a:t>Statement</a:t>
            </a:r>
            <a:r>
              <a:rPr lang="en-US" sz="2000" dirty="0"/>
              <a:t>* </a:t>
            </a:r>
            <a:r>
              <a:rPr lang="en-US" sz="2000" i="1" dirty="0" err="1"/>
              <a:t>Expr</a:t>
            </a:r>
            <a:r>
              <a:rPr lang="en-US" sz="2000" dirty="0"/>
              <a:t>] </a:t>
            </a:r>
            <a:r>
              <a:rPr lang="en-US" sz="2000" b="1" dirty="0"/>
              <a:t>}</a:t>
            </a:r>
          </a:p>
          <a:p>
            <a:r>
              <a:rPr lang="en-US" sz="2000" i="1" dirty="0"/>
              <a:t>Expression </a:t>
            </a:r>
            <a:r>
              <a:rPr lang="en-US" sz="2000" dirty="0"/>
              <a:t>::=</a:t>
            </a:r>
            <a:r>
              <a:rPr lang="en-US" sz="2000" i="1" dirty="0"/>
              <a:t> Block</a:t>
            </a:r>
            <a:r>
              <a:rPr lang="en-US" sz="2000" b="1" dirty="0"/>
              <a:t>    </a:t>
            </a:r>
          </a:p>
        </p:txBody>
      </p:sp>
      <p:sp>
        <p:nvSpPr>
          <p:cNvPr id="7" name="Rectangle 6"/>
          <p:cNvSpPr/>
          <p:nvPr/>
        </p:nvSpPr>
        <p:spPr>
          <a:xfrm>
            <a:off x="658705" y="2485228"/>
            <a:ext cx="8485295" cy="2062103"/>
          </a:xfrm>
          <a:prstGeom prst="rect">
            <a:avLst/>
          </a:prstGeom>
        </p:spPr>
        <p:txBody>
          <a:bodyPr wrap="square">
            <a:spAutoFit/>
          </a:bodyPr>
          <a:lstStyle/>
          <a:p>
            <a:r>
              <a:rPr lang="is-IS" sz="3200" dirty="0"/>
              <a:t>fn max(a: int, b: int) -&gt; int {</a:t>
            </a:r>
          </a:p>
          <a:p>
            <a:r>
              <a:rPr lang="is-IS" sz="3200" dirty="0"/>
              <a:t>    if { let </a:t>
            </a:r>
            <a:r>
              <a:rPr lang="is-IS" sz="3200" b="1" dirty="0" smtClean="0"/>
              <a:t>mut</a:t>
            </a:r>
            <a:r>
              <a:rPr lang="is-IS" sz="3200" dirty="0" smtClean="0"/>
              <a:t> x </a:t>
            </a:r>
            <a:r>
              <a:rPr lang="is-IS" sz="3200" dirty="0"/>
              <a:t>= 4414; x = x + a; x &gt; b + 4414 } { a } </a:t>
            </a:r>
            <a:r>
              <a:rPr lang="is-IS" sz="3200" dirty="0" smtClean="0"/>
              <a:t> </a:t>
            </a:r>
          </a:p>
          <a:p>
            <a:r>
              <a:rPr lang="is-IS" sz="3200" dirty="0"/>
              <a:t> </a:t>
            </a:r>
            <a:r>
              <a:rPr lang="is-IS" sz="3200" dirty="0" smtClean="0"/>
              <a:t>   else </a:t>
            </a:r>
            <a:r>
              <a:rPr lang="is-IS" sz="3200" dirty="0"/>
              <a:t>{ b }</a:t>
            </a:r>
          </a:p>
          <a:p>
            <a:r>
              <a:rPr lang="is-IS" sz="3200" dirty="0"/>
              <a:t>}</a:t>
            </a:r>
          </a:p>
        </p:txBody>
      </p:sp>
      <p:sp>
        <p:nvSpPr>
          <p:cNvPr id="8" name="Rectangle 7"/>
          <p:cNvSpPr/>
          <p:nvPr/>
        </p:nvSpPr>
        <p:spPr>
          <a:xfrm>
            <a:off x="658706" y="4843682"/>
            <a:ext cx="7907242" cy="7078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000" dirty="0"/>
              <a:t>$ rust run </a:t>
            </a:r>
            <a:r>
              <a:rPr lang="en-US" sz="2000" dirty="0" err="1"/>
              <a:t>block.rs</a:t>
            </a:r>
            <a:endParaRPr lang="en-US" sz="2000" dirty="0"/>
          </a:p>
          <a:p>
            <a:r>
              <a:rPr lang="en-US" sz="2000" dirty="0" smtClean="0"/>
              <a:t>Max</a:t>
            </a:r>
            <a:r>
              <a:rPr lang="en-US" sz="2000" dirty="0"/>
              <a:t>: 5</a:t>
            </a:r>
          </a:p>
        </p:txBody>
      </p:sp>
    </p:spTree>
    <p:extLst>
      <p:ext uri="{BB962C8B-B14F-4D97-AF65-F5344CB8AC3E}">
        <p14:creationId xmlns:p14="http://schemas.microsoft.com/office/powerpoint/2010/main" val="1812021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4287017" cy="1143000"/>
          </a:xfrm>
        </p:spPr>
        <p:txBody>
          <a:bodyPr/>
          <a:lstStyle/>
          <a:p>
            <a:r>
              <a:rPr lang="en-US" dirty="0" smtClean="0"/>
              <a:t>Quiz</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15</a:t>
            </a:fld>
            <a:endParaRPr lang="en-US"/>
          </a:p>
        </p:txBody>
      </p:sp>
      <p:sp>
        <p:nvSpPr>
          <p:cNvPr id="5" name="Rectangle 4"/>
          <p:cNvSpPr/>
          <p:nvPr/>
        </p:nvSpPr>
        <p:spPr>
          <a:xfrm>
            <a:off x="5019766" y="239378"/>
            <a:ext cx="3944529" cy="224676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000" i="1" dirty="0" err="1"/>
              <a:t>IfExpression</a:t>
            </a:r>
            <a:r>
              <a:rPr lang="en-US" sz="2000" i="1" dirty="0"/>
              <a:t> </a:t>
            </a:r>
            <a:r>
              <a:rPr lang="en-US" sz="2000" dirty="0"/>
              <a:t>::=</a:t>
            </a:r>
          </a:p>
          <a:p>
            <a:r>
              <a:rPr lang="en-US" sz="2000" i="1" dirty="0"/>
              <a:t>   </a:t>
            </a:r>
            <a:r>
              <a:rPr lang="en-US" sz="2000" b="1" dirty="0"/>
              <a:t>if</a:t>
            </a:r>
            <a:r>
              <a:rPr lang="en-US" sz="2000" dirty="0"/>
              <a:t> </a:t>
            </a:r>
            <a:r>
              <a:rPr lang="en-US" sz="2000" i="1" dirty="0"/>
              <a:t>Expression Block </a:t>
            </a:r>
          </a:p>
          <a:p>
            <a:r>
              <a:rPr lang="en-US" sz="2000" b="1" i="1" dirty="0"/>
              <a:t>   </a:t>
            </a:r>
            <a:r>
              <a:rPr lang="en-US" sz="2000" dirty="0"/>
              <a:t>[ </a:t>
            </a:r>
            <a:r>
              <a:rPr lang="en-US" sz="2000" b="1" dirty="0"/>
              <a:t>else </a:t>
            </a:r>
            <a:r>
              <a:rPr lang="en-US" sz="2000" i="1" dirty="0"/>
              <a:t>Block</a:t>
            </a:r>
            <a:r>
              <a:rPr lang="en-US" sz="2000" b="1" dirty="0"/>
              <a:t> </a:t>
            </a:r>
            <a:r>
              <a:rPr lang="en-US" sz="2000" dirty="0"/>
              <a:t>]</a:t>
            </a:r>
          </a:p>
          <a:p>
            <a:endParaRPr lang="en-US" sz="2000" i="1" dirty="0"/>
          </a:p>
          <a:p>
            <a:r>
              <a:rPr lang="en-US" sz="2000" i="1" dirty="0"/>
              <a:t>Block </a:t>
            </a:r>
            <a:r>
              <a:rPr lang="en-US" sz="2000" dirty="0"/>
              <a:t>::= </a:t>
            </a:r>
            <a:r>
              <a:rPr lang="en-US" sz="2000" b="1" dirty="0"/>
              <a:t>{</a:t>
            </a:r>
            <a:r>
              <a:rPr lang="en-US" sz="2000" dirty="0"/>
              <a:t> [</a:t>
            </a:r>
            <a:r>
              <a:rPr lang="en-US" sz="2000" i="1" dirty="0"/>
              <a:t>Statement</a:t>
            </a:r>
            <a:r>
              <a:rPr lang="en-US" sz="2000" dirty="0"/>
              <a:t>* </a:t>
            </a:r>
            <a:r>
              <a:rPr lang="en-US" sz="2000" i="1" dirty="0" err="1"/>
              <a:t>Expr</a:t>
            </a:r>
            <a:r>
              <a:rPr lang="en-US" sz="2000" dirty="0"/>
              <a:t>] </a:t>
            </a:r>
            <a:r>
              <a:rPr lang="en-US" sz="2000" b="1" dirty="0"/>
              <a:t>}</a:t>
            </a:r>
          </a:p>
          <a:p>
            <a:r>
              <a:rPr lang="en-US" sz="2000" i="1" dirty="0"/>
              <a:t>Expression </a:t>
            </a:r>
            <a:r>
              <a:rPr lang="en-US" sz="2000" dirty="0"/>
              <a:t>::=</a:t>
            </a:r>
            <a:r>
              <a:rPr lang="en-US" sz="2000" i="1" dirty="0"/>
              <a:t> Block</a:t>
            </a:r>
            <a:r>
              <a:rPr lang="en-US" sz="2000" b="1" dirty="0"/>
              <a:t>    </a:t>
            </a:r>
            <a:endParaRPr lang="en-US" sz="2000" b="1" dirty="0" smtClean="0"/>
          </a:p>
          <a:p>
            <a:r>
              <a:rPr lang="en-US" sz="2000" i="1" dirty="0" smtClean="0"/>
              <a:t>Statement </a:t>
            </a:r>
            <a:r>
              <a:rPr lang="en-US" sz="2000" dirty="0" smtClean="0"/>
              <a:t>::= </a:t>
            </a:r>
            <a:r>
              <a:rPr lang="en-US" sz="2000" i="1" dirty="0" smtClean="0"/>
              <a:t>Expression </a:t>
            </a:r>
            <a:r>
              <a:rPr lang="en-US" sz="2000" b="1" dirty="0" smtClean="0"/>
              <a:t>;</a:t>
            </a:r>
            <a:endParaRPr lang="en-US" sz="2000" b="1" i="1" dirty="0"/>
          </a:p>
        </p:txBody>
      </p:sp>
      <p:sp>
        <p:nvSpPr>
          <p:cNvPr id="7" name="Rectangle 6"/>
          <p:cNvSpPr/>
          <p:nvPr/>
        </p:nvSpPr>
        <p:spPr>
          <a:xfrm>
            <a:off x="297904" y="2324120"/>
            <a:ext cx="8485295" cy="3539430"/>
          </a:xfrm>
          <a:prstGeom prst="rect">
            <a:avLst/>
          </a:prstGeom>
        </p:spPr>
        <p:txBody>
          <a:bodyPr wrap="square">
            <a:spAutoFit/>
          </a:bodyPr>
          <a:lstStyle/>
          <a:p>
            <a:r>
              <a:rPr lang="is-IS" sz="3200" dirty="0"/>
              <a:t>fn max(a: int, b: int) -&gt; int {</a:t>
            </a:r>
          </a:p>
          <a:p>
            <a:r>
              <a:rPr lang="is-IS" sz="3200" dirty="0"/>
              <a:t>    if a &gt; b { a } else { b</a:t>
            </a:r>
            <a:r>
              <a:rPr lang="is-IS" sz="3200" b="1" dirty="0"/>
              <a:t>;</a:t>
            </a:r>
            <a:r>
              <a:rPr lang="is-IS" sz="3200" dirty="0"/>
              <a:t> }</a:t>
            </a:r>
          </a:p>
          <a:p>
            <a:r>
              <a:rPr lang="is-IS" sz="3200" dirty="0"/>
              <a:t>}</a:t>
            </a:r>
          </a:p>
          <a:p>
            <a:endParaRPr lang="is-IS" sz="3200" dirty="0"/>
          </a:p>
          <a:p>
            <a:r>
              <a:rPr lang="is-IS" sz="3200" dirty="0"/>
              <a:t>fn main() {</a:t>
            </a:r>
          </a:p>
          <a:p>
            <a:r>
              <a:rPr lang="is-IS" sz="3200" dirty="0"/>
              <a:t>    println(fmt!("Max: %?", max(5, 4)));</a:t>
            </a:r>
          </a:p>
          <a:p>
            <a:r>
              <a:rPr lang="is-IS" sz="3200" dirty="0" smtClean="0"/>
              <a:t>}</a:t>
            </a:r>
            <a:endParaRPr lang="is-IS" sz="3200" dirty="0"/>
          </a:p>
        </p:txBody>
      </p:sp>
    </p:spTree>
    <p:extLst>
      <p:ext uri="{BB962C8B-B14F-4D97-AF65-F5344CB8AC3E}">
        <p14:creationId xmlns:p14="http://schemas.microsoft.com/office/powerpoint/2010/main" val="936091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4287017" cy="1143000"/>
          </a:xfrm>
        </p:spPr>
        <p:txBody>
          <a:bodyPr/>
          <a:lstStyle/>
          <a:p>
            <a:r>
              <a:rPr lang="en-US" dirty="0" smtClean="0"/>
              <a:t>Quiz</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16</a:t>
            </a:fld>
            <a:endParaRPr lang="en-US"/>
          </a:p>
        </p:txBody>
      </p:sp>
      <p:sp>
        <p:nvSpPr>
          <p:cNvPr id="7" name="Rectangle 6"/>
          <p:cNvSpPr/>
          <p:nvPr/>
        </p:nvSpPr>
        <p:spPr>
          <a:xfrm>
            <a:off x="297904" y="1615593"/>
            <a:ext cx="8485295" cy="3539430"/>
          </a:xfrm>
          <a:prstGeom prst="rect">
            <a:avLst/>
          </a:prstGeom>
        </p:spPr>
        <p:txBody>
          <a:bodyPr wrap="square">
            <a:spAutoFit/>
          </a:bodyPr>
          <a:lstStyle/>
          <a:p>
            <a:r>
              <a:rPr lang="is-IS" sz="3200" dirty="0"/>
              <a:t>fn max(a: int, b: int) -&gt; int {</a:t>
            </a:r>
          </a:p>
          <a:p>
            <a:r>
              <a:rPr lang="is-IS" sz="3200" dirty="0"/>
              <a:t>    if a &gt; b { a } else { b</a:t>
            </a:r>
            <a:r>
              <a:rPr lang="is-IS" sz="3200" b="1" dirty="0"/>
              <a:t>;</a:t>
            </a:r>
            <a:r>
              <a:rPr lang="is-IS" sz="3200" dirty="0"/>
              <a:t> }</a:t>
            </a:r>
          </a:p>
          <a:p>
            <a:r>
              <a:rPr lang="is-IS" sz="3200" dirty="0"/>
              <a:t>}</a:t>
            </a:r>
          </a:p>
          <a:p>
            <a:endParaRPr lang="is-IS" sz="3200" dirty="0"/>
          </a:p>
          <a:p>
            <a:r>
              <a:rPr lang="is-IS" sz="3200" dirty="0"/>
              <a:t>fn main() {</a:t>
            </a:r>
          </a:p>
          <a:p>
            <a:r>
              <a:rPr lang="is-IS" sz="3200" dirty="0"/>
              <a:t>    println(fmt!("Max: %?", max(5, 4)));</a:t>
            </a:r>
          </a:p>
          <a:p>
            <a:r>
              <a:rPr lang="is-IS" sz="3200" dirty="0" smtClean="0"/>
              <a:t>}</a:t>
            </a:r>
            <a:endParaRPr lang="is-IS" sz="3200" dirty="0"/>
          </a:p>
        </p:txBody>
      </p:sp>
      <p:sp>
        <p:nvSpPr>
          <p:cNvPr id="8" name="Rectangle 7"/>
          <p:cNvSpPr/>
          <p:nvPr/>
        </p:nvSpPr>
        <p:spPr>
          <a:xfrm>
            <a:off x="772519" y="3624188"/>
            <a:ext cx="7718637"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400" dirty="0"/>
              <a:t>block.rs:2:24: 2:30 error: mismatched types: expected `</a:t>
            </a:r>
            <a:r>
              <a:rPr lang="en-US" sz="2400" dirty="0" err="1"/>
              <a:t>int</a:t>
            </a:r>
            <a:r>
              <a:rPr lang="en-US" sz="2400" dirty="0"/>
              <a:t>` but found `()` (expected </a:t>
            </a:r>
            <a:r>
              <a:rPr lang="en-US" sz="2400" dirty="0" err="1"/>
              <a:t>int</a:t>
            </a:r>
            <a:r>
              <a:rPr lang="en-US" sz="2400" dirty="0"/>
              <a:t> but found ())</a:t>
            </a:r>
          </a:p>
          <a:p>
            <a:r>
              <a:rPr lang="en-US" sz="2400" dirty="0"/>
              <a:t>block.rs:2     if a &gt; b { a } else { b; }</a:t>
            </a:r>
          </a:p>
          <a:p>
            <a:r>
              <a:rPr lang="en-US" sz="2400" dirty="0"/>
              <a:t>                                 </a:t>
            </a:r>
            <a:r>
              <a:rPr lang="en-US" sz="2400" dirty="0" smtClean="0"/>
              <a:t>                      </a:t>
            </a:r>
            <a:r>
              <a:rPr lang="en-US" sz="2400" dirty="0"/>
              <a:t>^~~~~~</a:t>
            </a:r>
          </a:p>
        </p:txBody>
      </p:sp>
      <p:sp>
        <p:nvSpPr>
          <p:cNvPr id="9" name="Oval 8"/>
          <p:cNvSpPr/>
          <p:nvPr/>
        </p:nvSpPr>
        <p:spPr>
          <a:xfrm>
            <a:off x="3733800" y="2133600"/>
            <a:ext cx="304800" cy="646410"/>
          </a:xfrm>
          <a:prstGeom prst="ellipse">
            <a:avLst/>
          </a:prstGeom>
          <a:noFill/>
          <a:ln w="412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TextBox 9"/>
          <p:cNvSpPr txBox="1"/>
          <p:nvPr/>
        </p:nvSpPr>
        <p:spPr>
          <a:xfrm>
            <a:off x="3955065" y="1102312"/>
            <a:ext cx="5151971"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smtClean="0"/>
              <a:t>The semi-colon makes it a statement – no value</a:t>
            </a:r>
            <a:endParaRPr lang="en-US" sz="2000" dirty="0"/>
          </a:p>
        </p:txBody>
      </p:sp>
      <p:cxnSp>
        <p:nvCxnSpPr>
          <p:cNvPr id="12" name="Straight Arrow Connector 11"/>
          <p:cNvCxnSpPr/>
          <p:nvPr/>
        </p:nvCxnSpPr>
        <p:spPr>
          <a:xfrm flipH="1">
            <a:off x="4038600" y="1502422"/>
            <a:ext cx="957205" cy="631178"/>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73255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Higher-Order Functions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17</a:t>
            </a:fld>
            <a:endParaRPr lang="en-US"/>
          </a:p>
        </p:txBody>
      </p:sp>
      <p:sp>
        <p:nvSpPr>
          <p:cNvPr id="6" name="Text Placeholder 6"/>
          <p:cNvSpPr txBox="1">
            <a:spLocks/>
          </p:cNvSpPr>
          <p:nvPr/>
        </p:nvSpPr>
        <p:spPr>
          <a:xfrm>
            <a:off x="457200" y="1535113"/>
            <a:ext cx="4040188" cy="6397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None/>
            </a:pPr>
            <a:r>
              <a:rPr lang="en-US" sz="3600" dirty="0" smtClean="0"/>
              <a:t>Java</a:t>
            </a:r>
            <a:endParaRPr lang="en-US" sz="3600" dirty="0"/>
          </a:p>
        </p:txBody>
      </p:sp>
      <p:sp>
        <p:nvSpPr>
          <p:cNvPr id="7" name="Text Placeholder 8"/>
          <p:cNvSpPr txBox="1">
            <a:spLocks/>
          </p:cNvSpPr>
          <p:nvPr/>
        </p:nvSpPr>
        <p:spPr>
          <a:xfrm>
            <a:off x="4645025" y="1535113"/>
            <a:ext cx="4041775" cy="6397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None/>
            </a:pPr>
            <a:r>
              <a:rPr lang="en-US" dirty="0" smtClean="0"/>
              <a:t>Rust</a:t>
            </a:r>
            <a:endParaRPr lang="en-US" dirty="0"/>
          </a:p>
        </p:txBody>
      </p:sp>
      <p:sp>
        <p:nvSpPr>
          <p:cNvPr id="8" name="TextBox 7"/>
          <p:cNvSpPr txBox="1"/>
          <p:nvPr/>
        </p:nvSpPr>
        <p:spPr>
          <a:xfrm>
            <a:off x="457200" y="2286000"/>
            <a:ext cx="2701731" cy="461665"/>
          </a:xfrm>
          <a:prstGeom prst="rect">
            <a:avLst/>
          </a:prstGeom>
          <a:noFill/>
        </p:spPr>
        <p:txBody>
          <a:bodyPr wrap="none" rtlCol="0">
            <a:spAutoFit/>
          </a:bodyPr>
          <a:lstStyle/>
          <a:p>
            <a:r>
              <a:rPr lang="en-US" sz="2400" dirty="0" smtClean="0"/>
              <a:t>Java 8 (March 2014)</a:t>
            </a:r>
            <a:endParaRPr lang="en-US" sz="2400" dirty="0"/>
          </a:p>
        </p:txBody>
      </p:sp>
      <p:sp>
        <p:nvSpPr>
          <p:cNvPr id="9" name="Text Placeholder 6"/>
          <p:cNvSpPr txBox="1">
            <a:spLocks/>
          </p:cNvSpPr>
          <p:nvPr/>
        </p:nvSpPr>
        <p:spPr>
          <a:xfrm>
            <a:off x="457200" y="3053422"/>
            <a:ext cx="4040188" cy="639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None/>
            </a:pPr>
            <a:r>
              <a:rPr lang="en-US" sz="3600" dirty="0" smtClean="0"/>
              <a:t>Scheme</a:t>
            </a:r>
            <a:endParaRPr lang="en-US" sz="3600" dirty="0"/>
          </a:p>
        </p:txBody>
      </p:sp>
      <p:sp>
        <p:nvSpPr>
          <p:cNvPr id="10" name="TextBox 9"/>
          <p:cNvSpPr txBox="1"/>
          <p:nvPr/>
        </p:nvSpPr>
        <p:spPr>
          <a:xfrm>
            <a:off x="457200" y="4049800"/>
            <a:ext cx="3534141" cy="1384995"/>
          </a:xfrm>
          <a:prstGeom prst="rect">
            <a:avLst/>
          </a:prstGeom>
          <a:noFill/>
        </p:spPr>
        <p:txBody>
          <a:bodyPr wrap="none" rtlCol="0">
            <a:spAutoFit/>
          </a:bodyPr>
          <a:lstStyle/>
          <a:p>
            <a:r>
              <a:rPr lang="en-US" sz="2800" dirty="0" smtClean="0"/>
              <a:t>(define (make-adder a)</a:t>
            </a:r>
          </a:p>
          <a:p>
            <a:r>
              <a:rPr lang="en-US" sz="2800" dirty="0"/>
              <a:t> </a:t>
            </a:r>
            <a:r>
              <a:rPr lang="en-US" sz="2800" dirty="0" smtClean="0"/>
              <a:t>   (lambda (n)</a:t>
            </a:r>
          </a:p>
          <a:p>
            <a:r>
              <a:rPr lang="en-US" sz="2800" dirty="0"/>
              <a:t> </a:t>
            </a:r>
            <a:r>
              <a:rPr lang="en-US" sz="2800" dirty="0" smtClean="0"/>
              <a:t>        (+ a n)))</a:t>
            </a:r>
          </a:p>
        </p:txBody>
      </p:sp>
      <p:sp>
        <p:nvSpPr>
          <p:cNvPr id="11" name="TextBox 10"/>
          <p:cNvSpPr txBox="1"/>
          <p:nvPr/>
        </p:nvSpPr>
        <p:spPr>
          <a:xfrm>
            <a:off x="4824730" y="2531718"/>
            <a:ext cx="3648342" cy="523220"/>
          </a:xfrm>
          <a:prstGeom prst="rect">
            <a:avLst/>
          </a:prstGeom>
          <a:noFill/>
        </p:spPr>
        <p:txBody>
          <a:bodyPr wrap="none" rtlCol="0">
            <a:spAutoFit/>
          </a:bodyPr>
          <a:lstStyle/>
          <a:p>
            <a:r>
              <a:rPr lang="en-US" sz="2800" dirty="0" smtClean="0"/>
              <a:t>| &lt;parameters&gt; | </a:t>
            </a:r>
            <a:r>
              <a:rPr lang="en-US" sz="2800" i="1" dirty="0" smtClean="0"/>
              <a:t>Block</a:t>
            </a:r>
          </a:p>
        </p:txBody>
      </p:sp>
      <p:sp>
        <p:nvSpPr>
          <p:cNvPr id="12" name="TextBox 11"/>
          <p:cNvSpPr txBox="1"/>
          <p:nvPr/>
        </p:nvSpPr>
        <p:spPr>
          <a:xfrm>
            <a:off x="4824730" y="3431574"/>
            <a:ext cx="4028104" cy="523220"/>
          </a:xfrm>
          <a:prstGeom prst="rect">
            <a:avLst/>
          </a:prstGeom>
          <a:noFill/>
        </p:spPr>
        <p:txBody>
          <a:bodyPr wrap="none" rtlCol="0">
            <a:spAutoFit/>
          </a:bodyPr>
          <a:lstStyle/>
          <a:p>
            <a:r>
              <a:rPr lang="en-US" sz="2800" dirty="0" err="1" smtClean="0"/>
              <a:t>proc</a:t>
            </a:r>
            <a:r>
              <a:rPr lang="en-US" sz="2800" dirty="0" smtClean="0"/>
              <a:t>(&lt;parameters&gt;) </a:t>
            </a:r>
            <a:r>
              <a:rPr lang="en-US" sz="2800" i="1" dirty="0" smtClean="0"/>
              <a:t>Block</a:t>
            </a:r>
          </a:p>
        </p:txBody>
      </p:sp>
    </p:spTree>
    <p:extLst>
      <p:ext uri="{BB962C8B-B14F-4D97-AF65-F5344CB8AC3E}">
        <p14:creationId xmlns:p14="http://schemas.microsoft.com/office/powerpoint/2010/main" val="330006324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18</a:t>
            </a:fld>
            <a:endParaRPr lang="en-US"/>
          </a:p>
        </p:txBody>
      </p:sp>
      <p:sp>
        <p:nvSpPr>
          <p:cNvPr id="6" name="TextBox 5"/>
          <p:cNvSpPr txBox="1"/>
          <p:nvPr/>
        </p:nvSpPr>
        <p:spPr>
          <a:xfrm>
            <a:off x="970337" y="299468"/>
            <a:ext cx="7236129" cy="1815882"/>
          </a:xfrm>
          <a:prstGeom prst="rect">
            <a:avLst/>
          </a:prstGeom>
          <a:noFill/>
        </p:spPr>
        <p:txBody>
          <a:bodyPr wrap="square" rtlCol="0">
            <a:spAutoFit/>
          </a:bodyPr>
          <a:lstStyle/>
          <a:p>
            <a:r>
              <a:rPr lang="en-US" sz="2800" dirty="0" smtClean="0"/>
              <a:t>Define a function, </a:t>
            </a:r>
            <a:r>
              <a:rPr lang="en-US" sz="2800" b="1" dirty="0" smtClean="0"/>
              <a:t>make_adder(</a:t>
            </a:r>
            <a:r>
              <a:rPr lang="en-US" sz="2800" b="1" dirty="0" err="1" smtClean="0"/>
              <a:t>int</a:t>
            </a:r>
            <a:r>
              <a:rPr lang="en-US" sz="2800" b="1" dirty="0" smtClean="0"/>
              <a:t>)</a:t>
            </a:r>
            <a:r>
              <a:rPr lang="en-US" sz="2800" dirty="0" smtClean="0"/>
              <a:t>, that takes an integer as input and returns a function that takes and </a:t>
            </a:r>
            <a:r>
              <a:rPr lang="en-US" sz="2800" dirty="0" err="1" smtClean="0"/>
              <a:t>int</a:t>
            </a:r>
            <a:r>
              <a:rPr lang="en-US" sz="2800" dirty="0" smtClean="0"/>
              <a:t> and returns the sum of the original and input int.</a:t>
            </a:r>
            <a:endParaRPr lang="en-US" sz="2800" dirty="0"/>
          </a:p>
        </p:txBody>
      </p:sp>
      <p:sp>
        <p:nvSpPr>
          <p:cNvPr id="7" name="Rectangle 6"/>
          <p:cNvSpPr/>
          <p:nvPr/>
        </p:nvSpPr>
        <p:spPr>
          <a:xfrm>
            <a:off x="593198" y="2321710"/>
            <a:ext cx="3995204" cy="5847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en-US" sz="3200" dirty="0"/>
              <a:t>make_adder(3</a:t>
            </a:r>
            <a:r>
              <a:rPr lang="en-US" sz="3200" dirty="0" smtClean="0"/>
              <a:t>)(1) =&gt; 4</a:t>
            </a:r>
            <a:endParaRPr lang="en-US" sz="3200" dirty="0"/>
          </a:p>
        </p:txBody>
      </p:sp>
      <p:sp>
        <p:nvSpPr>
          <p:cNvPr id="8" name="Rectangle 7"/>
          <p:cNvSpPr/>
          <p:nvPr/>
        </p:nvSpPr>
        <p:spPr>
          <a:xfrm>
            <a:off x="3404503" y="3025266"/>
            <a:ext cx="5479986" cy="5847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en-US" sz="3200" dirty="0" smtClean="0"/>
              <a:t>let increment = make_adder(1);</a:t>
            </a:r>
            <a:endParaRPr lang="en-US" sz="3200" dirty="0"/>
          </a:p>
        </p:txBody>
      </p:sp>
    </p:spTree>
    <p:extLst>
      <p:ext uri="{BB962C8B-B14F-4D97-AF65-F5344CB8AC3E}">
        <p14:creationId xmlns:p14="http://schemas.microsoft.com/office/powerpoint/2010/main" val="2271754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4" name="Content Placeholder 3"/>
          <p:cNvSpPr>
            <a:spLocks noGrp="1"/>
          </p:cNvSpPr>
          <p:nvPr>
            <p:ph idx="1"/>
          </p:nvPr>
        </p:nvSpPr>
        <p:spPr/>
        <p:txBody>
          <a:bodyPr/>
          <a:lstStyle/>
          <a:p>
            <a:pPr marL="0" indent="0">
              <a:buNone/>
            </a:pPr>
            <a:r>
              <a:rPr lang="en-US" b="1" dirty="0" smtClean="0"/>
              <a:t>Administrative Things</a:t>
            </a:r>
          </a:p>
          <a:p>
            <a:pPr marL="0" indent="0">
              <a:buNone/>
            </a:pPr>
            <a:r>
              <a:rPr lang="en-US" dirty="0"/>
              <a:t>	</a:t>
            </a:r>
            <a:r>
              <a:rPr lang="en-US" dirty="0" smtClean="0"/>
              <a:t>Communication, Grading, Recording</a:t>
            </a:r>
          </a:p>
          <a:p>
            <a:pPr marL="0" indent="0">
              <a:buNone/>
            </a:pPr>
            <a:r>
              <a:rPr lang="en-US" b="1" dirty="0" smtClean="0"/>
              <a:t>Learning Rust</a:t>
            </a:r>
            <a:endParaRPr lang="en-US" b="1" dirty="0"/>
          </a:p>
          <a:p>
            <a:pPr marL="0" indent="0">
              <a:buNone/>
            </a:pPr>
            <a:r>
              <a:rPr lang="en-US" b="1" dirty="0" smtClean="0"/>
              <a:t>How to Share a Processor</a:t>
            </a:r>
            <a:endParaRPr lang="en-US" b="1" dirty="0"/>
          </a:p>
          <a:p>
            <a:pPr marL="0" indent="0">
              <a:buNone/>
            </a:pPr>
            <a:endParaRPr lang="en-US" dirty="0" smtClean="0"/>
          </a:p>
          <a:p>
            <a:pPr marL="0" indent="0">
              <a:buNone/>
            </a:pP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1</a:t>
            </a:fld>
            <a:endParaRPr lang="en-US"/>
          </a:p>
        </p:txBody>
      </p:sp>
    </p:spTree>
    <p:extLst>
      <p:ext uri="{BB962C8B-B14F-4D97-AF65-F5344CB8AC3E}">
        <p14:creationId xmlns:p14="http://schemas.microsoft.com/office/powerpoint/2010/main" val="4225814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19</a:t>
            </a:fld>
            <a:endParaRPr lang="en-US"/>
          </a:p>
        </p:txBody>
      </p:sp>
      <p:sp>
        <p:nvSpPr>
          <p:cNvPr id="5" name="Rectangle 4"/>
          <p:cNvSpPr/>
          <p:nvPr/>
        </p:nvSpPr>
        <p:spPr>
          <a:xfrm>
            <a:off x="802105" y="839992"/>
            <a:ext cx="7406106" cy="452431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dirty="0" err="1"/>
              <a:t>fn</a:t>
            </a:r>
            <a:r>
              <a:rPr lang="en-US" sz="3200" dirty="0"/>
              <a:t> </a:t>
            </a:r>
            <a:r>
              <a:rPr lang="en-US" sz="3200" dirty="0" err="1"/>
              <a:t>make_adder</a:t>
            </a:r>
            <a:r>
              <a:rPr lang="en-US" sz="3200" dirty="0"/>
              <a:t>(a: </a:t>
            </a:r>
            <a:r>
              <a:rPr lang="en-US" sz="3200" dirty="0" err="1"/>
              <a:t>int</a:t>
            </a:r>
            <a:r>
              <a:rPr lang="en-US" sz="3200" dirty="0"/>
              <a:t>) -&gt; (</a:t>
            </a:r>
            <a:r>
              <a:rPr lang="en-US" sz="3200" dirty="0" err="1"/>
              <a:t>fn</a:t>
            </a:r>
            <a:r>
              <a:rPr lang="en-US" sz="3200" dirty="0"/>
              <a:t>(</a:t>
            </a:r>
            <a:r>
              <a:rPr lang="en-US" sz="3200" dirty="0" err="1"/>
              <a:t>int</a:t>
            </a:r>
            <a:r>
              <a:rPr lang="en-US" sz="3200" dirty="0"/>
              <a:t>) -&gt; </a:t>
            </a:r>
            <a:r>
              <a:rPr lang="en-US" sz="3200" dirty="0" err="1"/>
              <a:t>int</a:t>
            </a:r>
            <a:r>
              <a:rPr lang="en-US" sz="3200" dirty="0"/>
              <a:t>) {</a:t>
            </a:r>
          </a:p>
          <a:p>
            <a:r>
              <a:rPr lang="is-IS" sz="3200" dirty="0"/>
              <a:t>    fn(b: int) { a + b }</a:t>
            </a:r>
          </a:p>
          <a:p>
            <a:r>
              <a:rPr lang="is-IS" sz="3200" dirty="0"/>
              <a:t>}</a:t>
            </a:r>
          </a:p>
          <a:p>
            <a:endParaRPr lang="is-IS" sz="3200" dirty="0"/>
          </a:p>
          <a:p>
            <a:endParaRPr lang="is-IS" sz="3200" dirty="0"/>
          </a:p>
          <a:p>
            <a:r>
              <a:rPr lang="is-IS" sz="3200" dirty="0"/>
              <a:t>fn main() {</a:t>
            </a:r>
          </a:p>
          <a:p>
            <a:r>
              <a:rPr lang="en-US" sz="3200" dirty="0"/>
              <a:t>   let increment = </a:t>
            </a:r>
            <a:r>
              <a:rPr lang="en-US" sz="3200" dirty="0" err="1"/>
              <a:t>make_adder</a:t>
            </a:r>
            <a:r>
              <a:rPr lang="en-US" sz="3200" dirty="0"/>
              <a:t>(1);</a:t>
            </a:r>
          </a:p>
          <a:p>
            <a:r>
              <a:rPr lang="en-US" sz="3200" dirty="0"/>
              <a:t>   </a:t>
            </a:r>
            <a:r>
              <a:rPr lang="en-US" sz="3200" dirty="0" err="1"/>
              <a:t>println</a:t>
            </a:r>
            <a:r>
              <a:rPr lang="en-US" sz="3200" dirty="0"/>
              <a:t>!("result: {:x}", increment(2));</a:t>
            </a:r>
          </a:p>
          <a:p>
            <a:r>
              <a:rPr lang="en-US" sz="3200" dirty="0" smtClean="0"/>
              <a:t>}</a:t>
            </a:r>
            <a:endParaRPr lang="en-US" sz="3200" dirty="0"/>
          </a:p>
        </p:txBody>
      </p:sp>
      <p:sp>
        <p:nvSpPr>
          <p:cNvPr id="6" name="TextBox 5"/>
          <p:cNvSpPr txBox="1"/>
          <p:nvPr/>
        </p:nvSpPr>
        <p:spPr>
          <a:xfrm>
            <a:off x="2485370" y="5641474"/>
            <a:ext cx="5722841"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Limitation: we can only use </a:t>
            </a:r>
            <a:r>
              <a:rPr lang="en-US" sz="2400" b="1" dirty="0" smtClean="0"/>
              <a:t>increment</a:t>
            </a:r>
            <a:r>
              <a:rPr lang="en-US" sz="2400" dirty="0" smtClean="0"/>
              <a:t> once!</a:t>
            </a:r>
            <a:endParaRPr lang="en-US" sz="2400" dirty="0"/>
          </a:p>
        </p:txBody>
      </p:sp>
    </p:spTree>
    <p:extLst>
      <p:ext uri="{BB962C8B-B14F-4D97-AF65-F5344CB8AC3E}">
        <p14:creationId xmlns:p14="http://schemas.microsoft.com/office/powerpoint/2010/main" val="3984264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20</a:t>
            </a:fld>
            <a:endParaRPr lang="en-US"/>
          </a:p>
        </p:txBody>
      </p:sp>
      <p:sp>
        <p:nvSpPr>
          <p:cNvPr id="6" name="TextBox 5"/>
          <p:cNvSpPr txBox="1"/>
          <p:nvPr/>
        </p:nvSpPr>
        <p:spPr>
          <a:xfrm>
            <a:off x="457201" y="299468"/>
            <a:ext cx="8072806" cy="1569660"/>
          </a:xfrm>
          <a:prstGeom prst="rect">
            <a:avLst/>
          </a:prstGeom>
          <a:noFill/>
        </p:spPr>
        <p:txBody>
          <a:bodyPr wrap="square" rtlCol="0">
            <a:spAutoFit/>
          </a:bodyPr>
          <a:lstStyle/>
          <a:p>
            <a:r>
              <a:rPr lang="en-US" sz="3200" dirty="0" smtClean="0"/>
              <a:t>Define a function, </a:t>
            </a:r>
            <a:r>
              <a:rPr lang="en-US" sz="3200" b="1" dirty="0" err="1" smtClean="0"/>
              <a:t>ntimes</a:t>
            </a:r>
            <a:r>
              <a:rPr lang="en-US" sz="3200" dirty="0" smtClean="0"/>
              <a:t>, that takes as inputs a function </a:t>
            </a:r>
            <a:r>
              <a:rPr lang="en-US" sz="3200" i="1" dirty="0" smtClean="0"/>
              <a:t>f</a:t>
            </a:r>
            <a:r>
              <a:rPr lang="en-US" sz="3200" dirty="0" smtClean="0"/>
              <a:t> (</a:t>
            </a:r>
            <a:r>
              <a:rPr lang="en-US" sz="3200" dirty="0" err="1" smtClean="0"/>
              <a:t>int</a:t>
            </a:r>
            <a:r>
              <a:rPr lang="en-US" sz="3200" dirty="0" smtClean="0"/>
              <a:t> -&gt; </a:t>
            </a:r>
            <a:r>
              <a:rPr lang="en-US" sz="3200" dirty="0" err="1" smtClean="0"/>
              <a:t>int</a:t>
            </a:r>
            <a:r>
              <a:rPr lang="en-US" sz="3200" dirty="0" smtClean="0"/>
              <a:t>) and an integer </a:t>
            </a:r>
            <a:r>
              <a:rPr lang="en-US" sz="3200" i="1" dirty="0" smtClean="0"/>
              <a:t>n</a:t>
            </a:r>
            <a:r>
              <a:rPr lang="en-US" sz="3200" dirty="0" smtClean="0"/>
              <a:t>, and returns a function that applies </a:t>
            </a:r>
            <a:r>
              <a:rPr lang="en-US" sz="3200" i="1" dirty="0" smtClean="0"/>
              <a:t>f</a:t>
            </a:r>
            <a:r>
              <a:rPr lang="en-US" sz="3200" dirty="0" smtClean="0"/>
              <a:t> </a:t>
            </a:r>
            <a:r>
              <a:rPr lang="en-US" sz="3200" i="1" dirty="0" smtClean="0"/>
              <a:t>n</a:t>
            </a:r>
            <a:r>
              <a:rPr lang="en-US" sz="3200" dirty="0"/>
              <a:t>-</a:t>
            </a:r>
            <a:r>
              <a:rPr lang="en-US" sz="3200" dirty="0" smtClean="0"/>
              <a:t>times.</a:t>
            </a:r>
            <a:endParaRPr lang="en-US" sz="3200" dirty="0"/>
          </a:p>
        </p:txBody>
      </p:sp>
      <p:sp>
        <p:nvSpPr>
          <p:cNvPr id="7" name="Rectangle 6"/>
          <p:cNvSpPr/>
          <p:nvPr/>
        </p:nvSpPr>
        <p:spPr>
          <a:xfrm>
            <a:off x="2337761" y="1998205"/>
            <a:ext cx="6349039" cy="224676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is-IS" sz="2800" dirty="0"/>
              <a:t>fn double(a: int) -&gt; int </a:t>
            </a:r>
            <a:r>
              <a:rPr lang="is-IS" sz="2800" dirty="0" smtClean="0"/>
              <a:t>{ </a:t>
            </a:r>
            <a:r>
              <a:rPr lang="is-IS" sz="2800" dirty="0"/>
              <a:t>a * </a:t>
            </a:r>
            <a:r>
              <a:rPr lang="is-IS" sz="2800" dirty="0" smtClean="0"/>
              <a:t>2 }</a:t>
            </a:r>
            <a:endParaRPr lang="is-IS" sz="2800" dirty="0"/>
          </a:p>
          <a:p>
            <a:r>
              <a:rPr lang="is-IS" sz="2800" dirty="0"/>
              <a:t>fn main() {</a:t>
            </a:r>
          </a:p>
          <a:p>
            <a:r>
              <a:rPr lang="is-IS" sz="2800" dirty="0"/>
              <a:t>    let quadruple = ntimes(double, 2);</a:t>
            </a:r>
          </a:p>
          <a:p>
            <a:r>
              <a:rPr lang="is-IS" sz="2800" dirty="0"/>
              <a:t>    println(fmt!("quad: %?", quadruple(2)));</a:t>
            </a:r>
          </a:p>
          <a:p>
            <a:r>
              <a:rPr lang="is-IS" sz="2800" dirty="0"/>
              <a:t>}</a:t>
            </a:r>
          </a:p>
        </p:txBody>
      </p:sp>
    </p:spTree>
    <p:extLst>
      <p:ext uri="{BB962C8B-B14F-4D97-AF65-F5344CB8AC3E}">
        <p14:creationId xmlns:p14="http://schemas.microsoft.com/office/powerpoint/2010/main" val="2325734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21</a:t>
            </a:fld>
            <a:endParaRPr lang="en-US"/>
          </a:p>
        </p:txBody>
      </p:sp>
      <p:sp>
        <p:nvSpPr>
          <p:cNvPr id="5" name="Rectangle 4"/>
          <p:cNvSpPr/>
          <p:nvPr/>
        </p:nvSpPr>
        <p:spPr>
          <a:xfrm>
            <a:off x="590083" y="574521"/>
            <a:ext cx="7811186" cy="563231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is-IS" sz="2400" dirty="0"/>
              <a:t>fn double(a: int) -&gt; int { a * 2 }</a:t>
            </a:r>
          </a:p>
          <a:p>
            <a:endParaRPr lang="is-IS" sz="2400" dirty="0"/>
          </a:p>
          <a:p>
            <a:r>
              <a:rPr lang="en-US" sz="2400" dirty="0" err="1"/>
              <a:t>fn</a:t>
            </a:r>
            <a:r>
              <a:rPr lang="en-US" sz="2400" dirty="0"/>
              <a:t> </a:t>
            </a:r>
            <a:r>
              <a:rPr lang="en-US" sz="2400" dirty="0" err="1"/>
              <a:t>ntimes</a:t>
            </a:r>
            <a:r>
              <a:rPr lang="en-US" sz="2400" dirty="0"/>
              <a:t>(f: </a:t>
            </a:r>
            <a:r>
              <a:rPr lang="en-US" sz="2400" dirty="0" err="1"/>
              <a:t>proc</a:t>
            </a:r>
            <a:r>
              <a:rPr lang="en-US" sz="2400" dirty="0"/>
              <a:t>(</a:t>
            </a:r>
            <a:r>
              <a:rPr lang="en-US" sz="2400" dirty="0" err="1"/>
              <a:t>int</a:t>
            </a:r>
            <a:r>
              <a:rPr lang="en-US" sz="2400" dirty="0"/>
              <a:t>) -&gt; </a:t>
            </a:r>
            <a:r>
              <a:rPr lang="en-US" sz="2400" dirty="0" err="1"/>
              <a:t>int</a:t>
            </a:r>
            <a:r>
              <a:rPr lang="en-US" sz="2400" dirty="0"/>
              <a:t>, times: </a:t>
            </a:r>
            <a:r>
              <a:rPr lang="en-US" sz="2400" dirty="0" err="1"/>
              <a:t>int</a:t>
            </a:r>
            <a:r>
              <a:rPr lang="en-US" sz="2400" dirty="0"/>
              <a:t>) -&gt; </a:t>
            </a:r>
            <a:r>
              <a:rPr lang="en-US" sz="2400" dirty="0" err="1"/>
              <a:t>proc</a:t>
            </a:r>
            <a:r>
              <a:rPr lang="en-US" sz="2400" dirty="0"/>
              <a:t>(</a:t>
            </a:r>
            <a:r>
              <a:rPr lang="en-US" sz="2400" dirty="0" err="1"/>
              <a:t>int</a:t>
            </a:r>
            <a:r>
              <a:rPr lang="en-US" sz="2400" dirty="0"/>
              <a:t>) -&gt; </a:t>
            </a:r>
            <a:r>
              <a:rPr lang="en-US" sz="2400" dirty="0" err="1"/>
              <a:t>int</a:t>
            </a:r>
            <a:r>
              <a:rPr lang="en-US" sz="2400" dirty="0"/>
              <a:t> {</a:t>
            </a:r>
          </a:p>
          <a:p>
            <a:r>
              <a:rPr lang="en-US" sz="2400" dirty="0"/>
              <a:t>    </a:t>
            </a:r>
            <a:r>
              <a:rPr lang="en-US" sz="2400" dirty="0" err="1"/>
              <a:t>proc</a:t>
            </a:r>
            <a:r>
              <a:rPr lang="en-US" sz="2400" dirty="0"/>
              <a:t>(x: </a:t>
            </a:r>
            <a:r>
              <a:rPr lang="en-US" sz="2400" dirty="0" err="1"/>
              <a:t>int</a:t>
            </a:r>
            <a:r>
              <a:rPr lang="en-US" sz="2400" dirty="0"/>
              <a:t>) {</a:t>
            </a:r>
          </a:p>
          <a:p>
            <a:r>
              <a:rPr lang="en-US" sz="2400" dirty="0"/>
              <a:t>       match times {</a:t>
            </a:r>
          </a:p>
          <a:p>
            <a:r>
              <a:rPr lang="fr-FR" sz="2400" dirty="0"/>
              <a:t>         0 =&gt; { x }</a:t>
            </a:r>
          </a:p>
          <a:p>
            <a:r>
              <a:rPr lang="en-US" sz="2400" dirty="0"/>
              <a:t>         _ =&gt; { </a:t>
            </a:r>
            <a:r>
              <a:rPr lang="en-US" sz="2400" dirty="0" err="1"/>
              <a:t>ntimes</a:t>
            </a:r>
            <a:r>
              <a:rPr lang="en-US" sz="2400" dirty="0"/>
              <a:t>(f, times - 1)(f(x))}</a:t>
            </a:r>
          </a:p>
          <a:p>
            <a:r>
              <a:rPr lang="en-US" sz="2400" dirty="0"/>
              <a:t>       }</a:t>
            </a:r>
          </a:p>
          <a:p>
            <a:r>
              <a:rPr lang="en-US" sz="2400" dirty="0"/>
              <a:t>    }</a:t>
            </a:r>
          </a:p>
          <a:p>
            <a:r>
              <a:rPr lang="en-US" sz="2400" dirty="0"/>
              <a:t>}</a:t>
            </a:r>
          </a:p>
          <a:p>
            <a:endParaRPr lang="en-US" sz="2400" dirty="0"/>
          </a:p>
          <a:p>
            <a:r>
              <a:rPr lang="is-IS" sz="2400" dirty="0"/>
              <a:t>fn main() {</a:t>
            </a:r>
          </a:p>
          <a:p>
            <a:r>
              <a:rPr lang="en-US" sz="2400" dirty="0"/>
              <a:t>    let quadruple = </a:t>
            </a:r>
            <a:r>
              <a:rPr lang="en-US" sz="2400" dirty="0" err="1"/>
              <a:t>ntimes</a:t>
            </a:r>
            <a:r>
              <a:rPr lang="en-US" sz="2400" dirty="0"/>
              <a:t>(double, 2);</a:t>
            </a:r>
          </a:p>
          <a:p>
            <a:r>
              <a:rPr lang="fr-FR" sz="2400" dirty="0"/>
              <a:t>    </a:t>
            </a:r>
            <a:r>
              <a:rPr lang="fr-FR" sz="2400" dirty="0" err="1"/>
              <a:t>println</a:t>
            </a:r>
            <a:r>
              <a:rPr lang="fr-FR" sz="2400" dirty="0"/>
              <a:t>!("quad: {:d}", quadruple(2));</a:t>
            </a:r>
          </a:p>
          <a:p>
            <a:r>
              <a:rPr lang="fr-FR" sz="2400" dirty="0"/>
              <a:t>}</a:t>
            </a:r>
          </a:p>
        </p:txBody>
      </p:sp>
    </p:spTree>
    <p:extLst>
      <p:ext uri="{BB962C8B-B14F-4D97-AF65-F5344CB8AC3E}">
        <p14:creationId xmlns:p14="http://schemas.microsoft.com/office/powerpoint/2010/main" val="15671887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22</a:t>
            </a:fld>
            <a:endParaRPr lang="en-US"/>
          </a:p>
        </p:txBody>
      </p:sp>
      <p:sp>
        <p:nvSpPr>
          <p:cNvPr id="5" name="Rectangle 4"/>
          <p:cNvSpPr/>
          <p:nvPr/>
        </p:nvSpPr>
        <p:spPr>
          <a:xfrm>
            <a:off x="590083" y="574521"/>
            <a:ext cx="7811186" cy="563231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is-IS" sz="2400" dirty="0"/>
              <a:t>fn double(a: int) -&gt; int { a * 2 }</a:t>
            </a:r>
          </a:p>
          <a:p>
            <a:endParaRPr lang="is-IS" sz="2400" dirty="0"/>
          </a:p>
          <a:p>
            <a:r>
              <a:rPr lang="en-US" sz="2400" dirty="0" err="1"/>
              <a:t>fn</a:t>
            </a:r>
            <a:r>
              <a:rPr lang="en-US" sz="2400" dirty="0"/>
              <a:t> </a:t>
            </a:r>
            <a:r>
              <a:rPr lang="en-US" sz="2400" dirty="0" err="1"/>
              <a:t>ntimes</a:t>
            </a:r>
            <a:r>
              <a:rPr lang="en-US" sz="2400" dirty="0"/>
              <a:t>(f: </a:t>
            </a:r>
            <a:r>
              <a:rPr lang="en-US" sz="2400" dirty="0" err="1"/>
              <a:t>proc</a:t>
            </a:r>
            <a:r>
              <a:rPr lang="en-US" sz="2400" dirty="0"/>
              <a:t>(</a:t>
            </a:r>
            <a:r>
              <a:rPr lang="en-US" sz="2400" dirty="0" err="1"/>
              <a:t>int</a:t>
            </a:r>
            <a:r>
              <a:rPr lang="en-US" sz="2400" dirty="0"/>
              <a:t>) -&gt; </a:t>
            </a:r>
            <a:r>
              <a:rPr lang="en-US" sz="2400" dirty="0" err="1"/>
              <a:t>int</a:t>
            </a:r>
            <a:r>
              <a:rPr lang="en-US" sz="2400" dirty="0"/>
              <a:t>, times: </a:t>
            </a:r>
            <a:r>
              <a:rPr lang="en-US" sz="2400" dirty="0" err="1"/>
              <a:t>int</a:t>
            </a:r>
            <a:r>
              <a:rPr lang="en-US" sz="2400" dirty="0"/>
              <a:t>) -&gt; </a:t>
            </a:r>
            <a:r>
              <a:rPr lang="en-US" sz="2400" dirty="0" err="1"/>
              <a:t>proc</a:t>
            </a:r>
            <a:r>
              <a:rPr lang="en-US" sz="2400" dirty="0"/>
              <a:t>(</a:t>
            </a:r>
            <a:r>
              <a:rPr lang="en-US" sz="2400" dirty="0" err="1"/>
              <a:t>int</a:t>
            </a:r>
            <a:r>
              <a:rPr lang="en-US" sz="2400" dirty="0"/>
              <a:t>) -&gt; </a:t>
            </a:r>
            <a:r>
              <a:rPr lang="en-US" sz="2400" dirty="0" err="1"/>
              <a:t>int</a:t>
            </a:r>
            <a:r>
              <a:rPr lang="en-US" sz="2400" dirty="0"/>
              <a:t> {</a:t>
            </a:r>
          </a:p>
          <a:p>
            <a:r>
              <a:rPr lang="en-US" sz="2400" dirty="0"/>
              <a:t>    </a:t>
            </a:r>
            <a:r>
              <a:rPr lang="en-US" sz="2400" dirty="0" err="1"/>
              <a:t>proc</a:t>
            </a:r>
            <a:r>
              <a:rPr lang="en-US" sz="2400" dirty="0"/>
              <a:t>(x: </a:t>
            </a:r>
            <a:r>
              <a:rPr lang="en-US" sz="2400" dirty="0" err="1"/>
              <a:t>int</a:t>
            </a:r>
            <a:r>
              <a:rPr lang="en-US" sz="2400" dirty="0"/>
              <a:t>) {</a:t>
            </a:r>
          </a:p>
          <a:p>
            <a:r>
              <a:rPr lang="en-US" sz="2400" dirty="0"/>
              <a:t>       match times {</a:t>
            </a:r>
          </a:p>
          <a:p>
            <a:r>
              <a:rPr lang="fr-FR" sz="2400" dirty="0"/>
              <a:t>         0 =&gt; { x }</a:t>
            </a:r>
          </a:p>
          <a:p>
            <a:r>
              <a:rPr lang="en-US" sz="2400" dirty="0"/>
              <a:t>         _ =&gt; { </a:t>
            </a:r>
            <a:r>
              <a:rPr lang="en-US" sz="2400" dirty="0" err="1"/>
              <a:t>ntimes</a:t>
            </a:r>
            <a:r>
              <a:rPr lang="en-US" sz="2400" dirty="0"/>
              <a:t>(f, times - 1)(f(x))}</a:t>
            </a:r>
          </a:p>
          <a:p>
            <a:r>
              <a:rPr lang="en-US" sz="2400" dirty="0"/>
              <a:t>       }</a:t>
            </a:r>
          </a:p>
          <a:p>
            <a:r>
              <a:rPr lang="en-US" sz="2400" dirty="0"/>
              <a:t>    }</a:t>
            </a:r>
          </a:p>
          <a:p>
            <a:r>
              <a:rPr lang="en-US" sz="2400" dirty="0"/>
              <a:t>}</a:t>
            </a:r>
          </a:p>
          <a:p>
            <a:endParaRPr lang="en-US" sz="2400" dirty="0"/>
          </a:p>
          <a:p>
            <a:r>
              <a:rPr lang="is-IS" sz="2400" dirty="0"/>
              <a:t>fn main() {</a:t>
            </a:r>
          </a:p>
          <a:p>
            <a:r>
              <a:rPr lang="en-US" sz="2400" dirty="0"/>
              <a:t>    let quadruple = </a:t>
            </a:r>
            <a:r>
              <a:rPr lang="en-US" sz="2400" dirty="0" err="1"/>
              <a:t>ntimes</a:t>
            </a:r>
            <a:r>
              <a:rPr lang="en-US" sz="2400" dirty="0"/>
              <a:t>(double, 2);</a:t>
            </a:r>
          </a:p>
          <a:p>
            <a:r>
              <a:rPr lang="fr-FR" sz="2400" dirty="0"/>
              <a:t>    </a:t>
            </a:r>
            <a:r>
              <a:rPr lang="fr-FR" sz="2400" dirty="0" err="1"/>
              <a:t>println</a:t>
            </a:r>
            <a:r>
              <a:rPr lang="fr-FR" sz="2400" dirty="0"/>
              <a:t>!("quad: {:d}", quadruple(2));</a:t>
            </a:r>
          </a:p>
          <a:p>
            <a:r>
              <a:rPr lang="fr-FR" sz="2400" dirty="0"/>
              <a:t>}</a:t>
            </a:r>
          </a:p>
        </p:txBody>
      </p:sp>
      <p:sp>
        <p:nvSpPr>
          <p:cNvPr id="6" name="Rectangle 5"/>
          <p:cNvSpPr/>
          <p:nvPr/>
        </p:nvSpPr>
        <p:spPr>
          <a:xfrm>
            <a:off x="3729790" y="3175456"/>
            <a:ext cx="4572000"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r>
              <a:rPr lang="en-US" sz="2800" dirty="0"/>
              <a:t>bash-3.2$ </a:t>
            </a:r>
            <a:r>
              <a:rPr lang="en-US" sz="2800" b="1" dirty="0" err="1"/>
              <a:t>rustc</a:t>
            </a:r>
            <a:r>
              <a:rPr lang="en-US" sz="2800" b="1" dirty="0"/>
              <a:t> </a:t>
            </a:r>
            <a:r>
              <a:rPr lang="en-US" sz="2800" b="1" dirty="0" err="1"/>
              <a:t>ntimes.rs</a:t>
            </a:r>
            <a:endParaRPr lang="en-US" sz="2800" dirty="0"/>
          </a:p>
          <a:p>
            <a:r>
              <a:rPr lang="en-US" sz="2800" dirty="0"/>
              <a:t>bash-3.2$ </a:t>
            </a:r>
            <a:r>
              <a:rPr lang="en-US" sz="2800" b="1" dirty="0"/>
              <a:t>./</a:t>
            </a:r>
            <a:r>
              <a:rPr lang="en-US" sz="2800" b="1" dirty="0" err="1"/>
              <a:t>ntimes</a:t>
            </a:r>
            <a:endParaRPr lang="en-US" sz="2800" dirty="0"/>
          </a:p>
          <a:p>
            <a:r>
              <a:rPr lang="en-US" sz="2800" dirty="0"/>
              <a:t>Segmentation fault: 11</a:t>
            </a:r>
          </a:p>
        </p:txBody>
      </p:sp>
      <p:sp>
        <p:nvSpPr>
          <p:cNvPr id="7" name="TextBox 6"/>
          <p:cNvSpPr txBox="1"/>
          <p:nvPr/>
        </p:nvSpPr>
        <p:spPr>
          <a:xfrm>
            <a:off x="802106" y="4651336"/>
            <a:ext cx="7499684"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Note: when a C/C++ program gives a “Segmentation fault”, 99.9999% of the time it is the programmers “fault”.  When a Rust program (that doesn’t use unsafe) does, 100% of the time it is Rust’s fault. </a:t>
            </a:r>
            <a:endParaRPr lang="en-US" sz="2400" dirty="0"/>
          </a:p>
        </p:txBody>
      </p:sp>
    </p:spTree>
    <p:extLst>
      <p:ext uri="{BB962C8B-B14F-4D97-AF65-F5344CB8AC3E}">
        <p14:creationId xmlns:p14="http://schemas.microsoft.com/office/powerpoint/2010/main" val="2601644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23</a:t>
            </a:fld>
            <a:endParaRPr lang="en-US"/>
          </a:p>
        </p:txBody>
      </p:sp>
      <p:sp>
        <p:nvSpPr>
          <p:cNvPr id="5" name="Rectangle 4"/>
          <p:cNvSpPr/>
          <p:nvPr/>
        </p:nvSpPr>
        <p:spPr>
          <a:xfrm>
            <a:off x="2956145" y="320810"/>
            <a:ext cx="5730655" cy="523220"/>
          </a:xfrm>
          <a:prstGeom prst="rect">
            <a:avLst/>
          </a:prstGeom>
        </p:spPr>
        <p:txBody>
          <a:bodyPr wrap="none">
            <a:spAutoFit/>
          </a:bodyPr>
          <a:lstStyle/>
          <a:p>
            <a:r>
              <a:rPr lang="en-US" sz="2800" dirty="0"/>
              <a:t>https://</a:t>
            </a:r>
            <a:r>
              <a:rPr lang="en-US" sz="2800" dirty="0" err="1"/>
              <a:t>github.com</a:t>
            </a:r>
            <a:r>
              <a:rPr lang="en-US" sz="2800" dirty="0"/>
              <a:t>/</a:t>
            </a:r>
            <a:r>
              <a:rPr lang="en-US" sz="2800" dirty="0" err="1"/>
              <a:t>graydon</a:t>
            </a:r>
            <a:r>
              <a:rPr lang="en-US" sz="2800" dirty="0"/>
              <a:t>/rust/wiki</a:t>
            </a:r>
          </a:p>
        </p:txBody>
      </p:sp>
      <p:sp>
        <p:nvSpPr>
          <p:cNvPr id="6" name="Rectangle 5"/>
          <p:cNvSpPr/>
          <p:nvPr/>
        </p:nvSpPr>
        <p:spPr>
          <a:xfrm>
            <a:off x="706839" y="1168667"/>
            <a:ext cx="7667424" cy="440120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4000" dirty="0"/>
              <a:t>This is a very preliminary work in progress. No supported releases yet nor defined release schedule / plans. Caveat emptor. It will crash. It will change syntax and semantics. </a:t>
            </a:r>
            <a:r>
              <a:rPr lang="en-US" sz="4000" b="1" dirty="0"/>
              <a:t>It will eat your laundry.</a:t>
            </a:r>
            <a:r>
              <a:rPr lang="en-US" sz="4000" dirty="0"/>
              <a:t> Use at your own risk. Etc.</a:t>
            </a:r>
          </a:p>
        </p:txBody>
      </p:sp>
      <p:sp>
        <p:nvSpPr>
          <p:cNvPr id="7" name="TextBox 6"/>
          <p:cNvSpPr txBox="1"/>
          <p:nvPr/>
        </p:nvSpPr>
        <p:spPr>
          <a:xfrm>
            <a:off x="3200400" y="5638800"/>
            <a:ext cx="5384480" cy="830997"/>
          </a:xfrm>
          <a:prstGeom prst="rect">
            <a:avLst/>
          </a:prstGeom>
          <a:noFill/>
        </p:spPr>
        <p:txBody>
          <a:bodyPr wrap="square" rtlCol="0">
            <a:spAutoFit/>
          </a:bodyPr>
          <a:lstStyle/>
          <a:p>
            <a:r>
              <a:rPr lang="en-US" sz="2400" dirty="0" smtClean="0"/>
              <a:t>Originally posted: 15 Dec 2011 </a:t>
            </a:r>
          </a:p>
          <a:p>
            <a:r>
              <a:rPr lang="en-US" sz="2400" dirty="0" smtClean="0"/>
              <a:t>(but still there today, 28 Jan 2014)</a:t>
            </a:r>
            <a:endParaRPr lang="en-US" sz="2400" dirty="0"/>
          </a:p>
        </p:txBody>
      </p:sp>
    </p:spTree>
    <p:extLst>
      <p:ext uri="{BB962C8B-B14F-4D97-AF65-F5344CB8AC3E}">
        <p14:creationId xmlns:p14="http://schemas.microsoft.com/office/powerpoint/2010/main" val="2265346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24</a:t>
            </a:fld>
            <a:endParaRPr lang="en-US"/>
          </a:p>
        </p:txBody>
      </p:sp>
      <p:sp>
        <p:nvSpPr>
          <p:cNvPr id="5" name="Rectangle 4"/>
          <p:cNvSpPr/>
          <p:nvPr/>
        </p:nvSpPr>
        <p:spPr>
          <a:xfrm>
            <a:off x="457200" y="218256"/>
            <a:ext cx="6982596" cy="369332"/>
          </a:xfrm>
          <a:prstGeom prst="rect">
            <a:avLst/>
          </a:prstGeom>
        </p:spPr>
        <p:txBody>
          <a:bodyPr wrap="square">
            <a:spAutoFit/>
          </a:bodyPr>
          <a:lstStyle/>
          <a:p>
            <a:r>
              <a:rPr lang="en-US" dirty="0"/>
              <a:t>https://</a:t>
            </a:r>
            <a:r>
              <a:rPr lang="en-US" dirty="0" err="1"/>
              <a:t>mail.mozilla.org</a:t>
            </a:r>
            <a:r>
              <a:rPr lang="en-US" dirty="0"/>
              <a:t>/</a:t>
            </a:r>
            <a:r>
              <a:rPr lang="en-US" dirty="0" err="1"/>
              <a:t>pipermail</a:t>
            </a:r>
            <a:r>
              <a:rPr lang="en-US" dirty="0"/>
              <a:t>/rust-</a:t>
            </a:r>
            <a:r>
              <a:rPr lang="en-US" dirty="0" err="1"/>
              <a:t>dev</a:t>
            </a:r>
            <a:r>
              <a:rPr lang="en-US" dirty="0"/>
              <a:t>/2013-August/005409.html</a:t>
            </a:r>
          </a:p>
        </p:txBody>
      </p:sp>
      <p:pic>
        <p:nvPicPr>
          <p:cNvPr id="8" name="Picture 7" descr="Screen Shot 2013-08-31 at 7.09.00 PM.png"/>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99509" y="851388"/>
            <a:ext cx="8168025" cy="494773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215646" y="4732754"/>
            <a:ext cx="3797770" cy="299541"/>
          </a:xfrm>
          <a:prstGeom prst="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5504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Rust or Bust?</a:t>
            </a:r>
            <a:endParaRPr lang="en-US" dirty="0"/>
          </a:p>
        </p:txBody>
      </p:sp>
      <p:sp>
        <p:nvSpPr>
          <p:cNvPr id="7" name="Text Placeholder 6"/>
          <p:cNvSpPr>
            <a:spLocks noGrp="1"/>
          </p:cNvSpPr>
          <p:nvPr>
            <p:ph type="body" idx="1"/>
          </p:nvPr>
        </p:nvSpPr>
        <p:spPr/>
        <p:style>
          <a:lnRef idx="2">
            <a:schemeClr val="accent6">
              <a:shade val="50000"/>
            </a:schemeClr>
          </a:lnRef>
          <a:fillRef idx="1">
            <a:schemeClr val="accent6"/>
          </a:fillRef>
          <a:effectRef idx="0">
            <a:schemeClr val="accent6"/>
          </a:effectRef>
          <a:fontRef idx="minor">
            <a:schemeClr val="lt1"/>
          </a:fontRef>
        </p:style>
        <p:txBody>
          <a:bodyPr>
            <a:noAutofit/>
          </a:bodyPr>
          <a:lstStyle/>
          <a:p>
            <a:pPr algn="ctr"/>
            <a:r>
              <a:rPr lang="en-US" sz="3600" dirty="0" smtClean="0"/>
              <a:t>Rust</a:t>
            </a:r>
            <a:endParaRPr lang="en-US" sz="3600" dirty="0"/>
          </a:p>
        </p:txBody>
      </p:sp>
      <p:sp>
        <p:nvSpPr>
          <p:cNvPr id="8" name="Content Placeholder 7"/>
          <p:cNvSpPr>
            <a:spLocks noGrp="1"/>
          </p:cNvSpPr>
          <p:nvPr>
            <p:ph sz="half" idx="2"/>
          </p:nvPr>
        </p:nvSpPr>
        <p:spPr/>
        <p:txBody>
          <a:bodyPr>
            <a:normAutofit fontScale="92500" lnSpcReduction="20000"/>
          </a:bodyPr>
          <a:lstStyle/>
          <a:p>
            <a:pPr>
              <a:buFont typeface="Wingdings" charset="0"/>
              <a:buChar char="J"/>
            </a:pPr>
            <a:r>
              <a:rPr lang="en-US" sz="2800" dirty="0" smtClean="0"/>
              <a:t>Benefits from past 30 years of language and compiler research</a:t>
            </a:r>
          </a:p>
          <a:p>
            <a:pPr>
              <a:buFont typeface="Wingdings" charset="0"/>
              <a:buChar char="J"/>
            </a:pPr>
            <a:r>
              <a:rPr lang="en-US" sz="2800" dirty="0" smtClean="0">
                <a:sym typeface="Wingdings"/>
              </a:rPr>
              <a:t>Chance to influence a new, exciting, fast-evolving language</a:t>
            </a:r>
          </a:p>
          <a:p>
            <a:pPr>
              <a:buFont typeface="Wingdings" charset="0"/>
              <a:buChar char="J"/>
            </a:pPr>
            <a:r>
              <a:rPr lang="en-US" sz="2800" b="1" dirty="0" smtClean="0"/>
              <a:t>Some really cool features for memory management and concurrency</a:t>
            </a:r>
          </a:p>
          <a:p>
            <a:pPr>
              <a:buFont typeface="Wingdings" charset="0"/>
              <a:buChar char="J"/>
            </a:pPr>
            <a:r>
              <a:rPr lang="en-US" sz="2800" b="1" dirty="0">
                <a:sym typeface="Wingdings"/>
              </a:rPr>
              <a:t>FUN!</a:t>
            </a:r>
            <a:r>
              <a:rPr lang="en-US" sz="2800" dirty="0"/>
              <a:t> </a:t>
            </a:r>
          </a:p>
          <a:p>
            <a:pPr marL="0" indent="0">
              <a:buNone/>
            </a:pPr>
            <a:endParaRPr lang="en-US" sz="2800" b="1" dirty="0" smtClean="0"/>
          </a:p>
          <a:p>
            <a:endParaRPr lang="en-US" sz="2800" dirty="0" smtClean="0"/>
          </a:p>
          <a:p>
            <a:endParaRPr lang="en-US" sz="2800" dirty="0"/>
          </a:p>
        </p:txBody>
      </p:sp>
      <p:sp>
        <p:nvSpPr>
          <p:cNvPr id="9" name="Text Placeholder 8"/>
          <p:cNvSpPr>
            <a:spLocks noGrp="1"/>
          </p:cNvSpPr>
          <p:nvPr>
            <p:ph type="body" sz="quarter" idx="3"/>
          </p:nvPr>
        </p:nvSpPr>
        <p:spPr/>
        <p:style>
          <a:lnRef idx="2">
            <a:schemeClr val="accent2">
              <a:shade val="50000"/>
            </a:schemeClr>
          </a:lnRef>
          <a:fillRef idx="1">
            <a:schemeClr val="accent2"/>
          </a:fillRef>
          <a:effectRef idx="0">
            <a:schemeClr val="accent2"/>
          </a:effectRef>
          <a:fontRef idx="minor">
            <a:schemeClr val="lt1"/>
          </a:fontRef>
        </p:style>
        <p:txBody>
          <a:bodyPr>
            <a:noAutofit/>
          </a:bodyPr>
          <a:lstStyle/>
          <a:p>
            <a:pPr algn="ctr"/>
            <a:r>
              <a:rPr lang="en-US" sz="3600" dirty="0" smtClean="0"/>
              <a:t>Bust (C)</a:t>
            </a:r>
            <a:endParaRPr lang="en-US" sz="3600" dirty="0"/>
          </a:p>
        </p:txBody>
      </p:sp>
      <p:sp>
        <p:nvSpPr>
          <p:cNvPr id="10" name="Content Placeholder 9"/>
          <p:cNvSpPr>
            <a:spLocks noGrp="1"/>
          </p:cNvSpPr>
          <p:nvPr>
            <p:ph sz="quarter" idx="4"/>
          </p:nvPr>
        </p:nvSpPr>
        <p:spPr/>
        <p:txBody>
          <a:bodyPr>
            <a:normAutofit fontScale="92500"/>
          </a:bodyPr>
          <a:lstStyle/>
          <a:p>
            <a:pPr>
              <a:buFont typeface="Wingdings" charset="0"/>
              <a:buChar char="L"/>
            </a:pPr>
            <a:r>
              <a:rPr lang="en-US" sz="2800" dirty="0" smtClean="0"/>
              <a:t>Suffers from maintaining backwards compatibility</a:t>
            </a:r>
          </a:p>
          <a:p>
            <a:pPr>
              <a:buFont typeface="Wingdings" charset="0"/>
              <a:buChar char="L"/>
            </a:pPr>
            <a:r>
              <a:rPr lang="en-US" sz="2800" dirty="0" smtClean="0">
                <a:sym typeface="Wingdings"/>
              </a:rPr>
              <a:t>C++0x standard process began in 1998, released in 2011, over 40 meetings</a:t>
            </a:r>
          </a:p>
          <a:p>
            <a:pPr>
              <a:buFont typeface="Wingdings" charset="0"/>
              <a:buChar char="L"/>
            </a:pPr>
            <a:r>
              <a:rPr lang="en-US" sz="2800" dirty="0" smtClean="0">
                <a:sym typeface="Wingdings"/>
              </a:rPr>
              <a:t>Lots of complexity, but not designed for safety</a:t>
            </a:r>
          </a:p>
          <a:p>
            <a:pPr>
              <a:buFont typeface="Wingdings" charset="0"/>
              <a:buChar char="L"/>
            </a:pPr>
            <a:r>
              <a:rPr lang="en-US" sz="2800" dirty="0"/>
              <a:t>Boring, Annoying</a:t>
            </a:r>
          </a:p>
          <a:p>
            <a:pPr>
              <a:buFont typeface="Wingdings" charset="0"/>
              <a:buChar char="L"/>
            </a:pPr>
            <a:endParaRPr lang="en-US" sz="2800" dirty="0" smtClean="0"/>
          </a:p>
        </p:txBody>
      </p:sp>
      <p:sp>
        <p:nvSpPr>
          <p:cNvPr id="6" name="Slide Number Placeholder 5"/>
          <p:cNvSpPr>
            <a:spLocks noGrp="1"/>
          </p:cNvSpPr>
          <p:nvPr>
            <p:ph type="sldNum" sz="quarter" idx="12"/>
          </p:nvPr>
        </p:nvSpPr>
        <p:spPr/>
        <p:txBody>
          <a:bodyPr/>
          <a:lstStyle/>
          <a:p>
            <a:fld id="{6507B5A5-F0C2-644D-AEA7-E773B6B78F38}" type="slidenum">
              <a:rPr lang="en-US" smtClean="0"/>
              <a:t>25</a:t>
            </a:fld>
            <a:endParaRPr lang="en-US"/>
          </a:p>
        </p:txBody>
      </p:sp>
    </p:spTree>
    <p:extLst>
      <p:ext uri="{BB962C8B-B14F-4D97-AF65-F5344CB8AC3E}">
        <p14:creationId xmlns:p14="http://schemas.microsoft.com/office/powerpoint/2010/main" val="37904820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26</a:t>
            </a:fld>
            <a:endParaRPr lang="en-US"/>
          </a:p>
        </p:txBody>
      </p:sp>
      <p:pic>
        <p:nvPicPr>
          <p:cNvPr id="8" name="Picture 7"/>
          <p:cNvPicPr>
            <a:picLocks noChangeAspect="1"/>
          </p:cNvPicPr>
          <p:nvPr/>
        </p:nvPicPr>
        <p:blipFill>
          <a:blip r:embed="rId2"/>
          <a:stretch>
            <a:fillRect/>
          </a:stretch>
        </p:blipFill>
        <p:spPr>
          <a:xfrm>
            <a:off x="0" y="0"/>
            <a:ext cx="6181859" cy="6844891"/>
          </a:xfrm>
          <a:prstGeom prst="rect">
            <a:avLst/>
          </a:prstGeom>
        </p:spPr>
      </p:pic>
      <p:sp>
        <p:nvSpPr>
          <p:cNvPr id="9" name="TextBox 8"/>
          <p:cNvSpPr txBox="1"/>
          <p:nvPr/>
        </p:nvSpPr>
        <p:spPr>
          <a:xfrm>
            <a:off x="6265722" y="2549491"/>
            <a:ext cx="2647657" cy="1754327"/>
          </a:xfrm>
          <a:prstGeom prst="rect">
            <a:avLst/>
          </a:prstGeom>
          <a:noFill/>
        </p:spPr>
        <p:txBody>
          <a:bodyPr wrap="square" rtlCol="0">
            <a:spAutoFit/>
          </a:bodyPr>
          <a:lstStyle/>
          <a:p>
            <a:r>
              <a:rPr lang="en-US" sz="3600" dirty="0" smtClean="0">
                <a:effectLst>
                  <a:outerShdw blurRad="50800" dist="38100" dir="2700000" algn="tl" rotWithShape="0">
                    <a:srgbClr val="000000">
                      <a:alpha val="43000"/>
                    </a:srgbClr>
                  </a:outerShdw>
                </a:effectLst>
              </a:rPr>
              <a:t>“Baby” programmer (cs1xxx)</a:t>
            </a:r>
            <a:endParaRPr lang="en-US" sz="36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863802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27</a:t>
            </a:fld>
            <a:endParaRPr lang="en-US"/>
          </a:p>
        </p:txBody>
      </p:sp>
      <p:pic>
        <p:nvPicPr>
          <p:cNvPr id="5" name="Picture 4"/>
          <p:cNvPicPr>
            <a:picLocks noChangeAspect="1"/>
          </p:cNvPicPr>
          <p:nvPr/>
        </p:nvPicPr>
        <p:blipFill>
          <a:blip r:embed="rId2"/>
          <a:stretch>
            <a:fillRect/>
          </a:stretch>
        </p:blipFill>
        <p:spPr>
          <a:xfrm>
            <a:off x="3295717" y="0"/>
            <a:ext cx="5884223" cy="6858000"/>
          </a:xfrm>
          <a:prstGeom prst="rect">
            <a:avLst/>
          </a:prstGeom>
        </p:spPr>
      </p:pic>
      <p:sp>
        <p:nvSpPr>
          <p:cNvPr id="6" name="TextBox 5"/>
          <p:cNvSpPr txBox="1"/>
          <p:nvPr/>
        </p:nvSpPr>
        <p:spPr>
          <a:xfrm>
            <a:off x="107822" y="2345803"/>
            <a:ext cx="3354497" cy="1938992"/>
          </a:xfrm>
          <a:prstGeom prst="rect">
            <a:avLst/>
          </a:prstGeom>
          <a:noFill/>
        </p:spPr>
        <p:txBody>
          <a:bodyPr wrap="square" rtlCol="0">
            <a:spAutoFit/>
          </a:bodyPr>
          <a:lstStyle/>
          <a:p>
            <a:r>
              <a:rPr lang="en-US" sz="6000" dirty="0" smtClean="0">
                <a:effectLst>
                  <a:outerShdw blurRad="50800" dist="38100" dir="2700000" algn="tl" rotWithShape="0">
                    <a:srgbClr val="000000">
                      <a:alpha val="43000"/>
                    </a:srgbClr>
                  </a:outerShdw>
                </a:effectLst>
              </a:rPr>
              <a:t>Give up in disgust!</a:t>
            </a:r>
            <a:endParaRPr lang="en-US" sz="60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8663709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8928" r="5358"/>
          <a:stretch/>
        </p:blipFill>
        <p:spPr>
          <a:xfrm>
            <a:off x="0" y="17204"/>
            <a:ext cx="5750568" cy="6708994"/>
          </a:xfrm>
          <a:prstGeom prst="rect">
            <a:avLst/>
          </a:prstGeom>
        </p:spPr>
      </p:pic>
      <p:sp>
        <p:nvSpPr>
          <p:cNvPr id="2" name="Title 1"/>
          <p:cNvSpPr>
            <a:spLocks noGrp="1"/>
          </p:cNvSpPr>
          <p:nvPr>
            <p:ph type="title"/>
          </p:nvPr>
        </p:nvSpPr>
        <p:spPr>
          <a:xfrm>
            <a:off x="4696295" y="1305060"/>
            <a:ext cx="4086347" cy="3942905"/>
          </a:xfrm>
        </p:spPr>
        <p:txBody>
          <a:bodyPr>
            <a:normAutofit fontScale="90000"/>
          </a:bodyPr>
          <a:lstStyle/>
          <a:p>
            <a:r>
              <a:rPr lang="en-US" dirty="0" smtClean="0"/>
              <a:t>cs4414 Student </a:t>
            </a:r>
            <a:br>
              <a:rPr lang="en-US" dirty="0" smtClean="0"/>
            </a:br>
            <a:r>
              <a:rPr lang="en-US" dirty="0" smtClean="0"/>
              <a:t/>
            </a:r>
            <a:br>
              <a:rPr lang="en-US" dirty="0" smtClean="0"/>
            </a:br>
            <a:r>
              <a:rPr lang="en-US" dirty="0" smtClean="0"/>
              <a:t/>
            </a:r>
            <a:br>
              <a:rPr lang="en-US" dirty="0" smtClean="0"/>
            </a:br>
            <a:r>
              <a:rPr lang="en-US" dirty="0" smtClean="0"/>
              <a:t>“Professional Amateur</a:t>
            </a:r>
            <a:br>
              <a:rPr lang="en-US" dirty="0" smtClean="0"/>
            </a:br>
            <a:r>
              <a:rPr lang="en-US" dirty="0" smtClean="0"/>
              <a:t>Programmer”</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28</a:t>
            </a:fld>
            <a:endParaRPr lang="en-US"/>
          </a:p>
        </p:txBody>
      </p:sp>
    </p:spTree>
    <p:extLst>
      <p:ext uri="{BB962C8B-B14F-4D97-AF65-F5344CB8AC3E}">
        <p14:creationId xmlns:p14="http://schemas.microsoft.com/office/powerpoint/2010/main" val="10245329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Human</a:t>
            </a:r>
            <a:r>
              <a:rPr lang="en-US" dirty="0">
                <a:sym typeface="Symbol"/>
              </a:rPr>
              <a:t></a:t>
            </a:r>
            <a:r>
              <a:rPr lang="en-US" dirty="0" smtClean="0"/>
              <a:t>Human Communication</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dirty="0" smtClean="0"/>
              <a:t>IRC</a:t>
            </a:r>
            <a:r>
              <a:rPr lang="en-US" dirty="0" smtClean="0"/>
              <a:t>: quick and dirty</a:t>
            </a:r>
          </a:p>
          <a:p>
            <a:pPr marL="0" indent="0">
              <a:buNone/>
            </a:pPr>
            <a:r>
              <a:rPr lang="en-US" dirty="0"/>
              <a:t>	</a:t>
            </a:r>
            <a:r>
              <a:rPr lang="en-US" dirty="0" smtClean="0"/>
              <a:t>#cs4414: want an immediate response/conversation</a:t>
            </a:r>
          </a:p>
          <a:p>
            <a:pPr marL="0" indent="0">
              <a:buNone/>
            </a:pPr>
            <a:r>
              <a:rPr lang="en-US" dirty="0" smtClean="0"/>
              <a:t>	#rust: try here if you have a Rust language question/problem</a:t>
            </a:r>
          </a:p>
          <a:p>
            <a:pPr marL="0" indent="0">
              <a:buNone/>
            </a:pPr>
            <a:endParaRPr lang="en-US" b="1" dirty="0" smtClean="0"/>
          </a:p>
          <a:p>
            <a:pPr marL="0" indent="0">
              <a:buNone/>
            </a:pPr>
            <a:r>
              <a:rPr lang="en-US" b="1" dirty="0" smtClean="0"/>
              <a:t>Web: rust-</a:t>
            </a:r>
            <a:r>
              <a:rPr lang="en-US" b="1" dirty="0" err="1" smtClean="0"/>
              <a:t>class.org</a:t>
            </a:r>
            <a:r>
              <a:rPr lang="en-US" b="1" dirty="0" smtClean="0"/>
              <a:t> </a:t>
            </a:r>
          </a:p>
          <a:p>
            <a:pPr marL="0" indent="0">
              <a:buNone/>
            </a:pPr>
            <a:r>
              <a:rPr lang="en-US" dirty="0"/>
              <a:t>	Page-specific forums (e.g., PS1, Class 1 notes)</a:t>
            </a:r>
          </a:p>
          <a:p>
            <a:pPr marL="0" indent="0">
              <a:buNone/>
            </a:pPr>
            <a:r>
              <a:rPr lang="en-US" dirty="0"/>
              <a:t>	General </a:t>
            </a:r>
            <a:r>
              <a:rPr lang="en-US" dirty="0" smtClean="0"/>
              <a:t>forums</a:t>
            </a:r>
            <a:endParaRPr lang="en-US" b="1" dirty="0" smtClean="0"/>
          </a:p>
          <a:p>
            <a:pPr marL="0" indent="0">
              <a:buNone/>
            </a:pPr>
            <a:r>
              <a:rPr lang="en-US" dirty="0" smtClean="0"/>
              <a:t>	easiest for others to see, best for longer questions/responses</a:t>
            </a:r>
          </a:p>
          <a:p>
            <a:pPr marL="0" indent="0">
              <a:buNone/>
            </a:pPr>
            <a:r>
              <a:rPr lang="en-US" dirty="0"/>
              <a:t>	</a:t>
            </a:r>
            <a:endParaRPr lang="en-US" dirty="0" smtClean="0"/>
          </a:p>
          <a:p>
            <a:pPr marL="0" indent="0">
              <a:buNone/>
            </a:pPr>
            <a:r>
              <a:rPr lang="en-US" b="1" dirty="0" smtClean="0"/>
              <a:t>Email: </a:t>
            </a:r>
            <a:r>
              <a:rPr lang="en-US" b="1" dirty="0" smtClean="0">
                <a:hlinkClick r:id="rId2"/>
              </a:rPr>
              <a:t>evans@virginia.edu</a:t>
            </a:r>
            <a:endParaRPr lang="en-US" b="1" dirty="0" smtClean="0"/>
          </a:p>
          <a:p>
            <a:pPr marL="0" indent="0">
              <a:buNone/>
            </a:pPr>
            <a:r>
              <a:rPr lang="en-US" dirty="0"/>
              <a:t>	</a:t>
            </a:r>
            <a:r>
              <a:rPr lang="en-US" dirty="0" smtClean="0"/>
              <a:t>Use for things that don’t fit into other channels</a:t>
            </a:r>
          </a:p>
          <a:p>
            <a:pPr marL="0" indent="0">
              <a:buNone/>
            </a:pPr>
            <a:r>
              <a:rPr lang="en-US" dirty="0" smtClean="0"/>
              <a:t>	Notify me if you asked something on web but didn’t get a response</a:t>
            </a:r>
          </a:p>
          <a:p>
            <a:pPr marL="0" indent="0">
              <a:buNone/>
            </a:pPr>
            <a:r>
              <a:rPr lang="en-US" dirty="0"/>
              <a:t>	</a:t>
            </a:r>
            <a:r>
              <a:rPr lang="en-US" dirty="0" smtClean="0"/>
              <a:t>Anything that you want to keep private</a:t>
            </a:r>
          </a:p>
        </p:txBody>
      </p:sp>
      <p:sp>
        <p:nvSpPr>
          <p:cNvPr id="4" name="Slide Number Placeholder 3"/>
          <p:cNvSpPr>
            <a:spLocks noGrp="1"/>
          </p:cNvSpPr>
          <p:nvPr>
            <p:ph type="sldNum" sz="quarter" idx="12"/>
          </p:nvPr>
        </p:nvSpPr>
        <p:spPr/>
        <p:txBody>
          <a:bodyPr/>
          <a:lstStyle/>
          <a:p>
            <a:fld id="{6507B5A5-F0C2-644D-AEA7-E773B6B78F38}" type="slidenum">
              <a:rPr lang="en-US" smtClean="0"/>
              <a:t>2</a:t>
            </a:fld>
            <a:endParaRPr lang="en-US"/>
          </a:p>
        </p:txBody>
      </p:sp>
    </p:spTree>
    <p:extLst>
      <p:ext uri="{BB962C8B-B14F-4D97-AF65-F5344CB8AC3E}">
        <p14:creationId xmlns:p14="http://schemas.microsoft.com/office/powerpoint/2010/main" val="2662113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74661"/>
          </a:xfrm>
        </p:spPr>
        <p:txBody>
          <a:bodyPr>
            <a:normAutofit/>
          </a:bodyPr>
          <a:lstStyle/>
          <a:p>
            <a:r>
              <a:rPr lang="en-US" dirty="0" smtClean="0"/>
              <a:t>Solving Programming Mysteries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29</a:t>
            </a:fld>
            <a:endParaRPr lang="en-US"/>
          </a:p>
        </p:txBody>
      </p:sp>
      <p:pic>
        <p:nvPicPr>
          <p:cNvPr id="10" name="Picture 9"/>
          <p:cNvPicPr>
            <a:picLocks noChangeAspect="1"/>
          </p:cNvPicPr>
          <p:nvPr/>
        </p:nvPicPr>
        <p:blipFill>
          <a:blip r:embed="rId2"/>
          <a:stretch>
            <a:fillRect/>
          </a:stretch>
        </p:blipFill>
        <p:spPr>
          <a:xfrm>
            <a:off x="-8857" y="874661"/>
            <a:ext cx="9152857" cy="5995321"/>
          </a:xfrm>
          <a:prstGeom prst="rect">
            <a:avLst/>
          </a:prstGeom>
        </p:spPr>
      </p:pic>
      <p:sp>
        <p:nvSpPr>
          <p:cNvPr id="11" name="TextBox 10"/>
          <p:cNvSpPr txBox="1"/>
          <p:nvPr/>
        </p:nvSpPr>
        <p:spPr>
          <a:xfrm>
            <a:off x="3734566" y="6127151"/>
            <a:ext cx="4952234" cy="369332"/>
          </a:xfrm>
          <a:prstGeom prst="rect">
            <a:avLst/>
          </a:prstGeom>
          <a:solidFill>
            <a:schemeClr val="accent1">
              <a:lumMod val="40000"/>
              <a:lumOff val="60000"/>
            </a:schemeClr>
          </a:solidFill>
        </p:spPr>
        <p:txBody>
          <a:bodyPr wrap="none" rtlCol="0">
            <a:spAutoFit/>
          </a:bodyPr>
          <a:lstStyle/>
          <a:p>
            <a:r>
              <a:rPr lang="en-US" dirty="0">
                <a:effectLst>
                  <a:outerShdw blurRad="50800" dist="38100" dir="2700000" algn="tl" rotWithShape="0">
                    <a:srgbClr val="000000">
                      <a:alpha val="43000"/>
                    </a:srgbClr>
                  </a:outerShdw>
                </a:effectLst>
              </a:rPr>
              <a:t>http://</a:t>
            </a:r>
            <a:r>
              <a:rPr lang="en-US" dirty="0" err="1">
                <a:effectLst>
                  <a:outerShdw blurRad="50800" dist="38100" dir="2700000" algn="tl" rotWithShape="0">
                    <a:srgbClr val="000000">
                      <a:alpha val="43000"/>
                    </a:srgbClr>
                  </a:outerShdw>
                </a:effectLst>
              </a:rPr>
              <a:t>www.smellsfunny.com</a:t>
            </a:r>
            <a:r>
              <a:rPr lang="en-US" dirty="0">
                <a:effectLst>
                  <a:outerShdw blurRad="50800" dist="38100" dir="2700000" algn="tl" rotWithShape="0">
                    <a:srgbClr val="000000">
                      <a:alpha val="43000"/>
                    </a:srgbClr>
                  </a:outerShdw>
                </a:effectLst>
              </a:rPr>
              <a:t>/</a:t>
            </a:r>
            <a:r>
              <a:rPr lang="en-US" dirty="0" err="1">
                <a:effectLst>
                  <a:outerShdw blurRad="50800" dist="38100" dir="2700000" algn="tl" rotWithShape="0">
                    <a:srgbClr val="000000">
                      <a:alpha val="43000"/>
                    </a:srgbClr>
                  </a:outerShdw>
                </a:effectLst>
              </a:rPr>
              <a:t>view.php?fid</a:t>
            </a:r>
            <a:r>
              <a:rPr lang="en-US" dirty="0">
                <a:effectLst>
                  <a:outerShdw blurRad="50800" dist="38100" dir="2700000" algn="tl" rotWithShape="0">
                    <a:srgbClr val="000000">
                      <a:alpha val="43000"/>
                    </a:srgbClr>
                  </a:outerShdw>
                </a:effectLst>
              </a:rPr>
              <a:t>=17557</a:t>
            </a:r>
          </a:p>
        </p:txBody>
      </p:sp>
    </p:spTree>
    <p:extLst>
      <p:ext uri="{BB962C8B-B14F-4D97-AF65-F5344CB8AC3E}">
        <p14:creationId xmlns:p14="http://schemas.microsoft.com/office/powerpoint/2010/main" val="1344425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Programming Mysteries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err="1" smtClean="0"/>
              <a:t>DuckDuckGo</a:t>
            </a:r>
            <a:r>
              <a:rPr lang="en-US" dirty="0" smtClean="0"/>
              <a:t> (or Google) is your friend!</a:t>
            </a:r>
          </a:p>
          <a:p>
            <a:pPr marL="514350" indent="-514350">
              <a:buFont typeface="+mj-lt"/>
              <a:buAutoNum type="arabicPeriod"/>
            </a:pPr>
            <a:r>
              <a:rPr lang="en-US" dirty="0">
                <a:hlinkClick r:id="rId2"/>
              </a:rPr>
              <a:t>s</a:t>
            </a:r>
            <a:r>
              <a:rPr lang="en-US" dirty="0" smtClean="0">
                <a:hlinkClick r:id="rId2"/>
              </a:rPr>
              <a:t>tackoverflow</a:t>
            </a:r>
            <a:r>
              <a:rPr lang="en-US" dirty="0" smtClean="0"/>
              <a:t> [rust]</a:t>
            </a:r>
          </a:p>
          <a:p>
            <a:pPr marL="514350" indent="-514350">
              <a:buFont typeface="+mj-lt"/>
              <a:buAutoNum type="arabicPeriod"/>
            </a:pPr>
            <a:r>
              <a:rPr lang="en-US" dirty="0" smtClean="0"/>
              <a:t>Experiment!</a:t>
            </a:r>
          </a:p>
          <a:p>
            <a:pPr marL="514350" indent="-514350">
              <a:buFont typeface="+mj-lt"/>
              <a:buAutoNum type="arabicPeriod"/>
            </a:pPr>
            <a:r>
              <a:rPr lang="en-US" dirty="0" smtClean="0"/>
              <a:t>Ask for help:</a:t>
            </a:r>
          </a:p>
          <a:p>
            <a:pPr marL="857250" lvl="1" indent="-457200"/>
            <a:r>
              <a:rPr lang="en-US" b="1" dirty="0" smtClean="0"/>
              <a:t>IRC</a:t>
            </a:r>
          </a:p>
          <a:p>
            <a:pPr marL="857250" lvl="1" indent="-457200"/>
            <a:r>
              <a:rPr lang="en-US" b="1" dirty="0" smtClean="0"/>
              <a:t>rust-</a:t>
            </a:r>
            <a:r>
              <a:rPr lang="en-US" b="1" dirty="0" err="1" smtClean="0"/>
              <a:t>class.org</a:t>
            </a:r>
            <a:endParaRPr lang="en-US" b="1" dirty="0" smtClean="0"/>
          </a:p>
          <a:p>
            <a:pPr marL="400050" lvl="1" indent="0">
              <a:buNone/>
            </a:pPr>
            <a:r>
              <a:rPr lang="en-US" dirty="0"/>
              <a:t>	</a:t>
            </a:r>
            <a:r>
              <a:rPr lang="en-US" dirty="0" smtClean="0"/>
              <a:t>	</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30</a:t>
            </a:fld>
            <a:endParaRPr lang="en-US"/>
          </a:p>
        </p:txBody>
      </p:sp>
      <p:sp>
        <p:nvSpPr>
          <p:cNvPr id="7" name="TextBox 6"/>
          <p:cNvSpPr txBox="1"/>
          <p:nvPr/>
        </p:nvSpPr>
        <p:spPr>
          <a:xfrm>
            <a:off x="411747" y="4971356"/>
            <a:ext cx="8275053" cy="13849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dirty="0"/>
              <a:t>If you figure something useful out that is not well documented</a:t>
            </a:r>
            <a:r>
              <a:rPr lang="en-US" sz="2800" dirty="0" smtClean="0"/>
              <a:t>, </a:t>
            </a:r>
            <a:r>
              <a:rPr lang="en-US" sz="2800" b="1" dirty="0" smtClean="0"/>
              <a:t>document it: </a:t>
            </a:r>
            <a:r>
              <a:rPr lang="en-US" sz="2800" dirty="0" smtClean="0"/>
              <a:t>course forum comment, “blog” post</a:t>
            </a:r>
            <a:endParaRPr lang="en-US" sz="2800" dirty="0"/>
          </a:p>
        </p:txBody>
      </p:sp>
    </p:spTree>
    <p:extLst>
      <p:ext uri="{BB962C8B-B14F-4D97-AF65-F5344CB8AC3E}">
        <p14:creationId xmlns:p14="http://schemas.microsoft.com/office/powerpoint/2010/main" val="61709989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28 January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31</a:t>
            </a:fld>
            <a:endParaRPr lang="en-US"/>
          </a:p>
        </p:txBody>
      </p:sp>
      <p:pic>
        <p:nvPicPr>
          <p:cNvPr id="5" name="Picture 4"/>
          <p:cNvPicPr>
            <a:picLocks noChangeAspect="1"/>
          </p:cNvPicPr>
          <p:nvPr/>
        </p:nvPicPr>
        <p:blipFill rotWithShape="1">
          <a:blip r:embed="rId2"/>
          <a:srcRect l="7715" t="23104" r="34614"/>
          <a:stretch/>
        </p:blipFill>
        <p:spPr>
          <a:xfrm>
            <a:off x="0" y="0"/>
            <a:ext cx="9144000" cy="6858000"/>
          </a:xfrm>
          <a:prstGeom prst="rect">
            <a:avLst/>
          </a:prstGeom>
        </p:spPr>
      </p:pic>
      <p:sp>
        <p:nvSpPr>
          <p:cNvPr id="6" name="TextBox 5"/>
          <p:cNvSpPr txBox="1"/>
          <p:nvPr/>
        </p:nvSpPr>
        <p:spPr>
          <a:xfrm>
            <a:off x="2800890" y="327164"/>
            <a:ext cx="6139757" cy="1754327"/>
          </a:xfrm>
          <a:prstGeom prst="rect">
            <a:avLst/>
          </a:prstGeom>
          <a:solidFill>
            <a:schemeClr val="accent5">
              <a:lumMod val="40000"/>
              <a:lumOff val="60000"/>
              <a:alpha val="70000"/>
            </a:schemeClr>
          </a:solidFill>
        </p:spPr>
        <p:txBody>
          <a:bodyPr wrap="square" rtlCol="0">
            <a:spAutoFit/>
          </a:bodyPr>
          <a:lstStyle/>
          <a:p>
            <a:r>
              <a:rPr lang="en-US" sz="3600" dirty="0" smtClean="0"/>
              <a:t>Instead of whinging about how bad the Rust documentation for strings is….</a:t>
            </a:r>
            <a:endParaRPr lang="en-US" sz="3600" dirty="0"/>
          </a:p>
        </p:txBody>
      </p:sp>
    </p:spTree>
    <p:extLst>
      <p:ext uri="{BB962C8B-B14F-4D97-AF65-F5344CB8AC3E}">
        <p14:creationId xmlns:p14="http://schemas.microsoft.com/office/powerpoint/2010/main" val="18842515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28 January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pic>
        <p:nvPicPr>
          <p:cNvPr id="5" name="Picture 4"/>
          <p:cNvPicPr>
            <a:picLocks noChangeAspect="1"/>
          </p:cNvPicPr>
          <p:nvPr/>
        </p:nvPicPr>
        <p:blipFill rotWithShape="1">
          <a:blip r:embed="rId2"/>
          <a:srcRect l="14862" r="10138"/>
          <a:stretch/>
        </p:blipFill>
        <p:spPr>
          <a:xfrm>
            <a:off x="-1" y="2028"/>
            <a:ext cx="9144001" cy="6858000"/>
          </a:xfrm>
          <a:prstGeom prst="rect">
            <a:avLst/>
          </a:prstGeom>
        </p:spPr>
      </p:pic>
      <p:sp>
        <p:nvSpPr>
          <p:cNvPr id="6" name="TextBox 5"/>
          <p:cNvSpPr txBox="1"/>
          <p:nvPr/>
        </p:nvSpPr>
        <p:spPr>
          <a:xfrm>
            <a:off x="762000" y="304800"/>
            <a:ext cx="4352273" cy="1200329"/>
          </a:xfrm>
          <a:prstGeom prst="rect">
            <a:avLst/>
          </a:prstGeom>
          <a:solidFill>
            <a:schemeClr val="accent5">
              <a:lumMod val="40000"/>
              <a:lumOff val="60000"/>
              <a:alpha val="52000"/>
            </a:schemeClr>
          </a:solidFill>
        </p:spPr>
        <p:txBody>
          <a:bodyPr wrap="square" rtlCol="0">
            <a:spAutoFit/>
          </a:bodyPr>
          <a:lstStyle/>
          <a:p>
            <a:r>
              <a:rPr lang="en-US" sz="3600" b="1" dirty="0" smtClean="0"/>
              <a:t>Be happy!</a:t>
            </a:r>
            <a:r>
              <a:rPr lang="en-US" sz="3600" dirty="0" smtClean="0"/>
              <a:t>  You can be the </a:t>
            </a:r>
            <a:r>
              <a:rPr lang="en-US" sz="3600" b="1" dirty="0" smtClean="0"/>
              <a:t>first</a:t>
            </a:r>
            <a:r>
              <a:rPr lang="en-US" sz="3600" dirty="0" smtClean="0"/>
              <a:t> to write one!</a:t>
            </a:r>
            <a:endParaRPr lang="en-US" sz="3600" dirty="0"/>
          </a:p>
        </p:txBody>
      </p:sp>
      <p:sp>
        <p:nvSpPr>
          <p:cNvPr id="7" name="Rectangle 6"/>
          <p:cNvSpPr/>
          <p:nvPr/>
        </p:nvSpPr>
        <p:spPr>
          <a:xfrm rot="248171">
            <a:off x="6755828" y="955584"/>
            <a:ext cx="2220046" cy="1200329"/>
          </a:xfrm>
          <a:prstGeom prst="rect">
            <a:avLst/>
          </a:prstGeom>
          <a:noFill/>
          <a:scene3d>
            <a:camera prst="isometricOffAxis2Left"/>
            <a:lightRig rig="threePt" dir="t"/>
          </a:scene3d>
        </p:spPr>
        <p:txBody>
          <a:bodyPr wrap="squar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rPr>
              <a:t>STRINGS IN RUST</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endParaRPr>
          </a:p>
        </p:txBody>
      </p:sp>
    </p:spTree>
    <p:extLst>
      <p:ext uri="{BB962C8B-B14F-4D97-AF65-F5344CB8AC3E}">
        <p14:creationId xmlns:p14="http://schemas.microsoft.com/office/powerpoint/2010/main" val="212792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28 January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33</a:t>
            </a:fld>
            <a:endParaRPr lang="en-US"/>
          </a:p>
        </p:txBody>
      </p:sp>
      <p:pic>
        <p:nvPicPr>
          <p:cNvPr id="5" name="Picture 4"/>
          <p:cNvPicPr>
            <a:picLocks noChangeAspect="1"/>
          </p:cNvPicPr>
          <p:nvPr/>
        </p:nvPicPr>
        <p:blipFill rotWithShape="1">
          <a:blip r:embed="rId2"/>
          <a:srcRect l="14862" r="10138"/>
          <a:stretch/>
        </p:blipFill>
        <p:spPr>
          <a:xfrm>
            <a:off x="-1" y="-11340"/>
            <a:ext cx="9144001" cy="6858000"/>
          </a:xfrm>
          <a:prstGeom prst="rect">
            <a:avLst/>
          </a:prstGeom>
        </p:spPr>
      </p:pic>
      <p:sp>
        <p:nvSpPr>
          <p:cNvPr id="6" name="TextBox 5"/>
          <p:cNvSpPr txBox="1"/>
          <p:nvPr/>
        </p:nvSpPr>
        <p:spPr>
          <a:xfrm>
            <a:off x="762000" y="304800"/>
            <a:ext cx="4352273" cy="1200329"/>
          </a:xfrm>
          <a:prstGeom prst="rect">
            <a:avLst/>
          </a:prstGeom>
          <a:solidFill>
            <a:schemeClr val="accent5">
              <a:lumMod val="40000"/>
              <a:lumOff val="60000"/>
              <a:alpha val="52000"/>
            </a:schemeClr>
          </a:solidFill>
        </p:spPr>
        <p:txBody>
          <a:bodyPr wrap="square" rtlCol="0">
            <a:spAutoFit/>
          </a:bodyPr>
          <a:lstStyle/>
          <a:p>
            <a:r>
              <a:rPr lang="en-US" sz="3600" b="1" dirty="0" smtClean="0"/>
              <a:t>Be happy!</a:t>
            </a:r>
            <a:r>
              <a:rPr lang="en-US" sz="3600" dirty="0" smtClean="0"/>
              <a:t>  You can be the </a:t>
            </a:r>
            <a:r>
              <a:rPr lang="en-US" sz="3600" b="1" dirty="0" smtClean="0"/>
              <a:t>first</a:t>
            </a:r>
            <a:r>
              <a:rPr lang="en-US" sz="3600" dirty="0" smtClean="0"/>
              <a:t> to write one!</a:t>
            </a:r>
            <a:endParaRPr lang="en-US" sz="3600" dirty="0"/>
          </a:p>
        </p:txBody>
      </p:sp>
      <p:sp>
        <p:nvSpPr>
          <p:cNvPr id="7" name="Rectangle 6"/>
          <p:cNvSpPr/>
          <p:nvPr/>
        </p:nvSpPr>
        <p:spPr>
          <a:xfrm rot="248171">
            <a:off x="6755828" y="955584"/>
            <a:ext cx="2220046" cy="1200329"/>
          </a:xfrm>
          <a:prstGeom prst="rect">
            <a:avLst/>
          </a:prstGeom>
          <a:noFill/>
          <a:scene3d>
            <a:camera prst="isometricOffAxis2Left"/>
            <a:lightRig rig="threePt" dir="t"/>
          </a:scene3d>
        </p:spPr>
        <p:txBody>
          <a:bodyPr wrap="squar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rPr>
              <a:t>STRINGS IN RUST</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endParaRPr>
          </a:p>
        </p:txBody>
      </p:sp>
      <p:sp>
        <p:nvSpPr>
          <p:cNvPr id="8" name="TextBox 7"/>
          <p:cNvSpPr txBox="1"/>
          <p:nvPr/>
        </p:nvSpPr>
        <p:spPr>
          <a:xfrm>
            <a:off x="350253" y="4563232"/>
            <a:ext cx="8459536" cy="181588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dirty="0" smtClean="0"/>
              <a:t>Note: last semester’s students had much less documentation, and an even more buggy compiler, but still survived!  (And some did contribute to writing the tutorials and improving the compiler you are using now.) </a:t>
            </a:r>
            <a:endParaRPr lang="en-US" sz="2800" dirty="0"/>
          </a:p>
        </p:txBody>
      </p:sp>
    </p:spTree>
    <p:extLst>
      <p:ext uri="{BB962C8B-B14F-4D97-AF65-F5344CB8AC3E}">
        <p14:creationId xmlns:p14="http://schemas.microsoft.com/office/powerpoint/2010/main" val="2721048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92955"/>
            <a:ext cx="8229600" cy="1667013"/>
          </a:xfrm>
        </p:spPr>
        <p:txBody>
          <a:bodyPr>
            <a:noAutofit/>
          </a:bodyPr>
          <a:lstStyle/>
          <a:p>
            <a:pPr marL="0" indent="0" algn="ctr">
              <a:buNone/>
            </a:pPr>
            <a:r>
              <a:rPr lang="en-US" sz="5400" dirty="0" smtClean="0"/>
              <a:t>How can several programs share a processor?</a:t>
            </a:r>
          </a:p>
          <a:p>
            <a:endParaRPr lang="en-US" sz="5400" dirty="0" smtClean="0"/>
          </a:p>
          <a:p>
            <a:endParaRPr lang="en-US" sz="5400" dirty="0" smtClean="0"/>
          </a:p>
          <a:p>
            <a:endParaRPr lang="en-US" sz="5400" dirty="0"/>
          </a:p>
        </p:txBody>
      </p:sp>
      <p:sp>
        <p:nvSpPr>
          <p:cNvPr id="4" name="Slide Number Placeholder 3"/>
          <p:cNvSpPr>
            <a:spLocks noGrp="1"/>
          </p:cNvSpPr>
          <p:nvPr>
            <p:ph type="sldNum" sz="quarter" idx="12"/>
          </p:nvPr>
        </p:nvSpPr>
        <p:spPr/>
        <p:txBody>
          <a:bodyPr/>
          <a:lstStyle/>
          <a:p>
            <a:fld id="{6507B5A5-F0C2-644D-AEA7-E773B6B78F38}" type="slidenum">
              <a:rPr lang="en-US" smtClean="0"/>
              <a:t>34</a:t>
            </a:fld>
            <a:endParaRPr lang="en-US"/>
          </a:p>
        </p:txBody>
      </p:sp>
      <p:pic>
        <p:nvPicPr>
          <p:cNvPr id="8" name="Picture 7" descr="Screen Shot 2014-01-28 at 8.57.21 AM.png"/>
          <p:cNvPicPr>
            <a:picLocks noChangeAspect="1"/>
          </p:cNvPicPr>
          <p:nvPr/>
        </p:nvPicPr>
        <p:blipFill rotWithShape="1">
          <a:blip r:embed="rId2">
            <a:extLst>
              <a:ext uri="{28A0092B-C50C-407E-A947-70E740481C1C}">
                <a14:useLocalDpi xmlns:a14="http://schemas.microsoft.com/office/drawing/2010/main" val="0"/>
              </a:ext>
            </a:extLst>
          </a:blip>
          <a:srcRect r="44298"/>
          <a:stretch/>
        </p:blipFill>
        <p:spPr>
          <a:xfrm>
            <a:off x="668421" y="3443503"/>
            <a:ext cx="8018379" cy="31471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572558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3612159" y="3285549"/>
            <a:ext cx="5243453" cy="288941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7" name="Rectangle 16"/>
          <p:cNvSpPr/>
          <p:nvPr/>
        </p:nvSpPr>
        <p:spPr>
          <a:xfrm>
            <a:off x="369116" y="613720"/>
            <a:ext cx="5883724" cy="23072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6327101" y="654281"/>
            <a:ext cx="2698611" cy="2236687"/>
          </a:xfrm>
        </p:spPr>
        <p:txBody>
          <a:bodyPr>
            <a:normAutofit/>
          </a:bodyPr>
          <a:lstStyle/>
          <a:p>
            <a:r>
              <a:rPr lang="en-US" dirty="0" smtClean="0"/>
              <a:t>Recap: </a:t>
            </a:r>
            <a:br>
              <a:rPr lang="en-US" dirty="0" smtClean="0"/>
            </a:br>
            <a:r>
              <a:rPr lang="en-US" dirty="0" smtClean="0"/>
              <a:t>Last Class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35</a:t>
            </a:fld>
            <a:endParaRPr lang="en-US"/>
          </a:p>
        </p:txBody>
      </p:sp>
      <p:pic>
        <p:nvPicPr>
          <p:cNvPr id="6" name="Picture 5">
            <a:hlinkClick r:id="rId2"/>
          </p:cNvPr>
          <p:cNvPicPr>
            <a:picLocks noChangeAspect="1"/>
          </p:cNvPicPr>
          <p:nvPr/>
        </p:nvPicPr>
        <p:blipFill>
          <a:blip r:embed="rId3"/>
          <a:stretch>
            <a:fillRect/>
          </a:stretch>
        </p:blipFill>
        <p:spPr>
          <a:xfrm>
            <a:off x="527575" y="745467"/>
            <a:ext cx="1237179" cy="1525703"/>
          </a:xfrm>
          <a:prstGeom prst="rect">
            <a:avLst/>
          </a:prstGeom>
        </p:spPr>
      </p:pic>
      <p:sp>
        <p:nvSpPr>
          <p:cNvPr id="7" name="Right Arrow 6"/>
          <p:cNvSpPr/>
          <p:nvPr/>
        </p:nvSpPr>
        <p:spPr>
          <a:xfrm>
            <a:off x="1801753" y="1206979"/>
            <a:ext cx="582618" cy="3352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pic>
        <p:nvPicPr>
          <p:cNvPr id="8" name="Picture 7"/>
          <p:cNvPicPr>
            <a:picLocks noChangeAspect="1"/>
          </p:cNvPicPr>
          <p:nvPr/>
        </p:nvPicPr>
        <p:blipFill rotWithShape="1">
          <a:blip r:embed="rId4"/>
          <a:srcRect r="29185"/>
          <a:stretch/>
        </p:blipFill>
        <p:spPr>
          <a:xfrm>
            <a:off x="4533726" y="835746"/>
            <a:ext cx="1573133" cy="1470373"/>
          </a:xfrm>
          <a:prstGeom prst="rect">
            <a:avLst/>
          </a:prstGeom>
        </p:spPr>
      </p:pic>
      <p:sp>
        <p:nvSpPr>
          <p:cNvPr id="9" name="TextBox 8"/>
          <p:cNvSpPr txBox="1"/>
          <p:nvPr/>
        </p:nvSpPr>
        <p:spPr>
          <a:xfrm>
            <a:off x="612898" y="2316757"/>
            <a:ext cx="990212" cy="369332"/>
          </a:xfrm>
          <a:prstGeom prst="rect">
            <a:avLst/>
          </a:prstGeom>
          <a:noFill/>
        </p:spPr>
        <p:txBody>
          <a:bodyPr wrap="none" rtlCol="0">
            <a:spAutoFit/>
          </a:bodyPr>
          <a:lstStyle/>
          <a:p>
            <a:r>
              <a:rPr lang="en-US" dirty="0" smtClean="0"/>
              <a:t>Program</a:t>
            </a:r>
            <a:endParaRPr lang="en-US" dirty="0"/>
          </a:p>
        </p:txBody>
      </p:sp>
      <p:sp>
        <p:nvSpPr>
          <p:cNvPr id="10" name="TextBox 9"/>
          <p:cNvSpPr txBox="1"/>
          <p:nvPr/>
        </p:nvSpPr>
        <p:spPr>
          <a:xfrm>
            <a:off x="2467206" y="2274681"/>
            <a:ext cx="1493434" cy="646331"/>
          </a:xfrm>
          <a:prstGeom prst="rect">
            <a:avLst/>
          </a:prstGeom>
          <a:noFill/>
        </p:spPr>
        <p:txBody>
          <a:bodyPr wrap="square" rtlCol="0">
            <a:spAutoFit/>
          </a:bodyPr>
          <a:lstStyle/>
          <a:p>
            <a:pPr algn="ctr"/>
            <a:r>
              <a:rPr lang="en-US" dirty="0" smtClean="0"/>
              <a:t>Computer Center</a:t>
            </a:r>
            <a:endParaRPr lang="en-US" dirty="0"/>
          </a:p>
        </p:txBody>
      </p:sp>
      <p:pic>
        <p:nvPicPr>
          <p:cNvPr id="11" name="Picture 10"/>
          <p:cNvPicPr>
            <a:picLocks noChangeAspect="1"/>
          </p:cNvPicPr>
          <p:nvPr/>
        </p:nvPicPr>
        <p:blipFill>
          <a:blip r:embed="rId5"/>
          <a:stretch>
            <a:fillRect/>
          </a:stretch>
        </p:blipFill>
        <p:spPr>
          <a:xfrm>
            <a:off x="2384373" y="977293"/>
            <a:ext cx="1558323" cy="1156651"/>
          </a:xfrm>
          <a:prstGeom prst="rect">
            <a:avLst/>
          </a:prstGeom>
        </p:spPr>
      </p:pic>
      <p:sp>
        <p:nvSpPr>
          <p:cNvPr id="12" name="Right Arrow 11"/>
          <p:cNvSpPr/>
          <p:nvPr/>
        </p:nvSpPr>
        <p:spPr>
          <a:xfrm>
            <a:off x="3891877" y="1294008"/>
            <a:ext cx="582618" cy="3352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TextBox 12"/>
          <p:cNvSpPr txBox="1"/>
          <p:nvPr/>
        </p:nvSpPr>
        <p:spPr>
          <a:xfrm>
            <a:off x="4288189" y="2409971"/>
            <a:ext cx="1788270" cy="338554"/>
          </a:xfrm>
          <a:prstGeom prst="rect">
            <a:avLst/>
          </a:prstGeom>
          <a:noFill/>
        </p:spPr>
        <p:txBody>
          <a:bodyPr wrap="none" rtlCol="0">
            <a:spAutoFit/>
          </a:bodyPr>
          <a:lstStyle/>
          <a:p>
            <a:r>
              <a:rPr lang="en-US" sz="1600" dirty="0" smtClean="0"/>
              <a:t>Your Program Runs</a:t>
            </a:r>
            <a:endParaRPr lang="en-US" sz="1600" dirty="0"/>
          </a:p>
        </p:txBody>
      </p:sp>
      <p:grpSp>
        <p:nvGrpSpPr>
          <p:cNvPr id="29" name="Group 28"/>
          <p:cNvGrpSpPr/>
          <p:nvPr/>
        </p:nvGrpSpPr>
        <p:grpSpPr>
          <a:xfrm>
            <a:off x="3762571" y="3400677"/>
            <a:ext cx="4980538" cy="2675977"/>
            <a:chOff x="6473820" y="3217323"/>
            <a:chExt cx="6232073" cy="3290062"/>
          </a:xfrm>
        </p:grpSpPr>
        <p:pic>
          <p:nvPicPr>
            <p:cNvPr id="18" name="Picture 17"/>
            <p:cNvPicPr>
              <a:picLocks noChangeAspect="1"/>
            </p:cNvPicPr>
            <p:nvPr/>
          </p:nvPicPr>
          <p:blipFill rotWithShape="1">
            <a:blip r:embed="rId4"/>
            <a:srcRect r="29185"/>
            <a:stretch/>
          </p:blipFill>
          <p:spPr>
            <a:xfrm>
              <a:off x="9356273" y="3495085"/>
              <a:ext cx="2393774" cy="2574798"/>
            </a:xfrm>
            <a:prstGeom prst="rect">
              <a:avLst/>
            </a:prstGeom>
          </p:spPr>
        </p:pic>
        <p:sp>
          <p:nvSpPr>
            <p:cNvPr id="19" name="Right Arrow 18"/>
            <p:cNvSpPr/>
            <p:nvPr/>
          </p:nvSpPr>
          <p:spPr>
            <a:xfrm>
              <a:off x="8125792" y="3326694"/>
              <a:ext cx="1099945" cy="5783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 name="Right Arrow 19"/>
            <p:cNvSpPr/>
            <p:nvPr/>
          </p:nvSpPr>
          <p:spPr>
            <a:xfrm>
              <a:off x="8125792" y="4420332"/>
              <a:ext cx="1099945" cy="578351"/>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1" name="Right Arrow 20"/>
            <p:cNvSpPr/>
            <p:nvPr/>
          </p:nvSpPr>
          <p:spPr>
            <a:xfrm>
              <a:off x="8125792" y="5491532"/>
              <a:ext cx="1099945" cy="578351"/>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600"/>
            </a:p>
          </p:txBody>
        </p:sp>
        <p:sp>
          <p:nvSpPr>
            <p:cNvPr id="22" name="TextBox 21"/>
            <p:cNvSpPr txBox="1"/>
            <p:nvPr/>
          </p:nvSpPr>
          <p:spPr>
            <a:xfrm>
              <a:off x="6473820" y="3387422"/>
              <a:ext cx="1643163" cy="491928"/>
            </a:xfrm>
            <a:prstGeom prst="rect">
              <a:avLst/>
            </a:prstGeom>
            <a:noFill/>
          </p:spPr>
          <p:txBody>
            <a:bodyPr wrap="none" rtlCol="0">
              <a:spAutoFit/>
            </a:bodyPr>
            <a:lstStyle/>
            <a:p>
              <a:r>
                <a:rPr lang="en-US" sz="2000" b="1" dirty="0" smtClean="0"/>
                <a:t>Program A</a:t>
              </a:r>
              <a:endParaRPr lang="en-US" sz="2000" b="1" dirty="0"/>
            </a:p>
          </p:txBody>
        </p:sp>
        <p:sp>
          <p:nvSpPr>
            <p:cNvPr id="23" name="TextBox 22"/>
            <p:cNvSpPr txBox="1"/>
            <p:nvPr/>
          </p:nvSpPr>
          <p:spPr>
            <a:xfrm>
              <a:off x="6473820" y="4445654"/>
              <a:ext cx="1627116" cy="491928"/>
            </a:xfrm>
            <a:prstGeom prst="rect">
              <a:avLst/>
            </a:prstGeom>
            <a:noFill/>
          </p:spPr>
          <p:txBody>
            <a:bodyPr wrap="none" rtlCol="0">
              <a:spAutoFit/>
            </a:bodyPr>
            <a:lstStyle/>
            <a:p>
              <a:r>
                <a:rPr lang="en-US" sz="2000" b="1" dirty="0" smtClean="0"/>
                <a:t>Program B</a:t>
              </a:r>
              <a:endParaRPr lang="en-US" sz="2000" b="1" dirty="0"/>
            </a:p>
          </p:txBody>
        </p:sp>
        <p:sp>
          <p:nvSpPr>
            <p:cNvPr id="24" name="TextBox 23"/>
            <p:cNvSpPr txBox="1"/>
            <p:nvPr/>
          </p:nvSpPr>
          <p:spPr>
            <a:xfrm>
              <a:off x="6473820" y="5526809"/>
              <a:ext cx="1616648" cy="491928"/>
            </a:xfrm>
            <a:prstGeom prst="rect">
              <a:avLst/>
            </a:prstGeom>
            <a:noFill/>
          </p:spPr>
          <p:txBody>
            <a:bodyPr wrap="none" rtlCol="0">
              <a:spAutoFit/>
            </a:bodyPr>
            <a:lstStyle/>
            <a:p>
              <a:r>
                <a:rPr lang="en-US" sz="2000" b="1" dirty="0" smtClean="0"/>
                <a:t>Program C</a:t>
              </a:r>
              <a:endParaRPr lang="en-US" sz="2000" b="1" dirty="0"/>
            </a:p>
          </p:txBody>
        </p:sp>
        <p:sp>
          <p:nvSpPr>
            <p:cNvPr id="25" name="Rectangle 24"/>
            <p:cNvSpPr/>
            <p:nvPr/>
          </p:nvSpPr>
          <p:spPr>
            <a:xfrm>
              <a:off x="12172493" y="3217323"/>
              <a:ext cx="533400" cy="9031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A</a:t>
              </a:r>
              <a:endParaRPr lang="en-US" sz="1600" b="1" dirty="0">
                <a:solidFill>
                  <a:schemeClr val="tx1"/>
                </a:solidFill>
              </a:endParaRPr>
            </a:p>
          </p:txBody>
        </p:sp>
        <p:sp>
          <p:nvSpPr>
            <p:cNvPr id="26" name="Rectangle 25"/>
            <p:cNvSpPr/>
            <p:nvPr/>
          </p:nvSpPr>
          <p:spPr>
            <a:xfrm>
              <a:off x="12172493" y="4225032"/>
              <a:ext cx="533400" cy="58405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b="1" dirty="0">
                  <a:solidFill>
                    <a:schemeClr val="tx1"/>
                  </a:solidFill>
                </a:rPr>
                <a:t>B</a:t>
              </a:r>
            </a:p>
          </p:txBody>
        </p:sp>
        <p:sp>
          <p:nvSpPr>
            <p:cNvPr id="27" name="Rectangle 26"/>
            <p:cNvSpPr/>
            <p:nvPr/>
          </p:nvSpPr>
          <p:spPr>
            <a:xfrm>
              <a:off x="12172493" y="4910832"/>
              <a:ext cx="533400" cy="5705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A</a:t>
              </a:r>
              <a:endParaRPr lang="en-US" sz="1600" b="1" dirty="0">
                <a:solidFill>
                  <a:schemeClr val="tx1"/>
                </a:solidFill>
              </a:endParaRPr>
            </a:p>
          </p:txBody>
        </p:sp>
        <p:sp>
          <p:nvSpPr>
            <p:cNvPr id="28" name="Rectangle 27"/>
            <p:cNvSpPr/>
            <p:nvPr/>
          </p:nvSpPr>
          <p:spPr>
            <a:xfrm>
              <a:off x="12172493" y="5554452"/>
              <a:ext cx="533400" cy="95293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b="1" dirty="0" smtClean="0">
                  <a:solidFill>
                    <a:schemeClr val="tx1"/>
                  </a:solidFill>
                </a:rPr>
                <a:t>C</a:t>
              </a:r>
              <a:endParaRPr lang="en-US" sz="1600" b="1" dirty="0">
                <a:solidFill>
                  <a:schemeClr val="tx1"/>
                </a:solidFill>
              </a:endParaRPr>
            </a:p>
          </p:txBody>
        </p:sp>
      </p:grpSp>
      <p:sp>
        <p:nvSpPr>
          <p:cNvPr id="31" name="Bent-Up Arrow 30"/>
          <p:cNvSpPr/>
          <p:nvPr/>
        </p:nvSpPr>
        <p:spPr>
          <a:xfrm rot="5400000">
            <a:off x="1904342" y="3233919"/>
            <a:ext cx="1884372" cy="1521596"/>
          </a:xfrm>
          <a:prstGeom prst="ben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TextBox 31"/>
          <p:cNvSpPr txBox="1"/>
          <p:nvPr/>
        </p:nvSpPr>
        <p:spPr>
          <a:xfrm>
            <a:off x="2050773" y="69908"/>
            <a:ext cx="2333992" cy="461665"/>
          </a:xfrm>
          <a:prstGeom prst="rect">
            <a:avLst/>
          </a:prstGeom>
          <a:noFill/>
        </p:spPr>
        <p:txBody>
          <a:bodyPr wrap="none" rtlCol="0">
            <a:spAutoFit/>
          </a:bodyPr>
          <a:lstStyle/>
          <a:p>
            <a:r>
              <a:rPr lang="en-US" sz="2400" b="1" dirty="0" smtClean="0"/>
              <a:t>Batch Processing</a:t>
            </a:r>
            <a:endParaRPr lang="en-US" sz="2400" b="1" dirty="0"/>
          </a:p>
        </p:txBody>
      </p:sp>
      <p:sp>
        <p:nvSpPr>
          <p:cNvPr id="33" name="TextBox 32"/>
          <p:cNvSpPr txBox="1"/>
          <p:nvPr/>
        </p:nvSpPr>
        <p:spPr>
          <a:xfrm>
            <a:off x="838200" y="5029201"/>
            <a:ext cx="2609308" cy="461665"/>
          </a:xfrm>
          <a:prstGeom prst="rect">
            <a:avLst/>
          </a:prstGeom>
          <a:noFill/>
        </p:spPr>
        <p:txBody>
          <a:bodyPr wrap="none" rtlCol="0">
            <a:spAutoFit/>
          </a:bodyPr>
          <a:lstStyle/>
          <a:p>
            <a:r>
              <a:rPr lang="en-US" sz="2400" b="1" dirty="0" smtClean="0"/>
              <a:t>Multiprogramming</a:t>
            </a:r>
            <a:endParaRPr lang="en-US" sz="2400" b="1" dirty="0"/>
          </a:p>
        </p:txBody>
      </p:sp>
    </p:spTree>
    <p:extLst>
      <p:ext uri="{BB962C8B-B14F-4D97-AF65-F5344CB8AC3E}">
        <p14:creationId xmlns:p14="http://schemas.microsoft.com/office/powerpoint/2010/main" val="429326785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Kinds of Processor-Sharing</a:t>
            </a:r>
            <a:endParaRPr lang="en-US" dirty="0"/>
          </a:p>
        </p:txBody>
      </p:sp>
      <p:sp>
        <p:nvSpPr>
          <p:cNvPr id="7" name="Content Placeholder 6"/>
          <p:cNvSpPr>
            <a:spLocks noGrp="1"/>
          </p:cNvSpPr>
          <p:nvPr>
            <p:ph idx="1"/>
          </p:nvPr>
        </p:nvSpPr>
        <p:spPr/>
        <p:txBody>
          <a:bodyPr>
            <a:normAutofit fontScale="92500" lnSpcReduction="10000"/>
          </a:bodyPr>
          <a:lstStyle/>
          <a:p>
            <a:pPr marL="0" indent="0">
              <a:buNone/>
            </a:pPr>
            <a:r>
              <a:rPr lang="en-US" b="1" dirty="0" smtClean="0"/>
              <a:t>Multiprogramming</a:t>
            </a:r>
          </a:p>
          <a:p>
            <a:pPr marL="0" indent="0">
              <a:buNone/>
            </a:pPr>
            <a:r>
              <a:rPr lang="en-US" b="1" dirty="0"/>
              <a:t>	</a:t>
            </a:r>
            <a:r>
              <a:rPr lang="en-US" dirty="0" smtClean="0"/>
              <a:t>User program X runs until it gets stuck,</a:t>
            </a:r>
            <a:r>
              <a:rPr lang="en-US" dirty="0"/>
              <a:t> </a:t>
            </a:r>
            <a:r>
              <a:rPr lang="en-US" dirty="0" smtClean="0"/>
              <a:t>then 	supervisor program takes over.</a:t>
            </a:r>
          </a:p>
          <a:p>
            <a:pPr marL="0" indent="0">
              <a:buNone/>
            </a:pPr>
            <a:r>
              <a:rPr lang="en-US" b="1" dirty="0" smtClean="0"/>
              <a:t>Non-preemptive multi-tasking</a:t>
            </a:r>
            <a:endParaRPr lang="en-US" b="1" dirty="0"/>
          </a:p>
          <a:p>
            <a:pPr marL="0" indent="0">
              <a:buNone/>
            </a:pPr>
            <a:r>
              <a:rPr lang="en-US" b="1" dirty="0"/>
              <a:t>	</a:t>
            </a:r>
            <a:r>
              <a:rPr lang="en-US" dirty="0"/>
              <a:t>User program X runs until it </a:t>
            </a:r>
            <a:r>
              <a:rPr lang="en-US" dirty="0" smtClean="0"/>
              <a:t>decides to let the 	supervisor program run.</a:t>
            </a:r>
            <a:endParaRPr lang="en-US" b="1" dirty="0" smtClean="0"/>
          </a:p>
          <a:p>
            <a:pPr marL="0" indent="0">
              <a:buNone/>
            </a:pPr>
            <a:r>
              <a:rPr lang="en-US" b="1" dirty="0" smtClean="0"/>
              <a:t>Preemptive </a:t>
            </a:r>
            <a:r>
              <a:rPr lang="en-US" b="1" dirty="0"/>
              <a:t>multi-tasking</a:t>
            </a:r>
          </a:p>
          <a:p>
            <a:pPr marL="0" indent="0">
              <a:buNone/>
            </a:pPr>
            <a:r>
              <a:rPr lang="en-US" b="1" dirty="0"/>
              <a:t>	</a:t>
            </a:r>
            <a:r>
              <a:rPr lang="en-US" dirty="0"/>
              <a:t>User program X runs until </a:t>
            </a:r>
            <a:r>
              <a:rPr lang="en-US" dirty="0" smtClean="0"/>
              <a:t>the (approximately) 	supervisor decides to let another program run.</a:t>
            </a:r>
            <a:endParaRPr lang="en-US" dirty="0"/>
          </a:p>
          <a:p>
            <a:pPr marL="0" indent="0">
              <a:buNone/>
            </a:pPr>
            <a:endParaRPr lang="en-US" b="1" dirty="0"/>
          </a:p>
        </p:txBody>
      </p:sp>
      <p:sp>
        <p:nvSpPr>
          <p:cNvPr id="5" name="Slide Number Placeholder 4"/>
          <p:cNvSpPr>
            <a:spLocks noGrp="1"/>
          </p:cNvSpPr>
          <p:nvPr>
            <p:ph type="sldNum" sz="quarter" idx="12"/>
          </p:nvPr>
        </p:nvSpPr>
        <p:spPr/>
        <p:txBody>
          <a:bodyPr/>
          <a:lstStyle/>
          <a:p>
            <a:fld id="{6507B5A5-F0C2-644D-AEA7-E773B6B78F38}" type="slidenum">
              <a:rPr lang="en-US" smtClean="0"/>
              <a:t>36</a:t>
            </a:fld>
            <a:endParaRPr lang="en-US"/>
          </a:p>
        </p:txBody>
      </p:sp>
    </p:spTree>
    <p:extLst>
      <p:ext uri="{BB962C8B-B14F-4D97-AF65-F5344CB8AC3E}">
        <p14:creationId xmlns:p14="http://schemas.microsoft.com/office/powerpoint/2010/main" val="1738537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57200" y="461428"/>
            <a:ext cx="4040188" cy="639763"/>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US" sz="3200" dirty="0" smtClean="0"/>
              <a:t>Non-preemptive</a:t>
            </a:r>
            <a:endParaRPr lang="en-US" sz="3200" dirty="0"/>
          </a:p>
        </p:txBody>
      </p:sp>
      <p:sp>
        <p:nvSpPr>
          <p:cNvPr id="10" name="Text Placeholder 9"/>
          <p:cNvSpPr>
            <a:spLocks noGrp="1"/>
          </p:cNvSpPr>
          <p:nvPr>
            <p:ph type="body" sz="quarter" idx="3"/>
          </p:nvPr>
        </p:nvSpPr>
        <p:spPr>
          <a:xfrm>
            <a:off x="4645027" y="461428"/>
            <a:ext cx="4041775" cy="639763"/>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algn="ctr"/>
            <a:r>
              <a:rPr lang="en-US" sz="3200" dirty="0" smtClean="0"/>
              <a:t>Preemptive</a:t>
            </a:r>
            <a:endParaRPr lang="en-US" sz="3200" dirty="0"/>
          </a:p>
        </p:txBody>
      </p:sp>
      <p:sp>
        <p:nvSpPr>
          <p:cNvPr id="6" name="Slide Number Placeholder 5"/>
          <p:cNvSpPr>
            <a:spLocks noGrp="1"/>
          </p:cNvSpPr>
          <p:nvPr>
            <p:ph type="sldNum" sz="quarter" idx="12"/>
          </p:nvPr>
        </p:nvSpPr>
        <p:spPr/>
        <p:txBody>
          <a:bodyPr/>
          <a:lstStyle/>
          <a:p>
            <a:fld id="{6507B5A5-F0C2-644D-AEA7-E773B6B78F38}" type="slidenum">
              <a:rPr lang="en-US" smtClean="0"/>
              <a:t>37</a:t>
            </a:fld>
            <a:endParaRPr lang="en-US"/>
          </a:p>
        </p:txBody>
      </p:sp>
    </p:spTree>
    <p:extLst>
      <p:ext uri="{BB962C8B-B14F-4D97-AF65-F5344CB8AC3E}">
        <p14:creationId xmlns:p14="http://schemas.microsoft.com/office/powerpoint/2010/main" val="1951508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419602" y="4010880"/>
            <a:ext cx="4063999" cy="2360829"/>
          </a:xfrm>
          <a:prstGeom prst="rect">
            <a:avLst/>
          </a:prstGeom>
        </p:spPr>
      </p:pic>
      <p:sp>
        <p:nvSpPr>
          <p:cNvPr id="5" name="Slide Number Placeholder 4"/>
          <p:cNvSpPr>
            <a:spLocks noGrp="1"/>
          </p:cNvSpPr>
          <p:nvPr>
            <p:ph type="sldNum" sz="quarter" idx="12"/>
          </p:nvPr>
        </p:nvSpPr>
        <p:spPr/>
        <p:txBody>
          <a:bodyPr/>
          <a:lstStyle/>
          <a:p>
            <a:fld id="{6507B5A5-F0C2-644D-AEA7-E773B6B78F38}" type="slidenum">
              <a:rPr lang="en-US" smtClean="0"/>
              <a:t>38</a:t>
            </a:fld>
            <a:endParaRPr lang="en-US"/>
          </a:p>
        </p:txBody>
      </p:sp>
      <p:pic>
        <p:nvPicPr>
          <p:cNvPr id="7" name="Picture 6"/>
          <p:cNvPicPr>
            <a:picLocks noChangeAspect="1"/>
          </p:cNvPicPr>
          <p:nvPr/>
        </p:nvPicPr>
        <p:blipFill rotWithShape="1">
          <a:blip r:embed="rId3"/>
          <a:srcRect l="4921" t="20203" r="9267" b="16547"/>
          <a:stretch/>
        </p:blipFill>
        <p:spPr>
          <a:xfrm>
            <a:off x="457202" y="1336825"/>
            <a:ext cx="3629891" cy="1909993"/>
          </a:xfrm>
          <a:prstGeom prst="rect">
            <a:avLst/>
          </a:prstGeom>
        </p:spPr>
      </p:pic>
      <p:sp>
        <p:nvSpPr>
          <p:cNvPr id="8" name="TextBox 7"/>
          <p:cNvSpPr txBox="1"/>
          <p:nvPr/>
        </p:nvSpPr>
        <p:spPr>
          <a:xfrm>
            <a:off x="1178188" y="3198101"/>
            <a:ext cx="2187919" cy="461665"/>
          </a:xfrm>
          <a:prstGeom prst="rect">
            <a:avLst/>
          </a:prstGeom>
          <a:noFill/>
        </p:spPr>
        <p:txBody>
          <a:bodyPr wrap="none" rtlCol="0">
            <a:spAutoFit/>
          </a:bodyPr>
          <a:lstStyle/>
          <a:p>
            <a:r>
              <a:rPr lang="en-US" sz="2400" dirty="0" smtClean="0"/>
              <a:t>MULTICS (1969)</a:t>
            </a:r>
            <a:endParaRPr lang="en-US" sz="2400" dirty="0"/>
          </a:p>
        </p:txBody>
      </p:sp>
      <p:pic>
        <p:nvPicPr>
          <p:cNvPr id="11" name="Picture 10"/>
          <p:cNvPicPr>
            <a:picLocks noChangeAspect="1"/>
          </p:cNvPicPr>
          <p:nvPr/>
        </p:nvPicPr>
        <p:blipFill rotWithShape="1">
          <a:blip r:embed="rId4"/>
          <a:srcRect t="31480" b="29293"/>
          <a:stretch/>
        </p:blipFill>
        <p:spPr>
          <a:xfrm>
            <a:off x="457202" y="3796001"/>
            <a:ext cx="3629891" cy="1851075"/>
          </a:xfrm>
          <a:prstGeom prst="rect">
            <a:avLst/>
          </a:prstGeom>
        </p:spPr>
      </p:pic>
      <p:sp>
        <p:nvSpPr>
          <p:cNvPr id="12" name="TextBox 11"/>
          <p:cNvSpPr txBox="1"/>
          <p:nvPr/>
        </p:nvSpPr>
        <p:spPr>
          <a:xfrm>
            <a:off x="1422997" y="5606861"/>
            <a:ext cx="1698301" cy="461665"/>
          </a:xfrm>
          <a:prstGeom prst="rect">
            <a:avLst/>
          </a:prstGeom>
          <a:noFill/>
        </p:spPr>
        <p:txBody>
          <a:bodyPr wrap="none" rtlCol="0">
            <a:spAutoFit/>
          </a:bodyPr>
          <a:lstStyle/>
          <a:p>
            <a:r>
              <a:rPr lang="en-US" sz="2400" dirty="0" smtClean="0"/>
              <a:t>UNIX (1975)</a:t>
            </a:r>
            <a:endParaRPr lang="en-US" sz="2400" dirty="0"/>
          </a:p>
        </p:txBody>
      </p:sp>
      <p:pic>
        <p:nvPicPr>
          <p:cNvPr id="13" name="Picture 12"/>
          <p:cNvPicPr>
            <a:picLocks noChangeAspect="1"/>
          </p:cNvPicPr>
          <p:nvPr/>
        </p:nvPicPr>
        <p:blipFill>
          <a:blip r:embed="rId5"/>
          <a:stretch>
            <a:fillRect/>
          </a:stretch>
        </p:blipFill>
        <p:spPr>
          <a:xfrm>
            <a:off x="5077690" y="1813322"/>
            <a:ext cx="1595582" cy="2130103"/>
          </a:xfrm>
          <a:prstGeom prst="rect">
            <a:avLst/>
          </a:prstGeom>
        </p:spPr>
      </p:pic>
      <p:sp>
        <p:nvSpPr>
          <p:cNvPr id="14" name="TextBox 13"/>
          <p:cNvSpPr txBox="1"/>
          <p:nvPr/>
        </p:nvSpPr>
        <p:spPr>
          <a:xfrm>
            <a:off x="6781802" y="2209802"/>
            <a:ext cx="2240567" cy="1384995"/>
          </a:xfrm>
          <a:prstGeom prst="rect">
            <a:avLst/>
          </a:prstGeom>
          <a:noFill/>
        </p:spPr>
        <p:txBody>
          <a:bodyPr wrap="none" rtlCol="0">
            <a:spAutoFit/>
          </a:bodyPr>
          <a:lstStyle/>
          <a:p>
            <a:pPr algn="ctr"/>
            <a:r>
              <a:rPr lang="en-US" sz="2800" dirty="0" smtClean="0"/>
              <a:t>PowerMac G5</a:t>
            </a:r>
          </a:p>
          <a:p>
            <a:pPr algn="ctr"/>
            <a:r>
              <a:rPr lang="en-US" sz="2800" dirty="0" smtClean="0"/>
              <a:t>(Mac OS 9)</a:t>
            </a:r>
          </a:p>
          <a:p>
            <a:pPr algn="ctr"/>
            <a:r>
              <a:rPr lang="en-US" sz="2800" dirty="0" smtClean="0"/>
              <a:t>2006</a:t>
            </a:r>
            <a:endParaRPr lang="en-US" sz="2800" dirty="0"/>
          </a:p>
        </p:txBody>
      </p:sp>
      <p:sp>
        <p:nvSpPr>
          <p:cNvPr id="16" name="TextBox 15"/>
          <p:cNvSpPr txBox="1"/>
          <p:nvPr/>
        </p:nvSpPr>
        <p:spPr>
          <a:xfrm>
            <a:off x="7010400" y="4315682"/>
            <a:ext cx="2049284" cy="1384995"/>
          </a:xfrm>
          <a:prstGeom prst="rect">
            <a:avLst/>
          </a:prstGeom>
          <a:noFill/>
        </p:spPr>
        <p:txBody>
          <a:bodyPr wrap="none" rtlCol="0">
            <a:spAutoFit/>
          </a:bodyPr>
          <a:lstStyle/>
          <a:p>
            <a:pPr algn="ctr"/>
            <a:r>
              <a:rPr lang="en-US" sz="2800" dirty="0" smtClean="0"/>
              <a:t>MacBook Air</a:t>
            </a:r>
          </a:p>
          <a:p>
            <a:pPr algn="ctr"/>
            <a:r>
              <a:rPr lang="en-US" sz="2800" dirty="0" smtClean="0"/>
              <a:t>(Mac OS X)</a:t>
            </a:r>
          </a:p>
          <a:p>
            <a:pPr algn="ctr"/>
            <a:r>
              <a:rPr lang="en-US" sz="2800" dirty="0" smtClean="0"/>
              <a:t>2011</a:t>
            </a:r>
            <a:endParaRPr lang="en-US" sz="2800" dirty="0"/>
          </a:p>
        </p:txBody>
      </p:sp>
      <p:pic>
        <p:nvPicPr>
          <p:cNvPr id="17" name="Picture 16"/>
          <p:cNvPicPr>
            <a:picLocks noChangeAspect="1"/>
          </p:cNvPicPr>
          <p:nvPr/>
        </p:nvPicPr>
        <p:blipFill>
          <a:blip r:embed="rId6"/>
          <a:stretch>
            <a:fillRect/>
          </a:stretch>
        </p:blipFill>
        <p:spPr>
          <a:xfrm>
            <a:off x="4405755" y="152400"/>
            <a:ext cx="2362200" cy="1660923"/>
          </a:xfrm>
          <a:prstGeom prst="rect">
            <a:avLst/>
          </a:prstGeom>
        </p:spPr>
      </p:pic>
      <p:sp>
        <p:nvSpPr>
          <p:cNvPr id="18" name="TextBox 17"/>
          <p:cNvSpPr txBox="1"/>
          <p:nvPr/>
        </p:nvSpPr>
        <p:spPr>
          <a:xfrm>
            <a:off x="6706355" y="302459"/>
            <a:ext cx="2466392" cy="1384995"/>
          </a:xfrm>
          <a:prstGeom prst="rect">
            <a:avLst/>
          </a:prstGeom>
          <a:noFill/>
        </p:spPr>
        <p:txBody>
          <a:bodyPr wrap="square" rtlCol="0">
            <a:spAutoFit/>
          </a:bodyPr>
          <a:lstStyle/>
          <a:p>
            <a:pPr algn="ctr"/>
            <a:r>
              <a:rPr lang="en-US" sz="2800" dirty="0" smtClean="0"/>
              <a:t>Microsoft Windows 2.1x</a:t>
            </a:r>
          </a:p>
          <a:p>
            <a:pPr algn="ctr"/>
            <a:r>
              <a:rPr lang="en-US" sz="2800" dirty="0" smtClean="0"/>
              <a:t>1988</a:t>
            </a:r>
            <a:endParaRPr lang="en-US" sz="2800" dirty="0"/>
          </a:p>
        </p:txBody>
      </p:sp>
      <p:pic>
        <p:nvPicPr>
          <p:cNvPr id="19" name="Picture 18"/>
          <p:cNvPicPr>
            <a:picLocks noChangeAspect="1"/>
          </p:cNvPicPr>
          <p:nvPr/>
        </p:nvPicPr>
        <p:blipFill>
          <a:blip r:embed="rId7"/>
          <a:stretch>
            <a:fillRect/>
          </a:stretch>
        </p:blipFill>
        <p:spPr>
          <a:xfrm>
            <a:off x="30047" y="104425"/>
            <a:ext cx="1148141" cy="1131817"/>
          </a:xfrm>
          <a:prstGeom prst="roundRect">
            <a:avLst>
              <a:gd name="adj" fmla="val 4167"/>
            </a:avLst>
          </a:prstGeom>
          <a:solidFill>
            <a:srgbClr val="FFFFFF"/>
          </a:solidFill>
          <a:ln w="76200" cap="sq">
            <a:solidFill>
              <a:srgbClr val="FFFF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title"/>
          </p:nvPr>
        </p:nvSpPr>
        <p:spPr>
          <a:xfrm>
            <a:off x="1143000" y="152400"/>
            <a:ext cx="3116124" cy="1583031"/>
          </a:xfrm>
          <a:solidFill>
            <a:schemeClr val="accent2">
              <a:lumMod val="50000"/>
            </a:schemeClr>
          </a:solidFill>
        </p:spPr>
        <p:txBody>
          <a:bodyPr>
            <a:noAutofit/>
          </a:bodyPr>
          <a:lstStyle/>
          <a:p>
            <a:r>
              <a:rPr lang="en-US" sz="3200" dirty="0" smtClean="0">
                <a:solidFill>
                  <a:schemeClr val="bg1"/>
                </a:solidFill>
              </a:rPr>
              <a:t>Which have </a:t>
            </a:r>
            <a:br>
              <a:rPr lang="en-US" sz="3200" dirty="0" smtClean="0">
                <a:solidFill>
                  <a:schemeClr val="bg1"/>
                </a:solidFill>
              </a:rPr>
            </a:br>
            <a:r>
              <a:rPr lang="en-US" sz="3200" i="1" dirty="0" smtClean="0">
                <a:solidFill>
                  <a:schemeClr val="bg1"/>
                </a:solidFill>
              </a:rPr>
              <a:t>preemptive multitasking</a:t>
            </a:r>
            <a:r>
              <a:rPr lang="en-US" sz="3200"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3763791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Grading</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3</a:t>
            </a:fld>
            <a:endParaRPr lang="en-US"/>
          </a:p>
        </p:txBody>
      </p:sp>
      <p:pic>
        <p:nvPicPr>
          <p:cNvPr id="6" name="Picture 5" descr="Screen Shot 2014-01-28 at 9.05.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368" y="3170586"/>
            <a:ext cx="8664719" cy="3423473"/>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2953626" y="1846390"/>
            <a:ext cx="3233978" cy="58477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sz="3200" dirty="0"/>
              <a:t>Don’t be stressed!</a:t>
            </a:r>
          </a:p>
        </p:txBody>
      </p:sp>
    </p:spTree>
    <p:extLst>
      <p:ext uri="{BB962C8B-B14F-4D97-AF65-F5344CB8AC3E}">
        <p14:creationId xmlns:p14="http://schemas.microsoft.com/office/powerpoint/2010/main" val="69328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419602" y="4010880"/>
            <a:ext cx="4063999" cy="2360829"/>
          </a:xfrm>
          <a:prstGeom prst="rect">
            <a:avLst/>
          </a:prstGeom>
        </p:spPr>
      </p:pic>
      <p:sp>
        <p:nvSpPr>
          <p:cNvPr id="2" name="Title 1"/>
          <p:cNvSpPr>
            <a:spLocks noGrp="1"/>
          </p:cNvSpPr>
          <p:nvPr>
            <p:ph type="title"/>
          </p:nvPr>
        </p:nvSpPr>
        <p:spPr>
          <a:xfrm>
            <a:off x="304802" y="0"/>
            <a:ext cx="4382655" cy="1143000"/>
          </a:xfrm>
        </p:spPr>
        <p:txBody>
          <a:bodyPr>
            <a:noAutofit/>
          </a:bodyPr>
          <a:lstStyle/>
          <a:p>
            <a:r>
              <a:rPr lang="en-US" sz="3200" dirty="0" smtClean="0"/>
              <a:t>Which have </a:t>
            </a:r>
            <a:r>
              <a:rPr lang="en-US" sz="3200" i="1" dirty="0" smtClean="0"/>
              <a:t>preemptive multitasking</a:t>
            </a:r>
            <a:r>
              <a:rPr lang="en-US" sz="3200" dirty="0" smtClean="0"/>
              <a:t>?</a:t>
            </a:r>
            <a:endParaRPr lang="en-US" sz="3200" dirty="0"/>
          </a:p>
        </p:txBody>
      </p:sp>
      <p:sp>
        <p:nvSpPr>
          <p:cNvPr id="5" name="Slide Number Placeholder 4"/>
          <p:cNvSpPr>
            <a:spLocks noGrp="1"/>
          </p:cNvSpPr>
          <p:nvPr>
            <p:ph type="sldNum" sz="quarter" idx="12"/>
          </p:nvPr>
        </p:nvSpPr>
        <p:spPr/>
        <p:txBody>
          <a:bodyPr/>
          <a:lstStyle/>
          <a:p>
            <a:fld id="{6507B5A5-F0C2-644D-AEA7-E773B6B78F38}" type="slidenum">
              <a:rPr lang="en-US" smtClean="0"/>
              <a:t>39</a:t>
            </a:fld>
            <a:endParaRPr lang="en-US"/>
          </a:p>
        </p:txBody>
      </p:sp>
      <p:pic>
        <p:nvPicPr>
          <p:cNvPr id="7" name="Picture 6"/>
          <p:cNvPicPr>
            <a:picLocks noChangeAspect="1"/>
          </p:cNvPicPr>
          <p:nvPr/>
        </p:nvPicPr>
        <p:blipFill rotWithShape="1">
          <a:blip r:embed="rId3"/>
          <a:srcRect l="4921" t="20203" r="9267" b="16547"/>
          <a:stretch/>
        </p:blipFill>
        <p:spPr>
          <a:xfrm>
            <a:off x="457202" y="1336825"/>
            <a:ext cx="3629891" cy="1909993"/>
          </a:xfrm>
          <a:prstGeom prst="rect">
            <a:avLst/>
          </a:prstGeom>
        </p:spPr>
      </p:pic>
      <p:sp>
        <p:nvSpPr>
          <p:cNvPr id="8" name="TextBox 7"/>
          <p:cNvSpPr txBox="1"/>
          <p:nvPr/>
        </p:nvSpPr>
        <p:spPr>
          <a:xfrm>
            <a:off x="1178188" y="3198101"/>
            <a:ext cx="2187919" cy="461665"/>
          </a:xfrm>
          <a:prstGeom prst="rect">
            <a:avLst/>
          </a:prstGeom>
          <a:noFill/>
        </p:spPr>
        <p:txBody>
          <a:bodyPr wrap="none" rtlCol="0">
            <a:spAutoFit/>
          </a:bodyPr>
          <a:lstStyle/>
          <a:p>
            <a:r>
              <a:rPr lang="en-US" sz="2400" dirty="0" smtClean="0"/>
              <a:t>MULTICS (1969)</a:t>
            </a:r>
            <a:endParaRPr lang="en-US" sz="2400" dirty="0"/>
          </a:p>
        </p:txBody>
      </p:sp>
      <p:pic>
        <p:nvPicPr>
          <p:cNvPr id="11" name="Picture 10"/>
          <p:cNvPicPr>
            <a:picLocks noChangeAspect="1"/>
          </p:cNvPicPr>
          <p:nvPr/>
        </p:nvPicPr>
        <p:blipFill rotWithShape="1">
          <a:blip r:embed="rId4"/>
          <a:srcRect t="31480" b="29293"/>
          <a:stretch/>
        </p:blipFill>
        <p:spPr>
          <a:xfrm>
            <a:off x="457202" y="3796001"/>
            <a:ext cx="3629891" cy="1851075"/>
          </a:xfrm>
          <a:prstGeom prst="rect">
            <a:avLst/>
          </a:prstGeom>
        </p:spPr>
      </p:pic>
      <p:sp>
        <p:nvSpPr>
          <p:cNvPr id="12" name="TextBox 11"/>
          <p:cNvSpPr txBox="1"/>
          <p:nvPr/>
        </p:nvSpPr>
        <p:spPr>
          <a:xfrm>
            <a:off x="1422997" y="5606861"/>
            <a:ext cx="1698301" cy="461665"/>
          </a:xfrm>
          <a:prstGeom prst="rect">
            <a:avLst/>
          </a:prstGeom>
          <a:noFill/>
        </p:spPr>
        <p:txBody>
          <a:bodyPr wrap="none" rtlCol="0">
            <a:spAutoFit/>
          </a:bodyPr>
          <a:lstStyle/>
          <a:p>
            <a:r>
              <a:rPr lang="en-US" sz="2400" dirty="0" smtClean="0"/>
              <a:t>UNIX (1975)</a:t>
            </a:r>
            <a:endParaRPr lang="en-US" sz="2400" dirty="0"/>
          </a:p>
        </p:txBody>
      </p:sp>
      <p:pic>
        <p:nvPicPr>
          <p:cNvPr id="13" name="Picture 12"/>
          <p:cNvPicPr>
            <a:picLocks noChangeAspect="1"/>
          </p:cNvPicPr>
          <p:nvPr/>
        </p:nvPicPr>
        <p:blipFill>
          <a:blip r:embed="rId5"/>
          <a:stretch>
            <a:fillRect/>
          </a:stretch>
        </p:blipFill>
        <p:spPr>
          <a:xfrm>
            <a:off x="5077690" y="1813322"/>
            <a:ext cx="1595582" cy="2130103"/>
          </a:xfrm>
          <a:prstGeom prst="rect">
            <a:avLst/>
          </a:prstGeom>
        </p:spPr>
      </p:pic>
      <p:sp>
        <p:nvSpPr>
          <p:cNvPr id="14" name="TextBox 13"/>
          <p:cNvSpPr txBox="1"/>
          <p:nvPr/>
        </p:nvSpPr>
        <p:spPr>
          <a:xfrm>
            <a:off x="6781802" y="2209802"/>
            <a:ext cx="2240567" cy="1384995"/>
          </a:xfrm>
          <a:prstGeom prst="rect">
            <a:avLst/>
          </a:prstGeom>
          <a:noFill/>
        </p:spPr>
        <p:txBody>
          <a:bodyPr wrap="none" rtlCol="0">
            <a:spAutoFit/>
          </a:bodyPr>
          <a:lstStyle/>
          <a:p>
            <a:pPr algn="ctr"/>
            <a:r>
              <a:rPr lang="en-US" sz="2800" dirty="0" smtClean="0"/>
              <a:t>PowerMac G5</a:t>
            </a:r>
          </a:p>
          <a:p>
            <a:pPr algn="ctr"/>
            <a:r>
              <a:rPr lang="en-US" sz="2800" dirty="0" smtClean="0"/>
              <a:t>(Mac OS 9)</a:t>
            </a:r>
          </a:p>
          <a:p>
            <a:pPr algn="ctr"/>
            <a:r>
              <a:rPr lang="en-US" sz="2800" dirty="0" smtClean="0"/>
              <a:t>2006</a:t>
            </a:r>
            <a:endParaRPr lang="en-US" sz="2800" dirty="0"/>
          </a:p>
        </p:txBody>
      </p:sp>
      <p:sp>
        <p:nvSpPr>
          <p:cNvPr id="16" name="TextBox 15"/>
          <p:cNvSpPr txBox="1"/>
          <p:nvPr/>
        </p:nvSpPr>
        <p:spPr>
          <a:xfrm>
            <a:off x="7010400" y="4315682"/>
            <a:ext cx="2049284" cy="1384995"/>
          </a:xfrm>
          <a:prstGeom prst="rect">
            <a:avLst/>
          </a:prstGeom>
          <a:noFill/>
        </p:spPr>
        <p:txBody>
          <a:bodyPr wrap="none" rtlCol="0">
            <a:spAutoFit/>
          </a:bodyPr>
          <a:lstStyle/>
          <a:p>
            <a:pPr algn="ctr"/>
            <a:r>
              <a:rPr lang="en-US" sz="2800" dirty="0" smtClean="0"/>
              <a:t>MacBook Air</a:t>
            </a:r>
          </a:p>
          <a:p>
            <a:pPr algn="ctr"/>
            <a:r>
              <a:rPr lang="en-US" sz="2800" dirty="0" smtClean="0"/>
              <a:t>(Mac OS X)</a:t>
            </a:r>
          </a:p>
          <a:p>
            <a:pPr algn="ctr"/>
            <a:r>
              <a:rPr lang="en-US" sz="2800" dirty="0" smtClean="0"/>
              <a:t>2011</a:t>
            </a:r>
            <a:endParaRPr lang="en-US" sz="2800" dirty="0"/>
          </a:p>
        </p:txBody>
      </p:sp>
      <p:pic>
        <p:nvPicPr>
          <p:cNvPr id="17" name="Picture 16"/>
          <p:cNvPicPr>
            <a:picLocks noChangeAspect="1"/>
          </p:cNvPicPr>
          <p:nvPr/>
        </p:nvPicPr>
        <p:blipFill>
          <a:blip r:embed="rId6"/>
          <a:stretch>
            <a:fillRect/>
          </a:stretch>
        </p:blipFill>
        <p:spPr>
          <a:xfrm>
            <a:off x="4648200" y="152400"/>
            <a:ext cx="2362200" cy="1660923"/>
          </a:xfrm>
          <a:prstGeom prst="rect">
            <a:avLst/>
          </a:prstGeom>
        </p:spPr>
      </p:pic>
      <p:sp>
        <p:nvSpPr>
          <p:cNvPr id="18" name="TextBox 17"/>
          <p:cNvSpPr txBox="1"/>
          <p:nvPr/>
        </p:nvSpPr>
        <p:spPr>
          <a:xfrm>
            <a:off x="6752535" y="302459"/>
            <a:ext cx="2466392" cy="1384995"/>
          </a:xfrm>
          <a:prstGeom prst="rect">
            <a:avLst/>
          </a:prstGeom>
          <a:noFill/>
        </p:spPr>
        <p:txBody>
          <a:bodyPr wrap="square" rtlCol="0">
            <a:spAutoFit/>
          </a:bodyPr>
          <a:lstStyle/>
          <a:p>
            <a:pPr algn="ctr"/>
            <a:r>
              <a:rPr lang="en-US" sz="2800" dirty="0" smtClean="0"/>
              <a:t>Microsoft Windows 2.1x</a:t>
            </a:r>
          </a:p>
          <a:p>
            <a:pPr algn="ctr"/>
            <a:r>
              <a:rPr lang="en-US" sz="2800" dirty="0" smtClean="0"/>
              <a:t>1988</a:t>
            </a:r>
            <a:endParaRPr lang="en-US" sz="2800" dirty="0"/>
          </a:p>
        </p:txBody>
      </p:sp>
      <p:sp>
        <p:nvSpPr>
          <p:cNvPr id="6" name="Oval 5"/>
          <p:cNvSpPr/>
          <p:nvPr/>
        </p:nvSpPr>
        <p:spPr>
          <a:xfrm>
            <a:off x="304800" y="3394140"/>
            <a:ext cx="4114800" cy="2851953"/>
          </a:xfrm>
          <a:prstGeom prst="ellipse">
            <a:avLst/>
          </a:prstGeom>
          <a:noFill/>
          <a:ln w="57150" cmpd="sng">
            <a:solidFill>
              <a:srgbClr val="008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9" name="Oval 18"/>
          <p:cNvSpPr/>
          <p:nvPr/>
        </p:nvSpPr>
        <p:spPr>
          <a:xfrm>
            <a:off x="6856440" y="4010880"/>
            <a:ext cx="2203244" cy="2057645"/>
          </a:xfrm>
          <a:prstGeom prst="ellipse">
            <a:avLst/>
          </a:prstGeom>
          <a:noFill/>
          <a:ln w="57150" cmpd="sng">
            <a:solidFill>
              <a:srgbClr val="008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Oval 19"/>
          <p:cNvSpPr/>
          <p:nvPr/>
        </p:nvSpPr>
        <p:spPr>
          <a:xfrm>
            <a:off x="6752537" y="114177"/>
            <a:ext cx="2391465" cy="1813915"/>
          </a:xfrm>
          <a:prstGeom prst="ellipse">
            <a:avLst/>
          </a:prstGeom>
          <a:noFill/>
          <a:ln w="57150" cmpd="sng">
            <a:solidFill>
              <a:srgbClr val="008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789620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8093"/>
            <a:ext cx="8229600" cy="1143000"/>
          </a:xfrm>
        </p:spPr>
        <p:txBody>
          <a:bodyPr/>
          <a:lstStyle/>
          <a:p>
            <a:r>
              <a:rPr lang="en-US" dirty="0" smtClean="0"/>
              <a:t>How could I prove it?</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40</a:t>
            </a:fld>
            <a:endParaRPr lang="en-US"/>
          </a:p>
        </p:txBody>
      </p:sp>
      <p:pic>
        <p:nvPicPr>
          <p:cNvPr id="6" name="Picture 5"/>
          <p:cNvPicPr>
            <a:picLocks noChangeAspect="1"/>
          </p:cNvPicPr>
          <p:nvPr/>
        </p:nvPicPr>
        <p:blipFill>
          <a:blip r:embed="rId2"/>
          <a:stretch>
            <a:fillRect/>
          </a:stretch>
        </p:blipFill>
        <p:spPr>
          <a:xfrm>
            <a:off x="689813" y="3707696"/>
            <a:ext cx="4063999" cy="2360829"/>
          </a:xfrm>
          <a:prstGeom prst="rect">
            <a:avLst/>
          </a:prstGeom>
        </p:spPr>
      </p:pic>
      <p:sp>
        <p:nvSpPr>
          <p:cNvPr id="7" name="Slide Number Placeholder 4"/>
          <p:cNvSpPr txBox="1">
            <a:spLocks/>
          </p:cNvSpPr>
          <p:nvPr/>
        </p:nvSpPr>
        <p:spPr>
          <a:xfrm>
            <a:off x="2823411" y="605316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07B5A5-F0C2-644D-AEA7-E773B6B78F38}" type="slidenum">
              <a:rPr lang="en-US" smtClean="0"/>
              <a:pPr/>
              <a:t>40</a:t>
            </a:fld>
            <a:endParaRPr lang="en-US"/>
          </a:p>
        </p:txBody>
      </p:sp>
      <p:sp>
        <p:nvSpPr>
          <p:cNvPr id="8" name="TextBox 7"/>
          <p:cNvSpPr txBox="1"/>
          <p:nvPr/>
        </p:nvSpPr>
        <p:spPr>
          <a:xfrm>
            <a:off x="3324305" y="4361929"/>
            <a:ext cx="1961895" cy="646331"/>
          </a:xfrm>
          <a:prstGeom prst="rect">
            <a:avLst/>
          </a:prstGeom>
          <a:noFill/>
        </p:spPr>
        <p:txBody>
          <a:bodyPr wrap="none" rtlCol="0">
            <a:spAutoFit/>
          </a:bodyPr>
          <a:lstStyle/>
          <a:p>
            <a:pPr algn="ctr"/>
            <a:r>
              <a:rPr lang="en-US" sz="3600" dirty="0" smtClean="0"/>
              <a:t>Mac OS X</a:t>
            </a:r>
          </a:p>
        </p:txBody>
      </p:sp>
      <p:sp>
        <p:nvSpPr>
          <p:cNvPr id="9" name="Oval 8"/>
          <p:cNvSpPr/>
          <p:nvPr/>
        </p:nvSpPr>
        <p:spPr>
          <a:xfrm>
            <a:off x="3126651" y="3707696"/>
            <a:ext cx="2203244" cy="2057645"/>
          </a:xfrm>
          <a:prstGeom prst="ellipse">
            <a:avLst/>
          </a:prstGeom>
          <a:noFill/>
          <a:ln w="57150" cmpd="sng">
            <a:solidFill>
              <a:srgbClr val="008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618415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One-line Proof</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41</a:t>
            </a:fld>
            <a:endParaRPr lang="en-US"/>
          </a:p>
        </p:txBody>
      </p:sp>
      <p:pic>
        <p:nvPicPr>
          <p:cNvPr id="6" name="Picture 5" descr="Screen Shot 2013-09-10 at 9.48.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00" y="1752600"/>
            <a:ext cx="7035800" cy="3352800"/>
          </a:xfrm>
          <a:prstGeom prst="rect">
            <a:avLst/>
          </a:prstGeom>
        </p:spPr>
      </p:pic>
    </p:spTree>
    <p:extLst>
      <p:ext uri="{BB962C8B-B14F-4D97-AF65-F5344CB8AC3E}">
        <p14:creationId xmlns:p14="http://schemas.microsoft.com/office/powerpoint/2010/main" val="3640937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199" y="521955"/>
            <a:ext cx="8406063" cy="5426992"/>
          </a:xfrm>
        </p:spPr>
        <p:txBody>
          <a:bodyPr>
            <a:normAutofit fontScale="85000" lnSpcReduction="20000"/>
          </a:bodyPr>
          <a:lstStyle/>
          <a:p>
            <a:pPr marL="0" indent="0" algn="ctr">
              <a:lnSpc>
                <a:spcPct val="120000"/>
              </a:lnSpc>
              <a:buNone/>
            </a:pPr>
            <a:r>
              <a:rPr lang="en-US" sz="4100" dirty="0" smtClean="0"/>
              <a:t>Which are result of </a:t>
            </a:r>
            <a:r>
              <a:rPr lang="en-US" sz="4100" b="1" i="1" dirty="0" smtClean="0"/>
              <a:t>preemptive</a:t>
            </a:r>
            <a:r>
              <a:rPr lang="en-US" sz="4100" dirty="0" smtClean="0"/>
              <a:t> multitasking?</a:t>
            </a:r>
          </a:p>
          <a:p>
            <a:pPr marL="742950" indent="-742950">
              <a:lnSpc>
                <a:spcPct val="120000"/>
              </a:lnSpc>
              <a:buFont typeface="+mj-lt"/>
              <a:buAutoNum type="alphaUcPeriod"/>
            </a:pPr>
            <a:r>
              <a:rPr lang="en-US" sz="3600" dirty="0"/>
              <a:t>A computer running Mac OS X crashes less than one running Mac OS 9 </a:t>
            </a:r>
          </a:p>
          <a:p>
            <a:pPr marL="742950" indent="-742950">
              <a:lnSpc>
                <a:spcPct val="120000"/>
              </a:lnSpc>
              <a:buFont typeface="+mj-lt"/>
              <a:buAutoNum type="alphaUcPeriod"/>
            </a:pPr>
            <a:r>
              <a:rPr lang="en-US" sz="3600" dirty="0"/>
              <a:t>A computer running Mac OS X needs fewer hard reboots than one running Mac OS </a:t>
            </a:r>
            <a:r>
              <a:rPr lang="en-US" sz="3600" dirty="0" smtClean="0"/>
              <a:t>9</a:t>
            </a:r>
          </a:p>
          <a:p>
            <a:pPr marL="742950" indent="-742950">
              <a:lnSpc>
                <a:spcPct val="120000"/>
              </a:lnSpc>
              <a:buFont typeface="+mj-lt"/>
              <a:buAutoNum type="alphaUcPeriod"/>
            </a:pPr>
            <a:r>
              <a:rPr lang="en-US" sz="3600" dirty="0" smtClean="0"/>
              <a:t>When you watch your </a:t>
            </a:r>
            <a:r>
              <a:rPr lang="en-US" sz="3600" dirty="0" smtClean="0">
                <a:hlinkClick r:id="rId2"/>
              </a:rPr>
              <a:t>favorite Eminem video</a:t>
            </a:r>
            <a:r>
              <a:rPr lang="en-US" sz="3600" dirty="0" smtClean="0"/>
              <a:t> for the 50</a:t>
            </a:r>
            <a:r>
              <a:rPr lang="en-US" sz="3600" baseline="30000" dirty="0" smtClean="0"/>
              <a:t>th</a:t>
            </a:r>
            <a:r>
              <a:rPr lang="en-US" sz="3600" dirty="0" smtClean="0"/>
              <a:t> time, the video still (occasionally) jitters</a:t>
            </a:r>
          </a:p>
          <a:p>
            <a:pPr marL="742950" indent="-742950">
              <a:lnSpc>
                <a:spcPct val="120000"/>
              </a:lnSpc>
              <a:buFont typeface="+mj-lt"/>
              <a:buAutoNum type="alphaUcPeriod"/>
            </a:pPr>
            <a:r>
              <a:rPr lang="en-US" sz="3600" dirty="0" smtClean="0"/>
              <a:t>Your </a:t>
            </a:r>
            <a:r>
              <a:rPr lang="en-US" sz="3600" dirty="0" err="1" smtClean="0">
                <a:solidFill>
                  <a:srgbClr val="0000FF"/>
                </a:solidFill>
              </a:rPr>
              <a:t>zhttpto</a:t>
            </a:r>
            <a:r>
              <a:rPr lang="en-US" sz="3600" dirty="0" smtClean="0"/>
              <a:t> server can handle more than one request at a time</a:t>
            </a:r>
          </a:p>
          <a:p>
            <a:pPr marL="742950" indent="-742950">
              <a:buFont typeface="+mj-lt"/>
              <a:buAutoNum type="alphaUcPeriod"/>
            </a:pPr>
            <a:endParaRPr lang="en-US" sz="3600" dirty="0"/>
          </a:p>
        </p:txBody>
      </p:sp>
      <p:sp>
        <p:nvSpPr>
          <p:cNvPr id="5" name="Slide Number Placeholder 4"/>
          <p:cNvSpPr>
            <a:spLocks noGrp="1"/>
          </p:cNvSpPr>
          <p:nvPr>
            <p:ph type="sldNum" sz="quarter" idx="12"/>
          </p:nvPr>
        </p:nvSpPr>
        <p:spPr/>
        <p:txBody>
          <a:bodyPr/>
          <a:lstStyle/>
          <a:p>
            <a:fld id="{6507B5A5-F0C2-644D-AEA7-E773B6B78F38}" type="slidenum">
              <a:rPr lang="en-US" smtClean="0"/>
              <a:t>42</a:t>
            </a:fld>
            <a:endParaRPr lang="en-US"/>
          </a:p>
        </p:txBody>
      </p:sp>
    </p:spTree>
    <p:extLst>
      <p:ext uri="{BB962C8B-B14F-4D97-AF65-F5344CB8AC3E}">
        <p14:creationId xmlns:p14="http://schemas.microsoft.com/office/powerpoint/2010/main" val="368573091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43</a:t>
            </a:fld>
            <a:endParaRPr lang="en-US"/>
          </a:p>
        </p:txBody>
      </p:sp>
      <p:sp>
        <p:nvSpPr>
          <p:cNvPr id="11" name="TextBox 10"/>
          <p:cNvSpPr txBox="1"/>
          <p:nvPr/>
        </p:nvSpPr>
        <p:spPr>
          <a:xfrm>
            <a:off x="420060" y="5403425"/>
            <a:ext cx="8350062"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dirty="0" smtClean="0"/>
              <a:t>How did Apple add preemptive multitasking to Mac OS?</a:t>
            </a:r>
            <a:endParaRPr lang="en-US" sz="2800" dirty="0"/>
          </a:p>
        </p:txBody>
      </p:sp>
      <p:pic>
        <p:nvPicPr>
          <p:cNvPr id="12" name="Picture 11"/>
          <p:cNvPicPr>
            <a:picLocks noChangeAspect="1"/>
          </p:cNvPicPr>
          <p:nvPr/>
        </p:nvPicPr>
        <p:blipFill>
          <a:blip r:embed="rId2"/>
          <a:stretch>
            <a:fillRect/>
          </a:stretch>
        </p:blipFill>
        <p:spPr>
          <a:xfrm>
            <a:off x="344803" y="619993"/>
            <a:ext cx="4250289" cy="3251471"/>
          </a:xfrm>
          <a:prstGeom prst="rect">
            <a:avLst/>
          </a:prstGeom>
        </p:spPr>
      </p:pic>
      <p:pic>
        <p:nvPicPr>
          <p:cNvPr id="13" name="Picture 12"/>
          <p:cNvPicPr>
            <a:picLocks noChangeAspect="1"/>
          </p:cNvPicPr>
          <p:nvPr/>
        </p:nvPicPr>
        <p:blipFill>
          <a:blip r:embed="rId3"/>
          <a:stretch>
            <a:fillRect/>
          </a:stretch>
        </p:blipFill>
        <p:spPr>
          <a:xfrm>
            <a:off x="4756737" y="619991"/>
            <a:ext cx="4375727" cy="3281795"/>
          </a:xfrm>
          <a:prstGeom prst="rect">
            <a:avLst/>
          </a:prstGeom>
        </p:spPr>
      </p:pic>
      <p:sp>
        <p:nvSpPr>
          <p:cNvPr id="14" name="TextBox 13"/>
          <p:cNvSpPr txBox="1"/>
          <p:nvPr/>
        </p:nvSpPr>
        <p:spPr>
          <a:xfrm>
            <a:off x="5195361" y="4110259"/>
            <a:ext cx="3498474" cy="1077218"/>
          </a:xfrm>
          <a:prstGeom prst="rect">
            <a:avLst/>
          </a:prstGeom>
          <a:noFill/>
        </p:spPr>
        <p:txBody>
          <a:bodyPr wrap="none" rtlCol="0">
            <a:spAutoFit/>
          </a:bodyPr>
          <a:lstStyle/>
          <a:p>
            <a:pPr algn="ctr"/>
            <a:r>
              <a:rPr lang="en-US" sz="3200" dirty="0" smtClean="0"/>
              <a:t>Mac OS X (Cheetah)</a:t>
            </a:r>
          </a:p>
          <a:p>
            <a:pPr algn="ctr"/>
            <a:r>
              <a:rPr lang="en-US" sz="3200" dirty="0" smtClean="0"/>
              <a:t>24 March 2001</a:t>
            </a:r>
            <a:endParaRPr lang="en-US" sz="3200" dirty="0"/>
          </a:p>
        </p:txBody>
      </p:sp>
      <p:sp>
        <p:nvSpPr>
          <p:cNvPr id="15" name="TextBox 14"/>
          <p:cNvSpPr txBox="1"/>
          <p:nvPr/>
        </p:nvSpPr>
        <p:spPr>
          <a:xfrm>
            <a:off x="1278656" y="4110259"/>
            <a:ext cx="2382583" cy="1077218"/>
          </a:xfrm>
          <a:prstGeom prst="rect">
            <a:avLst/>
          </a:prstGeom>
          <a:noFill/>
        </p:spPr>
        <p:txBody>
          <a:bodyPr wrap="none" rtlCol="0">
            <a:spAutoFit/>
          </a:bodyPr>
          <a:lstStyle/>
          <a:p>
            <a:pPr algn="ctr"/>
            <a:r>
              <a:rPr lang="en-US" sz="3200" dirty="0" smtClean="0"/>
              <a:t>Mac OS 9.2.2</a:t>
            </a:r>
          </a:p>
          <a:p>
            <a:pPr algn="ctr"/>
            <a:r>
              <a:rPr lang="en-US" sz="3200" dirty="0" smtClean="0"/>
              <a:t>5 Dec 2001</a:t>
            </a:r>
            <a:endParaRPr lang="en-US" sz="3200" dirty="0"/>
          </a:p>
        </p:txBody>
      </p:sp>
    </p:spTree>
    <p:extLst>
      <p:ext uri="{BB962C8B-B14F-4D97-AF65-F5344CB8AC3E}">
        <p14:creationId xmlns:p14="http://schemas.microsoft.com/office/powerpoint/2010/main" val="358932804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44</a:t>
            </a:fld>
            <a:endParaRPr lang="en-US"/>
          </a:p>
        </p:txBody>
      </p:sp>
      <p:sp>
        <p:nvSpPr>
          <p:cNvPr id="5" name="Rectangle 4"/>
          <p:cNvSpPr/>
          <p:nvPr/>
        </p:nvSpPr>
        <p:spPr>
          <a:xfrm>
            <a:off x="457201" y="5532660"/>
            <a:ext cx="8229600" cy="46166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400" dirty="0" smtClean="0">
                <a:hlinkClick r:id="rId2"/>
              </a:rPr>
              <a:t>http://www.youtube.com/watch?v=YsWBJ_usRck&amp;t=2m18s</a:t>
            </a:r>
            <a:endParaRPr lang="en-US" sz="2400" dirty="0"/>
          </a:p>
        </p:txBody>
      </p:sp>
      <p:pic>
        <p:nvPicPr>
          <p:cNvPr id="6" name="Picture 5"/>
          <p:cNvPicPr>
            <a:picLocks noChangeAspect="1"/>
          </p:cNvPicPr>
          <p:nvPr/>
        </p:nvPicPr>
        <p:blipFill>
          <a:blip r:embed="rId3"/>
          <a:stretch>
            <a:fillRect/>
          </a:stretch>
        </p:blipFill>
        <p:spPr>
          <a:xfrm>
            <a:off x="822030" y="344076"/>
            <a:ext cx="3251200" cy="4876800"/>
          </a:xfrm>
          <a:prstGeom prst="rect">
            <a:avLst/>
          </a:prstGeom>
        </p:spPr>
      </p:pic>
      <p:sp>
        <p:nvSpPr>
          <p:cNvPr id="7" name="TextBox 6"/>
          <p:cNvSpPr txBox="1"/>
          <p:nvPr/>
        </p:nvSpPr>
        <p:spPr>
          <a:xfrm>
            <a:off x="4320305" y="1754991"/>
            <a:ext cx="3588333" cy="1569660"/>
          </a:xfrm>
          <a:prstGeom prst="rect">
            <a:avLst/>
          </a:prstGeom>
          <a:noFill/>
        </p:spPr>
        <p:txBody>
          <a:bodyPr wrap="square" rtlCol="0">
            <a:spAutoFit/>
          </a:bodyPr>
          <a:lstStyle/>
          <a:p>
            <a:r>
              <a:rPr lang="en-US" sz="3200" dirty="0" smtClean="0"/>
              <a:t>(The answer is probably not in this movie.)</a:t>
            </a:r>
            <a:endParaRPr lang="en-US" sz="3200" dirty="0"/>
          </a:p>
        </p:txBody>
      </p:sp>
    </p:spTree>
    <p:extLst>
      <p:ext uri="{BB962C8B-B14F-4D97-AF65-F5344CB8AC3E}">
        <p14:creationId xmlns:p14="http://schemas.microsoft.com/office/powerpoint/2010/main" val="67556437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2440" t="2057" r="9237"/>
          <a:stretch/>
        </p:blipFill>
        <p:spPr>
          <a:xfrm>
            <a:off x="-1" y="-102086"/>
            <a:ext cx="9144001" cy="7146637"/>
          </a:xfrm>
          <a:prstGeom prst="rect">
            <a:avLst/>
          </a:prstGeom>
        </p:spPr>
      </p:pic>
      <p:sp>
        <p:nvSpPr>
          <p:cNvPr id="5" name="Slide Number Placeholder 4"/>
          <p:cNvSpPr>
            <a:spLocks noGrp="1"/>
          </p:cNvSpPr>
          <p:nvPr>
            <p:ph type="sldNum" sz="quarter" idx="12"/>
          </p:nvPr>
        </p:nvSpPr>
        <p:spPr/>
        <p:txBody>
          <a:bodyPr/>
          <a:lstStyle/>
          <a:p>
            <a:fld id="{6507B5A5-F0C2-644D-AEA7-E773B6B78F38}" type="slidenum">
              <a:rPr lang="en-US" smtClean="0"/>
              <a:t>45</a:t>
            </a:fld>
            <a:endParaRPr lang="en-US"/>
          </a:p>
        </p:txBody>
      </p:sp>
      <p:sp>
        <p:nvSpPr>
          <p:cNvPr id="8" name="TextBox 7"/>
          <p:cNvSpPr txBox="1"/>
          <p:nvPr/>
        </p:nvSpPr>
        <p:spPr>
          <a:xfrm>
            <a:off x="2198254" y="669636"/>
            <a:ext cx="6488546" cy="230832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600" dirty="0" smtClean="0"/>
              <a:t>“Once you make them talk, they won’t be inanimate anymore.”</a:t>
            </a:r>
          </a:p>
          <a:p>
            <a:pPr algn="r"/>
            <a:r>
              <a:rPr lang="en-US" sz="3600" dirty="0" smtClean="0"/>
              <a:t>Steve Jobs (as quoted by </a:t>
            </a:r>
            <a:r>
              <a:rPr lang="en-US" sz="3600" dirty="0" err="1" smtClean="0"/>
              <a:t>Sorkin</a:t>
            </a:r>
            <a:r>
              <a:rPr lang="en-US" sz="3600" dirty="0" smtClean="0"/>
              <a:t> earlier in interview)</a:t>
            </a:r>
            <a:endParaRPr lang="en-US" sz="3600" dirty="0"/>
          </a:p>
        </p:txBody>
      </p:sp>
    </p:spTree>
    <p:extLst>
      <p:ext uri="{BB962C8B-B14F-4D97-AF65-F5344CB8AC3E}">
        <p14:creationId xmlns:p14="http://schemas.microsoft.com/office/powerpoint/2010/main" val="3509623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46</a:t>
            </a:fld>
            <a:endParaRPr lang="en-US"/>
          </a:p>
        </p:txBody>
      </p:sp>
      <p:pic>
        <p:nvPicPr>
          <p:cNvPr id="6" name="Picture 5"/>
          <p:cNvPicPr>
            <a:picLocks noChangeAspect="1"/>
          </p:cNvPicPr>
          <p:nvPr/>
        </p:nvPicPr>
        <p:blipFill>
          <a:blip r:embed="rId2"/>
          <a:stretch>
            <a:fillRect/>
          </a:stretch>
        </p:blipFill>
        <p:spPr>
          <a:xfrm>
            <a:off x="150091" y="204150"/>
            <a:ext cx="8857313" cy="5903399"/>
          </a:xfrm>
          <a:prstGeom prst="rect">
            <a:avLst/>
          </a:prstGeom>
        </p:spPr>
      </p:pic>
      <p:sp>
        <p:nvSpPr>
          <p:cNvPr id="7" name="TextBox 6"/>
          <p:cNvSpPr txBox="1"/>
          <p:nvPr/>
        </p:nvSpPr>
        <p:spPr>
          <a:xfrm>
            <a:off x="646546" y="6171684"/>
            <a:ext cx="7790188" cy="369332"/>
          </a:xfrm>
          <a:prstGeom prst="rect">
            <a:avLst/>
          </a:prstGeom>
          <a:noFill/>
        </p:spPr>
        <p:txBody>
          <a:bodyPr wrap="none" rtlCol="0">
            <a:spAutoFit/>
          </a:bodyPr>
          <a:lstStyle/>
          <a:p>
            <a:r>
              <a:rPr lang="en-US" dirty="0">
                <a:hlinkClick r:id="rId3"/>
              </a:rPr>
              <a:t>https://</a:t>
            </a:r>
            <a:r>
              <a:rPr lang="en-US" dirty="0" err="1">
                <a:hlinkClick r:id="rId3"/>
              </a:rPr>
              <a:t>upload.wikimedia.org</a:t>
            </a:r>
            <a:r>
              <a:rPr lang="en-US" dirty="0">
                <a:hlinkClick r:id="rId3"/>
              </a:rPr>
              <a:t>/</a:t>
            </a:r>
            <a:r>
              <a:rPr lang="en-US" dirty="0" err="1">
                <a:hlinkClick r:id="rId3"/>
              </a:rPr>
              <a:t>wikipedia</a:t>
            </a:r>
            <a:r>
              <a:rPr lang="en-US" dirty="0">
                <a:hlinkClick r:id="rId3"/>
              </a:rPr>
              <a:t>/commons/7/77/</a:t>
            </a:r>
            <a:r>
              <a:rPr lang="en-US" dirty="0" err="1">
                <a:hlinkClick r:id="rId3"/>
              </a:rPr>
              <a:t>Unix_history-simple.svg</a:t>
            </a:r>
            <a:endParaRPr lang="en-US" dirty="0"/>
          </a:p>
        </p:txBody>
      </p:sp>
    </p:spTree>
    <p:extLst>
      <p:ext uri="{BB962C8B-B14F-4D97-AF65-F5344CB8AC3E}">
        <p14:creationId xmlns:p14="http://schemas.microsoft.com/office/powerpoint/2010/main" val="405492134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47</a:t>
            </a:fld>
            <a:endParaRPr lang="en-US"/>
          </a:p>
        </p:txBody>
      </p:sp>
      <p:pic>
        <p:nvPicPr>
          <p:cNvPr id="6" name="Picture 5"/>
          <p:cNvPicPr>
            <a:picLocks noChangeAspect="1"/>
          </p:cNvPicPr>
          <p:nvPr/>
        </p:nvPicPr>
        <p:blipFill>
          <a:blip r:embed="rId2"/>
          <a:stretch>
            <a:fillRect/>
          </a:stretch>
        </p:blipFill>
        <p:spPr>
          <a:xfrm>
            <a:off x="0" y="-1475142"/>
            <a:ext cx="11750176" cy="7831492"/>
          </a:xfrm>
          <a:prstGeom prst="rect">
            <a:avLst/>
          </a:prstGeom>
        </p:spPr>
      </p:pic>
    </p:spTree>
    <p:extLst>
      <p:ext uri="{BB962C8B-B14F-4D97-AF65-F5344CB8AC3E}">
        <p14:creationId xmlns:p14="http://schemas.microsoft.com/office/powerpoint/2010/main" val="324415184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48</a:t>
            </a:fld>
            <a:endParaRPr lang="en-US"/>
          </a:p>
        </p:txBody>
      </p:sp>
      <p:pic>
        <p:nvPicPr>
          <p:cNvPr id="6" name="Picture 5"/>
          <p:cNvPicPr>
            <a:picLocks noChangeAspect="1"/>
          </p:cNvPicPr>
          <p:nvPr/>
        </p:nvPicPr>
        <p:blipFill>
          <a:blip r:embed="rId2"/>
          <a:stretch>
            <a:fillRect/>
          </a:stretch>
        </p:blipFill>
        <p:spPr>
          <a:xfrm>
            <a:off x="0" y="-1475142"/>
            <a:ext cx="11750176" cy="7831492"/>
          </a:xfrm>
          <a:prstGeom prst="rect">
            <a:avLst/>
          </a:prstGeom>
        </p:spPr>
      </p:pic>
      <p:pic>
        <p:nvPicPr>
          <p:cNvPr id="7" name="Picture 6"/>
          <p:cNvPicPr>
            <a:picLocks noChangeAspect="1"/>
          </p:cNvPicPr>
          <p:nvPr/>
        </p:nvPicPr>
        <p:blipFill>
          <a:blip r:embed="rId3"/>
          <a:stretch>
            <a:fillRect/>
          </a:stretch>
        </p:blipFill>
        <p:spPr>
          <a:xfrm>
            <a:off x="4099851" y="419099"/>
            <a:ext cx="3839898" cy="2995120"/>
          </a:xfrm>
          <a:prstGeom prst="rect">
            <a:avLst/>
          </a:prstGeom>
        </p:spPr>
      </p:pic>
      <p:pic>
        <p:nvPicPr>
          <p:cNvPr id="8" name="Picture 7"/>
          <p:cNvPicPr>
            <a:picLocks noChangeAspect="1"/>
          </p:cNvPicPr>
          <p:nvPr/>
        </p:nvPicPr>
        <p:blipFill>
          <a:blip r:embed="rId4"/>
          <a:stretch>
            <a:fillRect/>
          </a:stretch>
        </p:blipFill>
        <p:spPr>
          <a:xfrm>
            <a:off x="4650264" y="3333004"/>
            <a:ext cx="3011300" cy="3023347"/>
          </a:xfrm>
          <a:prstGeom prst="rect">
            <a:avLst/>
          </a:prstGeom>
        </p:spPr>
      </p:pic>
    </p:spTree>
    <p:extLst>
      <p:ext uri="{BB962C8B-B14F-4D97-AF65-F5344CB8AC3E}">
        <p14:creationId xmlns:p14="http://schemas.microsoft.com/office/powerpoint/2010/main" val="3562184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8069" y="4593132"/>
            <a:ext cx="7487720" cy="164214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6507B5A5-F0C2-644D-AEA7-E773B6B78F38}" type="slidenum">
              <a:rPr lang="en-US" smtClean="0"/>
              <a:t>4</a:t>
            </a:fld>
            <a:endParaRPr lang="en-US"/>
          </a:p>
        </p:txBody>
      </p:sp>
      <p:pic>
        <p:nvPicPr>
          <p:cNvPr id="4" name="Picture 3" descr="Screen Shot 2014-01-28 at 9.09.10 AM.png"/>
          <p:cNvPicPr>
            <a:picLocks noChangeAspect="1"/>
          </p:cNvPicPr>
          <p:nvPr/>
        </p:nvPicPr>
        <p:blipFill rotWithShape="1">
          <a:blip r:embed="rId2">
            <a:duotone>
              <a:prstClr val="black"/>
              <a:srgbClr val="A8D2EB">
                <a:tint val="45000"/>
                <a:satMod val="400000"/>
              </a:srgbClr>
            </a:duotone>
            <a:extLst>
              <a:ext uri="{28A0092B-C50C-407E-A947-70E740481C1C}">
                <a14:useLocalDpi xmlns:a14="http://schemas.microsoft.com/office/drawing/2010/main" val="0"/>
              </a:ext>
            </a:extLst>
          </a:blip>
          <a:srcRect l="3595" t="8310" r="25197" b="3850"/>
          <a:stretch/>
        </p:blipFill>
        <p:spPr>
          <a:xfrm>
            <a:off x="585413" y="93579"/>
            <a:ext cx="7970376" cy="421882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rot="16200000">
            <a:off x="-106947" y="5060262"/>
            <a:ext cx="1642146" cy="707886"/>
          </a:xfrm>
          <a:prstGeom prst="rect">
            <a:avLst/>
          </a:prstGeom>
          <a:noFill/>
        </p:spPr>
        <p:txBody>
          <a:bodyPr wrap="none" rtlCol="0">
            <a:spAutoFit/>
          </a:bodyPr>
          <a:lstStyle/>
          <a:p>
            <a:r>
              <a:rPr lang="en-US" sz="4000" dirty="0" smtClean="0"/>
              <a:t>cs4414</a:t>
            </a:r>
            <a:endParaRPr lang="en-US" sz="4000" dirty="0"/>
          </a:p>
        </p:txBody>
      </p:sp>
      <p:sp>
        <p:nvSpPr>
          <p:cNvPr id="6" name="Rectangle 5"/>
          <p:cNvSpPr/>
          <p:nvPr/>
        </p:nvSpPr>
        <p:spPr>
          <a:xfrm>
            <a:off x="1671050" y="5120101"/>
            <a:ext cx="655053" cy="508000"/>
          </a:xfrm>
          <a:prstGeom prst="rect">
            <a:avLst/>
          </a:prstGeom>
        </p:spPr>
        <p:style>
          <a:lnRef idx="3">
            <a:schemeClr val="lt1"/>
          </a:lnRef>
          <a:fillRef idx="1">
            <a:schemeClr val="accent6"/>
          </a:fillRef>
          <a:effectRef idx="1">
            <a:schemeClr val="accent6"/>
          </a:effectRef>
          <a:fontRef idx="minor">
            <a:schemeClr val="lt1"/>
          </a:fontRef>
        </p:style>
        <p:txBody>
          <a:bodyPr tIns="0" bIns="0" rtlCol="0" anchor="b" anchorCtr="0"/>
          <a:lstStyle/>
          <a:p>
            <a:pPr algn="ctr"/>
            <a:r>
              <a:rPr lang="en-US" dirty="0" smtClean="0"/>
              <a:t>       </a:t>
            </a:r>
            <a:r>
              <a:rPr lang="en-US" sz="3600" dirty="0" smtClean="0"/>
              <a:t>1</a:t>
            </a:r>
            <a:endParaRPr lang="en-US" dirty="0"/>
          </a:p>
        </p:txBody>
      </p:sp>
      <p:sp>
        <p:nvSpPr>
          <p:cNvPr id="7" name="TextBox 6"/>
          <p:cNvSpPr txBox="1"/>
          <p:nvPr/>
        </p:nvSpPr>
        <p:spPr>
          <a:xfrm>
            <a:off x="3306247" y="5104881"/>
            <a:ext cx="3565121" cy="523220"/>
          </a:xfrm>
          <a:prstGeom prst="rect">
            <a:avLst/>
          </a:prstGeom>
          <a:noFill/>
        </p:spPr>
        <p:txBody>
          <a:bodyPr wrap="square" rtlCol="0">
            <a:spAutoFit/>
          </a:bodyPr>
          <a:lstStyle/>
          <a:p>
            <a:r>
              <a:rPr lang="en-US" sz="2800" dirty="0" smtClean="0"/>
              <a:t>Your program works.</a:t>
            </a:r>
            <a:endParaRPr lang="en-US" sz="2800" dirty="0"/>
          </a:p>
        </p:txBody>
      </p:sp>
      <p:sp>
        <p:nvSpPr>
          <p:cNvPr id="8" name="Rectangle 7"/>
          <p:cNvSpPr/>
          <p:nvPr/>
        </p:nvSpPr>
        <p:spPr>
          <a:xfrm>
            <a:off x="2367054" y="5120101"/>
            <a:ext cx="586519" cy="523220"/>
          </a:xfrm>
          <a:prstGeom prst="rect">
            <a:avLst/>
          </a:prstGeom>
        </p:spPr>
        <p:txBody>
          <a:bodyPr wrap="none">
            <a:spAutoFit/>
          </a:bodyPr>
          <a:lstStyle/>
          <a:p>
            <a:pPr algn="ctr"/>
            <a:r>
              <a:rPr lang="en-US" sz="2800" dirty="0"/>
              <a:t>/ 1</a:t>
            </a:r>
          </a:p>
        </p:txBody>
      </p:sp>
    </p:spTree>
    <p:extLst>
      <p:ext uri="{BB962C8B-B14F-4D97-AF65-F5344CB8AC3E}">
        <p14:creationId xmlns:p14="http://schemas.microsoft.com/office/powerpoint/2010/main" val="4118710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49</a:t>
            </a:fld>
            <a:endParaRPr lang="en-US"/>
          </a:p>
        </p:txBody>
      </p:sp>
      <p:pic>
        <p:nvPicPr>
          <p:cNvPr id="5" name="Picture 4"/>
          <p:cNvPicPr>
            <a:picLocks noChangeAspect="1"/>
          </p:cNvPicPr>
          <p:nvPr/>
        </p:nvPicPr>
        <p:blipFill rotWithShape="1">
          <a:blip r:embed="rId2"/>
          <a:srcRect l="2572" r="6329" b="5279"/>
          <a:stretch/>
        </p:blipFill>
        <p:spPr>
          <a:xfrm>
            <a:off x="-1" y="-112059"/>
            <a:ext cx="10055413" cy="6970059"/>
          </a:xfrm>
          <a:prstGeom prst="rect">
            <a:avLst/>
          </a:prstGeom>
        </p:spPr>
      </p:pic>
    </p:spTree>
    <p:extLst>
      <p:ext uri="{BB962C8B-B14F-4D97-AF65-F5344CB8AC3E}">
        <p14:creationId xmlns:p14="http://schemas.microsoft.com/office/powerpoint/2010/main" val="222786688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50</a:t>
            </a:fld>
            <a:endParaRPr lang="en-US"/>
          </a:p>
        </p:txBody>
      </p:sp>
      <p:pic>
        <p:nvPicPr>
          <p:cNvPr id="5" name="Picture 4"/>
          <p:cNvPicPr>
            <a:picLocks noChangeAspect="1"/>
          </p:cNvPicPr>
          <p:nvPr/>
        </p:nvPicPr>
        <p:blipFill rotWithShape="1">
          <a:blip r:embed="rId2"/>
          <a:srcRect l="4275" r="10225"/>
          <a:stretch/>
        </p:blipFill>
        <p:spPr>
          <a:xfrm>
            <a:off x="0" y="13368"/>
            <a:ext cx="9144000" cy="6858000"/>
          </a:xfrm>
          <a:prstGeom prst="rect">
            <a:avLst/>
          </a:prstGeom>
        </p:spPr>
      </p:pic>
      <p:sp>
        <p:nvSpPr>
          <p:cNvPr id="6" name="TextBox 5"/>
          <p:cNvSpPr txBox="1"/>
          <p:nvPr/>
        </p:nvSpPr>
        <p:spPr>
          <a:xfrm>
            <a:off x="1540436" y="5553635"/>
            <a:ext cx="668076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2800" dirty="0" smtClean="0"/>
              <a:t>Tim Berners Lee finishing PS1 24 years early!</a:t>
            </a:r>
            <a:endParaRPr lang="en-US" sz="2800" dirty="0"/>
          </a:p>
        </p:txBody>
      </p:sp>
    </p:spTree>
    <p:extLst>
      <p:ext uri="{BB962C8B-B14F-4D97-AF65-F5344CB8AC3E}">
        <p14:creationId xmlns:p14="http://schemas.microsoft.com/office/powerpoint/2010/main" val="396790618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51</a:t>
            </a:fld>
            <a:endParaRPr lang="en-US"/>
          </a:p>
        </p:txBody>
      </p:sp>
      <p:sp>
        <p:nvSpPr>
          <p:cNvPr id="8" name="Rectangle 7"/>
          <p:cNvSpPr/>
          <p:nvPr/>
        </p:nvSpPr>
        <p:spPr>
          <a:xfrm>
            <a:off x="3452093" y="311728"/>
            <a:ext cx="2567709" cy="5910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MULTICS</a:t>
            </a:r>
            <a:endParaRPr lang="en-US" dirty="0"/>
          </a:p>
        </p:txBody>
      </p:sp>
      <p:sp>
        <p:nvSpPr>
          <p:cNvPr id="9" name="Rectangle 8"/>
          <p:cNvSpPr/>
          <p:nvPr/>
        </p:nvSpPr>
        <p:spPr>
          <a:xfrm>
            <a:off x="3452093" y="1392383"/>
            <a:ext cx="2567709" cy="65116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Unix</a:t>
            </a:r>
            <a:endParaRPr lang="en-US" dirty="0"/>
          </a:p>
        </p:txBody>
      </p:sp>
      <p:sp>
        <p:nvSpPr>
          <p:cNvPr id="10" name="Rectangle 9"/>
          <p:cNvSpPr/>
          <p:nvPr/>
        </p:nvSpPr>
        <p:spPr>
          <a:xfrm>
            <a:off x="2438402" y="2657171"/>
            <a:ext cx="2567709" cy="57383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BSD</a:t>
            </a:r>
            <a:endParaRPr lang="en-US" dirty="0"/>
          </a:p>
        </p:txBody>
      </p:sp>
      <p:sp>
        <p:nvSpPr>
          <p:cNvPr id="11" name="Rectangle 10"/>
          <p:cNvSpPr/>
          <p:nvPr/>
        </p:nvSpPr>
        <p:spPr>
          <a:xfrm>
            <a:off x="6350001" y="3756888"/>
            <a:ext cx="2567709" cy="10460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Linux</a:t>
            </a:r>
            <a:endParaRPr lang="en-US" dirty="0"/>
          </a:p>
        </p:txBody>
      </p:sp>
      <p:sp>
        <p:nvSpPr>
          <p:cNvPr id="12" name="Rectangle 11"/>
          <p:cNvSpPr/>
          <p:nvPr/>
        </p:nvSpPr>
        <p:spPr>
          <a:xfrm>
            <a:off x="6350001" y="2655455"/>
            <a:ext cx="2567709" cy="6119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Minix</a:t>
            </a:r>
            <a:endParaRPr lang="en-US" dirty="0"/>
          </a:p>
        </p:txBody>
      </p:sp>
      <p:sp>
        <p:nvSpPr>
          <p:cNvPr id="13" name="Rectangle 12"/>
          <p:cNvSpPr/>
          <p:nvPr/>
        </p:nvSpPr>
        <p:spPr>
          <a:xfrm>
            <a:off x="6350001" y="5219702"/>
            <a:ext cx="2567709" cy="82780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Android</a:t>
            </a:r>
            <a:endParaRPr lang="en-US" dirty="0"/>
          </a:p>
        </p:txBody>
      </p:sp>
      <p:sp>
        <p:nvSpPr>
          <p:cNvPr id="14" name="Rectangle 13"/>
          <p:cNvSpPr/>
          <p:nvPr/>
        </p:nvSpPr>
        <p:spPr>
          <a:xfrm>
            <a:off x="307111" y="3739591"/>
            <a:ext cx="2567709" cy="68231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smtClean="0"/>
              <a:t>NextStep</a:t>
            </a:r>
            <a:endParaRPr lang="en-US" dirty="0"/>
          </a:p>
        </p:txBody>
      </p:sp>
      <p:sp>
        <p:nvSpPr>
          <p:cNvPr id="15" name="Rectangle 14"/>
          <p:cNvSpPr/>
          <p:nvPr/>
        </p:nvSpPr>
        <p:spPr>
          <a:xfrm>
            <a:off x="307111" y="4955307"/>
            <a:ext cx="2567709" cy="56918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Mac OS X</a:t>
            </a:r>
            <a:endParaRPr lang="en-US" dirty="0"/>
          </a:p>
        </p:txBody>
      </p:sp>
      <p:sp>
        <p:nvSpPr>
          <p:cNvPr id="16" name="Rectangle 15"/>
          <p:cNvSpPr/>
          <p:nvPr/>
        </p:nvSpPr>
        <p:spPr>
          <a:xfrm>
            <a:off x="307112" y="5954981"/>
            <a:ext cx="2567709" cy="69729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iOS</a:t>
            </a:r>
            <a:endParaRPr lang="en-US" dirty="0"/>
          </a:p>
        </p:txBody>
      </p:sp>
      <p:cxnSp>
        <p:nvCxnSpPr>
          <p:cNvPr id="20" name="Elbow Connector 19"/>
          <p:cNvCxnSpPr>
            <a:stCxn id="9" idx="2"/>
            <a:endCxn id="12" idx="0"/>
          </p:cNvCxnSpPr>
          <p:nvPr/>
        </p:nvCxnSpPr>
        <p:spPr>
          <a:xfrm rot="16200000" flipH="1">
            <a:off x="5878946" y="900546"/>
            <a:ext cx="611911" cy="2897908"/>
          </a:xfrm>
          <a:prstGeom prst="bentConnector3">
            <a:avLst>
              <a:gd name="adj1" fmla="val 36793"/>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1" name="Elbow Connector 20"/>
          <p:cNvCxnSpPr/>
          <p:nvPr/>
        </p:nvCxnSpPr>
        <p:spPr>
          <a:xfrm rot="5400000">
            <a:off x="7389088" y="3512123"/>
            <a:ext cx="489532" cy="12700"/>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23"/>
          <p:cNvCxnSpPr/>
          <p:nvPr/>
        </p:nvCxnSpPr>
        <p:spPr>
          <a:xfrm rot="5400000">
            <a:off x="7425456" y="5011305"/>
            <a:ext cx="416795" cy="12700"/>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p:cNvCxnSpPr/>
          <p:nvPr/>
        </p:nvCxnSpPr>
        <p:spPr>
          <a:xfrm rot="16200000" flipH="1">
            <a:off x="190503" y="723901"/>
            <a:ext cx="533397" cy="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62000" y="533400"/>
            <a:ext cx="2182020" cy="369332"/>
          </a:xfrm>
          <a:prstGeom prst="rect">
            <a:avLst/>
          </a:prstGeom>
          <a:noFill/>
        </p:spPr>
        <p:txBody>
          <a:bodyPr wrap="none" rtlCol="0">
            <a:spAutoFit/>
          </a:bodyPr>
          <a:lstStyle/>
          <a:p>
            <a:r>
              <a:rPr lang="en-US" dirty="0" smtClean="0"/>
              <a:t>Code (carries license)</a:t>
            </a:r>
            <a:endParaRPr lang="en-US" dirty="0"/>
          </a:p>
        </p:txBody>
      </p:sp>
      <p:cxnSp>
        <p:nvCxnSpPr>
          <p:cNvPr id="32" name="Elbow Connector 31"/>
          <p:cNvCxnSpPr/>
          <p:nvPr/>
        </p:nvCxnSpPr>
        <p:spPr>
          <a:xfrm rot="16200000" flipH="1">
            <a:off x="192818" y="1430461"/>
            <a:ext cx="533397" cy="1"/>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64314" y="1193782"/>
            <a:ext cx="2537686" cy="646331"/>
          </a:xfrm>
          <a:prstGeom prst="rect">
            <a:avLst/>
          </a:prstGeom>
          <a:noFill/>
        </p:spPr>
        <p:txBody>
          <a:bodyPr wrap="square" rtlCol="0">
            <a:spAutoFit/>
          </a:bodyPr>
          <a:lstStyle/>
          <a:p>
            <a:r>
              <a:rPr lang="en-US" dirty="0" smtClean="0"/>
              <a:t>“Ideas” (no license, possible patent lawsuits)</a:t>
            </a:r>
            <a:endParaRPr lang="en-US" dirty="0"/>
          </a:p>
        </p:txBody>
      </p:sp>
      <p:cxnSp>
        <p:nvCxnSpPr>
          <p:cNvPr id="36" name="Elbow Connector 35"/>
          <p:cNvCxnSpPr>
            <a:stCxn id="8" idx="2"/>
            <a:endCxn id="9" idx="0"/>
          </p:cNvCxnSpPr>
          <p:nvPr/>
        </p:nvCxnSpPr>
        <p:spPr>
          <a:xfrm rot="5400000">
            <a:off x="4491122" y="1147557"/>
            <a:ext cx="489651" cy="12700"/>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9" idx="2"/>
            <a:endCxn id="10" idx="0"/>
          </p:cNvCxnSpPr>
          <p:nvPr/>
        </p:nvCxnSpPr>
        <p:spPr>
          <a:xfrm rot="5400000">
            <a:off x="3922288" y="1843515"/>
            <a:ext cx="613627" cy="1013691"/>
          </a:xfrm>
          <a:prstGeom prst="bentConnector3">
            <a:avLst>
              <a:gd name="adj1" fmla="val 29303"/>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Elbow Connector 45"/>
          <p:cNvCxnSpPr>
            <a:stCxn id="10" idx="2"/>
            <a:endCxn id="14" idx="0"/>
          </p:cNvCxnSpPr>
          <p:nvPr/>
        </p:nvCxnSpPr>
        <p:spPr>
          <a:xfrm rot="5400000">
            <a:off x="2402317" y="2419650"/>
            <a:ext cx="508589" cy="2131291"/>
          </a:xfrm>
          <a:prstGeom prst="bentConnector3">
            <a:avLst>
              <a:gd name="adj1" fmla="val 34109"/>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Elbow Connector 50"/>
          <p:cNvCxnSpPr/>
          <p:nvPr/>
        </p:nvCxnSpPr>
        <p:spPr>
          <a:xfrm rot="16200000" flipH="1">
            <a:off x="1324267" y="4688608"/>
            <a:ext cx="533397" cy="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Elbow Connector 51"/>
          <p:cNvCxnSpPr>
            <a:endCxn id="16" idx="0"/>
          </p:cNvCxnSpPr>
          <p:nvPr/>
        </p:nvCxnSpPr>
        <p:spPr>
          <a:xfrm rot="16200000" flipH="1">
            <a:off x="1375723" y="5739736"/>
            <a:ext cx="430484" cy="2"/>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3193472" y="3812886"/>
            <a:ext cx="2567709" cy="57383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FreeBSD</a:t>
            </a:r>
            <a:endParaRPr lang="en-US" dirty="0"/>
          </a:p>
        </p:txBody>
      </p:sp>
      <p:cxnSp>
        <p:nvCxnSpPr>
          <p:cNvPr id="55" name="Elbow Connector 54"/>
          <p:cNvCxnSpPr>
            <a:stCxn id="10" idx="2"/>
            <a:endCxn id="54" idx="0"/>
          </p:cNvCxnSpPr>
          <p:nvPr/>
        </p:nvCxnSpPr>
        <p:spPr>
          <a:xfrm rot="16200000" flipH="1">
            <a:off x="3808849" y="3144408"/>
            <a:ext cx="581884" cy="755070"/>
          </a:xfrm>
          <a:prstGeom prst="bentConnector3">
            <a:avLst>
              <a:gd name="adj1" fmla="val 50000"/>
            </a:avLst>
          </a:prstGeom>
          <a:ln w="57150" cmpd="sng">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8" name="Elbow Connector 57"/>
          <p:cNvCxnSpPr/>
          <p:nvPr/>
        </p:nvCxnSpPr>
        <p:spPr>
          <a:xfrm rot="5400000">
            <a:off x="3096202" y="3227832"/>
            <a:ext cx="568591" cy="288636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19102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0446"/>
            <a:ext cx="8229600" cy="2634817"/>
          </a:xfrm>
        </p:spPr>
        <p:txBody>
          <a:bodyPr>
            <a:noAutofit/>
          </a:bodyPr>
          <a:lstStyle/>
          <a:p>
            <a:r>
              <a:rPr lang="en-US" sz="5400" dirty="0" smtClean="0"/>
              <a:t>How can </a:t>
            </a:r>
            <a:br>
              <a:rPr lang="en-US" sz="5400" dirty="0" smtClean="0"/>
            </a:br>
            <a:r>
              <a:rPr lang="en-US" sz="5400" b="1" i="1" dirty="0" smtClean="0"/>
              <a:t>preemptive</a:t>
            </a:r>
            <a:r>
              <a:rPr lang="en-US" sz="5400" b="1" dirty="0" smtClean="0"/>
              <a:t> multitasking</a:t>
            </a:r>
            <a:r>
              <a:rPr lang="en-US" sz="5400" dirty="0" smtClean="0"/>
              <a:t> even be possible?!?</a:t>
            </a:r>
            <a:endParaRPr lang="en-US" sz="5400" dirty="0"/>
          </a:p>
        </p:txBody>
      </p:sp>
      <p:sp>
        <p:nvSpPr>
          <p:cNvPr id="5" name="Slide Number Placeholder 4"/>
          <p:cNvSpPr>
            <a:spLocks noGrp="1"/>
          </p:cNvSpPr>
          <p:nvPr>
            <p:ph type="sldNum" sz="quarter" idx="12"/>
          </p:nvPr>
        </p:nvSpPr>
        <p:spPr/>
        <p:txBody>
          <a:bodyPr/>
          <a:lstStyle/>
          <a:p>
            <a:fld id="{6507B5A5-F0C2-644D-AEA7-E773B6B78F38}" type="slidenum">
              <a:rPr lang="en-US" smtClean="0"/>
              <a:t>52</a:t>
            </a:fld>
            <a:endParaRPr lang="en-US"/>
          </a:p>
        </p:txBody>
      </p:sp>
      <p:sp>
        <p:nvSpPr>
          <p:cNvPr id="8" name="Rectangle 7"/>
          <p:cNvSpPr/>
          <p:nvPr/>
        </p:nvSpPr>
        <p:spPr>
          <a:xfrm>
            <a:off x="1919943" y="4382719"/>
            <a:ext cx="6766859"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t>Preemptive multi-tasking</a:t>
            </a:r>
          </a:p>
          <a:p>
            <a:r>
              <a:rPr lang="en-US" sz="2800" b="1" dirty="0"/>
              <a:t>	</a:t>
            </a:r>
            <a:r>
              <a:rPr lang="en-US" sz="2800" dirty="0"/>
              <a:t>User program X runs until the </a:t>
            </a:r>
            <a:r>
              <a:rPr lang="en-US" sz="2800" dirty="0" smtClean="0"/>
              <a:t>supervisor 	decides </a:t>
            </a:r>
            <a:r>
              <a:rPr lang="en-US" sz="2800" dirty="0"/>
              <a:t>to let another program run.</a:t>
            </a:r>
          </a:p>
        </p:txBody>
      </p:sp>
    </p:spTree>
    <p:extLst>
      <p:ext uri="{BB962C8B-B14F-4D97-AF65-F5344CB8AC3E}">
        <p14:creationId xmlns:p14="http://schemas.microsoft.com/office/powerpoint/2010/main" val="15706078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Preemptive (?) Multitasking</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53</a:t>
            </a:fld>
            <a:endParaRPr lang="en-US"/>
          </a:p>
        </p:txBody>
      </p:sp>
      <p:pic>
        <p:nvPicPr>
          <p:cNvPr id="17" name="Picture 16"/>
          <p:cNvPicPr>
            <a:picLocks noChangeAspect="1"/>
          </p:cNvPicPr>
          <p:nvPr/>
        </p:nvPicPr>
        <p:blipFill rotWithShape="1">
          <a:blip r:embed="rId2"/>
          <a:srcRect r="29185"/>
          <a:stretch/>
        </p:blipFill>
        <p:spPr>
          <a:xfrm>
            <a:off x="3124200" y="2289014"/>
            <a:ext cx="2393774" cy="2574799"/>
          </a:xfrm>
          <a:prstGeom prst="rect">
            <a:avLst/>
          </a:prstGeom>
        </p:spPr>
      </p:pic>
      <p:sp>
        <p:nvSpPr>
          <p:cNvPr id="14" name="Right Arrow 13"/>
          <p:cNvSpPr/>
          <p:nvPr/>
        </p:nvSpPr>
        <p:spPr>
          <a:xfrm>
            <a:off x="1893721" y="2120623"/>
            <a:ext cx="1099945" cy="5783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a:off x="1893721" y="3214262"/>
            <a:ext cx="1099945" cy="578351"/>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9" name="Right Arrow 18"/>
          <p:cNvSpPr/>
          <p:nvPr/>
        </p:nvSpPr>
        <p:spPr>
          <a:xfrm>
            <a:off x="1893721" y="4285462"/>
            <a:ext cx="1099945" cy="578351"/>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0" name="TextBox 19"/>
          <p:cNvSpPr txBox="1"/>
          <p:nvPr/>
        </p:nvSpPr>
        <p:spPr>
          <a:xfrm>
            <a:off x="241747" y="2181353"/>
            <a:ext cx="1544012" cy="461665"/>
          </a:xfrm>
          <a:prstGeom prst="rect">
            <a:avLst/>
          </a:prstGeom>
          <a:noFill/>
        </p:spPr>
        <p:txBody>
          <a:bodyPr wrap="none" rtlCol="0">
            <a:spAutoFit/>
          </a:bodyPr>
          <a:lstStyle/>
          <a:p>
            <a:r>
              <a:rPr lang="en-US" sz="2400" b="1" dirty="0" smtClean="0"/>
              <a:t>Program A</a:t>
            </a:r>
            <a:endParaRPr lang="en-US" sz="2400" b="1" dirty="0"/>
          </a:p>
        </p:txBody>
      </p:sp>
      <p:sp>
        <p:nvSpPr>
          <p:cNvPr id="21" name="TextBox 20"/>
          <p:cNvSpPr txBox="1"/>
          <p:nvPr/>
        </p:nvSpPr>
        <p:spPr>
          <a:xfrm>
            <a:off x="241748" y="3239584"/>
            <a:ext cx="1523073" cy="461665"/>
          </a:xfrm>
          <a:prstGeom prst="rect">
            <a:avLst/>
          </a:prstGeom>
          <a:noFill/>
        </p:spPr>
        <p:txBody>
          <a:bodyPr wrap="none" rtlCol="0">
            <a:spAutoFit/>
          </a:bodyPr>
          <a:lstStyle/>
          <a:p>
            <a:r>
              <a:rPr lang="en-US" sz="2400" b="1" dirty="0" smtClean="0"/>
              <a:t>Program B</a:t>
            </a:r>
            <a:endParaRPr lang="en-US" sz="2400" b="1" dirty="0"/>
          </a:p>
        </p:txBody>
      </p:sp>
      <p:sp>
        <p:nvSpPr>
          <p:cNvPr id="22" name="TextBox 21"/>
          <p:cNvSpPr txBox="1"/>
          <p:nvPr/>
        </p:nvSpPr>
        <p:spPr>
          <a:xfrm>
            <a:off x="241748" y="4320737"/>
            <a:ext cx="1513455" cy="461665"/>
          </a:xfrm>
          <a:prstGeom prst="rect">
            <a:avLst/>
          </a:prstGeom>
          <a:noFill/>
        </p:spPr>
        <p:txBody>
          <a:bodyPr wrap="none" rtlCol="0">
            <a:spAutoFit/>
          </a:bodyPr>
          <a:lstStyle/>
          <a:p>
            <a:r>
              <a:rPr lang="en-US" sz="2400" b="1" dirty="0" smtClean="0"/>
              <a:t>Program C</a:t>
            </a:r>
            <a:endParaRPr lang="en-US" sz="2400" b="1" dirty="0"/>
          </a:p>
        </p:txBody>
      </p:sp>
      <p:sp>
        <p:nvSpPr>
          <p:cNvPr id="23" name="Rectangle 22"/>
          <p:cNvSpPr/>
          <p:nvPr/>
        </p:nvSpPr>
        <p:spPr>
          <a:xfrm>
            <a:off x="5940420" y="2011252"/>
            <a:ext cx="533400" cy="6317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A</a:t>
            </a:r>
            <a:endParaRPr lang="en-US" b="1" dirty="0">
              <a:solidFill>
                <a:schemeClr val="tx1"/>
              </a:solidFill>
            </a:endParaRPr>
          </a:p>
        </p:txBody>
      </p:sp>
      <p:sp>
        <p:nvSpPr>
          <p:cNvPr id="25" name="Rectangle 24"/>
          <p:cNvSpPr/>
          <p:nvPr/>
        </p:nvSpPr>
        <p:spPr>
          <a:xfrm>
            <a:off x="5940420" y="3018962"/>
            <a:ext cx="533400" cy="68228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tx1"/>
                </a:solidFill>
              </a:rPr>
              <a:t>B</a:t>
            </a:r>
          </a:p>
        </p:txBody>
      </p:sp>
      <p:sp>
        <p:nvSpPr>
          <p:cNvPr id="26" name="Rectangle 25"/>
          <p:cNvSpPr/>
          <p:nvPr/>
        </p:nvSpPr>
        <p:spPr>
          <a:xfrm>
            <a:off x="5940420" y="4211894"/>
            <a:ext cx="533400" cy="5705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A</a:t>
            </a:r>
            <a:endParaRPr lang="en-US" b="1" dirty="0">
              <a:solidFill>
                <a:schemeClr val="tx1"/>
              </a:solidFill>
            </a:endParaRPr>
          </a:p>
        </p:txBody>
      </p:sp>
      <p:sp>
        <p:nvSpPr>
          <p:cNvPr id="6" name="Plaque 5"/>
          <p:cNvSpPr/>
          <p:nvPr/>
        </p:nvSpPr>
        <p:spPr>
          <a:xfrm>
            <a:off x="6553200" y="2643016"/>
            <a:ext cx="1365544" cy="385624"/>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sp>
        <p:nvSpPr>
          <p:cNvPr id="24" name="Plaque 23"/>
          <p:cNvSpPr/>
          <p:nvPr/>
        </p:nvSpPr>
        <p:spPr>
          <a:xfrm>
            <a:off x="6553200" y="3704760"/>
            <a:ext cx="1365544" cy="385624"/>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sp>
        <p:nvSpPr>
          <p:cNvPr id="28" name="Plaque 27"/>
          <p:cNvSpPr/>
          <p:nvPr/>
        </p:nvSpPr>
        <p:spPr>
          <a:xfrm>
            <a:off x="6553200" y="4794925"/>
            <a:ext cx="1482436" cy="896984"/>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sp>
        <p:nvSpPr>
          <p:cNvPr id="29" name="Rectangle 28"/>
          <p:cNvSpPr/>
          <p:nvPr/>
        </p:nvSpPr>
        <p:spPr>
          <a:xfrm>
            <a:off x="5940420" y="5749747"/>
            <a:ext cx="533400" cy="5705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A</a:t>
            </a:r>
            <a:endParaRPr lang="en-US" b="1" dirty="0">
              <a:solidFill>
                <a:schemeClr val="tx1"/>
              </a:solidFill>
            </a:endParaRPr>
          </a:p>
        </p:txBody>
      </p:sp>
    </p:spTree>
    <p:extLst>
      <p:ext uri="{BB962C8B-B14F-4D97-AF65-F5344CB8AC3E}">
        <p14:creationId xmlns:p14="http://schemas.microsoft.com/office/powerpoint/2010/main" val="57700753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54</a:t>
            </a:fld>
            <a:endParaRPr lang="en-US"/>
          </a:p>
        </p:txBody>
      </p:sp>
      <p:pic>
        <p:nvPicPr>
          <p:cNvPr id="5" name="Picture 4"/>
          <p:cNvPicPr>
            <a:picLocks noChangeAspect="1"/>
          </p:cNvPicPr>
          <p:nvPr/>
        </p:nvPicPr>
        <p:blipFill>
          <a:blip r:embed="rId2"/>
          <a:stretch>
            <a:fillRect/>
          </a:stretch>
        </p:blipFill>
        <p:spPr>
          <a:xfrm>
            <a:off x="2199615" y="406401"/>
            <a:ext cx="4492133" cy="5043055"/>
          </a:xfrm>
          <a:prstGeom prst="rect">
            <a:avLst/>
          </a:prstGeom>
        </p:spPr>
      </p:pic>
    </p:spTree>
    <p:extLst>
      <p:ext uri="{BB962C8B-B14F-4D97-AF65-F5344CB8AC3E}">
        <p14:creationId xmlns:p14="http://schemas.microsoft.com/office/powerpoint/2010/main" val="109857103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55</a:t>
            </a:fld>
            <a:endParaRPr lang="en-US"/>
          </a:p>
        </p:txBody>
      </p:sp>
      <p:pic>
        <p:nvPicPr>
          <p:cNvPr id="5" name="Picture 4"/>
          <p:cNvPicPr>
            <a:picLocks noChangeAspect="1"/>
          </p:cNvPicPr>
          <p:nvPr/>
        </p:nvPicPr>
        <p:blipFill rotWithShape="1">
          <a:blip r:embed="rId2"/>
          <a:srcRect l="24374" r="24277" b="50293"/>
          <a:stretch/>
        </p:blipFill>
        <p:spPr>
          <a:xfrm>
            <a:off x="277152" y="1369291"/>
            <a:ext cx="8601305" cy="3733799"/>
          </a:xfrm>
          <a:prstGeom prst="rect">
            <a:avLst/>
          </a:prstGeom>
        </p:spPr>
      </p:pic>
    </p:spTree>
    <p:extLst>
      <p:ext uri="{BB962C8B-B14F-4D97-AF65-F5344CB8AC3E}">
        <p14:creationId xmlns:p14="http://schemas.microsoft.com/office/powerpoint/2010/main" val="112373802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Interrupts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56</a:t>
            </a:fld>
            <a:endParaRPr lang="en-US"/>
          </a:p>
        </p:txBody>
      </p:sp>
      <p:sp>
        <p:nvSpPr>
          <p:cNvPr id="9" name="TextBox 8"/>
          <p:cNvSpPr txBox="1"/>
          <p:nvPr/>
        </p:nvSpPr>
        <p:spPr>
          <a:xfrm>
            <a:off x="4785327" y="1667640"/>
            <a:ext cx="3212792" cy="3539430"/>
          </a:xfrm>
          <a:prstGeom prst="rect">
            <a:avLst/>
          </a:prstGeom>
          <a:noFill/>
        </p:spPr>
        <p:txBody>
          <a:bodyPr wrap="square" rtlCol="0">
            <a:spAutoFit/>
          </a:bodyPr>
          <a:lstStyle/>
          <a:p>
            <a:r>
              <a:rPr lang="en-US" sz="3200" dirty="0" smtClean="0"/>
              <a:t>How frequently should the supervisor’s alarm clock (“kernel timer interrupt”) go off to check on the workers? </a:t>
            </a:r>
            <a:endParaRPr lang="en-US" sz="3200" dirty="0"/>
          </a:p>
        </p:txBody>
      </p:sp>
      <p:pic>
        <p:nvPicPr>
          <p:cNvPr id="12" name="Picture 11"/>
          <p:cNvPicPr>
            <a:picLocks noChangeAspect="1"/>
          </p:cNvPicPr>
          <p:nvPr/>
        </p:nvPicPr>
        <p:blipFill>
          <a:blip r:embed="rId2"/>
          <a:stretch>
            <a:fillRect/>
          </a:stretch>
        </p:blipFill>
        <p:spPr>
          <a:xfrm>
            <a:off x="426542" y="1308562"/>
            <a:ext cx="4075294" cy="47545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100169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MacBook (Ubuntu)</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57</a:t>
            </a:fld>
            <a:endParaRPr lang="en-US"/>
          </a:p>
        </p:txBody>
      </p:sp>
      <p:sp>
        <p:nvSpPr>
          <p:cNvPr id="6" name="Rectangle 5"/>
          <p:cNvSpPr/>
          <p:nvPr/>
        </p:nvSpPr>
        <p:spPr>
          <a:xfrm>
            <a:off x="611911" y="2401929"/>
            <a:ext cx="8074891" cy="230832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2400" dirty="0"/>
              <a:t>bash-3.2$ </a:t>
            </a:r>
            <a:r>
              <a:rPr lang="en-US" sz="2400" dirty="0" err="1"/>
              <a:t>uname</a:t>
            </a:r>
            <a:r>
              <a:rPr lang="en-US" sz="2400" dirty="0"/>
              <a:t> -a</a:t>
            </a:r>
          </a:p>
          <a:p>
            <a:r>
              <a:rPr lang="en-US" sz="2400" dirty="0"/>
              <a:t>Darwin Davids-MacBook-Air-2.local 11.4.2 Darwin Kernel Version </a:t>
            </a:r>
            <a:r>
              <a:rPr lang="en-US" sz="2400" dirty="0" smtClean="0"/>
              <a:t>11.4.2</a:t>
            </a:r>
            <a:r>
              <a:rPr lang="en-US" sz="2400" dirty="0"/>
              <a:t>: Thu Aug 23 16:25:48 PDT 2012; root:xnu-1699.32.7~1/</a:t>
            </a:r>
            <a:r>
              <a:rPr lang="en-US" sz="2400" dirty="0" smtClean="0"/>
              <a:t>RELEASE_X86_64 </a:t>
            </a:r>
            <a:r>
              <a:rPr lang="en-US" sz="2400" dirty="0"/>
              <a:t>x86_64</a:t>
            </a:r>
          </a:p>
          <a:p>
            <a:r>
              <a:rPr lang="en-US" sz="2400" dirty="0"/>
              <a:t>bash-3.2$ </a:t>
            </a:r>
            <a:r>
              <a:rPr lang="en-US" sz="2400" dirty="0" err="1" smtClean="0"/>
              <a:t>gcc</a:t>
            </a:r>
            <a:r>
              <a:rPr lang="en-US" sz="2400" dirty="0" smtClean="0"/>
              <a:t> </a:t>
            </a:r>
            <a:r>
              <a:rPr lang="en-US" sz="2400" dirty="0" err="1"/>
              <a:t>timer.c</a:t>
            </a:r>
            <a:r>
              <a:rPr lang="en-US" sz="2400" dirty="0"/>
              <a:t> ; ./</a:t>
            </a:r>
            <a:r>
              <a:rPr lang="en-US" sz="2400" dirty="0" err="1"/>
              <a:t>a.out</a:t>
            </a:r>
            <a:endParaRPr lang="en-US" sz="2400" dirty="0"/>
          </a:p>
          <a:p>
            <a:r>
              <a:rPr lang="en-US" sz="2400" dirty="0"/>
              <a:t>kernel timer interrupt frequency is approx. 4016 Hz or higher</a:t>
            </a:r>
          </a:p>
        </p:txBody>
      </p:sp>
      <p:sp>
        <p:nvSpPr>
          <p:cNvPr id="7" name="Rectangle 6"/>
          <p:cNvSpPr/>
          <p:nvPr/>
        </p:nvSpPr>
        <p:spPr>
          <a:xfrm>
            <a:off x="457203" y="1478402"/>
            <a:ext cx="8229599" cy="646331"/>
          </a:xfrm>
          <a:prstGeom prst="rect">
            <a:avLst/>
          </a:prstGeom>
        </p:spPr>
        <p:txBody>
          <a:bodyPr wrap="square">
            <a:spAutoFit/>
          </a:bodyPr>
          <a:lstStyle/>
          <a:p>
            <a:r>
              <a:rPr lang="en-US" b="1" dirty="0" err="1" smtClean="0"/>
              <a:t>timer.c</a:t>
            </a:r>
            <a:r>
              <a:rPr lang="en-US" dirty="0" smtClean="0"/>
              <a:t> is a 50-line C program from</a:t>
            </a:r>
          </a:p>
          <a:p>
            <a:r>
              <a:rPr lang="en-US" dirty="0" smtClean="0">
                <a:hlinkClick r:id="rId2"/>
              </a:rPr>
              <a:t>http</a:t>
            </a:r>
            <a:r>
              <a:rPr lang="en-US" dirty="0">
                <a:hlinkClick r:id="rId2"/>
              </a:rPr>
              <a:t>://www.advenage.com/topics/linux-timer-interrupt-</a:t>
            </a:r>
            <a:r>
              <a:rPr lang="en-US" dirty="0" smtClean="0">
                <a:hlinkClick r:id="rId2"/>
              </a:rPr>
              <a:t>frequency.php</a:t>
            </a:r>
            <a:r>
              <a:rPr lang="en-US" dirty="0" smtClean="0"/>
              <a:t> (link on notes)</a:t>
            </a:r>
          </a:p>
        </p:txBody>
      </p:sp>
      <p:sp>
        <p:nvSpPr>
          <p:cNvPr id="8" name="Rectangle 7"/>
          <p:cNvSpPr/>
          <p:nvPr/>
        </p:nvSpPr>
        <p:spPr>
          <a:xfrm>
            <a:off x="3622842" y="5519381"/>
            <a:ext cx="4914899" cy="523220"/>
          </a:xfrm>
          <a:prstGeom prst="rect">
            <a:avLst/>
          </a:prstGeom>
          <a:solidFill>
            <a:srgbClr val="DBEEF4"/>
          </a:solidFill>
          <a:ln>
            <a:solidFill>
              <a:srgbClr val="A7CCD9"/>
            </a:solid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800" dirty="0" smtClean="0">
                <a:hlinkClick r:id="rId3"/>
              </a:rPr>
              <a:t>Rust </a:t>
            </a:r>
            <a:r>
              <a:rPr lang="en-US" sz="2800" dirty="0">
                <a:hlinkClick r:id="rId3"/>
              </a:rPr>
              <a:t>version </a:t>
            </a:r>
            <a:r>
              <a:rPr lang="en-US" sz="2800" dirty="0" smtClean="0">
                <a:hlinkClick r:id="rId3"/>
              </a:rPr>
              <a:t>by </a:t>
            </a:r>
            <a:r>
              <a:rPr lang="en-US" sz="2800" dirty="0" err="1" smtClean="0">
                <a:hlinkClick r:id="rId3"/>
              </a:rPr>
              <a:t>Wil</a:t>
            </a:r>
            <a:r>
              <a:rPr lang="en-US" sz="2800" dirty="0" smtClean="0">
                <a:hlinkClick r:id="rId3"/>
              </a:rPr>
              <a:t> Thomason</a:t>
            </a:r>
            <a:endParaRPr lang="en-US" sz="2800" dirty="0" smtClean="0"/>
          </a:p>
        </p:txBody>
      </p:sp>
    </p:spTree>
    <p:extLst>
      <p:ext uri="{BB962C8B-B14F-4D97-AF65-F5344CB8AC3E}">
        <p14:creationId xmlns:p14="http://schemas.microsoft.com/office/powerpoint/2010/main" val="44164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Timer Interrupts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58</a:t>
            </a:fld>
            <a:endParaRPr lang="en-US"/>
          </a:p>
        </p:txBody>
      </p:sp>
      <p:sp>
        <p:nvSpPr>
          <p:cNvPr id="23" name="Rectangle 22"/>
          <p:cNvSpPr/>
          <p:nvPr/>
        </p:nvSpPr>
        <p:spPr>
          <a:xfrm>
            <a:off x="1941508" y="1978958"/>
            <a:ext cx="1390944" cy="6317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A</a:t>
            </a:r>
            <a:endParaRPr lang="en-US" b="1" dirty="0">
              <a:solidFill>
                <a:schemeClr val="tx1"/>
              </a:solidFill>
            </a:endParaRPr>
          </a:p>
        </p:txBody>
      </p:sp>
      <p:sp>
        <p:nvSpPr>
          <p:cNvPr id="25" name="Rectangle 24"/>
          <p:cNvSpPr/>
          <p:nvPr/>
        </p:nvSpPr>
        <p:spPr>
          <a:xfrm>
            <a:off x="5585690" y="1981202"/>
            <a:ext cx="1884218" cy="68228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tx1"/>
                </a:solidFill>
              </a:rPr>
              <a:t>B</a:t>
            </a:r>
          </a:p>
        </p:txBody>
      </p:sp>
      <p:sp>
        <p:nvSpPr>
          <p:cNvPr id="6" name="Plaque 5"/>
          <p:cNvSpPr/>
          <p:nvPr/>
        </p:nvSpPr>
        <p:spPr>
          <a:xfrm>
            <a:off x="976746" y="1980407"/>
            <a:ext cx="918582" cy="630316"/>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pic>
        <p:nvPicPr>
          <p:cNvPr id="27" name="Picture 26"/>
          <p:cNvPicPr>
            <a:picLocks noChangeAspect="1"/>
          </p:cNvPicPr>
          <p:nvPr/>
        </p:nvPicPr>
        <p:blipFill>
          <a:blip r:embed="rId3"/>
          <a:stretch>
            <a:fillRect/>
          </a:stretch>
        </p:blipFill>
        <p:spPr>
          <a:xfrm>
            <a:off x="3035361" y="2685434"/>
            <a:ext cx="594182" cy="667053"/>
          </a:xfrm>
          <a:prstGeom prst="rect">
            <a:avLst/>
          </a:prstGeom>
        </p:spPr>
      </p:pic>
      <p:sp>
        <p:nvSpPr>
          <p:cNvPr id="7" name="TextBox 6"/>
          <p:cNvSpPr txBox="1"/>
          <p:nvPr/>
        </p:nvSpPr>
        <p:spPr>
          <a:xfrm>
            <a:off x="874549" y="3232615"/>
            <a:ext cx="2133918" cy="646331"/>
          </a:xfrm>
          <a:prstGeom prst="rect">
            <a:avLst/>
          </a:prstGeom>
          <a:noFill/>
        </p:spPr>
        <p:txBody>
          <a:bodyPr wrap="none" rtlCol="0">
            <a:spAutoFit/>
          </a:bodyPr>
          <a:lstStyle/>
          <a:p>
            <a:r>
              <a:rPr lang="en-US" b="1" dirty="0" smtClean="0"/>
              <a:t>set alarm clock</a:t>
            </a:r>
          </a:p>
          <a:p>
            <a:r>
              <a:rPr lang="en-US" b="1" dirty="0" smtClean="0"/>
              <a:t>switch to program A</a:t>
            </a:r>
            <a:endParaRPr lang="en-US" b="1" dirty="0"/>
          </a:p>
        </p:txBody>
      </p:sp>
      <p:cxnSp>
        <p:nvCxnSpPr>
          <p:cNvPr id="9" name="Straight Arrow Connector 8"/>
          <p:cNvCxnSpPr/>
          <p:nvPr/>
        </p:nvCxnSpPr>
        <p:spPr>
          <a:xfrm>
            <a:off x="1860693" y="2547208"/>
            <a:ext cx="0" cy="6670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936055" y="4810780"/>
            <a:ext cx="5128402" cy="52322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2800" dirty="0" smtClean="0"/>
              <a:t>What makes the alarm clock ring?</a:t>
            </a:r>
            <a:endParaRPr lang="en-US" sz="2800" dirty="0"/>
          </a:p>
        </p:txBody>
      </p:sp>
      <p:sp>
        <p:nvSpPr>
          <p:cNvPr id="30" name="Plaque 29"/>
          <p:cNvSpPr/>
          <p:nvPr/>
        </p:nvSpPr>
        <p:spPr>
          <a:xfrm>
            <a:off x="3495872" y="1982722"/>
            <a:ext cx="2031721" cy="630316"/>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sp>
        <p:nvSpPr>
          <p:cNvPr id="31" name="TextBox 30"/>
          <p:cNvSpPr txBox="1"/>
          <p:nvPr/>
        </p:nvSpPr>
        <p:spPr>
          <a:xfrm>
            <a:off x="4500256" y="3276208"/>
            <a:ext cx="2119240" cy="646331"/>
          </a:xfrm>
          <a:prstGeom prst="rect">
            <a:avLst/>
          </a:prstGeom>
          <a:noFill/>
        </p:spPr>
        <p:txBody>
          <a:bodyPr wrap="none" rtlCol="0">
            <a:spAutoFit/>
          </a:bodyPr>
          <a:lstStyle/>
          <a:p>
            <a:r>
              <a:rPr lang="en-US" b="1" dirty="0" smtClean="0"/>
              <a:t>set alarm clock</a:t>
            </a:r>
          </a:p>
          <a:p>
            <a:r>
              <a:rPr lang="en-US" b="1" dirty="0" smtClean="0"/>
              <a:t>switch to program B</a:t>
            </a:r>
            <a:endParaRPr lang="en-US" b="1" dirty="0"/>
          </a:p>
        </p:txBody>
      </p:sp>
      <p:cxnSp>
        <p:nvCxnSpPr>
          <p:cNvPr id="32" name="Straight Arrow Connector 31"/>
          <p:cNvCxnSpPr/>
          <p:nvPr/>
        </p:nvCxnSpPr>
        <p:spPr>
          <a:xfrm>
            <a:off x="5486400" y="2590800"/>
            <a:ext cx="0" cy="6670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endCxn id="30" idx="1"/>
          </p:cNvCxnSpPr>
          <p:nvPr/>
        </p:nvCxnSpPr>
        <p:spPr>
          <a:xfrm rot="5400000" flipH="1" flipV="1">
            <a:off x="3302093" y="2491657"/>
            <a:ext cx="387555" cy="12700"/>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Plaque 33"/>
          <p:cNvSpPr/>
          <p:nvPr/>
        </p:nvSpPr>
        <p:spPr>
          <a:xfrm>
            <a:off x="7481454" y="2033171"/>
            <a:ext cx="1547092" cy="630316"/>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pic>
        <p:nvPicPr>
          <p:cNvPr id="35" name="Picture 34"/>
          <p:cNvPicPr>
            <a:picLocks noChangeAspect="1"/>
          </p:cNvPicPr>
          <p:nvPr/>
        </p:nvPicPr>
        <p:blipFill>
          <a:blip r:embed="rId3"/>
          <a:stretch>
            <a:fillRect/>
          </a:stretch>
        </p:blipFill>
        <p:spPr>
          <a:xfrm>
            <a:off x="7032397" y="3044579"/>
            <a:ext cx="594182" cy="667053"/>
          </a:xfrm>
          <a:prstGeom prst="rect">
            <a:avLst/>
          </a:prstGeom>
        </p:spPr>
      </p:pic>
      <p:cxnSp>
        <p:nvCxnSpPr>
          <p:cNvPr id="36" name="Elbow Connector 35"/>
          <p:cNvCxnSpPr/>
          <p:nvPr/>
        </p:nvCxnSpPr>
        <p:spPr>
          <a:xfrm rot="5400000" flipH="1" flipV="1">
            <a:off x="7299129" y="2850801"/>
            <a:ext cx="387555" cy="12700"/>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1483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Ring"/>
                                        </p:tgtEl>
                                      </p:cMediaNode>
                                    </p:audio>
                                  </p:sub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checkerboard(across)">
                                      <p:cBhvr>
                                        <p:cTn id="25" dur="500"/>
                                        <p:tgtEl>
                                          <p:spTgt spid="32"/>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checkerboard(across)">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Ring"/>
                                        </p:tgtEl>
                                      </p:cMediaNode>
                                    </p:audio>
                                  </p:subTnLst>
                                </p:cTn>
                              </p:par>
                              <p:par>
                                <p:cTn id="35" presetID="2" presetClass="entr" presetSubtype="4"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p:tgtEl>
                                          <p:spTgt spid="10"/>
                                        </p:tgtEl>
                                        <p:attrNameLst>
                                          <p:attrName>ppt_y</p:attrName>
                                        </p:attrNameLst>
                                      </p:cBhvr>
                                      <p:tavLst>
                                        <p:tav tm="0">
                                          <p:val>
                                            <p:strVal val="#ppt_y+#ppt_h*1.125000"/>
                                          </p:val>
                                        </p:tav>
                                        <p:tav tm="100000">
                                          <p:val>
                                            <p:strVal val="#ppt_y"/>
                                          </p:val>
                                        </p:tav>
                                      </p:tavLst>
                                    </p:anim>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Future Problem Sets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Auto-grader</a:t>
            </a:r>
          </a:p>
          <a:p>
            <a:pPr marL="457200" lvl="1" indent="0">
              <a:buNone/>
            </a:pPr>
            <a:r>
              <a:rPr lang="en-US" dirty="0" smtClean="0"/>
              <a:t>You’ll be able to confirm that your code behaves as expected before submitting (and can try as many times as you want)</a:t>
            </a:r>
          </a:p>
          <a:p>
            <a:pPr marL="0" indent="0">
              <a:buNone/>
            </a:pPr>
            <a:r>
              <a:rPr lang="en-US" b="1" dirty="0" smtClean="0"/>
              <a:t>Demos</a:t>
            </a:r>
          </a:p>
          <a:p>
            <a:pPr marL="457200" lvl="1" indent="0">
              <a:buNone/>
            </a:pPr>
            <a:r>
              <a:rPr lang="en-US" dirty="0" smtClean="0"/>
              <a:t>You’ll show your program working</a:t>
            </a:r>
          </a:p>
          <a:p>
            <a:pPr marL="457200" lvl="1" indent="0">
              <a:buNone/>
            </a:pPr>
            <a:r>
              <a:rPr lang="en-US" dirty="0" smtClean="0"/>
              <a:t>All team members will answer questions about design decisions, concepts, how to extend, etc.</a:t>
            </a:r>
          </a:p>
          <a:p>
            <a:pPr marL="0" indent="0">
              <a:buNone/>
            </a:pPr>
            <a:r>
              <a:rPr lang="en-US" b="1" dirty="0" smtClean="0"/>
              <a:t>Teammate Ratings </a:t>
            </a:r>
            <a:endParaRPr lang="en-US" b="1" dirty="0"/>
          </a:p>
        </p:txBody>
      </p:sp>
      <p:sp>
        <p:nvSpPr>
          <p:cNvPr id="4" name="Slide Number Placeholder 3"/>
          <p:cNvSpPr>
            <a:spLocks noGrp="1"/>
          </p:cNvSpPr>
          <p:nvPr>
            <p:ph type="sldNum" sz="quarter" idx="12"/>
          </p:nvPr>
        </p:nvSpPr>
        <p:spPr/>
        <p:txBody>
          <a:bodyPr/>
          <a:lstStyle/>
          <a:p>
            <a:fld id="{6507B5A5-F0C2-644D-AEA7-E773B6B78F38}" type="slidenum">
              <a:rPr lang="en-US" smtClean="0"/>
              <a:t>5</a:t>
            </a:fld>
            <a:endParaRPr lang="en-US"/>
          </a:p>
        </p:txBody>
      </p:sp>
    </p:spTree>
    <p:extLst>
      <p:ext uri="{BB962C8B-B14F-4D97-AF65-F5344CB8AC3E}">
        <p14:creationId xmlns:p14="http://schemas.microsoft.com/office/powerpoint/2010/main" val="12479966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5503"/>
            <a:ext cx="8229600" cy="1143000"/>
          </a:xfrm>
        </p:spPr>
        <p:txBody>
          <a:bodyPr/>
          <a:lstStyle/>
          <a:p>
            <a:r>
              <a:rPr lang="en-US" dirty="0" smtClean="0"/>
              <a:t>Who interrupts the supervisor?</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59</a:t>
            </a:fld>
            <a:endParaRPr lang="en-US"/>
          </a:p>
        </p:txBody>
      </p:sp>
      <p:pic>
        <p:nvPicPr>
          <p:cNvPr id="6" name="Picture 5"/>
          <p:cNvPicPr>
            <a:picLocks noChangeAspect="1"/>
          </p:cNvPicPr>
          <p:nvPr/>
        </p:nvPicPr>
        <p:blipFill rotWithShape="1">
          <a:blip r:embed="rId2"/>
          <a:srcRect l="24374" r="24277" b="50293"/>
          <a:stretch/>
        </p:blipFill>
        <p:spPr>
          <a:xfrm>
            <a:off x="1188520" y="2526002"/>
            <a:ext cx="6362209" cy="2761815"/>
          </a:xfrm>
          <a:prstGeom prst="rect">
            <a:avLst/>
          </a:prstGeom>
        </p:spPr>
      </p:pic>
    </p:spTree>
    <p:extLst>
      <p:ext uri="{BB962C8B-B14F-4D97-AF65-F5344CB8AC3E}">
        <p14:creationId xmlns:p14="http://schemas.microsoft.com/office/powerpoint/2010/main" val="275926416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supervisor’s supervisor!</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60</a:t>
            </a:fld>
            <a:endParaRPr lang="en-US"/>
          </a:p>
        </p:txBody>
      </p:sp>
      <p:pic>
        <p:nvPicPr>
          <p:cNvPr id="6" name="Picture 5"/>
          <p:cNvPicPr>
            <a:picLocks noChangeAspect="1"/>
          </p:cNvPicPr>
          <p:nvPr/>
        </p:nvPicPr>
        <p:blipFill rotWithShape="1">
          <a:blip r:embed="rId2"/>
          <a:srcRect l="-190" t="50890" r="24944"/>
          <a:stretch/>
        </p:blipFill>
        <p:spPr>
          <a:xfrm>
            <a:off x="242457" y="2621180"/>
            <a:ext cx="8728363" cy="2135547"/>
          </a:xfrm>
          <a:prstGeom prst="rect">
            <a:avLst/>
          </a:prstGeom>
        </p:spPr>
      </p:pic>
      <p:sp>
        <p:nvSpPr>
          <p:cNvPr id="7" name="TextBox 6"/>
          <p:cNvSpPr txBox="1"/>
          <p:nvPr/>
        </p:nvSpPr>
        <p:spPr>
          <a:xfrm>
            <a:off x="2378365" y="4983917"/>
            <a:ext cx="4081841" cy="769441"/>
          </a:xfrm>
          <a:prstGeom prst="rect">
            <a:avLst/>
          </a:prstGeom>
          <a:noFill/>
        </p:spPr>
        <p:txBody>
          <a:bodyPr wrap="none" rtlCol="0">
            <a:spAutoFit/>
          </a:bodyPr>
          <a:lstStyle/>
          <a:p>
            <a:r>
              <a:rPr lang="en-US" sz="4400" dirty="0" smtClean="0"/>
              <a:t>a.k.a. </a:t>
            </a:r>
            <a:r>
              <a:rPr lang="en-US" sz="4400" b="1" dirty="0" smtClean="0"/>
              <a:t>Hypervisor</a:t>
            </a:r>
            <a:endParaRPr lang="en-US" sz="4400" b="1" dirty="0"/>
          </a:p>
        </p:txBody>
      </p:sp>
    </p:spTree>
    <p:extLst>
      <p:ext uri="{BB962C8B-B14F-4D97-AF65-F5344CB8AC3E}">
        <p14:creationId xmlns:p14="http://schemas.microsoft.com/office/powerpoint/2010/main" val="180334464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61</a:t>
            </a:fld>
            <a:endParaRPr lang="en-US"/>
          </a:p>
        </p:txBody>
      </p:sp>
      <p:pic>
        <p:nvPicPr>
          <p:cNvPr id="6" name="Picture 5"/>
          <p:cNvPicPr>
            <a:picLocks noChangeAspect="1"/>
          </p:cNvPicPr>
          <p:nvPr/>
        </p:nvPicPr>
        <p:blipFill>
          <a:blip r:embed="rId2"/>
          <a:stretch>
            <a:fillRect/>
          </a:stretch>
        </p:blipFill>
        <p:spPr>
          <a:xfrm>
            <a:off x="981365" y="1200728"/>
            <a:ext cx="2963334" cy="3810001"/>
          </a:xfrm>
          <a:prstGeom prst="rect">
            <a:avLst/>
          </a:prstGeom>
        </p:spPr>
      </p:pic>
      <p:pic>
        <p:nvPicPr>
          <p:cNvPr id="7" name="Picture 6"/>
          <p:cNvPicPr>
            <a:picLocks noChangeAspect="1"/>
          </p:cNvPicPr>
          <p:nvPr/>
        </p:nvPicPr>
        <p:blipFill>
          <a:blip r:embed="rId3"/>
          <a:stretch>
            <a:fillRect/>
          </a:stretch>
        </p:blipFill>
        <p:spPr>
          <a:xfrm>
            <a:off x="4671292" y="1200727"/>
            <a:ext cx="4015509" cy="3011632"/>
          </a:xfrm>
          <a:prstGeom prst="rect">
            <a:avLst/>
          </a:prstGeom>
        </p:spPr>
      </p:pic>
      <p:sp>
        <p:nvSpPr>
          <p:cNvPr id="8" name="TextBox 7"/>
          <p:cNvSpPr txBox="1"/>
          <p:nvPr/>
        </p:nvSpPr>
        <p:spPr>
          <a:xfrm>
            <a:off x="4985327" y="4479657"/>
            <a:ext cx="3232728" cy="707886"/>
          </a:xfrm>
          <a:prstGeom prst="rect">
            <a:avLst/>
          </a:prstGeom>
          <a:noFill/>
        </p:spPr>
        <p:txBody>
          <a:bodyPr wrap="square" rtlCol="0">
            <a:spAutoFit/>
          </a:bodyPr>
          <a:lstStyle/>
          <a:p>
            <a:r>
              <a:rPr lang="en-US" sz="2000" dirty="0" smtClean="0"/>
              <a:t>Support for hypervisor added to Intel x86 in 2005 (VT-x)</a:t>
            </a:r>
            <a:endParaRPr lang="en-US" sz="2000" dirty="0"/>
          </a:p>
        </p:txBody>
      </p:sp>
    </p:spTree>
    <p:extLst>
      <p:ext uri="{BB962C8B-B14F-4D97-AF65-F5344CB8AC3E}">
        <p14:creationId xmlns:p14="http://schemas.microsoft.com/office/powerpoint/2010/main" val="3797824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62</a:t>
            </a:fld>
            <a:endParaRPr lang="en-US"/>
          </a:p>
        </p:txBody>
      </p:sp>
      <p:pic>
        <p:nvPicPr>
          <p:cNvPr id="9" name="Picture 8"/>
          <p:cNvPicPr>
            <a:picLocks noChangeAspect="1"/>
          </p:cNvPicPr>
          <p:nvPr/>
        </p:nvPicPr>
        <p:blipFill>
          <a:blip r:embed="rId2"/>
          <a:stretch>
            <a:fillRect/>
          </a:stretch>
        </p:blipFill>
        <p:spPr>
          <a:xfrm>
            <a:off x="5272812" y="483641"/>
            <a:ext cx="3561773" cy="2860687"/>
          </a:xfrm>
          <a:prstGeom prst="rect">
            <a:avLst/>
          </a:prstGeom>
        </p:spPr>
      </p:pic>
      <p:sp>
        <p:nvSpPr>
          <p:cNvPr id="10" name="TextBox 9"/>
          <p:cNvSpPr txBox="1"/>
          <p:nvPr/>
        </p:nvSpPr>
        <p:spPr>
          <a:xfrm>
            <a:off x="5149275" y="3739499"/>
            <a:ext cx="3685309" cy="2246769"/>
          </a:xfrm>
          <a:prstGeom prst="rect">
            <a:avLst/>
          </a:prstGeom>
          <a:noFill/>
        </p:spPr>
        <p:txBody>
          <a:bodyPr wrap="square" rtlCol="0">
            <a:spAutoFit/>
          </a:bodyPr>
          <a:lstStyle/>
          <a:p>
            <a:r>
              <a:rPr lang="en-US" sz="2800" dirty="0" smtClean="0"/>
              <a:t>More general (quite similar) idea in MULTICS (but with 8-levels of supervision in hardware by 1975)</a:t>
            </a:r>
            <a:endParaRPr lang="en-US" sz="2800" dirty="0"/>
          </a:p>
        </p:txBody>
      </p:sp>
      <p:pic>
        <p:nvPicPr>
          <p:cNvPr id="11" name="Picture 10"/>
          <p:cNvPicPr>
            <a:picLocks noChangeAspect="1"/>
          </p:cNvPicPr>
          <p:nvPr/>
        </p:nvPicPr>
        <p:blipFill>
          <a:blip r:embed="rId3"/>
          <a:stretch>
            <a:fillRect/>
          </a:stretch>
        </p:blipFill>
        <p:spPr>
          <a:xfrm>
            <a:off x="604391" y="483642"/>
            <a:ext cx="3972821" cy="55187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9891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sp>
        <p:nvSpPr>
          <p:cNvPr id="3" name="Content Placeholder 2"/>
          <p:cNvSpPr>
            <a:spLocks noGrp="1"/>
          </p:cNvSpPr>
          <p:nvPr>
            <p:ph idx="1"/>
          </p:nvPr>
        </p:nvSpPr>
        <p:spPr/>
        <p:txBody>
          <a:bodyPr/>
          <a:lstStyle/>
          <a:p>
            <a:pPr marL="0" indent="0">
              <a:buNone/>
            </a:pPr>
            <a:r>
              <a:rPr lang="en-US" b="1" dirty="0" smtClean="0"/>
              <a:t>Tutorial Part 3 and Problem Set 2 will be posted later today</a:t>
            </a:r>
          </a:p>
          <a:p>
            <a:pPr marL="457200" lvl="1" indent="0">
              <a:buNone/>
            </a:pPr>
            <a:r>
              <a:rPr lang="en-US" dirty="0" smtClean="0"/>
              <a:t>PS2 is due February 9</a:t>
            </a:r>
          </a:p>
          <a:p>
            <a:pPr marL="457200" lvl="1" indent="0">
              <a:buNone/>
            </a:pPr>
            <a:r>
              <a:rPr lang="en-US" b="1" dirty="0">
                <a:solidFill>
                  <a:srgbClr val="FF0000"/>
                </a:solidFill>
              </a:rPr>
              <a:t>L</a:t>
            </a:r>
            <a:r>
              <a:rPr lang="en-US" b="1" dirty="0" smtClean="0">
                <a:solidFill>
                  <a:srgbClr val="FF0000"/>
                </a:solidFill>
              </a:rPr>
              <a:t>onger and more challenging than PS1, don’t wait to get started</a:t>
            </a:r>
          </a:p>
          <a:p>
            <a:pPr marL="457200" lvl="1" indent="0">
              <a:buNone/>
            </a:pPr>
            <a:endParaRPr lang="en-US" dirty="0">
              <a:solidFill>
                <a:srgbClr val="FF0000"/>
              </a:solidFill>
            </a:endParaRPr>
          </a:p>
          <a:p>
            <a:pPr marL="57150" indent="0">
              <a:buNone/>
            </a:pPr>
            <a:r>
              <a:rPr lang="en-US" dirty="0" smtClean="0"/>
              <a:t>Read the </a:t>
            </a:r>
            <a:r>
              <a:rPr lang="en-US" b="1" dirty="0" smtClean="0"/>
              <a:t>Process API</a:t>
            </a:r>
            <a:r>
              <a:rPr lang="en-US" dirty="0" smtClean="0"/>
              <a:t> and </a:t>
            </a:r>
            <a:r>
              <a:rPr lang="en-US" b="1" dirty="0" smtClean="0"/>
              <a:t>Direct Execution</a:t>
            </a:r>
            <a:r>
              <a:rPr lang="en-US" dirty="0" smtClean="0"/>
              <a:t> sections of the OSTEP book</a:t>
            </a:r>
            <a:endParaRPr lang="en-US" dirty="0"/>
          </a:p>
          <a:p>
            <a:pPr marL="457200" lvl="1" indent="0">
              <a:buNone/>
            </a:pPr>
            <a:endParaRPr lang="en-US" b="1" dirty="0">
              <a:solidFill>
                <a:srgbClr val="FF0000"/>
              </a:solidFill>
            </a:endParaRPr>
          </a:p>
        </p:txBody>
      </p:sp>
      <p:sp>
        <p:nvSpPr>
          <p:cNvPr id="4" name="Slide Number Placeholder 3"/>
          <p:cNvSpPr>
            <a:spLocks noGrp="1"/>
          </p:cNvSpPr>
          <p:nvPr>
            <p:ph type="sldNum" sz="quarter" idx="12"/>
          </p:nvPr>
        </p:nvSpPr>
        <p:spPr/>
        <p:txBody>
          <a:bodyPr/>
          <a:lstStyle/>
          <a:p>
            <a:fld id="{6507B5A5-F0C2-644D-AEA7-E773B6B78F38}" type="slidenum">
              <a:rPr lang="en-US" smtClean="0"/>
              <a:t>63</a:t>
            </a:fld>
            <a:endParaRPr lang="en-US"/>
          </a:p>
        </p:txBody>
      </p:sp>
    </p:spTree>
    <p:extLst>
      <p:ext uri="{BB962C8B-B14F-4D97-AF65-F5344CB8AC3E}">
        <p14:creationId xmlns:p14="http://schemas.microsoft.com/office/powerpoint/2010/main" val="2018707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Shot 2014-01-28 at 9.24.51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r="9664"/>
          <a:stretch/>
        </p:blipFill>
        <p:spPr>
          <a:xfrm>
            <a:off x="1962795" y="274639"/>
            <a:ext cx="6994048" cy="608171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296779" y="2373480"/>
            <a:ext cx="4529221" cy="1143000"/>
          </a:xfrm>
          <a:solidFill>
            <a:srgbClr val="FCD5B5">
              <a:alpha val="87000"/>
            </a:srgbClr>
          </a:solidFill>
        </p:spPr>
        <p:txBody>
          <a:bodyPr/>
          <a:lstStyle/>
          <a:p>
            <a:r>
              <a:rPr lang="en-US" dirty="0" smtClean="0"/>
              <a:t>Recording Classes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6</a:t>
            </a:fld>
            <a:endParaRPr lang="en-US"/>
          </a:p>
        </p:txBody>
      </p:sp>
      <p:sp>
        <p:nvSpPr>
          <p:cNvPr id="10" name="TextBox 9"/>
          <p:cNvSpPr txBox="1"/>
          <p:nvPr/>
        </p:nvSpPr>
        <p:spPr>
          <a:xfrm>
            <a:off x="641684" y="5200316"/>
            <a:ext cx="6798305" cy="10156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000" dirty="0" smtClean="0"/>
              <a:t>Can’t promise to record everything</a:t>
            </a:r>
          </a:p>
          <a:p>
            <a:r>
              <a:rPr lang="en-US" sz="2000" dirty="0" smtClean="0"/>
              <a:t>Recordings will be (somewhat) edited</a:t>
            </a:r>
          </a:p>
          <a:p>
            <a:r>
              <a:rPr lang="en-US" sz="2000" dirty="0"/>
              <a:t>P</a:t>
            </a:r>
            <a:r>
              <a:rPr lang="en-US" sz="2000" dirty="0" smtClean="0"/>
              <a:t>ress the button in front of you unless you want to be recorded</a:t>
            </a:r>
          </a:p>
        </p:txBody>
      </p:sp>
    </p:spTree>
    <p:extLst>
      <p:ext uri="{BB962C8B-B14F-4D97-AF65-F5344CB8AC3E}">
        <p14:creationId xmlns:p14="http://schemas.microsoft.com/office/powerpoint/2010/main" val="2611206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4323"/>
            <a:ext cx="3392906" cy="1143000"/>
          </a:xfrm>
        </p:spPr>
        <p:txBody>
          <a:bodyPr/>
          <a:lstStyle/>
          <a:p>
            <a:r>
              <a:rPr lang="en-US" dirty="0" smtClean="0"/>
              <a:t>Questions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7</a:t>
            </a:fld>
            <a:endParaRPr lang="en-US"/>
          </a:p>
        </p:txBody>
      </p:sp>
      <p:pic>
        <p:nvPicPr>
          <p:cNvPr id="4" name="Picture 3"/>
          <p:cNvPicPr>
            <a:picLocks noChangeAspect="1"/>
          </p:cNvPicPr>
          <p:nvPr/>
        </p:nvPicPr>
        <p:blipFill rotWithShape="1">
          <a:blip r:embed="rId2"/>
          <a:srcRect t="7641" b="21928"/>
          <a:stretch/>
        </p:blipFill>
        <p:spPr>
          <a:xfrm>
            <a:off x="3850106" y="-40783"/>
            <a:ext cx="5303102" cy="6925519"/>
          </a:xfrm>
          <a:prstGeom prst="rect">
            <a:avLst/>
          </a:prstGeom>
        </p:spPr>
      </p:pic>
    </p:spTree>
    <p:extLst>
      <p:ext uri="{BB962C8B-B14F-4D97-AF65-F5344CB8AC3E}">
        <p14:creationId xmlns:p14="http://schemas.microsoft.com/office/powerpoint/2010/main" val="332133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8</a:t>
            </a:fld>
            <a:endParaRPr lang="en-US"/>
          </a:p>
        </p:txBody>
      </p:sp>
      <p:sp>
        <p:nvSpPr>
          <p:cNvPr id="6" name="Rectangle 5"/>
          <p:cNvSpPr/>
          <p:nvPr/>
        </p:nvSpPr>
        <p:spPr>
          <a:xfrm>
            <a:off x="1097498" y="2025935"/>
            <a:ext cx="2966502" cy="2585323"/>
          </a:xfrm>
          <a:prstGeom prst="rect">
            <a:avLst/>
          </a:prstGeom>
        </p:spPr>
        <p:txBody>
          <a:bodyPr wrap="square">
            <a:spAutoFit/>
          </a:bodyPr>
          <a:lstStyle/>
          <a:p>
            <a:r>
              <a:rPr lang="en-US" sz="5400" dirty="0" smtClean="0"/>
              <a:t>Some Rusty Things </a:t>
            </a:r>
            <a:endParaRPr lang="en-US" sz="5400" dirty="0"/>
          </a:p>
        </p:txBody>
      </p:sp>
      <p:pic>
        <p:nvPicPr>
          <p:cNvPr id="7" name="Picture 6" descr="rust-class-orang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2199" y="0"/>
            <a:ext cx="6902001" cy="6902001"/>
          </a:xfrm>
          <a:prstGeom prst="rect">
            <a:avLst/>
          </a:prstGeom>
        </p:spPr>
      </p:pic>
    </p:spTree>
    <p:extLst>
      <p:ext uri="{BB962C8B-B14F-4D97-AF65-F5344CB8AC3E}">
        <p14:creationId xmlns:p14="http://schemas.microsoft.com/office/powerpoint/2010/main" val="13095014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17605</TotalTime>
  <Words>2500</Words>
  <Application>Microsoft Macintosh PowerPoint</Application>
  <PresentationFormat>On-screen Show (4:3)</PresentationFormat>
  <Paragraphs>451</Paragraphs>
  <Slides>64</Slides>
  <Notes>0</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Class 4: Once Upon a Process</vt:lpstr>
      <vt:lpstr>Plan for Today</vt:lpstr>
      <vt:lpstr>HumanHuman Communication</vt:lpstr>
      <vt:lpstr>Grading</vt:lpstr>
      <vt:lpstr>PowerPoint Presentation</vt:lpstr>
      <vt:lpstr>For Future Problem Sets</vt:lpstr>
      <vt:lpstr>Recording Classes</vt:lpstr>
      <vt:lpstr>Questions</vt:lpstr>
      <vt:lpstr>PowerPoint Presentation</vt:lpstr>
      <vt:lpstr>Expressions and Statements</vt:lpstr>
      <vt:lpstr>Quiz</vt:lpstr>
      <vt:lpstr>Quiz</vt:lpstr>
      <vt:lpstr>(Trick) Quiz</vt:lpstr>
      <vt:lpstr>(Trick) Quiz</vt:lpstr>
      <vt:lpstr>Quiz</vt:lpstr>
      <vt:lpstr>Quiz</vt:lpstr>
      <vt:lpstr>Quiz</vt:lpstr>
      <vt:lpstr>Higher-Order Functions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Rust or Bust?</vt:lpstr>
      <vt:lpstr>PowerPoint Presentation</vt:lpstr>
      <vt:lpstr>PowerPoint Presentation</vt:lpstr>
      <vt:lpstr>cs4414 Student    “Professional Amateur Programmer”</vt:lpstr>
      <vt:lpstr>Solving Programming Mysteries</vt:lpstr>
      <vt:lpstr>Solving Programming Mysteries</vt:lpstr>
      <vt:lpstr>PowerPoint Presentation</vt:lpstr>
      <vt:lpstr>PowerPoint Presentation</vt:lpstr>
      <vt:lpstr>PowerPoint Presentation</vt:lpstr>
      <vt:lpstr>PowerPoint Presentation</vt:lpstr>
      <vt:lpstr>Recap:  Last Class</vt:lpstr>
      <vt:lpstr>Kinds of Processor-Sharing</vt:lpstr>
      <vt:lpstr>PowerPoint Presentation</vt:lpstr>
      <vt:lpstr>Which have  preemptive multitasking?</vt:lpstr>
      <vt:lpstr>Which have preemptive multitasking?</vt:lpstr>
      <vt:lpstr>How could I prove it?</vt:lpstr>
      <vt:lpstr>One-line Proof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preemptive multitasking even be possible?!?</vt:lpstr>
      <vt:lpstr>Preemptive (?) Multitasking</vt:lpstr>
      <vt:lpstr>PowerPoint Presentation</vt:lpstr>
      <vt:lpstr>PowerPoint Presentation</vt:lpstr>
      <vt:lpstr>Interrupts</vt:lpstr>
      <vt:lpstr>My MacBook (Ubuntu)</vt:lpstr>
      <vt:lpstr>Timer Interrupts</vt:lpstr>
      <vt:lpstr>Who interrupts the supervisor?</vt:lpstr>
      <vt:lpstr>The supervisor’s supervisor!</vt:lpstr>
      <vt:lpstr>PowerPoint Presentation</vt:lpstr>
      <vt:lpstr>PowerPoint Presentation</vt:lpstr>
      <vt:lpstr>Charge</vt:lpstr>
    </vt:vector>
  </TitlesOfParts>
  <Company>Udacity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David Evans</cp:lastModifiedBy>
  <cp:revision>140</cp:revision>
  <cp:lastPrinted>2014-01-28T15:56:19Z</cp:lastPrinted>
  <dcterms:created xsi:type="dcterms:W3CDTF">2013-08-26T17:24:32Z</dcterms:created>
  <dcterms:modified xsi:type="dcterms:W3CDTF">2014-01-28T17:20:56Z</dcterms:modified>
</cp:coreProperties>
</file>