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3" r:id="rId3"/>
    <p:sldId id="324" r:id="rId4"/>
    <p:sldId id="329" r:id="rId5"/>
    <p:sldId id="325" r:id="rId6"/>
    <p:sldId id="327" r:id="rId7"/>
    <p:sldId id="328" r:id="rId8"/>
    <p:sldId id="332" r:id="rId9"/>
    <p:sldId id="333" r:id="rId10"/>
    <p:sldId id="334" r:id="rId11"/>
    <p:sldId id="305" r:id="rId12"/>
    <p:sldId id="326" r:id="rId13"/>
    <p:sldId id="330" r:id="rId14"/>
    <p:sldId id="306" r:id="rId15"/>
    <p:sldId id="335" r:id="rId16"/>
    <p:sldId id="33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22" r:id="rId27"/>
    <p:sldId id="318" r:id="rId28"/>
    <p:sldId id="323" r:id="rId29"/>
    <p:sldId id="319" r:id="rId30"/>
    <p:sldId id="320" r:id="rId31"/>
    <p:sldId id="304" r:id="rId32"/>
    <p:sldId id="338" r:id="rId33"/>
    <p:sldId id="339" r:id="rId34"/>
    <p:sldId id="340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08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3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2/8/14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2/8/14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C19CD-891B-CC4A-876C-6B43035462F4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9A93-69CF-B84C-9556-7CFEDE04BA8E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EF25-A159-C745-89B0-BA4178F2CA3B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FCB6-984C-9C45-A324-E7D17B775327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0C6BE-2507-E34C-BA57-F59F0C794D0A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821E5-DEC8-AB45-B6AE-E8522335477D}" type="datetime3">
              <a:rPr lang="en-US" smtClean="0"/>
              <a:t>8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6139-E2F5-9E4D-B5B5-E5251BA253D2}" type="datetime3">
              <a:rPr lang="en-US" smtClean="0"/>
              <a:t>8 February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5835D-1CDE-7C4E-B9CE-84C487537DCE}" type="datetime3">
              <a:rPr lang="en-US" smtClean="0"/>
              <a:t>8 February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BC4D3-6EFD-924C-982B-F1A76E05EBAE}" type="datetime3">
              <a:rPr lang="en-US" smtClean="0"/>
              <a:t>8 February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CE90-5CC5-3F4D-8EF7-B8432963DE4A}" type="datetime3">
              <a:rPr lang="en-US" smtClean="0"/>
              <a:t>8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A6E18-FE2E-2C4A-A681-5C92FC0D4D0C}" type="datetime3">
              <a:rPr lang="en-US" smtClean="0"/>
              <a:t>8 February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AA187-DDE5-9641-841F-7CD44439B372}" type="datetime3">
              <a:rPr lang="en-US" smtClean="0"/>
              <a:t>8 February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googlebooks/chrome/big_00.html" TargetMode="Externa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012" t="17606" r="1279" b="7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3705052"/>
            <a:ext cx="3794500" cy="131445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4755" y="3470127"/>
            <a:ext cx="3653038" cy="1268287"/>
          </a:xfrm>
        </p:spPr>
        <p:txBody>
          <a:bodyPr>
            <a:noAutofit/>
          </a:bodyPr>
          <a:lstStyle/>
          <a:p>
            <a:pPr algn="l"/>
            <a:r>
              <a:rPr lang="en-US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Class 5</a:t>
            </a:r>
            <a:endParaRPr lang="en-US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1310" y="229437"/>
            <a:ext cx="22923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Good Auld </a:t>
            </a:r>
            <a:endParaRPr lang="en-US" sz="5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SHell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976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Screen Shot 2014-01-29 at 8.39.07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" y="196024"/>
            <a:ext cx="3969823" cy="477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4-01-29 at 8.53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09" y="1764216"/>
            <a:ext cx="7126455" cy="22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08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98028"/>
            <a:ext cx="2960877" cy="1933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x86 Protection Rings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18662" y="1868279"/>
            <a:ext cx="1603600" cy="146234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Ring 0</a:t>
            </a:r>
            <a:endParaRPr lang="en-US" sz="2400" b="1" dirty="0"/>
          </a:p>
        </p:txBody>
      </p:sp>
      <p:sp>
        <p:nvSpPr>
          <p:cNvPr id="8" name="Donut 7"/>
          <p:cNvSpPr/>
          <p:nvPr/>
        </p:nvSpPr>
        <p:spPr>
          <a:xfrm>
            <a:off x="4048848" y="315343"/>
            <a:ext cx="4543233" cy="4568212"/>
          </a:xfrm>
          <a:prstGeom prst="donut">
            <a:avLst>
              <a:gd name="adj" fmla="val 15242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Ring 3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2" y="3196743"/>
            <a:ext cx="3326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There’s </a:t>
            </a:r>
            <a:r>
              <a:rPr lang="en-US" sz="2000" b="1" dirty="0" smtClean="0"/>
              <a:t>nothing magic here</a:t>
            </a:r>
            <a:r>
              <a:rPr lang="en-US" sz="2000" dirty="0" smtClean="0"/>
              <a:t>: just 2 bits in a register that determine </a:t>
            </a:r>
            <a:r>
              <a:rPr lang="en-US" sz="2000" b="1" dirty="0" smtClean="0"/>
              <a:t>what instructions can execute!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629546" y="1215215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Rings 1 and 2: </a:t>
            </a:r>
          </a:p>
          <a:p>
            <a:r>
              <a:rPr lang="en-US" dirty="0" smtClean="0"/>
              <a:t>device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4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74000" y="1835969"/>
            <a:ext cx="351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Handle </a:t>
            </a:r>
            <a:r>
              <a:rPr lang="en-US" sz="2800" b="1" dirty="0" smtClean="0"/>
              <a:t>interrupts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Execute </a:t>
            </a:r>
            <a:r>
              <a:rPr lang="en-US" sz="2800" b="1" dirty="0" smtClean="0"/>
              <a:t>privileged instructions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15747" y="4003425"/>
            <a:ext cx="732773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What happens when a user-level program attempts a privileged instruction?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6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02" y="264205"/>
            <a:ext cx="4700315" cy="47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11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9" y="46392"/>
            <a:ext cx="5762147" cy="360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4386" y="3079561"/>
            <a:ext cx="1062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2" y="1047750"/>
            <a:ext cx="8951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Ubuntu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45" y="1755694"/>
            <a:ext cx="5196394" cy="324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823899" y="4152421"/>
            <a:ext cx="106257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1214" y="4521753"/>
            <a:ext cx="107328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4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1654" y="205979"/>
            <a:ext cx="4885146" cy="857250"/>
          </a:xfrm>
        </p:spPr>
        <p:txBody>
          <a:bodyPr/>
          <a:lstStyle/>
          <a:p>
            <a:r>
              <a:rPr lang="en-US" dirty="0" smtClean="0"/>
              <a:t>“Trap-and-Emulate”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Screen Shot 2014-01-30 at 9.05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8" y="205979"/>
            <a:ext cx="3059580" cy="473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55370" y="4406455"/>
            <a:ext cx="118903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SOSP 1973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708" y="1035326"/>
            <a:ext cx="458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Early Virtual Machines (1960-2005)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65826" y="1602099"/>
            <a:ext cx="4520974" cy="646331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1. Guest OS (running at user-level) attempts privileged instruction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65826" y="2390106"/>
            <a:ext cx="4520974" cy="369332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2. Traps to host OS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65826" y="2901114"/>
            <a:ext cx="4520974" cy="646331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Host OS trap handler switches to virtualization program (VMM)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65826" y="3689121"/>
            <a:ext cx="4572000" cy="646331"/>
          </a:xfrm>
          <a:prstGeom prst="rect">
            <a:avLst/>
          </a:prstGeom>
          <a:solidFill>
            <a:srgbClr val="B7DEE8"/>
          </a:solidFill>
        </p:spPr>
        <p:txBody>
          <a:bodyPr>
            <a:spAutoFit/>
          </a:bodyPr>
          <a:lstStyle/>
          <a:p>
            <a:r>
              <a:rPr lang="en-US" dirty="0" smtClean="0"/>
              <a:t>4. VMM emulates </a:t>
            </a:r>
            <a:r>
              <a:rPr lang="en-US" dirty="0"/>
              <a:t>privileged instruction in virtual </a:t>
            </a:r>
            <a:r>
              <a:rPr lang="en-US" dirty="0" smtClean="0"/>
              <a:t>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0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Hardware-Assisted Virtualization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/>
              <a:t>vmrun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Enter “Guest mode”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Hardware-support for data structures for VM</a:t>
            </a:r>
          </a:p>
          <a:p>
            <a:pPr marL="0" indent="0">
              <a:buNone/>
            </a:pPr>
            <a:r>
              <a:rPr lang="en-US" b="1" dirty="0" smtClean="0"/>
              <a:t>exit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Return to “Host mode”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Saves guest state in hardware data structures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46348" y="1063229"/>
            <a:ext cx="394045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VT-x (Intel) and AMD-V (2005/2006)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4415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7320"/>
            <a:ext cx="8229600" cy="1401498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many processes </a:t>
            </a:r>
            <a:r>
              <a:rPr lang="en-US" sz="4800" i="1" dirty="0" smtClean="0"/>
              <a:t>should</a:t>
            </a:r>
            <a:r>
              <a:rPr lang="en-US" sz="4800" dirty="0" smtClean="0"/>
              <a:t> a browser create?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21825" y="3797767"/>
            <a:ext cx="555757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hallenge for PS2 Exercise 1: what is the </a:t>
            </a:r>
            <a:r>
              <a:rPr lang="en-US" i="1" dirty="0" smtClean="0"/>
              <a:t>fewest</a:t>
            </a:r>
            <a:r>
              <a:rPr lang="en-US" dirty="0" smtClean="0"/>
              <a:t> number of processes you can have running on your machine?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1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0" y="73120"/>
            <a:ext cx="5673122" cy="49679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05" y="1210235"/>
            <a:ext cx="4082523" cy="30418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1990’s answer: </a:t>
            </a:r>
            <a:r>
              <a:rPr lang="en-US" sz="3600" b="1" dirty="0" smtClean="0"/>
              <a:t>1</a:t>
            </a:r>
            <a:r>
              <a:rPr lang="en-US" sz="3600" dirty="0" smtClean="0"/>
              <a:t> processes waste memory and CPU which are expensive and limited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261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74989" y="1756340"/>
            <a:ext cx="289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2000s answer: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7097" y="4199474"/>
            <a:ext cx="459255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http://www.google.com/googlebooks/chrome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8" name="Picture 7" descr="Screen Shot 2013-09-19 at 9.24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4" y="158583"/>
            <a:ext cx="3356117" cy="471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37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Kernel Privileges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How </a:t>
            </a:r>
            <a:r>
              <a:rPr lang="en-US" b="1" dirty="0" err="1"/>
              <a:t>VirtualBox</a:t>
            </a:r>
            <a:r>
              <a:rPr lang="en-US" b="1" dirty="0"/>
              <a:t> Really </a:t>
            </a:r>
            <a:r>
              <a:rPr lang="en-US" b="1" dirty="0" smtClean="0"/>
              <a:t>Works</a:t>
            </a:r>
          </a:p>
          <a:p>
            <a:pPr marL="0" indent="0">
              <a:buNone/>
            </a:pPr>
            <a:r>
              <a:rPr lang="en-US" b="1" dirty="0" smtClean="0"/>
              <a:t>Browser Processes</a:t>
            </a:r>
          </a:p>
          <a:p>
            <a:pPr marL="0" indent="0">
              <a:buNone/>
            </a:pPr>
            <a:r>
              <a:rPr lang="en-US" b="1" dirty="0" smtClean="0"/>
              <a:t>Demo PS2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Shell, Pipes, Redirects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1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Screen Shot 2013-09-19 at 9.4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2" y="85941"/>
            <a:ext cx="6372481" cy="4895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57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Screen Shot 2013-09-19 at 9.45.2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6"/>
          <a:stretch/>
        </p:blipFill>
        <p:spPr>
          <a:xfrm>
            <a:off x="1114248" y="119318"/>
            <a:ext cx="6412343" cy="479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9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0" y="462922"/>
            <a:ext cx="8319095" cy="430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1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872" y="1710759"/>
            <a:ext cx="5668385" cy="857250"/>
          </a:xfrm>
        </p:spPr>
        <p:txBody>
          <a:bodyPr>
            <a:noAutofit/>
          </a:bodyPr>
          <a:lstStyle/>
          <a:p>
            <a:r>
              <a:rPr lang="en-US" sz="5400" dirty="0" smtClean="0"/>
              <a:t>What should the 2010s answer be?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2" y="2324167"/>
            <a:ext cx="3593457" cy="19838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01559" y="3120082"/>
            <a:ext cx="4029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Only two colors, but 4-8 cores!</a:t>
            </a:r>
          </a:p>
          <a:p>
            <a:r>
              <a:rPr lang="en-US" sz="2400" dirty="0" smtClean="0"/>
              <a:t>(+ loads of GPU cores)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29173" y="2576370"/>
            <a:ext cx="33742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Samsung Galaxy S4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84213" y="467044"/>
            <a:ext cx="3264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Apple iPhone 5C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5773" y="887576"/>
            <a:ext cx="3481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Five colors, 2 cores!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079211"/>
            <a:ext cx="819447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Note: the colors vs. cores tradeoff can probably be overcome by good engineering, but addressing the energy vs. cores tradeoffs require some theoretical advances also.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0609" b="18470"/>
          <a:stretch/>
        </p:blipFill>
        <p:spPr>
          <a:xfrm>
            <a:off x="457201" y="81490"/>
            <a:ext cx="4038600" cy="213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3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" r="-73"/>
          <a:stretch/>
        </p:blipFill>
        <p:spPr>
          <a:xfrm>
            <a:off x="1042687" y="0"/>
            <a:ext cx="7724913" cy="51434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4393" y="224843"/>
            <a:ext cx="3284880" cy="2677656"/>
          </a:xfrm>
          <a:prstGeom prst="rect">
            <a:avLst/>
          </a:prstGeom>
          <a:solidFill>
            <a:srgbClr val="FFFF66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Humans should not be getting bored and grumpy waiting for their browser to render a page while cores are sitting idle!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73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9-19 at 9.4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0" y="462922"/>
            <a:ext cx="8319095" cy="430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2571750"/>
            <a:ext cx="4375677" cy="20621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“Start from Scratch” but constrained by using programming tools developed in the 1960s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035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526"/>
            <a:ext cx="8229600" cy="857250"/>
          </a:xfrm>
        </p:spPr>
        <p:txBody>
          <a:bodyPr/>
          <a:lstStyle/>
          <a:p>
            <a:r>
              <a:rPr lang="en-US" dirty="0" smtClean="0"/>
              <a:t>2010s answer: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7171" y="1745051"/>
            <a:ext cx="7007896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 modern browser should have enough </a:t>
            </a:r>
            <a:r>
              <a:rPr lang="en-US" sz="2800" b="1" dirty="0" smtClean="0"/>
              <a:t>threads</a:t>
            </a:r>
            <a:r>
              <a:rPr lang="en-US" sz="2800" dirty="0" smtClean="0"/>
              <a:t> to efficiently use all the machine resources available to provide human users with a good browsing experience!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248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7131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80236" y="794769"/>
            <a:ext cx="3606563" cy="30469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Unfortunately, it is not (humanly) possible to build such a browser (in a way that will also be secure, robust, and reliable) using languages whose primary design goal was to fit on a 4K machine.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002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666" y="-494322"/>
            <a:ext cx="6243445" cy="62434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7265" y="502706"/>
            <a:ext cx="3783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Why do Rust stickers have gears on them?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47265" y="2956029"/>
            <a:ext cx="3588687" cy="15696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Servo: the main reason Rust is being developed is so Mozilla can build a better browser!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35952" y="3158735"/>
            <a:ext cx="572523" cy="357218"/>
          </a:xfrm>
          <a:prstGeom prst="straightConnector1">
            <a:avLst/>
          </a:prstGeom>
          <a:ln w="57150" cmpd="sng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5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7291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8147" y="1222102"/>
            <a:ext cx="302406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Really </a:t>
            </a:r>
            <a:r>
              <a:rPr lang="en-US" sz="2400" b="1" i="1" dirty="0" smtClean="0"/>
              <a:t>starting from scratch</a:t>
            </a:r>
            <a:r>
              <a:rPr lang="en-US" sz="2400" dirty="0" smtClean="0"/>
              <a:t> is really hard…</a:t>
            </a:r>
            <a:br>
              <a:rPr lang="en-US" sz="2400" dirty="0" smtClean="0"/>
            </a:br>
            <a:r>
              <a:rPr lang="en-US" sz="2400" dirty="0" smtClean="0"/>
              <a:t>this is why getting Servo to the point where it can render a static page is cake-worthy!</a:t>
            </a:r>
            <a:endParaRPr lang="en-US" sz="2400" dirty="0"/>
          </a:p>
        </p:txBody>
      </p:sp>
      <p:pic>
        <p:nvPicPr>
          <p:cNvPr id="8" name="Picture 7" descr="Screen Shot 2013-09-17 at 8.01.2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3551812" y="141210"/>
            <a:ext cx="5437837" cy="448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3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879" y="1222208"/>
            <a:ext cx="8553499" cy="34163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gash&gt; echo ‘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Wha-hoo-wa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!’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traceroute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 128.143.22.36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id </a:t>
            </a:r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-p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ray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  <a:p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gash&gt; </a:t>
            </a:r>
            <a:r>
              <a:rPr lang="en-US" sz="3600" dirty="0" err="1" smtClean="0">
                <a:solidFill>
                  <a:srgbClr val="FF6600"/>
                </a:solidFill>
                <a:latin typeface="Andale Mono"/>
                <a:cs typeface="Andale Mono"/>
              </a:rPr>
              <a:t>fsck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; </a:t>
            </a:r>
            <a:r>
              <a:rPr lang="en-US" sz="3600" dirty="0">
                <a:solidFill>
                  <a:srgbClr val="FF6600"/>
                </a:solidFill>
                <a:latin typeface="Andale Mono"/>
                <a:cs typeface="Andale Mono"/>
              </a:rPr>
              <a:t>!mount -u VA</a:t>
            </a:r>
            <a:r>
              <a:rPr lang="en-US" sz="3600" dirty="0" smtClean="0">
                <a:solidFill>
                  <a:srgbClr val="FF6600"/>
                </a:solidFill>
                <a:latin typeface="Andale Mono"/>
                <a:cs typeface="Andale Mono"/>
              </a:rPr>
              <a:t>!</a:t>
            </a:r>
            <a:endParaRPr lang="en-US" sz="3600" dirty="0">
              <a:solidFill>
                <a:srgbClr val="FF6600"/>
              </a:solidFill>
              <a:latin typeface="Andale Mono"/>
              <a:cs typeface="Andale Mon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207" y="228665"/>
            <a:ext cx="6525171" cy="730876"/>
          </a:xfrm>
          <a:solidFill>
            <a:schemeClr val="accent6">
              <a:lumMod val="75000"/>
            </a:schemeClr>
          </a:solidFill>
          <a:ln w="28575" cmpd="sng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rgbClr val="FFFFFF"/>
                </a:solidFill>
              </a:rPr>
              <a:t>PS2: The Good Auld </a:t>
            </a:r>
            <a:r>
              <a:rPr lang="en-US" sz="4800" dirty="0" err="1" smtClean="0">
                <a:solidFill>
                  <a:srgbClr val="FFFFFF"/>
                </a:solidFill>
              </a:rPr>
              <a:t>SHell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71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73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Get started on PS2</a:t>
            </a:r>
          </a:p>
          <a:p>
            <a:pPr marL="457200" lvl="1" indent="0">
              <a:buNone/>
            </a:pPr>
            <a:r>
              <a:rPr lang="en-US" dirty="0" smtClean="0"/>
              <a:t>You must work with one </a:t>
            </a:r>
          </a:p>
          <a:p>
            <a:pPr marL="457200" lvl="1" indent="0">
              <a:buNone/>
            </a:pPr>
            <a:r>
              <a:rPr lang="en-US" dirty="0" smtClean="0"/>
              <a:t>other person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Examine the processes running on your computer, have fun killing them (but backup your work first!)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09356" y="1463754"/>
            <a:ext cx="3687688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lvl="1"/>
            <a:r>
              <a:rPr lang="en-US" sz="2800" dirty="0"/>
              <a:t>If you don’t have a teammate, stay after class and find </a:t>
            </a:r>
            <a:r>
              <a:rPr lang="en-US" sz="2800" dirty="0" smtClean="0"/>
              <a:t>one!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037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Privileges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103" y="1679035"/>
            <a:ext cx="3929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What can the kernel (supervisor) do that user-level programs </a:t>
            </a:r>
            <a:r>
              <a:rPr lang="en-US" sz="3200" b="1" dirty="0" smtClean="0"/>
              <a:t>cannot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74000" y="1835969"/>
            <a:ext cx="351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Handle </a:t>
            </a:r>
            <a:r>
              <a:rPr lang="en-US" sz="2800" b="1" dirty="0" smtClean="0"/>
              <a:t>interrupts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Execute </a:t>
            </a:r>
            <a:r>
              <a:rPr lang="en-US" sz="2800" b="1" dirty="0" smtClean="0"/>
              <a:t>privileged instructions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2871" y="4001142"/>
            <a:ext cx="4333488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instructions are privileged?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548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 descr="Screen Shot 2014-01-29 at 8.0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0" y="323866"/>
            <a:ext cx="6021540" cy="432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Screen Shot 2014-01-29 at 8.0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6" y="121680"/>
            <a:ext cx="5951071" cy="4842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75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Screen Shot 2014-01-29 at 8.0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124550"/>
            <a:ext cx="6076751" cy="494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16798" y="1339512"/>
            <a:ext cx="2899427" cy="9233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GDT: Global Descriptor Table</a:t>
            </a:r>
          </a:p>
          <a:p>
            <a:r>
              <a:rPr lang="en-US" dirty="0" smtClean="0"/>
              <a:t>LDT: Local Descriptor Table</a:t>
            </a:r>
          </a:p>
          <a:p>
            <a:r>
              <a:rPr lang="en-US" b="1" dirty="0" smtClean="0"/>
              <a:t>Control memory segments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3529" y="3271739"/>
            <a:ext cx="343615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MOV (control registers)</a:t>
            </a:r>
          </a:p>
          <a:p>
            <a:r>
              <a:rPr lang="en-US" b="1" dirty="0" smtClean="0"/>
              <a:t>What is in control registers (CR0)?</a:t>
            </a:r>
          </a:p>
        </p:txBody>
      </p:sp>
    </p:spTree>
    <p:extLst>
      <p:ext uri="{BB962C8B-B14F-4D97-AF65-F5344CB8AC3E}">
        <p14:creationId xmlns:p14="http://schemas.microsoft.com/office/powerpoint/2010/main" val="22975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Screen Shot 2014-01-29 at 8.30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54"/>
          <a:stretch/>
        </p:blipFill>
        <p:spPr>
          <a:xfrm>
            <a:off x="426194" y="61916"/>
            <a:ext cx="4968011" cy="497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963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Screen Shot 2014-01-29 at 8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8" y="196024"/>
            <a:ext cx="3969823" cy="477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913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20489</TotalTime>
  <Words>641</Words>
  <Application>Microsoft Macintosh PowerPoint</Application>
  <PresentationFormat>On-screen Show (16:9)</PresentationFormat>
  <Paragraphs>134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Class 5</vt:lpstr>
      <vt:lpstr>Plan for Today</vt:lpstr>
      <vt:lpstr>Kernel Privileges</vt:lpstr>
      <vt:lpstr>Kernel Privileges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x86 Protection Rings</vt:lpstr>
      <vt:lpstr>Kernel Privileges</vt:lpstr>
      <vt:lpstr>PowerPoint Presentation</vt:lpstr>
      <vt:lpstr>PowerPoint Presentation</vt:lpstr>
      <vt:lpstr>“Trap-and-Emulate”</vt:lpstr>
      <vt:lpstr>Hardware-Assisted Virtualization</vt:lpstr>
      <vt:lpstr>How many processes should a browser create?</vt:lpstr>
      <vt:lpstr>1990’s answer: 1 processes waste memory and CPU which are expensive and limited </vt:lpstr>
      <vt:lpstr>PowerPoint Presentation</vt:lpstr>
      <vt:lpstr>PowerPoint Presentation</vt:lpstr>
      <vt:lpstr>PowerPoint Presentation</vt:lpstr>
      <vt:lpstr>PowerPoint Presentation</vt:lpstr>
      <vt:lpstr>What should the 2010s answer be?</vt:lpstr>
      <vt:lpstr>PowerPoint Presentation</vt:lpstr>
      <vt:lpstr>PowerPoint Presentation</vt:lpstr>
      <vt:lpstr>PowerPoint Presentation</vt:lpstr>
      <vt:lpstr>2010s answer:</vt:lpstr>
      <vt:lpstr>PowerPoint Presentation</vt:lpstr>
      <vt:lpstr>PowerPoint Presentation</vt:lpstr>
      <vt:lpstr>PowerPoint Presentation</vt:lpstr>
      <vt:lpstr>PS2: The Good Auld SHell</vt:lpstr>
      <vt:lpstr>PowerPoint Presentation</vt:lpstr>
      <vt:lpstr>PowerPoint Presentation</vt:lpstr>
      <vt:lpstr>Charge</vt:lpstr>
    </vt:vector>
  </TitlesOfParts>
  <Manager/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subject/>
  <dc:creator>David Evans</dc:creator>
  <cp:keywords/>
  <dc:description/>
  <cp:lastModifiedBy>David Evans</cp:lastModifiedBy>
  <cp:revision>167</cp:revision>
  <cp:lastPrinted>2014-01-30T14:57:33Z</cp:lastPrinted>
  <dcterms:created xsi:type="dcterms:W3CDTF">2013-08-26T17:24:32Z</dcterms:created>
  <dcterms:modified xsi:type="dcterms:W3CDTF">2014-02-08T18:14:49Z</dcterms:modified>
  <cp:category/>
</cp:coreProperties>
</file>