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303" r:id="rId42"/>
    <p:sldId id="280" r:id="rId43"/>
    <p:sldId id="281" r:id="rId44"/>
    <p:sldId id="304" r:id="rId45"/>
    <p:sldId id="282" r:id="rId46"/>
    <p:sldId id="283" r:id="rId47"/>
    <p:sldId id="284" r:id="rId48"/>
    <p:sldId id="285" r:id="rId49"/>
    <p:sldId id="286" r:id="rId50"/>
    <p:sldId id="287" r:id="rId51"/>
    <p:sldId id="288" r:id="rId52"/>
    <p:sldId id="289" r:id="rId53"/>
    <p:sldId id="290" r:id="rId54"/>
    <p:sldId id="291" r:id="rId55"/>
    <p:sldId id="292" r:id="rId56"/>
    <p:sldId id="293" r:id="rId57"/>
    <p:sldId id="294" r:id="rId58"/>
    <p:sldId id="295" r:id="rId59"/>
    <p:sldId id="296" r:id="rId60"/>
    <p:sldId id="297" r:id="rId61"/>
    <p:sldId id="298" r:id="rId62"/>
    <p:sldId id="299" r:id="rId63"/>
    <p:sldId id="300" r:id="rId64"/>
    <p:sldId id="301" r:id="rId65"/>
    <p:sldId id="302" r:id="rId6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66"/>
    <a:srgbClr val="66C9E3"/>
    <a:srgbClr val="A8D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768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77B07-26ED-A949-9D4B-44C207F8A4D1}" type="datetimeFigureOut">
              <a:rPr lang="en-US" smtClean="0"/>
              <a:t>2/6/14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EABA4-34FF-E546-B451-A8222159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20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550EC-EE34-EF49-A4D8-147A804A9918}" type="datetimeFigureOut">
              <a:rPr lang="en-US" smtClean="0"/>
              <a:t>2/6/14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A4EC-A822-3847-9594-6C092248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29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5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7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1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1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5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1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2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 November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1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phrack.org/issues.html?issue=61&amp;id=6" TargetMode="Externa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microsoft.com/office/2007/relationships/hdphoto" Target="../media/hdphoto3.wdp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phrack.org/issues.html?issue=61&amp;id=6" TargetMode="External"/><Relationship Id="rId3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microsoft.com/office/2007/relationships/hdphoto" Target="../media/hdphoto4.wdp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485" y="1476603"/>
            <a:ext cx="7497957" cy="1909740"/>
          </a:xfrm>
        </p:spPr>
        <p:txBody>
          <a:bodyPr>
            <a:noAutofit/>
          </a:bodyPr>
          <a:lstStyle/>
          <a:p>
            <a:r>
              <a:rPr lang="en-US" sz="4800" dirty="0"/>
              <a:t>W</a:t>
            </a:r>
            <a:r>
              <a:rPr lang="en-US" sz="4800" dirty="0" smtClean="0"/>
              <a:t>hat Dave was doing when you were being born/learning to crawl…</a:t>
            </a:r>
            <a:endParaRPr lang="en-US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37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 descr="Screen Shot 2013-09-16 at 1.16.28 PM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940" b="8206"/>
          <a:stretch/>
        </p:blipFill>
        <p:spPr>
          <a:xfrm>
            <a:off x="409364" y="104237"/>
            <a:ext cx="7189357" cy="6022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39781" y="390595"/>
            <a:ext cx="169567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November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49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Screen Shot 2013-09-16 at 1.26.5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17"/>
          <a:stretch/>
        </p:blipFill>
        <p:spPr>
          <a:xfrm>
            <a:off x="275045" y="574716"/>
            <a:ext cx="8522733" cy="2852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145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Screen Shot 2013-09-16 at 1.26.5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07"/>
          <a:stretch/>
        </p:blipFill>
        <p:spPr>
          <a:xfrm>
            <a:off x="110868" y="509397"/>
            <a:ext cx="8687934" cy="3223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207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 descr="Screen Shot 2013-09-16 at 1.29.5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58"/>
          <a:stretch/>
        </p:blipFill>
        <p:spPr>
          <a:xfrm>
            <a:off x="256348" y="226386"/>
            <a:ext cx="8335805" cy="1053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 Shot 2013-09-16 at 1.32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8" y="1463839"/>
            <a:ext cx="8335805" cy="1620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Screen Shot 2013-09-16 at 1.33.19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" r="3022" b="9338"/>
          <a:stretch/>
        </p:blipFill>
        <p:spPr>
          <a:xfrm>
            <a:off x="256348" y="3268215"/>
            <a:ext cx="8348889" cy="1348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572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70075" y="4262436"/>
            <a:ext cx="501672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www.phrack.org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issues.html?issue</a:t>
            </a:r>
            <a:r>
              <a:rPr lang="en-US" dirty="0">
                <a:hlinkClick r:id="rId2"/>
              </a:rPr>
              <a:t>=61&amp;id=6</a:t>
            </a:r>
            <a:endParaRPr lang="en-US" dirty="0"/>
          </a:p>
        </p:txBody>
      </p:sp>
      <p:pic>
        <p:nvPicPr>
          <p:cNvPr id="8" name="Picture 7" descr="Screen Shot 2013-09-16 at 1.40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10" y="440489"/>
            <a:ext cx="8369290" cy="3162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414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(Why) </a:t>
            </a:r>
            <a:r>
              <a:rPr lang="en-US" dirty="0" err="1" smtClean="0"/>
              <a:t>Doesn</a:t>
            </a:r>
            <a:r>
              <a:rPr lang="fr-FR" dirty="0" smtClean="0"/>
              <a:t>’</a:t>
            </a:r>
            <a:r>
              <a:rPr lang="en-US" dirty="0" smtClean="0"/>
              <a:t>t C++ solve this?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44" y="1931134"/>
            <a:ext cx="5210681" cy="1446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Menlo Regular"/>
                <a:cs typeface="Menlo Regular"/>
              </a:rPr>
              <a:t>new</a:t>
            </a:r>
            <a:r>
              <a:rPr lang="en-US" sz="4400" dirty="0" smtClean="0">
                <a:latin typeface="Menlo Regular"/>
                <a:cs typeface="Menlo Regular"/>
              </a:rPr>
              <a:t> 			= </a:t>
            </a:r>
            <a:r>
              <a:rPr lang="en-US" sz="4400" b="1" dirty="0" err="1" smtClean="0">
                <a:latin typeface="Menlo Regular"/>
                <a:cs typeface="Menlo Regular"/>
              </a:rPr>
              <a:t>malloc</a:t>
            </a:r>
            <a:endParaRPr lang="en-US" sz="4400" b="1" dirty="0" smtClean="0">
              <a:latin typeface="Menlo Regular"/>
              <a:cs typeface="Menlo Regular"/>
            </a:endParaRPr>
          </a:p>
          <a:p>
            <a:r>
              <a:rPr lang="en-US" sz="4400" b="1" dirty="0" smtClean="0">
                <a:latin typeface="Menlo Regular"/>
                <a:cs typeface="Menlo Regular"/>
              </a:rPr>
              <a:t>delete</a:t>
            </a:r>
            <a:r>
              <a:rPr lang="en-US" sz="4400" dirty="0" smtClean="0">
                <a:latin typeface="Menlo Regular"/>
                <a:cs typeface="Menlo Regular"/>
              </a:rPr>
              <a:t> = </a:t>
            </a:r>
            <a:r>
              <a:rPr lang="en-US" sz="4400" b="1" dirty="0" smtClean="0">
                <a:latin typeface="Menlo Regular"/>
                <a:cs typeface="Menlo Regular"/>
              </a:rPr>
              <a:t>free</a:t>
            </a:r>
            <a:endParaRPr lang="en-US" sz="4400" b="1" dirty="0">
              <a:latin typeface="Menlo Regular"/>
              <a:cs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9818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599"/>
            <a:ext cx="8229600" cy="857250"/>
          </a:xfrm>
        </p:spPr>
        <p:txBody>
          <a:bodyPr/>
          <a:lstStyle/>
          <a:p>
            <a:r>
              <a:rPr lang="en-US" dirty="0" smtClean="0"/>
              <a:t>Doesn’t Java solve this?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57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Screen Shot 2013-09-19 at 10.08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1" y="112934"/>
            <a:ext cx="5235737" cy="4727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358759" y="3823999"/>
            <a:ext cx="224220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(Advanced “comic book” version of GC)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6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1864" y="415900"/>
            <a:ext cx="399998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Getting back to my story…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308153" y="3992692"/>
            <a:ext cx="4916731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ourier New"/>
                <a:cs typeface="Courier New"/>
              </a:rPr>
              <a:t>comp.os.linux</a:t>
            </a:r>
            <a:r>
              <a:rPr lang="en-US" sz="2400" dirty="0" smtClean="0"/>
              <a:t> post, August 1994 </a:t>
            </a:r>
            <a:endParaRPr lang="en-US" sz="2400" dirty="0"/>
          </a:p>
        </p:txBody>
      </p:sp>
      <p:pic>
        <p:nvPicPr>
          <p:cNvPr id="10" name="Picture 9" descr="Screen Shot 2013-09-16 at 10.53.3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03"/>
          <a:stretch/>
        </p:blipFill>
        <p:spPr>
          <a:xfrm>
            <a:off x="147683" y="1190176"/>
            <a:ext cx="8718762" cy="2004971"/>
          </a:xfrm>
          <a:prstGeom prst="rect">
            <a:avLst/>
          </a:prstGeom>
        </p:spPr>
      </p:pic>
      <p:pic>
        <p:nvPicPr>
          <p:cNvPr id="11" name="Picture 10" descr="Screen Shot 2013-09-16 at 10.54.19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" t="41785" r="5222" b="13477"/>
          <a:stretch/>
        </p:blipFill>
        <p:spPr>
          <a:xfrm>
            <a:off x="528683" y="3154491"/>
            <a:ext cx="7696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97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3-09-16 at 10.49.10 AM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721"/>
          <a:stretch/>
        </p:blipFill>
        <p:spPr>
          <a:xfrm>
            <a:off x="2718793" y="2259384"/>
            <a:ext cx="6168091" cy="2743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Shot 2013-09-16 at 10.45.25 AM.p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2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1" t="22249" r="6913" b="37927"/>
          <a:stretch/>
        </p:blipFill>
        <p:spPr>
          <a:xfrm>
            <a:off x="492516" y="727914"/>
            <a:ext cx="8266377" cy="1531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9262" y="102542"/>
            <a:ext cx="723076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ACM Foundations in Software Engineering, 1994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634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“Willy-Nilly” Memory Management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617347" y="1148198"/>
            <a:ext cx="1394775" cy="18966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27157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Systematic Memory Management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50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 descr="Screen Shot 2013-09-16 at 1.46.17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21" y="116101"/>
            <a:ext cx="6248355" cy="448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657156" y="3298317"/>
            <a:ext cx="2271088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i="1" dirty="0"/>
              <a:t>Static Detection of Dynamic Memory </a:t>
            </a:r>
            <a:r>
              <a:rPr lang="en-US" sz="2000" i="1" dirty="0" smtClean="0"/>
              <a:t>Errors</a:t>
            </a:r>
            <a:r>
              <a:rPr lang="en-US" sz="2000" dirty="0" smtClean="0"/>
              <a:t>, David Evans, PLDI May 1996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2534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 descr="Screen Shot 2013-09-16 at 2.08.4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t="7692" r="3439"/>
          <a:stretch/>
        </p:blipFill>
        <p:spPr>
          <a:xfrm>
            <a:off x="422080" y="834680"/>
            <a:ext cx="6811676" cy="3094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338520" y="108866"/>
            <a:ext cx="7734371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i="1" dirty="0"/>
              <a:t>Static Detection of Dynamic Memory </a:t>
            </a:r>
            <a:r>
              <a:rPr lang="en-US" sz="2000" i="1" dirty="0" smtClean="0"/>
              <a:t>Errors</a:t>
            </a:r>
            <a:r>
              <a:rPr lang="en-US" sz="2000" dirty="0" smtClean="0"/>
              <a:t>, David Evans, PLDI May 1996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743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 descr="Screen Shot 2013-09-16 at 2.08.4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t="7692" r="3439"/>
          <a:stretch/>
        </p:blipFill>
        <p:spPr>
          <a:xfrm>
            <a:off x="566986" y="604565"/>
            <a:ext cx="7936419" cy="2703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Shot 2013-09-16 at 2.09.28 PM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0" y="2430797"/>
            <a:ext cx="8959488" cy="1566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85800" y="4229100"/>
            <a:ext cx="779492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Note: these are “compile-time” errors (just produced by a separate tool).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338520" y="108866"/>
            <a:ext cx="7734371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i="1" dirty="0"/>
              <a:t>Static Detection of Dynamic Memory </a:t>
            </a:r>
            <a:r>
              <a:rPr lang="en-US" sz="2000" i="1" dirty="0" smtClean="0"/>
              <a:t>Errors</a:t>
            </a:r>
            <a:r>
              <a:rPr lang="en-US" sz="2000" dirty="0" smtClean="0"/>
              <a:t>, David Evans, PLDI May 1996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859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802" r="22004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3" y="383785"/>
            <a:ext cx="32015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Annotations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?</a:t>
            </a:r>
          </a:p>
          <a:p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Where we are going, we don’t need annotations!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78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3" y="509231"/>
            <a:ext cx="7253753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A </a:t>
            </a:r>
            <a:r>
              <a:rPr lang="en-US" sz="2000" b="1" i="1" dirty="0"/>
              <a:t>box</a:t>
            </a:r>
            <a:r>
              <a:rPr lang="en-US" sz="2000" dirty="0"/>
              <a:t> is a reference to a heap allocation holding another value. There are two kinds of boxes: </a:t>
            </a:r>
            <a:r>
              <a:rPr lang="en-US" sz="2000" b="1" i="1" dirty="0"/>
              <a:t>managed boxes</a:t>
            </a:r>
            <a:r>
              <a:rPr lang="en-US" sz="2000" dirty="0"/>
              <a:t> and </a:t>
            </a:r>
            <a:r>
              <a:rPr lang="en-US" sz="2000" b="1" i="1" dirty="0"/>
              <a:t>owned boxes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An </a:t>
            </a:r>
            <a:r>
              <a:rPr lang="en-US" sz="2000" b="1" i="1" dirty="0"/>
              <a:t>owned box</a:t>
            </a:r>
            <a:r>
              <a:rPr lang="en-US" sz="2000" dirty="0"/>
              <a:t> type or value is constructed by the prefix tilde sigil </a:t>
            </a:r>
            <a:r>
              <a:rPr lang="en-US" sz="2000" b="1" dirty="0"/>
              <a:t>~</a:t>
            </a:r>
            <a:r>
              <a:rPr lang="en-US" sz="2000" dirty="0" smtClean="0"/>
              <a:t>.</a:t>
            </a:r>
            <a:endParaRPr lang="en-US" sz="2000" dirty="0"/>
          </a:p>
          <a:p>
            <a:pPr algn="r"/>
            <a:r>
              <a:rPr lang="en-US" sz="2000" dirty="0" smtClean="0"/>
              <a:t>Rust Manual, Section 9.1.4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19003" y="1973201"/>
            <a:ext cx="6033372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/>
                <a:cs typeface="Courier New"/>
              </a:rPr>
              <a:t>extern /*@only@*/ char *</a:t>
            </a:r>
            <a:r>
              <a:rPr lang="en-US" sz="2000" dirty="0" err="1" smtClean="0">
                <a:latin typeface="Courier New"/>
                <a:cs typeface="Courier New"/>
              </a:rPr>
              <a:t>gname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void </a:t>
            </a:r>
            <a:r>
              <a:rPr lang="en-US" sz="2000" dirty="0" err="1" smtClean="0">
                <a:latin typeface="Courier New"/>
                <a:cs typeface="Courier New"/>
              </a:rPr>
              <a:t>setName</a:t>
            </a:r>
            <a:r>
              <a:rPr lang="en-US" sz="2000" dirty="0" smtClean="0">
                <a:latin typeface="Courier New"/>
                <a:cs typeface="Courier New"/>
              </a:rPr>
              <a:t>(/*@temp@*/ char *</a:t>
            </a:r>
            <a:r>
              <a:rPr lang="en-US" sz="2000" dirty="0" err="1" smtClean="0">
                <a:latin typeface="Courier New"/>
                <a:cs typeface="Courier New"/>
              </a:rPr>
              <a:t>pname</a:t>
            </a:r>
            <a:r>
              <a:rPr lang="en-US" sz="2000" dirty="0" smtClean="0">
                <a:latin typeface="Courier New"/>
                <a:cs typeface="Courier New"/>
              </a:rPr>
              <a:t>) {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  </a:t>
            </a:r>
            <a:r>
              <a:rPr lang="en-US" sz="2000" dirty="0" err="1" smtClean="0">
                <a:latin typeface="Courier New"/>
                <a:cs typeface="Courier New"/>
              </a:rPr>
              <a:t>gname</a:t>
            </a:r>
            <a:r>
              <a:rPr lang="en-US" sz="2000" dirty="0" smtClean="0">
                <a:latin typeface="Courier New"/>
                <a:cs typeface="Courier New"/>
              </a:rPr>
              <a:t> = </a:t>
            </a:r>
            <a:r>
              <a:rPr lang="en-US" sz="2000" dirty="0" err="1" smtClean="0">
                <a:latin typeface="Courier New"/>
                <a:cs typeface="Courier New"/>
              </a:rPr>
              <a:t>pname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2000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1149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3" y="509231"/>
            <a:ext cx="7253753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A </a:t>
            </a:r>
            <a:r>
              <a:rPr lang="en-US" sz="2000" b="1" i="1" dirty="0"/>
              <a:t>box</a:t>
            </a:r>
            <a:r>
              <a:rPr lang="en-US" sz="2000" dirty="0"/>
              <a:t> is a reference to a heap allocation holding another value. There are two kinds of boxes: </a:t>
            </a:r>
            <a:r>
              <a:rPr lang="en-US" sz="2000" b="1" i="1" dirty="0"/>
              <a:t>managed boxes</a:t>
            </a:r>
            <a:r>
              <a:rPr lang="en-US" sz="2000" dirty="0"/>
              <a:t> and </a:t>
            </a:r>
            <a:r>
              <a:rPr lang="en-US" sz="2000" b="1" i="1" dirty="0"/>
              <a:t>owned boxes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An </a:t>
            </a:r>
            <a:r>
              <a:rPr lang="en-US" sz="2000" b="1" i="1" dirty="0"/>
              <a:t>owned box</a:t>
            </a:r>
            <a:r>
              <a:rPr lang="en-US" sz="2000" dirty="0"/>
              <a:t> type or value is constructed by the prefix tilde sigil </a:t>
            </a:r>
            <a:r>
              <a:rPr lang="en-US" sz="2000" b="1" dirty="0"/>
              <a:t>~</a:t>
            </a:r>
            <a:r>
              <a:rPr lang="en-US" sz="2000" dirty="0" smtClean="0"/>
              <a:t>.</a:t>
            </a:r>
            <a:endParaRPr lang="en-US" sz="2000" dirty="0"/>
          </a:p>
          <a:p>
            <a:pPr algn="r"/>
            <a:r>
              <a:rPr lang="en-US" sz="2000" dirty="0" smtClean="0"/>
              <a:t>Rust Manual, Section 9.1.4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19003" y="1973201"/>
            <a:ext cx="6033372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/>
                <a:cs typeface="Courier New"/>
              </a:rPr>
              <a:t>extern /*@only@*/ char *</a:t>
            </a:r>
            <a:r>
              <a:rPr lang="en-US" sz="2000" dirty="0" err="1" smtClean="0">
                <a:latin typeface="Courier New"/>
                <a:cs typeface="Courier New"/>
              </a:rPr>
              <a:t>gname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void </a:t>
            </a:r>
            <a:r>
              <a:rPr lang="en-US" sz="2000" dirty="0" err="1" smtClean="0">
                <a:latin typeface="Courier New"/>
                <a:cs typeface="Courier New"/>
              </a:rPr>
              <a:t>setName</a:t>
            </a:r>
            <a:r>
              <a:rPr lang="en-US" sz="2000" dirty="0" smtClean="0">
                <a:latin typeface="Courier New"/>
                <a:cs typeface="Courier New"/>
              </a:rPr>
              <a:t>(/*@temp@*/ char *</a:t>
            </a:r>
            <a:r>
              <a:rPr lang="en-US" sz="2000" dirty="0" err="1" smtClean="0">
                <a:latin typeface="Courier New"/>
                <a:cs typeface="Courier New"/>
              </a:rPr>
              <a:t>pname</a:t>
            </a:r>
            <a:r>
              <a:rPr lang="en-US" sz="2000" dirty="0" smtClean="0">
                <a:latin typeface="Courier New"/>
                <a:cs typeface="Courier New"/>
              </a:rPr>
              <a:t>) {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  </a:t>
            </a:r>
            <a:r>
              <a:rPr lang="en-US" sz="2000" dirty="0" err="1" smtClean="0">
                <a:latin typeface="Courier New"/>
                <a:cs typeface="Courier New"/>
              </a:rPr>
              <a:t>gname</a:t>
            </a:r>
            <a:r>
              <a:rPr lang="en-US" sz="2000" dirty="0" smtClean="0">
                <a:latin typeface="Courier New"/>
                <a:cs typeface="Courier New"/>
              </a:rPr>
              <a:t> = </a:t>
            </a:r>
            <a:r>
              <a:rPr lang="en-US" sz="2000" dirty="0" err="1" smtClean="0">
                <a:latin typeface="Courier New"/>
                <a:cs typeface="Courier New"/>
              </a:rPr>
              <a:t>pname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20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2" name="Rectangle 1"/>
          <p:cNvSpPr/>
          <p:nvPr/>
        </p:nvSpPr>
        <p:spPr>
          <a:xfrm>
            <a:off x="3557335" y="2765650"/>
            <a:ext cx="4924935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/>
              <a:t>static </a:t>
            </a:r>
            <a:r>
              <a:rPr lang="en-US" sz="2800" dirty="0" err="1"/>
              <a:t>gname</a:t>
            </a:r>
            <a:r>
              <a:rPr lang="en-US" sz="2800" dirty="0"/>
              <a:t> : </a:t>
            </a:r>
            <a:r>
              <a:rPr lang="en-US" sz="2800" b="1" dirty="0"/>
              <a:t>~</a:t>
            </a:r>
            <a:r>
              <a:rPr lang="en-US" sz="2800" dirty="0" err="1"/>
              <a:t>str</a:t>
            </a:r>
            <a:r>
              <a:rPr lang="en-US" sz="2800" dirty="0"/>
              <a:t> = </a:t>
            </a:r>
            <a:r>
              <a:rPr lang="en-US" sz="2800" b="1" dirty="0"/>
              <a:t>~</a:t>
            </a:r>
            <a:r>
              <a:rPr lang="en-US" sz="2800" dirty="0"/>
              <a:t>"";</a:t>
            </a:r>
          </a:p>
          <a:p>
            <a:endParaRPr lang="en-US" sz="2800" dirty="0"/>
          </a:p>
          <a:p>
            <a:r>
              <a:rPr lang="en-US" sz="2800" dirty="0" err="1"/>
              <a:t>fn</a:t>
            </a:r>
            <a:r>
              <a:rPr lang="en-US" sz="2800" dirty="0"/>
              <a:t> </a:t>
            </a:r>
            <a:r>
              <a:rPr lang="en-US" sz="2800" dirty="0" err="1"/>
              <a:t>set_name</a:t>
            </a:r>
            <a:r>
              <a:rPr lang="en-US" sz="2800" dirty="0"/>
              <a:t>(</a:t>
            </a:r>
            <a:r>
              <a:rPr lang="en-US" sz="2800" dirty="0" err="1"/>
              <a:t>pname</a:t>
            </a:r>
            <a:r>
              <a:rPr lang="en-US" sz="2800" dirty="0"/>
              <a:t> : </a:t>
            </a:r>
            <a:r>
              <a:rPr lang="en-US" sz="2800" b="1" dirty="0"/>
              <a:t>&amp;</a:t>
            </a:r>
            <a:r>
              <a:rPr lang="en-US" sz="2800" dirty="0" err="1"/>
              <a:t>str</a:t>
            </a:r>
            <a:r>
              <a:rPr lang="en-US" sz="2800" dirty="0"/>
              <a:t>) {</a:t>
            </a:r>
          </a:p>
          <a:p>
            <a:r>
              <a:rPr lang="en-US" sz="2800" dirty="0"/>
              <a:t>    </a:t>
            </a:r>
            <a:r>
              <a:rPr lang="en-US" sz="2800" dirty="0" err="1"/>
              <a:t>gname</a:t>
            </a:r>
            <a:r>
              <a:rPr lang="en-US" sz="2800" dirty="0"/>
              <a:t> = </a:t>
            </a:r>
            <a:r>
              <a:rPr lang="en-US" sz="2800" dirty="0" err="1"/>
              <a:t>pname</a:t>
            </a:r>
            <a:r>
              <a:rPr lang="en-US" sz="2800" dirty="0"/>
              <a:t>;</a:t>
            </a:r>
          </a:p>
          <a:p>
            <a:r>
              <a:rPr lang="en-US" sz="2800" dirty="0" smtClean="0"/>
              <a:t>}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94421" y="4515885"/>
            <a:ext cx="6414436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[Note: we can’t really have a global, owned string like this in Rust.]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8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6233" y="42526"/>
            <a:ext cx="8256037" cy="2800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 New"/>
                <a:cs typeface="Courier New"/>
              </a:rPr>
              <a:t>extern /*@only@*/ char *</a:t>
            </a:r>
            <a:r>
              <a:rPr lang="en-US" sz="2000" dirty="0" err="1" smtClean="0">
                <a:latin typeface="Courier New"/>
                <a:cs typeface="Courier New"/>
              </a:rPr>
              <a:t>gname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void </a:t>
            </a:r>
            <a:r>
              <a:rPr lang="en-US" sz="2000" dirty="0" err="1" smtClean="0">
                <a:latin typeface="Courier New"/>
                <a:cs typeface="Courier New"/>
              </a:rPr>
              <a:t>setName</a:t>
            </a:r>
            <a:r>
              <a:rPr lang="en-US" sz="2000" dirty="0" smtClean="0">
                <a:latin typeface="Courier New"/>
                <a:cs typeface="Courier New"/>
              </a:rPr>
              <a:t>(/*@temp@*/ char *</a:t>
            </a:r>
            <a:r>
              <a:rPr lang="en-US" sz="2000" dirty="0" err="1" smtClean="0">
                <a:latin typeface="Courier New"/>
                <a:cs typeface="Courier New"/>
              </a:rPr>
              <a:t>pname</a:t>
            </a:r>
            <a:r>
              <a:rPr lang="en-US" sz="2000" dirty="0" smtClean="0">
                <a:latin typeface="Courier New"/>
                <a:cs typeface="Courier New"/>
              </a:rPr>
              <a:t>) {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  </a:t>
            </a:r>
            <a:r>
              <a:rPr lang="en-US" sz="2000" dirty="0" err="1" smtClean="0">
                <a:latin typeface="Courier New"/>
                <a:cs typeface="Courier New"/>
              </a:rPr>
              <a:t>gname</a:t>
            </a:r>
            <a:r>
              <a:rPr lang="en-US" sz="2000" dirty="0" smtClean="0">
                <a:latin typeface="Courier New"/>
                <a:cs typeface="Courier New"/>
              </a:rPr>
              <a:t> = </a:t>
            </a:r>
            <a:r>
              <a:rPr lang="en-US" sz="2000" dirty="0" err="1" smtClean="0">
                <a:latin typeface="Courier New"/>
                <a:cs typeface="Courier New"/>
              </a:rPr>
              <a:t>pname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}</a:t>
            </a:r>
          </a:p>
          <a:p>
            <a:r>
              <a:rPr lang="en-US" sz="1600" b="1" dirty="0" smtClean="0">
                <a:solidFill>
                  <a:srgbClr val="800000"/>
                </a:solidFill>
                <a:latin typeface="Courier New"/>
                <a:cs typeface="Courier New"/>
              </a:rPr>
              <a:t>gash&gt; splint </a:t>
            </a:r>
            <a:r>
              <a:rPr lang="en-US" sz="1600" b="1" dirty="0" err="1" smtClean="0">
                <a:solidFill>
                  <a:srgbClr val="800000"/>
                </a:solidFill>
                <a:latin typeface="Courier New"/>
                <a:cs typeface="Courier New"/>
              </a:rPr>
              <a:t>sample.c</a:t>
            </a:r>
            <a:endParaRPr lang="en-US" sz="1600" b="1" dirty="0" smtClean="0">
              <a:solidFill>
                <a:srgbClr val="800000"/>
              </a:solidFill>
              <a:latin typeface="Courier New"/>
              <a:cs typeface="Courier New"/>
            </a:endParaRPr>
          </a:p>
          <a:p>
            <a:r>
              <a:rPr lang="en-US" sz="1600" b="1" dirty="0" smtClean="0">
                <a:solidFill>
                  <a:srgbClr val="800000"/>
                </a:solidFill>
                <a:latin typeface="Courier New"/>
                <a:cs typeface="Courier New"/>
              </a:rPr>
              <a:t>sample.c</a:t>
            </a:r>
            <a:r>
              <a:rPr lang="en-US" sz="1600" b="1" dirty="0">
                <a:solidFill>
                  <a:srgbClr val="800000"/>
                </a:solidFill>
                <a:latin typeface="Courier New"/>
                <a:cs typeface="Courier New"/>
              </a:rPr>
              <a:t>:5: Only storage </a:t>
            </a:r>
            <a:r>
              <a:rPr lang="en-US" sz="1600" b="1" dirty="0" err="1">
                <a:solidFill>
                  <a:srgbClr val="800000"/>
                </a:solidFill>
                <a:latin typeface="Courier New"/>
                <a:cs typeface="Courier New"/>
              </a:rPr>
              <a:t>gname</a:t>
            </a:r>
            <a:r>
              <a:rPr lang="en-US" sz="1600" b="1" dirty="0">
                <a:solidFill>
                  <a:srgbClr val="800000"/>
                </a:solidFill>
                <a:latin typeface="Courier New"/>
                <a:cs typeface="Courier New"/>
              </a:rPr>
              <a:t> not released before assignment:</a:t>
            </a:r>
          </a:p>
          <a:p>
            <a:r>
              <a:rPr lang="en-US" sz="1600" b="1" dirty="0" smtClean="0">
                <a:solidFill>
                  <a:srgbClr val="800000"/>
                </a:solidFill>
                <a:latin typeface="Courier New"/>
                <a:cs typeface="Courier New"/>
              </a:rPr>
              <a:t>   </a:t>
            </a:r>
            <a:r>
              <a:rPr lang="en-US" sz="1600" b="1" dirty="0" err="1" smtClean="0">
                <a:solidFill>
                  <a:srgbClr val="800000"/>
                </a:solidFill>
                <a:latin typeface="Courier New"/>
                <a:cs typeface="Courier New"/>
              </a:rPr>
              <a:t>gname</a:t>
            </a:r>
            <a:r>
              <a:rPr lang="en-US" sz="1600" b="1" dirty="0" smtClean="0">
                <a:solidFill>
                  <a:srgbClr val="800000"/>
                </a:solidFill>
                <a:latin typeface="Courier New"/>
                <a:cs typeface="Courier New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/>
                <a:cs typeface="Courier New"/>
              </a:rPr>
              <a:t>= </a:t>
            </a:r>
            <a:r>
              <a:rPr lang="en-US" sz="1600" b="1" dirty="0" err="1" smtClean="0">
                <a:solidFill>
                  <a:srgbClr val="800000"/>
                </a:solidFill>
                <a:latin typeface="Courier New"/>
                <a:cs typeface="Courier New"/>
              </a:rPr>
              <a:t>pname</a:t>
            </a:r>
            <a:endParaRPr lang="en-US" sz="1600" b="1" dirty="0">
              <a:solidFill>
                <a:srgbClr val="800000"/>
              </a:solidFill>
              <a:latin typeface="Courier New"/>
              <a:cs typeface="Courier New"/>
            </a:endParaRPr>
          </a:p>
          <a:p>
            <a:r>
              <a:rPr lang="en-US" sz="1600" b="1" dirty="0" smtClean="0">
                <a:solidFill>
                  <a:srgbClr val="800000"/>
                </a:solidFill>
                <a:latin typeface="Courier New"/>
                <a:cs typeface="Courier New"/>
              </a:rPr>
              <a:t>   sample.c</a:t>
            </a:r>
            <a:r>
              <a:rPr lang="en-US" sz="1600" b="1" dirty="0">
                <a:solidFill>
                  <a:srgbClr val="800000"/>
                </a:solidFill>
                <a:latin typeface="Courier New"/>
                <a:cs typeface="Courier New"/>
              </a:rPr>
              <a:t>:1: Storage </a:t>
            </a:r>
            <a:r>
              <a:rPr lang="en-US" sz="1600" b="1" dirty="0" err="1">
                <a:solidFill>
                  <a:srgbClr val="800000"/>
                </a:solidFill>
                <a:latin typeface="Courier New"/>
                <a:cs typeface="Courier New"/>
              </a:rPr>
              <a:t>gname</a:t>
            </a:r>
            <a:r>
              <a:rPr lang="en-US" sz="1600" b="1" dirty="0">
                <a:solidFill>
                  <a:srgbClr val="800000"/>
                </a:solidFill>
                <a:latin typeface="Courier New"/>
                <a:cs typeface="Courier New"/>
              </a:rPr>
              <a:t> becomes </a:t>
            </a:r>
            <a:r>
              <a:rPr lang="en-US" sz="1600" b="1" dirty="0" smtClean="0">
                <a:solidFill>
                  <a:srgbClr val="800000"/>
                </a:solidFill>
                <a:latin typeface="Courier New"/>
                <a:cs typeface="Courier New"/>
              </a:rPr>
              <a:t>only</a:t>
            </a:r>
            <a:endParaRPr lang="en-US" sz="1600" b="1" dirty="0">
              <a:solidFill>
                <a:srgbClr val="800000"/>
              </a:solidFill>
              <a:latin typeface="Courier New"/>
              <a:cs typeface="Courier New"/>
            </a:endParaRPr>
          </a:p>
          <a:p>
            <a:r>
              <a:rPr lang="en-US" sz="1600" b="1" dirty="0">
                <a:solidFill>
                  <a:srgbClr val="800000"/>
                </a:solidFill>
                <a:latin typeface="Courier New"/>
                <a:cs typeface="Courier New"/>
              </a:rPr>
              <a:t>sample.c:5: Temp storage </a:t>
            </a:r>
            <a:r>
              <a:rPr lang="en-US" sz="1600" b="1" dirty="0" err="1">
                <a:solidFill>
                  <a:srgbClr val="800000"/>
                </a:solidFill>
                <a:latin typeface="Courier New"/>
                <a:cs typeface="Courier New"/>
              </a:rPr>
              <a:t>pname</a:t>
            </a:r>
            <a:r>
              <a:rPr lang="en-US" sz="1600" b="1" dirty="0">
                <a:solidFill>
                  <a:srgbClr val="800000"/>
                </a:solidFill>
                <a:latin typeface="Courier New"/>
                <a:cs typeface="Courier New"/>
              </a:rPr>
              <a:t> assigned to only: </a:t>
            </a:r>
            <a:r>
              <a:rPr lang="en-US" sz="1600" b="1" dirty="0" err="1">
                <a:solidFill>
                  <a:srgbClr val="800000"/>
                </a:solidFill>
                <a:latin typeface="Courier New"/>
                <a:cs typeface="Courier New"/>
              </a:rPr>
              <a:t>gname</a:t>
            </a:r>
            <a:r>
              <a:rPr lang="en-US" sz="1600" b="1" dirty="0">
                <a:solidFill>
                  <a:srgbClr val="800000"/>
                </a:solidFill>
                <a:latin typeface="Courier New"/>
                <a:cs typeface="Courier New"/>
              </a:rPr>
              <a:t> = </a:t>
            </a:r>
            <a:r>
              <a:rPr lang="en-US" sz="1600" b="1" dirty="0" err="1" smtClean="0">
                <a:solidFill>
                  <a:srgbClr val="800000"/>
                </a:solidFill>
                <a:latin typeface="Courier New"/>
                <a:cs typeface="Courier New"/>
              </a:rPr>
              <a:t>pname</a:t>
            </a:r>
            <a:endParaRPr lang="en-US" sz="1600" b="1" dirty="0">
              <a:solidFill>
                <a:srgbClr val="800000"/>
              </a:solidFill>
              <a:latin typeface="Courier New"/>
              <a:cs typeface="Courier New"/>
            </a:endParaRPr>
          </a:p>
          <a:p>
            <a:r>
              <a:rPr lang="en-US" sz="1600" b="1" dirty="0" smtClean="0">
                <a:solidFill>
                  <a:srgbClr val="800000"/>
                </a:solidFill>
                <a:latin typeface="Courier New"/>
                <a:cs typeface="Courier New"/>
              </a:rPr>
              <a:t>   sample.c</a:t>
            </a:r>
            <a:r>
              <a:rPr lang="en-US" sz="1600" b="1" dirty="0">
                <a:solidFill>
                  <a:srgbClr val="800000"/>
                </a:solidFill>
                <a:latin typeface="Courier New"/>
                <a:cs typeface="Courier New"/>
              </a:rPr>
              <a:t>:3: Storage </a:t>
            </a:r>
            <a:r>
              <a:rPr lang="en-US" sz="1600" b="1" dirty="0" err="1">
                <a:solidFill>
                  <a:srgbClr val="800000"/>
                </a:solidFill>
                <a:latin typeface="Courier New"/>
                <a:cs typeface="Courier New"/>
              </a:rPr>
              <a:t>pname</a:t>
            </a:r>
            <a:r>
              <a:rPr lang="en-US" sz="1600" b="1" dirty="0">
                <a:solidFill>
                  <a:srgbClr val="800000"/>
                </a:solidFill>
                <a:latin typeface="Courier New"/>
                <a:cs typeface="Courier New"/>
              </a:rPr>
              <a:t> becomes temp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2228852"/>
            <a:ext cx="8460570" cy="31700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/>
              <a:t>static </a:t>
            </a:r>
            <a:r>
              <a:rPr lang="en-US" sz="2800" dirty="0" err="1"/>
              <a:t>gname</a:t>
            </a:r>
            <a:r>
              <a:rPr lang="en-US" sz="2800" dirty="0"/>
              <a:t> : </a:t>
            </a:r>
            <a:r>
              <a:rPr lang="en-US" sz="2800" b="1" dirty="0"/>
              <a:t>~</a:t>
            </a:r>
            <a:r>
              <a:rPr lang="en-US" sz="2800" dirty="0" err="1"/>
              <a:t>str</a:t>
            </a:r>
            <a:r>
              <a:rPr lang="en-US" sz="2800" dirty="0"/>
              <a:t> = </a:t>
            </a:r>
            <a:r>
              <a:rPr lang="en-US" sz="2800" b="1" dirty="0"/>
              <a:t>~</a:t>
            </a:r>
            <a:r>
              <a:rPr lang="en-US" sz="2000" dirty="0"/>
              <a:t>"Where we're going, we don't need roads</a:t>
            </a:r>
            <a:r>
              <a:rPr lang="en-US" sz="2000" dirty="0" smtClean="0"/>
              <a:t>!”</a:t>
            </a:r>
            <a:r>
              <a:rPr lang="en-US" sz="2800" dirty="0" smtClean="0"/>
              <a:t>;</a:t>
            </a:r>
            <a:endParaRPr lang="en-US" sz="2800" dirty="0"/>
          </a:p>
          <a:p>
            <a:r>
              <a:rPr lang="en-US" sz="2800" dirty="0" err="1"/>
              <a:t>fn</a:t>
            </a:r>
            <a:r>
              <a:rPr lang="en-US" sz="2800" dirty="0"/>
              <a:t> </a:t>
            </a:r>
            <a:r>
              <a:rPr lang="en-US" sz="2800" dirty="0" err="1"/>
              <a:t>set_name</a:t>
            </a:r>
            <a:r>
              <a:rPr lang="en-US" sz="2800" dirty="0"/>
              <a:t>(</a:t>
            </a:r>
            <a:r>
              <a:rPr lang="en-US" sz="2800" dirty="0" err="1"/>
              <a:t>pname</a:t>
            </a:r>
            <a:r>
              <a:rPr lang="en-US" sz="2800" dirty="0"/>
              <a:t> : </a:t>
            </a:r>
            <a:r>
              <a:rPr lang="en-US" sz="2800" b="1" dirty="0"/>
              <a:t>&amp;</a:t>
            </a:r>
            <a:r>
              <a:rPr lang="en-US" sz="2800" dirty="0" err="1"/>
              <a:t>str</a:t>
            </a:r>
            <a:r>
              <a:rPr lang="en-US" sz="2800" dirty="0"/>
              <a:t>) {</a:t>
            </a:r>
          </a:p>
          <a:p>
            <a:r>
              <a:rPr lang="en-US" sz="2800" dirty="0"/>
              <a:t>    </a:t>
            </a:r>
            <a:r>
              <a:rPr lang="en-US" sz="2800" dirty="0" err="1"/>
              <a:t>gname</a:t>
            </a:r>
            <a:r>
              <a:rPr lang="en-US" sz="2800" dirty="0"/>
              <a:t> = </a:t>
            </a:r>
            <a:r>
              <a:rPr lang="en-US" sz="2800" dirty="0" err="1"/>
              <a:t>pname</a:t>
            </a:r>
            <a:r>
              <a:rPr lang="en-US" sz="2800" dirty="0"/>
              <a:t>;</a:t>
            </a:r>
          </a:p>
          <a:p>
            <a:r>
              <a:rPr lang="en-US" sz="2800" dirty="0" smtClean="0"/>
              <a:t>}</a:t>
            </a:r>
          </a:p>
          <a:p>
            <a:r>
              <a:rPr lang="en-US" sz="2800" b="1" dirty="0" smtClean="0"/>
              <a:t>gash&gt; </a:t>
            </a:r>
            <a:r>
              <a:rPr lang="en-US" sz="2800" b="1" dirty="0" err="1" smtClean="0"/>
              <a:t>rustc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sample.rs</a:t>
            </a:r>
            <a:endParaRPr lang="en-US" sz="2800" b="1" dirty="0" smtClean="0"/>
          </a:p>
          <a:p>
            <a:r>
              <a:rPr lang="en-US" sz="2000" b="1" dirty="0"/>
              <a:t>sample.rs:4:12: 4:17 error: mismatched types: expected `~</a:t>
            </a:r>
            <a:r>
              <a:rPr lang="en-US" sz="2000" b="1" dirty="0" err="1"/>
              <a:t>str</a:t>
            </a:r>
            <a:r>
              <a:rPr lang="en-US" sz="2000" b="1" dirty="0"/>
              <a:t>` but found `&amp;</a:t>
            </a:r>
            <a:r>
              <a:rPr lang="en-US" sz="2000" b="1" dirty="0" err="1"/>
              <a:t>str</a:t>
            </a:r>
            <a:r>
              <a:rPr lang="en-US" sz="2000" b="1" dirty="0"/>
              <a:t>` </a:t>
            </a:r>
            <a:endParaRPr lang="en-US" sz="2000" b="1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(</a:t>
            </a:r>
            <a:r>
              <a:rPr lang="en-US" sz="2000" b="1" dirty="0" err="1"/>
              <a:t>str</a:t>
            </a:r>
            <a:r>
              <a:rPr lang="en-US" sz="2000" b="1" dirty="0"/>
              <a:t> storage differs: expected ~ but found &amp;)</a:t>
            </a:r>
          </a:p>
          <a:p>
            <a:r>
              <a:rPr lang="en-US" sz="2000" b="1" dirty="0"/>
              <a:t>sample.rs:4     </a:t>
            </a:r>
            <a:r>
              <a:rPr lang="en-US" sz="2000" b="1" dirty="0" err="1"/>
              <a:t>gname</a:t>
            </a:r>
            <a:r>
              <a:rPr lang="en-US" sz="2000" b="1" dirty="0"/>
              <a:t> = </a:t>
            </a:r>
            <a:r>
              <a:rPr lang="en-US" sz="2000" b="1" dirty="0" err="1"/>
              <a:t>pname</a:t>
            </a:r>
            <a:r>
              <a:rPr lang="en-US" sz="2000" b="1" dirty="0" smtClean="0"/>
              <a:t>;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8133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2" y="275448"/>
            <a:ext cx="6510877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static </a:t>
            </a:r>
            <a:r>
              <a:rPr lang="en-US" sz="2400" dirty="0" err="1"/>
              <a:t>gname</a:t>
            </a:r>
            <a:r>
              <a:rPr lang="en-US" sz="2400" dirty="0"/>
              <a:t> : ~</a:t>
            </a:r>
            <a:r>
              <a:rPr lang="en-US" sz="2400" dirty="0" err="1"/>
              <a:t>str</a:t>
            </a:r>
            <a:r>
              <a:rPr lang="en-US" sz="2400" dirty="0"/>
              <a:t> = ~"annotations";</a:t>
            </a:r>
          </a:p>
          <a:p>
            <a:endParaRPr lang="en-US" sz="2400" dirty="0"/>
          </a:p>
          <a:p>
            <a:r>
              <a:rPr lang="en-US" sz="2400" dirty="0" err="1"/>
              <a:t>fn</a:t>
            </a:r>
            <a:r>
              <a:rPr lang="en-US" sz="2400" dirty="0"/>
              <a:t> </a:t>
            </a:r>
            <a:r>
              <a:rPr lang="en-US" sz="2400" dirty="0" err="1"/>
              <a:t>set_name</a:t>
            </a:r>
            <a:r>
              <a:rPr lang="en-US" sz="2400" dirty="0"/>
              <a:t>(</a:t>
            </a:r>
            <a:r>
              <a:rPr lang="en-US" sz="2400" dirty="0" err="1"/>
              <a:t>pname</a:t>
            </a:r>
            <a:r>
              <a:rPr lang="en-US" sz="2400" dirty="0"/>
              <a:t> : </a:t>
            </a:r>
            <a:r>
              <a:rPr lang="en-US" sz="2400" b="1" dirty="0">
                <a:solidFill>
                  <a:srgbClr val="800000"/>
                </a:solidFill>
              </a:rPr>
              <a:t>~</a:t>
            </a:r>
            <a:r>
              <a:rPr lang="en-US" sz="2400" dirty="0" err="1"/>
              <a:t>str</a:t>
            </a:r>
            <a:r>
              <a:rPr lang="en-US" sz="2400" dirty="0"/>
              <a:t>) {</a:t>
            </a:r>
          </a:p>
          <a:p>
            <a:r>
              <a:rPr lang="en-US" sz="2400" dirty="0"/>
              <a:t>    </a:t>
            </a:r>
            <a:r>
              <a:rPr lang="en-US" sz="2400" dirty="0" err="1"/>
              <a:t>gname</a:t>
            </a:r>
            <a:r>
              <a:rPr lang="en-US" sz="2400" dirty="0"/>
              <a:t> = </a:t>
            </a:r>
            <a:r>
              <a:rPr lang="en-US" sz="2400" dirty="0" err="1"/>
              <a:t>pname</a:t>
            </a:r>
            <a:r>
              <a:rPr lang="en-US" sz="2400" dirty="0"/>
              <a:t>;</a:t>
            </a:r>
          </a:p>
          <a:p>
            <a:r>
              <a:rPr lang="en-US" sz="2400" dirty="0"/>
              <a:t>}</a:t>
            </a:r>
          </a:p>
          <a:p>
            <a:endParaRPr lang="en-US" sz="2400" dirty="0"/>
          </a:p>
          <a:p>
            <a:r>
              <a:rPr lang="en-US" sz="2400" dirty="0" err="1"/>
              <a:t>fn</a:t>
            </a:r>
            <a:r>
              <a:rPr lang="en-US" sz="2400" dirty="0"/>
              <a:t> main() {</a:t>
            </a:r>
          </a:p>
          <a:p>
            <a:r>
              <a:rPr lang="en-US" sz="2400" dirty="0"/>
              <a:t>    </a:t>
            </a:r>
            <a:r>
              <a:rPr lang="en-US" sz="2400" dirty="0" err="1"/>
              <a:t>set_name</a:t>
            </a:r>
            <a:r>
              <a:rPr lang="en-US" sz="2400" dirty="0"/>
              <a:t>("roads");</a:t>
            </a:r>
          </a:p>
          <a:p>
            <a:r>
              <a:rPr lang="en-US" sz="2400" dirty="0"/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747483" y="2949354"/>
            <a:ext cx="78486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gash&gt; </a:t>
            </a:r>
            <a:r>
              <a:rPr lang="en-US" sz="2400" b="1" dirty="0" err="1" smtClean="0"/>
              <a:t>rustc</a:t>
            </a:r>
            <a:r>
              <a:rPr lang="en-US" sz="2400" b="1" dirty="0" smtClean="0"/>
              <a:t> </a:t>
            </a:r>
            <a:r>
              <a:rPr lang="en-US" sz="2400" b="1" dirty="0"/>
              <a:t>sample2.rs</a:t>
            </a:r>
          </a:p>
          <a:p>
            <a:r>
              <a:rPr lang="en-US" sz="2400" b="1" dirty="0"/>
              <a:t>sample2.rs:8:13: 8:20 error: mismatched types: expected `~</a:t>
            </a:r>
            <a:r>
              <a:rPr lang="en-US" sz="2400" b="1" dirty="0" err="1"/>
              <a:t>str</a:t>
            </a:r>
            <a:r>
              <a:rPr lang="en-US" sz="2400" b="1" dirty="0"/>
              <a:t>` but found `&amp;'static </a:t>
            </a:r>
            <a:r>
              <a:rPr lang="en-US" sz="2400" b="1" dirty="0" err="1"/>
              <a:t>str</a:t>
            </a:r>
            <a:r>
              <a:rPr lang="en-US" sz="2400" b="1" dirty="0"/>
              <a:t>` (</a:t>
            </a:r>
            <a:r>
              <a:rPr lang="en-US" sz="2400" b="1" dirty="0" err="1"/>
              <a:t>str</a:t>
            </a:r>
            <a:r>
              <a:rPr lang="en-US" sz="2400" b="1" dirty="0"/>
              <a:t> storage differs: expected ~ but found &amp;'static )</a:t>
            </a:r>
          </a:p>
          <a:p>
            <a:r>
              <a:rPr lang="en-US" sz="2400" b="1" dirty="0"/>
              <a:t>sample2.rs:8     </a:t>
            </a:r>
            <a:r>
              <a:rPr lang="en-US" sz="2400" b="1" dirty="0" err="1"/>
              <a:t>set_name</a:t>
            </a:r>
            <a:r>
              <a:rPr lang="en-US" sz="2400" b="1" dirty="0"/>
              <a:t>("roads")</a:t>
            </a:r>
            <a:r>
              <a:rPr lang="en-US" sz="2400" b="1" dirty="0" smtClean="0"/>
              <a:t>;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9369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2" y="283953"/>
            <a:ext cx="6510877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/>
              <a:t>fn</a:t>
            </a:r>
            <a:r>
              <a:rPr lang="en-US" sz="2400" dirty="0"/>
              <a:t> </a:t>
            </a:r>
            <a:r>
              <a:rPr lang="en-US" sz="2400" dirty="0" err="1"/>
              <a:t>set_name</a:t>
            </a:r>
            <a:r>
              <a:rPr lang="en-US" sz="2400" dirty="0"/>
              <a:t>(</a:t>
            </a:r>
            <a:r>
              <a:rPr lang="en-US" sz="2400" dirty="0" err="1"/>
              <a:t>gname</a:t>
            </a:r>
            <a:r>
              <a:rPr lang="en-US" sz="2400" dirty="0"/>
              <a:t> : &amp;</a:t>
            </a:r>
            <a:r>
              <a:rPr lang="en-US" sz="2400" dirty="0" err="1"/>
              <a:t>mut</a:t>
            </a:r>
            <a:r>
              <a:rPr lang="en-US" sz="2400" dirty="0"/>
              <a:t> ~</a:t>
            </a:r>
            <a:r>
              <a:rPr lang="en-US" sz="2400" dirty="0" err="1"/>
              <a:t>str</a:t>
            </a:r>
            <a:r>
              <a:rPr lang="en-US" sz="2400" dirty="0"/>
              <a:t>, </a:t>
            </a:r>
            <a:r>
              <a:rPr lang="en-US" sz="2400" dirty="0" err="1"/>
              <a:t>pname</a:t>
            </a:r>
            <a:r>
              <a:rPr lang="en-US" sz="2400" dirty="0"/>
              <a:t> : ~</a:t>
            </a:r>
            <a:r>
              <a:rPr lang="en-US" sz="2400" dirty="0" err="1"/>
              <a:t>str</a:t>
            </a:r>
            <a:r>
              <a:rPr lang="en-US" sz="2400" dirty="0"/>
              <a:t>) {</a:t>
            </a:r>
          </a:p>
          <a:p>
            <a:r>
              <a:rPr lang="en-US" sz="2400" dirty="0"/>
              <a:t>    *</a:t>
            </a:r>
            <a:r>
              <a:rPr lang="en-US" sz="2400" dirty="0" err="1"/>
              <a:t>gname</a:t>
            </a:r>
            <a:r>
              <a:rPr lang="en-US" sz="2400" dirty="0"/>
              <a:t> = </a:t>
            </a:r>
            <a:r>
              <a:rPr lang="en-US" sz="2400" dirty="0" err="1"/>
              <a:t>pname</a:t>
            </a:r>
            <a:r>
              <a:rPr lang="en-US" sz="2400" dirty="0"/>
              <a:t>;</a:t>
            </a:r>
          </a:p>
          <a:p>
            <a:r>
              <a:rPr lang="en-US" sz="2400" dirty="0"/>
              <a:t>}</a:t>
            </a:r>
          </a:p>
          <a:p>
            <a:endParaRPr lang="en-US" sz="2400" dirty="0"/>
          </a:p>
          <a:p>
            <a:r>
              <a:rPr lang="en-US" sz="2400" dirty="0" err="1"/>
              <a:t>fn</a:t>
            </a:r>
            <a:r>
              <a:rPr lang="en-US" sz="2400" dirty="0"/>
              <a:t> main() {</a:t>
            </a:r>
          </a:p>
          <a:p>
            <a:r>
              <a:rPr lang="en-US" sz="2400" dirty="0"/>
              <a:t>    let </a:t>
            </a:r>
            <a:r>
              <a:rPr lang="en-US" sz="2400" dirty="0" err="1"/>
              <a:t>mut</a:t>
            </a:r>
            <a:r>
              <a:rPr lang="en-US" sz="2400" dirty="0"/>
              <a:t> </a:t>
            </a:r>
            <a:r>
              <a:rPr lang="en-US" sz="2400" dirty="0" err="1"/>
              <a:t>gname</a:t>
            </a:r>
            <a:r>
              <a:rPr lang="en-US" sz="2400" dirty="0"/>
              <a:t> : ~</a:t>
            </a:r>
            <a:r>
              <a:rPr lang="en-US" sz="2400" dirty="0" err="1"/>
              <a:t>str</a:t>
            </a:r>
            <a:r>
              <a:rPr lang="en-US" sz="2400" dirty="0"/>
              <a:t> = ~"annotations";</a:t>
            </a:r>
          </a:p>
          <a:p>
            <a:r>
              <a:rPr lang="en-US" sz="2400" dirty="0"/>
              <a:t>    </a:t>
            </a:r>
            <a:r>
              <a:rPr lang="en-US" sz="2400" dirty="0" err="1"/>
              <a:t>println</a:t>
            </a:r>
            <a:r>
              <a:rPr lang="en-US" sz="2400" dirty="0"/>
              <a:t>(</a:t>
            </a:r>
            <a:r>
              <a:rPr lang="en-US" sz="2400" dirty="0" err="1"/>
              <a:t>fmt</a:t>
            </a:r>
            <a:r>
              <a:rPr lang="en-US" sz="2400" dirty="0"/>
              <a:t>!("</a:t>
            </a:r>
            <a:r>
              <a:rPr lang="en-US" sz="2400" dirty="0" err="1"/>
              <a:t>gname</a:t>
            </a:r>
            <a:r>
              <a:rPr lang="en-US" sz="2400" dirty="0"/>
              <a:t> = %s", </a:t>
            </a:r>
            <a:r>
              <a:rPr lang="en-US" sz="2400" dirty="0" err="1"/>
              <a:t>gname</a:t>
            </a:r>
            <a:r>
              <a:rPr lang="en-US" sz="2400" dirty="0"/>
              <a:t>));</a:t>
            </a:r>
          </a:p>
          <a:p>
            <a:r>
              <a:rPr lang="en-US" sz="2400" dirty="0"/>
              <a:t>    </a:t>
            </a:r>
            <a:r>
              <a:rPr lang="en-US" sz="2400" dirty="0" err="1"/>
              <a:t>set_name</a:t>
            </a:r>
            <a:r>
              <a:rPr lang="en-US" sz="2400" dirty="0"/>
              <a:t>(&amp;</a:t>
            </a:r>
            <a:r>
              <a:rPr lang="en-US" sz="2400" dirty="0" err="1"/>
              <a:t>mut</a:t>
            </a:r>
            <a:r>
              <a:rPr lang="en-US" sz="2400" dirty="0"/>
              <a:t> </a:t>
            </a:r>
            <a:r>
              <a:rPr lang="en-US" sz="2400" dirty="0" err="1"/>
              <a:t>gname</a:t>
            </a:r>
            <a:r>
              <a:rPr lang="en-US" sz="2400" dirty="0"/>
              <a:t>, ~"frees");</a:t>
            </a:r>
          </a:p>
          <a:p>
            <a:r>
              <a:rPr lang="en-US" sz="2400" dirty="0"/>
              <a:t>    </a:t>
            </a:r>
            <a:r>
              <a:rPr lang="en-US" sz="2400" dirty="0" err="1"/>
              <a:t>println</a:t>
            </a:r>
            <a:r>
              <a:rPr lang="en-US" sz="2400" dirty="0"/>
              <a:t>(</a:t>
            </a:r>
            <a:r>
              <a:rPr lang="en-US" sz="2400" dirty="0" err="1"/>
              <a:t>fmt</a:t>
            </a:r>
            <a:r>
              <a:rPr lang="en-US" sz="2400" dirty="0"/>
              <a:t>!("</a:t>
            </a:r>
            <a:r>
              <a:rPr lang="en-US" sz="2400" dirty="0" err="1"/>
              <a:t>gname</a:t>
            </a:r>
            <a:r>
              <a:rPr lang="en-US" sz="2400" dirty="0"/>
              <a:t> = %s", </a:t>
            </a:r>
            <a:r>
              <a:rPr lang="en-US" sz="2400" dirty="0" err="1"/>
              <a:t>gname</a:t>
            </a:r>
            <a:r>
              <a:rPr lang="en-US" sz="2400" dirty="0"/>
              <a:t>));</a:t>
            </a:r>
          </a:p>
          <a:p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864411" y="3734829"/>
            <a:ext cx="3822391" cy="1200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gash&gt; rust run </a:t>
            </a:r>
            <a:r>
              <a:rPr lang="en-US" sz="2400" b="1" dirty="0" err="1"/>
              <a:t>good.rs</a:t>
            </a:r>
            <a:endParaRPr lang="en-US" sz="2400" b="1" dirty="0"/>
          </a:p>
          <a:p>
            <a:r>
              <a:rPr lang="en-US" sz="2400" b="1" dirty="0" err="1" smtClean="0"/>
              <a:t>gname</a:t>
            </a:r>
            <a:r>
              <a:rPr lang="en-US" sz="2400" b="1" dirty="0" smtClean="0"/>
              <a:t> </a:t>
            </a:r>
            <a:r>
              <a:rPr lang="en-US" sz="2400" b="1" dirty="0"/>
              <a:t>= annotations</a:t>
            </a:r>
          </a:p>
          <a:p>
            <a:r>
              <a:rPr lang="en-US" sz="2400" b="1" dirty="0" err="1"/>
              <a:t>gname</a:t>
            </a:r>
            <a:r>
              <a:rPr lang="en-US" sz="2400" b="1" dirty="0"/>
              <a:t> = frees </a:t>
            </a:r>
          </a:p>
        </p:txBody>
      </p:sp>
    </p:spTree>
    <p:extLst>
      <p:ext uri="{BB962C8B-B14F-4D97-AF65-F5344CB8AC3E}">
        <p14:creationId xmlns:p14="http://schemas.microsoft.com/office/powerpoint/2010/main" val="12204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08153" y="3379052"/>
            <a:ext cx="4916731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ourier New"/>
                <a:cs typeface="Courier New"/>
              </a:rPr>
              <a:t>comp.os.linux</a:t>
            </a:r>
            <a:r>
              <a:rPr lang="en-US" sz="2400" dirty="0" smtClean="0"/>
              <a:t> post, August 1994 </a:t>
            </a:r>
            <a:endParaRPr lang="en-US" sz="2400" dirty="0"/>
          </a:p>
        </p:txBody>
      </p:sp>
      <p:pic>
        <p:nvPicPr>
          <p:cNvPr id="9" name="Picture 8" descr="Screen Shot 2013-09-16 at 10.53.3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03"/>
          <a:stretch/>
        </p:blipFill>
        <p:spPr>
          <a:xfrm>
            <a:off x="147683" y="576536"/>
            <a:ext cx="8718762" cy="2004971"/>
          </a:xfrm>
          <a:prstGeom prst="rect">
            <a:avLst/>
          </a:prstGeom>
        </p:spPr>
      </p:pic>
      <p:pic>
        <p:nvPicPr>
          <p:cNvPr id="10" name="Picture 9" descr="Screen Shot 2013-09-16 at 10.54.19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" t="41785" r="5222" b="13477"/>
          <a:stretch/>
        </p:blipFill>
        <p:spPr>
          <a:xfrm>
            <a:off x="528683" y="2540851"/>
            <a:ext cx="7696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4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6" descr="Screen Shot 2013-09-16 at 2.08.4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t="7691" r="3439" b="31068"/>
          <a:stretch/>
        </p:blipFill>
        <p:spPr>
          <a:xfrm>
            <a:off x="566986" y="604564"/>
            <a:ext cx="7936419" cy="1793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Shot 2013-09-16 at 2.09.28 PM.png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18"/>
          <a:stretch/>
        </p:blipFill>
        <p:spPr>
          <a:xfrm>
            <a:off x="90720" y="3221779"/>
            <a:ext cx="8959488" cy="809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043248" y="4140856"/>
            <a:ext cx="6636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Why doesn’t Rust complain about the missing </a:t>
            </a:r>
            <a:r>
              <a:rPr lang="en-US" sz="2400" b="1" dirty="0" smtClean="0"/>
              <a:t>free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852612" y="2061534"/>
            <a:ext cx="7246028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/>
              <a:t>fn</a:t>
            </a:r>
            <a:r>
              <a:rPr lang="en-US" sz="2800" dirty="0"/>
              <a:t> </a:t>
            </a:r>
            <a:r>
              <a:rPr lang="en-US" sz="2800" dirty="0" err="1"/>
              <a:t>set_name</a:t>
            </a:r>
            <a:r>
              <a:rPr lang="en-US" sz="2800" dirty="0"/>
              <a:t>(</a:t>
            </a:r>
            <a:r>
              <a:rPr lang="en-US" sz="2800" dirty="0" err="1"/>
              <a:t>gname</a:t>
            </a:r>
            <a:r>
              <a:rPr lang="en-US" sz="2800" dirty="0"/>
              <a:t> : &amp;</a:t>
            </a:r>
            <a:r>
              <a:rPr lang="en-US" sz="2800" dirty="0" err="1"/>
              <a:t>mut</a:t>
            </a:r>
            <a:r>
              <a:rPr lang="en-US" sz="2800" dirty="0"/>
              <a:t> ~</a:t>
            </a:r>
            <a:r>
              <a:rPr lang="en-US" sz="2800" dirty="0" err="1"/>
              <a:t>str</a:t>
            </a:r>
            <a:r>
              <a:rPr lang="en-US" sz="2800" dirty="0"/>
              <a:t>, </a:t>
            </a:r>
            <a:r>
              <a:rPr lang="en-US" sz="2800" dirty="0" err="1"/>
              <a:t>pname</a:t>
            </a:r>
            <a:r>
              <a:rPr lang="en-US" sz="2800" dirty="0"/>
              <a:t> : ~</a:t>
            </a:r>
            <a:r>
              <a:rPr lang="en-US" sz="2800" dirty="0" err="1"/>
              <a:t>str</a:t>
            </a:r>
            <a:r>
              <a:rPr lang="en-US" sz="2800" dirty="0"/>
              <a:t>) {</a:t>
            </a:r>
          </a:p>
          <a:p>
            <a:r>
              <a:rPr lang="en-US" sz="2800" dirty="0"/>
              <a:t>    *</a:t>
            </a:r>
            <a:r>
              <a:rPr lang="en-US" sz="2800" dirty="0" err="1"/>
              <a:t>gname</a:t>
            </a:r>
            <a:r>
              <a:rPr lang="en-US" sz="2800" dirty="0"/>
              <a:t> = </a:t>
            </a:r>
            <a:r>
              <a:rPr lang="en-US" sz="2800" dirty="0" err="1"/>
              <a:t>pname</a:t>
            </a:r>
            <a:r>
              <a:rPr lang="en-US" sz="2800" dirty="0"/>
              <a:t>;</a:t>
            </a:r>
          </a:p>
          <a:p>
            <a:r>
              <a:rPr lang="en-US" sz="2800" dirty="0" smtClean="0"/>
              <a:t>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2851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fld id="{6507B5A5-F0C2-644D-AEA7-E773B6B78F38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802" r="22004"/>
          <a:stretch/>
        </p:blipFill>
        <p:spPr>
          <a:xfrm>
            <a:off x="945169" y="-1005622"/>
            <a:ext cx="8198833" cy="614912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sp>
        <p:nvSpPr>
          <p:cNvPr id="7" name="TextBox 6"/>
          <p:cNvSpPr txBox="1"/>
          <p:nvPr/>
        </p:nvSpPr>
        <p:spPr>
          <a:xfrm>
            <a:off x="132299" y="580664"/>
            <a:ext cx="3602390" cy="181588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</a:t>
            </a:r>
            <a:r>
              <a:rPr lang="en-US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ree()s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?</a:t>
            </a:r>
          </a:p>
          <a:p>
            <a:pPr algn="ctr"/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Where we are going, we don’t need </a:t>
            </a:r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free()s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!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3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2639241"/>
            <a:ext cx="8201656" cy="19389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PS2 is due Sunday, 9 February</a:t>
            </a:r>
          </a:p>
          <a:p>
            <a:r>
              <a:rPr lang="en-US" sz="2400" dirty="0" smtClean="0"/>
              <a:t>You can use any language you want for this, but if your submission has any double-free vulnerabilities, buffer overflow vulnerabilities, or memory leaks you get a -10 on this assignment. 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232123"/>
            <a:ext cx="8229600" cy="1200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Managing memory safely and explicitly gets really complicated since we often do want to </a:t>
            </a:r>
            <a:r>
              <a:rPr lang="en-US" sz="2400" b="1" dirty="0" smtClean="0"/>
              <a:t>share</a:t>
            </a:r>
            <a:r>
              <a:rPr lang="en-US" sz="2400" dirty="0" smtClean="0"/>
              <a:t> objects.  We’ll talk about pointer types Rust provides for more complex sharing next class.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932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485" y="1476603"/>
            <a:ext cx="7497957" cy="1909740"/>
          </a:xfrm>
        </p:spPr>
        <p:txBody>
          <a:bodyPr>
            <a:noAutofit/>
          </a:bodyPr>
          <a:lstStyle/>
          <a:p>
            <a:r>
              <a:rPr lang="en-US" sz="4800" dirty="0"/>
              <a:t>W</a:t>
            </a:r>
            <a:r>
              <a:rPr lang="en-US" sz="4800" dirty="0" smtClean="0"/>
              <a:t>hat Dave was doing when you were being born/learning to crawl…</a:t>
            </a:r>
            <a:endParaRPr lang="en-US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3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3-09-16 at 10.49.10 AM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721"/>
          <a:stretch/>
        </p:blipFill>
        <p:spPr>
          <a:xfrm>
            <a:off x="2718793" y="2259384"/>
            <a:ext cx="6168091" cy="2743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Shot 2013-09-16 at 10.45.25 AM.p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2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1" t="22249" r="6913" b="37927"/>
          <a:stretch/>
        </p:blipFill>
        <p:spPr>
          <a:xfrm>
            <a:off x="492516" y="727914"/>
            <a:ext cx="8266377" cy="1531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9262" y="102542"/>
            <a:ext cx="723076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ACM Foundations in Software Engineering, 1994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808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08153" y="3379052"/>
            <a:ext cx="4916731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ourier New"/>
                <a:cs typeface="Courier New"/>
              </a:rPr>
              <a:t>comp.os.linux</a:t>
            </a:r>
            <a:r>
              <a:rPr lang="en-US" sz="2400" dirty="0" smtClean="0"/>
              <a:t> post, August 1994 </a:t>
            </a:r>
            <a:endParaRPr lang="en-US" sz="2400" dirty="0"/>
          </a:p>
        </p:txBody>
      </p:sp>
      <p:pic>
        <p:nvPicPr>
          <p:cNvPr id="9" name="Picture 8" descr="Screen Shot 2013-09-16 at 10.53.3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03"/>
          <a:stretch/>
        </p:blipFill>
        <p:spPr>
          <a:xfrm>
            <a:off x="147683" y="576536"/>
            <a:ext cx="8718762" cy="2004971"/>
          </a:xfrm>
          <a:prstGeom prst="rect">
            <a:avLst/>
          </a:prstGeom>
        </p:spPr>
      </p:pic>
      <p:pic>
        <p:nvPicPr>
          <p:cNvPr id="10" name="Picture 9" descr="Screen Shot 2013-09-16 at 10.54.19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" t="41785" r="5222" b="13477"/>
          <a:stretch/>
        </p:blipFill>
        <p:spPr>
          <a:xfrm>
            <a:off x="528683" y="2540851"/>
            <a:ext cx="7696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9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09265" y="411809"/>
            <a:ext cx="7498777" cy="40934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FF00"/>
                </a:solidFill>
                <a:latin typeface="Menlo Regular"/>
                <a:cs typeface="Menlo Regular"/>
              </a:rPr>
              <a:t>MALLOC</a:t>
            </a:r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(3)     </a:t>
            </a:r>
            <a:r>
              <a:rPr lang="en-US" sz="2000" dirty="0" smtClean="0">
                <a:solidFill>
                  <a:srgbClr val="00FF00"/>
                </a:solidFill>
                <a:latin typeface="Menlo Regular"/>
                <a:cs typeface="Menlo Regular"/>
              </a:rPr>
              <a:t>BSD </a:t>
            </a:r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Library Functions </a:t>
            </a:r>
            <a:r>
              <a:rPr lang="en-US" sz="2000" dirty="0" smtClean="0">
                <a:solidFill>
                  <a:srgbClr val="00FF00"/>
                </a:solidFill>
                <a:latin typeface="Menlo Regular"/>
                <a:cs typeface="Menlo Regular"/>
              </a:rPr>
              <a:t>Manual</a:t>
            </a:r>
            <a:endParaRPr lang="en-US" sz="2000" dirty="0">
              <a:solidFill>
                <a:srgbClr val="00FF00"/>
              </a:solidFill>
              <a:latin typeface="Menlo Regular"/>
              <a:cs typeface="Menlo Regular"/>
            </a:endParaRPr>
          </a:p>
          <a:p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SYNOPSIS</a:t>
            </a:r>
          </a:p>
          <a:p>
            <a:r>
              <a:rPr lang="en-US" sz="2000" dirty="0" smtClean="0">
                <a:solidFill>
                  <a:srgbClr val="00FF00"/>
                </a:solidFill>
                <a:latin typeface="Menlo Regular"/>
                <a:cs typeface="Menlo Regular"/>
              </a:rPr>
              <a:t>     ...</a:t>
            </a:r>
          </a:p>
          <a:p>
            <a:r>
              <a:rPr lang="en-US" sz="2000" dirty="0" smtClean="0">
                <a:solidFill>
                  <a:srgbClr val="00FF00"/>
                </a:solidFill>
                <a:latin typeface="Menlo Regular"/>
                <a:cs typeface="Menlo Regular"/>
              </a:rPr>
              <a:t>     void free</a:t>
            </a:r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(void *</a:t>
            </a:r>
            <a:r>
              <a:rPr lang="en-US" sz="2000" dirty="0" err="1">
                <a:solidFill>
                  <a:srgbClr val="00FF00"/>
                </a:solidFill>
                <a:latin typeface="Menlo Regular"/>
                <a:cs typeface="Menlo Regular"/>
              </a:rPr>
              <a:t>ptr</a:t>
            </a:r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)</a:t>
            </a:r>
            <a:r>
              <a:rPr lang="en-US" sz="2000" dirty="0" smtClean="0">
                <a:solidFill>
                  <a:srgbClr val="00FF00"/>
                </a:solidFill>
                <a:latin typeface="Menlo Regular"/>
                <a:cs typeface="Menlo Regular"/>
              </a:rPr>
              <a:t>;</a:t>
            </a:r>
            <a:endParaRPr lang="en-US" sz="2000" dirty="0">
              <a:solidFill>
                <a:srgbClr val="00FF00"/>
              </a:solidFill>
              <a:latin typeface="Menlo Regular"/>
              <a:cs typeface="Menlo Regular"/>
            </a:endParaRPr>
          </a:p>
          <a:p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     void </a:t>
            </a:r>
            <a:r>
              <a:rPr lang="en-US" sz="2000" dirty="0" smtClean="0">
                <a:solidFill>
                  <a:srgbClr val="00FF00"/>
                </a:solidFill>
                <a:latin typeface="Menlo Regular"/>
                <a:cs typeface="Menlo Regular"/>
              </a:rPr>
              <a:t>*</a:t>
            </a:r>
            <a:r>
              <a:rPr lang="en-US" sz="2000" dirty="0" err="1" smtClean="0">
                <a:solidFill>
                  <a:srgbClr val="00FF00"/>
                </a:solidFill>
                <a:latin typeface="Menlo Regular"/>
                <a:cs typeface="Menlo Regular"/>
              </a:rPr>
              <a:t>malloc</a:t>
            </a:r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(</a:t>
            </a:r>
            <a:r>
              <a:rPr lang="en-US" sz="2000" dirty="0" err="1">
                <a:solidFill>
                  <a:srgbClr val="00FF00"/>
                </a:solidFill>
                <a:latin typeface="Menlo Regular"/>
                <a:cs typeface="Menlo Regular"/>
              </a:rPr>
              <a:t>size_t</a:t>
            </a:r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 size);</a:t>
            </a:r>
          </a:p>
          <a:p>
            <a:r>
              <a:rPr lang="en-US" sz="2000" dirty="0" smtClean="0">
                <a:solidFill>
                  <a:srgbClr val="00FF00"/>
                </a:solidFill>
                <a:latin typeface="Menlo Regular"/>
                <a:cs typeface="Menlo Regular"/>
              </a:rPr>
              <a:t>    </a:t>
            </a:r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 </a:t>
            </a:r>
            <a:r>
              <a:rPr lang="en-US" sz="2000" dirty="0" smtClean="0">
                <a:solidFill>
                  <a:srgbClr val="00FF00"/>
                </a:solidFill>
                <a:latin typeface="Menlo Regular"/>
                <a:cs typeface="Menlo Regular"/>
              </a:rPr>
              <a:t>...</a:t>
            </a:r>
            <a:endParaRPr lang="en-US" sz="2000" dirty="0">
              <a:solidFill>
                <a:srgbClr val="00FF00"/>
              </a:solidFill>
              <a:latin typeface="Menlo Regular"/>
              <a:cs typeface="Menlo Regular"/>
            </a:endParaRPr>
          </a:p>
          <a:p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DESCRIPTION</a:t>
            </a:r>
          </a:p>
          <a:p>
            <a:r>
              <a:rPr lang="en-US" sz="2000" dirty="0" smtClean="0">
                <a:solidFill>
                  <a:srgbClr val="00FF00"/>
                </a:solidFill>
                <a:latin typeface="Menlo Regular"/>
                <a:cs typeface="Menlo Regular"/>
              </a:rPr>
              <a:t>The </a:t>
            </a:r>
            <a:r>
              <a:rPr lang="en-US" sz="2000" dirty="0" err="1">
                <a:solidFill>
                  <a:srgbClr val="00FF00"/>
                </a:solidFill>
                <a:latin typeface="Menlo Regular"/>
                <a:cs typeface="Menlo Regular"/>
              </a:rPr>
              <a:t>malloc</a:t>
            </a:r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(), </a:t>
            </a:r>
            <a:r>
              <a:rPr lang="en-US" sz="2000" dirty="0" err="1">
                <a:solidFill>
                  <a:srgbClr val="00FF00"/>
                </a:solidFill>
                <a:latin typeface="Menlo Regular"/>
                <a:cs typeface="Menlo Regular"/>
              </a:rPr>
              <a:t>calloc</a:t>
            </a:r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(), </a:t>
            </a:r>
            <a:r>
              <a:rPr lang="en-US" sz="2000" dirty="0" err="1">
                <a:solidFill>
                  <a:srgbClr val="00FF00"/>
                </a:solidFill>
                <a:latin typeface="Menlo Regular"/>
                <a:cs typeface="Menlo Regular"/>
              </a:rPr>
              <a:t>valloc</a:t>
            </a:r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(), </a:t>
            </a:r>
            <a:r>
              <a:rPr lang="en-US" sz="2000" dirty="0" err="1">
                <a:solidFill>
                  <a:srgbClr val="00FF00"/>
                </a:solidFill>
                <a:latin typeface="Menlo Regular"/>
                <a:cs typeface="Menlo Regular"/>
              </a:rPr>
              <a:t>realloc</a:t>
            </a:r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(), and </a:t>
            </a:r>
            <a:r>
              <a:rPr lang="en-US" sz="2000" dirty="0" err="1">
                <a:solidFill>
                  <a:srgbClr val="00FF00"/>
                </a:solidFill>
                <a:latin typeface="Menlo Regular"/>
                <a:cs typeface="Menlo Regular"/>
              </a:rPr>
              <a:t>reallocf</a:t>
            </a:r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() functions allocate memory.  The allocated memory is aligned such that it </a:t>
            </a:r>
            <a:r>
              <a:rPr lang="en-US" sz="2000" dirty="0" smtClean="0">
                <a:solidFill>
                  <a:srgbClr val="00FF00"/>
                </a:solidFill>
                <a:latin typeface="Menlo Regular"/>
                <a:cs typeface="Menlo Regular"/>
              </a:rPr>
              <a:t>can be </a:t>
            </a:r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used for any data type, </a:t>
            </a:r>
            <a:r>
              <a:rPr lang="en-US" sz="2000" dirty="0" smtClean="0">
                <a:solidFill>
                  <a:srgbClr val="00FF00"/>
                </a:solidFill>
                <a:latin typeface="Menlo Regular"/>
                <a:cs typeface="Menlo Regular"/>
              </a:rPr>
              <a:t>…. The </a:t>
            </a:r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free() function frees allocations that were created via </a:t>
            </a:r>
            <a:r>
              <a:rPr lang="en-US" sz="2000" dirty="0" smtClean="0">
                <a:solidFill>
                  <a:srgbClr val="00FF00"/>
                </a:solidFill>
                <a:latin typeface="Menlo Regular"/>
                <a:cs typeface="Menlo Regular"/>
              </a:rPr>
              <a:t>the preceding </a:t>
            </a:r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allocation functions</a:t>
            </a:r>
            <a:r>
              <a:rPr lang="en-US" sz="2000" dirty="0" smtClean="0">
                <a:solidFill>
                  <a:srgbClr val="00FF00"/>
                </a:solidFill>
                <a:latin typeface="Menlo Regular"/>
                <a:cs typeface="Menlo Regular"/>
              </a:rPr>
              <a:t>.</a:t>
            </a:r>
            <a:endParaRPr lang="en-US" sz="2000" dirty="0">
              <a:solidFill>
                <a:srgbClr val="00FF00"/>
              </a:solidFill>
              <a:latin typeface="Menlo Regular"/>
              <a:cs typeface="Menlo Regular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16200000">
            <a:off x="-2000251" y="2000251"/>
            <a:ext cx="5143502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 Memory Management</a:t>
            </a:r>
            <a:endParaRPr lang="en-US" sz="4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0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9073" y="542392"/>
            <a:ext cx="5854750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Menlo Regular"/>
                <a:cs typeface="Menlo Regular"/>
              </a:rPr>
              <a:t># include &lt;</a:t>
            </a:r>
            <a:r>
              <a:rPr lang="en-US" dirty="0" err="1">
                <a:latin typeface="Menlo Regular"/>
                <a:cs typeface="Menlo Regular"/>
              </a:rPr>
              <a:t>stdlib.h</a:t>
            </a:r>
            <a:r>
              <a:rPr lang="en-US" dirty="0">
                <a:latin typeface="Menlo Regular"/>
                <a:cs typeface="Menlo Regular"/>
              </a:rPr>
              <a:t>&gt;</a:t>
            </a:r>
          </a:p>
          <a:p>
            <a:r>
              <a:rPr lang="en-US" dirty="0">
                <a:latin typeface="Menlo Regular"/>
                <a:cs typeface="Menlo Regular"/>
              </a:rPr>
              <a:t># include &lt;</a:t>
            </a:r>
            <a:r>
              <a:rPr lang="en-US" dirty="0" err="1">
                <a:latin typeface="Menlo Regular"/>
                <a:cs typeface="Menlo Regular"/>
              </a:rPr>
              <a:t>stdio.h</a:t>
            </a:r>
            <a:r>
              <a:rPr lang="en-US" dirty="0">
                <a:latin typeface="Menlo Regular"/>
                <a:cs typeface="Menlo Regular"/>
              </a:rPr>
              <a:t>&gt;</a:t>
            </a:r>
          </a:p>
          <a:p>
            <a:endParaRPr lang="en-US" dirty="0">
              <a:latin typeface="Menlo Regular"/>
              <a:cs typeface="Menlo Regular"/>
            </a:endParaRPr>
          </a:p>
          <a:p>
            <a:r>
              <a:rPr lang="en-US" dirty="0" err="1">
                <a:latin typeface="Menlo Regular"/>
                <a:cs typeface="Menlo Regular"/>
              </a:rPr>
              <a:t>int</a:t>
            </a:r>
            <a:r>
              <a:rPr lang="en-US" dirty="0">
                <a:latin typeface="Menlo Regular"/>
                <a:cs typeface="Menlo Regular"/>
              </a:rPr>
              <a:t> main(</a:t>
            </a:r>
            <a:r>
              <a:rPr lang="en-US" dirty="0" err="1">
                <a:latin typeface="Menlo Regular"/>
                <a:cs typeface="Menlo Regular"/>
              </a:rPr>
              <a:t>int</a:t>
            </a:r>
            <a:r>
              <a:rPr lang="en-US" dirty="0">
                <a:latin typeface="Menlo Regular"/>
                <a:cs typeface="Menlo Regular"/>
              </a:rPr>
              <a:t> _</a:t>
            </a:r>
            <a:r>
              <a:rPr lang="en-US" dirty="0" err="1">
                <a:latin typeface="Menlo Regular"/>
                <a:cs typeface="Menlo Regular"/>
              </a:rPr>
              <a:t>argc</a:t>
            </a:r>
            <a:r>
              <a:rPr lang="en-US" dirty="0">
                <a:latin typeface="Menlo Regular"/>
                <a:cs typeface="Menlo Regular"/>
              </a:rPr>
              <a:t>, char **_</a:t>
            </a:r>
            <a:r>
              <a:rPr lang="en-US" dirty="0" err="1">
                <a:latin typeface="Menlo Regular"/>
                <a:cs typeface="Menlo Regular"/>
              </a:rPr>
              <a:t>argv</a:t>
            </a:r>
            <a:r>
              <a:rPr lang="en-US" dirty="0">
                <a:latin typeface="Menlo Regular"/>
                <a:cs typeface="Menlo Regular"/>
              </a:rPr>
              <a:t>) {</a:t>
            </a:r>
          </a:p>
          <a:p>
            <a:r>
              <a:rPr lang="en-US" dirty="0">
                <a:latin typeface="Menlo Regular"/>
                <a:cs typeface="Menlo Regular"/>
              </a:rPr>
              <a:t>  </a:t>
            </a:r>
            <a:r>
              <a:rPr lang="en-US" dirty="0" err="1">
                <a:latin typeface="Menlo Regular"/>
                <a:cs typeface="Menlo Regular"/>
              </a:rPr>
              <a:t>int</a:t>
            </a:r>
            <a:r>
              <a:rPr lang="en-US" dirty="0">
                <a:latin typeface="Menlo Regular"/>
                <a:cs typeface="Menlo Regular"/>
              </a:rPr>
              <a:t> *x = (</a:t>
            </a:r>
            <a:r>
              <a:rPr lang="en-US" dirty="0" err="1">
                <a:latin typeface="Menlo Regular"/>
                <a:cs typeface="Menlo Regular"/>
              </a:rPr>
              <a:t>int</a:t>
            </a:r>
            <a:r>
              <a:rPr lang="en-US" dirty="0">
                <a:latin typeface="Menlo Regular"/>
                <a:cs typeface="Menlo Regular"/>
              </a:rPr>
              <a:t> *) </a:t>
            </a:r>
            <a:r>
              <a:rPr lang="en-US" dirty="0" err="1">
                <a:latin typeface="Menlo Regular"/>
                <a:cs typeface="Menlo Regular"/>
              </a:rPr>
              <a:t>malloc</a:t>
            </a:r>
            <a:r>
              <a:rPr lang="en-US" dirty="0">
                <a:latin typeface="Menlo Regular"/>
                <a:cs typeface="Menlo Regular"/>
              </a:rPr>
              <a:t> (</a:t>
            </a:r>
            <a:r>
              <a:rPr lang="en-US" dirty="0" err="1">
                <a:latin typeface="Menlo Regular"/>
                <a:cs typeface="Menlo Regular"/>
              </a:rPr>
              <a:t>sizeof</a:t>
            </a:r>
            <a:r>
              <a:rPr lang="en-US" dirty="0">
                <a:latin typeface="Menlo Regular"/>
                <a:cs typeface="Menlo Regular"/>
              </a:rPr>
              <a:t>(*x));</a:t>
            </a:r>
          </a:p>
          <a:p>
            <a:r>
              <a:rPr lang="en-US" dirty="0">
                <a:latin typeface="Menlo Regular"/>
                <a:cs typeface="Menlo Regular"/>
              </a:rPr>
              <a:t>  *x = 4414;</a:t>
            </a:r>
          </a:p>
          <a:p>
            <a:r>
              <a:rPr lang="en-US" dirty="0">
                <a:latin typeface="Menlo Regular"/>
                <a:cs typeface="Menlo Regular"/>
              </a:rPr>
              <a:t>  </a:t>
            </a:r>
            <a:r>
              <a:rPr lang="en-US" dirty="0" err="1">
                <a:latin typeface="Menlo Regular"/>
                <a:cs typeface="Menlo Regular"/>
              </a:rPr>
              <a:t>printf</a:t>
            </a:r>
            <a:r>
              <a:rPr lang="en-US" dirty="0">
                <a:latin typeface="Menlo Regular"/>
                <a:cs typeface="Menlo Regular"/>
              </a:rPr>
              <a:t>("x = %d\n", *x);</a:t>
            </a:r>
          </a:p>
          <a:p>
            <a:r>
              <a:rPr lang="en-US" dirty="0">
                <a:latin typeface="Menlo Regular"/>
                <a:cs typeface="Menlo Regular"/>
              </a:rPr>
              <a:t>  return 0;</a:t>
            </a:r>
          </a:p>
          <a:p>
            <a:r>
              <a:rPr lang="en-US" dirty="0">
                <a:latin typeface="Menlo Regular"/>
                <a:cs typeface="Menlo Regular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2708949" y="2891421"/>
            <a:ext cx="5470135" cy="17543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FF00"/>
                </a:solidFill>
              </a:rPr>
              <a:t>gash&gt; </a:t>
            </a:r>
            <a:r>
              <a:rPr lang="en-US" sz="3600" dirty="0" err="1" smtClean="0">
                <a:solidFill>
                  <a:srgbClr val="00FF00"/>
                </a:solidFill>
              </a:rPr>
              <a:t>gcc</a:t>
            </a:r>
            <a:r>
              <a:rPr lang="en-US" sz="3600" dirty="0" smtClean="0">
                <a:solidFill>
                  <a:srgbClr val="00FF00"/>
                </a:solidFill>
              </a:rPr>
              <a:t> </a:t>
            </a:r>
            <a:r>
              <a:rPr lang="en-US" sz="3600" dirty="0">
                <a:solidFill>
                  <a:srgbClr val="00FF00"/>
                </a:solidFill>
              </a:rPr>
              <a:t>-Wall </a:t>
            </a:r>
            <a:r>
              <a:rPr lang="en-US" sz="3600" dirty="0" err="1">
                <a:solidFill>
                  <a:srgbClr val="00FF00"/>
                </a:solidFill>
              </a:rPr>
              <a:t>toofree.c</a:t>
            </a:r>
            <a:endParaRPr lang="en-US" sz="3600" dirty="0">
              <a:solidFill>
                <a:srgbClr val="00FF00"/>
              </a:solidFill>
            </a:endParaRPr>
          </a:p>
          <a:p>
            <a:r>
              <a:rPr lang="en-US" sz="3600" dirty="0" smtClean="0">
                <a:solidFill>
                  <a:srgbClr val="00FF00"/>
                </a:solidFill>
              </a:rPr>
              <a:t>gash&gt; .</a:t>
            </a:r>
            <a:r>
              <a:rPr lang="en-US" sz="3600" dirty="0">
                <a:solidFill>
                  <a:srgbClr val="00FF00"/>
                </a:solidFill>
              </a:rPr>
              <a:t>/</a:t>
            </a:r>
            <a:r>
              <a:rPr lang="en-US" sz="3600" dirty="0" err="1">
                <a:solidFill>
                  <a:srgbClr val="00FF00"/>
                </a:solidFill>
              </a:rPr>
              <a:t>a.out</a:t>
            </a:r>
            <a:endParaRPr lang="en-US" sz="3600" dirty="0">
              <a:solidFill>
                <a:srgbClr val="00FF00"/>
              </a:solidFill>
            </a:endParaRPr>
          </a:p>
          <a:p>
            <a:r>
              <a:rPr lang="en-US" sz="3600" dirty="0">
                <a:solidFill>
                  <a:srgbClr val="00FF00"/>
                </a:solidFill>
              </a:rPr>
              <a:t>x = 4414</a:t>
            </a:r>
          </a:p>
        </p:txBody>
      </p:sp>
    </p:spTree>
    <p:extLst>
      <p:ext uri="{BB962C8B-B14F-4D97-AF65-F5344CB8AC3E}">
        <p14:creationId xmlns:p14="http://schemas.microsoft.com/office/powerpoint/2010/main" val="19033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9073" y="253217"/>
            <a:ext cx="5854750" cy="2862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Menlo Regular"/>
                <a:cs typeface="Menlo Regular"/>
              </a:rPr>
              <a:t># include &lt;</a:t>
            </a:r>
            <a:r>
              <a:rPr lang="en-US" dirty="0" err="1">
                <a:latin typeface="Menlo Regular"/>
                <a:cs typeface="Menlo Regular"/>
              </a:rPr>
              <a:t>stdlib.h</a:t>
            </a:r>
            <a:r>
              <a:rPr lang="en-US" dirty="0">
                <a:latin typeface="Menlo Regular"/>
                <a:cs typeface="Menlo Regular"/>
              </a:rPr>
              <a:t>&gt;</a:t>
            </a:r>
          </a:p>
          <a:p>
            <a:r>
              <a:rPr lang="en-US" dirty="0">
                <a:latin typeface="Menlo Regular"/>
                <a:cs typeface="Menlo Regular"/>
              </a:rPr>
              <a:t># include &lt;</a:t>
            </a:r>
            <a:r>
              <a:rPr lang="en-US" dirty="0" err="1">
                <a:latin typeface="Menlo Regular"/>
                <a:cs typeface="Menlo Regular"/>
              </a:rPr>
              <a:t>stdio.h</a:t>
            </a:r>
            <a:r>
              <a:rPr lang="en-US" dirty="0">
                <a:latin typeface="Menlo Regular"/>
                <a:cs typeface="Menlo Regular"/>
              </a:rPr>
              <a:t>&gt;</a:t>
            </a:r>
          </a:p>
          <a:p>
            <a:endParaRPr lang="en-US" dirty="0">
              <a:latin typeface="Menlo Regular"/>
              <a:cs typeface="Menlo Regular"/>
            </a:endParaRPr>
          </a:p>
          <a:p>
            <a:r>
              <a:rPr lang="en-US" dirty="0" err="1">
                <a:latin typeface="Menlo Regular"/>
                <a:cs typeface="Menlo Regular"/>
              </a:rPr>
              <a:t>int</a:t>
            </a:r>
            <a:r>
              <a:rPr lang="en-US" dirty="0">
                <a:latin typeface="Menlo Regular"/>
                <a:cs typeface="Menlo Regular"/>
              </a:rPr>
              <a:t> main(</a:t>
            </a:r>
            <a:r>
              <a:rPr lang="en-US" dirty="0" err="1">
                <a:latin typeface="Menlo Regular"/>
                <a:cs typeface="Menlo Regular"/>
              </a:rPr>
              <a:t>int</a:t>
            </a:r>
            <a:r>
              <a:rPr lang="en-US" dirty="0">
                <a:latin typeface="Menlo Regular"/>
                <a:cs typeface="Menlo Regular"/>
              </a:rPr>
              <a:t> _</a:t>
            </a:r>
            <a:r>
              <a:rPr lang="en-US" dirty="0" err="1">
                <a:latin typeface="Menlo Regular"/>
                <a:cs typeface="Menlo Regular"/>
              </a:rPr>
              <a:t>argc</a:t>
            </a:r>
            <a:r>
              <a:rPr lang="en-US" dirty="0">
                <a:latin typeface="Menlo Regular"/>
                <a:cs typeface="Menlo Regular"/>
              </a:rPr>
              <a:t>, char **_</a:t>
            </a:r>
            <a:r>
              <a:rPr lang="en-US" dirty="0" err="1">
                <a:latin typeface="Menlo Regular"/>
                <a:cs typeface="Menlo Regular"/>
              </a:rPr>
              <a:t>argv</a:t>
            </a:r>
            <a:r>
              <a:rPr lang="en-US" dirty="0">
                <a:latin typeface="Menlo Regular"/>
                <a:cs typeface="Menlo Regular"/>
              </a:rPr>
              <a:t>) {</a:t>
            </a:r>
          </a:p>
          <a:p>
            <a:r>
              <a:rPr lang="en-US" dirty="0">
                <a:latin typeface="Menlo Regular"/>
                <a:cs typeface="Menlo Regular"/>
              </a:rPr>
              <a:t>  </a:t>
            </a:r>
            <a:r>
              <a:rPr lang="en-US" dirty="0" err="1">
                <a:latin typeface="Menlo Regular"/>
                <a:cs typeface="Menlo Regular"/>
              </a:rPr>
              <a:t>int</a:t>
            </a:r>
            <a:r>
              <a:rPr lang="en-US" dirty="0">
                <a:latin typeface="Menlo Regular"/>
                <a:cs typeface="Menlo Regular"/>
              </a:rPr>
              <a:t> *x = (</a:t>
            </a:r>
            <a:r>
              <a:rPr lang="en-US" dirty="0" err="1">
                <a:latin typeface="Menlo Regular"/>
                <a:cs typeface="Menlo Regular"/>
              </a:rPr>
              <a:t>int</a:t>
            </a:r>
            <a:r>
              <a:rPr lang="en-US" dirty="0">
                <a:latin typeface="Menlo Regular"/>
                <a:cs typeface="Menlo Regular"/>
              </a:rPr>
              <a:t> *) </a:t>
            </a:r>
            <a:r>
              <a:rPr lang="en-US" dirty="0" err="1">
                <a:latin typeface="Menlo Regular"/>
                <a:cs typeface="Menlo Regular"/>
              </a:rPr>
              <a:t>malloc</a:t>
            </a:r>
            <a:r>
              <a:rPr lang="en-US" dirty="0">
                <a:latin typeface="Menlo Regular"/>
                <a:cs typeface="Menlo Regular"/>
              </a:rPr>
              <a:t> (</a:t>
            </a:r>
            <a:r>
              <a:rPr lang="en-US" dirty="0" err="1">
                <a:latin typeface="Menlo Regular"/>
                <a:cs typeface="Menlo Regular"/>
              </a:rPr>
              <a:t>sizeof</a:t>
            </a:r>
            <a:r>
              <a:rPr lang="en-US" dirty="0">
                <a:latin typeface="Menlo Regular"/>
                <a:cs typeface="Menlo Regular"/>
              </a:rPr>
              <a:t>(*x));</a:t>
            </a:r>
          </a:p>
          <a:p>
            <a:r>
              <a:rPr lang="en-US" dirty="0">
                <a:latin typeface="Menlo Regular"/>
                <a:cs typeface="Menlo Regular"/>
              </a:rPr>
              <a:t>  *x = 4414;</a:t>
            </a:r>
          </a:p>
          <a:p>
            <a:r>
              <a:rPr lang="en-US" dirty="0">
                <a:latin typeface="Menlo Regular"/>
                <a:cs typeface="Menlo Regular"/>
              </a:rPr>
              <a:t>  free(x);</a:t>
            </a:r>
          </a:p>
          <a:p>
            <a:r>
              <a:rPr lang="en-US" dirty="0">
                <a:latin typeface="Menlo Regular"/>
                <a:cs typeface="Menlo Regular"/>
              </a:rPr>
              <a:t>  </a:t>
            </a:r>
            <a:r>
              <a:rPr lang="en-US" dirty="0" err="1">
                <a:latin typeface="Menlo Regular"/>
                <a:cs typeface="Menlo Regular"/>
              </a:rPr>
              <a:t>printf</a:t>
            </a:r>
            <a:r>
              <a:rPr lang="en-US" dirty="0">
                <a:latin typeface="Menlo Regular"/>
                <a:cs typeface="Menlo Regular"/>
              </a:rPr>
              <a:t>("x = %d\n", *x);</a:t>
            </a:r>
          </a:p>
          <a:p>
            <a:r>
              <a:rPr lang="en-US" dirty="0">
                <a:latin typeface="Menlo Regular"/>
                <a:cs typeface="Menlo Regular"/>
              </a:rPr>
              <a:t>  return 0;</a:t>
            </a:r>
          </a:p>
          <a:p>
            <a:r>
              <a:rPr lang="en-US" dirty="0">
                <a:latin typeface="Menlo Regular"/>
                <a:cs typeface="Menlo Regular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0803" y="2743760"/>
            <a:ext cx="5470135" cy="17543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FF00"/>
                </a:solidFill>
              </a:rPr>
              <a:t>gash&gt; </a:t>
            </a:r>
            <a:r>
              <a:rPr lang="en-US" sz="3600" dirty="0" err="1" smtClean="0">
                <a:solidFill>
                  <a:srgbClr val="00FF00"/>
                </a:solidFill>
              </a:rPr>
              <a:t>gcc</a:t>
            </a:r>
            <a:r>
              <a:rPr lang="en-US" sz="3600" dirty="0" smtClean="0">
                <a:solidFill>
                  <a:srgbClr val="00FF00"/>
                </a:solidFill>
              </a:rPr>
              <a:t> </a:t>
            </a:r>
            <a:r>
              <a:rPr lang="en-US" sz="3600" dirty="0">
                <a:solidFill>
                  <a:srgbClr val="00FF00"/>
                </a:solidFill>
              </a:rPr>
              <a:t>-Wall </a:t>
            </a:r>
            <a:r>
              <a:rPr lang="en-US" sz="3600" dirty="0" err="1">
                <a:solidFill>
                  <a:srgbClr val="00FF00"/>
                </a:solidFill>
              </a:rPr>
              <a:t>toofree.c</a:t>
            </a:r>
            <a:endParaRPr lang="en-US" sz="3600" dirty="0">
              <a:solidFill>
                <a:srgbClr val="00FF00"/>
              </a:solidFill>
            </a:endParaRPr>
          </a:p>
          <a:p>
            <a:r>
              <a:rPr lang="en-US" sz="3600" dirty="0" smtClean="0">
                <a:solidFill>
                  <a:srgbClr val="00FF00"/>
                </a:solidFill>
              </a:rPr>
              <a:t>gash&gt; .</a:t>
            </a:r>
            <a:r>
              <a:rPr lang="en-US" sz="3600" dirty="0">
                <a:solidFill>
                  <a:srgbClr val="00FF00"/>
                </a:solidFill>
              </a:rPr>
              <a:t>/</a:t>
            </a:r>
            <a:r>
              <a:rPr lang="en-US" sz="3600" dirty="0" err="1">
                <a:solidFill>
                  <a:srgbClr val="00FF00"/>
                </a:solidFill>
              </a:rPr>
              <a:t>a.out</a:t>
            </a:r>
            <a:endParaRPr lang="en-US" sz="3600" dirty="0">
              <a:solidFill>
                <a:srgbClr val="00FF00"/>
              </a:solidFill>
            </a:endParaRPr>
          </a:p>
          <a:p>
            <a:r>
              <a:rPr lang="en-US" sz="3600" dirty="0">
                <a:solidFill>
                  <a:srgbClr val="00FF00"/>
                </a:solidFill>
              </a:rPr>
              <a:t>x = 4414</a:t>
            </a:r>
          </a:p>
        </p:txBody>
      </p:sp>
    </p:spTree>
    <p:extLst>
      <p:ext uri="{BB962C8B-B14F-4D97-AF65-F5344CB8AC3E}">
        <p14:creationId xmlns:p14="http://schemas.microsoft.com/office/powerpoint/2010/main" val="44971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1062" y="154737"/>
            <a:ext cx="585475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>
                <a:latin typeface="Menlo Regular"/>
                <a:cs typeface="Menlo Regular"/>
              </a:rPr>
              <a:t>int</a:t>
            </a:r>
            <a:r>
              <a:rPr lang="en-US" dirty="0" smtClean="0">
                <a:latin typeface="Menlo Regular"/>
                <a:cs typeface="Menlo Regular"/>
              </a:rPr>
              <a:t> </a:t>
            </a:r>
            <a:r>
              <a:rPr lang="en-US" dirty="0">
                <a:latin typeface="Menlo Regular"/>
                <a:cs typeface="Menlo Regular"/>
              </a:rPr>
              <a:t>main(</a:t>
            </a:r>
            <a:r>
              <a:rPr lang="en-US" dirty="0" err="1">
                <a:latin typeface="Menlo Regular"/>
                <a:cs typeface="Menlo Regular"/>
              </a:rPr>
              <a:t>int</a:t>
            </a:r>
            <a:r>
              <a:rPr lang="en-US" dirty="0">
                <a:latin typeface="Menlo Regular"/>
                <a:cs typeface="Menlo Regular"/>
              </a:rPr>
              <a:t> _</a:t>
            </a:r>
            <a:r>
              <a:rPr lang="en-US" dirty="0" err="1">
                <a:latin typeface="Menlo Regular"/>
                <a:cs typeface="Menlo Regular"/>
              </a:rPr>
              <a:t>argc</a:t>
            </a:r>
            <a:r>
              <a:rPr lang="en-US" dirty="0">
                <a:latin typeface="Menlo Regular"/>
                <a:cs typeface="Menlo Regular"/>
              </a:rPr>
              <a:t>, char **_</a:t>
            </a:r>
            <a:r>
              <a:rPr lang="en-US" dirty="0" err="1">
                <a:latin typeface="Menlo Regular"/>
                <a:cs typeface="Menlo Regular"/>
              </a:rPr>
              <a:t>argv</a:t>
            </a:r>
            <a:r>
              <a:rPr lang="en-US" dirty="0">
                <a:latin typeface="Menlo Regular"/>
                <a:cs typeface="Menlo Regular"/>
              </a:rPr>
              <a:t>) {</a:t>
            </a:r>
          </a:p>
          <a:p>
            <a:r>
              <a:rPr lang="en-US" dirty="0">
                <a:latin typeface="Menlo Regular"/>
                <a:cs typeface="Menlo Regular"/>
              </a:rPr>
              <a:t>  </a:t>
            </a:r>
            <a:r>
              <a:rPr lang="en-US" dirty="0" err="1">
                <a:latin typeface="Menlo Regular"/>
                <a:cs typeface="Menlo Regular"/>
              </a:rPr>
              <a:t>int</a:t>
            </a:r>
            <a:r>
              <a:rPr lang="en-US" dirty="0">
                <a:latin typeface="Menlo Regular"/>
                <a:cs typeface="Menlo Regular"/>
              </a:rPr>
              <a:t> *x = (</a:t>
            </a:r>
            <a:r>
              <a:rPr lang="en-US" dirty="0" err="1">
                <a:latin typeface="Menlo Regular"/>
                <a:cs typeface="Menlo Regular"/>
              </a:rPr>
              <a:t>int</a:t>
            </a:r>
            <a:r>
              <a:rPr lang="en-US" dirty="0">
                <a:latin typeface="Menlo Regular"/>
                <a:cs typeface="Menlo Regular"/>
              </a:rPr>
              <a:t> *) </a:t>
            </a:r>
            <a:r>
              <a:rPr lang="en-US" dirty="0" err="1">
                <a:latin typeface="Menlo Regular"/>
                <a:cs typeface="Menlo Regular"/>
              </a:rPr>
              <a:t>malloc</a:t>
            </a:r>
            <a:r>
              <a:rPr lang="en-US" dirty="0">
                <a:latin typeface="Menlo Regular"/>
                <a:cs typeface="Menlo Regular"/>
              </a:rPr>
              <a:t> (</a:t>
            </a:r>
            <a:r>
              <a:rPr lang="en-US" dirty="0" err="1">
                <a:latin typeface="Menlo Regular"/>
                <a:cs typeface="Menlo Regular"/>
              </a:rPr>
              <a:t>sizeof</a:t>
            </a:r>
            <a:r>
              <a:rPr lang="en-US" dirty="0">
                <a:latin typeface="Menlo Regular"/>
                <a:cs typeface="Menlo Regular"/>
              </a:rPr>
              <a:t>(*x));</a:t>
            </a:r>
          </a:p>
          <a:p>
            <a:r>
              <a:rPr lang="en-US" dirty="0">
                <a:latin typeface="Menlo Regular"/>
                <a:cs typeface="Menlo Regular"/>
              </a:rPr>
              <a:t>  *x = 4414;</a:t>
            </a:r>
          </a:p>
          <a:p>
            <a:r>
              <a:rPr lang="en-US" dirty="0">
                <a:latin typeface="Menlo Regular"/>
                <a:cs typeface="Menlo Regular"/>
              </a:rPr>
              <a:t>  free(x);</a:t>
            </a:r>
          </a:p>
          <a:p>
            <a:r>
              <a:rPr lang="en-US" dirty="0" smtClean="0">
                <a:latin typeface="Menlo Regular"/>
                <a:cs typeface="Menlo Regular"/>
              </a:rPr>
              <a:t>  </a:t>
            </a:r>
            <a:r>
              <a:rPr lang="en-US" dirty="0">
                <a:latin typeface="Menlo Regular"/>
                <a:cs typeface="Menlo Regular"/>
              </a:rPr>
              <a:t>free(x)</a:t>
            </a:r>
            <a:r>
              <a:rPr lang="en-US" dirty="0" smtClean="0">
                <a:latin typeface="Menlo Regular"/>
                <a:cs typeface="Menlo Regular"/>
              </a:rPr>
              <a:t>;</a:t>
            </a:r>
          </a:p>
          <a:p>
            <a:r>
              <a:rPr lang="en-US" dirty="0" smtClean="0">
                <a:latin typeface="Menlo Regular"/>
                <a:cs typeface="Menlo Regular"/>
              </a:rPr>
              <a:t>  </a:t>
            </a:r>
            <a:r>
              <a:rPr lang="en-US" dirty="0" err="1">
                <a:latin typeface="Menlo Regular"/>
                <a:cs typeface="Menlo Regular"/>
              </a:rPr>
              <a:t>printf</a:t>
            </a:r>
            <a:r>
              <a:rPr lang="en-US" dirty="0">
                <a:latin typeface="Menlo Regular"/>
                <a:cs typeface="Menlo Regular"/>
              </a:rPr>
              <a:t>("x = %d\n", *x);</a:t>
            </a:r>
          </a:p>
          <a:p>
            <a:r>
              <a:rPr lang="en-US" dirty="0">
                <a:latin typeface="Menlo Regular"/>
                <a:cs typeface="Menlo Regular"/>
              </a:rPr>
              <a:t>  return 0;</a:t>
            </a:r>
          </a:p>
          <a:p>
            <a:r>
              <a:rPr lang="en-US" dirty="0">
                <a:latin typeface="Menlo Regular"/>
                <a:cs typeface="Menlo Regular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545811" y="2285868"/>
            <a:ext cx="8342359" cy="2677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FF00"/>
                </a:solidFill>
              </a:rPr>
              <a:t>gash&gt; </a:t>
            </a:r>
            <a:r>
              <a:rPr lang="en-US" sz="2800" dirty="0" err="1" smtClean="0">
                <a:solidFill>
                  <a:srgbClr val="00FF00"/>
                </a:solidFill>
              </a:rPr>
              <a:t>gcc</a:t>
            </a:r>
            <a:r>
              <a:rPr lang="en-US" sz="2800" dirty="0" smtClean="0">
                <a:solidFill>
                  <a:srgbClr val="00FF00"/>
                </a:solidFill>
              </a:rPr>
              <a:t> </a:t>
            </a:r>
            <a:r>
              <a:rPr lang="en-US" sz="2800" dirty="0">
                <a:solidFill>
                  <a:srgbClr val="00FF00"/>
                </a:solidFill>
              </a:rPr>
              <a:t>-Wall </a:t>
            </a:r>
            <a:r>
              <a:rPr lang="en-US" sz="2800" dirty="0" err="1">
                <a:solidFill>
                  <a:srgbClr val="00FF00"/>
                </a:solidFill>
              </a:rPr>
              <a:t>toofree.c</a:t>
            </a:r>
            <a:endParaRPr lang="en-US" sz="2800" dirty="0">
              <a:solidFill>
                <a:srgbClr val="00FF00"/>
              </a:solidFill>
            </a:endParaRPr>
          </a:p>
          <a:p>
            <a:r>
              <a:rPr lang="en-US" sz="2800" dirty="0" smtClean="0">
                <a:solidFill>
                  <a:srgbClr val="00FF00"/>
                </a:solidFill>
              </a:rPr>
              <a:t>gash&gt; .</a:t>
            </a:r>
            <a:r>
              <a:rPr lang="en-US" sz="2800" dirty="0">
                <a:solidFill>
                  <a:srgbClr val="00FF00"/>
                </a:solidFill>
              </a:rPr>
              <a:t>/</a:t>
            </a:r>
            <a:r>
              <a:rPr lang="en-US" sz="2800" dirty="0" err="1" smtClean="0">
                <a:solidFill>
                  <a:srgbClr val="00FF00"/>
                </a:solidFill>
              </a:rPr>
              <a:t>a.out</a:t>
            </a:r>
            <a:endParaRPr lang="en-US" sz="2800" dirty="0" smtClean="0">
              <a:solidFill>
                <a:srgbClr val="00FF00"/>
              </a:solidFill>
            </a:endParaRPr>
          </a:p>
          <a:p>
            <a:r>
              <a:rPr lang="en-US" sz="2800" dirty="0" err="1">
                <a:solidFill>
                  <a:srgbClr val="00FF00"/>
                </a:solidFill>
              </a:rPr>
              <a:t>a.out</a:t>
            </a:r>
            <a:r>
              <a:rPr lang="en-US" sz="2800" dirty="0">
                <a:solidFill>
                  <a:srgbClr val="00FF00"/>
                </a:solidFill>
              </a:rPr>
              <a:t>(23685) </a:t>
            </a:r>
            <a:r>
              <a:rPr lang="en-US" sz="2800" dirty="0" err="1">
                <a:solidFill>
                  <a:srgbClr val="00FF00"/>
                </a:solidFill>
              </a:rPr>
              <a:t>malloc</a:t>
            </a:r>
            <a:r>
              <a:rPr lang="en-US" sz="2800" dirty="0">
                <a:solidFill>
                  <a:srgbClr val="00FF00"/>
                </a:solidFill>
              </a:rPr>
              <a:t>: *** error for object 0x10a1008d0: pointer being freed was not allocated</a:t>
            </a:r>
          </a:p>
          <a:p>
            <a:r>
              <a:rPr lang="en-US" sz="2800" dirty="0">
                <a:solidFill>
                  <a:srgbClr val="00FF00"/>
                </a:solidFill>
              </a:rPr>
              <a:t>*** set a breakpoint in </a:t>
            </a:r>
            <a:r>
              <a:rPr lang="en-US" sz="2800" dirty="0" err="1">
                <a:solidFill>
                  <a:srgbClr val="00FF00"/>
                </a:solidFill>
              </a:rPr>
              <a:t>malloc_error_break</a:t>
            </a:r>
            <a:r>
              <a:rPr lang="en-US" sz="2800" dirty="0">
                <a:solidFill>
                  <a:srgbClr val="00FF00"/>
                </a:solidFill>
              </a:rPr>
              <a:t> to debug</a:t>
            </a:r>
          </a:p>
          <a:p>
            <a:r>
              <a:rPr lang="en-US" sz="2800" dirty="0">
                <a:solidFill>
                  <a:srgbClr val="00FF00"/>
                </a:solidFill>
              </a:rPr>
              <a:t>Abort trap: 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48617" y="984691"/>
            <a:ext cx="4450162" cy="1938992"/>
          </a:xfrm>
          <a:prstGeom prst="rect">
            <a:avLst/>
          </a:prstGeom>
          <a:solidFill>
            <a:srgbClr val="FF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Note: this is what happens to happen on my computer, but the C behavior is </a:t>
            </a:r>
            <a:r>
              <a:rPr lang="en-US" sz="2400" b="1" dirty="0" smtClean="0">
                <a:solidFill>
                  <a:schemeClr val="bg1"/>
                </a:solidFill>
              </a:rPr>
              <a:t>undefined.  </a:t>
            </a:r>
            <a:r>
              <a:rPr lang="en-US" sz="2400" dirty="0" smtClean="0">
                <a:solidFill>
                  <a:schemeClr val="bg1"/>
                </a:solidFill>
              </a:rPr>
              <a:t>It would be “correct” for a C program like this to do absolutely anything!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7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09265" y="411809"/>
            <a:ext cx="7498777" cy="40934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FF00"/>
                </a:solidFill>
                <a:latin typeface="Menlo Regular"/>
                <a:cs typeface="Menlo Regular"/>
              </a:rPr>
              <a:t>MALLOC</a:t>
            </a:r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(3)     </a:t>
            </a:r>
            <a:r>
              <a:rPr lang="en-US" sz="2000" dirty="0" smtClean="0">
                <a:solidFill>
                  <a:srgbClr val="00FF00"/>
                </a:solidFill>
                <a:latin typeface="Menlo Regular"/>
                <a:cs typeface="Menlo Regular"/>
              </a:rPr>
              <a:t>BSD </a:t>
            </a:r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Library Functions </a:t>
            </a:r>
            <a:r>
              <a:rPr lang="en-US" sz="2000" dirty="0" smtClean="0">
                <a:solidFill>
                  <a:srgbClr val="00FF00"/>
                </a:solidFill>
                <a:latin typeface="Menlo Regular"/>
                <a:cs typeface="Menlo Regular"/>
              </a:rPr>
              <a:t>Manual</a:t>
            </a:r>
            <a:endParaRPr lang="en-US" sz="2000" dirty="0">
              <a:solidFill>
                <a:srgbClr val="00FF00"/>
              </a:solidFill>
              <a:latin typeface="Menlo Regular"/>
              <a:cs typeface="Menlo Regular"/>
            </a:endParaRPr>
          </a:p>
          <a:p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SYNOPSIS</a:t>
            </a:r>
          </a:p>
          <a:p>
            <a:r>
              <a:rPr lang="en-US" sz="2000" dirty="0" smtClean="0">
                <a:solidFill>
                  <a:srgbClr val="00FF00"/>
                </a:solidFill>
                <a:latin typeface="Menlo Regular"/>
                <a:cs typeface="Menlo Regular"/>
              </a:rPr>
              <a:t>     ...</a:t>
            </a:r>
          </a:p>
          <a:p>
            <a:r>
              <a:rPr lang="en-US" sz="2000" dirty="0" smtClean="0">
                <a:solidFill>
                  <a:srgbClr val="00FF00"/>
                </a:solidFill>
                <a:latin typeface="Menlo Regular"/>
                <a:cs typeface="Menlo Regular"/>
              </a:rPr>
              <a:t>     void free</a:t>
            </a:r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(void *</a:t>
            </a:r>
            <a:r>
              <a:rPr lang="en-US" sz="2000" dirty="0" err="1">
                <a:solidFill>
                  <a:srgbClr val="00FF00"/>
                </a:solidFill>
                <a:latin typeface="Menlo Regular"/>
                <a:cs typeface="Menlo Regular"/>
              </a:rPr>
              <a:t>ptr</a:t>
            </a:r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)</a:t>
            </a:r>
            <a:r>
              <a:rPr lang="en-US" sz="2000" dirty="0" smtClean="0">
                <a:solidFill>
                  <a:srgbClr val="00FF00"/>
                </a:solidFill>
                <a:latin typeface="Menlo Regular"/>
                <a:cs typeface="Menlo Regular"/>
              </a:rPr>
              <a:t>;</a:t>
            </a:r>
            <a:endParaRPr lang="en-US" sz="2000" dirty="0">
              <a:solidFill>
                <a:srgbClr val="00FF00"/>
              </a:solidFill>
              <a:latin typeface="Menlo Regular"/>
              <a:cs typeface="Menlo Regular"/>
            </a:endParaRPr>
          </a:p>
          <a:p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     void </a:t>
            </a:r>
            <a:r>
              <a:rPr lang="en-US" sz="2000" dirty="0" smtClean="0">
                <a:solidFill>
                  <a:srgbClr val="00FF00"/>
                </a:solidFill>
                <a:latin typeface="Menlo Regular"/>
                <a:cs typeface="Menlo Regular"/>
              </a:rPr>
              <a:t>*</a:t>
            </a:r>
            <a:r>
              <a:rPr lang="en-US" sz="2000" dirty="0" err="1" smtClean="0">
                <a:solidFill>
                  <a:srgbClr val="00FF00"/>
                </a:solidFill>
                <a:latin typeface="Menlo Regular"/>
                <a:cs typeface="Menlo Regular"/>
              </a:rPr>
              <a:t>malloc</a:t>
            </a:r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(</a:t>
            </a:r>
            <a:r>
              <a:rPr lang="en-US" sz="2000" dirty="0" err="1">
                <a:solidFill>
                  <a:srgbClr val="00FF00"/>
                </a:solidFill>
                <a:latin typeface="Menlo Regular"/>
                <a:cs typeface="Menlo Regular"/>
              </a:rPr>
              <a:t>size_t</a:t>
            </a:r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 size);</a:t>
            </a:r>
          </a:p>
          <a:p>
            <a:r>
              <a:rPr lang="en-US" sz="2000" dirty="0" smtClean="0">
                <a:solidFill>
                  <a:srgbClr val="00FF00"/>
                </a:solidFill>
                <a:latin typeface="Menlo Regular"/>
                <a:cs typeface="Menlo Regular"/>
              </a:rPr>
              <a:t>    </a:t>
            </a:r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 </a:t>
            </a:r>
            <a:r>
              <a:rPr lang="en-US" sz="2000" dirty="0" smtClean="0">
                <a:solidFill>
                  <a:srgbClr val="00FF00"/>
                </a:solidFill>
                <a:latin typeface="Menlo Regular"/>
                <a:cs typeface="Menlo Regular"/>
              </a:rPr>
              <a:t>...</a:t>
            </a:r>
            <a:endParaRPr lang="en-US" sz="2000" dirty="0">
              <a:solidFill>
                <a:srgbClr val="00FF00"/>
              </a:solidFill>
              <a:latin typeface="Menlo Regular"/>
              <a:cs typeface="Menlo Regular"/>
            </a:endParaRPr>
          </a:p>
          <a:p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DESCRIPTION</a:t>
            </a:r>
          </a:p>
          <a:p>
            <a:r>
              <a:rPr lang="en-US" sz="2000" dirty="0" smtClean="0">
                <a:solidFill>
                  <a:srgbClr val="00FF00"/>
                </a:solidFill>
                <a:latin typeface="Menlo Regular"/>
                <a:cs typeface="Menlo Regular"/>
              </a:rPr>
              <a:t>The </a:t>
            </a:r>
            <a:r>
              <a:rPr lang="en-US" sz="2000" dirty="0" err="1">
                <a:solidFill>
                  <a:srgbClr val="00FF00"/>
                </a:solidFill>
                <a:latin typeface="Menlo Regular"/>
                <a:cs typeface="Menlo Regular"/>
              </a:rPr>
              <a:t>malloc</a:t>
            </a:r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(), </a:t>
            </a:r>
            <a:r>
              <a:rPr lang="en-US" sz="2000" dirty="0" err="1">
                <a:solidFill>
                  <a:srgbClr val="00FF00"/>
                </a:solidFill>
                <a:latin typeface="Menlo Regular"/>
                <a:cs typeface="Menlo Regular"/>
              </a:rPr>
              <a:t>calloc</a:t>
            </a:r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(), </a:t>
            </a:r>
            <a:r>
              <a:rPr lang="en-US" sz="2000" dirty="0" err="1">
                <a:solidFill>
                  <a:srgbClr val="00FF00"/>
                </a:solidFill>
                <a:latin typeface="Menlo Regular"/>
                <a:cs typeface="Menlo Regular"/>
              </a:rPr>
              <a:t>valloc</a:t>
            </a:r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(), </a:t>
            </a:r>
            <a:r>
              <a:rPr lang="en-US" sz="2000" dirty="0" err="1">
                <a:solidFill>
                  <a:srgbClr val="00FF00"/>
                </a:solidFill>
                <a:latin typeface="Menlo Regular"/>
                <a:cs typeface="Menlo Regular"/>
              </a:rPr>
              <a:t>realloc</a:t>
            </a:r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(), and </a:t>
            </a:r>
            <a:r>
              <a:rPr lang="en-US" sz="2000" dirty="0" err="1">
                <a:solidFill>
                  <a:srgbClr val="00FF00"/>
                </a:solidFill>
                <a:latin typeface="Menlo Regular"/>
                <a:cs typeface="Menlo Regular"/>
              </a:rPr>
              <a:t>reallocf</a:t>
            </a:r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() functions allocate memory.  The allocated memory is aligned such that it </a:t>
            </a:r>
            <a:r>
              <a:rPr lang="en-US" sz="2000" dirty="0" smtClean="0">
                <a:solidFill>
                  <a:srgbClr val="00FF00"/>
                </a:solidFill>
                <a:latin typeface="Menlo Regular"/>
                <a:cs typeface="Menlo Regular"/>
              </a:rPr>
              <a:t>can be </a:t>
            </a:r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used for any data type, </a:t>
            </a:r>
            <a:r>
              <a:rPr lang="en-US" sz="2000" dirty="0" smtClean="0">
                <a:solidFill>
                  <a:srgbClr val="00FF00"/>
                </a:solidFill>
                <a:latin typeface="Menlo Regular"/>
                <a:cs typeface="Menlo Regular"/>
              </a:rPr>
              <a:t>…. The </a:t>
            </a:r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free() function frees allocations that were created via </a:t>
            </a:r>
            <a:r>
              <a:rPr lang="en-US" sz="2000" dirty="0" smtClean="0">
                <a:solidFill>
                  <a:srgbClr val="00FF00"/>
                </a:solidFill>
                <a:latin typeface="Menlo Regular"/>
                <a:cs typeface="Menlo Regular"/>
              </a:rPr>
              <a:t>the preceding </a:t>
            </a:r>
            <a:r>
              <a:rPr lang="en-US" sz="2000" dirty="0">
                <a:solidFill>
                  <a:srgbClr val="00FF00"/>
                </a:solidFill>
                <a:latin typeface="Menlo Regular"/>
                <a:cs typeface="Menlo Regular"/>
              </a:rPr>
              <a:t>allocation functions</a:t>
            </a:r>
            <a:r>
              <a:rPr lang="en-US" sz="2000" dirty="0" smtClean="0">
                <a:solidFill>
                  <a:srgbClr val="00FF00"/>
                </a:solidFill>
                <a:latin typeface="Menlo Regular"/>
                <a:cs typeface="Menlo Regular"/>
              </a:rPr>
              <a:t>.</a:t>
            </a:r>
            <a:endParaRPr lang="en-US" sz="2000" dirty="0">
              <a:solidFill>
                <a:srgbClr val="00FF00"/>
              </a:solidFill>
              <a:latin typeface="Menlo Regular"/>
              <a:cs typeface="Menlo Regular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16200000">
            <a:off x="-2000251" y="2000251"/>
            <a:ext cx="5143502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 Memory Management</a:t>
            </a:r>
            <a:endParaRPr lang="en-US" sz="4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26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57" y="1384198"/>
            <a:ext cx="2362613" cy="1899918"/>
          </a:xfrm>
        </p:spPr>
        <p:txBody>
          <a:bodyPr>
            <a:normAutofit/>
          </a:bodyPr>
          <a:lstStyle/>
          <a:p>
            <a:r>
              <a:rPr lang="en-US" dirty="0" smtClean="0"/>
              <a:t>This gets tricky…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77102" y="178238"/>
            <a:ext cx="5809698" cy="4585871"/>
          </a:xfrm>
          <a:prstGeom prst="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enlo Regular"/>
                <a:cs typeface="Menlo Regular"/>
              </a:rPr>
              <a:t>(from </a:t>
            </a:r>
            <a:r>
              <a:rPr lang="en-US" dirty="0" err="1" smtClean="0">
                <a:latin typeface="Menlo Regular"/>
                <a:cs typeface="Menlo Regular"/>
              </a:rPr>
              <a:t>locale.h</a:t>
            </a:r>
            <a:r>
              <a:rPr lang="en-US" dirty="0" smtClean="0">
                <a:latin typeface="Menlo Regular"/>
                <a:cs typeface="Menlo Regular"/>
              </a:rPr>
              <a:t>)</a:t>
            </a:r>
          </a:p>
          <a:p>
            <a:endParaRPr lang="en-US" dirty="0">
              <a:latin typeface="Menlo Regular"/>
              <a:cs typeface="Menlo Regular"/>
            </a:endParaRPr>
          </a:p>
          <a:p>
            <a:r>
              <a:rPr lang="en-US" dirty="0" err="1">
                <a:latin typeface="Menlo Regular"/>
                <a:cs typeface="Menlo Regular"/>
              </a:rPr>
              <a:t>struct</a:t>
            </a:r>
            <a:r>
              <a:rPr lang="en-US" dirty="0">
                <a:latin typeface="Menlo Regular"/>
                <a:cs typeface="Menlo Regular"/>
              </a:rPr>
              <a:t> </a:t>
            </a:r>
            <a:r>
              <a:rPr lang="en-US" dirty="0" err="1">
                <a:latin typeface="Menlo Regular"/>
                <a:cs typeface="Menlo Regular"/>
              </a:rPr>
              <a:t>lconv</a:t>
            </a:r>
            <a:endParaRPr lang="en-US" dirty="0">
              <a:latin typeface="Menlo Regular"/>
              <a:cs typeface="Menlo Regular"/>
            </a:endParaRPr>
          </a:p>
          <a:p>
            <a:r>
              <a:rPr lang="en-US" dirty="0">
                <a:latin typeface="Menlo Regular"/>
                <a:cs typeface="Menlo Regular"/>
              </a:rPr>
              <a:t>{</a:t>
            </a:r>
          </a:p>
          <a:p>
            <a:r>
              <a:rPr lang="en-US" dirty="0">
                <a:latin typeface="Menlo Regular"/>
                <a:cs typeface="Menlo Regular"/>
              </a:rPr>
              <a:t>  char *</a:t>
            </a:r>
            <a:r>
              <a:rPr lang="en-US" dirty="0" err="1">
                <a:latin typeface="Menlo Regular"/>
                <a:cs typeface="Menlo Regular"/>
              </a:rPr>
              <a:t>decimal_point</a:t>
            </a:r>
            <a:r>
              <a:rPr lang="en-US" dirty="0">
                <a:latin typeface="Menlo Regular"/>
                <a:cs typeface="Menlo Regular"/>
              </a:rPr>
              <a:t>;</a:t>
            </a:r>
          </a:p>
          <a:p>
            <a:r>
              <a:rPr lang="en-US" dirty="0">
                <a:latin typeface="Menlo Regular"/>
                <a:cs typeface="Menlo Regular"/>
              </a:rPr>
              <a:t>  char *</a:t>
            </a:r>
            <a:r>
              <a:rPr lang="en-US" dirty="0" err="1">
                <a:latin typeface="Menlo Regular"/>
                <a:cs typeface="Menlo Regular"/>
              </a:rPr>
              <a:t>thousands_sep</a:t>
            </a:r>
            <a:r>
              <a:rPr lang="en-US" dirty="0">
                <a:latin typeface="Menlo Regular"/>
                <a:cs typeface="Menlo Regular"/>
              </a:rPr>
              <a:t>;</a:t>
            </a:r>
          </a:p>
          <a:p>
            <a:r>
              <a:rPr lang="en-US" dirty="0">
                <a:latin typeface="Menlo Regular"/>
                <a:cs typeface="Menlo Regular"/>
              </a:rPr>
              <a:t>  char *grouping;</a:t>
            </a:r>
          </a:p>
          <a:p>
            <a:r>
              <a:rPr lang="en-US" dirty="0">
                <a:latin typeface="Menlo Regular"/>
                <a:cs typeface="Menlo Regular"/>
              </a:rPr>
              <a:t>  char *</a:t>
            </a:r>
            <a:r>
              <a:rPr lang="en-US" dirty="0" err="1">
                <a:latin typeface="Menlo Regular"/>
                <a:cs typeface="Menlo Regular"/>
              </a:rPr>
              <a:t>int_curr_symbol</a:t>
            </a:r>
            <a:r>
              <a:rPr lang="en-US" dirty="0">
                <a:latin typeface="Menlo Regular"/>
                <a:cs typeface="Menlo Regular"/>
              </a:rPr>
              <a:t>;</a:t>
            </a:r>
          </a:p>
          <a:p>
            <a:r>
              <a:rPr lang="en-US" dirty="0">
                <a:latin typeface="Menlo Regular"/>
                <a:cs typeface="Menlo Regular"/>
              </a:rPr>
              <a:t>  char *</a:t>
            </a:r>
            <a:r>
              <a:rPr lang="en-US" dirty="0" err="1">
                <a:latin typeface="Menlo Regular"/>
                <a:cs typeface="Menlo Regular"/>
              </a:rPr>
              <a:t>currency_symbol</a:t>
            </a:r>
            <a:r>
              <a:rPr lang="en-US" dirty="0">
                <a:latin typeface="Menlo Regular"/>
                <a:cs typeface="Menlo Regular"/>
              </a:rPr>
              <a:t>;</a:t>
            </a:r>
          </a:p>
          <a:p>
            <a:r>
              <a:rPr lang="en-US" dirty="0">
                <a:latin typeface="Menlo Regular"/>
                <a:cs typeface="Menlo Regular"/>
              </a:rPr>
              <a:t>  </a:t>
            </a:r>
            <a:r>
              <a:rPr lang="en-US" dirty="0" smtClean="0">
                <a:latin typeface="Menlo Regular"/>
                <a:cs typeface="Menlo Regular"/>
              </a:rPr>
              <a:t>… } </a:t>
            </a:r>
            <a:r>
              <a:rPr lang="en-US" dirty="0">
                <a:latin typeface="Menlo Regular"/>
                <a:cs typeface="Menlo Regular"/>
              </a:rPr>
              <a:t>;</a:t>
            </a:r>
          </a:p>
          <a:p>
            <a:endParaRPr lang="en-US" dirty="0" smtClean="0">
              <a:latin typeface="Menlo Regular"/>
              <a:cs typeface="Menlo Regular"/>
            </a:endParaRPr>
          </a:p>
          <a:p>
            <a:r>
              <a:rPr lang="en-US" dirty="0" smtClean="0">
                <a:latin typeface="Menlo Regular"/>
                <a:cs typeface="Menlo Regular"/>
              </a:rPr>
              <a:t>// in my code…</a:t>
            </a:r>
            <a:endParaRPr lang="en-US" dirty="0">
              <a:latin typeface="Menlo Regular"/>
              <a:cs typeface="Menlo Regular"/>
            </a:endParaRPr>
          </a:p>
          <a:p>
            <a:r>
              <a:rPr lang="en-US" dirty="0" err="1" smtClean="0">
                <a:latin typeface="Menlo Regular"/>
                <a:cs typeface="Menlo Regular"/>
              </a:rPr>
              <a:t>struct</a:t>
            </a:r>
            <a:r>
              <a:rPr lang="en-US" dirty="0" smtClean="0">
                <a:latin typeface="Menlo Regular"/>
                <a:cs typeface="Menlo Regular"/>
              </a:rPr>
              <a:t> </a:t>
            </a:r>
            <a:r>
              <a:rPr lang="en-US" dirty="0" err="1" smtClean="0">
                <a:latin typeface="Menlo Regular"/>
                <a:cs typeface="Menlo Regular"/>
              </a:rPr>
              <a:t>lconv</a:t>
            </a:r>
            <a:r>
              <a:rPr lang="en-US" dirty="0" smtClean="0">
                <a:latin typeface="Menlo Regular"/>
                <a:cs typeface="Menlo Regular"/>
              </a:rPr>
              <a:t> *local = </a:t>
            </a:r>
            <a:r>
              <a:rPr lang="en-US" dirty="0" err="1" smtClean="0">
                <a:latin typeface="Menlo Regular"/>
                <a:cs typeface="Menlo Regular"/>
              </a:rPr>
              <a:t>localeconv</a:t>
            </a:r>
            <a:r>
              <a:rPr lang="en-US" dirty="0" smtClean="0">
                <a:latin typeface="Menlo Regular"/>
                <a:cs typeface="Menlo Regular"/>
              </a:rPr>
              <a:t> </a:t>
            </a:r>
            <a:r>
              <a:rPr lang="en-US" dirty="0">
                <a:latin typeface="Menlo Regular"/>
                <a:cs typeface="Menlo Regular"/>
              </a:rPr>
              <a:t>(void</a:t>
            </a:r>
            <a:r>
              <a:rPr lang="en-US" dirty="0" smtClean="0">
                <a:latin typeface="Menlo Regular"/>
                <a:cs typeface="Menlo Regular"/>
              </a:rPr>
              <a:t>);</a:t>
            </a:r>
          </a:p>
          <a:p>
            <a:r>
              <a:rPr lang="en-US" dirty="0" smtClean="0">
                <a:latin typeface="Menlo Regular"/>
                <a:cs typeface="Menlo Regular"/>
              </a:rPr>
              <a:t>…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Menlo Regular"/>
                <a:cs typeface="Menlo Regular"/>
              </a:rPr>
              <a:t>free(local-&gt;</a:t>
            </a:r>
            <a:r>
              <a:rPr lang="en-US" sz="2000" b="1" dirty="0" err="1" smtClean="0">
                <a:solidFill>
                  <a:srgbClr val="FF0000"/>
                </a:solidFill>
                <a:latin typeface="Menlo Regular"/>
                <a:cs typeface="Menlo Regular"/>
              </a:rPr>
              <a:t>decimal_point</a:t>
            </a:r>
            <a:r>
              <a:rPr lang="en-US" sz="2000" b="1" dirty="0" smtClean="0">
                <a:solidFill>
                  <a:srgbClr val="FF0000"/>
                </a:solidFill>
                <a:latin typeface="Menlo Regular"/>
                <a:cs typeface="Menlo Regular"/>
              </a:rPr>
              <a:t>); // ?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Menlo Regular"/>
                <a:cs typeface="Menlo Regular"/>
              </a:rPr>
              <a:t>free(local); // ?</a:t>
            </a:r>
            <a:endParaRPr lang="en-US" sz="2000" b="1" dirty="0">
              <a:solidFill>
                <a:srgbClr val="FF0000"/>
              </a:solidFill>
              <a:latin typeface="Menlo Regular"/>
              <a:cs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92433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887" y="1285833"/>
            <a:ext cx="5636810" cy="1450535"/>
          </a:xfrm>
        </p:spPr>
        <p:txBody>
          <a:bodyPr>
            <a:normAutofit/>
          </a:bodyPr>
          <a:lstStyle/>
          <a:p>
            <a:r>
              <a:rPr lang="en-US" dirty="0" smtClean="0"/>
              <a:t>Should we really care?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00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9" name="Picture 8" descr="Screen Shot 2013-09-16 at 1.16.28 PM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940" b="8206"/>
          <a:stretch/>
        </p:blipFill>
        <p:spPr>
          <a:xfrm>
            <a:off x="409364" y="104237"/>
            <a:ext cx="7189357" cy="6022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39781" y="390595"/>
            <a:ext cx="169567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November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5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5" descr="Screen Shot 2013-09-16 at 1.26.5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17"/>
          <a:stretch/>
        </p:blipFill>
        <p:spPr>
          <a:xfrm>
            <a:off x="275045" y="574716"/>
            <a:ext cx="8522733" cy="2852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201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7" name="Picture 6" descr="Screen Shot 2013-09-16 at 1.26.5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07"/>
          <a:stretch/>
        </p:blipFill>
        <p:spPr>
          <a:xfrm>
            <a:off x="110868" y="509397"/>
            <a:ext cx="8687934" cy="3223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095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9" name="Picture 8" descr="Screen Shot 2013-09-16 at 1.29.5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58"/>
          <a:stretch/>
        </p:blipFill>
        <p:spPr>
          <a:xfrm>
            <a:off x="256348" y="226386"/>
            <a:ext cx="8335805" cy="1053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 Shot 2013-09-16 at 1.32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8" y="1463839"/>
            <a:ext cx="8335805" cy="1620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Screen Shot 2013-09-16 at 1.33.19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" r="3022" b="9338"/>
          <a:stretch/>
        </p:blipFill>
        <p:spPr>
          <a:xfrm>
            <a:off x="256348" y="3268215"/>
            <a:ext cx="8348889" cy="1348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0174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70075" y="4262436"/>
            <a:ext cx="501672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www.phrack.org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issues.html?issue</a:t>
            </a:r>
            <a:r>
              <a:rPr lang="en-US" dirty="0">
                <a:hlinkClick r:id="rId2"/>
              </a:rPr>
              <a:t>=61&amp;id=6</a:t>
            </a:r>
            <a:endParaRPr lang="en-US" dirty="0"/>
          </a:p>
        </p:txBody>
      </p:sp>
      <p:pic>
        <p:nvPicPr>
          <p:cNvPr id="8" name="Picture 7" descr="Screen Shot 2013-09-16 at 1.40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10" y="440489"/>
            <a:ext cx="8369290" cy="3162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080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(Why) </a:t>
            </a:r>
            <a:r>
              <a:rPr lang="en-US" dirty="0" err="1" smtClean="0"/>
              <a:t>Doesn</a:t>
            </a:r>
            <a:r>
              <a:rPr lang="fr-FR" dirty="0" smtClean="0"/>
              <a:t>’</a:t>
            </a:r>
            <a:r>
              <a:rPr lang="en-US" dirty="0" smtClean="0"/>
              <a:t>t C++ solve this?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44" y="1931134"/>
            <a:ext cx="5210681" cy="1446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Menlo Regular"/>
                <a:cs typeface="Menlo Regular"/>
              </a:rPr>
              <a:t>new</a:t>
            </a:r>
            <a:r>
              <a:rPr lang="en-US" sz="4400" dirty="0" smtClean="0">
                <a:latin typeface="Menlo Regular"/>
                <a:cs typeface="Menlo Regular"/>
              </a:rPr>
              <a:t> 			= </a:t>
            </a:r>
            <a:r>
              <a:rPr lang="en-US" sz="4400" b="1" dirty="0" err="1" smtClean="0">
                <a:latin typeface="Menlo Regular"/>
                <a:cs typeface="Menlo Regular"/>
              </a:rPr>
              <a:t>malloc</a:t>
            </a:r>
            <a:endParaRPr lang="en-US" sz="4400" b="1" dirty="0" smtClean="0">
              <a:latin typeface="Menlo Regular"/>
              <a:cs typeface="Menlo Regular"/>
            </a:endParaRPr>
          </a:p>
          <a:p>
            <a:r>
              <a:rPr lang="en-US" sz="4400" b="1" dirty="0" smtClean="0">
                <a:latin typeface="Menlo Regular"/>
                <a:cs typeface="Menlo Regular"/>
              </a:rPr>
              <a:t>delete</a:t>
            </a:r>
            <a:r>
              <a:rPr lang="en-US" sz="4400" dirty="0" smtClean="0">
                <a:latin typeface="Menlo Regular"/>
                <a:cs typeface="Menlo Regular"/>
              </a:rPr>
              <a:t> = </a:t>
            </a:r>
            <a:r>
              <a:rPr lang="en-US" sz="4400" b="1" dirty="0" smtClean="0">
                <a:latin typeface="Menlo Regular"/>
                <a:cs typeface="Menlo Regular"/>
              </a:rPr>
              <a:t>free</a:t>
            </a:r>
            <a:endParaRPr lang="en-US" sz="4400" b="1" dirty="0">
              <a:latin typeface="Menlo Regular"/>
              <a:cs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3242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599"/>
            <a:ext cx="8229600" cy="857250"/>
          </a:xfrm>
        </p:spPr>
        <p:txBody>
          <a:bodyPr/>
          <a:lstStyle/>
          <a:p>
            <a:r>
              <a:rPr lang="en-US" dirty="0" smtClean="0"/>
              <a:t>Doesn’t Java solve this?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2050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04938" y="2034780"/>
            <a:ext cx="6153150" cy="921544"/>
          </a:xfrm>
          <a:custGeom>
            <a:avLst/>
            <a:gdLst>
              <a:gd name="T0" fmla="+- 0 7853 3903"/>
              <a:gd name="T1" fmla="*/ T0 w 17093"/>
              <a:gd name="T2" fmla="+- 0 8483 7536"/>
              <a:gd name="T3" fmla="*/ 8483 h 3412"/>
              <a:gd name="T4" fmla="+- 0 5376 3903"/>
              <a:gd name="T5" fmla="*/ T4 w 17093"/>
              <a:gd name="T6" fmla="+- 0 9836 7536"/>
              <a:gd name="T7" fmla="*/ 9836 h 3412"/>
              <a:gd name="T8" fmla="+- 0 3937 3903"/>
              <a:gd name="T9" fmla="*/ T8 w 17093"/>
              <a:gd name="T10" fmla="+- 0 9290 7536"/>
              <a:gd name="T11" fmla="*/ 9290 h 3412"/>
              <a:gd name="T12" fmla="+- 0 7685 3903"/>
              <a:gd name="T13" fmla="*/ T12 w 17093"/>
              <a:gd name="T14" fmla="+- 0 8485 7536"/>
              <a:gd name="T15" fmla="*/ 8485 h 3412"/>
              <a:gd name="T16" fmla="+- 0 4984 3903"/>
              <a:gd name="T17" fmla="*/ T16 w 17093"/>
              <a:gd name="T18" fmla="+- 0 8993 7536"/>
              <a:gd name="T19" fmla="*/ 8993 h 3412"/>
              <a:gd name="T20" fmla="+- 0 3910 3903"/>
              <a:gd name="T21" fmla="*/ T20 w 17093"/>
              <a:gd name="T22" fmla="+- 0 9186 7536"/>
              <a:gd name="T23" fmla="*/ 9186 h 3412"/>
              <a:gd name="T24" fmla="+- 0 7180 3903"/>
              <a:gd name="T25" fmla="*/ T24 w 17093"/>
              <a:gd name="T26" fmla="+- 0 9601 7536"/>
              <a:gd name="T27" fmla="*/ 9601 h 3412"/>
              <a:gd name="T28" fmla="+- 0 7147 3903"/>
              <a:gd name="T29" fmla="*/ T28 w 17093"/>
              <a:gd name="T30" fmla="+- 0 9511 7536"/>
              <a:gd name="T31" fmla="*/ 9511 h 3412"/>
              <a:gd name="T32" fmla="+- 0 7024 3903"/>
              <a:gd name="T33" fmla="*/ T32 w 17093"/>
              <a:gd name="T34" fmla="+- 0 9819 7536"/>
              <a:gd name="T35" fmla="*/ 9819 h 3412"/>
              <a:gd name="T36" fmla="+- 0 7017 3903"/>
              <a:gd name="T37" fmla="*/ T36 w 17093"/>
              <a:gd name="T38" fmla="+- 0 9399 7536"/>
              <a:gd name="T39" fmla="*/ 9399 h 3412"/>
              <a:gd name="T40" fmla="+- 0 7223 3903"/>
              <a:gd name="T41" fmla="*/ T40 w 17093"/>
              <a:gd name="T42" fmla="+- 0 9580 7536"/>
              <a:gd name="T43" fmla="*/ 9580 h 3412"/>
              <a:gd name="T44" fmla="+- 0 7201 3903"/>
              <a:gd name="T45" fmla="*/ T44 w 17093"/>
              <a:gd name="T46" fmla="+- 0 9944 7536"/>
              <a:gd name="T47" fmla="*/ 9944 h 3412"/>
              <a:gd name="T48" fmla="+- 0 7245 3903"/>
              <a:gd name="T49" fmla="*/ T48 w 17093"/>
              <a:gd name="T50" fmla="+- 0 10149 7536"/>
              <a:gd name="T51" fmla="*/ 10149 h 3412"/>
              <a:gd name="T52" fmla="+- 0 7975 3903"/>
              <a:gd name="T53" fmla="*/ T52 w 17093"/>
              <a:gd name="T54" fmla="+- 0 10174 7536"/>
              <a:gd name="T55" fmla="*/ 10174 h 3412"/>
              <a:gd name="T56" fmla="+- 0 8868 3903"/>
              <a:gd name="T57" fmla="*/ T56 w 17093"/>
              <a:gd name="T58" fmla="+- 0 10624 7536"/>
              <a:gd name="T59" fmla="*/ 10624 h 3412"/>
              <a:gd name="T60" fmla="+- 0 9637 3903"/>
              <a:gd name="T61" fmla="*/ T60 w 17093"/>
              <a:gd name="T62" fmla="+- 0 9204 7536"/>
              <a:gd name="T63" fmla="*/ 9204 h 3412"/>
              <a:gd name="T64" fmla="+- 0 10477 3903"/>
              <a:gd name="T65" fmla="*/ T64 w 17093"/>
              <a:gd name="T66" fmla="+- 0 9067 7536"/>
              <a:gd name="T67" fmla="*/ 9067 h 3412"/>
              <a:gd name="T68" fmla="+- 0 12068 3903"/>
              <a:gd name="T69" fmla="*/ T68 w 17093"/>
              <a:gd name="T70" fmla="+- 0 9021 7536"/>
              <a:gd name="T71" fmla="*/ 9021 h 3412"/>
              <a:gd name="T72" fmla="+- 0 11267 3903"/>
              <a:gd name="T73" fmla="*/ T72 w 17093"/>
              <a:gd name="T74" fmla="+- 0 9582 7536"/>
              <a:gd name="T75" fmla="*/ 9582 h 3412"/>
              <a:gd name="T76" fmla="+- 0 10197 3903"/>
              <a:gd name="T77" fmla="*/ T76 w 17093"/>
              <a:gd name="T78" fmla="+- 0 9624 7536"/>
              <a:gd name="T79" fmla="*/ 9624 h 3412"/>
              <a:gd name="T80" fmla="+- 0 11952 3903"/>
              <a:gd name="T81" fmla="*/ T80 w 17093"/>
              <a:gd name="T82" fmla="+- 0 9298 7536"/>
              <a:gd name="T83" fmla="*/ 9298 h 3412"/>
              <a:gd name="T84" fmla="+- 0 11315 3903"/>
              <a:gd name="T85" fmla="*/ T84 w 17093"/>
              <a:gd name="T86" fmla="+- 0 9908 7536"/>
              <a:gd name="T87" fmla="*/ 9908 h 3412"/>
              <a:gd name="T88" fmla="+- 0 11988 3903"/>
              <a:gd name="T89" fmla="*/ T88 w 17093"/>
              <a:gd name="T90" fmla="+- 0 9495 7536"/>
              <a:gd name="T91" fmla="*/ 9495 h 3412"/>
              <a:gd name="T92" fmla="+- 0 11193 3903"/>
              <a:gd name="T93" fmla="*/ T92 w 17093"/>
              <a:gd name="T94" fmla="+- 0 8766 7536"/>
              <a:gd name="T95" fmla="*/ 8766 h 3412"/>
              <a:gd name="T96" fmla="+- 0 13824 3903"/>
              <a:gd name="T97" fmla="*/ T96 w 17093"/>
              <a:gd name="T98" fmla="+- 0 9007 7536"/>
              <a:gd name="T99" fmla="*/ 9007 h 3412"/>
              <a:gd name="T100" fmla="+- 0 15503 3903"/>
              <a:gd name="T101" fmla="*/ T100 w 17093"/>
              <a:gd name="T102" fmla="+- 0 9053 7536"/>
              <a:gd name="T103" fmla="*/ 9053 h 3412"/>
              <a:gd name="T104" fmla="+- 0 17349 3903"/>
              <a:gd name="T105" fmla="*/ T104 w 17093"/>
              <a:gd name="T106" fmla="+- 0 7845 7536"/>
              <a:gd name="T107" fmla="*/ 7845 h 3412"/>
              <a:gd name="T108" fmla="+- 0 19084 3903"/>
              <a:gd name="T109" fmla="*/ T108 w 17093"/>
              <a:gd name="T110" fmla="+- 0 7965 7536"/>
              <a:gd name="T111" fmla="*/ 7965 h 3412"/>
              <a:gd name="T112" fmla="+- 0 19693 3903"/>
              <a:gd name="T113" fmla="*/ T112 w 17093"/>
              <a:gd name="T114" fmla="+- 0 9023 7536"/>
              <a:gd name="T115" fmla="*/ 9023 h 3412"/>
              <a:gd name="T116" fmla="+- 0 20856 3903"/>
              <a:gd name="T117" fmla="*/ T116 w 17093"/>
              <a:gd name="T118" fmla="+- 0 9982 7536"/>
              <a:gd name="T119" fmla="*/ 9982 h 3412"/>
              <a:gd name="T120" fmla="+- 0 19174 3903"/>
              <a:gd name="T121" fmla="*/ T120 w 17093"/>
              <a:gd name="T122" fmla="+- 0 10391 7536"/>
              <a:gd name="T123" fmla="*/ 10391 h 3412"/>
              <a:gd name="T124" fmla="+- 0 18302 3903"/>
              <a:gd name="T125" fmla="*/ T124 w 17093"/>
              <a:gd name="T126" fmla="+- 0 9826 7536"/>
              <a:gd name="T127" fmla="*/ 9826 h 3412"/>
              <a:gd name="T128" fmla="+- 0 17931 3903"/>
              <a:gd name="T129" fmla="*/ T128 w 17093"/>
              <a:gd name="T130" fmla="+- 0 10556 7536"/>
              <a:gd name="T131" fmla="*/ 10556 h 3412"/>
              <a:gd name="T132" fmla="+- 0 16967 3903"/>
              <a:gd name="T133" fmla="*/ T132 w 17093"/>
              <a:gd name="T134" fmla="+- 0 10506 7536"/>
              <a:gd name="T135" fmla="*/ 10506 h 3412"/>
              <a:gd name="T136" fmla="+- 0 16068 3903"/>
              <a:gd name="T137" fmla="*/ T136 w 17093"/>
              <a:gd name="T138" fmla="+- 0 10574 7536"/>
              <a:gd name="T139" fmla="*/ 10574 h 3412"/>
              <a:gd name="T140" fmla="+- 0 15776 3903"/>
              <a:gd name="T141" fmla="*/ T140 w 17093"/>
              <a:gd name="T142" fmla="+- 0 9933 7536"/>
              <a:gd name="T143" fmla="*/ 9933 h 3412"/>
              <a:gd name="T144" fmla="+- 0 15109 3903"/>
              <a:gd name="T145" fmla="*/ T144 w 17093"/>
              <a:gd name="T146" fmla="+- 0 10559 7536"/>
              <a:gd name="T147" fmla="*/ 10559 h 3412"/>
              <a:gd name="T148" fmla="+- 0 15016 3903"/>
              <a:gd name="T149" fmla="*/ T148 w 17093"/>
              <a:gd name="T150" fmla="+- 0 10674 7536"/>
              <a:gd name="T151" fmla="*/ 10674 h 3412"/>
              <a:gd name="T152" fmla="+- 0 13410 3903"/>
              <a:gd name="T153" fmla="*/ T152 w 17093"/>
              <a:gd name="T154" fmla="+- 0 10505 7536"/>
              <a:gd name="T155" fmla="*/ 10505 h 3412"/>
              <a:gd name="T156" fmla="+- 0 18308 3903"/>
              <a:gd name="T157" fmla="*/ T156 w 17093"/>
              <a:gd name="T158" fmla="+- 0 8624 7536"/>
              <a:gd name="T159" fmla="*/ 8624 h 3412"/>
              <a:gd name="T160" fmla="+- 0 18201 3903"/>
              <a:gd name="T161" fmla="*/ T160 w 17093"/>
              <a:gd name="T162" fmla="+- 0 8901 7536"/>
              <a:gd name="T163" fmla="*/ 8901 h 3412"/>
              <a:gd name="T164" fmla="+- 0 18358 3903"/>
              <a:gd name="T165" fmla="*/ T164 w 17093"/>
              <a:gd name="T166" fmla="+- 0 8687 7536"/>
              <a:gd name="T167" fmla="*/ 8687 h 3412"/>
              <a:gd name="T168" fmla="+- 0 16922 3903"/>
              <a:gd name="T169" fmla="*/ T168 w 17093"/>
              <a:gd name="T170" fmla="+- 0 8612 7536"/>
              <a:gd name="T171" fmla="*/ 8612 h 3412"/>
              <a:gd name="T172" fmla="+- 0 16794 3903"/>
              <a:gd name="T173" fmla="*/ T172 w 17093"/>
              <a:gd name="T174" fmla="+- 0 8961 7536"/>
              <a:gd name="T175" fmla="*/ 8961 h 3412"/>
              <a:gd name="T176" fmla="+- 0 17267 3903"/>
              <a:gd name="T177" fmla="*/ T176 w 17093"/>
              <a:gd name="T178" fmla="+- 0 8646 7536"/>
              <a:gd name="T179" fmla="*/ 8646 h 341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</a:cxnLst>
            <a:rect l="0" t="0" r="r" b="b"/>
            <a:pathLst>
              <a:path w="17093" h="3412" extrusionOk="0">
                <a:moveTo>
                  <a:pt x="4073" y="822"/>
                </a:moveTo>
                <a:cubicBezTo>
                  <a:pt x="4052" y="836"/>
                  <a:pt x="4053" y="804"/>
                  <a:pt x="4035" y="821"/>
                </a:cubicBezTo>
                <a:cubicBezTo>
                  <a:pt x="3999" y="856"/>
                  <a:pt x="3976" y="905"/>
                  <a:pt x="3950" y="947"/>
                </a:cubicBezTo>
                <a:cubicBezTo>
                  <a:pt x="3781" y="1228"/>
                  <a:pt x="3683" y="1536"/>
                  <a:pt x="3441" y="1771"/>
                </a:cubicBezTo>
                <a:cubicBezTo>
                  <a:pt x="3187" y="2017"/>
                  <a:pt x="2842" y="2186"/>
                  <a:pt x="2508" y="2295"/>
                </a:cubicBezTo>
                <a:cubicBezTo>
                  <a:pt x="2157" y="2409"/>
                  <a:pt x="1826" y="2405"/>
                  <a:pt x="1473" y="2300"/>
                </a:cubicBezTo>
                <a:cubicBezTo>
                  <a:pt x="1042" y="2171"/>
                  <a:pt x="634" y="1976"/>
                  <a:pt x="202" y="1844"/>
                </a:cubicBezTo>
                <a:cubicBezTo>
                  <a:pt x="135" y="1824"/>
                  <a:pt x="71" y="1799"/>
                  <a:pt x="16" y="1758"/>
                </a:cubicBezTo>
                <a:cubicBezTo>
                  <a:pt x="22" y="1757"/>
                  <a:pt x="28" y="1755"/>
                  <a:pt x="34" y="1754"/>
                </a:cubicBezTo>
              </a:path>
              <a:path w="17093" h="3412" extrusionOk="0">
                <a:moveTo>
                  <a:pt x="3982" y="988"/>
                </a:moveTo>
                <a:cubicBezTo>
                  <a:pt x="3960" y="981"/>
                  <a:pt x="3965" y="976"/>
                  <a:pt x="3942" y="971"/>
                </a:cubicBezTo>
                <a:cubicBezTo>
                  <a:pt x="3888" y="958"/>
                  <a:pt x="3838" y="952"/>
                  <a:pt x="3782" y="949"/>
                </a:cubicBezTo>
                <a:cubicBezTo>
                  <a:pt x="3423" y="930"/>
                  <a:pt x="3065" y="1027"/>
                  <a:pt x="2714" y="1092"/>
                </a:cubicBezTo>
                <a:cubicBezTo>
                  <a:pt x="2421" y="1146"/>
                  <a:pt x="2136" y="1217"/>
                  <a:pt x="1849" y="1298"/>
                </a:cubicBezTo>
                <a:cubicBezTo>
                  <a:pt x="1595" y="1370"/>
                  <a:pt x="1345" y="1433"/>
                  <a:pt x="1081" y="1457"/>
                </a:cubicBezTo>
                <a:cubicBezTo>
                  <a:pt x="823" y="1480"/>
                  <a:pt x="578" y="1515"/>
                  <a:pt x="324" y="1558"/>
                </a:cubicBezTo>
                <a:cubicBezTo>
                  <a:pt x="253" y="1570"/>
                  <a:pt x="93" y="1548"/>
                  <a:pt x="34" y="1587"/>
                </a:cubicBezTo>
                <a:cubicBezTo>
                  <a:pt x="-18" y="1622"/>
                  <a:pt x="32" y="1594"/>
                  <a:pt x="7" y="1650"/>
                </a:cubicBezTo>
                <a:cubicBezTo>
                  <a:pt x="9" y="1659"/>
                  <a:pt x="12" y="1667"/>
                  <a:pt x="14" y="1676"/>
                </a:cubicBezTo>
              </a:path>
              <a:path w="17093" h="3412" extrusionOk="0">
                <a:moveTo>
                  <a:pt x="3226" y="2048"/>
                </a:moveTo>
                <a:cubicBezTo>
                  <a:pt x="3235" y="2058"/>
                  <a:pt x="3259" y="2069"/>
                  <a:pt x="3277" y="2065"/>
                </a:cubicBezTo>
                <a:cubicBezTo>
                  <a:pt x="3282" y="2062"/>
                  <a:pt x="3287" y="2060"/>
                  <a:pt x="3292" y="2057"/>
                </a:cubicBezTo>
                <a:cubicBezTo>
                  <a:pt x="3290" y="2035"/>
                  <a:pt x="3286" y="2018"/>
                  <a:pt x="3275" y="1999"/>
                </a:cubicBezTo>
                <a:cubicBezTo>
                  <a:pt x="3265" y="1981"/>
                  <a:pt x="3263" y="1982"/>
                  <a:pt x="3244" y="1975"/>
                </a:cubicBezTo>
                <a:cubicBezTo>
                  <a:pt x="3227" y="2006"/>
                  <a:pt x="3213" y="2037"/>
                  <a:pt x="3202" y="2071"/>
                </a:cubicBezTo>
                <a:cubicBezTo>
                  <a:pt x="3184" y="2127"/>
                  <a:pt x="3166" y="2183"/>
                  <a:pt x="3144" y="2237"/>
                </a:cubicBezTo>
                <a:cubicBezTo>
                  <a:pt x="3133" y="2263"/>
                  <a:pt x="3131" y="2269"/>
                  <a:pt x="3121" y="2283"/>
                </a:cubicBezTo>
                <a:cubicBezTo>
                  <a:pt x="3108" y="2230"/>
                  <a:pt x="3112" y="2177"/>
                  <a:pt x="3114" y="2122"/>
                </a:cubicBezTo>
                <a:cubicBezTo>
                  <a:pt x="3116" y="2052"/>
                  <a:pt x="3121" y="1981"/>
                  <a:pt x="3117" y="1911"/>
                </a:cubicBezTo>
                <a:cubicBezTo>
                  <a:pt x="3114" y="1885"/>
                  <a:pt x="3113" y="1879"/>
                  <a:pt x="3114" y="1863"/>
                </a:cubicBezTo>
                <a:cubicBezTo>
                  <a:pt x="3130" y="1889"/>
                  <a:pt x="3146" y="1915"/>
                  <a:pt x="3166" y="1938"/>
                </a:cubicBezTo>
                <a:cubicBezTo>
                  <a:pt x="3193" y="1970"/>
                  <a:pt x="3222" y="1985"/>
                  <a:pt x="3257" y="2005"/>
                </a:cubicBezTo>
                <a:cubicBezTo>
                  <a:pt x="3278" y="2017"/>
                  <a:pt x="3299" y="2031"/>
                  <a:pt x="3320" y="2044"/>
                </a:cubicBezTo>
              </a:path>
              <a:path w="17093" h="3412" extrusionOk="0">
                <a:moveTo>
                  <a:pt x="3208" y="2224"/>
                </a:moveTo>
                <a:cubicBezTo>
                  <a:pt x="3234" y="2275"/>
                  <a:pt x="3261" y="2327"/>
                  <a:pt x="3286" y="2378"/>
                </a:cubicBezTo>
                <a:cubicBezTo>
                  <a:pt x="3294" y="2394"/>
                  <a:pt x="3296" y="2397"/>
                  <a:pt x="3298" y="2408"/>
                </a:cubicBezTo>
                <a:cubicBezTo>
                  <a:pt x="3320" y="2408"/>
                  <a:pt x="3319" y="2355"/>
                  <a:pt x="3354" y="2413"/>
                </a:cubicBezTo>
                <a:cubicBezTo>
                  <a:pt x="3389" y="2471"/>
                  <a:pt x="3378" y="2542"/>
                  <a:pt x="3356" y="2599"/>
                </a:cubicBezTo>
                <a:cubicBezTo>
                  <a:pt x="3351" y="2604"/>
                  <a:pt x="3347" y="2608"/>
                  <a:pt x="3342" y="2613"/>
                </a:cubicBezTo>
                <a:cubicBezTo>
                  <a:pt x="3401" y="2595"/>
                  <a:pt x="3433" y="2580"/>
                  <a:pt x="3503" y="2581"/>
                </a:cubicBezTo>
                <a:cubicBezTo>
                  <a:pt x="3638" y="2583"/>
                  <a:pt x="3748" y="2667"/>
                  <a:pt x="3878" y="2683"/>
                </a:cubicBezTo>
                <a:cubicBezTo>
                  <a:pt x="3947" y="2692"/>
                  <a:pt x="4008" y="2658"/>
                  <a:pt x="4072" y="2638"/>
                </a:cubicBezTo>
                <a:cubicBezTo>
                  <a:pt x="4237" y="2586"/>
                  <a:pt x="4427" y="2559"/>
                  <a:pt x="4570" y="2680"/>
                </a:cubicBezTo>
                <a:cubicBezTo>
                  <a:pt x="4676" y="2770"/>
                  <a:pt x="4678" y="2916"/>
                  <a:pt x="4768" y="3007"/>
                </a:cubicBezTo>
                <a:cubicBezTo>
                  <a:pt x="4813" y="3053"/>
                  <a:pt x="4909" y="3048"/>
                  <a:pt x="4965" y="3088"/>
                </a:cubicBezTo>
                <a:cubicBezTo>
                  <a:pt x="5032" y="3136"/>
                  <a:pt x="5068" y="3218"/>
                  <a:pt x="5112" y="3284"/>
                </a:cubicBezTo>
                <a:cubicBezTo>
                  <a:pt x="5146" y="3335"/>
                  <a:pt x="5186" y="3368"/>
                  <a:pt x="5228" y="3411"/>
                </a:cubicBezTo>
              </a:path>
              <a:path w="17093" h="3412" extrusionOk="0">
                <a:moveTo>
                  <a:pt x="5734" y="1668"/>
                </a:moveTo>
                <a:cubicBezTo>
                  <a:pt x="5794" y="1673"/>
                  <a:pt x="5856" y="1681"/>
                  <a:pt x="5916" y="1675"/>
                </a:cubicBezTo>
                <a:cubicBezTo>
                  <a:pt x="6004" y="1666"/>
                  <a:pt x="6094" y="1636"/>
                  <a:pt x="6178" y="1612"/>
                </a:cubicBezTo>
                <a:cubicBezTo>
                  <a:pt x="6309" y="1575"/>
                  <a:pt x="6438" y="1544"/>
                  <a:pt x="6574" y="1531"/>
                </a:cubicBezTo>
                <a:cubicBezTo>
                  <a:pt x="6946" y="1495"/>
                  <a:pt x="7314" y="1586"/>
                  <a:pt x="7685" y="1577"/>
                </a:cubicBezTo>
                <a:cubicBezTo>
                  <a:pt x="7810" y="1574"/>
                  <a:pt x="7921" y="1548"/>
                  <a:pt x="8038" y="1515"/>
                </a:cubicBezTo>
                <a:cubicBezTo>
                  <a:pt x="8080" y="1503"/>
                  <a:pt x="8124" y="1495"/>
                  <a:pt x="8165" y="1485"/>
                </a:cubicBezTo>
              </a:path>
              <a:path w="17093" h="3412" extrusionOk="0">
                <a:moveTo>
                  <a:pt x="7949" y="1854"/>
                </a:moveTo>
                <a:cubicBezTo>
                  <a:pt x="7869" y="1906"/>
                  <a:pt x="7802" y="1942"/>
                  <a:pt x="7713" y="1977"/>
                </a:cubicBezTo>
                <a:cubicBezTo>
                  <a:pt x="7599" y="2022"/>
                  <a:pt x="7485" y="2033"/>
                  <a:pt x="7364" y="2046"/>
                </a:cubicBezTo>
                <a:cubicBezTo>
                  <a:pt x="7223" y="2061"/>
                  <a:pt x="7082" y="2061"/>
                  <a:pt x="6941" y="2067"/>
                </a:cubicBezTo>
                <a:cubicBezTo>
                  <a:pt x="6810" y="2072"/>
                  <a:pt x="6679" y="2080"/>
                  <a:pt x="6548" y="2085"/>
                </a:cubicBezTo>
                <a:cubicBezTo>
                  <a:pt x="6463" y="2088"/>
                  <a:pt x="6379" y="2093"/>
                  <a:pt x="6294" y="2088"/>
                </a:cubicBezTo>
                <a:cubicBezTo>
                  <a:pt x="6252" y="2085"/>
                  <a:pt x="6261" y="2078"/>
                  <a:pt x="6245" y="2066"/>
                </a:cubicBezTo>
              </a:path>
              <a:path w="17093" h="3412" extrusionOk="0">
                <a:moveTo>
                  <a:pt x="7948" y="1769"/>
                </a:moveTo>
                <a:cubicBezTo>
                  <a:pt x="7988" y="1763"/>
                  <a:pt x="8014" y="1756"/>
                  <a:pt x="8049" y="1762"/>
                </a:cubicBezTo>
                <a:cubicBezTo>
                  <a:pt x="8021" y="1806"/>
                  <a:pt x="7981" y="1838"/>
                  <a:pt x="7935" y="1879"/>
                </a:cubicBezTo>
                <a:cubicBezTo>
                  <a:pt x="7838" y="1965"/>
                  <a:pt x="7738" y="2047"/>
                  <a:pt x="7641" y="2133"/>
                </a:cubicBezTo>
                <a:cubicBezTo>
                  <a:pt x="7565" y="2201"/>
                  <a:pt x="7464" y="2283"/>
                  <a:pt x="7412" y="2372"/>
                </a:cubicBezTo>
                <a:cubicBezTo>
                  <a:pt x="7385" y="2418"/>
                  <a:pt x="7388" y="2435"/>
                  <a:pt x="7403" y="2476"/>
                </a:cubicBezTo>
              </a:path>
              <a:path w="17093" h="3412" extrusionOk="0">
                <a:moveTo>
                  <a:pt x="8111" y="2080"/>
                </a:moveTo>
                <a:cubicBezTo>
                  <a:pt x="8108" y="2035"/>
                  <a:pt x="8105" y="2003"/>
                  <a:pt x="8085" y="1959"/>
                </a:cubicBezTo>
                <a:cubicBezTo>
                  <a:pt x="8028" y="1834"/>
                  <a:pt x="7942" y="1728"/>
                  <a:pt x="7843" y="1633"/>
                </a:cubicBezTo>
                <a:cubicBezTo>
                  <a:pt x="7686" y="1483"/>
                  <a:pt x="7488" y="1409"/>
                  <a:pt x="7317" y="1282"/>
                </a:cubicBezTo>
                <a:cubicBezTo>
                  <a:pt x="7282" y="1256"/>
                  <a:pt x="7298" y="1257"/>
                  <a:pt x="7290" y="1230"/>
                </a:cubicBezTo>
              </a:path>
              <a:path w="17093" h="3412" extrusionOk="0">
                <a:moveTo>
                  <a:pt x="9605" y="1959"/>
                </a:moveTo>
                <a:cubicBezTo>
                  <a:pt x="9610" y="1946"/>
                  <a:pt x="9618" y="1922"/>
                  <a:pt x="9627" y="1901"/>
                </a:cubicBezTo>
                <a:cubicBezTo>
                  <a:pt x="9684" y="1760"/>
                  <a:pt x="9742" y="1497"/>
                  <a:pt x="9921" y="1471"/>
                </a:cubicBezTo>
                <a:cubicBezTo>
                  <a:pt x="10040" y="1454"/>
                  <a:pt x="10246" y="1557"/>
                  <a:pt x="10367" y="1575"/>
                </a:cubicBezTo>
                <a:cubicBezTo>
                  <a:pt x="10549" y="1602"/>
                  <a:pt x="11433" y="1835"/>
                  <a:pt x="11575" y="1717"/>
                </a:cubicBezTo>
                <a:cubicBezTo>
                  <a:pt x="11661" y="1646"/>
                  <a:pt x="11598" y="1622"/>
                  <a:pt x="11600" y="1517"/>
                </a:cubicBezTo>
                <a:cubicBezTo>
                  <a:pt x="11605" y="1259"/>
                  <a:pt x="11572" y="869"/>
                  <a:pt x="11674" y="623"/>
                </a:cubicBezTo>
                <a:cubicBezTo>
                  <a:pt x="11730" y="487"/>
                  <a:pt x="11762" y="507"/>
                  <a:pt x="11895" y="505"/>
                </a:cubicBezTo>
                <a:cubicBezTo>
                  <a:pt x="12441" y="496"/>
                  <a:pt x="12900" y="416"/>
                  <a:pt x="13446" y="309"/>
                </a:cubicBezTo>
                <a:cubicBezTo>
                  <a:pt x="13943" y="212"/>
                  <a:pt x="14427" y="179"/>
                  <a:pt x="14917" y="45"/>
                </a:cubicBezTo>
                <a:cubicBezTo>
                  <a:pt x="14991" y="25"/>
                  <a:pt x="15147" y="-45"/>
                  <a:pt x="15208" y="33"/>
                </a:cubicBezTo>
                <a:cubicBezTo>
                  <a:pt x="15273" y="117"/>
                  <a:pt x="15188" y="339"/>
                  <a:pt x="15181" y="429"/>
                </a:cubicBezTo>
                <a:cubicBezTo>
                  <a:pt x="15159" y="723"/>
                  <a:pt x="15206" y="1087"/>
                  <a:pt x="15309" y="1366"/>
                </a:cubicBezTo>
                <a:cubicBezTo>
                  <a:pt x="15324" y="1407"/>
                  <a:pt x="15290" y="1468"/>
                  <a:pt x="15334" y="1493"/>
                </a:cubicBezTo>
                <a:cubicBezTo>
                  <a:pt x="15418" y="1541"/>
                  <a:pt x="15685" y="1472"/>
                  <a:pt x="15790" y="1487"/>
                </a:cubicBezTo>
                <a:cubicBezTo>
                  <a:pt x="16079" y="1527"/>
                  <a:pt x="16344" y="1588"/>
                  <a:pt x="16637" y="1603"/>
                </a:cubicBezTo>
                <a:cubicBezTo>
                  <a:pt x="16745" y="1608"/>
                  <a:pt x="16947" y="1582"/>
                  <a:pt x="17022" y="1680"/>
                </a:cubicBezTo>
                <a:cubicBezTo>
                  <a:pt x="17203" y="1917"/>
                  <a:pt x="17029" y="2217"/>
                  <a:pt x="16953" y="2446"/>
                </a:cubicBezTo>
                <a:cubicBezTo>
                  <a:pt x="16862" y="2721"/>
                  <a:pt x="16833" y="3052"/>
                  <a:pt x="16533" y="3183"/>
                </a:cubicBezTo>
                <a:cubicBezTo>
                  <a:pt x="16385" y="3247"/>
                  <a:pt x="16145" y="3224"/>
                  <a:pt x="15996" y="3194"/>
                </a:cubicBezTo>
                <a:cubicBezTo>
                  <a:pt x="15717" y="3138"/>
                  <a:pt x="15570" y="2881"/>
                  <a:pt x="15271" y="2855"/>
                </a:cubicBezTo>
                <a:cubicBezTo>
                  <a:pt x="15192" y="2848"/>
                  <a:pt x="15118" y="2867"/>
                  <a:pt x="15041" y="2871"/>
                </a:cubicBezTo>
                <a:cubicBezTo>
                  <a:pt x="15078" y="2707"/>
                  <a:pt x="15140" y="2695"/>
                  <a:pt x="15019" y="2522"/>
                </a:cubicBezTo>
                <a:cubicBezTo>
                  <a:pt x="14877" y="2318"/>
                  <a:pt x="14639" y="2218"/>
                  <a:pt x="14399" y="2290"/>
                </a:cubicBezTo>
                <a:cubicBezTo>
                  <a:pt x="14127" y="2371"/>
                  <a:pt x="14074" y="2614"/>
                  <a:pt x="14041" y="2862"/>
                </a:cubicBezTo>
                <a:cubicBezTo>
                  <a:pt x="14035" y="2905"/>
                  <a:pt x="14029" y="2950"/>
                  <a:pt x="14025" y="2993"/>
                </a:cubicBezTo>
                <a:cubicBezTo>
                  <a:pt x="14023" y="3007"/>
                  <a:pt x="14022" y="3011"/>
                  <a:pt x="14028" y="3020"/>
                </a:cubicBezTo>
              </a:path>
              <a:path w="17093" h="3412" extrusionOk="0">
                <a:moveTo>
                  <a:pt x="13568" y="3087"/>
                </a:moveTo>
                <a:cubicBezTo>
                  <a:pt x="13482" y="3054"/>
                  <a:pt x="13397" y="3023"/>
                  <a:pt x="13307" y="3003"/>
                </a:cubicBezTo>
                <a:cubicBezTo>
                  <a:pt x="13227" y="2985"/>
                  <a:pt x="13146" y="2975"/>
                  <a:pt x="13064" y="2970"/>
                </a:cubicBezTo>
                <a:cubicBezTo>
                  <a:pt x="12957" y="2963"/>
                  <a:pt x="12849" y="2958"/>
                  <a:pt x="12742" y="2954"/>
                </a:cubicBezTo>
                <a:cubicBezTo>
                  <a:pt x="12599" y="2949"/>
                  <a:pt x="12382" y="2906"/>
                  <a:pt x="12245" y="2969"/>
                </a:cubicBezTo>
                <a:cubicBezTo>
                  <a:pt x="12213" y="2984"/>
                  <a:pt x="12190" y="3015"/>
                  <a:pt x="12165" y="3038"/>
                </a:cubicBezTo>
                <a:cubicBezTo>
                  <a:pt x="12172" y="3003"/>
                  <a:pt x="12181" y="2967"/>
                  <a:pt x="12191" y="2930"/>
                </a:cubicBezTo>
                <a:cubicBezTo>
                  <a:pt x="12227" y="2802"/>
                  <a:pt x="12285" y="2620"/>
                  <a:pt x="12191" y="2503"/>
                </a:cubicBezTo>
                <a:cubicBezTo>
                  <a:pt x="12121" y="2416"/>
                  <a:pt x="11976" y="2403"/>
                  <a:pt x="11873" y="2397"/>
                </a:cubicBezTo>
                <a:cubicBezTo>
                  <a:pt x="11746" y="2390"/>
                  <a:pt x="11618" y="2401"/>
                  <a:pt x="11509" y="2474"/>
                </a:cubicBezTo>
                <a:cubicBezTo>
                  <a:pt x="11425" y="2530"/>
                  <a:pt x="11369" y="2612"/>
                  <a:pt x="11321" y="2699"/>
                </a:cubicBezTo>
                <a:cubicBezTo>
                  <a:pt x="11273" y="2786"/>
                  <a:pt x="11197" y="2919"/>
                  <a:pt x="11206" y="3023"/>
                </a:cubicBezTo>
                <a:cubicBezTo>
                  <a:pt x="11211" y="3089"/>
                  <a:pt x="11278" y="3082"/>
                  <a:pt x="11299" y="3126"/>
                </a:cubicBezTo>
                <a:cubicBezTo>
                  <a:pt x="11289" y="3124"/>
                  <a:pt x="11280" y="3122"/>
                  <a:pt x="11270" y="3120"/>
                </a:cubicBezTo>
              </a:path>
              <a:path w="17093" h="3412" extrusionOk="0">
                <a:moveTo>
                  <a:pt x="11113" y="3138"/>
                </a:moveTo>
                <a:cubicBezTo>
                  <a:pt x="11060" y="3130"/>
                  <a:pt x="11012" y="3126"/>
                  <a:pt x="10958" y="3124"/>
                </a:cubicBezTo>
                <a:cubicBezTo>
                  <a:pt x="10832" y="3120"/>
                  <a:pt x="10707" y="3103"/>
                  <a:pt x="10581" y="3089"/>
                </a:cubicBezTo>
                <a:cubicBezTo>
                  <a:pt x="10223" y="3049"/>
                  <a:pt x="9864" y="3014"/>
                  <a:pt x="9507" y="2969"/>
                </a:cubicBezTo>
                <a:cubicBezTo>
                  <a:pt x="9416" y="2958"/>
                  <a:pt x="9320" y="2944"/>
                  <a:pt x="9233" y="2913"/>
                </a:cubicBezTo>
                <a:cubicBezTo>
                  <a:pt x="9196" y="2900"/>
                  <a:pt x="9170" y="2880"/>
                  <a:pt x="9138" y="2861"/>
                </a:cubicBezTo>
              </a:path>
              <a:path w="17093" h="3412" extrusionOk="0">
                <a:moveTo>
                  <a:pt x="14405" y="1088"/>
                </a:moveTo>
                <a:cubicBezTo>
                  <a:pt x="14433" y="1086"/>
                  <a:pt x="14400" y="1090"/>
                  <a:pt x="14382" y="1113"/>
                </a:cubicBezTo>
                <a:cubicBezTo>
                  <a:pt x="14354" y="1148"/>
                  <a:pt x="14331" y="1183"/>
                  <a:pt x="14316" y="1226"/>
                </a:cubicBezTo>
                <a:cubicBezTo>
                  <a:pt x="14302" y="1265"/>
                  <a:pt x="14284" y="1324"/>
                  <a:pt x="14298" y="1365"/>
                </a:cubicBezTo>
                <a:cubicBezTo>
                  <a:pt x="14303" y="1374"/>
                  <a:pt x="14309" y="1382"/>
                  <a:pt x="14314" y="1391"/>
                </a:cubicBezTo>
                <a:cubicBezTo>
                  <a:pt x="14359" y="1400"/>
                  <a:pt x="14383" y="1381"/>
                  <a:pt x="14410" y="1342"/>
                </a:cubicBezTo>
                <a:cubicBezTo>
                  <a:pt x="14448" y="1286"/>
                  <a:pt x="14464" y="1217"/>
                  <a:pt x="14455" y="1151"/>
                </a:cubicBezTo>
                <a:cubicBezTo>
                  <a:pt x="14446" y="1082"/>
                  <a:pt x="14388" y="1049"/>
                  <a:pt x="14326" y="1034"/>
                </a:cubicBezTo>
                <a:cubicBezTo>
                  <a:pt x="14263" y="1023"/>
                  <a:pt x="14243" y="1019"/>
                  <a:pt x="14200" y="1023"/>
                </a:cubicBezTo>
              </a:path>
              <a:path w="17093" h="3412" extrusionOk="0">
                <a:moveTo>
                  <a:pt x="13019" y="1076"/>
                </a:moveTo>
                <a:cubicBezTo>
                  <a:pt x="12969" y="1097"/>
                  <a:pt x="12929" y="1114"/>
                  <a:pt x="12882" y="1143"/>
                </a:cubicBezTo>
                <a:cubicBezTo>
                  <a:pt x="12832" y="1174"/>
                  <a:pt x="12803" y="1208"/>
                  <a:pt x="12801" y="1269"/>
                </a:cubicBezTo>
                <a:cubicBezTo>
                  <a:pt x="12799" y="1330"/>
                  <a:pt x="12843" y="1391"/>
                  <a:pt x="12891" y="1425"/>
                </a:cubicBezTo>
                <a:cubicBezTo>
                  <a:pt x="12955" y="1469"/>
                  <a:pt x="13038" y="1469"/>
                  <a:pt x="13110" y="1450"/>
                </a:cubicBezTo>
                <a:cubicBezTo>
                  <a:pt x="13198" y="1427"/>
                  <a:pt x="13272" y="1373"/>
                  <a:pt x="13326" y="1301"/>
                </a:cubicBezTo>
                <a:cubicBezTo>
                  <a:pt x="13364" y="1250"/>
                  <a:pt x="13396" y="1172"/>
                  <a:pt x="13364" y="1110"/>
                </a:cubicBezTo>
                <a:cubicBezTo>
                  <a:pt x="13339" y="1081"/>
                  <a:pt x="13333" y="1072"/>
                  <a:pt x="13311" y="1061"/>
                </a:cubicBez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60441" y="2761060"/>
            <a:ext cx="5762625" cy="1419225"/>
          </a:xfrm>
          <a:custGeom>
            <a:avLst/>
            <a:gdLst>
              <a:gd name="T0" fmla="+- 0 18533 2668"/>
              <a:gd name="T1" fmla="*/ T0 w 16005"/>
              <a:gd name="T2" fmla="+- 0 10435 10227"/>
              <a:gd name="T3" fmla="*/ 10435 h 5254"/>
              <a:gd name="T4" fmla="+- 0 18217 2668"/>
              <a:gd name="T5" fmla="*/ T4 w 16005"/>
              <a:gd name="T6" fmla="+- 0 10806 10227"/>
              <a:gd name="T7" fmla="*/ 10806 h 5254"/>
              <a:gd name="T8" fmla="+- 0 18528 2668"/>
              <a:gd name="T9" fmla="*/ T8 w 16005"/>
              <a:gd name="T10" fmla="+- 0 10921 10227"/>
              <a:gd name="T11" fmla="*/ 10921 h 5254"/>
              <a:gd name="T12" fmla="+- 0 18573 2668"/>
              <a:gd name="T13" fmla="*/ T12 w 16005"/>
              <a:gd name="T14" fmla="+- 0 10314 10227"/>
              <a:gd name="T15" fmla="*/ 10314 h 5254"/>
              <a:gd name="T16" fmla="+- 0 18174 2668"/>
              <a:gd name="T17" fmla="*/ T16 w 16005"/>
              <a:gd name="T18" fmla="+- 0 10275 10227"/>
              <a:gd name="T19" fmla="*/ 10275 h 5254"/>
              <a:gd name="T20" fmla="+- 0 18405 2668"/>
              <a:gd name="T21" fmla="*/ T20 w 16005"/>
              <a:gd name="T22" fmla="+- 0 10682 10227"/>
              <a:gd name="T23" fmla="*/ 10682 h 5254"/>
              <a:gd name="T24" fmla="+- 0 18408 2668"/>
              <a:gd name="T25" fmla="*/ T24 w 16005"/>
              <a:gd name="T26" fmla="+- 0 10566 10227"/>
              <a:gd name="T27" fmla="*/ 10566 h 5254"/>
              <a:gd name="T28" fmla="+- 0 18394 2668"/>
              <a:gd name="T29" fmla="*/ T28 w 16005"/>
              <a:gd name="T30" fmla="+- 0 10687 10227"/>
              <a:gd name="T31" fmla="*/ 10687 h 5254"/>
              <a:gd name="T32" fmla="+- 0 18538 2668"/>
              <a:gd name="T33" fmla="*/ T32 w 16005"/>
              <a:gd name="T34" fmla="+- 0 10743 10227"/>
              <a:gd name="T35" fmla="*/ 10743 h 5254"/>
              <a:gd name="T36" fmla="+- 0 18398 2668"/>
              <a:gd name="T37" fmla="*/ T36 w 16005"/>
              <a:gd name="T38" fmla="+- 0 10607 10227"/>
              <a:gd name="T39" fmla="*/ 10607 h 5254"/>
              <a:gd name="T40" fmla="+- 0 18224 2668"/>
              <a:gd name="T41" fmla="*/ T40 w 16005"/>
              <a:gd name="T42" fmla="+- 0 10735 10227"/>
              <a:gd name="T43" fmla="*/ 10735 h 5254"/>
              <a:gd name="T44" fmla="+- 0 15599 2668"/>
              <a:gd name="T45" fmla="*/ T44 w 16005"/>
              <a:gd name="T46" fmla="+- 0 10331 10227"/>
              <a:gd name="T47" fmla="*/ 10331 h 5254"/>
              <a:gd name="T48" fmla="+- 0 15493 2668"/>
              <a:gd name="T49" fmla="*/ T48 w 16005"/>
              <a:gd name="T50" fmla="+- 0 10427 10227"/>
              <a:gd name="T51" fmla="*/ 10427 h 5254"/>
              <a:gd name="T52" fmla="+- 0 15518 2668"/>
              <a:gd name="T53" fmla="*/ T52 w 16005"/>
              <a:gd name="T54" fmla="+- 0 11109 10227"/>
              <a:gd name="T55" fmla="*/ 11109 h 5254"/>
              <a:gd name="T56" fmla="+- 0 15982 2668"/>
              <a:gd name="T57" fmla="*/ T56 w 16005"/>
              <a:gd name="T58" fmla="+- 0 11016 10227"/>
              <a:gd name="T59" fmla="*/ 11016 h 5254"/>
              <a:gd name="T60" fmla="+- 0 15613 2668"/>
              <a:gd name="T61" fmla="*/ T60 w 16005"/>
              <a:gd name="T62" fmla="+- 0 10404 10227"/>
              <a:gd name="T63" fmla="*/ 10404 h 5254"/>
              <a:gd name="T64" fmla="+- 0 15698 2668"/>
              <a:gd name="T65" fmla="*/ T64 w 16005"/>
              <a:gd name="T66" fmla="+- 0 10928 10227"/>
              <a:gd name="T67" fmla="*/ 10928 h 5254"/>
              <a:gd name="T68" fmla="+- 0 15548 2668"/>
              <a:gd name="T69" fmla="*/ T68 w 16005"/>
              <a:gd name="T70" fmla="+- 0 10760 10227"/>
              <a:gd name="T71" fmla="*/ 10760 h 5254"/>
              <a:gd name="T72" fmla="+- 0 15315 2668"/>
              <a:gd name="T73" fmla="*/ T72 w 16005"/>
              <a:gd name="T74" fmla="+- 0 11022 10227"/>
              <a:gd name="T75" fmla="*/ 11022 h 5254"/>
              <a:gd name="T76" fmla="+- 0 15360 2668"/>
              <a:gd name="T77" fmla="*/ T76 w 16005"/>
              <a:gd name="T78" fmla="+- 0 10932 10227"/>
              <a:gd name="T79" fmla="*/ 10932 h 5254"/>
              <a:gd name="T80" fmla="+- 0 15448 2668"/>
              <a:gd name="T81" fmla="*/ T80 w 16005"/>
              <a:gd name="T82" fmla="+- 0 10808 10227"/>
              <a:gd name="T83" fmla="*/ 10808 h 5254"/>
              <a:gd name="T84" fmla="+- 0 15563 2668"/>
              <a:gd name="T85" fmla="*/ T84 w 16005"/>
              <a:gd name="T86" fmla="+- 0 11029 10227"/>
              <a:gd name="T87" fmla="*/ 11029 h 5254"/>
              <a:gd name="T88" fmla="+- 0 12688 2668"/>
              <a:gd name="T89" fmla="*/ T88 w 16005"/>
              <a:gd name="T90" fmla="+- 0 10697 10227"/>
              <a:gd name="T91" fmla="*/ 10697 h 5254"/>
              <a:gd name="T92" fmla="+- 0 12037 2668"/>
              <a:gd name="T93" fmla="*/ T92 w 16005"/>
              <a:gd name="T94" fmla="+- 0 11248 10227"/>
              <a:gd name="T95" fmla="*/ 11248 h 5254"/>
              <a:gd name="T96" fmla="+- 0 10291 2668"/>
              <a:gd name="T97" fmla="*/ T96 w 16005"/>
              <a:gd name="T98" fmla="+- 0 12366 10227"/>
              <a:gd name="T99" fmla="*/ 12366 h 5254"/>
              <a:gd name="T100" fmla="+- 0 10052 2668"/>
              <a:gd name="T101" fmla="*/ T100 w 16005"/>
              <a:gd name="T102" fmla="+- 0 12361 10227"/>
              <a:gd name="T103" fmla="*/ 12361 h 5254"/>
              <a:gd name="T104" fmla="+- 0 13196 2668"/>
              <a:gd name="T105" fmla="*/ T104 w 16005"/>
              <a:gd name="T106" fmla="+- 0 11281 10227"/>
              <a:gd name="T107" fmla="*/ 11281 h 5254"/>
              <a:gd name="T108" fmla="+- 0 12580 2668"/>
              <a:gd name="T109" fmla="*/ T108 w 16005"/>
              <a:gd name="T110" fmla="+- 0 11706 10227"/>
              <a:gd name="T111" fmla="*/ 11706 h 5254"/>
              <a:gd name="T112" fmla="+- 0 11454 2668"/>
              <a:gd name="T113" fmla="*/ T112 w 16005"/>
              <a:gd name="T114" fmla="+- 0 12391 10227"/>
              <a:gd name="T115" fmla="*/ 12391 h 5254"/>
              <a:gd name="T116" fmla="+- 0 10787 2668"/>
              <a:gd name="T117" fmla="*/ T116 w 16005"/>
              <a:gd name="T118" fmla="+- 0 12753 10227"/>
              <a:gd name="T119" fmla="*/ 12753 h 5254"/>
              <a:gd name="T120" fmla="+- 0 10619 2668"/>
              <a:gd name="T121" fmla="*/ T120 w 16005"/>
              <a:gd name="T122" fmla="+- 0 11824 10227"/>
              <a:gd name="T123" fmla="*/ 11824 h 5254"/>
              <a:gd name="T124" fmla="+- 0 9952 2668"/>
              <a:gd name="T125" fmla="*/ T124 w 16005"/>
              <a:gd name="T126" fmla="+- 0 12456 10227"/>
              <a:gd name="T127" fmla="*/ 12456 h 5254"/>
              <a:gd name="T128" fmla="+- 0 9785 2668"/>
              <a:gd name="T129" fmla="*/ T128 w 16005"/>
              <a:gd name="T130" fmla="+- 0 12770 10227"/>
              <a:gd name="T131" fmla="*/ 12770 h 5254"/>
              <a:gd name="T132" fmla="+- 0 11419 2668"/>
              <a:gd name="T133" fmla="*/ T132 w 16005"/>
              <a:gd name="T134" fmla="+- 0 13052 10227"/>
              <a:gd name="T135" fmla="*/ 13052 h 5254"/>
              <a:gd name="T136" fmla="+- 0 8899 2668"/>
              <a:gd name="T137" fmla="*/ T136 w 16005"/>
              <a:gd name="T138" fmla="+- 0 12785 10227"/>
              <a:gd name="T139" fmla="*/ 12785 h 5254"/>
              <a:gd name="T140" fmla="+- 0 8924 2668"/>
              <a:gd name="T141" fmla="*/ T140 w 16005"/>
              <a:gd name="T142" fmla="+- 0 13108 10227"/>
              <a:gd name="T143" fmla="*/ 13108 h 5254"/>
              <a:gd name="T144" fmla="+- 0 8895 2668"/>
              <a:gd name="T145" fmla="*/ T144 w 16005"/>
              <a:gd name="T146" fmla="+- 0 13846 10227"/>
              <a:gd name="T147" fmla="*/ 13846 h 5254"/>
              <a:gd name="T148" fmla="+- 0 5325 2668"/>
              <a:gd name="T149" fmla="*/ T148 w 16005"/>
              <a:gd name="T150" fmla="+- 0 14594 10227"/>
              <a:gd name="T151" fmla="*/ 14594 h 5254"/>
              <a:gd name="T152" fmla="+- 0 3850 2668"/>
              <a:gd name="T153" fmla="*/ T152 w 16005"/>
              <a:gd name="T154" fmla="+- 0 14402 10227"/>
              <a:gd name="T155" fmla="*/ 14402 h 5254"/>
              <a:gd name="T156" fmla="+- 0 3821 2668"/>
              <a:gd name="T157" fmla="*/ T156 w 16005"/>
              <a:gd name="T158" fmla="+- 0 13186 10227"/>
              <a:gd name="T159" fmla="*/ 13186 h 5254"/>
              <a:gd name="T160" fmla="+- 0 4562 2668"/>
              <a:gd name="T161" fmla="*/ T160 w 16005"/>
              <a:gd name="T162" fmla="+- 0 12573 10227"/>
              <a:gd name="T163" fmla="*/ 12573 h 5254"/>
              <a:gd name="T164" fmla="+- 0 8947 2668"/>
              <a:gd name="T165" fmla="*/ T164 w 16005"/>
              <a:gd name="T166" fmla="+- 0 12735 10227"/>
              <a:gd name="T167" fmla="*/ 12735 h 5254"/>
              <a:gd name="T168" fmla="+- 0 4009 2668"/>
              <a:gd name="T169" fmla="*/ T168 w 16005"/>
              <a:gd name="T170" fmla="+- 0 12863 10227"/>
              <a:gd name="T171" fmla="*/ 12863 h 5254"/>
              <a:gd name="T172" fmla="+- 0 8854 2668"/>
              <a:gd name="T173" fmla="*/ T172 w 16005"/>
              <a:gd name="T174" fmla="+- 0 14666 10227"/>
              <a:gd name="T175" fmla="*/ 14666 h 5254"/>
              <a:gd name="T176" fmla="+- 0 9450 2668"/>
              <a:gd name="T177" fmla="*/ T176 w 16005"/>
              <a:gd name="T178" fmla="+- 0 14799 10227"/>
              <a:gd name="T179" fmla="*/ 14799 h 5254"/>
              <a:gd name="T180" fmla="+- 0 9100 2668"/>
              <a:gd name="T181" fmla="*/ T180 w 16005"/>
              <a:gd name="T182" fmla="+- 0 15234 10227"/>
              <a:gd name="T183" fmla="*/ 15234 h 5254"/>
              <a:gd name="T184" fmla="+- 0 5810 2668"/>
              <a:gd name="T185" fmla="*/ T184 w 16005"/>
              <a:gd name="T186" fmla="+- 0 15418 10227"/>
              <a:gd name="T187" fmla="*/ 15418 h 5254"/>
              <a:gd name="T188" fmla="+- 0 2677 2668"/>
              <a:gd name="T189" fmla="*/ T188 w 16005"/>
              <a:gd name="T190" fmla="+- 0 15058 10227"/>
              <a:gd name="T191" fmla="*/ 15058 h 5254"/>
              <a:gd name="T192" fmla="+- 0 2964 2668"/>
              <a:gd name="T193" fmla="*/ T192 w 16005"/>
              <a:gd name="T194" fmla="+- 0 14865 10227"/>
              <a:gd name="T195" fmla="*/ 14865 h 5254"/>
              <a:gd name="T196" fmla="+- 0 6941 2668"/>
              <a:gd name="T197" fmla="*/ T196 w 16005"/>
              <a:gd name="T198" fmla="+- 0 14806 10227"/>
              <a:gd name="T199" fmla="*/ 14806 h 525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</a:cxnLst>
            <a:rect l="0" t="0" r="r" b="b"/>
            <a:pathLst>
              <a:path w="16005" h="5254" extrusionOk="0">
                <a:moveTo>
                  <a:pt x="16004" y="162"/>
                </a:moveTo>
                <a:cubicBezTo>
                  <a:pt x="15958" y="171"/>
                  <a:pt x="15909" y="188"/>
                  <a:pt x="15865" y="208"/>
                </a:cubicBezTo>
                <a:cubicBezTo>
                  <a:pt x="15789" y="243"/>
                  <a:pt x="15709" y="292"/>
                  <a:pt x="15650" y="352"/>
                </a:cubicBezTo>
                <a:cubicBezTo>
                  <a:pt x="15592" y="411"/>
                  <a:pt x="15546" y="493"/>
                  <a:pt x="15549" y="579"/>
                </a:cubicBezTo>
                <a:cubicBezTo>
                  <a:pt x="15551" y="653"/>
                  <a:pt x="15593" y="732"/>
                  <a:pt x="15661" y="764"/>
                </a:cubicBezTo>
                <a:cubicBezTo>
                  <a:pt x="15737" y="800"/>
                  <a:pt x="15813" y="753"/>
                  <a:pt x="15860" y="694"/>
                </a:cubicBezTo>
                <a:cubicBezTo>
                  <a:pt x="15929" y="607"/>
                  <a:pt x="15951" y="485"/>
                  <a:pt x="15957" y="377"/>
                </a:cubicBezTo>
                <a:cubicBezTo>
                  <a:pt x="15963" y="278"/>
                  <a:pt x="15949" y="176"/>
                  <a:pt x="15905" y="87"/>
                </a:cubicBezTo>
                <a:cubicBezTo>
                  <a:pt x="15872" y="19"/>
                  <a:pt x="15807" y="-16"/>
                  <a:pt x="15731" y="3"/>
                </a:cubicBezTo>
                <a:cubicBezTo>
                  <a:pt x="15654" y="22"/>
                  <a:pt x="15587" y="45"/>
                  <a:pt x="15506" y="48"/>
                </a:cubicBezTo>
              </a:path>
              <a:path w="16005" h="5254" extrusionOk="0">
                <a:moveTo>
                  <a:pt x="15740" y="438"/>
                </a:moveTo>
                <a:cubicBezTo>
                  <a:pt x="15739" y="444"/>
                  <a:pt x="15738" y="449"/>
                  <a:pt x="15737" y="455"/>
                </a:cubicBezTo>
                <a:cubicBezTo>
                  <a:pt x="15757" y="447"/>
                  <a:pt x="15771" y="433"/>
                  <a:pt x="15771" y="406"/>
                </a:cubicBezTo>
                <a:cubicBezTo>
                  <a:pt x="15771" y="383"/>
                  <a:pt x="15757" y="354"/>
                  <a:pt x="15740" y="339"/>
                </a:cubicBezTo>
                <a:cubicBezTo>
                  <a:pt x="15728" y="332"/>
                  <a:pt x="15724" y="330"/>
                  <a:pt x="15715" y="332"/>
                </a:cubicBezTo>
                <a:cubicBezTo>
                  <a:pt x="15697" y="381"/>
                  <a:pt x="15704" y="410"/>
                  <a:pt x="15726" y="460"/>
                </a:cubicBezTo>
                <a:cubicBezTo>
                  <a:pt x="15744" y="500"/>
                  <a:pt x="15768" y="553"/>
                  <a:pt x="15812" y="571"/>
                </a:cubicBezTo>
                <a:cubicBezTo>
                  <a:pt x="15851" y="586"/>
                  <a:pt x="15868" y="548"/>
                  <a:pt x="15870" y="516"/>
                </a:cubicBezTo>
                <a:cubicBezTo>
                  <a:pt x="15873" y="474"/>
                  <a:pt x="15864" y="420"/>
                  <a:pt x="15836" y="387"/>
                </a:cubicBezTo>
                <a:cubicBezTo>
                  <a:pt x="15804" y="350"/>
                  <a:pt x="15767" y="363"/>
                  <a:pt x="15730" y="380"/>
                </a:cubicBezTo>
                <a:cubicBezTo>
                  <a:pt x="15675" y="405"/>
                  <a:pt x="15639" y="446"/>
                  <a:pt x="15592" y="482"/>
                </a:cubicBezTo>
                <a:cubicBezTo>
                  <a:pt x="15580" y="491"/>
                  <a:pt x="15568" y="499"/>
                  <a:pt x="15556" y="508"/>
                </a:cubicBezTo>
              </a:path>
              <a:path w="16005" h="5254" extrusionOk="0">
                <a:moveTo>
                  <a:pt x="12983" y="211"/>
                </a:moveTo>
                <a:cubicBezTo>
                  <a:pt x="12967" y="182"/>
                  <a:pt x="12951" y="127"/>
                  <a:pt x="12931" y="104"/>
                </a:cubicBezTo>
                <a:cubicBezTo>
                  <a:pt x="12920" y="91"/>
                  <a:pt x="12916" y="86"/>
                  <a:pt x="12904" y="84"/>
                </a:cubicBezTo>
                <a:cubicBezTo>
                  <a:pt x="12866" y="120"/>
                  <a:pt x="12844" y="146"/>
                  <a:pt x="12825" y="200"/>
                </a:cubicBezTo>
                <a:cubicBezTo>
                  <a:pt x="12789" y="303"/>
                  <a:pt x="12766" y="419"/>
                  <a:pt x="12763" y="528"/>
                </a:cubicBezTo>
                <a:cubicBezTo>
                  <a:pt x="12760" y="648"/>
                  <a:pt x="12783" y="781"/>
                  <a:pt x="12850" y="882"/>
                </a:cubicBezTo>
                <a:cubicBezTo>
                  <a:pt x="12906" y="966"/>
                  <a:pt x="13008" y="1024"/>
                  <a:pt x="13111" y="1008"/>
                </a:cubicBezTo>
                <a:cubicBezTo>
                  <a:pt x="13220" y="991"/>
                  <a:pt x="13291" y="889"/>
                  <a:pt x="13314" y="789"/>
                </a:cubicBezTo>
                <a:cubicBezTo>
                  <a:pt x="13350" y="634"/>
                  <a:pt x="13282" y="467"/>
                  <a:pt x="13188" y="347"/>
                </a:cubicBezTo>
                <a:cubicBezTo>
                  <a:pt x="13126" y="267"/>
                  <a:pt x="13043" y="205"/>
                  <a:pt x="12945" y="177"/>
                </a:cubicBezTo>
                <a:cubicBezTo>
                  <a:pt x="12867" y="155"/>
                  <a:pt x="12798" y="172"/>
                  <a:pt x="12723" y="194"/>
                </a:cubicBezTo>
              </a:path>
              <a:path w="16005" h="5254" extrusionOk="0">
                <a:moveTo>
                  <a:pt x="13030" y="701"/>
                </a:moveTo>
                <a:cubicBezTo>
                  <a:pt x="13035" y="668"/>
                  <a:pt x="13028" y="629"/>
                  <a:pt x="13007" y="599"/>
                </a:cubicBezTo>
                <a:cubicBezTo>
                  <a:pt x="12978" y="557"/>
                  <a:pt x="12934" y="524"/>
                  <a:pt x="12880" y="533"/>
                </a:cubicBezTo>
                <a:cubicBezTo>
                  <a:pt x="12816" y="543"/>
                  <a:pt x="12770" y="599"/>
                  <a:pt x="12732" y="646"/>
                </a:cubicBezTo>
                <a:cubicBezTo>
                  <a:pt x="12695" y="691"/>
                  <a:pt x="12670" y="741"/>
                  <a:pt x="12647" y="795"/>
                </a:cubicBezTo>
                <a:cubicBezTo>
                  <a:pt x="12645" y="800"/>
                  <a:pt x="12643" y="805"/>
                  <a:pt x="12641" y="810"/>
                </a:cubicBezTo>
                <a:cubicBezTo>
                  <a:pt x="12662" y="776"/>
                  <a:pt x="12677" y="742"/>
                  <a:pt x="12692" y="705"/>
                </a:cubicBezTo>
                <a:cubicBezTo>
                  <a:pt x="12706" y="671"/>
                  <a:pt x="12724" y="599"/>
                  <a:pt x="12762" y="581"/>
                </a:cubicBezTo>
                <a:cubicBezTo>
                  <a:pt x="12768" y="581"/>
                  <a:pt x="12774" y="581"/>
                  <a:pt x="12780" y="581"/>
                </a:cubicBezTo>
                <a:cubicBezTo>
                  <a:pt x="12820" y="624"/>
                  <a:pt x="12825" y="673"/>
                  <a:pt x="12848" y="726"/>
                </a:cubicBezTo>
                <a:cubicBezTo>
                  <a:pt x="12867" y="765"/>
                  <a:pt x="12875" y="779"/>
                  <a:pt x="12895" y="802"/>
                </a:cubicBezTo>
              </a:path>
              <a:path w="16005" h="5254" extrusionOk="0">
                <a:moveTo>
                  <a:pt x="10060" y="392"/>
                </a:moveTo>
                <a:cubicBezTo>
                  <a:pt x="10046" y="415"/>
                  <a:pt x="10041" y="444"/>
                  <a:pt x="10020" y="470"/>
                </a:cubicBezTo>
                <a:cubicBezTo>
                  <a:pt x="9959" y="544"/>
                  <a:pt x="9887" y="606"/>
                  <a:pt x="9817" y="671"/>
                </a:cubicBezTo>
                <a:cubicBezTo>
                  <a:pt x="9677" y="800"/>
                  <a:pt x="9522" y="907"/>
                  <a:pt x="9369" y="1021"/>
                </a:cubicBezTo>
                <a:cubicBezTo>
                  <a:pt x="9164" y="1174"/>
                  <a:pt x="8955" y="1318"/>
                  <a:pt x="8742" y="1459"/>
                </a:cubicBezTo>
                <a:cubicBezTo>
                  <a:pt x="8407" y="1680"/>
                  <a:pt x="8016" y="2027"/>
                  <a:pt x="7623" y="2139"/>
                </a:cubicBezTo>
                <a:cubicBezTo>
                  <a:pt x="7536" y="2164"/>
                  <a:pt x="7485" y="2161"/>
                  <a:pt x="7400" y="2146"/>
                </a:cubicBezTo>
                <a:cubicBezTo>
                  <a:pt x="7395" y="2142"/>
                  <a:pt x="7389" y="2138"/>
                  <a:pt x="7384" y="2134"/>
                </a:cubicBezTo>
              </a:path>
              <a:path w="16005" h="5254" extrusionOk="0">
                <a:moveTo>
                  <a:pt x="10603" y="995"/>
                </a:moveTo>
                <a:cubicBezTo>
                  <a:pt x="10579" y="1016"/>
                  <a:pt x="10553" y="1033"/>
                  <a:pt x="10528" y="1054"/>
                </a:cubicBezTo>
                <a:cubicBezTo>
                  <a:pt x="10464" y="1107"/>
                  <a:pt x="10401" y="1158"/>
                  <a:pt x="10333" y="1208"/>
                </a:cubicBezTo>
                <a:cubicBezTo>
                  <a:pt x="10198" y="1307"/>
                  <a:pt x="10055" y="1391"/>
                  <a:pt x="9912" y="1479"/>
                </a:cubicBezTo>
                <a:cubicBezTo>
                  <a:pt x="9722" y="1596"/>
                  <a:pt x="9527" y="1704"/>
                  <a:pt x="9336" y="1820"/>
                </a:cubicBezTo>
                <a:cubicBezTo>
                  <a:pt x="9151" y="1932"/>
                  <a:pt x="8968" y="2047"/>
                  <a:pt x="8786" y="2164"/>
                </a:cubicBezTo>
                <a:cubicBezTo>
                  <a:pt x="8624" y="2268"/>
                  <a:pt x="8463" y="2376"/>
                  <a:pt x="8294" y="2467"/>
                </a:cubicBezTo>
                <a:cubicBezTo>
                  <a:pt x="8230" y="2501"/>
                  <a:pt x="8185" y="2511"/>
                  <a:pt x="8119" y="2526"/>
                </a:cubicBezTo>
              </a:path>
              <a:path w="16005" h="5254" extrusionOk="0">
                <a:moveTo>
                  <a:pt x="7943" y="1579"/>
                </a:moveTo>
                <a:cubicBezTo>
                  <a:pt x="7935" y="1600"/>
                  <a:pt x="7966" y="1580"/>
                  <a:pt x="7951" y="1597"/>
                </a:cubicBezTo>
                <a:cubicBezTo>
                  <a:pt x="7848" y="1718"/>
                  <a:pt x="7715" y="1818"/>
                  <a:pt x="7599" y="1924"/>
                </a:cubicBezTo>
                <a:cubicBezTo>
                  <a:pt x="7491" y="2023"/>
                  <a:pt x="7382" y="2120"/>
                  <a:pt x="7284" y="2229"/>
                </a:cubicBezTo>
                <a:cubicBezTo>
                  <a:pt x="7227" y="2292"/>
                  <a:pt x="7139" y="2366"/>
                  <a:pt x="7101" y="2443"/>
                </a:cubicBezTo>
                <a:cubicBezTo>
                  <a:pt x="7076" y="2493"/>
                  <a:pt x="7073" y="2510"/>
                  <a:pt x="7117" y="2543"/>
                </a:cubicBezTo>
                <a:cubicBezTo>
                  <a:pt x="7189" y="2597"/>
                  <a:pt x="7376" y="2588"/>
                  <a:pt x="7458" y="2598"/>
                </a:cubicBezTo>
                <a:cubicBezTo>
                  <a:pt x="7891" y="2648"/>
                  <a:pt x="8336" y="2686"/>
                  <a:pt x="8751" y="2825"/>
                </a:cubicBezTo>
                <a:cubicBezTo>
                  <a:pt x="8823" y="2849"/>
                  <a:pt x="8892" y="2878"/>
                  <a:pt x="8961" y="2909"/>
                </a:cubicBezTo>
              </a:path>
              <a:path w="16005" h="5254" extrusionOk="0">
                <a:moveTo>
                  <a:pt x="6231" y="2558"/>
                </a:moveTo>
                <a:cubicBezTo>
                  <a:pt x="6229" y="2590"/>
                  <a:pt x="6209" y="2610"/>
                  <a:pt x="6211" y="2649"/>
                </a:cubicBezTo>
                <a:cubicBezTo>
                  <a:pt x="6216" y="2728"/>
                  <a:pt x="6241" y="2803"/>
                  <a:pt x="6256" y="2881"/>
                </a:cubicBezTo>
                <a:cubicBezTo>
                  <a:pt x="6278" y="2996"/>
                  <a:pt x="6304" y="3113"/>
                  <a:pt x="6303" y="3231"/>
                </a:cubicBezTo>
                <a:cubicBezTo>
                  <a:pt x="6302" y="3364"/>
                  <a:pt x="6274" y="3495"/>
                  <a:pt x="6227" y="3619"/>
                </a:cubicBezTo>
                <a:cubicBezTo>
                  <a:pt x="6042" y="4110"/>
                  <a:pt x="5591" y="4335"/>
                  <a:pt x="5092" y="4378"/>
                </a:cubicBezTo>
                <a:cubicBezTo>
                  <a:pt x="4287" y="4447"/>
                  <a:pt x="3466" y="4333"/>
                  <a:pt x="2657" y="4367"/>
                </a:cubicBezTo>
                <a:cubicBezTo>
                  <a:pt x="2366" y="4379"/>
                  <a:pt x="1415" y="4528"/>
                  <a:pt x="1170" y="4315"/>
                </a:cubicBezTo>
                <a:cubicBezTo>
                  <a:pt x="1086" y="4242"/>
                  <a:pt x="1171" y="4243"/>
                  <a:pt x="1182" y="4175"/>
                </a:cubicBezTo>
                <a:cubicBezTo>
                  <a:pt x="1185" y="4155"/>
                  <a:pt x="1206" y="4138"/>
                  <a:pt x="1210" y="4104"/>
                </a:cubicBezTo>
                <a:cubicBezTo>
                  <a:pt x="1250" y="3734"/>
                  <a:pt x="1079" y="3325"/>
                  <a:pt x="1153" y="2959"/>
                </a:cubicBezTo>
                <a:cubicBezTo>
                  <a:pt x="1200" y="2723"/>
                  <a:pt x="1411" y="2514"/>
                  <a:pt x="1618" y="2411"/>
                </a:cubicBezTo>
                <a:cubicBezTo>
                  <a:pt x="1710" y="2365"/>
                  <a:pt x="1796" y="2363"/>
                  <a:pt x="1894" y="2346"/>
                </a:cubicBezTo>
              </a:path>
              <a:path w="16005" h="5254" extrusionOk="0">
                <a:moveTo>
                  <a:pt x="6332" y="2484"/>
                </a:moveTo>
                <a:cubicBezTo>
                  <a:pt x="6299" y="2495"/>
                  <a:pt x="6313" y="2501"/>
                  <a:pt x="6279" y="2508"/>
                </a:cubicBezTo>
                <a:cubicBezTo>
                  <a:pt x="5989" y="2565"/>
                  <a:pt x="5672" y="2540"/>
                  <a:pt x="5379" y="2546"/>
                </a:cubicBezTo>
                <a:cubicBezTo>
                  <a:pt x="4041" y="2572"/>
                  <a:pt x="2677" y="2753"/>
                  <a:pt x="1341" y="2636"/>
                </a:cubicBezTo>
                <a:cubicBezTo>
                  <a:pt x="1327" y="2634"/>
                  <a:pt x="1314" y="2631"/>
                  <a:pt x="1300" y="2629"/>
                </a:cubicBezTo>
              </a:path>
              <a:path w="16005" h="5254" extrusionOk="0">
                <a:moveTo>
                  <a:pt x="6186" y="4439"/>
                </a:moveTo>
                <a:cubicBezTo>
                  <a:pt x="6261" y="4432"/>
                  <a:pt x="6316" y="4416"/>
                  <a:pt x="6395" y="4425"/>
                </a:cubicBezTo>
                <a:cubicBezTo>
                  <a:pt x="6491" y="4436"/>
                  <a:pt x="6731" y="4469"/>
                  <a:pt x="6782" y="4572"/>
                </a:cubicBezTo>
                <a:cubicBezTo>
                  <a:pt x="6830" y="4670"/>
                  <a:pt x="6756" y="4708"/>
                  <a:pt x="6692" y="4772"/>
                </a:cubicBezTo>
                <a:cubicBezTo>
                  <a:pt x="6616" y="4848"/>
                  <a:pt x="6520" y="4946"/>
                  <a:pt x="6432" y="5007"/>
                </a:cubicBezTo>
                <a:cubicBezTo>
                  <a:pt x="6126" y="5218"/>
                  <a:pt x="5713" y="5165"/>
                  <a:pt x="5361" y="5168"/>
                </a:cubicBezTo>
                <a:cubicBezTo>
                  <a:pt x="4622" y="5174"/>
                  <a:pt x="3881" y="5165"/>
                  <a:pt x="3142" y="5191"/>
                </a:cubicBezTo>
                <a:cubicBezTo>
                  <a:pt x="2340" y="5219"/>
                  <a:pt x="1499" y="5340"/>
                  <a:pt x="704" y="5185"/>
                </a:cubicBezTo>
                <a:cubicBezTo>
                  <a:pt x="447" y="5135"/>
                  <a:pt x="194" y="5018"/>
                  <a:pt x="9" y="4831"/>
                </a:cubicBezTo>
                <a:cubicBezTo>
                  <a:pt x="6" y="4823"/>
                  <a:pt x="3" y="4815"/>
                  <a:pt x="0" y="4807"/>
                </a:cubicBezTo>
                <a:cubicBezTo>
                  <a:pt x="97" y="4725"/>
                  <a:pt x="155" y="4674"/>
                  <a:pt x="296" y="4638"/>
                </a:cubicBezTo>
                <a:cubicBezTo>
                  <a:pt x="824" y="4502"/>
                  <a:pt x="1426" y="4550"/>
                  <a:pt x="1967" y="4545"/>
                </a:cubicBezTo>
                <a:cubicBezTo>
                  <a:pt x="2735" y="4537"/>
                  <a:pt x="3505" y="4564"/>
                  <a:pt x="4273" y="4579"/>
                </a:cubicBezTo>
                <a:cubicBezTo>
                  <a:pt x="5145" y="4596"/>
                  <a:pt x="6019" y="4608"/>
                  <a:pt x="6891" y="4641"/>
                </a:cubicBez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05013" y="4237436"/>
            <a:ext cx="1122362" cy="272653"/>
          </a:xfrm>
          <a:custGeom>
            <a:avLst/>
            <a:gdLst>
              <a:gd name="T0" fmla="+- 0 6214 5571"/>
              <a:gd name="T1" fmla="*/ T0 w 3115"/>
              <a:gd name="T2" fmla="+- 0 15941 15694"/>
              <a:gd name="T3" fmla="*/ 15941 h 1008"/>
              <a:gd name="T4" fmla="+- 0 6219 5571"/>
              <a:gd name="T5" fmla="*/ T4 w 3115"/>
              <a:gd name="T6" fmla="+- 0 16083 15694"/>
              <a:gd name="T7" fmla="*/ 16083 h 1008"/>
              <a:gd name="T8" fmla="+- 0 6212 5571"/>
              <a:gd name="T9" fmla="*/ T8 w 3115"/>
              <a:gd name="T10" fmla="+- 0 16338 15694"/>
              <a:gd name="T11" fmla="*/ 16338 h 1008"/>
              <a:gd name="T12" fmla="+- 0 6124 5571"/>
              <a:gd name="T13" fmla="*/ T12 w 3115"/>
              <a:gd name="T14" fmla="+- 0 16578 15694"/>
              <a:gd name="T15" fmla="*/ 16578 h 1008"/>
              <a:gd name="T16" fmla="+- 0 5909 5571"/>
              <a:gd name="T17" fmla="*/ T16 w 3115"/>
              <a:gd name="T18" fmla="+- 0 16700 15694"/>
              <a:gd name="T19" fmla="*/ 16700 h 1008"/>
              <a:gd name="T20" fmla="+- 0 5706 5571"/>
              <a:gd name="T21" fmla="*/ T20 w 3115"/>
              <a:gd name="T22" fmla="+- 0 16642 15694"/>
              <a:gd name="T23" fmla="*/ 16642 h 1008"/>
              <a:gd name="T24" fmla="+- 0 5688 5571"/>
              <a:gd name="T25" fmla="*/ T24 w 3115"/>
              <a:gd name="T26" fmla="+- 0 16603 15694"/>
              <a:gd name="T27" fmla="*/ 16603 h 1008"/>
              <a:gd name="T28" fmla="+- 0 6642 5571"/>
              <a:gd name="T29" fmla="*/ T28 w 3115"/>
              <a:gd name="T30" fmla="+- 0 15760 15694"/>
              <a:gd name="T31" fmla="*/ 15760 h 1008"/>
              <a:gd name="T32" fmla="+- 0 6473 5571"/>
              <a:gd name="T33" fmla="*/ T32 w 3115"/>
              <a:gd name="T34" fmla="+- 0 15701 15694"/>
              <a:gd name="T35" fmla="*/ 15701 h 1008"/>
              <a:gd name="T36" fmla="+- 0 5909 5571"/>
              <a:gd name="T37" fmla="*/ T36 w 3115"/>
              <a:gd name="T38" fmla="+- 0 15728 15694"/>
              <a:gd name="T39" fmla="*/ 15728 h 1008"/>
              <a:gd name="T40" fmla="+- 0 5620 5571"/>
              <a:gd name="T41" fmla="*/ T40 w 3115"/>
              <a:gd name="T42" fmla="+- 0 15821 15694"/>
              <a:gd name="T43" fmla="*/ 15821 h 1008"/>
              <a:gd name="T44" fmla="+- 0 5571 5571"/>
              <a:gd name="T45" fmla="*/ T44 w 3115"/>
              <a:gd name="T46" fmla="+- 0 15872 15694"/>
              <a:gd name="T47" fmla="*/ 15872 h 1008"/>
              <a:gd name="T48" fmla="+- 0 6774 5571"/>
              <a:gd name="T49" fmla="*/ T48 w 3115"/>
              <a:gd name="T50" fmla="+- 0 16188 15694"/>
              <a:gd name="T51" fmla="*/ 16188 h 1008"/>
              <a:gd name="T52" fmla="+- 0 6674 5571"/>
              <a:gd name="T53" fmla="*/ T52 w 3115"/>
              <a:gd name="T54" fmla="+- 0 16247 15694"/>
              <a:gd name="T55" fmla="*/ 16247 h 1008"/>
              <a:gd name="T56" fmla="+- 0 6526 5571"/>
              <a:gd name="T57" fmla="*/ T56 w 3115"/>
              <a:gd name="T58" fmla="+- 0 16355 15694"/>
              <a:gd name="T59" fmla="*/ 16355 h 1008"/>
              <a:gd name="T60" fmla="+- 0 6463 5571"/>
              <a:gd name="T61" fmla="*/ T60 w 3115"/>
              <a:gd name="T62" fmla="+- 0 16457 15694"/>
              <a:gd name="T63" fmla="*/ 16457 h 1008"/>
              <a:gd name="T64" fmla="+- 0 6559 5571"/>
              <a:gd name="T65" fmla="*/ T64 w 3115"/>
              <a:gd name="T66" fmla="+- 0 16470 15694"/>
              <a:gd name="T67" fmla="*/ 16470 h 1008"/>
              <a:gd name="T68" fmla="+- 0 6694 5571"/>
              <a:gd name="T69" fmla="*/ T68 w 3115"/>
              <a:gd name="T70" fmla="+- 0 16383 15694"/>
              <a:gd name="T71" fmla="*/ 16383 h 1008"/>
              <a:gd name="T72" fmla="+- 0 6809 5571"/>
              <a:gd name="T73" fmla="*/ T72 w 3115"/>
              <a:gd name="T74" fmla="+- 0 16334 15694"/>
              <a:gd name="T75" fmla="*/ 16334 h 1008"/>
              <a:gd name="T76" fmla="+- 0 6934 5571"/>
              <a:gd name="T77" fmla="*/ T76 w 3115"/>
              <a:gd name="T78" fmla="+- 0 16429 15694"/>
              <a:gd name="T79" fmla="*/ 16429 h 1008"/>
              <a:gd name="T80" fmla="+- 0 7059 5571"/>
              <a:gd name="T81" fmla="*/ T80 w 3115"/>
              <a:gd name="T82" fmla="+- 0 16608 15694"/>
              <a:gd name="T83" fmla="*/ 16608 h 1008"/>
              <a:gd name="T84" fmla="+- 0 7066 5571"/>
              <a:gd name="T85" fmla="*/ T84 w 3115"/>
              <a:gd name="T86" fmla="+- 0 16620 15694"/>
              <a:gd name="T87" fmla="*/ 16620 h 1008"/>
              <a:gd name="T88" fmla="+- 0 7181 5571"/>
              <a:gd name="T89" fmla="*/ T88 w 3115"/>
              <a:gd name="T90" fmla="+- 0 16243 15694"/>
              <a:gd name="T91" fmla="*/ 16243 h 1008"/>
              <a:gd name="T92" fmla="+- 0 7311 5571"/>
              <a:gd name="T93" fmla="*/ T92 w 3115"/>
              <a:gd name="T94" fmla="+- 0 16368 15694"/>
              <a:gd name="T95" fmla="*/ 16368 h 1008"/>
              <a:gd name="T96" fmla="+- 0 7476 5571"/>
              <a:gd name="T97" fmla="*/ T96 w 3115"/>
              <a:gd name="T98" fmla="+- 0 16496 15694"/>
              <a:gd name="T99" fmla="*/ 16496 h 1008"/>
              <a:gd name="T100" fmla="+- 0 7588 5571"/>
              <a:gd name="T101" fmla="*/ T100 w 3115"/>
              <a:gd name="T102" fmla="+- 0 16507 15694"/>
              <a:gd name="T103" fmla="*/ 16507 h 1008"/>
              <a:gd name="T104" fmla="+- 0 7649 5571"/>
              <a:gd name="T105" fmla="*/ T104 w 3115"/>
              <a:gd name="T106" fmla="+- 0 16297 15694"/>
              <a:gd name="T107" fmla="*/ 16297 h 1008"/>
              <a:gd name="T108" fmla="+- 0 7680 5571"/>
              <a:gd name="T109" fmla="*/ T108 w 3115"/>
              <a:gd name="T110" fmla="+- 0 16115 15694"/>
              <a:gd name="T111" fmla="*/ 16115 h 1008"/>
              <a:gd name="T112" fmla="+- 0 7710 5571"/>
              <a:gd name="T113" fmla="*/ T112 w 3115"/>
              <a:gd name="T114" fmla="+- 0 16050 15694"/>
              <a:gd name="T115" fmla="*/ 16050 h 1008"/>
              <a:gd name="T116" fmla="+- 0 8368 5571"/>
              <a:gd name="T117" fmla="*/ T116 w 3115"/>
              <a:gd name="T118" fmla="+- 0 16013 15694"/>
              <a:gd name="T119" fmla="*/ 16013 h 1008"/>
              <a:gd name="T120" fmla="+- 0 8279 5571"/>
              <a:gd name="T121" fmla="*/ T120 w 3115"/>
              <a:gd name="T122" fmla="+- 0 15984 15694"/>
              <a:gd name="T123" fmla="*/ 15984 h 1008"/>
              <a:gd name="T124" fmla="+- 0 8135 5571"/>
              <a:gd name="T125" fmla="*/ T124 w 3115"/>
              <a:gd name="T126" fmla="+- 0 16003 15694"/>
              <a:gd name="T127" fmla="*/ 16003 h 1008"/>
              <a:gd name="T128" fmla="+- 0 7916 5571"/>
              <a:gd name="T129" fmla="*/ T128 w 3115"/>
              <a:gd name="T130" fmla="+- 0 16076 15694"/>
              <a:gd name="T131" fmla="*/ 16076 h 1008"/>
              <a:gd name="T132" fmla="+- 0 7765 5571"/>
              <a:gd name="T133" fmla="*/ T132 w 3115"/>
              <a:gd name="T134" fmla="+- 0 16182 15694"/>
              <a:gd name="T135" fmla="*/ 16182 h 1008"/>
              <a:gd name="T136" fmla="+- 0 7794 5571"/>
              <a:gd name="T137" fmla="*/ T136 w 3115"/>
              <a:gd name="T138" fmla="+- 0 16310 15694"/>
              <a:gd name="T139" fmla="*/ 16310 h 1008"/>
              <a:gd name="T140" fmla="+- 0 8026 5571"/>
              <a:gd name="T141" fmla="*/ T140 w 3115"/>
              <a:gd name="T142" fmla="+- 0 16398 15694"/>
              <a:gd name="T143" fmla="*/ 16398 h 1008"/>
              <a:gd name="T144" fmla="+- 0 8162 5571"/>
              <a:gd name="T145" fmla="*/ T144 w 3115"/>
              <a:gd name="T146" fmla="+- 0 16186 15694"/>
              <a:gd name="T147" fmla="*/ 16186 h 1008"/>
              <a:gd name="T148" fmla="+- 0 8189 5571"/>
              <a:gd name="T149" fmla="*/ T148 w 3115"/>
              <a:gd name="T150" fmla="+- 0 16107 15694"/>
              <a:gd name="T151" fmla="*/ 16107 h 1008"/>
              <a:gd name="T152" fmla="+- 0 8249 5571"/>
              <a:gd name="T153" fmla="*/ T152 w 3115"/>
              <a:gd name="T154" fmla="+- 0 16229 15694"/>
              <a:gd name="T155" fmla="*/ 16229 h 1008"/>
              <a:gd name="T156" fmla="+- 0 8464 5571"/>
              <a:gd name="T157" fmla="*/ T156 w 3115"/>
              <a:gd name="T158" fmla="+- 0 16474 15694"/>
              <a:gd name="T159" fmla="*/ 16474 h 1008"/>
              <a:gd name="T160" fmla="+- 0 8685 5571"/>
              <a:gd name="T161" fmla="*/ T160 w 3115"/>
              <a:gd name="T162" fmla="+- 0 16575 15694"/>
              <a:gd name="T163" fmla="*/ 16575 h 100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</a:cxnLst>
            <a:rect l="0" t="0" r="r" b="b"/>
            <a:pathLst>
              <a:path w="3115" h="1008" extrusionOk="0">
                <a:moveTo>
                  <a:pt x="643" y="247"/>
                </a:moveTo>
                <a:cubicBezTo>
                  <a:pt x="645" y="294"/>
                  <a:pt x="645" y="342"/>
                  <a:pt x="648" y="389"/>
                </a:cubicBezTo>
                <a:cubicBezTo>
                  <a:pt x="653" y="476"/>
                  <a:pt x="651" y="558"/>
                  <a:pt x="641" y="644"/>
                </a:cubicBezTo>
                <a:cubicBezTo>
                  <a:pt x="630" y="734"/>
                  <a:pt x="611" y="813"/>
                  <a:pt x="553" y="884"/>
                </a:cubicBezTo>
                <a:cubicBezTo>
                  <a:pt x="501" y="948"/>
                  <a:pt x="420" y="994"/>
                  <a:pt x="338" y="1006"/>
                </a:cubicBezTo>
                <a:cubicBezTo>
                  <a:pt x="269" y="1016"/>
                  <a:pt x="181" y="1007"/>
                  <a:pt x="135" y="948"/>
                </a:cubicBezTo>
                <a:cubicBezTo>
                  <a:pt x="129" y="935"/>
                  <a:pt x="123" y="922"/>
                  <a:pt x="117" y="909"/>
                </a:cubicBezTo>
              </a:path>
              <a:path w="3115" h="1008" extrusionOk="0">
                <a:moveTo>
                  <a:pt x="1071" y="66"/>
                </a:moveTo>
                <a:cubicBezTo>
                  <a:pt x="1020" y="31"/>
                  <a:pt x="965" y="14"/>
                  <a:pt x="902" y="7"/>
                </a:cubicBezTo>
                <a:cubicBezTo>
                  <a:pt x="717" y="-12"/>
                  <a:pt x="520" y="-3"/>
                  <a:pt x="338" y="34"/>
                </a:cubicBezTo>
                <a:cubicBezTo>
                  <a:pt x="241" y="54"/>
                  <a:pt x="136" y="75"/>
                  <a:pt x="49" y="127"/>
                </a:cubicBezTo>
                <a:cubicBezTo>
                  <a:pt x="19" y="150"/>
                  <a:pt x="10" y="155"/>
                  <a:pt x="0" y="178"/>
                </a:cubicBezTo>
              </a:path>
              <a:path w="3115" h="1008" extrusionOk="0">
                <a:moveTo>
                  <a:pt x="1203" y="494"/>
                </a:moveTo>
                <a:cubicBezTo>
                  <a:pt x="1171" y="517"/>
                  <a:pt x="1137" y="532"/>
                  <a:pt x="1103" y="553"/>
                </a:cubicBezTo>
                <a:cubicBezTo>
                  <a:pt x="1051" y="585"/>
                  <a:pt x="999" y="618"/>
                  <a:pt x="955" y="661"/>
                </a:cubicBezTo>
                <a:cubicBezTo>
                  <a:pt x="929" y="686"/>
                  <a:pt x="890" y="723"/>
                  <a:pt x="892" y="763"/>
                </a:cubicBezTo>
                <a:cubicBezTo>
                  <a:pt x="894" y="808"/>
                  <a:pt x="967" y="785"/>
                  <a:pt x="988" y="776"/>
                </a:cubicBezTo>
                <a:cubicBezTo>
                  <a:pt x="1037" y="756"/>
                  <a:pt x="1081" y="720"/>
                  <a:pt x="1123" y="689"/>
                </a:cubicBezTo>
                <a:cubicBezTo>
                  <a:pt x="1159" y="663"/>
                  <a:pt x="1190" y="630"/>
                  <a:pt x="1238" y="640"/>
                </a:cubicBezTo>
                <a:cubicBezTo>
                  <a:pt x="1287" y="650"/>
                  <a:pt x="1332" y="700"/>
                  <a:pt x="1363" y="735"/>
                </a:cubicBezTo>
                <a:cubicBezTo>
                  <a:pt x="1411" y="790"/>
                  <a:pt x="1451" y="852"/>
                  <a:pt x="1488" y="914"/>
                </a:cubicBezTo>
                <a:cubicBezTo>
                  <a:pt x="1490" y="918"/>
                  <a:pt x="1493" y="922"/>
                  <a:pt x="1495" y="926"/>
                </a:cubicBezTo>
              </a:path>
              <a:path w="3115" h="1008" extrusionOk="0">
                <a:moveTo>
                  <a:pt x="1610" y="549"/>
                </a:moveTo>
                <a:cubicBezTo>
                  <a:pt x="1651" y="593"/>
                  <a:pt x="1696" y="633"/>
                  <a:pt x="1740" y="674"/>
                </a:cubicBezTo>
                <a:cubicBezTo>
                  <a:pt x="1792" y="723"/>
                  <a:pt x="1842" y="766"/>
                  <a:pt x="1905" y="802"/>
                </a:cubicBezTo>
                <a:cubicBezTo>
                  <a:pt x="1937" y="820"/>
                  <a:pt x="1984" y="846"/>
                  <a:pt x="2017" y="813"/>
                </a:cubicBezTo>
                <a:cubicBezTo>
                  <a:pt x="2063" y="767"/>
                  <a:pt x="2068" y="662"/>
                  <a:pt x="2078" y="603"/>
                </a:cubicBezTo>
                <a:cubicBezTo>
                  <a:pt x="2088" y="541"/>
                  <a:pt x="2094" y="481"/>
                  <a:pt x="2109" y="421"/>
                </a:cubicBezTo>
                <a:cubicBezTo>
                  <a:pt x="2116" y="393"/>
                  <a:pt x="2123" y="379"/>
                  <a:pt x="2139" y="356"/>
                </a:cubicBezTo>
              </a:path>
              <a:path w="3115" h="1008" extrusionOk="0">
                <a:moveTo>
                  <a:pt x="2797" y="319"/>
                </a:moveTo>
                <a:cubicBezTo>
                  <a:pt x="2767" y="302"/>
                  <a:pt x="2746" y="292"/>
                  <a:pt x="2708" y="290"/>
                </a:cubicBezTo>
                <a:cubicBezTo>
                  <a:pt x="2660" y="288"/>
                  <a:pt x="2611" y="298"/>
                  <a:pt x="2564" y="309"/>
                </a:cubicBezTo>
                <a:cubicBezTo>
                  <a:pt x="2489" y="326"/>
                  <a:pt x="2416" y="353"/>
                  <a:pt x="2345" y="382"/>
                </a:cubicBezTo>
                <a:cubicBezTo>
                  <a:pt x="2287" y="405"/>
                  <a:pt x="2226" y="431"/>
                  <a:pt x="2194" y="488"/>
                </a:cubicBezTo>
                <a:cubicBezTo>
                  <a:pt x="2168" y="534"/>
                  <a:pt x="2193" y="580"/>
                  <a:pt x="2223" y="616"/>
                </a:cubicBezTo>
                <a:cubicBezTo>
                  <a:pt x="2272" y="675"/>
                  <a:pt x="2376" y="746"/>
                  <a:pt x="2455" y="704"/>
                </a:cubicBezTo>
                <a:cubicBezTo>
                  <a:pt x="2528" y="665"/>
                  <a:pt x="2562" y="563"/>
                  <a:pt x="2591" y="492"/>
                </a:cubicBezTo>
                <a:cubicBezTo>
                  <a:pt x="2602" y="466"/>
                  <a:pt x="2609" y="440"/>
                  <a:pt x="2618" y="413"/>
                </a:cubicBezTo>
                <a:cubicBezTo>
                  <a:pt x="2645" y="451"/>
                  <a:pt x="2655" y="493"/>
                  <a:pt x="2678" y="535"/>
                </a:cubicBezTo>
                <a:cubicBezTo>
                  <a:pt x="2731" y="633"/>
                  <a:pt x="2803" y="714"/>
                  <a:pt x="2893" y="780"/>
                </a:cubicBezTo>
                <a:cubicBezTo>
                  <a:pt x="2964" y="832"/>
                  <a:pt x="3032" y="854"/>
                  <a:pt x="3114" y="881"/>
                </a:cubicBez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2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074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998663" y="180976"/>
            <a:ext cx="6013450" cy="733425"/>
          </a:xfrm>
          <a:custGeom>
            <a:avLst/>
            <a:gdLst>
              <a:gd name="T0" fmla="+- 0 13293 5554"/>
              <a:gd name="T1" fmla="*/ T0 w 16700"/>
              <a:gd name="T2" fmla="+- 0 938 672"/>
              <a:gd name="T3" fmla="*/ 938 h 2713"/>
              <a:gd name="T4" fmla="+- 0 13293 5554"/>
              <a:gd name="T5" fmla="*/ T4 w 16700"/>
              <a:gd name="T6" fmla="+- 0 938 672"/>
              <a:gd name="T7" fmla="*/ 938 h 2713"/>
              <a:gd name="T8" fmla="+- 0 13293 5554"/>
              <a:gd name="T9" fmla="*/ T8 w 16700"/>
              <a:gd name="T10" fmla="+- 0 938 672"/>
              <a:gd name="T11" fmla="*/ 938 h 2713"/>
              <a:gd name="T12" fmla="+- 0 13293 5554"/>
              <a:gd name="T13" fmla="*/ T12 w 16700"/>
              <a:gd name="T14" fmla="+- 0 938 672"/>
              <a:gd name="T15" fmla="*/ 938 h 2713"/>
              <a:gd name="T16" fmla="+- 0 13293 5554"/>
              <a:gd name="T17" fmla="*/ T16 w 16700"/>
              <a:gd name="T18" fmla="+- 0 938 672"/>
              <a:gd name="T19" fmla="*/ 938 h 2713"/>
              <a:gd name="T20" fmla="+- 0 13293 5554"/>
              <a:gd name="T21" fmla="*/ T20 w 16700"/>
              <a:gd name="T22" fmla="+- 0 938 672"/>
              <a:gd name="T23" fmla="*/ 938 h 2713"/>
              <a:gd name="T24" fmla="+- 0 13293 5554"/>
              <a:gd name="T25" fmla="*/ T24 w 16700"/>
              <a:gd name="T26" fmla="+- 0 938 672"/>
              <a:gd name="T27" fmla="*/ 938 h 2713"/>
              <a:gd name="T28" fmla="+- 0 13293 5554"/>
              <a:gd name="T29" fmla="*/ T28 w 16700"/>
              <a:gd name="T30" fmla="+- 0 938 672"/>
              <a:gd name="T31" fmla="*/ 938 h 2713"/>
              <a:gd name="T32" fmla="+- 0 13293 5554"/>
              <a:gd name="T33" fmla="*/ T32 w 16700"/>
              <a:gd name="T34" fmla="+- 0 938 672"/>
              <a:gd name="T35" fmla="*/ 938 h 2713"/>
              <a:gd name="T36" fmla="+- 0 13293 5554"/>
              <a:gd name="T37" fmla="*/ T36 w 16700"/>
              <a:gd name="T38" fmla="+- 0 938 672"/>
              <a:gd name="T39" fmla="*/ 938 h 2713"/>
              <a:gd name="T40" fmla="+- 0 13418 5554"/>
              <a:gd name="T41" fmla="*/ T40 w 16700"/>
              <a:gd name="T42" fmla="+- 0 1207 672"/>
              <a:gd name="T43" fmla="*/ 1207 h 2713"/>
              <a:gd name="T44" fmla="+- 0 13453 5554"/>
              <a:gd name="T45" fmla="*/ T44 w 16700"/>
              <a:gd name="T46" fmla="+- 0 1317 672"/>
              <a:gd name="T47" fmla="*/ 1317 h 2713"/>
              <a:gd name="T48" fmla="+- 0 21869 5554"/>
              <a:gd name="T49" fmla="*/ T48 w 16700"/>
              <a:gd name="T50" fmla="+- 0 788 672"/>
              <a:gd name="T51" fmla="*/ 788 h 2713"/>
              <a:gd name="T52" fmla="+- 0 22097 5554"/>
              <a:gd name="T53" fmla="*/ T52 w 16700"/>
              <a:gd name="T54" fmla="+- 0 988 672"/>
              <a:gd name="T55" fmla="*/ 988 h 2713"/>
              <a:gd name="T56" fmla="+- 0 22245 5554"/>
              <a:gd name="T57" fmla="*/ T56 w 16700"/>
              <a:gd name="T58" fmla="+- 0 1641 672"/>
              <a:gd name="T59" fmla="*/ 1641 h 2713"/>
              <a:gd name="T60" fmla="+- 0 22051 5554"/>
              <a:gd name="T61" fmla="*/ T60 w 16700"/>
              <a:gd name="T62" fmla="+- 0 2635 672"/>
              <a:gd name="T63" fmla="*/ 2635 h 2713"/>
              <a:gd name="T64" fmla="+- 0 21431 5554"/>
              <a:gd name="T65" fmla="*/ T64 w 16700"/>
              <a:gd name="T66" fmla="+- 0 3164 672"/>
              <a:gd name="T67" fmla="*/ 3164 h 2713"/>
              <a:gd name="T68" fmla="+- 0 21050 5554"/>
              <a:gd name="T69" fmla="*/ T68 w 16700"/>
              <a:gd name="T70" fmla="+- 0 3384 672"/>
              <a:gd name="T71" fmla="*/ 3384 h 2713"/>
              <a:gd name="T72" fmla="+- 0 5967 5554"/>
              <a:gd name="T73" fmla="*/ T72 w 16700"/>
              <a:gd name="T74" fmla="+- 0 884 672"/>
              <a:gd name="T75" fmla="*/ 884 h 2713"/>
              <a:gd name="T76" fmla="+- 0 5674 5554"/>
              <a:gd name="T77" fmla="*/ T76 w 16700"/>
              <a:gd name="T78" fmla="+- 0 931 672"/>
              <a:gd name="T79" fmla="*/ 931 h 2713"/>
              <a:gd name="T80" fmla="+- 0 5596 5554"/>
              <a:gd name="T81" fmla="*/ T80 w 16700"/>
              <a:gd name="T82" fmla="+- 0 1160 672"/>
              <a:gd name="T83" fmla="*/ 1160 h 2713"/>
              <a:gd name="T84" fmla="+- 0 5950 5554"/>
              <a:gd name="T85" fmla="*/ T84 w 16700"/>
              <a:gd name="T86" fmla="+- 0 1034 672"/>
              <a:gd name="T87" fmla="*/ 1034 h 2713"/>
              <a:gd name="T88" fmla="+- 0 8669 5554"/>
              <a:gd name="T89" fmla="*/ T88 w 16700"/>
              <a:gd name="T90" fmla="+- 0 672 672"/>
              <a:gd name="T91" fmla="*/ 672 h 2713"/>
              <a:gd name="T92" fmla="+- 0 8486 5554"/>
              <a:gd name="T93" fmla="*/ T92 w 16700"/>
              <a:gd name="T94" fmla="+- 0 913 672"/>
              <a:gd name="T95" fmla="*/ 913 h 2713"/>
              <a:gd name="T96" fmla="+- 0 8283 5554"/>
              <a:gd name="T97" fmla="*/ T96 w 16700"/>
              <a:gd name="T98" fmla="+- 0 992 672"/>
              <a:gd name="T99" fmla="*/ 992 h 2713"/>
              <a:gd name="T100" fmla="+- 0 10414 5554"/>
              <a:gd name="T101" fmla="*/ T100 w 16700"/>
              <a:gd name="T102" fmla="+- 0 1061 672"/>
              <a:gd name="T103" fmla="*/ 1061 h 2713"/>
              <a:gd name="T104" fmla="+- 0 10454 5554"/>
              <a:gd name="T105" fmla="*/ T104 w 16700"/>
              <a:gd name="T106" fmla="+- 0 1116 672"/>
              <a:gd name="T107" fmla="*/ 1116 h 2713"/>
              <a:gd name="T108" fmla="+- 0 10162 5554"/>
              <a:gd name="T109" fmla="*/ T108 w 16700"/>
              <a:gd name="T110" fmla="+- 0 1142 672"/>
              <a:gd name="T111" fmla="*/ 1142 h 2713"/>
              <a:gd name="T112" fmla="+- 0 10924 5554"/>
              <a:gd name="T113" fmla="*/ T112 w 16700"/>
              <a:gd name="T114" fmla="+- 0 1030 672"/>
              <a:gd name="T115" fmla="*/ 1030 h 2713"/>
              <a:gd name="T116" fmla="+- 0 10980 5554"/>
              <a:gd name="T117" fmla="*/ T116 w 16700"/>
              <a:gd name="T118" fmla="+- 0 1032 672"/>
              <a:gd name="T119" fmla="*/ 1032 h 2713"/>
              <a:gd name="T120" fmla="+- 0 11225 5554"/>
              <a:gd name="T121" fmla="*/ T120 w 16700"/>
              <a:gd name="T122" fmla="+- 0 1021 672"/>
              <a:gd name="T123" fmla="*/ 1021 h 2713"/>
              <a:gd name="T124" fmla="+- 0 11338 5554"/>
              <a:gd name="T125" fmla="*/ T124 w 16700"/>
              <a:gd name="T126" fmla="+- 0 981 672"/>
              <a:gd name="T127" fmla="*/ 981 h 2713"/>
              <a:gd name="T128" fmla="+- 0 11650 5554"/>
              <a:gd name="T129" fmla="*/ T128 w 16700"/>
              <a:gd name="T130" fmla="+- 0 1070 672"/>
              <a:gd name="T131" fmla="*/ 1070 h 2713"/>
              <a:gd name="T132" fmla="+- 0 11791 5554"/>
              <a:gd name="T133" fmla="*/ T132 w 16700"/>
              <a:gd name="T134" fmla="+- 0 1027 672"/>
              <a:gd name="T135" fmla="*/ 1027 h 271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16700" h="2713" extrusionOk="0">
                <a:moveTo>
                  <a:pt x="7739" y="266"/>
                </a:moveTo>
                <a:lnTo>
                  <a:pt x="7739" y="266"/>
                </a:lnTo>
              </a:path>
              <a:path w="16700" h="2713" extrusionOk="0">
                <a:moveTo>
                  <a:pt x="7864" y="535"/>
                </a:moveTo>
                <a:cubicBezTo>
                  <a:pt x="7877" y="593"/>
                  <a:pt x="7881" y="610"/>
                  <a:pt x="7899" y="645"/>
                </a:cubicBezTo>
              </a:path>
              <a:path w="16700" h="2713" extrusionOk="0">
                <a:moveTo>
                  <a:pt x="16315" y="116"/>
                </a:moveTo>
                <a:cubicBezTo>
                  <a:pt x="16449" y="126"/>
                  <a:pt x="16490" y="182"/>
                  <a:pt x="16543" y="316"/>
                </a:cubicBezTo>
                <a:cubicBezTo>
                  <a:pt x="16625" y="523"/>
                  <a:pt x="16673" y="748"/>
                  <a:pt x="16691" y="969"/>
                </a:cubicBezTo>
                <a:cubicBezTo>
                  <a:pt x="16719" y="1309"/>
                  <a:pt x="16681" y="1669"/>
                  <a:pt x="16497" y="1963"/>
                </a:cubicBezTo>
                <a:cubicBezTo>
                  <a:pt x="16353" y="2193"/>
                  <a:pt x="16103" y="2352"/>
                  <a:pt x="15877" y="2492"/>
                </a:cubicBezTo>
                <a:cubicBezTo>
                  <a:pt x="15687" y="2603"/>
                  <a:pt x="15624" y="2640"/>
                  <a:pt x="15496" y="2712"/>
                </a:cubicBezTo>
              </a:path>
              <a:path w="16700" h="2713" extrusionOk="0">
                <a:moveTo>
                  <a:pt x="413" y="212"/>
                </a:moveTo>
                <a:cubicBezTo>
                  <a:pt x="306" y="195"/>
                  <a:pt x="219" y="204"/>
                  <a:pt x="120" y="259"/>
                </a:cubicBezTo>
                <a:cubicBezTo>
                  <a:pt x="41" y="303"/>
                  <a:pt x="-67" y="408"/>
                  <a:pt x="42" y="488"/>
                </a:cubicBezTo>
                <a:cubicBezTo>
                  <a:pt x="183" y="592"/>
                  <a:pt x="305" y="448"/>
                  <a:pt x="396" y="362"/>
                </a:cubicBezTo>
              </a:path>
              <a:path w="16700" h="2713" extrusionOk="0">
                <a:moveTo>
                  <a:pt x="3115" y="0"/>
                </a:moveTo>
                <a:cubicBezTo>
                  <a:pt x="3114" y="129"/>
                  <a:pt x="3042" y="172"/>
                  <a:pt x="2932" y="241"/>
                </a:cubicBezTo>
                <a:cubicBezTo>
                  <a:pt x="2869" y="280"/>
                  <a:pt x="2798" y="298"/>
                  <a:pt x="2729" y="320"/>
                </a:cubicBezTo>
              </a:path>
              <a:path w="16700" h="2713" extrusionOk="0">
                <a:moveTo>
                  <a:pt x="4860" y="389"/>
                </a:moveTo>
                <a:cubicBezTo>
                  <a:pt x="4873" y="407"/>
                  <a:pt x="4887" y="426"/>
                  <a:pt x="4900" y="444"/>
                </a:cubicBezTo>
                <a:cubicBezTo>
                  <a:pt x="4796" y="494"/>
                  <a:pt x="4724" y="488"/>
                  <a:pt x="4608" y="470"/>
                </a:cubicBezTo>
              </a:path>
              <a:path w="16700" h="2713" extrusionOk="0">
                <a:moveTo>
                  <a:pt x="5370" y="358"/>
                </a:moveTo>
                <a:cubicBezTo>
                  <a:pt x="5389" y="359"/>
                  <a:pt x="5407" y="359"/>
                  <a:pt x="5426" y="360"/>
                </a:cubicBezTo>
              </a:path>
              <a:path w="16700" h="2713" extrusionOk="0">
                <a:moveTo>
                  <a:pt x="5671" y="349"/>
                </a:moveTo>
                <a:cubicBezTo>
                  <a:pt x="5733" y="350"/>
                  <a:pt x="5755" y="348"/>
                  <a:pt x="5784" y="309"/>
                </a:cubicBezTo>
              </a:path>
              <a:path w="16700" h="2713" extrusionOk="0">
                <a:moveTo>
                  <a:pt x="6096" y="398"/>
                </a:moveTo>
                <a:cubicBezTo>
                  <a:pt x="6186" y="410"/>
                  <a:pt x="6185" y="420"/>
                  <a:pt x="6237" y="355"/>
                </a:cubicBez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97103" y="119064"/>
            <a:ext cx="473075" cy="198835"/>
          </a:xfrm>
          <a:custGeom>
            <a:avLst/>
            <a:gdLst>
              <a:gd name="T0" fmla="+- 0 6114 6101"/>
              <a:gd name="T1" fmla="*/ T0 w 1318"/>
              <a:gd name="T2" fmla="+- 0 441 441"/>
              <a:gd name="T3" fmla="*/ 441 h 736"/>
              <a:gd name="T4" fmla="+- 0 6105 6101"/>
              <a:gd name="T5" fmla="*/ T4 w 1318"/>
              <a:gd name="T6" fmla="+- 0 690 441"/>
              <a:gd name="T7" fmla="*/ 690 h 736"/>
              <a:gd name="T8" fmla="+- 0 6143 6101"/>
              <a:gd name="T9" fmla="*/ T8 w 1318"/>
              <a:gd name="T10" fmla="+- 0 958 441"/>
              <a:gd name="T11" fmla="*/ 958 h 736"/>
              <a:gd name="T12" fmla="+- 0 6181 6101"/>
              <a:gd name="T13" fmla="*/ T12 w 1318"/>
              <a:gd name="T14" fmla="+- 0 1091 441"/>
              <a:gd name="T15" fmla="*/ 1091 h 736"/>
              <a:gd name="T16" fmla="+- 0 6383 6101"/>
              <a:gd name="T17" fmla="*/ T16 w 1318"/>
              <a:gd name="T18" fmla="+- 0 982 441"/>
              <a:gd name="T19" fmla="*/ 982 h 736"/>
              <a:gd name="T20" fmla="+- 0 6604 6101"/>
              <a:gd name="T21" fmla="*/ T20 w 1318"/>
              <a:gd name="T22" fmla="+- 0 1027 441"/>
              <a:gd name="T23" fmla="*/ 1027 h 736"/>
              <a:gd name="T24" fmla="+- 0 6805 6101"/>
              <a:gd name="T25" fmla="*/ T24 w 1318"/>
              <a:gd name="T26" fmla="+- 0 972 441"/>
              <a:gd name="T27" fmla="*/ 972 h 736"/>
              <a:gd name="T28" fmla="+- 0 6679 6101"/>
              <a:gd name="T29" fmla="*/ T28 w 1318"/>
              <a:gd name="T30" fmla="+- 0 1122 441"/>
              <a:gd name="T31" fmla="*/ 1122 h 736"/>
              <a:gd name="T32" fmla="+- 0 6929 6101"/>
              <a:gd name="T33" fmla="*/ T32 w 1318"/>
              <a:gd name="T34" fmla="+- 0 1060 441"/>
              <a:gd name="T35" fmla="*/ 1060 h 736"/>
              <a:gd name="T36" fmla="+- 0 6970 6101"/>
              <a:gd name="T37" fmla="*/ T36 w 1318"/>
              <a:gd name="T38" fmla="+- 0 1120 441"/>
              <a:gd name="T39" fmla="*/ 1120 h 736"/>
              <a:gd name="T40" fmla="+- 0 7113 6101"/>
              <a:gd name="T41" fmla="*/ T40 w 1318"/>
              <a:gd name="T42" fmla="+- 0 1157 441"/>
              <a:gd name="T43" fmla="*/ 1157 h 736"/>
              <a:gd name="T44" fmla="+- 0 7325 6101"/>
              <a:gd name="T45" fmla="*/ T44 w 1318"/>
              <a:gd name="T46" fmla="+- 0 1006 441"/>
              <a:gd name="T47" fmla="*/ 1006 h 736"/>
              <a:gd name="T48" fmla="+- 0 7418 6101"/>
              <a:gd name="T49" fmla="*/ T48 w 1318"/>
              <a:gd name="T50" fmla="+- 0 965 441"/>
              <a:gd name="T51" fmla="*/ 965 h 73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1318" h="736" extrusionOk="0">
                <a:moveTo>
                  <a:pt x="13" y="0"/>
                </a:moveTo>
                <a:cubicBezTo>
                  <a:pt x="1" y="85"/>
                  <a:pt x="-1" y="163"/>
                  <a:pt x="4" y="249"/>
                </a:cubicBezTo>
                <a:cubicBezTo>
                  <a:pt x="9" y="340"/>
                  <a:pt x="21" y="428"/>
                  <a:pt x="42" y="517"/>
                </a:cubicBezTo>
                <a:cubicBezTo>
                  <a:pt x="59" y="579"/>
                  <a:pt x="67" y="606"/>
                  <a:pt x="80" y="650"/>
                </a:cubicBezTo>
                <a:cubicBezTo>
                  <a:pt x="148" y="615"/>
                  <a:pt x="184" y="494"/>
                  <a:pt x="282" y="541"/>
                </a:cubicBezTo>
                <a:cubicBezTo>
                  <a:pt x="432" y="613"/>
                  <a:pt x="324" y="660"/>
                  <a:pt x="503" y="586"/>
                </a:cubicBezTo>
                <a:cubicBezTo>
                  <a:pt x="570" y="559"/>
                  <a:pt x="634" y="543"/>
                  <a:pt x="704" y="531"/>
                </a:cubicBezTo>
                <a:cubicBezTo>
                  <a:pt x="620" y="585"/>
                  <a:pt x="604" y="589"/>
                  <a:pt x="578" y="681"/>
                </a:cubicBezTo>
                <a:cubicBezTo>
                  <a:pt x="641" y="683"/>
                  <a:pt x="787" y="597"/>
                  <a:pt x="828" y="619"/>
                </a:cubicBezTo>
                <a:cubicBezTo>
                  <a:pt x="842" y="639"/>
                  <a:pt x="855" y="659"/>
                  <a:pt x="869" y="679"/>
                </a:cubicBezTo>
              </a:path>
              <a:path w="1318" h="736" extrusionOk="0">
                <a:moveTo>
                  <a:pt x="1012" y="716"/>
                </a:moveTo>
                <a:cubicBezTo>
                  <a:pt x="1122" y="714"/>
                  <a:pt x="1113" y="627"/>
                  <a:pt x="1224" y="565"/>
                </a:cubicBezTo>
                <a:cubicBezTo>
                  <a:pt x="1255" y="551"/>
                  <a:pt x="1286" y="538"/>
                  <a:pt x="1317" y="524"/>
                </a:cubicBez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86088" y="172642"/>
            <a:ext cx="398462" cy="169069"/>
          </a:xfrm>
          <a:custGeom>
            <a:avLst/>
            <a:gdLst>
              <a:gd name="T0" fmla="+- 0 8530 8293"/>
              <a:gd name="T1" fmla="*/ T0 w 1110"/>
              <a:gd name="T2" fmla="+- 0 790 638"/>
              <a:gd name="T3" fmla="*/ 790 h 628"/>
              <a:gd name="T4" fmla="+- 0 8514 8293"/>
              <a:gd name="T5" fmla="*/ T4 w 1110"/>
              <a:gd name="T6" fmla="+- 0 1036 638"/>
              <a:gd name="T7" fmla="*/ 1036 h 628"/>
              <a:gd name="T8" fmla="+- 0 8514 8293"/>
              <a:gd name="T9" fmla="*/ T8 w 1110"/>
              <a:gd name="T10" fmla="+- 0 1085 638"/>
              <a:gd name="T11" fmla="*/ 1085 h 628"/>
              <a:gd name="T12" fmla="+- 0 8719 8293"/>
              <a:gd name="T13" fmla="*/ T12 w 1110"/>
              <a:gd name="T14" fmla="+- 0 898 638"/>
              <a:gd name="T15" fmla="*/ 898 h 628"/>
              <a:gd name="T16" fmla="+- 0 8437 8293"/>
              <a:gd name="T17" fmla="*/ T16 w 1110"/>
              <a:gd name="T18" fmla="+- 0 917 638"/>
              <a:gd name="T19" fmla="*/ 917 h 628"/>
              <a:gd name="T20" fmla="+- 0 8297 8293"/>
              <a:gd name="T21" fmla="*/ T20 w 1110"/>
              <a:gd name="T22" fmla="+- 0 887 638"/>
              <a:gd name="T23" fmla="*/ 887 h 628"/>
              <a:gd name="T24" fmla="+- 0 8639 8293"/>
              <a:gd name="T25" fmla="*/ T24 w 1110"/>
              <a:gd name="T26" fmla="+- 0 1036 638"/>
              <a:gd name="T27" fmla="*/ 1036 h 628"/>
              <a:gd name="T28" fmla="+- 0 8361 8293"/>
              <a:gd name="T29" fmla="*/ T28 w 1110"/>
              <a:gd name="T30" fmla="+- 0 759 638"/>
              <a:gd name="T31" fmla="*/ 759 h 628"/>
              <a:gd name="T32" fmla="+- 0 8293 8293"/>
              <a:gd name="T33" fmla="*/ T32 w 1110"/>
              <a:gd name="T34" fmla="+- 0 638 638"/>
              <a:gd name="T35" fmla="*/ 638 h 628"/>
              <a:gd name="T36" fmla="+- 0 9350 8293"/>
              <a:gd name="T37" fmla="*/ T36 w 1110"/>
              <a:gd name="T38" fmla="+- 0 828 638"/>
              <a:gd name="T39" fmla="*/ 828 h 628"/>
              <a:gd name="T40" fmla="+- 0 9402 8293"/>
              <a:gd name="T41" fmla="*/ T40 w 1110"/>
              <a:gd name="T42" fmla="+- 0 820 638"/>
              <a:gd name="T43" fmla="*/ 820 h 628"/>
              <a:gd name="T44" fmla="+- 0 9190 8293"/>
              <a:gd name="T45" fmla="*/ T44 w 1110"/>
              <a:gd name="T46" fmla="+- 0 1026 638"/>
              <a:gd name="T47" fmla="*/ 1026 h 628"/>
              <a:gd name="T48" fmla="+- 0 8943 8293"/>
              <a:gd name="T49" fmla="*/ T48 w 1110"/>
              <a:gd name="T50" fmla="+- 0 1233 638"/>
              <a:gd name="T51" fmla="*/ 1233 h 628"/>
              <a:gd name="T52" fmla="+- 0 9275 8293"/>
              <a:gd name="T53" fmla="*/ T52 w 1110"/>
              <a:gd name="T54" fmla="+- 0 1265 638"/>
              <a:gd name="T55" fmla="*/ 1265 h 628"/>
              <a:gd name="T56" fmla="+- 0 9051 8293"/>
              <a:gd name="T57" fmla="*/ T56 w 1110"/>
              <a:gd name="T58" fmla="+- 0 1077 638"/>
              <a:gd name="T59" fmla="*/ 1077 h 628"/>
              <a:gd name="T60" fmla="+- 0 8785 8293"/>
              <a:gd name="T61" fmla="*/ T60 w 1110"/>
              <a:gd name="T62" fmla="+- 0 880 638"/>
              <a:gd name="T63" fmla="*/ 880 h 628"/>
              <a:gd name="T64" fmla="+- 0 8723 8293"/>
              <a:gd name="T65" fmla="*/ T64 w 1110"/>
              <a:gd name="T66" fmla="+- 0 831 638"/>
              <a:gd name="T67" fmla="*/ 831 h 62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</a:cxnLst>
            <a:rect l="0" t="0" r="r" b="b"/>
            <a:pathLst>
              <a:path w="1110" h="628" extrusionOk="0">
                <a:moveTo>
                  <a:pt x="237" y="152"/>
                </a:moveTo>
                <a:cubicBezTo>
                  <a:pt x="248" y="236"/>
                  <a:pt x="225" y="311"/>
                  <a:pt x="221" y="398"/>
                </a:cubicBezTo>
                <a:cubicBezTo>
                  <a:pt x="221" y="414"/>
                  <a:pt x="221" y="431"/>
                  <a:pt x="221" y="447"/>
                </a:cubicBezTo>
              </a:path>
              <a:path w="1110" h="628" extrusionOk="0">
                <a:moveTo>
                  <a:pt x="426" y="260"/>
                </a:moveTo>
                <a:cubicBezTo>
                  <a:pt x="324" y="289"/>
                  <a:pt x="250" y="294"/>
                  <a:pt x="144" y="279"/>
                </a:cubicBezTo>
                <a:cubicBezTo>
                  <a:pt x="80" y="269"/>
                  <a:pt x="50" y="263"/>
                  <a:pt x="4" y="249"/>
                </a:cubicBezTo>
              </a:path>
              <a:path w="1110" h="628" extrusionOk="0">
                <a:moveTo>
                  <a:pt x="346" y="398"/>
                </a:moveTo>
                <a:cubicBezTo>
                  <a:pt x="268" y="288"/>
                  <a:pt x="166" y="215"/>
                  <a:pt x="68" y="121"/>
                </a:cubicBezTo>
                <a:cubicBezTo>
                  <a:pt x="16" y="65"/>
                  <a:pt x="-2" y="53"/>
                  <a:pt x="0" y="0"/>
                </a:cubicBezTo>
              </a:path>
              <a:path w="1110" h="628" extrusionOk="0">
                <a:moveTo>
                  <a:pt x="1057" y="190"/>
                </a:moveTo>
                <a:cubicBezTo>
                  <a:pt x="1074" y="187"/>
                  <a:pt x="1092" y="185"/>
                  <a:pt x="1109" y="182"/>
                </a:cubicBezTo>
                <a:cubicBezTo>
                  <a:pt x="1061" y="279"/>
                  <a:pt x="990" y="328"/>
                  <a:pt x="897" y="388"/>
                </a:cubicBezTo>
                <a:cubicBezTo>
                  <a:pt x="789" y="457"/>
                  <a:pt x="641" y="482"/>
                  <a:pt x="650" y="595"/>
                </a:cubicBezTo>
              </a:path>
              <a:path w="1110" h="628" extrusionOk="0">
                <a:moveTo>
                  <a:pt x="982" y="627"/>
                </a:moveTo>
                <a:cubicBezTo>
                  <a:pt x="914" y="535"/>
                  <a:pt x="853" y="503"/>
                  <a:pt x="758" y="439"/>
                </a:cubicBezTo>
                <a:cubicBezTo>
                  <a:pt x="666" y="377"/>
                  <a:pt x="579" y="310"/>
                  <a:pt x="492" y="242"/>
                </a:cubicBezTo>
                <a:cubicBezTo>
                  <a:pt x="471" y="226"/>
                  <a:pt x="451" y="209"/>
                  <a:pt x="430" y="193"/>
                </a:cubicBez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7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579813" y="223838"/>
            <a:ext cx="266700" cy="20241"/>
          </a:xfrm>
          <a:custGeom>
            <a:avLst/>
            <a:gdLst>
              <a:gd name="T0" fmla="+- 0 10682 9946"/>
              <a:gd name="T1" fmla="*/ T0 w 737"/>
              <a:gd name="T2" fmla="+- 0 827 827"/>
              <a:gd name="T3" fmla="*/ 827 h 79"/>
              <a:gd name="T4" fmla="+- 0 10594 9946"/>
              <a:gd name="T5" fmla="*/ T4 w 737"/>
              <a:gd name="T6" fmla="+- 0 884 827"/>
              <a:gd name="T7" fmla="*/ 884 h 79"/>
              <a:gd name="T8" fmla="+- 0 10537 9946"/>
              <a:gd name="T9" fmla="*/ T8 w 737"/>
              <a:gd name="T10" fmla="+- 0 899 827"/>
              <a:gd name="T11" fmla="*/ 899 h 79"/>
              <a:gd name="T12" fmla="+- 0 10431 9946"/>
              <a:gd name="T13" fmla="*/ T12 w 737"/>
              <a:gd name="T14" fmla="+- 0 903 827"/>
              <a:gd name="T15" fmla="*/ 903 h 79"/>
              <a:gd name="T16" fmla="+- 0 10296 9946"/>
              <a:gd name="T17" fmla="*/ T16 w 737"/>
              <a:gd name="T18" fmla="+- 0 908 827"/>
              <a:gd name="T19" fmla="*/ 908 h 79"/>
              <a:gd name="T20" fmla="+- 0 10160 9946"/>
              <a:gd name="T21" fmla="*/ T20 w 737"/>
              <a:gd name="T22" fmla="+- 0 904 827"/>
              <a:gd name="T23" fmla="*/ 904 h 79"/>
              <a:gd name="T24" fmla="+- 0 10025 9946"/>
              <a:gd name="T25" fmla="*/ T24 w 737"/>
              <a:gd name="T26" fmla="+- 0 896 827"/>
              <a:gd name="T27" fmla="*/ 896 h 79"/>
              <a:gd name="T28" fmla="+- 0 9999 9946"/>
              <a:gd name="T29" fmla="*/ T28 w 737"/>
              <a:gd name="T30" fmla="+- 0 894 827"/>
              <a:gd name="T31" fmla="*/ 894 h 79"/>
              <a:gd name="T32" fmla="+- 0 9972 9946"/>
              <a:gd name="T33" fmla="*/ T32 w 737"/>
              <a:gd name="T34" fmla="+- 0 893 827"/>
              <a:gd name="T35" fmla="*/ 893 h 79"/>
              <a:gd name="T36" fmla="+- 0 9946 9946"/>
              <a:gd name="T37" fmla="*/ T36 w 737"/>
              <a:gd name="T38" fmla="+- 0 891 827"/>
              <a:gd name="T39" fmla="*/ 891 h 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737" h="79" extrusionOk="0">
                <a:moveTo>
                  <a:pt x="736" y="0"/>
                </a:moveTo>
                <a:cubicBezTo>
                  <a:pt x="648" y="57"/>
                  <a:pt x="591" y="72"/>
                  <a:pt x="485" y="76"/>
                </a:cubicBezTo>
                <a:cubicBezTo>
                  <a:pt x="350" y="81"/>
                  <a:pt x="214" y="77"/>
                  <a:pt x="79" y="69"/>
                </a:cubicBezTo>
                <a:cubicBezTo>
                  <a:pt x="53" y="67"/>
                  <a:pt x="26" y="66"/>
                  <a:pt x="0" y="64"/>
                </a:cubicBez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05328" y="205979"/>
            <a:ext cx="212725" cy="238125"/>
          </a:xfrm>
          <a:custGeom>
            <a:avLst/>
            <a:gdLst>
              <a:gd name="T0" fmla="+- 0 12775 12516"/>
              <a:gd name="T1" fmla="*/ T0 w 588"/>
              <a:gd name="T2" fmla="+- 0 784 761"/>
              <a:gd name="T3" fmla="*/ 784 h 883"/>
              <a:gd name="T4" fmla="+- 0 12793 12516"/>
              <a:gd name="T5" fmla="*/ T4 w 588"/>
              <a:gd name="T6" fmla="+- 0 776 761"/>
              <a:gd name="T7" fmla="*/ 776 h 883"/>
              <a:gd name="T8" fmla="+- 0 12811 12516"/>
              <a:gd name="T9" fmla="*/ T8 w 588"/>
              <a:gd name="T10" fmla="+- 0 769 761"/>
              <a:gd name="T11" fmla="*/ 769 h 883"/>
              <a:gd name="T12" fmla="+- 0 12829 12516"/>
              <a:gd name="T13" fmla="*/ T12 w 588"/>
              <a:gd name="T14" fmla="+- 0 761 761"/>
              <a:gd name="T15" fmla="*/ 761 h 883"/>
              <a:gd name="T16" fmla="+- 0 12741 12516"/>
              <a:gd name="T17" fmla="*/ T16 w 588"/>
              <a:gd name="T18" fmla="+- 0 853 761"/>
              <a:gd name="T19" fmla="*/ 853 h 883"/>
              <a:gd name="T20" fmla="+- 0 12635 12516"/>
              <a:gd name="T21" fmla="*/ T20 w 588"/>
              <a:gd name="T22" fmla="+- 0 924 761"/>
              <a:gd name="T23" fmla="*/ 924 h 883"/>
              <a:gd name="T24" fmla="+- 0 12560 12516"/>
              <a:gd name="T25" fmla="*/ T24 w 588"/>
              <a:gd name="T26" fmla="+- 0 1030 761"/>
              <a:gd name="T27" fmla="*/ 1030 h 883"/>
              <a:gd name="T28" fmla="+- 0 12510 12516"/>
              <a:gd name="T29" fmla="*/ T28 w 588"/>
              <a:gd name="T30" fmla="+- 0 1101 761"/>
              <a:gd name="T31" fmla="*/ 1101 h 883"/>
              <a:gd name="T32" fmla="+- 0 12508 12516"/>
              <a:gd name="T33" fmla="*/ T32 w 588"/>
              <a:gd name="T34" fmla="+- 0 1190 761"/>
              <a:gd name="T35" fmla="*/ 1190 h 883"/>
              <a:gd name="T36" fmla="+- 0 12528 12516"/>
              <a:gd name="T37" fmla="*/ T36 w 588"/>
              <a:gd name="T38" fmla="+- 0 1271 761"/>
              <a:gd name="T39" fmla="*/ 1271 h 883"/>
              <a:gd name="T40" fmla="+- 0 12552 12516"/>
              <a:gd name="T41" fmla="*/ T40 w 588"/>
              <a:gd name="T42" fmla="+- 0 1367 761"/>
              <a:gd name="T43" fmla="*/ 1367 h 883"/>
              <a:gd name="T44" fmla="+- 0 12608 12516"/>
              <a:gd name="T45" fmla="*/ T44 w 588"/>
              <a:gd name="T46" fmla="+- 0 1452 761"/>
              <a:gd name="T47" fmla="*/ 1452 h 883"/>
              <a:gd name="T48" fmla="+- 0 12670 12516"/>
              <a:gd name="T49" fmla="*/ T48 w 588"/>
              <a:gd name="T50" fmla="+- 0 1527 761"/>
              <a:gd name="T51" fmla="*/ 1527 h 883"/>
              <a:gd name="T52" fmla="+- 0 12709 12516"/>
              <a:gd name="T53" fmla="*/ T52 w 588"/>
              <a:gd name="T54" fmla="+- 0 1575 761"/>
              <a:gd name="T55" fmla="*/ 1575 h 883"/>
              <a:gd name="T56" fmla="+- 0 12770 12516"/>
              <a:gd name="T57" fmla="*/ T56 w 588"/>
              <a:gd name="T58" fmla="+- 0 1652 761"/>
              <a:gd name="T59" fmla="*/ 1652 h 883"/>
              <a:gd name="T60" fmla="+- 0 12842 12516"/>
              <a:gd name="T61" fmla="*/ T60 w 588"/>
              <a:gd name="T62" fmla="+- 0 1643 761"/>
              <a:gd name="T63" fmla="*/ 1643 h 883"/>
              <a:gd name="T64" fmla="+- 0 12928 12516"/>
              <a:gd name="T65" fmla="*/ T64 w 588"/>
              <a:gd name="T66" fmla="+- 0 1633 761"/>
              <a:gd name="T67" fmla="*/ 1633 h 883"/>
              <a:gd name="T68" fmla="+- 0 12976 12516"/>
              <a:gd name="T69" fmla="*/ T68 w 588"/>
              <a:gd name="T70" fmla="+- 0 1501 761"/>
              <a:gd name="T71" fmla="*/ 1501 h 883"/>
              <a:gd name="T72" fmla="+- 0 13010 12516"/>
              <a:gd name="T73" fmla="*/ T72 w 588"/>
              <a:gd name="T74" fmla="+- 0 1436 761"/>
              <a:gd name="T75" fmla="*/ 1436 h 883"/>
              <a:gd name="T76" fmla="+- 0 13043 12516"/>
              <a:gd name="T77" fmla="*/ T76 w 588"/>
              <a:gd name="T78" fmla="+- 0 1374 761"/>
              <a:gd name="T79" fmla="*/ 1374 h 883"/>
              <a:gd name="T80" fmla="+- 0 13072 12516"/>
              <a:gd name="T81" fmla="*/ T80 w 588"/>
              <a:gd name="T82" fmla="+- 0 1310 761"/>
              <a:gd name="T83" fmla="*/ 1310 h 883"/>
              <a:gd name="T84" fmla="+- 0 13103 12516"/>
              <a:gd name="T85" fmla="*/ T84 w 588"/>
              <a:gd name="T86" fmla="+- 0 1247 761"/>
              <a:gd name="T87" fmla="*/ 1247 h 88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588" h="883" extrusionOk="0">
                <a:moveTo>
                  <a:pt x="259" y="23"/>
                </a:moveTo>
                <a:cubicBezTo>
                  <a:pt x="277" y="15"/>
                  <a:pt x="295" y="8"/>
                  <a:pt x="313" y="0"/>
                </a:cubicBezTo>
                <a:cubicBezTo>
                  <a:pt x="225" y="92"/>
                  <a:pt x="119" y="163"/>
                  <a:pt x="44" y="269"/>
                </a:cubicBezTo>
                <a:cubicBezTo>
                  <a:pt x="-6" y="340"/>
                  <a:pt x="-8" y="429"/>
                  <a:pt x="12" y="510"/>
                </a:cubicBezTo>
                <a:cubicBezTo>
                  <a:pt x="36" y="606"/>
                  <a:pt x="92" y="691"/>
                  <a:pt x="154" y="766"/>
                </a:cubicBezTo>
                <a:cubicBezTo>
                  <a:pt x="193" y="814"/>
                  <a:pt x="254" y="891"/>
                  <a:pt x="326" y="882"/>
                </a:cubicBezTo>
                <a:cubicBezTo>
                  <a:pt x="412" y="872"/>
                  <a:pt x="460" y="740"/>
                  <a:pt x="494" y="675"/>
                </a:cubicBezTo>
                <a:cubicBezTo>
                  <a:pt x="527" y="613"/>
                  <a:pt x="556" y="549"/>
                  <a:pt x="587" y="486"/>
                </a:cubicBez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75275" y="264320"/>
            <a:ext cx="2266950" cy="423863"/>
          </a:xfrm>
          <a:custGeom>
            <a:avLst/>
            <a:gdLst>
              <a:gd name="T0" fmla="+- 0 15314 14932"/>
              <a:gd name="T1" fmla="*/ T0 w 6296"/>
              <a:gd name="T2" fmla="+- 0 1271 981"/>
              <a:gd name="T3" fmla="*/ 1271 h 1566"/>
              <a:gd name="T4" fmla="+- 0 15337 14932"/>
              <a:gd name="T5" fmla="*/ T4 w 6296"/>
              <a:gd name="T6" fmla="+- 0 1738 981"/>
              <a:gd name="T7" fmla="*/ 1738 h 1566"/>
              <a:gd name="T8" fmla="+- 0 15279 14932"/>
              <a:gd name="T9" fmla="*/ T8 w 6296"/>
              <a:gd name="T10" fmla="+- 0 1748 981"/>
              <a:gd name="T11" fmla="*/ 1748 h 1566"/>
              <a:gd name="T12" fmla="+- 0 15349 14932"/>
              <a:gd name="T13" fmla="*/ T12 w 6296"/>
              <a:gd name="T14" fmla="+- 0 1561 981"/>
              <a:gd name="T15" fmla="*/ 1561 h 1566"/>
              <a:gd name="T16" fmla="+- 0 14932 14932"/>
              <a:gd name="T17" fmla="*/ T16 w 6296"/>
              <a:gd name="T18" fmla="+- 0 1435 981"/>
              <a:gd name="T19" fmla="*/ 1435 h 1566"/>
              <a:gd name="T20" fmla="+- 0 15510 14932"/>
              <a:gd name="T21" fmla="*/ T20 w 6296"/>
              <a:gd name="T22" fmla="+- 0 1895 981"/>
              <a:gd name="T23" fmla="*/ 1895 h 1566"/>
              <a:gd name="T24" fmla="+- 0 15236 14932"/>
              <a:gd name="T25" fmla="*/ T24 w 6296"/>
              <a:gd name="T26" fmla="+- 0 1534 981"/>
              <a:gd name="T27" fmla="*/ 1534 h 1566"/>
              <a:gd name="T28" fmla="+- 0 15463 14932"/>
              <a:gd name="T29" fmla="*/ T28 w 6296"/>
              <a:gd name="T30" fmla="+- 0 1315 981"/>
              <a:gd name="T31" fmla="*/ 1315 h 1566"/>
              <a:gd name="T32" fmla="+- 0 15157 14932"/>
              <a:gd name="T33" fmla="*/ T32 w 6296"/>
              <a:gd name="T34" fmla="+- 0 1594 981"/>
              <a:gd name="T35" fmla="*/ 1594 h 1566"/>
              <a:gd name="T36" fmla="+- 0 15004 14932"/>
              <a:gd name="T37" fmla="*/ T36 w 6296"/>
              <a:gd name="T38" fmla="+- 0 1780 981"/>
              <a:gd name="T39" fmla="*/ 1780 h 1566"/>
              <a:gd name="T40" fmla="+- 0 16412 14932"/>
              <a:gd name="T41" fmla="*/ T40 w 6296"/>
              <a:gd name="T42" fmla="+- 0 981 981"/>
              <a:gd name="T43" fmla="*/ 981 h 1566"/>
              <a:gd name="T44" fmla="+- 0 16031 14932"/>
              <a:gd name="T45" fmla="*/ T44 w 6296"/>
              <a:gd name="T46" fmla="+- 0 1565 981"/>
              <a:gd name="T47" fmla="*/ 1565 h 1566"/>
              <a:gd name="T48" fmla="+- 0 16207 14932"/>
              <a:gd name="T49" fmla="*/ T48 w 6296"/>
              <a:gd name="T50" fmla="+- 0 2337 981"/>
              <a:gd name="T51" fmla="*/ 2337 h 1566"/>
              <a:gd name="T52" fmla="+- 0 17250 14932"/>
              <a:gd name="T53" fmla="*/ T52 w 6296"/>
              <a:gd name="T54" fmla="+- 0 1581 981"/>
              <a:gd name="T55" fmla="*/ 1581 h 1566"/>
              <a:gd name="T56" fmla="+- 0 16991 14932"/>
              <a:gd name="T57" fmla="*/ T56 w 6296"/>
              <a:gd name="T58" fmla="+- 0 1938 981"/>
              <a:gd name="T59" fmla="*/ 1938 h 1566"/>
              <a:gd name="T60" fmla="+- 0 16697 14932"/>
              <a:gd name="T61" fmla="*/ T60 w 6296"/>
              <a:gd name="T62" fmla="+- 0 2208 981"/>
              <a:gd name="T63" fmla="*/ 2208 h 1566"/>
              <a:gd name="T64" fmla="+- 0 16991 14932"/>
              <a:gd name="T65" fmla="*/ T64 w 6296"/>
              <a:gd name="T66" fmla="+- 0 2327 981"/>
              <a:gd name="T67" fmla="*/ 2327 h 1566"/>
              <a:gd name="T68" fmla="+- 0 17053 14932"/>
              <a:gd name="T69" fmla="*/ T68 w 6296"/>
              <a:gd name="T70" fmla="+- 0 2198 981"/>
              <a:gd name="T71" fmla="*/ 2198 h 1566"/>
              <a:gd name="T72" fmla="+- 0 16734 14932"/>
              <a:gd name="T73" fmla="*/ T72 w 6296"/>
              <a:gd name="T74" fmla="+- 0 1748 981"/>
              <a:gd name="T75" fmla="*/ 1748 h 1566"/>
              <a:gd name="T76" fmla="+- 0 18174 14932"/>
              <a:gd name="T77" fmla="*/ T76 w 6296"/>
              <a:gd name="T78" fmla="+- 0 1286 981"/>
              <a:gd name="T79" fmla="*/ 1286 h 1566"/>
              <a:gd name="T80" fmla="+- 0 17998 14932"/>
              <a:gd name="T81" fmla="*/ T80 w 6296"/>
              <a:gd name="T82" fmla="+- 0 1776 981"/>
              <a:gd name="T83" fmla="*/ 1776 h 1566"/>
              <a:gd name="T84" fmla="+- 0 17945 14932"/>
              <a:gd name="T85" fmla="*/ T84 w 6296"/>
              <a:gd name="T86" fmla="+- 0 2075 981"/>
              <a:gd name="T87" fmla="*/ 2075 h 1566"/>
              <a:gd name="T88" fmla="+- 0 18049 14932"/>
              <a:gd name="T89" fmla="*/ T88 w 6296"/>
              <a:gd name="T90" fmla="+- 0 1932 981"/>
              <a:gd name="T91" fmla="*/ 1932 h 1566"/>
              <a:gd name="T92" fmla="+- 0 17718 14932"/>
              <a:gd name="T93" fmla="*/ T92 w 6296"/>
              <a:gd name="T94" fmla="+- 0 1779 981"/>
              <a:gd name="T95" fmla="*/ 1779 h 1566"/>
              <a:gd name="T96" fmla="+- 0 18589 14932"/>
              <a:gd name="T97" fmla="*/ T96 w 6296"/>
              <a:gd name="T98" fmla="+- 0 1305 981"/>
              <a:gd name="T99" fmla="*/ 1305 h 1566"/>
              <a:gd name="T100" fmla="+- 0 19136 14932"/>
              <a:gd name="T101" fmla="*/ T100 w 6296"/>
              <a:gd name="T102" fmla="+- 0 1303 981"/>
              <a:gd name="T103" fmla="*/ 1303 h 1566"/>
              <a:gd name="T104" fmla="+- 0 19008 14932"/>
              <a:gd name="T105" fmla="*/ T104 w 6296"/>
              <a:gd name="T106" fmla="+- 0 2159 981"/>
              <a:gd name="T107" fmla="*/ 2159 h 1566"/>
              <a:gd name="T108" fmla="+- 0 18779 14932"/>
              <a:gd name="T109" fmla="*/ T108 w 6296"/>
              <a:gd name="T110" fmla="+- 0 2326 981"/>
              <a:gd name="T111" fmla="*/ 2326 h 1566"/>
              <a:gd name="T112" fmla="+- 0 19073 14932"/>
              <a:gd name="T113" fmla="*/ T112 w 6296"/>
              <a:gd name="T114" fmla="+- 0 2246 981"/>
              <a:gd name="T115" fmla="*/ 2246 h 1566"/>
              <a:gd name="T116" fmla="+- 0 19273 14932"/>
              <a:gd name="T117" fmla="*/ T116 w 6296"/>
              <a:gd name="T118" fmla="+- 0 2334 981"/>
              <a:gd name="T119" fmla="*/ 2334 h 1566"/>
              <a:gd name="T120" fmla="+- 0 19769 14932"/>
              <a:gd name="T121" fmla="*/ T120 w 6296"/>
              <a:gd name="T122" fmla="+- 0 1523 981"/>
              <a:gd name="T123" fmla="*/ 1523 h 1566"/>
              <a:gd name="T124" fmla="+- 0 19662 14932"/>
              <a:gd name="T125" fmla="*/ T124 w 6296"/>
              <a:gd name="T126" fmla="+- 0 1511 981"/>
              <a:gd name="T127" fmla="*/ 1511 h 1566"/>
              <a:gd name="T128" fmla="+- 0 19519 14932"/>
              <a:gd name="T129" fmla="*/ T128 w 6296"/>
              <a:gd name="T130" fmla="+- 0 2028 981"/>
              <a:gd name="T131" fmla="*/ 2028 h 1566"/>
              <a:gd name="T132" fmla="+- 0 19726 14932"/>
              <a:gd name="T133" fmla="*/ T132 w 6296"/>
              <a:gd name="T134" fmla="+- 0 1934 981"/>
              <a:gd name="T135" fmla="*/ 1934 h 1566"/>
              <a:gd name="T136" fmla="+- 0 19768 14932"/>
              <a:gd name="T137" fmla="*/ T136 w 6296"/>
              <a:gd name="T138" fmla="+- 0 1481 981"/>
              <a:gd name="T139" fmla="*/ 1481 h 1566"/>
              <a:gd name="T140" fmla="+- 0 20109 14932"/>
              <a:gd name="T141" fmla="*/ T140 w 6296"/>
              <a:gd name="T142" fmla="+- 0 1456 981"/>
              <a:gd name="T143" fmla="*/ 1456 h 1566"/>
              <a:gd name="T144" fmla="+- 0 20097 14932"/>
              <a:gd name="T145" fmla="*/ T144 w 6296"/>
              <a:gd name="T146" fmla="+- 0 2121 981"/>
              <a:gd name="T147" fmla="*/ 2121 h 1566"/>
              <a:gd name="T148" fmla="+- 0 20364 14932"/>
              <a:gd name="T149" fmla="*/ T148 w 6296"/>
              <a:gd name="T150" fmla="+- 0 1868 981"/>
              <a:gd name="T151" fmla="*/ 1868 h 1566"/>
              <a:gd name="T152" fmla="+- 0 20179 14932"/>
              <a:gd name="T153" fmla="*/ T152 w 6296"/>
              <a:gd name="T154" fmla="+- 0 1265 981"/>
              <a:gd name="T155" fmla="*/ 1265 h 1566"/>
              <a:gd name="T156" fmla="+- 0 20656 14932"/>
              <a:gd name="T157" fmla="*/ T156 w 6296"/>
              <a:gd name="T158" fmla="+- 0 1475 981"/>
              <a:gd name="T159" fmla="*/ 1475 h 1566"/>
              <a:gd name="T160" fmla="+- 0 20715 14932"/>
              <a:gd name="T161" fmla="*/ T160 w 6296"/>
              <a:gd name="T162" fmla="+- 0 1805 981"/>
              <a:gd name="T163" fmla="*/ 1805 h 1566"/>
              <a:gd name="T164" fmla="+- 0 21141 14932"/>
              <a:gd name="T165" fmla="*/ T164 w 6296"/>
              <a:gd name="T166" fmla="+- 0 1720 981"/>
              <a:gd name="T167" fmla="*/ 1720 h 1566"/>
              <a:gd name="T168" fmla="+- 0 21219 14932"/>
              <a:gd name="T169" fmla="*/ T168 w 6296"/>
              <a:gd name="T170" fmla="+- 0 1179 981"/>
              <a:gd name="T171" fmla="*/ 1179 h 1566"/>
              <a:gd name="T172" fmla="+- 0 21120 14932"/>
              <a:gd name="T173" fmla="*/ T172 w 6296"/>
              <a:gd name="T174" fmla="+- 0 1964 981"/>
              <a:gd name="T175" fmla="*/ 1964 h 1566"/>
              <a:gd name="T176" fmla="+- 0 21048 14932"/>
              <a:gd name="T177" fmla="*/ T176 w 6296"/>
              <a:gd name="T178" fmla="+- 0 2396 981"/>
              <a:gd name="T179" fmla="*/ 2396 h 1566"/>
              <a:gd name="T180" fmla="+- 0 17146 14932"/>
              <a:gd name="T181" fmla="*/ T180 w 6296"/>
              <a:gd name="T182" fmla="+- 0 2334 981"/>
              <a:gd name="T183" fmla="*/ 2334 h 1566"/>
              <a:gd name="T184" fmla="+- 0 17148 14932"/>
              <a:gd name="T185" fmla="*/ T184 w 6296"/>
              <a:gd name="T186" fmla="+- 0 2291 981"/>
              <a:gd name="T187" fmla="*/ 2291 h 1566"/>
              <a:gd name="T188" fmla="+- 0 16874 14932"/>
              <a:gd name="T189" fmla="*/ T188 w 6296"/>
              <a:gd name="T190" fmla="+- 0 1693 981"/>
              <a:gd name="T191" fmla="*/ 1693 h 1566"/>
              <a:gd name="T192" fmla="+- 0 16887 14932"/>
              <a:gd name="T193" fmla="*/ T192 w 6296"/>
              <a:gd name="T194" fmla="+- 0 1767 981"/>
              <a:gd name="T195" fmla="*/ 1767 h 1566"/>
              <a:gd name="T196" fmla="+- 0 17286 14932"/>
              <a:gd name="T197" fmla="*/ T196 w 6296"/>
              <a:gd name="T198" fmla="+- 0 2546 981"/>
              <a:gd name="T199" fmla="*/ 2546 h 1566"/>
              <a:gd name="T200" fmla="+- 0 16868 14932"/>
              <a:gd name="T201" fmla="*/ T200 w 6296"/>
              <a:gd name="T202" fmla="+- 0 1850 981"/>
              <a:gd name="T203" fmla="*/ 1850 h 1566"/>
              <a:gd name="T204" fmla="+- 0 16951 14932"/>
              <a:gd name="T205" fmla="*/ T204 w 6296"/>
              <a:gd name="T206" fmla="+- 0 2023 981"/>
              <a:gd name="T207" fmla="*/ 2023 h 1566"/>
              <a:gd name="T208" fmla="+- 0 17031 14932"/>
              <a:gd name="T209" fmla="*/ T208 w 6296"/>
              <a:gd name="T210" fmla="+- 0 2227 981"/>
              <a:gd name="T211" fmla="*/ 2227 h 1566"/>
              <a:gd name="T212" fmla="+- 0 17153 14932"/>
              <a:gd name="T213" fmla="*/ T212 w 6296"/>
              <a:gd name="T214" fmla="+- 0 1689 981"/>
              <a:gd name="T215" fmla="*/ 1689 h 1566"/>
              <a:gd name="T216" fmla="+- 0 16865 14932"/>
              <a:gd name="T217" fmla="*/ T216 w 6296"/>
              <a:gd name="T218" fmla="+- 0 2241 981"/>
              <a:gd name="T219" fmla="*/ 2241 h 1566"/>
              <a:gd name="T220" fmla="+- 0 16529 14932"/>
              <a:gd name="T221" fmla="*/ T220 w 6296"/>
              <a:gd name="T222" fmla="+- 0 2527 981"/>
              <a:gd name="T223" fmla="*/ 2527 h 1566"/>
              <a:gd name="T224" fmla="+- 0 16808 14932"/>
              <a:gd name="T225" fmla="*/ T224 w 6296"/>
              <a:gd name="T226" fmla="+- 0 2143 981"/>
              <a:gd name="T227" fmla="*/ 2143 h 1566"/>
              <a:gd name="T228" fmla="+- 0 16803 14932"/>
              <a:gd name="T229" fmla="*/ T228 w 6296"/>
              <a:gd name="T230" fmla="+- 0 2247 981"/>
              <a:gd name="T231" fmla="*/ 2247 h 156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</a:cxnLst>
            <a:rect l="0" t="0" r="r" b="b"/>
            <a:pathLst>
              <a:path w="6296" h="1566" extrusionOk="0">
                <a:moveTo>
                  <a:pt x="414" y="403"/>
                </a:moveTo>
                <a:cubicBezTo>
                  <a:pt x="405" y="342"/>
                  <a:pt x="403" y="325"/>
                  <a:pt x="382" y="290"/>
                </a:cubicBezTo>
                <a:cubicBezTo>
                  <a:pt x="379" y="362"/>
                  <a:pt x="389" y="429"/>
                  <a:pt x="394" y="501"/>
                </a:cubicBezTo>
                <a:cubicBezTo>
                  <a:pt x="400" y="586"/>
                  <a:pt x="408" y="672"/>
                  <a:pt x="405" y="757"/>
                </a:cubicBezTo>
                <a:cubicBezTo>
                  <a:pt x="405" y="769"/>
                  <a:pt x="404" y="862"/>
                  <a:pt x="369" y="838"/>
                </a:cubicBezTo>
                <a:cubicBezTo>
                  <a:pt x="348" y="823"/>
                  <a:pt x="350" y="788"/>
                  <a:pt x="347" y="767"/>
                </a:cubicBezTo>
              </a:path>
              <a:path w="6296" h="1566" extrusionOk="0">
                <a:moveTo>
                  <a:pt x="555" y="647"/>
                </a:moveTo>
                <a:cubicBezTo>
                  <a:pt x="502" y="636"/>
                  <a:pt x="466" y="605"/>
                  <a:pt x="417" y="580"/>
                </a:cubicBezTo>
                <a:cubicBezTo>
                  <a:pt x="330" y="535"/>
                  <a:pt x="237" y="494"/>
                  <a:pt x="141" y="473"/>
                </a:cubicBezTo>
                <a:cubicBezTo>
                  <a:pt x="66" y="459"/>
                  <a:pt x="48" y="454"/>
                  <a:pt x="0" y="454"/>
                </a:cubicBezTo>
              </a:path>
              <a:path w="6296" h="1566" extrusionOk="0">
                <a:moveTo>
                  <a:pt x="510" y="826"/>
                </a:moveTo>
                <a:cubicBezTo>
                  <a:pt x="533" y="855"/>
                  <a:pt x="557" y="884"/>
                  <a:pt x="578" y="914"/>
                </a:cubicBezTo>
                <a:cubicBezTo>
                  <a:pt x="530" y="886"/>
                  <a:pt x="496" y="836"/>
                  <a:pt x="463" y="791"/>
                </a:cubicBezTo>
                <a:cubicBezTo>
                  <a:pt x="406" y="714"/>
                  <a:pt x="352" y="636"/>
                  <a:pt x="304" y="553"/>
                </a:cubicBezTo>
                <a:cubicBezTo>
                  <a:pt x="267" y="490"/>
                  <a:pt x="237" y="427"/>
                  <a:pt x="210" y="359"/>
                </a:cubicBezTo>
              </a:path>
              <a:path w="6296" h="1566" extrusionOk="0">
                <a:moveTo>
                  <a:pt x="531" y="334"/>
                </a:moveTo>
                <a:cubicBezTo>
                  <a:pt x="515" y="417"/>
                  <a:pt x="498" y="429"/>
                  <a:pt x="425" y="477"/>
                </a:cubicBezTo>
                <a:cubicBezTo>
                  <a:pt x="358" y="521"/>
                  <a:pt x="287" y="562"/>
                  <a:pt x="225" y="613"/>
                </a:cubicBezTo>
                <a:cubicBezTo>
                  <a:pt x="179" y="651"/>
                  <a:pt x="116" y="686"/>
                  <a:pt x="89" y="742"/>
                </a:cubicBezTo>
                <a:cubicBezTo>
                  <a:pt x="81" y="772"/>
                  <a:pt x="78" y="780"/>
                  <a:pt x="72" y="799"/>
                </a:cubicBezTo>
              </a:path>
              <a:path w="6296" h="1566" extrusionOk="0">
                <a:moveTo>
                  <a:pt x="1484" y="48"/>
                </a:moveTo>
                <a:cubicBezTo>
                  <a:pt x="1483" y="32"/>
                  <a:pt x="1481" y="16"/>
                  <a:pt x="1480" y="0"/>
                </a:cubicBezTo>
                <a:cubicBezTo>
                  <a:pt x="1379" y="59"/>
                  <a:pt x="1302" y="114"/>
                  <a:pt x="1237" y="214"/>
                </a:cubicBezTo>
                <a:cubicBezTo>
                  <a:pt x="1164" y="326"/>
                  <a:pt x="1122" y="453"/>
                  <a:pt x="1099" y="584"/>
                </a:cubicBezTo>
                <a:cubicBezTo>
                  <a:pt x="1075" y="717"/>
                  <a:pt x="1079" y="854"/>
                  <a:pt x="1104" y="987"/>
                </a:cubicBezTo>
                <a:cubicBezTo>
                  <a:pt x="1125" y="1098"/>
                  <a:pt x="1177" y="1283"/>
                  <a:pt x="1275" y="1356"/>
                </a:cubicBezTo>
                <a:cubicBezTo>
                  <a:pt x="1296" y="1371"/>
                  <a:pt x="1312" y="1370"/>
                  <a:pt x="1332" y="1378"/>
                </a:cubicBezTo>
              </a:path>
              <a:path w="6296" h="1566" extrusionOk="0">
                <a:moveTo>
                  <a:pt x="2318" y="600"/>
                </a:moveTo>
                <a:cubicBezTo>
                  <a:pt x="2311" y="658"/>
                  <a:pt x="2289" y="703"/>
                  <a:pt x="2255" y="752"/>
                </a:cubicBezTo>
                <a:cubicBezTo>
                  <a:pt x="2202" y="830"/>
                  <a:pt x="2131" y="896"/>
                  <a:pt x="2059" y="957"/>
                </a:cubicBezTo>
                <a:cubicBezTo>
                  <a:pt x="1970" y="1033"/>
                  <a:pt x="1881" y="1118"/>
                  <a:pt x="1790" y="1190"/>
                </a:cubicBezTo>
                <a:cubicBezTo>
                  <a:pt x="1766" y="1202"/>
                  <a:pt x="1758" y="1205"/>
                  <a:pt x="1765" y="1227"/>
                </a:cubicBezTo>
                <a:cubicBezTo>
                  <a:pt x="1797" y="1257"/>
                  <a:pt x="1819" y="1274"/>
                  <a:pt x="1865" y="1291"/>
                </a:cubicBezTo>
                <a:cubicBezTo>
                  <a:pt x="1927" y="1315"/>
                  <a:pt x="1995" y="1329"/>
                  <a:pt x="2059" y="1346"/>
                </a:cubicBezTo>
                <a:cubicBezTo>
                  <a:pt x="2100" y="1357"/>
                  <a:pt x="2115" y="1356"/>
                  <a:pt x="2155" y="1352"/>
                </a:cubicBezTo>
                <a:cubicBezTo>
                  <a:pt x="2157" y="1299"/>
                  <a:pt x="2145" y="1265"/>
                  <a:pt x="2121" y="1217"/>
                </a:cubicBezTo>
                <a:cubicBezTo>
                  <a:pt x="2077" y="1130"/>
                  <a:pt x="2026" y="1047"/>
                  <a:pt x="1969" y="968"/>
                </a:cubicBezTo>
                <a:cubicBezTo>
                  <a:pt x="1917" y="897"/>
                  <a:pt x="1859" y="833"/>
                  <a:pt x="1802" y="767"/>
                </a:cubicBezTo>
                <a:cubicBezTo>
                  <a:pt x="1761" y="720"/>
                  <a:pt x="1715" y="678"/>
                  <a:pt x="1673" y="631"/>
                </a:cubicBezTo>
              </a:path>
              <a:path w="6296" h="1566" extrusionOk="0">
                <a:moveTo>
                  <a:pt x="3242" y="305"/>
                </a:moveTo>
                <a:cubicBezTo>
                  <a:pt x="3153" y="352"/>
                  <a:pt x="3161" y="377"/>
                  <a:pt x="3130" y="475"/>
                </a:cubicBezTo>
                <a:cubicBezTo>
                  <a:pt x="3097" y="579"/>
                  <a:pt x="3084" y="687"/>
                  <a:pt x="3066" y="795"/>
                </a:cubicBezTo>
                <a:cubicBezTo>
                  <a:pt x="3053" y="877"/>
                  <a:pt x="3040" y="959"/>
                  <a:pt x="3025" y="1039"/>
                </a:cubicBezTo>
                <a:cubicBezTo>
                  <a:pt x="3022" y="1070"/>
                  <a:pt x="3023" y="1077"/>
                  <a:pt x="3013" y="1094"/>
                </a:cubicBezTo>
              </a:path>
              <a:path w="6296" h="1566" extrusionOk="0">
                <a:moveTo>
                  <a:pt x="3219" y="949"/>
                </a:moveTo>
                <a:cubicBezTo>
                  <a:pt x="3189" y="979"/>
                  <a:pt x="3158" y="966"/>
                  <a:pt x="3117" y="951"/>
                </a:cubicBezTo>
                <a:cubicBezTo>
                  <a:pt x="3030" y="920"/>
                  <a:pt x="2946" y="881"/>
                  <a:pt x="2861" y="847"/>
                </a:cubicBezTo>
                <a:cubicBezTo>
                  <a:pt x="2846" y="841"/>
                  <a:pt x="2760" y="809"/>
                  <a:pt x="2786" y="798"/>
                </a:cubicBezTo>
                <a:cubicBezTo>
                  <a:pt x="2792" y="797"/>
                  <a:pt x="2797" y="795"/>
                  <a:pt x="2803" y="794"/>
                </a:cubicBezTo>
              </a:path>
              <a:path w="6296" h="1566" extrusionOk="0">
                <a:moveTo>
                  <a:pt x="3657" y="324"/>
                </a:moveTo>
                <a:cubicBezTo>
                  <a:pt x="3768" y="263"/>
                  <a:pt x="3859" y="226"/>
                  <a:pt x="3989" y="221"/>
                </a:cubicBezTo>
                <a:cubicBezTo>
                  <a:pt x="4071" y="218"/>
                  <a:pt x="4155" y="254"/>
                  <a:pt x="4204" y="322"/>
                </a:cubicBezTo>
                <a:cubicBezTo>
                  <a:pt x="4273" y="418"/>
                  <a:pt x="4277" y="557"/>
                  <a:pt x="4265" y="669"/>
                </a:cubicBezTo>
                <a:cubicBezTo>
                  <a:pt x="4247" y="847"/>
                  <a:pt x="4178" y="1031"/>
                  <a:pt x="4076" y="1178"/>
                </a:cubicBezTo>
                <a:cubicBezTo>
                  <a:pt x="4047" y="1220"/>
                  <a:pt x="3930" y="1369"/>
                  <a:pt x="3863" y="1361"/>
                </a:cubicBezTo>
                <a:cubicBezTo>
                  <a:pt x="3849" y="1357"/>
                  <a:pt x="3844" y="1357"/>
                  <a:pt x="3847" y="1345"/>
                </a:cubicBezTo>
                <a:cubicBezTo>
                  <a:pt x="3880" y="1308"/>
                  <a:pt x="3902" y="1283"/>
                  <a:pt x="3953" y="1262"/>
                </a:cubicBezTo>
                <a:cubicBezTo>
                  <a:pt x="4015" y="1237"/>
                  <a:pt x="4079" y="1239"/>
                  <a:pt x="4141" y="1265"/>
                </a:cubicBezTo>
                <a:cubicBezTo>
                  <a:pt x="4190" y="1286"/>
                  <a:pt x="4232" y="1326"/>
                  <a:pt x="4269" y="1363"/>
                </a:cubicBezTo>
                <a:cubicBezTo>
                  <a:pt x="4310" y="1404"/>
                  <a:pt x="4310" y="1389"/>
                  <a:pt x="4341" y="1353"/>
                </a:cubicBezTo>
                <a:cubicBezTo>
                  <a:pt x="4348" y="1341"/>
                  <a:pt x="4354" y="1330"/>
                  <a:pt x="4361" y="1318"/>
                </a:cubicBezTo>
              </a:path>
              <a:path w="6296" h="1566" extrusionOk="0">
                <a:moveTo>
                  <a:pt x="4837" y="542"/>
                </a:moveTo>
                <a:cubicBezTo>
                  <a:pt x="4840" y="524"/>
                  <a:pt x="4842" y="507"/>
                  <a:pt x="4845" y="489"/>
                </a:cubicBezTo>
                <a:cubicBezTo>
                  <a:pt x="4794" y="479"/>
                  <a:pt x="4770" y="494"/>
                  <a:pt x="4730" y="530"/>
                </a:cubicBezTo>
                <a:cubicBezTo>
                  <a:pt x="4662" y="592"/>
                  <a:pt x="4626" y="674"/>
                  <a:pt x="4600" y="761"/>
                </a:cubicBezTo>
                <a:cubicBezTo>
                  <a:pt x="4573" y="853"/>
                  <a:pt x="4563" y="953"/>
                  <a:pt x="4587" y="1047"/>
                </a:cubicBezTo>
                <a:cubicBezTo>
                  <a:pt x="4598" y="1089"/>
                  <a:pt x="4632" y="1165"/>
                  <a:pt x="4690" y="1141"/>
                </a:cubicBezTo>
                <a:cubicBezTo>
                  <a:pt x="4754" y="1115"/>
                  <a:pt x="4781" y="1011"/>
                  <a:pt x="4794" y="953"/>
                </a:cubicBezTo>
                <a:cubicBezTo>
                  <a:pt x="4819" y="847"/>
                  <a:pt x="4811" y="748"/>
                  <a:pt x="4811" y="641"/>
                </a:cubicBezTo>
                <a:cubicBezTo>
                  <a:pt x="4811" y="589"/>
                  <a:pt x="4809" y="544"/>
                  <a:pt x="4836" y="500"/>
                </a:cubicBezTo>
              </a:path>
              <a:path w="6296" h="1566" extrusionOk="0">
                <a:moveTo>
                  <a:pt x="5371" y="301"/>
                </a:moveTo>
                <a:cubicBezTo>
                  <a:pt x="5265" y="319"/>
                  <a:pt x="5228" y="373"/>
                  <a:pt x="5177" y="475"/>
                </a:cubicBezTo>
                <a:cubicBezTo>
                  <a:pt x="5119" y="593"/>
                  <a:pt x="5094" y="712"/>
                  <a:pt x="5089" y="843"/>
                </a:cubicBezTo>
                <a:cubicBezTo>
                  <a:pt x="5085" y="943"/>
                  <a:pt x="5095" y="1061"/>
                  <a:pt x="5165" y="1140"/>
                </a:cubicBezTo>
                <a:cubicBezTo>
                  <a:pt x="5212" y="1193"/>
                  <a:pt x="5292" y="1205"/>
                  <a:pt x="5349" y="1159"/>
                </a:cubicBezTo>
                <a:cubicBezTo>
                  <a:pt x="5426" y="1096"/>
                  <a:pt x="5436" y="977"/>
                  <a:pt x="5432" y="887"/>
                </a:cubicBezTo>
                <a:cubicBezTo>
                  <a:pt x="5426" y="744"/>
                  <a:pt x="5373" y="623"/>
                  <a:pt x="5321" y="493"/>
                </a:cubicBezTo>
                <a:cubicBezTo>
                  <a:pt x="5293" y="423"/>
                  <a:pt x="5267" y="356"/>
                  <a:pt x="5247" y="284"/>
                </a:cubicBezTo>
              </a:path>
              <a:path w="6296" h="1566" extrusionOk="0">
                <a:moveTo>
                  <a:pt x="5746" y="271"/>
                </a:moveTo>
                <a:cubicBezTo>
                  <a:pt x="5737" y="345"/>
                  <a:pt x="5736" y="421"/>
                  <a:pt x="5724" y="494"/>
                </a:cubicBezTo>
                <a:cubicBezTo>
                  <a:pt x="5712" y="567"/>
                  <a:pt x="5693" y="637"/>
                  <a:pt x="5695" y="712"/>
                </a:cubicBezTo>
                <a:cubicBezTo>
                  <a:pt x="5697" y="772"/>
                  <a:pt x="5725" y="807"/>
                  <a:pt x="5783" y="824"/>
                </a:cubicBezTo>
                <a:cubicBezTo>
                  <a:pt x="5853" y="845"/>
                  <a:pt x="5937" y="834"/>
                  <a:pt x="6008" y="823"/>
                </a:cubicBezTo>
                <a:cubicBezTo>
                  <a:pt x="6086" y="810"/>
                  <a:pt x="6148" y="785"/>
                  <a:pt x="6209" y="739"/>
                </a:cubicBezTo>
                <a:cubicBezTo>
                  <a:pt x="6264" y="697"/>
                  <a:pt x="6280" y="658"/>
                  <a:pt x="6295" y="592"/>
                </a:cubicBezTo>
              </a:path>
              <a:path w="6296" h="1566" extrusionOk="0">
                <a:moveTo>
                  <a:pt x="6287" y="198"/>
                </a:moveTo>
                <a:cubicBezTo>
                  <a:pt x="6271" y="305"/>
                  <a:pt x="6251" y="412"/>
                  <a:pt x="6236" y="519"/>
                </a:cubicBezTo>
                <a:cubicBezTo>
                  <a:pt x="6215" y="673"/>
                  <a:pt x="6200" y="828"/>
                  <a:pt x="6188" y="983"/>
                </a:cubicBezTo>
                <a:cubicBezTo>
                  <a:pt x="6180" y="1094"/>
                  <a:pt x="6186" y="1223"/>
                  <a:pt x="6156" y="1331"/>
                </a:cubicBezTo>
                <a:cubicBezTo>
                  <a:pt x="6148" y="1359"/>
                  <a:pt x="6128" y="1390"/>
                  <a:pt x="6116" y="1415"/>
                </a:cubicBezTo>
              </a:path>
              <a:path w="6296" h="1566" extrusionOk="0">
                <a:moveTo>
                  <a:pt x="2145" y="1278"/>
                </a:moveTo>
                <a:cubicBezTo>
                  <a:pt x="2167" y="1308"/>
                  <a:pt x="2186" y="1330"/>
                  <a:pt x="2214" y="1353"/>
                </a:cubicBezTo>
                <a:cubicBezTo>
                  <a:pt x="2229" y="1365"/>
                  <a:pt x="2244" y="1374"/>
                  <a:pt x="2260" y="1385"/>
                </a:cubicBezTo>
                <a:cubicBezTo>
                  <a:pt x="2244" y="1350"/>
                  <a:pt x="2235" y="1343"/>
                  <a:pt x="2216" y="1310"/>
                </a:cubicBezTo>
                <a:cubicBezTo>
                  <a:pt x="2170" y="1228"/>
                  <a:pt x="2132" y="1140"/>
                  <a:pt x="2094" y="1054"/>
                </a:cubicBezTo>
                <a:cubicBezTo>
                  <a:pt x="2043" y="940"/>
                  <a:pt x="1995" y="825"/>
                  <a:pt x="1942" y="712"/>
                </a:cubicBezTo>
                <a:cubicBezTo>
                  <a:pt x="1927" y="681"/>
                  <a:pt x="1911" y="654"/>
                  <a:pt x="1893" y="625"/>
                </a:cubicBezTo>
                <a:cubicBezTo>
                  <a:pt x="1909" y="680"/>
                  <a:pt x="1933" y="733"/>
                  <a:pt x="1955" y="786"/>
                </a:cubicBezTo>
                <a:cubicBezTo>
                  <a:pt x="2062" y="1044"/>
                  <a:pt x="2180" y="1308"/>
                  <a:pt x="2336" y="1541"/>
                </a:cubicBezTo>
                <a:cubicBezTo>
                  <a:pt x="2342" y="1549"/>
                  <a:pt x="2348" y="1557"/>
                  <a:pt x="2354" y="1565"/>
                </a:cubicBezTo>
                <a:cubicBezTo>
                  <a:pt x="2321" y="1486"/>
                  <a:pt x="2278" y="1412"/>
                  <a:pt x="2237" y="1337"/>
                </a:cubicBezTo>
                <a:cubicBezTo>
                  <a:pt x="2148" y="1175"/>
                  <a:pt x="2052" y="1013"/>
                  <a:pt x="1936" y="869"/>
                </a:cubicBezTo>
                <a:cubicBezTo>
                  <a:pt x="1919" y="850"/>
                  <a:pt x="1914" y="841"/>
                  <a:pt x="1915" y="869"/>
                </a:cubicBezTo>
                <a:cubicBezTo>
                  <a:pt x="1949" y="927"/>
                  <a:pt x="1984" y="985"/>
                  <a:pt x="2019" y="1042"/>
                </a:cubicBezTo>
                <a:cubicBezTo>
                  <a:pt x="2035" y="1068"/>
                  <a:pt x="2159" y="1237"/>
                  <a:pt x="2139" y="1269"/>
                </a:cubicBezTo>
                <a:cubicBezTo>
                  <a:pt x="2123" y="1294"/>
                  <a:pt x="2109" y="1258"/>
                  <a:pt x="2099" y="1246"/>
                </a:cubicBezTo>
              </a:path>
              <a:path w="6296" h="1566" extrusionOk="0">
                <a:moveTo>
                  <a:pt x="2212" y="533"/>
                </a:moveTo>
                <a:cubicBezTo>
                  <a:pt x="2215" y="590"/>
                  <a:pt x="2225" y="652"/>
                  <a:pt x="2221" y="708"/>
                </a:cubicBezTo>
                <a:cubicBezTo>
                  <a:pt x="2215" y="803"/>
                  <a:pt x="2194" y="901"/>
                  <a:pt x="2148" y="986"/>
                </a:cubicBezTo>
                <a:cubicBezTo>
                  <a:pt x="2093" y="1087"/>
                  <a:pt x="2016" y="1181"/>
                  <a:pt x="1933" y="1260"/>
                </a:cubicBezTo>
                <a:cubicBezTo>
                  <a:pt x="1859" y="1331"/>
                  <a:pt x="1774" y="1392"/>
                  <a:pt x="1698" y="1461"/>
                </a:cubicBezTo>
                <a:cubicBezTo>
                  <a:pt x="1664" y="1491"/>
                  <a:pt x="1633" y="1521"/>
                  <a:pt x="1597" y="1546"/>
                </a:cubicBezTo>
                <a:cubicBezTo>
                  <a:pt x="1615" y="1502"/>
                  <a:pt x="1633" y="1457"/>
                  <a:pt x="1658" y="1415"/>
                </a:cubicBezTo>
                <a:cubicBezTo>
                  <a:pt x="1708" y="1328"/>
                  <a:pt x="1780" y="1205"/>
                  <a:pt x="1876" y="1162"/>
                </a:cubicBezTo>
                <a:cubicBezTo>
                  <a:pt x="1884" y="1161"/>
                  <a:pt x="1892" y="1159"/>
                  <a:pt x="1900" y="1158"/>
                </a:cubicBezTo>
                <a:cubicBezTo>
                  <a:pt x="1901" y="1200"/>
                  <a:pt x="1898" y="1222"/>
                  <a:pt x="1871" y="1266"/>
                </a:cubicBezTo>
                <a:cubicBezTo>
                  <a:pt x="1839" y="1317"/>
                  <a:pt x="1804" y="1367"/>
                  <a:pt x="1770" y="1416"/>
                </a:cubicBez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95563" y="586980"/>
            <a:ext cx="660400" cy="216694"/>
          </a:xfrm>
          <a:custGeom>
            <a:avLst/>
            <a:gdLst>
              <a:gd name="T0" fmla="+- 0 7808 7210"/>
              <a:gd name="T1" fmla="*/ T0 w 1834"/>
              <a:gd name="T2" fmla="+- 0 2438 2175"/>
              <a:gd name="T3" fmla="*/ 2438 h 800"/>
              <a:gd name="T4" fmla="+- 0 7833 7210"/>
              <a:gd name="T5" fmla="*/ T4 w 1834"/>
              <a:gd name="T6" fmla="+- 0 2435 2175"/>
              <a:gd name="T7" fmla="*/ 2435 h 800"/>
              <a:gd name="T8" fmla="+- 0 7763 7210"/>
              <a:gd name="T9" fmla="*/ T8 w 1834"/>
              <a:gd name="T10" fmla="+- 0 2512 2175"/>
              <a:gd name="T11" fmla="*/ 2512 h 800"/>
              <a:gd name="T12" fmla="+- 0 7585 7210"/>
              <a:gd name="T13" fmla="*/ T12 w 1834"/>
              <a:gd name="T14" fmla="+- 0 2665 2175"/>
              <a:gd name="T15" fmla="*/ 2665 h 800"/>
              <a:gd name="T16" fmla="+- 0 7312 7210"/>
              <a:gd name="T17" fmla="*/ T16 w 1834"/>
              <a:gd name="T18" fmla="+- 0 2857 2175"/>
              <a:gd name="T19" fmla="*/ 2857 h 800"/>
              <a:gd name="T20" fmla="+- 0 7285 7210"/>
              <a:gd name="T21" fmla="*/ T20 w 1834"/>
              <a:gd name="T22" fmla="+- 0 2887 2175"/>
              <a:gd name="T23" fmla="*/ 2887 h 800"/>
              <a:gd name="T24" fmla="+- 0 7760 7210"/>
              <a:gd name="T25" fmla="*/ T24 w 1834"/>
              <a:gd name="T26" fmla="+- 0 2974 2175"/>
              <a:gd name="T27" fmla="*/ 2974 h 800"/>
              <a:gd name="T28" fmla="+- 0 7747 7210"/>
              <a:gd name="T29" fmla="*/ T28 w 1834"/>
              <a:gd name="T30" fmla="+- 0 2891 2175"/>
              <a:gd name="T31" fmla="*/ 2891 h 800"/>
              <a:gd name="T32" fmla="+- 0 7561 7210"/>
              <a:gd name="T33" fmla="*/ T32 w 1834"/>
              <a:gd name="T34" fmla="+- 0 2655 2175"/>
              <a:gd name="T35" fmla="*/ 2655 h 800"/>
              <a:gd name="T36" fmla="+- 0 7290 7210"/>
              <a:gd name="T37" fmla="*/ T36 w 1834"/>
              <a:gd name="T38" fmla="+- 0 2370 2175"/>
              <a:gd name="T39" fmla="*/ 2370 h 800"/>
              <a:gd name="T40" fmla="+- 0 7221 7210"/>
              <a:gd name="T41" fmla="*/ T40 w 1834"/>
              <a:gd name="T42" fmla="+- 0 2283 2175"/>
              <a:gd name="T43" fmla="*/ 2283 h 800"/>
              <a:gd name="T44" fmla="+- 0 7210 7210"/>
              <a:gd name="T45" fmla="*/ T44 w 1834"/>
              <a:gd name="T46" fmla="+- 0 2256 2175"/>
              <a:gd name="T47" fmla="*/ 2256 h 800"/>
              <a:gd name="T48" fmla="+- 0 8235 7210"/>
              <a:gd name="T49" fmla="*/ T48 w 1834"/>
              <a:gd name="T50" fmla="+- 0 2175 2175"/>
              <a:gd name="T51" fmla="*/ 2175 h 800"/>
              <a:gd name="T52" fmla="+- 0 8247 7210"/>
              <a:gd name="T53" fmla="*/ T52 w 1834"/>
              <a:gd name="T54" fmla="+- 0 2271 2175"/>
              <a:gd name="T55" fmla="*/ 2271 h 800"/>
              <a:gd name="T56" fmla="+- 0 8232 7210"/>
              <a:gd name="T57" fmla="*/ T56 w 1834"/>
              <a:gd name="T58" fmla="+- 0 2478 2175"/>
              <a:gd name="T59" fmla="*/ 2478 h 800"/>
              <a:gd name="T60" fmla="+- 0 8199 7210"/>
              <a:gd name="T61" fmla="*/ T60 w 1834"/>
              <a:gd name="T62" fmla="+- 0 2686 2175"/>
              <a:gd name="T63" fmla="*/ 2686 h 800"/>
              <a:gd name="T64" fmla="+- 0 8189 7210"/>
              <a:gd name="T65" fmla="*/ T64 w 1834"/>
              <a:gd name="T66" fmla="+- 0 2769 2175"/>
              <a:gd name="T67" fmla="*/ 2769 h 800"/>
              <a:gd name="T68" fmla="+- 0 8357 7210"/>
              <a:gd name="T69" fmla="*/ T68 w 1834"/>
              <a:gd name="T70" fmla="+- 0 2644 2175"/>
              <a:gd name="T71" fmla="*/ 2644 h 800"/>
              <a:gd name="T72" fmla="+- 0 8277 7210"/>
              <a:gd name="T73" fmla="*/ T72 w 1834"/>
              <a:gd name="T74" fmla="+- 0 2590 2175"/>
              <a:gd name="T75" fmla="*/ 2590 h 800"/>
              <a:gd name="T76" fmla="+- 0 8091 7210"/>
              <a:gd name="T77" fmla="*/ T76 w 1834"/>
              <a:gd name="T78" fmla="+- 0 2542 2175"/>
              <a:gd name="T79" fmla="*/ 2542 h 800"/>
              <a:gd name="T80" fmla="+- 0 7954 7210"/>
              <a:gd name="T81" fmla="*/ T80 w 1834"/>
              <a:gd name="T82" fmla="+- 0 2537 2175"/>
              <a:gd name="T83" fmla="*/ 2537 h 800"/>
              <a:gd name="T84" fmla="+- 0 7976 7210"/>
              <a:gd name="T85" fmla="*/ T84 w 1834"/>
              <a:gd name="T86" fmla="+- 0 2529 2175"/>
              <a:gd name="T87" fmla="*/ 2529 h 800"/>
              <a:gd name="T88" fmla="+- 0 8774 7210"/>
              <a:gd name="T89" fmla="*/ T88 w 1834"/>
              <a:gd name="T90" fmla="+- 0 2213 2175"/>
              <a:gd name="T91" fmla="*/ 2213 h 800"/>
              <a:gd name="T92" fmla="+- 0 8803 7210"/>
              <a:gd name="T93" fmla="*/ T92 w 1834"/>
              <a:gd name="T94" fmla="+- 0 2213 2175"/>
              <a:gd name="T95" fmla="*/ 2213 h 800"/>
              <a:gd name="T96" fmla="+- 0 8792 7210"/>
              <a:gd name="T97" fmla="*/ T96 w 1834"/>
              <a:gd name="T98" fmla="+- 0 2346 2175"/>
              <a:gd name="T99" fmla="*/ 2346 h 800"/>
              <a:gd name="T100" fmla="+- 0 8758 7210"/>
              <a:gd name="T101" fmla="*/ T100 w 1834"/>
              <a:gd name="T102" fmla="+- 0 2615 2175"/>
              <a:gd name="T103" fmla="*/ 2615 h 800"/>
              <a:gd name="T104" fmla="+- 0 8734 7210"/>
              <a:gd name="T105" fmla="*/ T104 w 1834"/>
              <a:gd name="T106" fmla="+- 0 2833 2175"/>
              <a:gd name="T107" fmla="*/ 2833 h 800"/>
              <a:gd name="T108" fmla="+- 0 8768 7210"/>
              <a:gd name="T109" fmla="*/ T108 w 1834"/>
              <a:gd name="T110" fmla="+- 0 2817 2175"/>
              <a:gd name="T111" fmla="*/ 2817 h 800"/>
              <a:gd name="T112" fmla="+- 0 9043 7210"/>
              <a:gd name="T113" fmla="*/ T112 w 1834"/>
              <a:gd name="T114" fmla="+- 0 2640 2175"/>
              <a:gd name="T115" fmla="*/ 2640 h 800"/>
              <a:gd name="T116" fmla="+- 0 8875 7210"/>
              <a:gd name="T117" fmla="*/ T116 w 1834"/>
              <a:gd name="T118" fmla="+- 0 2618 2175"/>
              <a:gd name="T119" fmla="*/ 2618 h 800"/>
              <a:gd name="T120" fmla="+- 0 8643 7210"/>
              <a:gd name="T121" fmla="*/ T120 w 1834"/>
              <a:gd name="T122" fmla="+- 0 2561 2175"/>
              <a:gd name="T123" fmla="*/ 2561 h 80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</a:cxnLst>
            <a:rect l="0" t="0" r="r" b="b"/>
            <a:pathLst>
              <a:path w="1834" h="800" extrusionOk="0">
                <a:moveTo>
                  <a:pt x="598" y="263"/>
                </a:moveTo>
                <a:cubicBezTo>
                  <a:pt x="609" y="256"/>
                  <a:pt x="614" y="254"/>
                  <a:pt x="623" y="260"/>
                </a:cubicBezTo>
                <a:cubicBezTo>
                  <a:pt x="601" y="288"/>
                  <a:pt x="578" y="312"/>
                  <a:pt x="553" y="337"/>
                </a:cubicBezTo>
                <a:cubicBezTo>
                  <a:pt x="498" y="393"/>
                  <a:pt x="437" y="441"/>
                  <a:pt x="375" y="490"/>
                </a:cubicBezTo>
                <a:cubicBezTo>
                  <a:pt x="291" y="557"/>
                  <a:pt x="199" y="634"/>
                  <a:pt x="102" y="682"/>
                </a:cubicBezTo>
                <a:cubicBezTo>
                  <a:pt x="72" y="697"/>
                  <a:pt x="57" y="687"/>
                  <a:pt x="75" y="712"/>
                </a:cubicBezTo>
              </a:path>
              <a:path w="1834" h="800" extrusionOk="0">
                <a:moveTo>
                  <a:pt x="550" y="799"/>
                </a:moveTo>
                <a:cubicBezTo>
                  <a:pt x="567" y="763"/>
                  <a:pt x="566" y="759"/>
                  <a:pt x="537" y="716"/>
                </a:cubicBezTo>
                <a:cubicBezTo>
                  <a:pt x="481" y="633"/>
                  <a:pt x="417" y="555"/>
                  <a:pt x="351" y="480"/>
                </a:cubicBezTo>
                <a:cubicBezTo>
                  <a:pt x="264" y="381"/>
                  <a:pt x="169" y="292"/>
                  <a:pt x="80" y="195"/>
                </a:cubicBezTo>
                <a:cubicBezTo>
                  <a:pt x="56" y="169"/>
                  <a:pt x="29" y="139"/>
                  <a:pt x="11" y="108"/>
                </a:cubicBezTo>
                <a:cubicBezTo>
                  <a:pt x="6" y="95"/>
                  <a:pt x="4" y="90"/>
                  <a:pt x="0" y="81"/>
                </a:cubicBezTo>
              </a:path>
              <a:path w="1834" h="800" extrusionOk="0">
                <a:moveTo>
                  <a:pt x="1025" y="0"/>
                </a:moveTo>
                <a:cubicBezTo>
                  <a:pt x="1043" y="16"/>
                  <a:pt x="1039" y="63"/>
                  <a:pt x="1037" y="96"/>
                </a:cubicBezTo>
                <a:cubicBezTo>
                  <a:pt x="1032" y="165"/>
                  <a:pt x="1028" y="234"/>
                  <a:pt x="1022" y="303"/>
                </a:cubicBezTo>
                <a:cubicBezTo>
                  <a:pt x="1016" y="375"/>
                  <a:pt x="1003" y="442"/>
                  <a:pt x="989" y="511"/>
                </a:cubicBezTo>
                <a:cubicBezTo>
                  <a:pt x="983" y="539"/>
                  <a:pt x="979" y="566"/>
                  <a:pt x="979" y="594"/>
                </a:cubicBezTo>
              </a:path>
              <a:path w="1834" h="800" extrusionOk="0">
                <a:moveTo>
                  <a:pt x="1147" y="469"/>
                </a:moveTo>
                <a:cubicBezTo>
                  <a:pt x="1128" y="444"/>
                  <a:pt x="1097" y="428"/>
                  <a:pt x="1067" y="415"/>
                </a:cubicBezTo>
                <a:cubicBezTo>
                  <a:pt x="1008" y="390"/>
                  <a:pt x="944" y="377"/>
                  <a:pt x="881" y="367"/>
                </a:cubicBezTo>
                <a:cubicBezTo>
                  <a:pt x="847" y="362"/>
                  <a:pt x="778" y="348"/>
                  <a:pt x="744" y="362"/>
                </a:cubicBezTo>
                <a:cubicBezTo>
                  <a:pt x="701" y="380"/>
                  <a:pt x="742" y="363"/>
                  <a:pt x="766" y="354"/>
                </a:cubicBezTo>
              </a:path>
              <a:path w="1834" h="800" extrusionOk="0">
                <a:moveTo>
                  <a:pt x="1564" y="38"/>
                </a:moveTo>
                <a:cubicBezTo>
                  <a:pt x="1579" y="34"/>
                  <a:pt x="1584" y="33"/>
                  <a:pt x="1593" y="38"/>
                </a:cubicBezTo>
                <a:cubicBezTo>
                  <a:pt x="1604" y="85"/>
                  <a:pt x="1589" y="121"/>
                  <a:pt x="1582" y="171"/>
                </a:cubicBezTo>
                <a:cubicBezTo>
                  <a:pt x="1570" y="261"/>
                  <a:pt x="1558" y="350"/>
                  <a:pt x="1548" y="440"/>
                </a:cubicBezTo>
                <a:cubicBezTo>
                  <a:pt x="1540" y="510"/>
                  <a:pt x="1540" y="590"/>
                  <a:pt x="1524" y="658"/>
                </a:cubicBezTo>
                <a:cubicBezTo>
                  <a:pt x="1512" y="711"/>
                  <a:pt x="1539" y="666"/>
                  <a:pt x="1558" y="642"/>
                </a:cubicBezTo>
              </a:path>
              <a:path w="1834" h="800" extrusionOk="0">
                <a:moveTo>
                  <a:pt x="1833" y="465"/>
                </a:moveTo>
                <a:cubicBezTo>
                  <a:pt x="1782" y="468"/>
                  <a:pt x="1717" y="455"/>
                  <a:pt x="1665" y="443"/>
                </a:cubicBezTo>
                <a:cubicBezTo>
                  <a:pt x="1587" y="425"/>
                  <a:pt x="1511" y="402"/>
                  <a:pt x="1433" y="386"/>
                </a:cubicBez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1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16028" y="726281"/>
            <a:ext cx="3294063" cy="657225"/>
          </a:xfrm>
          <a:custGeom>
            <a:avLst/>
            <a:gdLst>
              <a:gd name="T0" fmla="+- 0 3783 3376"/>
              <a:gd name="T1" fmla="*/ T0 w 9150"/>
              <a:gd name="T2" fmla="+- 0 4428 2689"/>
              <a:gd name="T3" fmla="*/ 4428 h 2437"/>
              <a:gd name="T4" fmla="+- 0 4012 3376"/>
              <a:gd name="T5" fmla="*/ T4 w 9150"/>
              <a:gd name="T6" fmla="+- 0 2713 2689"/>
              <a:gd name="T7" fmla="*/ 2713 h 2437"/>
              <a:gd name="T8" fmla="+- 0 4197 3376"/>
              <a:gd name="T9" fmla="*/ T8 w 9150"/>
              <a:gd name="T10" fmla="+- 0 2994 2689"/>
              <a:gd name="T11" fmla="*/ 2994 h 2437"/>
              <a:gd name="T12" fmla="+- 0 4679 3376"/>
              <a:gd name="T13" fmla="*/ T12 w 9150"/>
              <a:gd name="T14" fmla="+- 0 4432 2689"/>
              <a:gd name="T15" fmla="*/ 4432 h 2437"/>
              <a:gd name="T16" fmla="+- 0 4607 3376"/>
              <a:gd name="T17" fmla="*/ T16 w 9150"/>
              <a:gd name="T18" fmla="+- 0 4124 2689"/>
              <a:gd name="T19" fmla="*/ 4124 h 2437"/>
              <a:gd name="T20" fmla="+- 0 3767 3376"/>
              <a:gd name="T21" fmla="*/ T20 w 9150"/>
              <a:gd name="T22" fmla="+- 0 4030 2689"/>
              <a:gd name="T23" fmla="*/ 4030 h 2437"/>
              <a:gd name="T24" fmla="+- 0 3401 3376"/>
              <a:gd name="T25" fmla="*/ T24 w 9150"/>
              <a:gd name="T26" fmla="+- 0 4035 2689"/>
              <a:gd name="T27" fmla="*/ 4035 h 2437"/>
              <a:gd name="T28" fmla="+- 0 4990 3376"/>
              <a:gd name="T29" fmla="*/ T28 w 9150"/>
              <a:gd name="T30" fmla="+- 0 4022 2689"/>
              <a:gd name="T31" fmla="*/ 4022 h 2437"/>
              <a:gd name="T32" fmla="+- 0 5136 3376"/>
              <a:gd name="T33" fmla="*/ T32 w 9150"/>
              <a:gd name="T34" fmla="+- 0 4480 2689"/>
              <a:gd name="T35" fmla="*/ 4480 h 2437"/>
              <a:gd name="T36" fmla="+- 0 5648 3376"/>
              <a:gd name="T37" fmla="*/ T36 w 9150"/>
              <a:gd name="T38" fmla="+- 0 4387 2689"/>
              <a:gd name="T39" fmla="*/ 4387 h 2437"/>
              <a:gd name="T40" fmla="+- 0 5807 3376"/>
              <a:gd name="T41" fmla="*/ T40 w 9150"/>
              <a:gd name="T42" fmla="+- 0 3883 2689"/>
              <a:gd name="T43" fmla="*/ 3883 h 2437"/>
              <a:gd name="T44" fmla="+- 0 6255 3376"/>
              <a:gd name="T45" fmla="*/ T44 w 9150"/>
              <a:gd name="T46" fmla="+- 0 3002 2689"/>
              <a:gd name="T47" fmla="*/ 3002 h 2437"/>
              <a:gd name="T48" fmla="+- 0 6517 3376"/>
              <a:gd name="T49" fmla="*/ T48 w 9150"/>
              <a:gd name="T50" fmla="+- 0 4350 2689"/>
              <a:gd name="T51" fmla="*/ 4350 h 2437"/>
              <a:gd name="T52" fmla="+- 0 6672 3376"/>
              <a:gd name="T53" fmla="*/ T52 w 9150"/>
              <a:gd name="T54" fmla="+- 0 4321 2689"/>
              <a:gd name="T55" fmla="*/ 4321 h 2437"/>
              <a:gd name="T56" fmla="+- 0 5751 3376"/>
              <a:gd name="T57" fmla="*/ T56 w 9150"/>
              <a:gd name="T58" fmla="+- 0 4069 2689"/>
              <a:gd name="T59" fmla="*/ 4069 h 2437"/>
              <a:gd name="T60" fmla="+- 0 5823 3376"/>
              <a:gd name="T61" fmla="*/ T60 w 9150"/>
              <a:gd name="T62" fmla="+- 0 4137 2689"/>
              <a:gd name="T63" fmla="*/ 4137 h 2437"/>
              <a:gd name="T64" fmla="+- 0 6876 3376"/>
              <a:gd name="T65" fmla="*/ T64 w 9150"/>
              <a:gd name="T66" fmla="+- 0 4219 2689"/>
              <a:gd name="T67" fmla="*/ 4219 h 2437"/>
              <a:gd name="T68" fmla="+- 0 6865 3376"/>
              <a:gd name="T69" fmla="*/ T68 w 9150"/>
              <a:gd name="T70" fmla="+- 0 4644 2689"/>
              <a:gd name="T71" fmla="*/ 4644 h 2437"/>
              <a:gd name="T72" fmla="+- 0 7288 3376"/>
              <a:gd name="T73" fmla="*/ T72 w 9150"/>
              <a:gd name="T74" fmla="+- 0 4403 2689"/>
              <a:gd name="T75" fmla="*/ 4403 h 2437"/>
              <a:gd name="T76" fmla="+- 0 7110 3376"/>
              <a:gd name="T77" fmla="*/ T76 w 9150"/>
              <a:gd name="T78" fmla="+- 0 4214 2689"/>
              <a:gd name="T79" fmla="*/ 4214 h 2437"/>
              <a:gd name="T80" fmla="+- 0 7656 3376"/>
              <a:gd name="T81" fmla="*/ T80 w 9150"/>
              <a:gd name="T82" fmla="+- 0 4202 2689"/>
              <a:gd name="T83" fmla="*/ 4202 h 2437"/>
              <a:gd name="T84" fmla="+- 0 7804 3376"/>
              <a:gd name="T85" fmla="*/ T84 w 9150"/>
              <a:gd name="T86" fmla="+- 0 4507 2689"/>
              <a:gd name="T87" fmla="*/ 4507 h 2437"/>
              <a:gd name="T88" fmla="+- 0 7957 3376"/>
              <a:gd name="T89" fmla="*/ T88 w 9150"/>
              <a:gd name="T90" fmla="+- 0 4609 2689"/>
              <a:gd name="T91" fmla="*/ 4609 h 2437"/>
              <a:gd name="T92" fmla="+- 0 8283 3376"/>
              <a:gd name="T93" fmla="*/ T92 w 9150"/>
              <a:gd name="T94" fmla="+- 0 4588 2689"/>
              <a:gd name="T95" fmla="*/ 4588 h 2437"/>
              <a:gd name="T96" fmla="+- 0 8440 3376"/>
              <a:gd name="T97" fmla="*/ T96 w 9150"/>
              <a:gd name="T98" fmla="+- 0 4608 2689"/>
              <a:gd name="T99" fmla="*/ 4608 h 2437"/>
              <a:gd name="T100" fmla="+- 0 8889 3376"/>
              <a:gd name="T101" fmla="*/ T100 w 9150"/>
              <a:gd name="T102" fmla="+- 0 4671 2689"/>
              <a:gd name="T103" fmla="*/ 4671 h 2437"/>
              <a:gd name="T104" fmla="+- 0 9168 3376"/>
              <a:gd name="T105" fmla="*/ T104 w 9150"/>
              <a:gd name="T106" fmla="+- 0 4760 2689"/>
              <a:gd name="T107" fmla="*/ 4760 h 2437"/>
              <a:gd name="T108" fmla="+- 0 9632 3376"/>
              <a:gd name="T109" fmla="*/ T108 w 9150"/>
              <a:gd name="T110" fmla="+- 0 4377 2689"/>
              <a:gd name="T111" fmla="*/ 4377 h 2437"/>
              <a:gd name="T112" fmla="+- 0 9469 3376"/>
              <a:gd name="T113" fmla="*/ T112 w 9150"/>
              <a:gd name="T114" fmla="+- 0 4819 2689"/>
              <a:gd name="T115" fmla="*/ 4819 h 2437"/>
              <a:gd name="T116" fmla="+- 0 9722 3376"/>
              <a:gd name="T117" fmla="*/ T116 w 9150"/>
              <a:gd name="T118" fmla="+- 0 4625 2689"/>
              <a:gd name="T119" fmla="*/ 4625 h 2437"/>
              <a:gd name="T120" fmla="+- 0 9790 3376"/>
              <a:gd name="T121" fmla="*/ T120 w 9150"/>
              <a:gd name="T122" fmla="+- 0 4436 2689"/>
              <a:gd name="T123" fmla="*/ 4436 h 2437"/>
              <a:gd name="T124" fmla="+- 0 9949 3376"/>
              <a:gd name="T125" fmla="*/ T124 w 9150"/>
              <a:gd name="T126" fmla="+- 0 4751 2689"/>
              <a:gd name="T127" fmla="*/ 4751 h 2437"/>
              <a:gd name="T128" fmla="+- 0 10181 3376"/>
              <a:gd name="T129" fmla="*/ T128 w 9150"/>
              <a:gd name="T130" fmla="+- 0 4636 2689"/>
              <a:gd name="T131" fmla="*/ 4636 h 2437"/>
              <a:gd name="T132" fmla="+- 0 10428 3376"/>
              <a:gd name="T133" fmla="*/ T132 w 9150"/>
              <a:gd name="T134" fmla="+- 0 3714 2689"/>
              <a:gd name="T135" fmla="*/ 3714 h 2437"/>
              <a:gd name="T136" fmla="+- 0 10653 3376"/>
              <a:gd name="T137" fmla="*/ T136 w 9150"/>
              <a:gd name="T138" fmla="+- 0 4697 2689"/>
              <a:gd name="T139" fmla="*/ 4697 h 2437"/>
              <a:gd name="T140" fmla="+- 0 10629 3376"/>
              <a:gd name="T141" fmla="*/ T140 w 9150"/>
              <a:gd name="T142" fmla="+- 0 4668 2689"/>
              <a:gd name="T143" fmla="*/ 4668 h 2437"/>
              <a:gd name="T144" fmla="+- 0 10182 3376"/>
              <a:gd name="T145" fmla="*/ T144 w 9150"/>
              <a:gd name="T146" fmla="+- 0 4580 2689"/>
              <a:gd name="T147" fmla="*/ 4580 h 2437"/>
              <a:gd name="T148" fmla="+- 0 10240 3376"/>
              <a:gd name="T149" fmla="*/ T148 w 9150"/>
              <a:gd name="T150" fmla="+- 0 4545 2689"/>
              <a:gd name="T151" fmla="*/ 4545 h 2437"/>
              <a:gd name="T152" fmla="+- 0 11229 3376"/>
              <a:gd name="T153" fmla="*/ T152 w 9150"/>
              <a:gd name="T154" fmla="+- 0 4712 2689"/>
              <a:gd name="T155" fmla="*/ 4712 h 2437"/>
              <a:gd name="T156" fmla="+- 0 11297 3376"/>
              <a:gd name="T157" fmla="*/ T156 w 9150"/>
              <a:gd name="T158" fmla="+- 0 4819 2689"/>
              <a:gd name="T159" fmla="*/ 4819 h 2437"/>
              <a:gd name="T160" fmla="+- 0 10807 3376"/>
              <a:gd name="T161" fmla="*/ T160 w 9150"/>
              <a:gd name="T162" fmla="+- 0 4004 2689"/>
              <a:gd name="T163" fmla="*/ 4004 h 2437"/>
              <a:gd name="T164" fmla="+- 0 11247 3376"/>
              <a:gd name="T165" fmla="*/ T164 w 9150"/>
              <a:gd name="T166" fmla="+- 0 4095 2689"/>
              <a:gd name="T167" fmla="*/ 4095 h 2437"/>
              <a:gd name="T168" fmla="+- 0 12018 3376"/>
              <a:gd name="T169" fmla="*/ T168 w 9150"/>
              <a:gd name="T170" fmla="+- 0 4382 2689"/>
              <a:gd name="T171" fmla="*/ 4382 h 2437"/>
              <a:gd name="T172" fmla="+- 0 11664 3376"/>
              <a:gd name="T173" fmla="*/ T172 w 9150"/>
              <a:gd name="T174" fmla="+- 0 4617 2689"/>
              <a:gd name="T175" fmla="*/ 4617 h 2437"/>
              <a:gd name="T176" fmla="+- 0 12235 3376"/>
              <a:gd name="T177" fmla="*/ T176 w 9150"/>
              <a:gd name="T178" fmla="+- 0 5125 2689"/>
              <a:gd name="T179" fmla="*/ 5125 h 243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</a:cxnLst>
            <a:rect l="0" t="0" r="r" b="b"/>
            <a:pathLst>
              <a:path w="9150" h="2437" extrusionOk="0">
                <a:moveTo>
                  <a:pt x="409" y="1879"/>
                </a:moveTo>
                <a:cubicBezTo>
                  <a:pt x="408" y="1833"/>
                  <a:pt x="405" y="1785"/>
                  <a:pt x="407" y="1739"/>
                </a:cubicBezTo>
                <a:cubicBezTo>
                  <a:pt x="414" y="1593"/>
                  <a:pt x="421" y="1446"/>
                  <a:pt x="433" y="1300"/>
                </a:cubicBezTo>
                <a:cubicBezTo>
                  <a:pt x="457" y="999"/>
                  <a:pt x="431" y="269"/>
                  <a:pt x="636" y="24"/>
                </a:cubicBezTo>
                <a:cubicBezTo>
                  <a:pt x="655" y="3"/>
                  <a:pt x="658" y="-6"/>
                  <a:pt x="677" y="5"/>
                </a:cubicBezTo>
                <a:cubicBezTo>
                  <a:pt x="733" y="103"/>
                  <a:pt x="777" y="199"/>
                  <a:pt x="821" y="305"/>
                </a:cubicBezTo>
                <a:cubicBezTo>
                  <a:pt x="993" y="719"/>
                  <a:pt x="1159" y="1145"/>
                  <a:pt x="1265" y="1582"/>
                </a:cubicBezTo>
                <a:cubicBezTo>
                  <a:pt x="1278" y="1636"/>
                  <a:pt x="1290" y="1690"/>
                  <a:pt x="1303" y="1743"/>
                </a:cubicBezTo>
                <a:cubicBezTo>
                  <a:pt x="1305" y="1691"/>
                  <a:pt x="1310" y="1641"/>
                  <a:pt x="1304" y="1589"/>
                </a:cubicBezTo>
                <a:cubicBezTo>
                  <a:pt x="1297" y="1529"/>
                  <a:pt x="1293" y="1468"/>
                  <a:pt x="1231" y="1435"/>
                </a:cubicBezTo>
                <a:cubicBezTo>
                  <a:pt x="1136" y="1385"/>
                  <a:pt x="1018" y="1374"/>
                  <a:pt x="913" y="1364"/>
                </a:cubicBezTo>
                <a:cubicBezTo>
                  <a:pt x="740" y="1347"/>
                  <a:pt x="565" y="1343"/>
                  <a:pt x="391" y="1341"/>
                </a:cubicBezTo>
                <a:cubicBezTo>
                  <a:pt x="271" y="1340"/>
                  <a:pt x="151" y="1345"/>
                  <a:pt x="31" y="1347"/>
                </a:cubicBezTo>
                <a:cubicBezTo>
                  <a:pt x="2" y="1348"/>
                  <a:pt x="-10" y="1348"/>
                  <a:pt x="25" y="1346"/>
                </a:cubicBezTo>
              </a:path>
              <a:path w="9150" h="2437" extrusionOk="0">
                <a:moveTo>
                  <a:pt x="1530" y="1285"/>
                </a:moveTo>
                <a:cubicBezTo>
                  <a:pt x="1574" y="1291"/>
                  <a:pt x="1607" y="1284"/>
                  <a:pt x="1614" y="1333"/>
                </a:cubicBezTo>
                <a:cubicBezTo>
                  <a:pt x="1624" y="1396"/>
                  <a:pt x="1603" y="1461"/>
                  <a:pt x="1617" y="1527"/>
                </a:cubicBezTo>
                <a:cubicBezTo>
                  <a:pt x="1637" y="1624"/>
                  <a:pt x="1690" y="1721"/>
                  <a:pt x="1760" y="1791"/>
                </a:cubicBezTo>
                <a:cubicBezTo>
                  <a:pt x="1828" y="1859"/>
                  <a:pt x="1923" y="1903"/>
                  <a:pt x="2021" y="1886"/>
                </a:cubicBezTo>
                <a:cubicBezTo>
                  <a:pt x="2130" y="1867"/>
                  <a:pt x="2211" y="1784"/>
                  <a:pt x="2272" y="1698"/>
                </a:cubicBezTo>
                <a:cubicBezTo>
                  <a:pt x="2342" y="1600"/>
                  <a:pt x="2375" y="1477"/>
                  <a:pt x="2402" y="1361"/>
                </a:cubicBezTo>
                <a:cubicBezTo>
                  <a:pt x="2419" y="1279"/>
                  <a:pt x="2425" y="1250"/>
                  <a:pt x="2431" y="1194"/>
                </a:cubicBezTo>
              </a:path>
              <a:path w="9150" h="2437" extrusionOk="0">
                <a:moveTo>
                  <a:pt x="2829" y="180"/>
                </a:moveTo>
                <a:cubicBezTo>
                  <a:pt x="2853" y="207"/>
                  <a:pt x="2869" y="246"/>
                  <a:pt x="2879" y="313"/>
                </a:cubicBezTo>
                <a:cubicBezTo>
                  <a:pt x="2908" y="509"/>
                  <a:pt x="2941" y="703"/>
                  <a:pt x="2981" y="897"/>
                </a:cubicBezTo>
                <a:cubicBezTo>
                  <a:pt x="3033" y="1152"/>
                  <a:pt x="3085" y="1407"/>
                  <a:pt x="3141" y="1661"/>
                </a:cubicBezTo>
                <a:cubicBezTo>
                  <a:pt x="3159" y="1744"/>
                  <a:pt x="3171" y="1802"/>
                  <a:pt x="3229" y="1864"/>
                </a:cubicBezTo>
              </a:path>
              <a:path w="9150" h="2437" extrusionOk="0">
                <a:moveTo>
                  <a:pt x="3296" y="1632"/>
                </a:moveTo>
                <a:cubicBezTo>
                  <a:pt x="3199" y="1566"/>
                  <a:pt x="3090" y="1514"/>
                  <a:pt x="2977" y="1478"/>
                </a:cubicBezTo>
                <a:cubicBezTo>
                  <a:pt x="2787" y="1418"/>
                  <a:pt x="2574" y="1386"/>
                  <a:pt x="2375" y="1380"/>
                </a:cubicBezTo>
                <a:cubicBezTo>
                  <a:pt x="2304" y="1378"/>
                  <a:pt x="2340" y="1381"/>
                  <a:pt x="2299" y="1408"/>
                </a:cubicBezTo>
                <a:cubicBezTo>
                  <a:pt x="2350" y="1431"/>
                  <a:pt x="2390" y="1438"/>
                  <a:pt x="2447" y="1448"/>
                </a:cubicBezTo>
              </a:path>
              <a:path w="9150" h="2437" extrusionOk="0">
                <a:moveTo>
                  <a:pt x="3583" y="1475"/>
                </a:moveTo>
                <a:cubicBezTo>
                  <a:pt x="3549" y="1500"/>
                  <a:pt x="3535" y="1507"/>
                  <a:pt x="3500" y="1530"/>
                </a:cubicBezTo>
                <a:cubicBezTo>
                  <a:pt x="3437" y="1571"/>
                  <a:pt x="3381" y="1628"/>
                  <a:pt x="3372" y="1707"/>
                </a:cubicBezTo>
                <a:cubicBezTo>
                  <a:pt x="3362" y="1803"/>
                  <a:pt x="3420" y="1895"/>
                  <a:pt x="3489" y="1955"/>
                </a:cubicBezTo>
                <a:cubicBezTo>
                  <a:pt x="3594" y="2046"/>
                  <a:pt x="3788" y="2110"/>
                  <a:pt x="3908" y="2009"/>
                </a:cubicBezTo>
                <a:cubicBezTo>
                  <a:pt x="3998" y="1934"/>
                  <a:pt x="3962" y="1800"/>
                  <a:pt x="3912" y="1714"/>
                </a:cubicBezTo>
                <a:cubicBezTo>
                  <a:pt x="3874" y="1648"/>
                  <a:pt x="3820" y="1590"/>
                  <a:pt x="3760" y="1543"/>
                </a:cubicBezTo>
                <a:cubicBezTo>
                  <a:pt x="3751" y="1537"/>
                  <a:pt x="3743" y="1531"/>
                  <a:pt x="3734" y="1525"/>
                </a:cubicBezTo>
                <a:cubicBezTo>
                  <a:pt x="3802" y="1555"/>
                  <a:pt x="3863" y="1585"/>
                  <a:pt x="3939" y="1596"/>
                </a:cubicBezTo>
                <a:cubicBezTo>
                  <a:pt x="4079" y="1616"/>
                  <a:pt x="4158" y="1530"/>
                  <a:pt x="4280" y="1513"/>
                </a:cubicBezTo>
                <a:cubicBezTo>
                  <a:pt x="4322" y="1507"/>
                  <a:pt x="4338" y="1543"/>
                  <a:pt x="4354" y="1583"/>
                </a:cubicBezTo>
                <a:cubicBezTo>
                  <a:pt x="4384" y="1658"/>
                  <a:pt x="4404" y="1741"/>
                  <a:pt x="4428" y="1818"/>
                </a:cubicBezTo>
                <a:cubicBezTo>
                  <a:pt x="4454" y="1904"/>
                  <a:pt x="4483" y="1983"/>
                  <a:pt x="4522" y="2061"/>
                </a:cubicBezTo>
                <a:cubicBezTo>
                  <a:pt x="4543" y="2015"/>
                  <a:pt x="4563" y="1970"/>
                  <a:pt x="4581" y="1920"/>
                </a:cubicBezTo>
                <a:cubicBezTo>
                  <a:pt x="4604" y="1856"/>
                  <a:pt x="4629" y="1765"/>
                  <a:pt x="4711" y="1758"/>
                </a:cubicBezTo>
                <a:cubicBezTo>
                  <a:pt x="4792" y="1751"/>
                  <a:pt x="4863" y="1845"/>
                  <a:pt x="4907" y="1899"/>
                </a:cubicBezTo>
                <a:cubicBezTo>
                  <a:pt x="4946" y="1947"/>
                  <a:pt x="4979" y="2001"/>
                  <a:pt x="5013" y="2052"/>
                </a:cubicBezTo>
                <a:cubicBezTo>
                  <a:pt x="5030" y="2009"/>
                  <a:pt x="5044" y="1962"/>
                  <a:pt x="5064" y="1919"/>
                </a:cubicBezTo>
                <a:cubicBezTo>
                  <a:pt x="5107" y="1825"/>
                  <a:pt x="5229" y="1651"/>
                  <a:pt x="5357" y="1700"/>
                </a:cubicBezTo>
                <a:cubicBezTo>
                  <a:pt x="5458" y="1739"/>
                  <a:pt x="5489" y="1890"/>
                  <a:pt x="5513" y="1982"/>
                </a:cubicBezTo>
                <a:cubicBezTo>
                  <a:pt x="5524" y="2023"/>
                  <a:pt x="5531" y="2108"/>
                  <a:pt x="5578" y="2129"/>
                </a:cubicBezTo>
                <a:cubicBezTo>
                  <a:pt x="5645" y="2159"/>
                  <a:pt x="5735" y="2097"/>
                  <a:pt x="5792" y="2071"/>
                </a:cubicBezTo>
              </a:path>
              <a:path w="9150" h="2437" extrusionOk="0">
                <a:moveTo>
                  <a:pt x="6384" y="1661"/>
                </a:moveTo>
                <a:cubicBezTo>
                  <a:pt x="6334" y="1661"/>
                  <a:pt x="6304" y="1664"/>
                  <a:pt x="6256" y="1688"/>
                </a:cubicBezTo>
                <a:cubicBezTo>
                  <a:pt x="6184" y="1724"/>
                  <a:pt x="6118" y="1772"/>
                  <a:pt x="6080" y="1846"/>
                </a:cubicBezTo>
                <a:cubicBezTo>
                  <a:pt x="6037" y="1929"/>
                  <a:pt x="6038" y="2052"/>
                  <a:pt x="6093" y="2130"/>
                </a:cubicBezTo>
                <a:cubicBezTo>
                  <a:pt x="6130" y="2182"/>
                  <a:pt x="6187" y="2192"/>
                  <a:pt x="6236" y="2151"/>
                </a:cubicBezTo>
                <a:cubicBezTo>
                  <a:pt x="6297" y="2100"/>
                  <a:pt x="6323" y="2008"/>
                  <a:pt x="6346" y="1936"/>
                </a:cubicBezTo>
                <a:cubicBezTo>
                  <a:pt x="6364" y="1881"/>
                  <a:pt x="6370" y="1803"/>
                  <a:pt x="6402" y="1754"/>
                </a:cubicBezTo>
                <a:cubicBezTo>
                  <a:pt x="6406" y="1752"/>
                  <a:pt x="6410" y="1749"/>
                  <a:pt x="6414" y="1747"/>
                </a:cubicBezTo>
                <a:cubicBezTo>
                  <a:pt x="6441" y="1783"/>
                  <a:pt x="6457" y="1817"/>
                  <a:pt x="6476" y="1862"/>
                </a:cubicBezTo>
                <a:cubicBezTo>
                  <a:pt x="6504" y="1930"/>
                  <a:pt x="6529" y="2002"/>
                  <a:pt x="6573" y="2062"/>
                </a:cubicBezTo>
                <a:cubicBezTo>
                  <a:pt x="6605" y="2106"/>
                  <a:pt x="6652" y="2133"/>
                  <a:pt x="6702" y="2101"/>
                </a:cubicBezTo>
                <a:cubicBezTo>
                  <a:pt x="6752" y="2069"/>
                  <a:pt x="6777" y="1997"/>
                  <a:pt x="6805" y="1947"/>
                </a:cubicBezTo>
              </a:path>
              <a:path w="9150" h="2437" extrusionOk="0">
                <a:moveTo>
                  <a:pt x="7038" y="804"/>
                </a:moveTo>
                <a:cubicBezTo>
                  <a:pt x="7037" y="878"/>
                  <a:pt x="7044" y="951"/>
                  <a:pt x="7052" y="1025"/>
                </a:cubicBezTo>
                <a:cubicBezTo>
                  <a:pt x="7067" y="1175"/>
                  <a:pt x="7091" y="1319"/>
                  <a:pt x="7124" y="1466"/>
                </a:cubicBezTo>
                <a:cubicBezTo>
                  <a:pt x="7165" y="1649"/>
                  <a:pt x="7211" y="1833"/>
                  <a:pt x="7277" y="2008"/>
                </a:cubicBezTo>
                <a:cubicBezTo>
                  <a:pt x="7281" y="2035"/>
                  <a:pt x="7284" y="2045"/>
                  <a:pt x="7297" y="2059"/>
                </a:cubicBezTo>
                <a:cubicBezTo>
                  <a:pt x="7284" y="2027"/>
                  <a:pt x="7281" y="2006"/>
                  <a:pt x="7253" y="1979"/>
                </a:cubicBezTo>
                <a:cubicBezTo>
                  <a:pt x="7203" y="1930"/>
                  <a:pt x="7144" y="1921"/>
                  <a:pt x="7078" y="1912"/>
                </a:cubicBezTo>
                <a:cubicBezTo>
                  <a:pt x="6988" y="1900"/>
                  <a:pt x="6897" y="1894"/>
                  <a:pt x="6806" y="1891"/>
                </a:cubicBezTo>
                <a:cubicBezTo>
                  <a:pt x="6760" y="1890"/>
                  <a:pt x="6715" y="1884"/>
                  <a:pt x="6675" y="1876"/>
                </a:cubicBezTo>
                <a:cubicBezTo>
                  <a:pt x="6738" y="1869"/>
                  <a:pt x="6801" y="1863"/>
                  <a:pt x="6864" y="1856"/>
                </a:cubicBezTo>
              </a:path>
              <a:path w="9150" h="2437" extrusionOk="0">
                <a:moveTo>
                  <a:pt x="7786" y="1823"/>
                </a:moveTo>
                <a:cubicBezTo>
                  <a:pt x="7812" y="1889"/>
                  <a:pt x="7832" y="1955"/>
                  <a:pt x="7853" y="2023"/>
                </a:cubicBezTo>
                <a:cubicBezTo>
                  <a:pt x="7863" y="2054"/>
                  <a:pt x="7882" y="2163"/>
                  <a:pt x="7920" y="2177"/>
                </a:cubicBezTo>
                <a:cubicBezTo>
                  <a:pt x="7933" y="2159"/>
                  <a:pt x="7935" y="2149"/>
                  <a:pt x="7921" y="2130"/>
                </a:cubicBezTo>
              </a:path>
              <a:path w="9150" h="2437" extrusionOk="0">
                <a:moveTo>
                  <a:pt x="7487" y="1420"/>
                </a:moveTo>
                <a:cubicBezTo>
                  <a:pt x="7464" y="1383"/>
                  <a:pt x="7445" y="1355"/>
                  <a:pt x="7431" y="1315"/>
                </a:cubicBezTo>
                <a:cubicBezTo>
                  <a:pt x="7476" y="1287"/>
                  <a:pt x="7514" y="1307"/>
                  <a:pt x="7571" y="1317"/>
                </a:cubicBezTo>
                <a:cubicBezTo>
                  <a:pt x="7674" y="1336"/>
                  <a:pt x="7773" y="1368"/>
                  <a:pt x="7871" y="1406"/>
                </a:cubicBezTo>
                <a:cubicBezTo>
                  <a:pt x="7901" y="1418"/>
                  <a:pt x="7932" y="1431"/>
                  <a:pt x="7962" y="1443"/>
                </a:cubicBezTo>
              </a:path>
              <a:path w="9150" h="2437" extrusionOk="0">
                <a:moveTo>
                  <a:pt x="8642" y="1693"/>
                </a:moveTo>
                <a:cubicBezTo>
                  <a:pt x="8576" y="1692"/>
                  <a:pt x="8517" y="1693"/>
                  <a:pt x="8456" y="1724"/>
                </a:cubicBezTo>
                <a:cubicBezTo>
                  <a:pt x="8375" y="1766"/>
                  <a:pt x="8307" y="1837"/>
                  <a:pt x="8288" y="1928"/>
                </a:cubicBezTo>
                <a:cubicBezTo>
                  <a:pt x="8256" y="2078"/>
                  <a:pt x="8350" y="2221"/>
                  <a:pt x="8463" y="2310"/>
                </a:cubicBezTo>
                <a:cubicBezTo>
                  <a:pt x="8572" y="2396"/>
                  <a:pt x="8722" y="2440"/>
                  <a:pt x="8859" y="2436"/>
                </a:cubicBezTo>
                <a:cubicBezTo>
                  <a:pt x="8969" y="2433"/>
                  <a:pt x="9051" y="2392"/>
                  <a:pt x="9149" y="2348"/>
                </a:cubicBez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072063" y="976313"/>
            <a:ext cx="2239962" cy="610791"/>
          </a:xfrm>
          <a:custGeom>
            <a:avLst/>
            <a:gdLst>
              <a:gd name="T0" fmla="+- 0 14238 14091"/>
              <a:gd name="T1" fmla="*/ T0 w 6221"/>
              <a:gd name="T2" fmla="+- 0 5046 3614"/>
              <a:gd name="T3" fmla="*/ 5046 h 2265"/>
              <a:gd name="T4" fmla="+- 0 14266 14091"/>
              <a:gd name="T5" fmla="*/ T4 w 6221"/>
              <a:gd name="T6" fmla="+- 0 5050 3614"/>
              <a:gd name="T7" fmla="*/ 5050 h 2265"/>
              <a:gd name="T8" fmla="+- 0 14221 14091"/>
              <a:gd name="T9" fmla="*/ T8 w 6221"/>
              <a:gd name="T10" fmla="+- 0 4759 3614"/>
              <a:gd name="T11" fmla="*/ 4759 h 2265"/>
              <a:gd name="T12" fmla="+- 0 14093 14091"/>
              <a:gd name="T13" fmla="*/ T12 w 6221"/>
              <a:gd name="T14" fmla="+- 0 3764 3614"/>
              <a:gd name="T15" fmla="*/ 3764 h 2265"/>
              <a:gd name="T16" fmla="+- 0 14130 14091"/>
              <a:gd name="T17" fmla="*/ T16 w 6221"/>
              <a:gd name="T18" fmla="+- 0 3703 3614"/>
              <a:gd name="T19" fmla="*/ 3703 h 2265"/>
              <a:gd name="T20" fmla="+- 0 14340 14091"/>
              <a:gd name="T21" fmla="*/ T20 w 6221"/>
              <a:gd name="T22" fmla="+- 0 3930 3614"/>
              <a:gd name="T23" fmla="*/ 3930 h 2265"/>
              <a:gd name="T24" fmla="+- 0 14806 14091"/>
              <a:gd name="T25" fmla="*/ T24 w 6221"/>
              <a:gd name="T26" fmla="+- 0 4465 3614"/>
              <a:gd name="T27" fmla="*/ 4465 h 2265"/>
              <a:gd name="T28" fmla="+- 0 14848 14091"/>
              <a:gd name="T29" fmla="*/ T28 w 6221"/>
              <a:gd name="T30" fmla="+- 0 4463 3614"/>
              <a:gd name="T31" fmla="*/ 4463 h 2265"/>
              <a:gd name="T32" fmla="+- 0 14965 14091"/>
              <a:gd name="T33" fmla="*/ T32 w 6221"/>
              <a:gd name="T34" fmla="+- 0 4208 3614"/>
              <a:gd name="T35" fmla="*/ 4208 h 2265"/>
              <a:gd name="T36" fmla="+- 0 15176 14091"/>
              <a:gd name="T37" fmla="*/ T36 w 6221"/>
              <a:gd name="T38" fmla="+- 0 3646 3614"/>
              <a:gd name="T39" fmla="*/ 3646 h 2265"/>
              <a:gd name="T40" fmla="+- 0 15268 14091"/>
              <a:gd name="T41" fmla="*/ T40 w 6221"/>
              <a:gd name="T42" fmla="+- 0 3614 3614"/>
              <a:gd name="T43" fmla="*/ 3614 h 2265"/>
              <a:gd name="T44" fmla="+- 0 15440 14091"/>
              <a:gd name="T45" fmla="*/ T44 w 6221"/>
              <a:gd name="T46" fmla="+- 0 3915 3614"/>
              <a:gd name="T47" fmla="*/ 3915 h 2265"/>
              <a:gd name="T48" fmla="+- 0 15663 14091"/>
              <a:gd name="T49" fmla="*/ T48 w 6221"/>
              <a:gd name="T50" fmla="+- 0 5084 3614"/>
              <a:gd name="T51" fmla="*/ 5084 h 2265"/>
              <a:gd name="T52" fmla="+- 0 15797 14091"/>
              <a:gd name="T53" fmla="*/ T52 w 6221"/>
              <a:gd name="T54" fmla="+- 0 5075 3614"/>
              <a:gd name="T55" fmla="*/ 5075 h 2265"/>
              <a:gd name="T56" fmla="+- 0 16066 14091"/>
              <a:gd name="T57" fmla="*/ T56 w 6221"/>
              <a:gd name="T58" fmla="+- 0 4787 3614"/>
              <a:gd name="T59" fmla="*/ 4787 h 2265"/>
              <a:gd name="T60" fmla="+- 0 16186 14091"/>
              <a:gd name="T61" fmla="*/ T60 w 6221"/>
              <a:gd name="T62" fmla="+- 0 4705 3614"/>
              <a:gd name="T63" fmla="*/ 4705 h 2265"/>
              <a:gd name="T64" fmla="+- 0 16318 14091"/>
              <a:gd name="T65" fmla="*/ T64 w 6221"/>
              <a:gd name="T66" fmla="+- 0 4521 3614"/>
              <a:gd name="T67" fmla="*/ 4521 h 2265"/>
              <a:gd name="T68" fmla="+- 0 16357 14091"/>
              <a:gd name="T69" fmla="*/ T68 w 6221"/>
              <a:gd name="T70" fmla="+- 0 4338 3614"/>
              <a:gd name="T71" fmla="*/ 4338 h 2265"/>
              <a:gd name="T72" fmla="+- 0 16254 14091"/>
              <a:gd name="T73" fmla="*/ T72 w 6221"/>
              <a:gd name="T74" fmla="+- 0 4479 3614"/>
              <a:gd name="T75" fmla="*/ 4479 h 2265"/>
              <a:gd name="T76" fmla="+- 0 16232 14091"/>
              <a:gd name="T77" fmla="*/ T76 w 6221"/>
              <a:gd name="T78" fmla="+- 0 4919 3614"/>
              <a:gd name="T79" fmla="*/ 4919 h 2265"/>
              <a:gd name="T80" fmla="+- 0 16406 14091"/>
              <a:gd name="T81" fmla="*/ T80 w 6221"/>
              <a:gd name="T82" fmla="+- 0 5183 3614"/>
              <a:gd name="T83" fmla="*/ 5183 h 2265"/>
              <a:gd name="T84" fmla="+- 0 16662 14091"/>
              <a:gd name="T85" fmla="*/ T84 w 6221"/>
              <a:gd name="T86" fmla="+- 0 5164 3614"/>
              <a:gd name="T87" fmla="*/ 5164 h 2265"/>
              <a:gd name="T88" fmla="+- 0 16803 14091"/>
              <a:gd name="T89" fmla="*/ T88 w 6221"/>
              <a:gd name="T90" fmla="+- 0 4963 3614"/>
              <a:gd name="T91" fmla="*/ 4963 h 2265"/>
              <a:gd name="T92" fmla="+- 0 16935 14091"/>
              <a:gd name="T93" fmla="*/ T92 w 6221"/>
              <a:gd name="T94" fmla="+- 0 4703 3614"/>
              <a:gd name="T95" fmla="*/ 4703 h 2265"/>
              <a:gd name="T96" fmla="+- 0 17018 14091"/>
              <a:gd name="T97" fmla="*/ T96 w 6221"/>
              <a:gd name="T98" fmla="+- 0 4945 3614"/>
              <a:gd name="T99" fmla="*/ 4945 h 2265"/>
              <a:gd name="T100" fmla="+- 0 17058 14091"/>
              <a:gd name="T101" fmla="*/ T100 w 6221"/>
              <a:gd name="T102" fmla="+- 0 5150 3614"/>
              <a:gd name="T103" fmla="*/ 5150 h 2265"/>
              <a:gd name="T104" fmla="+- 0 17084 14091"/>
              <a:gd name="T105" fmla="*/ T104 w 6221"/>
              <a:gd name="T106" fmla="+- 0 4902 3614"/>
              <a:gd name="T107" fmla="*/ 4902 h 2265"/>
              <a:gd name="T108" fmla="+- 0 17188 14091"/>
              <a:gd name="T109" fmla="*/ T108 w 6221"/>
              <a:gd name="T110" fmla="+- 0 4791 3614"/>
              <a:gd name="T111" fmla="*/ 4791 h 2265"/>
              <a:gd name="T112" fmla="+- 0 17330 14091"/>
              <a:gd name="T113" fmla="*/ T112 w 6221"/>
              <a:gd name="T114" fmla="+- 0 4919 3614"/>
              <a:gd name="T115" fmla="*/ 4919 h 2265"/>
              <a:gd name="T116" fmla="+- 0 17419 14091"/>
              <a:gd name="T117" fmla="*/ T116 w 6221"/>
              <a:gd name="T118" fmla="+- 0 5080 3614"/>
              <a:gd name="T119" fmla="*/ 5080 h 2265"/>
              <a:gd name="T120" fmla="+- 0 17443 14091"/>
              <a:gd name="T121" fmla="*/ T120 w 6221"/>
              <a:gd name="T122" fmla="+- 0 4930 3614"/>
              <a:gd name="T123" fmla="*/ 4930 h 2265"/>
              <a:gd name="T124" fmla="+- 0 17519 14091"/>
              <a:gd name="T125" fmla="*/ T124 w 6221"/>
              <a:gd name="T126" fmla="+- 0 4719 3614"/>
              <a:gd name="T127" fmla="*/ 4719 h 2265"/>
              <a:gd name="T128" fmla="+- 0 17650 14091"/>
              <a:gd name="T129" fmla="*/ T128 w 6221"/>
              <a:gd name="T130" fmla="+- 0 4720 3614"/>
              <a:gd name="T131" fmla="*/ 4720 h 2265"/>
              <a:gd name="T132" fmla="+- 0 17755 14091"/>
              <a:gd name="T133" fmla="*/ T132 w 6221"/>
              <a:gd name="T134" fmla="+- 0 4976 3614"/>
              <a:gd name="T135" fmla="*/ 4976 h 2265"/>
              <a:gd name="T136" fmla="+- 0 17845 14091"/>
              <a:gd name="T137" fmla="*/ T136 w 6221"/>
              <a:gd name="T138" fmla="+- 0 5262 3614"/>
              <a:gd name="T139" fmla="*/ 5262 h 2265"/>
              <a:gd name="T140" fmla="+- 0 17953 14091"/>
              <a:gd name="T141" fmla="*/ T140 w 6221"/>
              <a:gd name="T142" fmla="+- 0 5132 3614"/>
              <a:gd name="T143" fmla="*/ 5132 h 2265"/>
              <a:gd name="T144" fmla="+- 0 17998 14091"/>
              <a:gd name="T145" fmla="*/ T144 w 6221"/>
              <a:gd name="T146" fmla="+- 0 5068 3614"/>
              <a:gd name="T147" fmla="*/ 5068 h 2265"/>
              <a:gd name="T148" fmla="+- 0 18199 14091"/>
              <a:gd name="T149" fmla="*/ T148 w 6221"/>
              <a:gd name="T150" fmla="+- 0 4678 3614"/>
              <a:gd name="T151" fmla="*/ 4678 h 2265"/>
              <a:gd name="T152" fmla="+- 0 18085 14091"/>
              <a:gd name="T153" fmla="*/ T152 w 6221"/>
              <a:gd name="T154" fmla="+- 0 4749 3614"/>
              <a:gd name="T155" fmla="*/ 4749 h 2265"/>
              <a:gd name="T156" fmla="+- 0 18035 14091"/>
              <a:gd name="T157" fmla="*/ T156 w 6221"/>
              <a:gd name="T158" fmla="+- 0 4939 3614"/>
              <a:gd name="T159" fmla="*/ 4939 h 2265"/>
              <a:gd name="T160" fmla="+- 0 18321 14091"/>
              <a:gd name="T161" fmla="*/ T160 w 6221"/>
              <a:gd name="T162" fmla="+- 0 5168 3614"/>
              <a:gd name="T163" fmla="*/ 5168 h 2265"/>
              <a:gd name="T164" fmla="+- 0 18428 14091"/>
              <a:gd name="T165" fmla="*/ T164 w 6221"/>
              <a:gd name="T166" fmla="+- 0 4922 3614"/>
              <a:gd name="T167" fmla="*/ 4922 h 2265"/>
              <a:gd name="T168" fmla="+- 0 18388 14091"/>
              <a:gd name="T169" fmla="*/ T168 w 6221"/>
              <a:gd name="T170" fmla="+- 0 4704 3614"/>
              <a:gd name="T171" fmla="*/ 4704 h 2265"/>
              <a:gd name="T172" fmla="+- 0 18384 14091"/>
              <a:gd name="T173" fmla="*/ T172 w 6221"/>
              <a:gd name="T174" fmla="+- 0 4659 3614"/>
              <a:gd name="T175" fmla="*/ 4659 h 2265"/>
              <a:gd name="T176" fmla="+- 0 18532 14091"/>
              <a:gd name="T177" fmla="*/ T176 w 6221"/>
              <a:gd name="T178" fmla="+- 0 4758 3614"/>
              <a:gd name="T179" fmla="*/ 4758 h 2265"/>
              <a:gd name="T180" fmla="+- 0 18869 14091"/>
              <a:gd name="T181" fmla="*/ T180 w 6221"/>
              <a:gd name="T182" fmla="+- 0 4995 3614"/>
              <a:gd name="T183" fmla="*/ 4995 h 2265"/>
              <a:gd name="T184" fmla="+- 0 18890 14091"/>
              <a:gd name="T185" fmla="*/ T184 w 6221"/>
              <a:gd name="T186" fmla="+- 0 4985 3614"/>
              <a:gd name="T187" fmla="*/ 4985 h 2265"/>
              <a:gd name="T188" fmla="+- 0 18876 14091"/>
              <a:gd name="T189" fmla="*/ T188 w 6221"/>
              <a:gd name="T190" fmla="+- 0 4766 3614"/>
              <a:gd name="T191" fmla="*/ 4766 h 2265"/>
              <a:gd name="T192" fmla="+- 0 18923 14091"/>
              <a:gd name="T193" fmla="*/ T192 w 6221"/>
              <a:gd name="T194" fmla="+- 0 4406 3614"/>
              <a:gd name="T195" fmla="*/ 4406 h 2265"/>
              <a:gd name="T196" fmla="+- 0 19143 14091"/>
              <a:gd name="T197" fmla="*/ T196 w 6221"/>
              <a:gd name="T198" fmla="+- 0 4350 3614"/>
              <a:gd name="T199" fmla="*/ 4350 h 2265"/>
              <a:gd name="T200" fmla="+- 0 19496 14091"/>
              <a:gd name="T201" fmla="*/ T200 w 6221"/>
              <a:gd name="T202" fmla="+- 0 4635 3614"/>
              <a:gd name="T203" fmla="*/ 4635 h 2265"/>
              <a:gd name="T204" fmla="+- 0 19746 14091"/>
              <a:gd name="T205" fmla="*/ T204 w 6221"/>
              <a:gd name="T206" fmla="+- 0 4685 3614"/>
              <a:gd name="T207" fmla="*/ 4685 h 2265"/>
              <a:gd name="T208" fmla="+- 0 20096 14091"/>
              <a:gd name="T209" fmla="*/ T208 w 6221"/>
              <a:gd name="T210" fmla="+- 0 4593 3614"/>
              <a:gd name="T211" fmla="*/ 4593 h 2265"/>
              <a:gd name="T212" fmla="+- 0 20214 14091"/>
              <a:gd name="T213" fmla="*/ T212 w 6221"/>
              <a:gd name="T214" fmla="+- 0 4594 3614"/>
              <a:gd name="T215" fmla="*/ 4594 h 2265"/>
              <a:gd name="T216" fmla="+- 0 20285 14091"/>
              <a:gd name="T217" fmla="*/ T216 w 6221"/>
              <a:gd name="T218" fmla="+- 0 4975 3614"/>
              <a:gd name="T219" fmla="*/ 4975 h 2265"/>
              <a:gd name="T220" fmla="+- 0 20272 14091"/>
              <a:gd name="T221" fmla="*/ T220 w 6221"/>
              <a:gd name="T222" fmla="+- 0 5775 3614"/>
              <a:gd name="T223" fmla="*/ 5775 h 2265"/>
              <a:gd name="T224" fmla="+- 0 20094 14091"/>
              <a:gd name="T225" fmla="*/ T224 w 6221"/>
              <a:gd name="T226" fmla="+- 0 5858 3614"/>
              <a:gd name="T227" fmla="*/ 5858 h 2265"/>
              <a:gd name="T228" fmla="+- 0 19819 14091"/>
              <a:gd name="T229" fmla="*/ T228 w 6221"/>
              <a:gd name="T230" fmla="+- 0 5355 3614"/>
              <a:gd name="T231" fmla="*/ 5355 h 2265"/>
              <a:gd name="T232" fmla="+- 0 19890 14091"/>
              <a:gd name="T233" fmla="*/ T232 w 6221"/>
              <a:gd name="T234" fmla="+- 0 5209 3614"/>
              <a:gd name="T235" fmla="*/ 5209 h 2265"/>
              <a:gd name="T236" fmla="+- 0 19917 14091"/>
              <a:gd name="T237" fmla="*/ T236 w 6221"/>
              <a:gd name="T238" fmla="+- 0 5197 3614"/>
              <a:gd name="T239" fmla="*/ 5197 h 226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</a:cxnLst>
            <a:rect l="0" t="0" r="r" b="b"/>
            <a:pathLst>
              <a:path w="6221" h="2265" extrusionOk="0">
                <a:moveTo>
                  <a:pt x="147" y="1432"/>
                </a:moveTo>
                <a:cubicBezTo>
                  <a:pt x="154" y="1434"/>
                  <a:pt x="172" y="1519"/>
                  <a:pt x="175" y="1436"/>
                </a:cubicBezTo>
                <a:cubicBezTo>
                  <a:pt x="178" y="1339"/>
                  <a:pt x="147" y="1239"/>
                  <a:pt x="130" y="1145"/>
                </a:cubicBezTo>
                <a:cubicBezTo>
                  <a:pt x="75" y="835"/>
                  <a:pt x="-32" y="466"/>
                  <a:pt x="2" y="150"/>
                </a:cubicBezTo>
                <a:cubicBezTo>
                  <a:pt x="13" y="109"/>
                  <a:pt x="10" y="96"/>
                  <a:pt x="39" y="89"/>
                </a:cubicBezTo>
                <a:cubicBezTo>
                  <a:pt x="118" y="160"/>
                  <a:pt x="182" y="230"/>
                  <a:pt x="249" y="316"/>
                </a:cubicBezTo>
                <a:cubicBezTo>
                  <a:pt x="359" y="457"/>
                  <a:pt x="529" y="799"/>
                  <a:pt x="715" y="851"/>
                </a:cubicBezTo>
                <a:cubicBezTo>
                  <a:pt x="729" y="850"/>
                  <a:pt x="743" y="850"/>
                  <a:pt x="757" y="849"/>
                </a:cubicBezTo>
                <a:cubicBezTo>
                  <a:pt x="812" y="765"/>
                  <a:pt x="844" y="698"/>
                  <a:pt x="874" y="594"/>
                </a:cubicBezTo>
                <a:cubicBezTo>
                  <a:pt x="925" y="417"/>
                  <a:pt x="950" y="170"/>
                  <a:pt x="1085" y="32"/>
                </a:cubicBezTo>
                <a:cubicBezTo>
                  <a:pt x="1129" y="2"/>
                  <a:pt x="1140" y="-8"/>
                  <a:pt x="1177" y="0"/>
                </a:cubicBezTo>
                <a:cubicBezTo>
                  <a:pt x="1272" y="83"/>
                  <a:pt x="1311" y="179"/>
                  <a:pt x="1349" y="301"/>
                </a:cubicBezTo>
                <a:cubicBezTo>
                  <a:pt x="1428" y="556"/>
                  <a:pt x="1375" y="1294"/>
                  <a:pt x="1572" y="1470"/>
                </a:cubicBezTo>
                <a:cubicBezTo>
                  <a:pt x="1630" y="1522"/>
                  <a:pt x="1646" y="1479"/>
                  <a:pt x="1706" y="1461"/>
                </a:cubicBezTo>
              </a:path>
              <a:path w="6221" h="2265" extrusionOk="0">
                <a:moveTo>
                  <a:pt x="1975" y="1173"/>
                </a:moveTo>
                <a:cubicBezTo>
                  <a:pt x="2019" y="1148"/>
                  <a:pt x="2057" y="1125"/>
                  <a:pt x="2095" y="1091"/>
                </a:cubicBezTo>
                <a:cubicBezTo>
                  <a:pt x="2153" y="1039"/>
                  <a:pt x="2191" y="975"/>
                  <a:pt x="2227" y="907"/>
                </a:cubicBezTo>
                <a:cubicBezTo>
                  <a:pt x="2263" y="840"/>
                  <a:pt x="2276" y="789"/>
                  <a:pt x="2266" y="724"/>
                </a:cubicBezTo>
                <a:cubicBezTo>
                  <a:pt x="2210" y="756"/>
                  <a:pt x="2186" y="804"/>
                  <a:pt x="2163" y="865"/>
                </a:cubicBezTo>
                <a:cubicBezTo>
                  <a:pt x="2111" y="1004"/>
                  <a:pt x="2105" y="1162"/>
                  <a:pt x="2141" y="1305"/>
                </a:cubicBezTo>
                <a:cubicBezTo>
                  <a:pt x="2167" y="1409"/>
                  <a:pt x="2221" y="1512"/>
                  <a:pt x="2315" y="1569"/>
                </a:cubicBezTo>
                <a:cubicBezTo>
                  <a:pt x="2397" y="1618"/>
                  <a:pt x="2499" y="1605"/>
                  <a:pt x="2571" y="1550"/>
                </a:cubicBezTo>
                <a:cubicBezTo>
                  <a:pt x="2642" y="1497"/>
                  <a:pt x="2672" y="1424"/>
                  <a:pt x="2712" y="1349"/>
                </a:cubicBezTo>
              </a:path>
              <a:path w="6221" h="2265" extrusionOk="0">
                <a:moveTo>
                  <a:pt x="2844" y="1089"/>
                </a:moveTo>
                <a:cubicBezTo>
                  <a:pt x="2877" y="1168"/>
                  <a:pt x="2904" y="1248"/>
                  <a:pt x="2927" y="1331"/>
                </a:cubicBezTo>
                <a:cubicBezTo>
                  <a:pt x="2946" y="1399"/>
                  <a:pt x="2956" y="1467"/>
                  <a:pt x="2967" y="1536"/>
                </a:cubicBezTo>
                <a:cubicBezTo>
                  <a:pt x="2967" y="1454"/>
                  <a:pt x="2971" y="1368"/>
                  <a:pt x="2993" y="1288"/>
                </a:cubicBezTo>
                <a:cubicBezTo>
                  <a:pt x="3006" y="1241"/>
                  <a:pt x="3036" y="1170"/>
                  <a:pt x="3097" y="1177"/>
                </a:cubicBezTo>
                <a:cubicBezTo>
                  <a:pt x="3158" y="1184"/>
                  <a:pt x="3209" y="1259"/>
                  <a:pt x="3239" y="1305"/>
                </a:cubicBezTo>
                <a:cubicBezTo>
                  <a:pt x="3273" y="1356"/>
                  <a:pt x="3298" y="1413"/>
                  <a:pt x="3328" y="1466"/>
                </a:cubicBezTo>
                <a:cubicBezTo>
                  <a:pt x="3336" y="1417"/>
                  <a:pt x="3343" y="1366"/>
                  <a:pt x="3352" y="1316"/>
                </a:cubicBezTo>
                <a:cubicBezTo>
                  <a:pt x="3365" y="1244"/>
                  <a:pt x="3383" y="1165"/>
                  <a:pt x="3428" y="1105"/>
                </a:cubicBezTo>
                <a:cubicBezTo>
                  <a:pt x="3469" y="1051"/>
                  <a:pt x="3518" y="1057"/>
                  <a:pt x="3559" y="1106"/>
                </a:cubicBezTo>
                <a:cubicBezTo>
                  <a:pt x="3616" y="1175"/>
                  <a:pt x="3641" y="1278"/>
                  <a:pt x="3664" y="1362"/>
                </a:cubicBezTo>
                <a:cubicBezTo>
                  <a:pt x="3688" y="1452"/>
                  <a:pt x="3687" y="1580"/>
                  <a:pt x="3754" y="1648"/>
                </a:cubicBezTo>
                <a:cubicBezTo>
                  <a:pt x="3790" y="1608"/>
                  <a:pt x="3829" y="1563"/>
                  <a:pt x="3862" y="1518"/>
                </a:cubicBezTo>
                <a:cubicBezTo>
                  <a:pt x="3877" y="1497"/>
                  <a:pt x="3892" y="1475"/>
                  <a:pt x="3907" y="1454"/>
                </a:cubicBezTo>
              </a:path>
              <a:path w="6221" h="2265" extrusionOk="0">
                <a:moveTo>
                  <a:pt x="4108" y="1064"/>
                </a:moveTo>
                <a:cubicBezTo>
                  <a:pt x="4066" y="1090"/>
                  <a:pt x="4028" y="1090"/>
                  <a:pt x="3994" y="1135"/>
                </a:cubicBezTo>
                <a:cubicBezTo>
                  <a:pt x="3948" y="1195"/>
                  <a:pt x="3941" y="1252"/>
                  <a:pt x="3944" y="1325"/>
                </a:cubicBezTo>
                <a:cubicBezTo>
                  <a:pt x="3949" y="1451"/>
                  <a:pt x="4102" y="1596"/>
                  <a:pt x="4230" y="1554"/>
                </a:cubicBezTo>
                <a:cubicBezTo>
                  <a:pt x="4327" y="1522"/>
                  <a:pt x="4340" y="1393"/>
                  <a:pt x="4337" y="1308"/>
                </a:cubicBezTo>
                <a:cubicBezTo>
                  <a:pt x="4334" y="1233"/>
                  <a:pt x="4309" y="1163"/>
                  <a:pt x="4297" y="1090"/>
                </a:cubicBezTo>
                <a:cubicBezTo>
                  <a:pt x="4288" y="1064"/>
                  <a:pt x="4281" y="1059"/>
                  <a:pt x="4293" y="1045"/>
                </a:cubicBezTo>
                <a:cubicBezTo>
                  <a:pt x="4347" y="1075"/>
                  <a:pt x="4390" y="1103"/>
                  <a:pt x="4441" y="1144"/>
                </a:cubicBezTo>
                <a:cubicBezTo>
                  <a:pt x="4542" y="1226"/>
                  <a:pt x="4650" y="1351"/>
                  <a:pt x="4778" y="1381"/>
                </a:cubicBezTo>
                <a:cubicBezTo>
                  <a:pt x="4785" y="1378"/>
                  <a:pt x="4792" y="1374"/>
                  <a:pt x="4799" y="1371"/>
                </a:cubicBezTo>
                <a:cubicBezTo>
                  <a:pt x="4798" y="1297"/>
                  <a:pt x="4792" y="1226"/>
                  <a:pt x="4785" y="1152"/>
                </a:cubicBezTo>
                <a:cubicBezTo>
                  <a:pt x="4776" y="1058"/>
                  <a:pt x="4745" y="865"/>
                  <a:pt x="4832" y="792"/>
                </a:cubicBezTo>
                <a:cubicBezTo>
                  <a:pt x="4902" y="733"/>
                  <a:pt x="4962" y="717"/>
                  <a:pt x="5052" y="736"/>
                </a:cubicBezTo>
                <a:cubicBezTo>
                  <a:pt x="5232" y="774"/>
                  <a:pt x="5288" y="908"/>
                  <a:pt x="5405" y="1021"/>
                </a:cubicBezTo>
                <a:cubicBezTo>
                  <a:pt x="5477" y="1090"/>
                  <a:pt x="5560" y="1081"/>
                  <a:pt x="5655" y="1071"/>
                </a:cubicBezTo>
                <a:cubicBezTo>
                  <a:pt x="5778" y="1058"/>
                  <a:pt x="5892" y="1027"/>
                  <a:pt x="6005" y="979"/>
                </a:cubicBezTo>
                <a:cubicBezTo>
                  <a:pt x="6054" y="958"/>
                  <a:pt x="6085" y="925"/>
                  <a:pt x="6123" y="980"/>
                </a:cubicBezTo>
                <a:cubicBezTo>
                  <a:pt x="6185" y="1072"/>
                  <a:pt x="6182" y="1257"/>
                  <a:pt x="6194" y="1361"/>
                </a:cubicBezTo>
                <a:cubicBezTo>
                  <a:pt x="6222" y="1608"/>
                  <a:pt x="6265" y="1921"/>
                  <a:pt x="6181" y="2161"/>
                </a:cubicBezTo>
                <a:cubicBezTo>
                  <a:pt x="6149" y="2252"/>
                  <a:pt x="6092" y="2285"/>
                  <a:pt x="6003" y="2244"/>
                </a:cubicBezTo>
                <a:cubicBezTo>
                  <a:pt x="5836" y="2168"/>
                  <a:pt x="5740" y="1905"/>
                  <a:pt x="5728" y="1741"/>
                </a:cubicBezTo>
                <a:cubicBezTo>
                  <a:pt x="5721" y="1651"/>
                  <a:pt x="5742" y="1648"/>
                  <a:pt x="5799" y="1595"/>
                </a:cubicBezTo>
                <a:cubicBezTo>
                  <a:pt x="5808" y="1591"/>
                  <a:pt x="5817" y="1587"/>
                  <a:pt x="5826" y="1583"/>
                </a:cubicBez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3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59128" y="1632348"/>
            <a:ext cx="3865563" cy="776288"/>
          </a:xfrm>
          <a:custGeom>
            <a:avLst/>
            <a:gdLst>
              <a:gd name="T0" fmla="+- 0 8893 8774"/>
              <a:gd name="T1" fmla="*/ T0 w 10740"/>
              <a:gd name="T2" fmla="+- 0 7736 6045"/>
              <a:gd name="T3" fmla="*/ 7736 h 2878"/>
              <a:gd name="T4" fmla="+- 0 8898 8774"/>
              <a:gd name="T5" fmla="*/ T4 w 10740"/>
              <a:gd name="T6" fmla="+- 0 7723 6045"/>
              <a:gd name="T7" fmla="*/ 7723 h 2878"/>
              <a:gd name="T8" fmla="+- 0 8778 8774"/>
              <a:gd name="T9" fmla="*/ T8 w 10740"/>
              <a:gd name="T10" fmla="+- 0 6443 6045"/>
              <a:gd name="T11" fmla="*/ 6443 h 2878"/>
              <a:gd name="T12" fmla="+- 0 9213 8774"/>
              <a:gd name="T13" fmla="*/ T12 w 10740"/>
              <a:gd name="T14" fmla="+- 0 6918 6045"/>
              <a:gd name="T15" fmla="*/ 6918 h 2878"/>
              <a:gd name="T16" fmla="+- 0 9483 8774"/>
              <a:gd name="T17" fmla="*/ T16 w 10740"/>
              <a:gd name="T18" fmla="+- 0 6136 6045"/>
              <a:gd name="T19" fmla="*/ 6136 h 2878"/>
              <a:gd name="T20" fmla="+- 0 9926 8774"/>
              <a:gd name="T21" fmla="*/ T20 w 10740"/>
              <a:gd name="T22" fmla="+- 0 6587 6045"/>
              <a:gd name="T23" fmla="*/ 6587 h 2878"/>
              <a:gd name="T24" fmla="+- 0 10342 8774"/>
              <a:gd name="T25" fmla="*/ T24 w 10740"/>
              <a:gd name="T26" fmla="+- 0 7637 6045"/>
              <a:gd name="T27" fmla="*/ 7637 h 2878"/>
              <a:gd name="T28" fmla="+- 0 10907 8774"/>
              <a:gd name="T29" fmla="*/ T28 w 10740"/>
              <a:gd name="T30" fmla="+- 0 7222 6045"/>
              <a:gd name="T31" fmla="*/ 7222 h 2878"/>
              <a:gd name="T32" fmla="+- 0 10532 8774"/>
              <a:gd name="T33" fmla="*/ T32 w 10740"/>
              <a:gd name="T34" fmla="+- 0 7512 6045"/>
              <a:gd name="T35" fmla="*/ 7512 h 2878"/>
              <a:gd name="T36" fmla="+- 0 10888 8774"/>
              <a:gd name="T37" fmla="*/ T36 w 10740"/>
              <a:gd name="T38" fmla="+- 0 7585 6045"/>
              <a:gd name="T39" fmla="*/ 7585 h 2878"/>
              <a:gd name="T40" fmla="+- 0 11252 8774"/>
              <a:gd name="T41" fmla="*/ T40 w 10740"/>
              <a:gd name="T42" fmla="+- 0 7317 6045"/>
              <a:gd name="T43" fmla="*/ 7317 h 2878"/>
              <a:gd name="T44" fmla="+- 0 11370 8774"/>
              <a:gd name="T45" fmla="*/ T44 w 10740"/>
              <a:gd name="T46" fmla="+- 0 7719 6045"/>
              <a:gd name="T47" fmla="*/ 7719 h 2878"/>
              <a:gd name="T48" fmla="+- 0 11603 8774"/>
              <a:gd name="T49" fmla="*/ T48 w 10740"/>
              <a:gd name="T50" fmla="+- 0 7421 6045"/>
              <a:gd name="T51" fmla="*/ 7421 h 2878"/>
              <a:gd name="T52" fmla="+- 0 11706 8774"/>
              <a:gd name="T53" fmla="*/ T52 w 10740"/>
              <a:gd name="T54" fmla="+- 0 7906 6045"/>
              <a:gd name="T55" fmla="*/ 7906 h 2878"/>
              <a:gd name="T56" fmla="+- 0 11737 8774"/>
              <a:gd name="T57" fmla="*/ T56 w 10740"/>
              <a:gd name="T58" fmla="+- 0 7775 6045"/>
              <a:gd name="T59" fmla="*/ 7775 h 2878"/>
              <a:gd name="T60" fmla="+- 0 12110 8774"/>
              <a:gd name="T61" fmla="*/ T60 w 10740"/>
              <a:gd name="T62" fmla="+- 0 7502 6045"/>
              <a:gd name="T63" fmla="*/ 7502 h 2878"/>
              <a:gd name="T64" fmla="+- 0 12484 8774"/>
              <a:gd name="T65" fmla="*/ T64 w 10740"/>
              <a:gd name="T66" fmla="+- 0 7896 6045"/>
              <a:gd name="T67" fmla="*/ 7896 h 2878"/>
              <a:gd name="T68" fmla="+- 0 12984 8774"/>
              <a:gd name="T69" fmla="*/ T68 w 10740"/>
              <a:gd name="T70" fmla="+- 0 7531 6045"/>
              <a:gd name="T71" fmla="*/ 7531 h 2878"/>
              <a:gd name="T72" fmla="+- 0 12600 8774"/>
              <a:gd name="T73" fmla="*/ T72 w 10740"/>
              <a:gd name="T74" fmla="+- 0 7549 6045"/>
              <a:gd name="T75" fmla="*/ 7549 h 2878"/>
              <a:gd name="T76" fmla="+- 0 12712 8774"/>
              <a:gd name="T77" fmla="*/ T76 w 10740"/>
              <a:gd name="T78" fmla="+- 0 7975 6045"/>
              <a:gd name="T79" fmla="*/ 7975 h 2878"/>
              <a:gd name="T80" fmla="+- 0 13161 8774"/>
              <a:gd name="T81" fmla="*/ T80 w 10740"/>
              <a:gd name="T82" fmla="+- 0 7615 6045"/>
              <a:gd name="T83" fmla="*/ 7615 h 2878"/>
              <a:gd name="T84" fmla="+- 0 13261 8774"/>
              <a:gd name="T85" fmla="*/ T84 w 10740"/>
              <a:gd name="T86" fmla="+- 0 7849 6045"/>
              <a:gd name="T87" fmla="*/ 7849 h 2878"/>
              <a:gd name="T88" fmla="+- 0 13539 8774"/>
              <a:gd name="T89" fmla="*/ T88 w 10740"/>
              <a:gd name="T90" fmla="+- 0 8231 6045"/>
              <a:gd name="T91" fmla="*/ 8231 h 2878"/>
              <a:gd name="T92" fmla="+- 0 14130 8774"/>
              <a:gd name="T93" fmla="*/ T92 w 10740"/>
              <a:gd name="T94" fmla="+- 0 7751 6045"/>
              <a:gd name="T95" fmla="*/ 7751 h 2878"/>
              <a:gd name="T96" fmla="+- 0 13704 8774"/>
              <a:gd name="T97" fmla="*/ T96 w 10740"/>
              <a:gd name="T98" fmla="+- 0 7830 6045"/>
              <a:gd name="T99" fmla="*/ 7830 h 2878"/>
              <a:gd name="T100" fmla="+- 0 14331 8774"/>
              <a:gd name="T101" fmla="*/ T100 w 10740"/>
              <a:gd name="T102" fmla="+- 0 7869 6045"/>
              <a:gd name="T103" fmla="*/ 7869 h 2878"/>
              <a:gd name="T104" fmla="+- 0 14396 8774"/>
              <a:gd name="T105" fmla="*/ T104 w 10740"/>
              <a:gd name="T106" fmla="+- 0 8922 6045"/>
              <a:gd name="T107" fmla="*/ 8922 h 2878"/>
              <a:gd name="T108" fmla="+- 0 15012 8774"/>
              <a:gd name="T109" fmla="*/ T108 w 10740"/>
              <a:gd name="T110" fmla="+- 0 7913 6045"/>
              <a:gd name="T111" fmla="*/ 7913 h 2878"/>
              <a:gd name="T112" fmla="+- 0 14525 8774"/>
              <a:gd name="T113" fmla="*/ T112 w 10740"/>
              <a:gd name="T114" fmla="+- 0 7695 6045"/>
              <a:gd name="T115" fmla="*/ 7695 h 2878"/>
              <a:gd name="T116" fmla="+- 0 15448 8774"/>
              <a:gd name="T117" fmla="*/ T116 w 10740"/>
              <a:gd name="T118" fmla="+- 0 8119 6045"/>
              <a:gd name="T119" fmla="*/ 8119 h 2878"/>
              <a:gd name="T120" fmla="+- 0 15654 8774"/>
              <a:gd name="T121" fmla="*/ T120 w 10740"/>
              <a:gd name="T122" fmla="+- 0 7830 6045"/>
              <a:gd name="T123" fmla="*/ 7830 h 2878"/>
              <a:gd name="T124" fmla="+- 0 15788 8774"/>
              <a:gd name="T125" fmla="*/ T124 w 10740"/>
              <a:gd name="T126" fmla="+- 0 8242 6045"/>
              <a:gd name="T127" fmla="*/ 8242 h 2878"/>
              <a:gd name="T128" fmla="+- 0 16149 8774"/>
              <a:gd name="T129" fmla="*/ T128 w 10740"/>
              <a:gd name="T130" fmla="+- 0 7830 6045"/>
              <a:gd name="T131" fmla="*/ 7830 h 2878"/>
              <a:gd name="T132" fmla="+- 0 16325 8774"/>
              <a:gd name="T133" fmla="*/ T132 w 10740"/>
              <a:gd name="T134" fmla="+- 0 8248 6045"/>
              <a:gd name="T135" fmla="*/ 8248 h 2878"/>
              <a:gd name="T136" fmla="+- 0 16635 8774"/>
              <a:gd name="T137" fmla="*/ T136 w 10740"/>
              <a:gd name="T138" fmla="+- 0 7898 6045"/>
              <a:gd name="T139" fmla="*/ 7898 h 2878"/>
              <a:gd name="T140" fmla="+- 0 17216 8774"/>
              <a:gd name="T141" fmla="*/ T140 w 10740"/>
              <a:gd name="T142" fmla="+- 0 8048 6045"/>
              <a:gd name="T143" fmla="*/ 8048 h 2878"/>
              <a:gd name="T144" fmla="+- 0 17071 8774"/>
              <a:gd name="T145" fmla="*/ T144 w 10740"/>
              <a:gd name="T146" fmla="+- 0 7668 6045"/>
              <a:gd name="T147" fmla="*/ 7668 h 2878"/>
              <a:gd name="T148" fmla="+- 0 17918 8774"/>
              <a:gd name="T149" fmla="*/ T148 w 10740"/>
              <a:gd name="T150" fmla="+- 0 7890 6045"/>
              <a:gd name="T151" fmla="*/ 7890 h 2878"/>
              <a:gd name="T152" fmla="+- 0 18125 8774"/>
              <a:gd name="T153" fmla="*/ T152 w 10740"/>
              <a:gd name="T154" fmla="+- 0 8502 6045"/>
              <a:gd name="T155" fmla="*/ 8502 h 2878"/>
              <a:gd name="T156" fmla="+- 0 18519 8774"/>
              <a:gd name="T157" fmla="*/ T156 w 10740"/>
              <a:gd name="T158" fmla="+- 0 7918 6045"/>
              <a:gd name="T159" fmla="*/ 7918 h 2878"/>
              <a:gd name="T160" fmla="+- 0 18949 8774"/>
              <a:gd name="T161" fmla="*/ T160 w 10740"/>
              <a:gd name="T162" fmla="+- 0 8503 6045"/>
              <a:gd name="T163" fmla="*/ 8503 h 2878"/>
              <a:gd name="T164" fmla="+- 0 19076 8774"/>
              <a:gd name="T165" fmla="*/ T164 w 10740"/>
              <a:gd name="T166" fmla="+- 0 8116 6045"/>
              <a:gd name="T167" fmla="*/ 8116 h 2878"/>
              <a:gd name="T168" fmla="+- 0 19405 8774"/>
              <a:gd name="T169" fmla="*/ T168 w 10740"/>
              <a:gd name="T170" fmla="+- 0 7081 6045"/>
              <a:gd name="T171" fmla="*/ 7081 h 2878"/>
              <a:gd name="T172" fmla="+- 0 19474 8774"/>
              <a:gd name="T173" fmla="*/ T172 w 10740"/>
              <a:gd name="T174" fmla="+- 0 8085 6045"/>
              <a:gd name="T175" fmla="*/ 8085 h 2878"/>
              <a:gd name="T176" fmla="+- 0 19513 8774"/>
              <a:gd name="T177" fmla="*/ T176 w 10740"/>
              <a:gd name="T178" fmla="+- 0 8265 6045"/>
              <a:gd name="T179" fmla="*/ 8265 h 2878"/>
              <a:gd name="T180" fmla="+- 0 19172 8774"/>
              <a:gd name="T181" fmla="*/ T180 w 10740"/>
              <a:gd name="T182" fmla="+- 0 7705 6045"/>
              <a:gd name="T183" fmla="*/ 7705 h 2878"/>
              <a:gd name="T184" fmla="+- 0 18187 8774"/>
              <a:gd name="T185" fmla="*/ T184 w 10740"/>
              <a:gd name="T186" fmla="+- 0 7604 6045"/>
              <a:gd name="T187" fmla="*/ 7604 h 287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</a:cxnLst>
            <a:rect l="0" t="0" r="r" b="b"/>
            <a:pathLst>
              <a:path w="10740" h="2878" extrusionOk="0">
                <a:moveTo>
                  <a:pt x="97" y="1584"/>
                </a:moveTo>
                <a:cubicBezTo>
                  <a:pt x="105" y="1618"/>
                  <a:pt x="110" y="1659"/>
                  <a:pt x="119" y="1691"/>
                </a:cubicBezTo>
                <a:cubicBezTo>
                  <a:pt x="124" y="1702"/>
                  <a:pt x="129" y="1713"/>
                  <a:pt x="134" y="1724"/>
                </a:cubicBezTo>
                <a:cubicBezTo>
                  <a:pt x="128" y="1692"/>
                  <a:pt x="127" y="1710"/>
                  <a:pt x="124" y="1678"/>
                </a:cubicBezTo>
                <a:cubicBezTo>
                  <a:pt x="109" y="1514"/>
                  <a:pt x="103" y="1348"/>
                  <a:pt x="90" y="1184"/>
                </a:cubicBezTo>
                <a:cubicBezTo>
                  <a:pt x="69" y="922"/>
                  <a:pt x="16" y="659"/>
                  <a:pt x="4" y="398"/>
                </a:cubicBezTo>
                <a:cubicBezTo>
                  <a:pt x="61" y="430"/>
                  <a:pt x="94" y="461"/>
                  <a:pt x="139" y="516"/>
                </a:cubicBezTo>
                <a:cubicBezTo>
                  <a:pt x="238" y="636"/>
                  <a:pt x="323" y="776"/>
                  <a:pt x="439" y="873"/>
                </a:cubicBezTo>
                <a:cubicBezTo>
                  <a:pt x="470" y="811"/>
                  <a:pt x="483" y="757"/>
                  <a:pt x="497" y="682"/>
                </a:cubicBezTo>
                <a:cubicBezTo>
                  <a:pt x="533" y="484"/>
                  <a:pt x="582" y="254"/>
                  <a:pt x="709" y="91"/>
                </a:cubicBezTo>
                <a:cubicBezTo>
                  <a:pt x="766" y="18"/>
                  <a:pt x="855" y="-39"/>
                  <a:pt x="939" y="29"/>
                </a:cubicBezTo>
                <a:cubicBezTo>
                  <a:pt x="1076" y="139"/>
                  <a:pt x="1113" y="385"/>
                  <a:pt x="1152" y="542"/>
                </a:cubicBezTo>
                <a:cubicBezTo>
                  <a:pt x="1220" y="818"/>
                  <a:pt x="1260" y="1117"/>
                  <a:pt x="1371" y="1380"/>
                </a:cubicBezTo>
                <a:cubicBezTo>
                  <a:pt x="1416" y="1487"/>
                  <a:pt x="1465" y="1551"/>
                  <a:pt x="1568" y="1592"/>
                </a:cubicBezTo>
              </a:path>
              <a:path w="10740" h="2878" extrusionOk="0">
                <a:moveTo>
                  <a:pt x="2275" y="1182"/>
                </a:moveTo>
                <a:cubicBezTo>
                  <a:pt x="2224" y="1172"/>
                  <a:pt x="2188" y="1168"/>
                  <a:pt x="2133" y="1177"/>
                </a:cubicBezTo>
                <a:cubicBezTo>
                  <a:pt x="2044" y="1192"/>
                  <a:pt x="1959" y="1214"/>
                  <a:pt x="1885" y="1268"/>
                </a:cubicBezTo>
                <a:cubicBezTo>
                  <a:pt x="1823" y="1314"/>
                  <a:pt x="1767" y="1388"/>
                  <a:pt x="1758" y="1467"/>
                </a:cubicBezTo>
                <a:cubicBezTo>
                  <a:pt x="1748" y="1548"/>
                  <a:pt x="1799" y="1627"/>
                  <a:pt x="1882" y="1635"/>
                </a:cubicBezTo>
                <a:cubicBezTo>
                  <a:pt x="1965" y="1643"/>
                  <a:pt x="2050" y="1586"/>
                  <a:pt x="2114" y="1540"/>
                </a:cubicBezTo>
                <a:cubicBezTo>
                  <a:pt x="2197" y="1480"/>
                  <a:pt x="2267" y="1405"/>
                  <a:pt x="2342" y="1336"/>
                </a:cubicBezTo>
                <a:cubicBezTo>
                  <a:pt x="2373" y="1308"/>
                  <a:pt x="2430" y="1240"/>
                  <a:pt x="2478" y="1272"/>
                </a:cubicBezTo>
                <a:cubicBezTo>
                  <a:pt x="2524" y="1302"/>
                  <a:pt x="2536" y="1389"/>
                  <a:pt x="2549" y="1437"/>
                </a:cubicBezTo>
                <a:cubicBezTo>
                  <a:pt x="2570" y="1515"/>
                  <a:pt x="2611" y="1753"/>
                  <a:pt x="2596" y="1674"/>
                </a:cubicBezTo>
                <a:cubicBezTo>
                  <a:pt x="2590" y="1634"/>
                  <a:pt x="2588" y="1619"/>
                  <a:pt x="2593" y="1591"/>
                </a:cubicBezTo>
              </a:path>
              <a:path w="10740" h="2878" extrusionOk="0">
                <a:moveTo>
                  <a:pt x="2829" y="1376"/>
                </a:moveTo>
                <a:cubicBezTo>
                  <a:pt x="2864" y="1465"/>
                  <a:pt x="2896" y="1554"/>
                  <a:pt x="2912" y="1649"/>
                </a:cubicBezTo>
                <a:cubicBezTo>
                  <a:pt x="2924" y="1719"/>
                  <a:pt x="2924" y="1791"/>
                  <a:pt x="2932" y="1861"/>
                </a:cubicBezTo>
                <a:cubicBezTo>
                  <a:pt x="2933" y="1868"/>
                  <a:pt x="2934" y="1875"/>
                  <a:pt x="2935" y="1882"/>
                </a:cubicBezTo>
                <a:cubicBezTo>
                  <a:pt x="2942" y="1831"/>
                  <a:pt x="2949" y="1780"/>
                  <a:pt x="2963" y="1730"/>
                </a:cubicBezTo>
                <a:cubicBezTo>
                  <a:pt x="2996" y="1613"/>
                  <a:pt x="3043" y="1457"/>
                  <a:pt x="3164" y="1400"/>
                </a:cubicBezTo>
                <a:cubicBezTo>
                  <a:pt x="3230" y="1369"/>
                  <a:pt x="3291" y="1411"/>
                  <a:pt x="3336" y="1457"/>
                </a:cubicBezTo>
                <a:cubicBezTo>
                  <a:pt x="3411" y="1534"/>
                  <a:pt x="3458" y="1637"/>
                  <a:pt x="3519" y="1725"/>
                </a:cubicBezTo>
                <a:cubicBezTo>
                  <a:pt x="3565" y="1792"/>
                  <a:pt x="3622" y="1856"/>
                  <a:pt x="3710" y="1851"/>
                </a:cubicBezTo>
                <a:cubicBezTo>
                  <a:pt x="3764" y="1840"/>
                  <a:pt x="3783" y="1836"/>
                  <a:pt x="3817" y="1819"/>
                </a:cubicBezTo>
              </a:path>
              <a:path w="10740" h="2878" extrusionOk="0">
                <a:moveTo>
                  <a:pt x="4210" y="1486"/>
                </a:moveTo>
                <a:cubicBezTo>
                  <a:pt x="4177" y="1444"/>
                  <a:pt x="4173" y="1430"/>
                  <a:pt x="4102" y="1429"/>
                </a:cubicBezTo>
                <a:cubicBezTo>
                  <a:pt x="4005" y="1428"/>
                  <a:pt x="3909" y="1454"/>
                  <a:pt x="3826" y="1504"/>
                </a:cubicBezTo>
                <a:cubicBezTo>
                  <a:pt x="3750" y="1550"/>
                  <a:pt x="3690" y="1623"/>
                  <a:pt x="3693" y="1716"/>
                </a:cubicBezTo>
                <a:cubicBezTo>
                  <a:pt x="3697" y="1845"/>
                  <a:pt x="3817" y="1932"/>
                  <a:pt x="3938" y="1930"/>
                </a:cubicBezTo>
                <a:cubicBezTo>
                  <a:pt x="4032" y="1929"/>
                  <a:pt x="4117" y="1879"/>
                  <a:pt x="4187" y="1821"/>
                </a:cubicBezTo>
                <a:cubicBezTo>
                  <a:pt x="4264" y="1758"/>
                  <a:pt x="4310" y="1619"/>
                  <a:pt x="4387" y="1570"/>
                </a:cubicBezTo>
                <a:cubicBezTo>
                  <a:pt x="4394" y="1570"/>
                  <a:pt x="4400" y="1569"/>
                  <a:pt x="4407" y="1569"/>
                </a:cubicBezTo>
                <a:cubicBezTo>
                  <a:pt x="4436" y="1647"/>
                  <a:pt x="4459" y="1726"/>
                  <a:pt x="4487" y="1804"/>
                </a:cubicBezTo>
                <a:cubicBezTo>
                  <a:pt x="4521" y="1900"/>
                  <a:pt x="4604" y="2176"/>
                  <a:pt x="4723" y="2209"/>
                </a:cubicBezTo>
                <a:cubicBezTo>
                  <a:pt x="4759" y="2219"/>
                  <a:pt x="4743" y="2196"/>
                  <a:pt x="4765" y="2186"/>
                </a:cubicBezTo>
              </a:path>
              <a:path w="10740" h="2878" extrusionOk="0">
                <a:moveTo>
                  <a:pt x="5315" y="1727"/>
                </a:moveTo>
                <a:cubicBezTo>
                  <a:pt x="5338" y="1718"/>
                  <a:pt x="5344" y="1717"/>
                  <a:pt x="5356" y="1706"/>
                </a:cubicBezTo>
                <a:cubicBezTo>
                  <a:pt x="5338" y="1697"/>
                  <a:pt x="5312" y="1663"/>
                  <a:pt x="5274" y="1651"/>
                </a:cubicBezTo>
                <a:cubicBezTo>
                  <a:pt x="5164" y="1616"/>
                  <a:pt x="4940" y="1631"/>
                  <a:pt x="4930" y="1785"/>
                </a:cubicBezTo>
                <a:cubicBezTo>
                  <a:pt x="4920" y="1931"/>
                  <a:pt x="5095" y="1960"/>
                  <a:pt x="5203" y="1949"/>
                </a:cubicBezTo>
                <a:cubicBezTo>
                  <a:pt x="5321" y="1937"/>
                  <a:pt x="5452" y="1864"/>
                  <a:pt x="5557" y="1824"/>
                </a:cubicBezTo>
                <a:cubicBezTo>
                  <a:pt x="5575" y="1887"/>
                  <a:pt x="5598" y="1944"/>
                  <a:pt x="5608" y="2013"/>
                </a:cubicBezTo>
                <a:cubicBezTo>
                  <a:pt x="5652" y="2305"/>
                  <a:pt x="5661" y="2588"/>
                  <a:pt x="5622" y="2877"/>
                </a:cubicBezTo>
                <a:cubicBezTo>
                  <a:pt x="5636" y="2819"/>
                  <a:pt x="5642" y="2749"/>
                  <a:pt x="5670" y="2683"/>
                </a:cubicBezTo>
                <a:cubicBezTo>
                  <a:pt x="5797" y="2379"/>
                  <a:pt x="6137" y="2170"/>
                  <a:pt x="6238" y="1868"/>
                </a:cubicBezTo>
                <a:cubicBezTo>
                  <a:pt x="6280" y="1742"/>
                  <a:pt x="6216" y="1650"/>
                  <a:pt x="6108" y="1589"/>
                </a:cubicBezTo>
                <a:cubicBezTo>
                  <a:pt x="6000" y="1528"/>
                  <a:pt x="5800" y="1501"/>
                  <a:pt x="5751" y="1650"/>
                </a:cubicBezTo>
                <a:cubicBezTo>
                  <a:pt x="5677" y="1874"/>
                  <a:pt x="5955" y="2143"/>
                  <a:pt x="6137" y="2213"/>
                </a:cubicBezTo>
                <a:cubicBezTo>
                  <a:pt x="6343" y="2292"/>
                  <a:pt x="6527" y="2230"/>
                  <a:pt x="6674" y="2074"/>
                </a:cubicBezTo>
                <a:cubicBezTo>
                  <a:pt x="6736" y="2008"/>
                  <a:pt x="6772" y="1914"/>
                  <a:pt x="6827" y="1841"/>
                </a:cubicBezTo>
                <a:cubicBezTo>
                  <a:pt x="6851" y="1807"/>
                  <a:pt x="6856" y="1797"/>
                  <a:pt x="6880" y="1785"/>
                </a:cubicBezTo>
                <a:cubicBezTo>
                  <a:pt x="6917" y="1833"/>
                  <a:pt x="6964" y="1842"/>
                  <a:pt x="6991" y="1935"/>
                </a:cubicBezTo>
                <a:cubicBezTo>
                  <a:pt x="7015" y="2018"/>
                  <a:pt x="7017" y="2112"/>
                  <a:pt x="7014" y="2197"/>
                </a:cubicBezTo>
                <a:cubicBezTo>
                  <a:pt x="7012" y="2246"/>
                  <a:pt x="7001" y="2293"/>
                  <a:pt x="6997" y="2341"/>
                </a:cubicBezTo>
                <a:cubicBezTo>
                  <a:pt x="7102" y="2121"/>
                  <a:pt x="7195" y="1938"/>
                  <a:pt x="7375" y="1785"/>
                </a:cubicBezTo>
                <a:cubicBezTo>
                  <a:pt x="7426" y="1850"/>
                  <a:pt x="7461" y="1881"/>
                  <a:pt x="7491" y="1976"/>
                </a:cubicBezTo>
                <a:cubicBezTo>
                  <a:pt x="7513" y="2044"/>
                  <a:pt x="7535" y="2149"/>
                  <a:pt x="7551" y="2203"/>
                </a:cubicBezTo>
                <a:cubicBezTo>
                  <a:pt x="7598" y="2003"/>
                  <a:pt x="7652" y="1842"/>
                  <a:pt x="7767" y="1676"/>
                </a:cubicBezTo>
                <a:cubicBezTo>
                  <a:pt x="7797" y="1730"/>
                  <a:pt x="7836" y="1774"/>
                  <a:pt x="7861" y="1853"/>
                </a:cubicBezTo>
                <a:cubicBezTo>
                  <a:pt x="7907" y="2000"/>
                  <a:pt x="7928" y="2212"/>
                  <a:pt x="8105" y="2253"/>
                </a:cubicBezTo>
                <a:cubicBezTo>
                  <a:pt x="8236" y="2283"/>
                  <a:pt x="8383" y="2091"/>
                  <a:pt x="8442" y="2003"/>
                </a:cubicBezTo>
                <a:cubicBezTo>
                  <a:pt x="8509" y="1904"/>
                  <a:pt x="8622" y="1691"/>
                  <a:pt x="8525" y="1575"/>
                </a:cubicBezTo>
                <a:cubicBezTo>
                  <a:pt x="8446" y="1481"/>
                  <a:pt x="8346" y="1521"/>
                  <a:pt x="8297" y="1623"/>
                </a:cubicBezTo>
                <a:cubicBezTo>
                  <a:pt x="8164" y="1898"/>
                  <a:pt x="8454" y="2194"/>
                  <a:pt x="8724" y="2140"/>
                </a:cubicBezTo>
                <a:cubicBezTo>
                  <a:pt x="8897" y="2106"/>
                  <a:pt x="9022" y="1957"/>
                  <a:pt x="9144" y="1845"/>
                </a:cubicBezTo>
                <a:cubicBezTo>
                  <a:pt x="9165" y="1877"/>
                  <a:pt x="9208" y="1891"/>
                  <a:pt x="9233" y="1953"/>
                </a:cubicBezTo>
                <a:cubicBezTo>
                  <a:pt x="9296" y="2111"/>
                  <a:pt x="9316" y="2292"/>
                  <a:pt x="9351" y="2457"/>
                </a:cubicBezTo>
                <a:cubicBezTo>
                  <a:pt x="9373" y="2397"/>
                  <a:pt x="9392" y="2325"/>
                  <a:pt x="9418" y="2263"/>
                </a:cubicBezTo>
                <a:cubicBezTo>
                  <a:pt x="9460" y="2162"/>
                  <a:pt x="9584" y="1835"/>
                  <a:pt x="9745" y="1873"/>
                </a:cubicBezTo>
                <a:cubicBezTo>
                  <a:pt x="9853" y="1898"/>
                  <a:pt x="9890" y="2004"/>
                  <a:pt x="9937" y="2094"/>
                </a:cubicBezTo>
                <a:cubicBezTo>
                  <a:pt x="10013" y="2242"/>
                  <a:pt x="10068" y="2346"/>
                  <a:pt x="10175" y="2458"/>
                </a:cubicBezTo>
                <a:cubicBezTo>
                  <a:pt x="10200" y="2414"/>
                  <a:pt x="10248" y="2368"/>
                  <a:pt x="10268" y="2282"/>
                </a:cubicBezTo>
                <a:cubicBezTo>
                  <a:pt x="10287" y="2180"/>
                  <a:pt x="10294" y="2142"/>
                  <a:pt x="10302" y="2071"/>
                </a:cubicBezTo>
              </a:path>
              <a:path w="10740" h="2878" extrusionOk="0">
                <a:moveTo>
                  <a:pt x="10535" y="825"/>
                </a:moveTo>
                <a:cubicBezTo>
                  <a:pt x="10592" y="886"/>
                  <a:pt x="10612" y="954"/>
                  <a:pt x="10631" y="1036"/>
                </a:cubicBezTo>
                <a:cubicBezTo>
                  <a:pt x="10668" y="1200"/>
                  <a:pt x="10673" y="1370"/>
                  <a:pt x="10680" y="1537"/>
                </a:cubicBezTo>
                <a:cubicBezTo>
                  <a:pt x="10687" y="1704"/>
                  <a:pt x="10699" y="1873"/>
                  <a:pt x="10700" y="2040"/>
                </a:cubicBezTo>
                <a:cubicBezTo>
                  <a:pt x="10700" y="2096"/>
                  <a:pt x="10685" y="2184"/>
                  <a:pt x="10726" y="2232"/>
                </a:cubicBezTo>
                <a:cubicBezTo>
                  <a:pt x="10730" y="2228"/>
                  <a:pt x="10735" y="2224"/>
                  <a:pt x="10739" y="2220"/>
                </a:cubicBezTo>
              </a:path>
              <a:path w="10740" h="2878" extrusionOk="0">
                <a:moveTo>
                  <a:pt x="10677" y="1718"/>
                </a:moveTo>
                <a:cubicBezTo>
                  <a:pt x="10581" y="1676"/>
                  <a:pt x="10502" y="1673"/>
                  <a:pt x="10398" y="1660"/>
                </a:cubicBezTo>
                <a:cubicBezTo>
                  <a:pt x="10248" y="1642"/>
                  <a:pt x="10098" y="1626"/>
                  <a:pt x="9948" y="1611"/>
                </a:cubicBezTo>
                <a:cubicBezTo>
                  <a:pt x="9770" y="1594"/>
                  <a:pt x="9591" y="1576"/>
                  <a:pt x="9413" y="1559"/>
                </a:cubicBez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4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54113" y="2475311"/>
            <a:ext cx="1631950" cy="379809"/>
          </a:xfrm>
          <a:custGeom>
            <a:avLst/>
            <a:gdLst>
              <a:gd name="T0" fmla="+- 0 3540 3207"/>
              <a:gd name="T1" fmla="*/ T0 w 4533"/>
              <a:gd name="T2" fmla="+- 0 9824 9168"/>
              <a:gd name="T3" fmla="*/ 9824 h 1407"/>
              <a:gd name="T4" fmla="+- 0 3452 3207"/>
              <a:gd name="T5" fmla="*/ T4 w 4533"/>
              <a:gd name="T6" fmla="+- 0 9791 9168"/>
              <a:gd name="T7" fmla="*/ 9791 h 1407"/>
              <a:gd name="T8" fmla="+- 0 3332 3207"/>
              <a:gd name="T9" fmla="*/ T8 w 4533"/>
              <a:gd name="T10" fmla="+- 0 9833 9168"/>
              <a:gd name="T11" fmla="*/ 9833 h 1407"/>
              <a:gd name="T12" fmla="+- 0 3224 3207"/>
              <a:gd name="T13" fmla="*/ T12 w 4533"/>
              <a:gd name="T14" fmla="+- 0 9947 9168"/>
              <a:gd name="T15" fmla="*/ 9947 h 1407"/>
              <a:gd name="T16" fmla="+- 0 3219 3207"/>
              <a:gd name="T17" fmla="*/ T16 w 4533"/>
              <a:gd name="T18" fmla="+- 0 10105 9168"/>
              <a:gd name="T19" fmla="*/ 10105 h 1407"/>
              <a:gd name="T20" fmla="+- 0 3316 3207"/>
              <a:gd name="T21" fmla="*/ T20 w 4533"/>
              <a:gd name="T22" fmla="+- 0 10233 9168"/>
              <a:gd name="T23" fmla="*/ 10233 h 1407"/>
              <a:gd name="T24" fmla="+- 0 3456 3207"/>
              <a:gd name="T25" fmla="*/ T24 w 4533"/>
              <a:gd name="T26" fmla="+- 0 10275 9168"/>
              <a:gd name="T27" fmla="*/ 10275 h 1407"/>
              <a:gd name="T28" fmla="+- 0 3601 3207"/>
              <a:gd name="T29" fmla="*/ T28 w 4533"/>
              <a:gd name="T30" fmla="+- 0 10240 9168"/>
              <a:gd name="T31" fmla="*/ 10240 h 1407"/>
              <a:gd name="T32" fmla="+- 0 4101 3207"/>
              <a:gd name="T33" fmla="*/ T32 w 4533"/>
              <a:gd name="T34" fmla="+- 0 9974 9168"/>
              <a:gd name="T35" fmla="*/ 9974 h 1407"/>
              <a:gd name="T36" fmla="+- 0 4219 3207"/>
              <a:gd name="T37" fmla="*/ T36 w 4533"/>
              <a:gd name="T38" fmla="+- 0 9909 9168"/>
              <a:gd name="T39" fmla="*/ 9909 h 1407"/>
              <a:gd name="T40" fmla="+- 0 4130 3207"/>
              <a:gd name="T41" fmla="*/ T40 w 4533"/>
              <a:gd name="T42" fmla="+- 0 9945 9168"/>
              <a:gd name="T43" fmla="*/ 9945 h 1407"/>
              <a:gd name="T44" fmla="+- 0 4067 3207"/>
              <a:gd name="T45" fmla="*/ T44 w 4533"/>
              <a:gd name="T46" fmla="+- 0 10106 9168"/>
              <a:gd name="T47" fmla="*/ 10106 h 1407"/>
              <a:gd name="T48" fmla="+- 0 4154 3207"/>
              <a:gd name="T49" fmla="*/ T48 w 4533"/>
              <a:gd name="T50" fmla="+- 0 10320 9168"/>
              <a:gd name="T51" fmla="*/ 10320 h 1407"/>
              <a:gd name="T52" fmla="+- 0 4169 3207"/>
              <a:gd name="T53" fmla="*/ T52 w 4533"/>
              <a:gd name="T54" fmla="+- 0 10318 9168"/>
              <a:gd name="T55" fmla="*/ 10318 h 1407"/>
              <a:gd name="T56" fmla="+- 0 4204 3207"/>
              <a:gd name="T57" fmla="*/ T56 w 4533"/>
              <a:gd name="T58" fmla="+- 0 10195 9168"/>
              <a:gd name="T59" fmla="*/ 10195 h 1407"/>
              <a:gd name="T60" fmla="+- 0 4237 3207"/>
              <a:gd name="T61" fmla="*/ T60 w 4533"/>
              <a:gd name="T62" fmla="+- 0 9994 9168"/>
              <a:gd name="T63" fmla="*/ 9994 h 1407"/>
              <a:gd name="T64" fmla="+- 0 4253 3207"/>
              <a:gd name="T65" fmla="*/ T64 w 4533"/>
              <a:gd name="T66" fmla="+- 0 9982 9168"/>
              <a:gd name="T67" fmla="*/ 9982 h 1407"/>
              <a:gd name="T68" fmla="+- 0 4341 3207"/>
              <a:gd name="T69" fmla="*/ T68 w 4533"/>
              <a:gd name="T70" fmla="+- 0 10047 9168"/>
              <a:gd name="T71" fmla="*/ 10047 h 1407"/>
              <a:gd name="T72" fmla="+- 0 4466 3207"/>
              <a:gd name="T73" fmla="*/ T72 w 4533"/>
              <a:gd name="T74" fmla="+- 0 10197 9168"/>
              <a:gd name="T75" fmla="*/ 10197 h 1407"/>
              <a:gd name="T76" fmla="+- 0 4640 3207"/>
              <a:gd name="T77" fmla="*/ T76 w 4533"/>
              <a:gd name="T78" fmla="+- 0 10368 9168"/>
              <a:gd name="T79" fmla="*/ 10368 h 1407"/>
              <a:gd name="T80" fmla="+- 0 4725 3207"/>
              <a:gd name="T81" fmla="*/ T80 w 4533"/>
              <a:gd name="T82" fmla="+- 0 10404 9168"/>
              <a:gd name="T83" fmla="*/ 10404 h 1407"/>
              <a:gd name="T84" fmla="+- 0 4751 3207"/>
              <a:gd name="T85" fmla="*/ T84 w 4533"/>
              <a:gd name="T86" fmla="+- 0 10309 9168"/>
              <a:gd name="T87" fmla="*/ 10309 h 1407"/>
              <a:gd name="T88" fmla="+- 0 4765 3207"/>
              <a:gd name="T89" fmla="*/ T88 w 4533"/>
              <a:gd name="T90" fmla="+- 0 10117 9168"/>
              <a:gd name="T91" fmla="*/ 10117 h 1407"/>
              <a:gd name="T92" fmla="+- 0 4861 3207"/>
              <a:gd name="T93" fmla="*/ T92 w 4533"/>
              <a:gd name="T94" fmla="+- 0 9978 9168"/>
              <a:gd name="T95" fmla="*/ 9978 h 1407"/>
              <a:gd name="T96" fmla="+- 0 5015 3207"/>
              <a:gd name="T97" fmla="*/ T96 w 4533"/>
              <a:gd name="T98" fmla="+- 0 9916 9168"/>
              <a:gd name="T99" fmla="*/ 9916 h 1407"/>
              <a:gd name="T100" fmla="+- 0 5048 3207"/>
              <a:gd name="T101" fmla="*/ T100 w 4533"/>
              <a:gd name="T102" fmla="+- 0 9897 9168"/>
              <a:gd name="T103" fmla="*/ 9897 h 1407"/>
              <a:gd name="T104" fmla="+- 0 5249 3207"/>
              <a:gd name="T105" fmla="*/ T104 w 4533"/>
              <a:gd name="T106" fmla="+- 0 9170 9168"/>
              <a:gd name="T107" fmla="*/ 9170 h 1407"/>
              <a:gd name="T108" fmla="+- 0 5269 3207"/>
              <a:gd name="T109" fmla="*/ T108 w 4533"/>
              <a:gd name="T110" fmla="+- 0 9236 9168"/>
              <a:gd name="T111" fmla="*/ 9236 h 1407"/>
              <a:gd name="T112" fmla="+- 0 5255 3207"/>
              <a:gd name="T113" fmla="*/ T112 w 4533"/>
              <a:gd name="T114" fmla="+- 0 9482 9168"/>
              <a:gd name="T115" fmla="*/ 9482 h 1407"/>
              <a:gd name="T116" fmla="+- 0 5302 3207"/>
              <a:gd name="T117" fmla="*/ T116 w 4533"/>
              <a:gd name="T118" fmla="+- 0 9866 9168"/>
              <a:gd name="T119" fmla="*/ 9866 h 1407"/>
              <a:gd name="T120" fmla="+- 0 5362 3207"/>
              <a:gd name="T121" fmla="*/ T120 w 4533"/>
              <a:gd name="T122" fmla="+- 0 10211 9168"/>
              <a:gd name="T123" fmla="*/ 10211 h 1407"/>
              <a:gd name="T124" fmla="+- 0 5420 3207"/>
              <a:gd name="T125" fmla="*/ T124 w 4533"/>
              <a:gd name="T126" fmla="+- 0 10351 9168"/>
              <a:gd name="T127" fmla="*/ 10351 h 1407"/>
              <a:gd name="T128" fmla="+- 0 5511 3207"/>
              <a:gd name="T129" fmla="*/ T128 w 4533"/>
              <a:gd name="T130" fmla="+- 0 10044 9168"/>
              <a:gd name="T131" fmla="*/ 10044 h 1407"/>
              <a:gd name="T132" fmla="+- 0 5347 3207"/>
              <a:gd name="T133" fmla="*/ T132 w 4533"/>
              <a:gd name="T134" fmla="+- 0 9960 9168"/>
              <a:gd name="T135" fmla="*/ 9960 h 1407"/>
              <a:gd name="T136" fmla="+- 0 5100 3207"/>
              <a:gd name="T137" fmla="*/ T136 w 4533"/>
              <a:gd name="T138" fmla="+- 0 9895 9168"/>
              <a:gd name="T139" fmla="*/ 9895 h 1407"/>
              <a:gd name="T140" fmla="+- 0 5046 3207"/>
              <a:gd name="T141" fmla="*/ T140 w 4533"/>
              <a:gd name="T142" fmla="+- 0 9900 9168"/>
              <a:gd name="T143" fmla="*/ 9900 h 1407"/>
              <a:gd name="T144" fmla="+- 0 5986 3207"/>
              <a:gd name="T145" fmla="*/ T144 w 4533"/>
              <a:gd name="T146" fmla="+- 0 9982 9168"/>
              <a:gd name="T147" fmla="*/ 9982 h 1407"/>
              <a:gd name="T148" fmla="+- 0 5928 3207"/>
              <a:gd name="T149" fmla="*/ T148 w 4533"/>
              <a:gd name="T150" fmla="+- 0 9964 9168"/>
              <a:gd name="T151" fmla="*/ 9964 h 1407"/>
              <a:gd name="T152" fmla="+- 0 5782 3207"/>
              <a:gd name="T153" fmla="*/ T152 w 4533"/>
              <a:gd name="T154" fmla="+- 0 10046 9168"/>
              <a:gd name="T155" fmla="*/ 10046 h 1407"/>
              <a:gd name="T156" fmla="+- 0 5788 3207"/>
              <a:gd name="T157" fmla="*/ T156 w 4533"/>
              <a:gd name="T158" fmla="+- 0 10225 9168"/>
              <a:gd name="T159" fmla="*/ 10225 h 1407"/>
              <a:gd name="T160" fmla="+- 0 5958 3207"/>
              <a:gd name="T161" fmla="*/ T160 w 4533"/>
              <a:gd name="T162" fmla="+- 0 10355 9168"/>
              <a:gd name="T163" fmla="*/ 10355 h 1407"/>
              <a:gd name="T164" fmla="+- 0 6110 3207"/>
              <a:gd name="T165" fmla="*/ T164 w 4533"/>
              <a:gd name="T166" fmla="+- 0 10311 9168"/>
              <a:gd name="T167" fmla="*/ 10311 h 1407"/>
              <a:gd name="T168" fmla="+- 0 6075 3207"/>
              <a:gd name="T169" fmla="*/ T168 w 4533"/>
              <a:gd name="T170" fmla="+- 0 10143 9168"/>
              <a:gd name="T171" fmla="*/ 10143 h 1407"/>
              <a:gd name="T172" fmla="+- 0 5922 3207"/>
              <a:gd name="T173" fmla="*/ T172 w 4533"/>
              <a:gd name="T174" fmla="+- 0 10001 9168"/>
              <a:gd name="T175" fmla="*/ 10001 h 1407"/>
              <a:gd name="T176" fmla="+- 0 5872 3207"/>
              <a:gd name="T177" fmla="*/ T176 w 4533"/>
              <a:gd name="T178" fmla="+- 0 9969 9168"/>
              <a:gd name="T179" fmla="*/ 9969 h 1407"/>
              <a:gd name="T180" fmla="+- 0 6450 3207"/>
              <a:gd name="T181" fmla="*/ T180 w 4533"/>
              <a:gd name="T182" fmla="+- 0 10075 9168"/>
              <a:gd name="T183" fmla="*/ 10075 h 1407"/>
              <a:gd name="T184" fmla="+- 0 6485 3207"/>
              <a:gd name="T185" fmla="*/ T184 w 4533"/>
              <a:gd name="T186" fmla="+- 0 10085 9168"/>
              <a:gd name="T187" fmla="*/ 10085 h 1407"/>
              <a:gd name="T188" fmla="+- 0 6400 3207"/>
              <a:gd name="T189" fmla="*/ T188 w 4533"/>
              <a:gd name="T190" fmla="+- 0 10148 9168"/>
              <a:gd name="T191" fmla="*/ 10148 h 1407"/>
              <a:gd name="T192" fmla="+- 0 6336 3207"/>
              <a:gd name="T193" fmla="*/ T192 w 4533"/>
              <a:gd name="T194" fmla="+- 0 10272 9168"/>
              <a:gd name="T195" fmla="*/ 10272 h 1407"/>
              <a:gd name="T196" fmla="+- 0 6442 3207"/>
              <a:gd name="T197" fmla="*/ T196 w 4533"/>
              <a:gd name="T198" fmla="+- 0 10379 9168"/>
              <a:gd name="T199" fmla="*/ 10379 h 1407"/>
              <a:gd name="T200" fmla="+- 0 6625 3207"/>
              <a:gd name="T201" fmla="*/ T200 w 4533"/>
              <a:gd name="T202" fmla="+- 0 10345 9168"/>
              <a:gd name="T203" fmla="*/ 10345 h 1407"/>
              <a:gd name="T204" fmla="+- 0 6652 3207"/>
              <a:gd name="T205" fmla="*/ T204 w 4533"/>
              <a:gd name="T206" fmla="+- 0 10185 9168"/>
              <a:gd name="T207" fmla="*/ 10185 h 1407"/>
              <a:gd name="T208" fmla="+- 0 6550 3207"/>
              <a:gd name="T209" fmla="*/ T208 w 4533"/>
              <a:gd name="T210" fmla="+- 0 10044 9168"/>
              <a:gd name="T211" fmla="*/ 10044 h 1407"/>
              <a:gd name="T212" fmla="+- 0 6862 3207"/>
              <a:gd name="T213" fmla="*/ T212 w 4533"/>
              <a:gd name="T214" fmla="+- 0 10182 9168"/>
              <a:gd name="T215" fmla="*/ 10182 h 1407"/>
              <a:gd name="T216" fmla="+- 0 6979 3207"/>
              <a:gd name="T217" fmla="*/ T216 w 4533"/>
              <a:gd name="T218" fmla="+- 0 10352 9168"/>
              <a:gd name="T219" fmla="*/ 10352 h 1407"/>
              <a:gd name="T220" fmla="+- 0 6985 3207"/>
              <a:gd name="T221" fmla="*/ T220 w 4533"/>
              <a:gd name="T222" fmla="+- 0 10456 9168"/>
              <a:gd name="T223" fmla="*/ 10456 h 1407"/>
              <a:gd name="T224" fmla="+- 0 7053 3207"/>
              <a:gd name="T225" fmla="*/ T224 w 4533"/>
              <a:gd name="T226" fmla="+- 0 10329 9168"/>
              <a:gd name="T227" fmla="*/ 10329 h 1407"/>
              <a:gd name="T228" fmla="+- 0 7212 3207"/>
              <a:gd name="T229" fmla="*/ T228 w 4533"/>
              <a:gd name="T230" fmla="+- 0 10204 9168"/>
              <a:gd name="T231" fmla="*/ 10204 h 1407"/>
              <a:gd name="T232" fmla="+- 0 7413 3207"/>
              <a:gd name="T233" fmla="*/ T232 w 4533"/>
              <a:gd name="T234" fmla="+- 0 10239 9168"/>
              <a:gd name="T235" fmla="*/ 10239 h 1407"/>
              <a:gd name="T236" fmla="+- 0 7586 3207"/>
              <a:gd name="T237" fmla="*/ T236 w 4533"/>
              <a:gd name="T238" fmla="+- 0 10408 9168"/>
              <a:gd name="T239" fmla="*/ 10408 h 1407"/>
              <a:gd name="T240" fmla="+- 0 7694 3207"/>
              <a:gd name="T241" fmla="*/ T240 w 4533"/>
              <a:gd name="T242" fmla="+- 0 10559 9168"/>
              <a:gd name="T243" fmla="*/ 10559 h 1407"/>
              <a:gd name="T244" fmla="+- 0 7739 3207"/>
              <a:gd name="T245" fmla="*/ T244 w 4533"/>
              <a:gd name="T246" fmla="+- 0 10532 9168"/>
              <a:gd name="T247" fmla="*/ 10532 h 140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</a:cxnLst>
            <a:rect l="0" t="0" r="r" b="b"/>
            <a:pathLst>
              <a:path w="4533" h="1407" extrusionOk="0">
                <a:moveTo>
                  <a:pt x="333" y="656"/>
                </a:moveTo>
                <a:cubicBezTo>
                  <a:pt x="305" y="636"/>
                  <a:pt x="281" y="619"/>
                  <a:pt x="245" y="623"/>
                </a:cubicBezTo>
                <a:cubicBezTo>
                  <a:pt x="206" y="627"/>
                  <a:pt x="158" y="644"/>
                  <a:pt x="125" y="665"/>
                </a:cubicBezTo>
                <a:cubicBezTo>
                  <a:pt x="83" y="692"/>
                  <a:pt x="37" y="732"/>
                  <a:pt x="17" y="779"/>
                </a:cubicBezTo>
                <a:cubicBezTo>
                  <a:pt x="-4" y="828"/>
                  <a:pt x="-4" y="887"/>
                  <a:pt x="12" y="937"/>
                </a:cubicBezTo>
                <a:cubicBezTo>
                  <a:pt x="30" y="992"/>
                  <a:pt x="64" y="1031"/>
                  <a:pt x="109" y="1065"/>
                </a:cubicBezTo>
                <a:cubicBezTo>
                  <a:pt x="154" y="1099"/>
                  <a:pt x="193" y="1109"/>
                  <a:pt x="249" y="1107"/>
                </a:cubicBezTo>
                <a:cubicBezTo>
                  <a:pt x="301" y="1105"/>
                  <a:pt x="345" y="1087"/>
                  <a:pt x="394" y="1072"/>
                </a:cubicBezTo>
              </a:path>
              <a:path w="4533" h="1407" extrusionOk="0">
                <a:moveTo>
                  <a:pt x="894" y="806"/>
                </a:moveTo>
                <a:cubicBezTo>
                  <a:pt x="935" y="784"/>
                  <a:pt x="975" y="767"/>
                  <a:pt x="1012" y="741"/>
                </a:cubicBezTo>
                <a:cubicBezTo>
                  <a:pt x="968" y="739"/>
                  <a:pt x="957" y="739"/>
                  <a:pt x="923" y="777"/>
                </a:cubicBezTo>
                <a:cubicBezTo>
                  <a:pt x="884" y="821"/>
                  <a:pt x="863" y="880"/>
                  <a:pt x="860" y="938"/>
                </a:cubicBezTo>
                <a:cubicBezTo>
                  <a:pt x="857" y="996"/>
                  <a:pt x="880" y="1127"/>
                  <a:pt x="947" y="1152"/>
                </a:cubicBezTo>
                <a:cubicBezTo>
                  <a:pt x="952" y="1151"/>
                  <a:pt x="957" y="1151"/>
                  <a:pt x="962" y="1150"/>
                </a:cubicBezTo>
                <a:cubicBezTo>
                  <a:pt x="981" y="1109"/>
                  <a:pt x="991" y="1076"/>
                  <a:pt x="997" y="1027"/>
                </a:cubicBezTo>
                <a:cubicBezTo>
                  <a:pt x="1004" y="968"/>
                  <a:pt x="994" y="877"/>
                  <a:pt x="1030" y="826"/>
                </a:cubicBezTo>
                <a:cubicBezTo>
                  <a:pt x="1035" y="822"/>
                  <a:pt x="1041" y="818"/>
                  <a:pt x="1046" y="814"/>
                </a:cubicBezTo>
                <a:cubicBezTo>
                  <a:pt x="1081" y="832"/>
                  <a:pt x="1105" y="848"/>
                  <a:pt x="1134" y="879"/>
                </a:cubicBezTo>
                <a:cubicBezTo>
                  <a:pt x="1179" y="926"/>
                  <a:pt x="1218" y="978"/>
                  <a:pt x="1259" y="1029"/>
                </a:cubicBezTo>
                <a:cubicBezTo>
                  <a:pt x="1309" y="1091"/>
                  <a:pt x="1371" y="1149"/>
                  <a:pt x="1433" y="1200"/>
                </a:cubicBezTo>
                <a:cubicBezTo>
                  <a:pt x="1451" y="1215"/>
                  <a:pt x="1491" y="1249"/>
                  <a:pt x="1518" y="1236"/>
                </a:cubicBezTo>
                <a:cubicBezTo>
                  <a:pt x="1549" y="1221"/>
                  <a:pt x="1541" y="1169"/>
                  <a:pt x="1544" y="1141"/>
                </a:cubicBezTo>
                <a:cubicBezTo>
                  <a:pt x="1550" y="1078"/>
                  <a:pt x="1544" y="1012"/>
                  <a:pt x="1558" y="949"/>
                </a:cubicBezTo>
                <a:cubicBezTo>
                  <a:pt x="1573" y="879"/>
                  <a:pt x="1600" y="850"/>
                  <a:pt x="1654" y="810"/>
                </a:cubicBezTo>
                <a:cubicBezTo>
                  <a:pt x="1702" y="774"/>
                  <a:pt x="1754" y="772"/>
                  <a:pt x="1808" y="748"/>
                </a:cubicBezTo>
                <a:cubicBezTo>
                  <a:pt x="1819" y="742"/>
                  <a:pt x="1830" y="735"/>
                  <a:pt x="1841" y="729"/>
                </a:cubicBezTo>
              </a:path>
              <a:path w="4533" h="1407" extrusionOk="0">
                <a:moveTo>
                  <a:pt x="2042" y="2"/>
                </a:moveTo>
                <a:cubicBezTo>
                  <a:pt x="2072" y="24"/>
                  <a:pt x="2070" y="18"/>
                  <a:pt x="2062" y="68"/>
                </a:cubicBezTo>
                <a:cubicBezTo>
                  <a:pt x="2048" y="151"/>
                  <a:pt x="2042" y="230"/>
                  <a:pt x="2048" y="314"/>
                </a:cubicBezTo>
                <a:cubicBezTo>
                  <a:pt x="2058" y="443"/>
                  <a:pt x="2076" y="570"/>
                  <a:pt x="2095" y="698"/>
                </a:cubicBezTo>
                <a:cubicBezTo>
                  <a:pt x="2112" y="813"/>
                  <a:pt x="2128" y="930"/>
                  <a:pt x="2155" y="1043"/>
                </a:cubicBezTo>
                <a:cubicBezTo>
                  <a:pt x="2168" y="1098"/>
                  <a:pt x="2184" y="1136"/>
                  <a:pt x="2213" y="1183"/>
                </a:cubicBezTo>
              </a:path>
              <a:path w="4533" h="1407" extrusionOk="0">
                <a:moveTo>
                  <a:pt x="2304" y="876"/>
                </a:moveTo>
                <a:cubicBezTo>
                  <a:pt x="2252" y="839"/>
                  <a:pt x="2201" y="814"/>
                  <a:pt x="2140" y="792"/>
                </a:cubicBezTo>
                <a:cubicBezTo>
                  <a:pt x="2061" y="764"/>
                  <a:pt x="1976" y="741"/>
                  <a:pt x="1893" y="727"/>
                </a:cubicBezTo>
                <a:cubicBezTo>
                  <a:pt x="1861" y="721"/>
                  <a:pt x="1831" y="711"/>
                  <a:pt x="1839" y="732"/>
                </a:cubicBezTo>
              </a:path>
              <a:path w="4533" h="1407" extrusionOk="0">
                <a:moveTo>
                  <a:pt x="2779" y="814"/>
                </a:moveTo>
                <a:cubicBezTo>
                  <a:pt x="2787" y="784"/>
                  <a:pt x="2750" y="793"/>
                  <a:pt x="2721" y="796"/>
                </a:cubicBezTo>
                <a:cubicBezTo>
                  <a:pt x="2661" y="803"/>
                  <a:pt x="2609" y="828"/>
                  <a:pt x="2575" y="878"/>
                </a:cubicBezTo>
                <a:cubicBezTo>
                  <a:pt x="2536" y="935"/>
                  <a:pt x="2547" y="1000"/>
                  <a:pt x="2581" y="1057"/>
                </a:cubicBezTo>
                <a:cubicBezTo>
                  <a:pt x="2618" y="1119"/>
                  <a:pt x="2680" y="1170"/>
                  <a:pt x="2751" y="1187"/>
                </a:cubicBezTo>
                <a:cubicBezTo>
                  <a:pt x="2801" y="1199"/>
                  <a:pt x="2874" y="1195"/>
                  <a:pt x="2903" y="1143"/>
                </a:cubicBezTo>
                <a:cubicBezTo>
                  <a:pt x="2935" y="1086"/>
                  <a:pt x="2901" y="1021"/>
                  <a:pt x="2868" y="975"/>
                </a:cubicBezTo>
                <a:cubicBezTo>
                  <a:pt x="2827" y="916"/>
                  <a:pt x="2773" y="873"/>
                  <a:pt x="2715" y="833"/>
                </a:cubicBezTo>
                <a:cubicBezTo>
                  <a:pt x="2688" y="816"/>
                  <a:pt x="2682" y="812"/>
                  <a:pt x="2665" y="801"/>
                </a:cubicBezTo>
              </a:path>
              <a:path w="4533" h="1407" extrusionOk="0">
                <a:moveTo>
                  <a:pt x="3243" y="907"/>
                </a:moveTo>
                <a:cubicBezTo>
                  <a:pt x="3263" y="909"/>
                  <a:pt x="3268" y="908"/>
                  <a:pt x="3278" y="917"/>
                </a:cubicBezTo>
                <a:cubicBezTo>
                  <a:pt x="3250" y="941"/>
                  <a:pt x="3222" y="957"/>
                  <a:pt x="3193" y="980"/>
                </a:cubicBezTo>
                <a:cubicBezTo>
                  <a:pt x="3156" y="1009"/>
                  <a:pt x="3123" y="1053"/>
                  <a:pt x="3129" y="1104"/>
                </a:cubicBezTo>
                <a:cubicBezTo>
                  <a:pt x="3135" y="1157"/>
                  <a:pt x="3186" y="1199"/>
                  <a:pt x="3235" y="1211"/>
                </a:cubicBezTo>
                <a:cubicBezTo>
                  <a:pt x="3294" y="1225"/>
                  <a:pt x="3370" y="1215"/>
                  <a:pt x="3418" y="1177"/>
                </a:cubicBezTo>
                <a:cubicBezTo>
                  <a:pt x="3470" y="1137"/>
                  <a:pt x="3462" y="1071"/>
                  <a:pt x="3445" y="1017"/>
                </a:cubicBezTo>
                <a:cubicBezTo>
                  <a:pt x="3426" y="959"/>
                  <a:pt x="3384" y="919"/>
                  <a:pt x="3343" y="876"/>
                </a:cubicBezTo>
              </a:path>
              <a:path w="4533" h="1407" extrusionOk="0">
                <a:moveTo>
                  <a:pt x="3655" y="1014"/>
                </a:moveTo>
                <a:cubicBezTo>
                  <a:pt x="3700" y="1068"/>
                  <a:pt x="3747" y="1118"/>
                  <a:pt x="3772" y="1184"/>
                </a:cubicBezTo>
                <a:cubicBezTo>
                  <a:pt x="3785" y="1219"/>
                  <a:pt x="3780" y="1252"/>
                  <a:pt x="3778" y="1288"/>
                </a:cubicBezTo>
                <a:cubicBezTo>
                  <a:pt x="3800" y="1246"/>
                  <a:pt x="3819" y="1200"/>
                  <a:pt x="3846" y="1161"/>
                </a:cubicBezTo>
                <a:cubicBezTo>
                  <a:pt x="3887" y="1102"/>
                  <a:pt x="3934" y="1056"/>
                  <a:pt x="4005" y="1036"/>
                </a:cubicBezTo>
                <a:cubicBezTo>
                  <a:pt x="4075" y="1016"/>
                  <a:pt x="4145" y="1034"/>
                  <a:pt x="4206" y="1071"/>
                </a:cubicBezTo>
                <a:cubicBezTo>
                  <a:pt x="4276" y="1114"/>
                  <a:pt x="4328" y="1177"/>
                  <a:pt x="4379" y="1240"/>
                </a:cubicBezTo>
                <a:cubicBezTo>
                  <a:pt x="4418" y="1288"/>
                  <a:pt x="4449" y="1344"/>
                  <a:pt x="4487" y="1391"/>
                </a:cubicBezTo>
                <a:cubicBezTo>
                  <a:pt x="4518" y="1430"/>
                  <a:pt x="4521" y="1387"/>
                  <a:pt x="4532" y="1364"/>
                </a:cubicBez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5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01978" y="2522935"/>
            <a:ext cx="684213" cy="320278"/>
          </a:xfrm>
          <a:custGeom>
            <a:avLst/>
            <a:gdLst>
              <a:gd name="T0" fmla="+- 0 9158 8617"/>
              <a:gd name="T1" fmla="*/ T0 w 1902"/>
              <a:gd name="T2" fmla="+- 0 9366 9345"/>
              <a:gd name="T3" fmla="*/ 9366 h 1185"/>
              <a:gd name="T4" fmla="+- 0 9198 8617"/>
              <a:gd name="T5" fmla="*/ T4 w 1902"/>
              <a:gd name="T6" fmla="+- 0 9352 9345"/>
              <a:gd name="T7" fmla="*/ 9352 h 1185"/>
              <a:gd name="T8" fmla="+- 0 9069 8617"/>
              <a:gd name="T9" fmla="*/ T8 w 1902"/>
              <a:gd name="T10" fmla="+- 0 9382 9345"/>
              <a:gd name="T11" fmla="*/ 9382 h 1185"/>
              <a:gd name="T12" fmla="+- 0 8832 8617"/>
              <a:gd name="T13" fmla="*/ T12 w 1902"/>
              <a:gd name="T14" fmla="+- 0 9526 9345"/>
              <a:gd name="T15" fmla="*/ 9526 h 1185"/>
              <a:gd name="T16" fmla="+- 0 8617 8617"/>
              <a:gd name="T17" fmla="*/ T16 w 1902"/>
              <a:gd name="T18" fmla="+- 0 10022 9345"/>
              <a:gd name="T19" fmla="*/ 10022 h 1185"/>
              <a:gd name="T20" fmla="+- 0 8783 8617"/>
              <a:gd name="T21" fmla="*/ T20 w 1902"/>
              <a:gd name="T22" fmla="+- 0 10374 9345"/>
              <a:gd name="T23" fmla="*/ 10374 h 1185"/>
              <a:gd name="T24" fmla="+- 0 9267 8617"/>
              <a:gd name="T25" fmla="*/ T24 w 1902"/>
              <a:gd name="T26" fmla="+- 0 10436 9345"/>
              <a:gd name="T27" fmla="*/ 10436 h 1185"/>
              <a:gd name="T28" fmla="+- 0 9323 8617"/>
              <a:gd name="T29" fmla="*/ T28 w 1902"/>
              <a:gd name="T30" fmla="+- 0 9987 9345"/>
              <a:gd name="T31" fmla="*/ 9987 h 1185"/>
              <a:gd name="T32" fmla="+- 0 9198 8617"/>
              <a:gd name="T33" fmla="*/ T32 w 1902"/>
              <a:gd name="T34" fmla="+- 0 9856 9345"/>
              <a:gd name="T35" fmla="*/ 9856 h 1185"/>
              <a:gd name="T36" fmla="+- 0 9182 8617"/>
              <a:gd name="T37" fmla="*/ T36 w 1902"/>
              <a:gd name="T38" fmla="+- 0 9846 9345"/>
              <a:gd name="T39" fmla="*/ 9846 h 1185"/>
              <a:gd name="T40" fmla="+- 0 9257 8617"/>
              <a:gd name="T41" fmla="*/ T40 w 1902"/>
              <a:gd name="T42" fmla="+- 0 9919 9345"/>
              <a:gd name="T43" fmla="*/ 9919 h 1185"/>
              <a:gd name="T44" fmla="+- 0 9388 8617"/>
              <a:gd name="T45" fmla="*/ T44 w 1902"/>
              <a:gd name="T46" fmla="+- 0 10079 9345"/>
              <a:gd name="T47" fmla="*/ 10079 h 1185"/>
              <a:gd name="T48" fmla="+- 0 9440 8617"/>
              <a:gd name="T49" fmla="*/ T48 w 1902"/>
              <a:gd name="T50" fmla="+- 0 10286 9345"/>
              <a:gd name="T51" fmla="*/ 10286 h 1185"/>
              <a:gd name="T52" fmla="+- 0 9415 8617"/>
              <a:gd name="T53" fmla="*/ T52 w 1902"/>
              <a:gd name="T54" fmla="+- 0 10409 9345"/>
              <a:gd name="T55" fmla="*/ 10409 h 1185"/>
              <a:gd name="T56" fmla="+- 0 9553 8617"/>
              <a:gd name="T57" fmla="*/ T56 w 1902"/>
              <a:gd name="T58" fmla="+- 0 10528 9345"/>
              <a:gd name="T59" fmla="*/ 10528 h 1185"/>
              <a:gd name="T60" fmla="+- 0 9549 8617"/>
              <a:gd name="T61" fmla="*/ T60 w 1902"/>
              <a:gd name="T62" fmla="+- 0 10507 9345"/>
              <a:gd name="T63" fmla="*/ 10507 h 1185"/>
              <a:gd name="T64" fmla="+- 0 9919 8617"/>
              <a:gd name="T65" fmla="*/ T64 w 1902"/>
              <a:gd name="T66" fmla="+- 0 9456 9345"/>
              <a:gd name="T67" fmla="*/ 9456 h 1185"/>
              <a:gd name="T68" fmla="+- 0 9899 8617"/>
              <a:gd name="T69" fmla="*/ T68 w 1902"/>
              <a:gd name="T70" fmla="+- 0 9605 9345"/>
              <a:gd name="T71" fmla="*/ 9605 h 1185"/>
              <a:gd name="T72" fmla="+- 0 9885 8617"/>
              <a:gd name="T73" fmla="*/ T72 w 1902"/>
              <a:gd name="T74" fmla="+- 0 9927 9345"/>
              <a:gd name="T75" fmla="*/ 9927 h 1185"/>
              <a:gd name="T76" fmla="+- 0 9884 8617"/>
              <a:gd name="T77" fmla="*/ T76 w 1902"/>
              <a:gd name="T78" fmla="+- 0 10329 9345"/>
              <a:gd name="T79" fmla="*/ 10329 h 1185"/>
              <a:gd name="T80" fmla="+- 0 9937 8617"/>
              <a:gd name="T81" fmla="*/ T80 w 1902"/>
              <a:gd name="T82" fmla="+- 0 10472 9345"/>
              <a:gd name="T83" fmla="*/ 10472 h 1185"/>
              <a:gd name="T84" fmla="+- 0 10145 8617"/>
              <a:gd name="T85" fmla="*/ T84 w 1902"/>
              <a:gd name="T86" fmla="+- 0 10476 9345"/>
              <a:gd name="T87" fmla="*/ 10476 h 1185"/>
              <a:gd name="T88" fmla="+- 0 10292 8617"/>
              <a:gd name="T89" fmla="*/ T88 w 1902"/>
              <a:gd name="T90" fmla="+- 0 10459 9345"/>
              <a:gd name="T91" fmla="*/ 10459 h 1185"/>
              <a:gd name="T92" fmla="+- 0 10310 8617"/>
              <a:gd name="T93" fmla="*/ T92 w 1902"/>
              <a:gd name="T94" fmla="+- 0 10460 9345"/>
              <a:gd name="T95" fmla="*/ 10460 h 1185"/>
              <a:gd name="T96" fmla="+- 0 10253 8617"/>
              <a:gd name="T97" fmla="*/ T96 w 1902"/>
              <a:gd name="T98" fmla="+- 0 10409 9345"/>
              <a:gd name="T99" fmla="*/ 10409 h 1185"/>
              <a:gd name="T100" fmla="+- 0 10518 8617"/>
              <a:gd name="T101" fmla="*/ T100 w 1902"/>
              <a:gd name="T102" fmla="+- 0 9433 9345"/>
              <a:gd name="T103" fmla="*/ 9433 h 1185"/>
              <a:gd name="T104" fmla="+- 0 10460 8617"/>
              <a:gd name="T105" fmla="*/ T104 w 1902"/>
              <a:gd name="T106" fmla="+- 0 9420 9345"/>
              <a:gd name="T107" fmla="*/ 9420 h 1185"/>
              <a:gd name="T108" fmla="+- 0 10260 8617"/>
              <a:gd name="T109" fmla="*/ T108 w 1902"/>
              <a:gd name="T110" fmla="+- 0 9478 9345"/>
              <a:gd name="T111" fmla="*/ 9478 h 1185"/>
              <a:gd name="T112" fmla="+- 0 9940 8617"/>
              <a:gd name="T113" fmla="*/ T112 w 1902"/>
              <a:gd name="T114" fmla="+- 0 9636 9345"/>
              <a:gd name="T115" fmla="*/ 9636 h 118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</a:cxnLst>
            <a:rect l="0" t="0" r="r" b="b"/>
            <a:pathLst>
              <a:path w="1902" h="1185" extrusionOk="0">
                <a:moveTo>
                  <a:pt x="541" y="21"/>
                </a:moveTo>
                <a:cubicBezTo>
                  <a:pt x="562" y="11"/>
                  <a:pt x="566" y="7"/>
                  <a:pt x="581" y="7"/>
                </a:cubicBezTo>
                <a:cubicBezTo>
                  <a:pt x="539" y="11"/>
                  <a:pt x="497" y="21"/>
                  <a:pt x="452" y="37"/>
                </a:cubicBezTo>
                <a:cubicBezTo>
                  <a:pt x="363" y="69"/>
                  <a:pt x="285" y="118"/>
                  <a:pt x="215" y="181"/>
                </a:cubicBezTo>
                <a:cubicBezTo>
                  <a:pt x="76" y="307"/>
                  <a:pt x="-14" y="487"/>
                  <a:pt x="0" y="677"/>
                </a:cubicBezTo>
                <a:cubicBezTo>
                  <a:pt x="10" y="810"/>
                  <a:pt x="70" y="937"/>
                  <a:pt x="166" y="1029"/>
                </a:cubicBezTo>
                <a:cubicBezTo>
                  <a:pt x="293" y="1150"/>
                  <a:pt x="499" y="1189"/>
                  <a:pt x="650" y="1091"/>
                </a:cubicBezTo>
                <a:cubicBezTo>
                  <a:pt x="808" y="989"/>
                  <a:pt x="798" y="783"/>
                  <a:pt x="706" y="642"/>
                </a:cubicBezTo>
                <a:cubicBezTo>
                  <a:pt x="673" y="591"/>
                  <a:pt x="627" y="549"/>
                  <a:pt x="581" y="511"/>
                </a:cubicBezTo>
                <a:cubicBezTo>
                  <a:pt x="576" y="508"/>
                  <a:pt x="570" y="504"/>
                  <a:pt x="565" y="501"/>
                </a:cubicBezTo>
                <a:cubicBezTo>
                  <a:pt x="587" y="526"/>
                  <a:pt x="615" y="549"/>
                  <a:pt x="640" y="574"/>
                </a:cubicBezTo>
                <a:cubicBezTo>
                  <a:pt x="689" y="623"/>
                  <a:pt x="734" y="675"/>
                  <a:pt x="771" y="734"/>
                </a:cubicBezTo>
                <a:cubicBezTo>
                  <a:pt x="808" y="793"/>
                  <a:pt x="838" y="870"/>
                  <a:pt x="823" y="941"/>
                </a:cubicBezTo>
                <a:cubicBezTo>
                  <a:pt x="815" y="979"/>
                  <a:pt x="790" y="1024"/>
                  <a:pt x="798" y="1064"/>
                </a:cubicBezTo>
                <a:cubicBezTo>
                  <a:pt x="806" y="1102"/>
                  <a:pt x="893" y="1195"/>
                  <a:pt x="936" y="1183"/>
                </a:cubicBezTo>
                <a:cubicBezTo>
                  <a:pt x="935" y="1176"/>
                  <a:pt x="933" y="1169"/>
                  <a:pt x="932" y="1162"/>
                </a:cubicBezTo>
              </a:path>
              <a:path w="1902" h="1185" extrusionOk="0">
                <a:moveTo>
                  <a:pt x="1302" y="111"/>
                </a:moveTo>
                <a:cubicBezTo>
                  <a:pt x="1288" y="162"/>
                  <a:pt x="1288" y="208"/>
                  <a:pt x="1282" y="260"/>
                </a:cubicBezTo>
                <a:cubicBezTo>
                  <a:pt x="1269" y="368"/>
                  <a:pt x="1271" y="474"/>
                  <a:pt x="1268" y="582"/>
                </a:cubicBezTo>
                <a:cubicBezTo>
                  <a:pt x="1264" y="716"/>
                  <a:pt x="1256" y="850"/>
                  <a:pt x="1267" y="984"/>
                </a:cubicBezTo>
                <a:cubicBezTo>
                  <a:pt x="1271" y="1032"/>
                  <a:pt x="1273" y="1099"/>
                  <a:pt x="1320" y="1127"/>
                </a:cubicBezTo>
                <a:cubicBezTo>
                  <a:pt x="1378" y="1162"/>
                  <a:pt x="1466" y="1138"/>
                  <a:pt x="1528" y="1131"/>
                </a:cubicBezTo>
                <a:cubicBezTo>
                  <a:pt x="1577" y="1125"/>
                  <a:pt x="1626" y="1115"/>
                  <a:pt x="1675" y="1114"/>
                </a:cubicBezTo>
                <a:cubicBezTo>
                  <a:pt x="1681" y="1114"/>
                  <a:pt x="1687" y="1115"/>
                  <a:pt x="1693" y="1115"/>
                </a:cubicBezTo>
                <a:cubicBezTo>
                  <a:pt x="1667" y="1098"/>
                  <a:pt x="1658" y="1090"/>
                  <a:pt x="1636" y="1064"/>
                </a:cubicBezTo>
              </a:path>
              <a:path w="1902" h="1185" extrusionOk="0">
                <a:moveTo>
                  <a:pt x="1901" y="88"/>
                </a:moveTo>
                <a:cubicBezTo>
                  <a:pt x="1884" y="56"/>
                  <a:pt x="1875" y="65"/>
                  <a:pt x="1843" y="75"/>
                </a:cubicBezTo>
                <a:cubicBezTo>
                  <a:pt x="1777" y="95"/>
                  <a:pt x="1708" y="109"/>
                  <a:pt x="1643" y="133"/>
                </a:cubicBezTo>
                <a:cubicBezTo>
                  <a:pt x="1527" y="176"/>
                  <a:pt x="1421" y="216"/>
                  <a:pt x="1323" y="291"/>
                </a:cubicBez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6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00216" y="2992041"/>
            <a:ext cx="3806825" cy="656034"/>
          </a:xfrm>
          <a:custGeom>
            <a:avLst/>
            <a:gdLst>
              <a:gd name="T0" fmla="+- 0 8128 4721"/>
              <a:gd name="T1" fmla="*/ T0 w 10577"/>
              <a:gd name="T2" fmla="+- 0 13204 11083"/>
              <a:gd name="T3" fmla="*/ 13204 h 2428"/>
              <a:gd name="T4" fmla="+- 0 7867 4721"/>
              <a:gd name="T5" fmla="*/ T4 w 10577"/>
              <a:gd name="T6" fmla="+- 0 13269 11083"/>
              <a:gd name="T7" fmla="*/ 13269 h 2428"/>
              <a:gd name="T8" fmla="+- 0 7274 4721"/>
              <a:gd name="T9" fmla="*/ T8 w 10577"/>
              <a:gd name="T10" fmla="+- 0 13374 11083"/>
              <a:gd name="T11" fmla="*/ 13374 h 2428"/>
              <a:gd name="T12" fmla="+- 0 6445 4721"/>
              <a:gd name="T13" fmla="*/ T12 w 10577"/>
              <a:gd name="T14" fmla="+- 0 13478 11083"/>
              <a:gd name="T15" fmla="*/ 13478 h 2428"/>
              <a:gd name="T16" fmla="+- 0 5073 4721"/>
              <a:gd name="T17" fmla="*/ T16 w 10577"/>
              <a:gd name="T18" fmla="+- 0 13483 11083"/>
              <a:gd name="T19" fmla="*/ 13483 h 2428"/>
              <a:gd name="T20" fmla="+- 0 4811 4721"/>
              <a:gd name="T21" fmla="*/ T20 w 10577"/>
              <a:gd name="T22" fmla="+- 0 13415 11083"/>
              <a:gd name="T23" fmla="*/ 13415 h 2428"/>
              <a:gd name="T24" fmla="+- 0 4824 4721"/>
              <a:gd name="T25" fmla="*/ T24 w 10577"/>
              <a:gd name="T26" fmla="+- 0 13387 11083"/>
              <a:gd name="T27" fmla="*/ 13387 h 2428"/>
              <a:gd name="T28" fmla="+- 0 7890 4721"/>
              <a:gd name="T29" fmla="*/ T28 w 10577"/>
              <a:gd name="T30" fmla="+- 0 12328 11083"/>
              <a:gd name="T31" fmla="*/ 12328 h 2428"/>
              <a:gd name="T32" fmla="+- 0 7830 4721"/>
              <a:gd name="T33" fmla="*/ T32 w 10577"/>
              <a:gd name="T34" fmla="+- 0 12410 11083"/>
              <a:gd name="T35" fmla="*/ 12410 h 2428"/>
              <a:gd name="T36" fmla="+- 0 7374 4721"/>
              <a:gd name="T37" fmla="*/ T36 w 10577"/>
              <a:gd name="T38" fmla="+- 0 12589 11083"/>
              <a:gd name="T39" fmla="*/ 12589 h 2428"/>
              <a:gd name="T40" fmla="+- 0 6573 4721"/>
              <a:gd name="T41" fmla="*/ T40 w 10577"/>
              <a:gd name="T42" fmla="+- 0 12711 11083"/>
              <a:gd name="T43" fmla="*/ 12711 h 2428"/>
              <a:gd name="T44" fmla="+- 0 4891 4721"/>
              <a:gd name="T45" fmla="*/ T44 w 10577"/>
              <a:gd name="T46" fmla="+- 0 12677 11083"/>
              <a:gd name="T47" fmla="*/ 12677 h 2428"/>
              <a:gd name="T48" fmla="+- 0 4802 4721"/>
              <a:gd name="T49" fmla="*/ T48 w 10577"/>
              <a:gd name="T50" fmla="+- 0 12607 11083"/>
              <a:gd name="T51" fmla="*/ 12607 h 2428"/>
              <a:gd name="T52" fmla="+- 0 7631 4721"/>
              <a:gd name="T53" fmla="*/ T52 w 10577"/>
              <a:gd name="T54" fmla="+- 0 11743 11083"/>
              <a:gd name="T55" fmla="*/ 11743 h 2428"/>
              <a:gd name="T56" fmla="+- 0 7898 4721"/>
              <a:gd name="T57" fmla="*/ T56 w 10577"/>
              <a:gd name="T58" fmla="+- 0 11759 11083"/>
              <a:gd name="T59" fmla="*/ 11759 h 2428"/>
              <a:gd name="T60" fmla="+- 0 7396 4721"/>
              <a:gd name="T61" fmla="*/ T60 w 10577"/>
              <a:gd name="T62" fmla="+- 0 11791 11083"/>
              <a:gd name="T63" fmla="*/ 11791 h 2428"/>
              <a:gd name="T64" fmla="+- 0 6455 4721"/>
              <a:gd name="T65" fmla="*/ T64 w 10577"/>
              <a:gd name="T66" fmla="+- 0 11811 11083"/>
              <a:gd name="T67" fmla="*/ 11811 h 2428"/>
              <a:gd name="T68" fmla="+- 0 4928 4721"/>
              <a:gd name="T69" fmla="*/ T68 w 10577"/>
              <a:gd name="T70" fmla="+- 0 11802 11083"/>
              <a:gd name="T71" fmla="*/ 11802 h 2428"/>
              <a:gd name="T72" fmla="+- 0 4721 4721"/>
              <a:gd name="T73" fmla="*/ T72 w 10577"/>
              <a:gd name="T74" fmla="+- 0 11745 11083"/>
              <a:gd name="T75" fmla="*/ 11745 h 2428"/>
              <a:gd name="T76" fmla="+- 0 6880 4721"/>
              <a:gd name="T77" fmla="*/ T76 w 10577"/>
              <a:gd name="T78" fmla="+- 0 11083 11083"/>
              <a:gd name="T79" fmla="*/ 11083 h 2428"/>
              <a:gd name="T80" fmla="+- 0 6640 4721"/>
              <a:gd name="T81" fmla="*/ T80 w 10577"/>
              <a:gd name="T82" fmla="+- 0 11211 11083"/>
              <a:gd name="T83" fmla="*/ 11211 h 2428"/>
              <a:gd name="T84" fmla="+- 0 6012 4721"/>
              <a:gd name="T85" fmla="*/ T84 w 10577"/>
              <a:gd name="T86" fmla="+- 0 11427 11083"/>
              <a:gd name="T87" fmla="*/ 11427 h 2428"/>
              <a:gd name="T88" fmla="+- 0 5416 4721"/>
              <a:gd name="T89" fmla="*/ T88 w 10577"/>
              <a:gd name="T90" fmla="+- 0 11641 11083"/>
              <a:gd name="T91" fmla="*/ 11641 h 2428"/>
              <a:gd name="T92" fmla="+- 0 5074 4721"/>
              <a:gd name="T93" fmla="*/ T92 w 10577"/>
              <a:gd name="T94" fmla="+- 0 11809 11083"/>
              <a:gd name="T95" fmla="*/ 11809 h 2428"/>
              <a:gd name="T96" fmla="+- 0 7311 4721"/>
              <a:gd name="T97" fmla="*/ T96 w 10577"/>
              <a:gd name="T98" fmla="+- 0 12241 11083"/>
              <a:gd name="T99" fmla="*/ 12241 h 2428"/>
              <a:gd name="T100" fmla="+- 0 7389 4721"/>
              <a:gd name="T101" fmla="*/ T100 w 10577"/>
              <a:gd name="T102" fmla="+- 0 12235 11083"/>
              <a:gd name="T103" fmla="*/ 12235 h 2428"/>
              <a:gd name="T104" fmla="+- 0 7419 4721"/>
              <a:gd name="T105" fmla="*/ T104 w 10577"/>
              <a:gd name="T106" fmla="+- 0 12205 11083"/>
              <a:gd name="T107" fmla="*/ 12205 h 2428"/>
              <a:gd name="T108" fmla="+- 0 7244 4721"/>
              <a:gd name="T109" fmla="*/ T108 w 10577"/>
              <a:gd name="T110" fmla="+- 0 12186 11083"/>
              <a:gd name="T111" fmla="*/ 12186 h 2428"/>
              <a:gd name="T112" fmla="+- 0 7167 4721"/>
              <a:gd name="T113" fmla="*/ T112 w 10577"/>
              <a:gd name="T114" fmla="+- 0 12273 11083"/>
              <a:gd name="T115" fmla="*/ 12273 h 2428"/>
              <a:gd name="T116" fmla="+- 0 7428 4721"/>
              <a:gd name="T117" fmla="*/ T116 w 10577"/>
              <a:gd name="T118" fmla="+- 0 12271 11083"/>
              <a:gd name="T119" fmla="*/ 12271 h 2428"/>
              <a:gd name="T120" fmla="+- 0 7268 4721"/>
              <a:gd name="T121" fmla="*/ T120 w 10577"/>
              <a:gd name="T122" fmla="+- 0 12170 11083"/>
              <a:gd name="T123" fmla="*/ 12170 h 2428"/>
              <a:gd name="T124" fmla="+- 0 7071 4721"/>
              <a:gd name="T125" fmla="*/ T124 w 10577"/>
              <a:gd name="T126" fmla="+- 0 12152 11083"/>
              <a:gd name="T127" fmla="*/ 12152 h 2428"/>
              <a:gd name="T128" fmla="+- 0 7181 4721"/>
              <a:gd name="T129" fmla="*/ T128 w 10577"/>
              <a:gd name="T130" fmla="+- 0 12208 11083"/>
              <a:gd name="T131" fmla="*/ 12208 h 2428"/>
              <a:gd name="T132" fmla="+- 0 8163 4721"/>
              <a:gd name="T133" fmla="*/ T132 w 10577"/>
              <a:gd name="T134" fmla="+- 0 12145 11083"/>
              <a:gd name="T135" fmla="*/ 12145 h 2428"/>
              <a:gd name="T136" fmla="+- 0 12117 4721"/>
              <a:gd name="T137" fmla="*/ T136 w 10577"/>
              <a:gd name="T138" fmla="+- 0 12002 11083"/>
              <a:gd name="T139" fmla="*/ 12002 h 2428"/>
              <a:gd name="T140" fmla="+- 0 14866 4721"/>
              <a:gd name="T141" fmla="*/ T140 w 10577"/>
              <a:gd name="T142" fmla="+- 0 12614 11083"/>
              <a:gd name="T143" fmla="*/ 12614 h 2428"/>
              <a:gd name="T144" fmla="+- 0 15273 4721"/>
              <a:gd name="T145" fmla="*/ T144 w 10577"/>
              <a:gd name="T146" fmla="+- 0 12712 11083"/>
              <a:gd name="T147" fmla="*/ 12712 h 2428"/>
              <a:gd name="T148" fmla="+- 0 15285 4721"/>
              <a:gd name="T149" fmla="*/ T148 w 10577"/>
              <a:gd name="T150" fmla="+- 0 12701 11083"/>
              <a:gd name="T151" fmla="*/ 12701 h 2428"/>
              <a:gd name="T152" fmla="+- 0 15158 4721"/>
              <a:gd name="T153" fmla="*/ T152 w 10577"/>
              <a:gd name="T154" fmla="+- 0 12502 11083"/>
              <a:gd name="T155" fmla="*/ 12502 h 2428"/>
              <a:gd name="T156" fmla="+- 0 14654 4721"/>
              <a:gd name="T157" fmla="*/ T156 w 10577"/>
              <a:gd name="T158" fmla="+- 0 11905 11083"/>
              <a:gd name="T159" fmla="*/ 11905 h 2428"/>
              <a:gd name="T160" fmla="+- 0 14620 4721"/>
              <a:gd name="T161" fmla="*/ T160 w 10577"/>
              <a:gd name="T162" fmla="+- 0 11914 11083"/>
              <a:gd name="T163" fmla="*/ 11914 h 2428"/>
              <a:gd name="T164" fmla="+- 0 14772 4721"/>
              <a:gd name="T165" fmla="*/ T164 w 10577"/>
              <a:gd name="T166" fmla="+- 0 12127 11083"/>
              <a:gd name="T167" fmla="*/ 12127 h 2428"/>
              <a:gd name="T168" fmla="+- 0 15297 4721"/>
              <a:gd name="T169" fmla="*/ T168 w 10577"/>
              <a:gd name="T170" fmla="+- 0 12688 11083"/>
              <a:gd name="T171" fmla="*/ 12688 h 2428"/>
              <a:gd name="T172" fmla="+- 0 15048 4721"/>
              <a:gd name="T173" fmla="*/ T172 w 10577"/>
              <a:gd name="T174" fmla="+- 0 12796 11083"/>
              <a:gd name="T175" fmla="*/ 12796 h 2428"/>
              <a:gd name="T176" fmla="+- 0 14333 4721"/>
              <a:gd name="T177" fmla="*/ T176 w 10577"/>
              <a:gd name="T178" fmla="+- 0 12752 11083"/>
              <a:gd name="T179" fmla="*/ 12752 h 242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</a:cxnLst>
            <a:rect l="0" t="0" r="r" b="b"/>
            <a:pathLst>
              <a:path w="10577" h="2428" extrusionOk="0">
                <a:moveTo>
                  <a:pt x="3407" y="2121"/>
                </a:moveTo>
                <a:cubicBezTo>
                  <a:pt x="3320" y="2149"/>
                  <a:pt x="3236" y="2167"/>
                  <a:pt x="3146" y="2186"/>
                </a:cubicBezTo>
                <a:cubicBezTo>
                  <a:pt x="2949" y="2227"/>
                  <a:pt x="2752" y="2259"/>
                  <a:pt x="2553" y="2291"/>
                </a:cubicBezTo>
                <a:cubicBezTo>
                  <a:pt x="2277" y="2335"/>
                  <a:pt x="2002" y="2371"/>
                  <a:pt x="1724" y="2395"/>
                </a:cubicBezTo>
                <a:cubicBezTo>
                  <a:pt x="1266" y="2435"/>
                  <a:pt x="809" y="2437"/>
                  <a:pt x="352" y="2400"/>
                </a:cubicBezTo>
                <a:cubicBezTo>
                  <a:pt x="272" y="2394"/>
                  <a:pt x="145" y="2403"/>
                  <a:pt x="90" y="2332"/>
                </a:cubicBezTo>
                <a:cubicBezTo>
                  <a:pt x="94" y="2323"/>
                  <a:pt x="99" y="2313"/>
                  <a:pt x="103" y="2304"/>
                </a:cubicBezTo>
              </a:path>
              <a:path w="10577" h="2428" extrusionOk="0">
                <a:moveTo>
                  <a:pt x="3169" y="1245"/>
                </a:moveTo>
                <a:cubicBezTo>
                  <a:pt x="3173" y="1283"/>
                  <a:pt x="3232" y="1255"/>
                  <a:pt x="3109" y="1327"/>
                </a:cubicBezTo>
                <a:cubicBezTo>
                  <a:pt x="2966" y="1410"/>
                  <a:pt x="2811" y="1463"/>
                  <a:pt x="2653" y="1506"/>
                </a:cubicBezTo>
                <a:cubicBezTo>
                  <a:pt x="2391" y="1577"/>
                  <a:pt x="2122" y="1607"/>
                  <a:pt x="1852" y="1628"/>
                </a:cubicBezTo>
                <a:cubicBezTo>
                  <a:pt x="1319" y="1670"/>
                  <a:pt x="698" y="1712"/>
                  <a:pt x="170" y="1594"/>
                </a:cubicBezTo>
                <a:cubicBezTo>
                  <a:pt x="79" y="1574"/>
                  <a:pt x="116" y="1566"/>
                  <a:pt x="81" y="1524"/>
                </a:cubicBezTo>
              </a:path>
              <a:path w="10577" h="2428" extrusionOk="0">
                <a:moveTo>
                  <a:pt x="2910" y="660"/>
                </a:moveTo>
                <a:cubicBezTo>
                  <a:pt x="3003" y="660"/>
                  <a:pt x="3086" y="663"/>
                  <a:pt x="3177" y="676"/>
                </a:cubicBezTo>
                <a:cubicBezTo>
                  <a:pt x="3010" y="699"/>
                  <a:pt x="2844" y="702"/>
                  <a:pt x="2675" y="708"/>
                </a:cubicBezTo>
                <a:cubicBezTo>
                  <a:pt x="2362" y="719"/>
                  <a:pt x="2048" y="723"/>
                  <a:pt x="1734" y="728"/>
                </a:cubicBezTo>
                <a:cubicBezTo>
                  <a:pt x="1230" y="736"/>
                  <a:pt x="709" y="768"/>
                  <a:pt x="207" y="719"/>
                </a:cubicBezTo>
                <a:cubicBezTo>
                  <a:pt x="122" y="711"/>
                  <a:pt x="71" y="686"/>
                  <a:pt x="0" y="662"/>
                </a:cubicBezTo>
              </a:path>
              <a:path w="10577" h="2428" extrusionOk="0">
                <a:moveTo>
                  <a:pt x="2159" y="0"/>
                </a:moveTo>
                <a:cubicBezTo>
                  <a:pt x="2083" y="55"/>
                  <a:pt x="2011" y="92"/>
                  <a:pt x="1919" y="128"/>
                </a:cubicBezTo>
                <a:cubicBezTo>
                  <a:pt x="1712" y="208"/>
                  <a:pt x="1501" y="274"/>
                  <a:pt x="1291" y="344"/>
                </a:cubicBezTo>
                <a:cubicBezTo>
                  <a:pt x="1091" y="411"/>
                  <a:pt x="891" y="479"/>
                  <a:pt x="695" y="558"/>
                </a:cubicBezTo>
                <a:cubicBezTo>
                  <a:pt x="574" y="607"/>
                  <a:pt x="463" y="655"/>
                  <a:pt x="353" y="726"/>
                </a:cubicBezTo>
              </a:path>
              <a:path w="10577" h="2428" extrusionOk="0">
                <a:moveTo>
                  <a:pt x="2590" y="1158"/>
                </a:moveTo>
                <a:cubicBezTo>
                  <a:pt x="2616" y="1154"/>
                  <a:pt x="2638" y="1165"/>
                  <a:pt x="2668" y="1152"/>
                </a:cubicBezTo>
                <a:cubicBezTo>
                  <a:pt x="2686" y="1143"/>
                  <a:pt x="2693" y="1138"/>
                  <a:pt x="2698" y="1122"/>
                </a:cubicBezTo>
                <a:cubicBezTo>
                  <a:pt x="2631" y="1114"/>
                  <a:pt x="2622" y="1047"/>
                  <a:pt x="2523" y="1103"/>
                </a:cubicBezTo>
                <a:cubicBezTo>
                  <a:pt x="2488" y="1123"/>
                  <a:pt x="2468" y="1175"/>
                  <a:pt x="2446" y="1190"/>
                </a:cubicBezTo>
                <a:cubicBezTo>
                  <a:pt x="2543" y="1199"/>
                  <a:pt x="2624" y="1197"/>
                  <a:pt x="2707" y="1188"/>
                </a:cubicBezTo>
                <a:cubicBezTo>
                  <a:pt x="2656" y="1158"/>
                  <a:pt x="2618" y="1108"/>
                  <a:pt x="2547" y="1087"/>
                </a:cubicBezTo>
                <a:cubicBezTo>
                  <a:pt x="2478" y="1067"/>
                  <a:pt x="2415" y="1077"/>
                  <a:pt x="2350" y="1069"/>
                </a:cubicBezTo>
                <a:cubicBezTo>
                  <a:pt x="2375" y="1076"/>
                  <a:pt x="2416" y="1117"/>
                  <a:pt x="2460" y="1125"/>
                </a:cubicBezTo>
                <a:cubicBezTo>
                  <a:pt x="2783" y="1181"/>
                  <a:pt x="3121" y="1097"/>
                  <a:pt x="3442" y="1062"/>
                </a:cubicBezTo>
                <a:cubicBezTo>
                  <a:pt x="4741" y="922"/>
                  <a:pt x="6092" y="837"/>
                  <a:pt x="7396" y="919"/>
                </a:cubicBezTo>
                <a:cubicBezTo>
                  <a:pt x="8352" y="979"/>
                  <a:pt x="9239" y="1243"/>
                  <a:pt x="10145" y="1531"/>
                </a:cubicBezTo>
                <a:cubicBezTo>
                  <a:pt x="10283" y="1575"/>
                  <a:pt x="10411" y="1611"/>
                  <a:pt x="10552" y="1629"/>
                </a:cubicBezTo>
                <a:cubicBezTo>
                  <a:pt x="10556" y="1625"/>
                  <a:pt x="10560" y="1622"/>
                  <a:pt x="10564" y="1618"/>
                </a:cubicBezTo>
                <a:cubicBezTo>
                  <a:pt x="10524" y="1554"/>
                  <a:pt x="10483" y="1484"/>
                  <a:pt x="10437" y="1419"/>
                </a:cubicBezTo>
                <a:cubicBezTo>
                  <a:pt x="10298" y="1222"/>
                  <a:pt x="10152" y="938"/>
                  <a:pt x="9933" y="822"/>
                </a:cubicBezTo>
                <a:cubicBezTo>
                  <a:pt x="9913" y="822"/>
                  <a:pt x="9908" y="821"/>
                  <a:pt x="9899" y="831"/>
                </a:cubicBezTo>
                <a:cubicBezTo>
                  <a:pt x="9949" y="901"/>
                  <a:pt x="9986" y="977"/>
                  <a:pt x="10051" y="1044"/>
                </a:cubicBezTo>
                <a:cubicBezTo>
                  <a:pt x="10161" y="1157"/>
                  <a:pt x="10595" y="1422"/>
                  <a:pt x="10576" y="1605"/>
                </a:cubicBezTo>
                <a:cubicBezTo>
                  <a:pt x="10565" y="1708"/>
                  <a:pt x="10398" y="1705"/>
                  <a:pt x="10327" y="1713"/>
                </a:cubicBezTo>
                <a:cubicBezTo>
                  <a:pt x="10095" y="1738"/>
                  <a:pt x="9845" y="1685"/>
                  <a:pt x="9612" y="1669"/>
                </a:cubicBez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7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649538" y="3499249"/>
            <a:ext cx="5072062" cy="1048940"/>
          </a:xfrm>
          <a:custGeom>
            <a:avLst/>
            <a:gdLst>
              <a:gd name="T0" fmla="+- 0 7411 7358"/>
              <a:gd name="T1" fmla="*/ T0 w 14092"/>
              <a:gd name="T2" fmla="+- 0 12987 12960"/>
              <a:gd name="T3" fmla="*/ 12987 h 3885"/>
              <a:gd name="T4" fmla="+- 0 7396 7358"/>
              <a:gd name="T5" fmla="*/ T4 w 14092"/>
              <a:gd name="T6" fmla="+- 0 13061 12960"/>
              <a:gd name="T7" fmla="*/ 13061 h 3885"/>
              <a:gd name="T8" fmla="+- 0 7369 7358"/>
              <a:gd name="T9" fmla="*/ T8 w 14092"/>
              <a:gd name="T10" fmla="+- 0 13042 12960"/>
              <a:gd name="T11" fmla="*/ 13042 h 3885"/>
              <a:gd name="T12" fmla="+- 0 7414 7358"/>
              <a:gd name="T13" fmla="*/ T12 w 14092"/>
              <a:gd name="T14" fmla="+- 0 13005 12960"/>
              <a:gd name="T15" fmla="*/ 13005 h 3885"/>
              <a:gd name="T16" fmla="+- 0 7940 7358"/>
              <a:gd name="T17" fmla="*/ T16 w 14092"/>
              <a:gd name="T18" fmla="+- 0 12971 12960"/>
              <a:gd name="T19" fmla="*/ 12971 h 3885"/>
              <a:gd name="T20" fmla="+- 0 9392 7358"/>
              <a:gd name="T21" fmla="*/ T20 w 14092"/>
              <a:gd name="T22" fmla="+- 0 13468 12960"/>
              <a:gd name="T23" fmla="*/ 13468 h 3885"/>
              <a:gd name="T24" fmla="+- 0 10294 7358"/>
              <a:gd name="T25" fmla="*/ T24 w 14092"/>
              <a:gd name="T26" fmla="+- 0 14435 12960"/>
              <a:gd name="T27" fmla="*/ 14435 h 3885"/>
              <a:gd name="T28" fmla="+- 0 10450 7358"/>
              <a:gd name="T29" fmla="*/ T28 w 14092"/>
              <a:gd name="T30" fmla="+- 0 14693 12960"/>
              <a:gd name="T31" fmla="*/ 14693 h 3885"/>
              <a:gd name="T32" fmla="+- 0 10489 7358"/>
              <a:gd name="T33" fmla="*/ T32 w 14092"/>
              <a:gd name="T34" fmla="+- 0 14548 12960"/>
              <a:gd name="T35" fmla="*/ 14548 h 3885"/>
              <a:gd name="T36" fmla="+- 0 10500 7358"/>
              <a:gd name="T37" fmla="*/ T36 w 14092"/>
              <a:gd name="T38" fmla="+- 0 14021 12960"/>
              <a:gd name="T39" fmla="*/ 14021 h 3885"/>
              <a:gd name="T40" fmla="+- 0 10623 7358"/>
              <a:gd name="T41" fmla="*/ T40 w 14092"/>
              <a:gd name="T42" fmla="+- 0 14663 12960"/>
              <a:gd name="T43" fmla="*/ 14663 h 3885"/>
              <a:gd name="T44" fmla="+- 0 10351 7358"/>
              <a:gd name="T45" fmla="*/ T44 w 14092"/>
              <a:gd name="T46" fmla="+- 0 14620 12960"/>
              <a:gd name="T47" fmla="*/ 14620 h 3885"/>
              <a:gd name="T48" fmla="+- 0 9940 7358"/>
              <a:gd name="T49" fmla="*/ T48 w 14092"/>
              <a:gd name="T50" fmla="+- 0 14501 12960"/>
              <a:gd name="T51" fmla="*/ 14501 h 3885"/>
              <a:gd name="T52" fmla="+- 0 11262 7358"/>
              <a:gd name="T53" fmla="*/ T52 w 14092"/>
              <a:gd name="T54" fmla="+- 0 14674 12960"/>
              <a:gd name="T55" fmla="*/ 14674 h 3885"/>
              <a:gd name="T56" fmla="+- 0 11365 7358"/>
              <a:gd name="T57" fmla="*/ T56 w 14092"/>
              <a:gd name="T58" fmla="+- 0 14575 12960"/>
              <a:gd name="T59" fmla="*/ 14575 h 3885"/>
              <a:gd name="T60" fmla="+- 0 11663 7358"/>
              <a:gd name="T61" fmla="*/ T60 w 14092"/>
              <a:gd name="T62" fmla="+- 0 14427 12960"/>
              <a:gd name="T63" fmla="*/ 14427 h 3885"/>
              <a:gd name="T64" fmla="+- 0 12092 7358"/>
              <a:gd name="T65" fmla="*/ T64 w 14092"/>
              <a:gd name="T66" fmla="+- 0 14285 12960"/>
              <a:gd name="T67" fmla="*/ 14285 h 3885"/>
              <a:gd name="T68" fmla="+- 0 13896 7358"/>
              <a:gd name="T69" fmla="*/ T68 w 14092"/>
              <a:gd name="T70" fmla="+- 0 14716 12960"/>
              <a:gd name="T71" fmla="*/ 14716 h 3885"/>
              <a:gd name="T72" fmla="+- 0 14959 7358"/>
              <a:gd name="T73" fmla="*/ T72 w 14092"/>
              <a:gd name="T74" fmla="+- 0 16006 12960"/>
              <a:gd name="T75" fmla="*/ 16006 h 3885"/>
              <a:gd name="T76" fmla="+- 0 14481 7358"/>
              <a:gd name="T77" fmla="*/ T76 w 14092"/>
              <a:gd name="T78" fmla="+- 0 16643 12960"/>
              <a:gd name="T79" fmla="*/ 16643 h 3885"/>
              <a:gd name="T80" fmla="+- 0 12673 7358"/>
              <a:gd name="T81" fmla="*/ T80 w 14092"/>
              <a:gd name="T82" fmla="+- 0 16775 12960"/>
              <a:gd name="T83" fmla="*/ 16775 h 3885"/>
              <a:gd name="T84" fmla="+- 0 10800 7358"/>
              <a:gd name="T85" fmla="*/ T84 w 14092"/>
              <a:gd name="T86" fmla="+- 0 15994 12960"/>
              <a:gd name="T87" fmla="*/ 15994 h 3885"/>
              <a:gd name="T88" fmla="+- 0 10796 7358"/>
              <a:gd name="T89" fmla="*/ T88 w 14092"/>
              <a:gd name="T90" fmla="+- 0 14682 12960"/>
              <a:gd name="T91" fmla="*/ 14682 h 3885"/>
              <a:gd name="T92" fmla="+- 0 12116 7358"/>
              <a:gd name="T93" fmla="*/ T92 w 14092"/>
              <a:gd name="T94" fmla="+- 0 14292 12960"/>
              <a:gd name="T95" fmla="*/ 14292 h 3885"/>
              <a:gd name="T96" fmla="+- 0 13743 7358"/>
              <a:gd name="T97" fmla="*/ T96 w 14092"/>
              <a:gd name="T98" fmla="+- 0 15331 12960"/>
              <a:gd name="T99" fmla="*/ 15331 h 3885"/>
              <a:gd name="T100" fmla="+- 0 13709 7358"/>
              <a:gd name="T101" fmla="*/ T100 w 14092"/>
              <a:gd name="T102" fmla="+- 0 15398 12960"/>
              <a:gd name="T103" fmla="*/ 15398 h 3885"/>
              <a:gd name="T104" fmla="+- 0 13692 7358"/>
              <a:gd name="T105" fmla="*/ T104 w 14092"/>
              <a:gd name="T106" fmla="+- 0 15414 12960"/>
              <a:gd name="T107" fmla="*/ 15414 h 3885"/>
              <a:gd name="T108" fmla="+- 0 13526 7358"/>
              <a:gd name="T109" fmla="*/ T108 w 14092"/>
              <a:gd name="T110" fmla="+- 0 15174 12960"/>
              <a:gd name="T111" fmla="*/ 15174 h 3885"/>
              <a:gd name="T112" fmla="+- 0 13779 7358"/>
              <a:gd name="T113" fmla="*/ T112 w 14092"/>
              <a:gd name="T114" fmla="+- 0 15353 12960"/>
              <a:gd name="T115" fmla="*/ 15353 h 3885"/>
              <a:gd name="T116" fmla="+- 0 13714 7358"/>
              <a:gd name="T117" fmla="*/ T116 w 14092"/>
              <a:gd name="T118" fmla="+- 0 15245 12960"/>
              <a:gd name="T119" fmla="*/ 15245 h 3885"/>
              <a:gd name="T120" fmla="+- 0 13565 7358"/>
              <a:gd name="T121" fmla="*/ T120 w 14092"/>
              <a:gd name="T122" fmla="+- 0 15248 12960"/>
              <a:gd name="T123" fmla="*/ 15248 h 3885"/>
              <a:gd name="T124" fmla="+- 0 13828 7358"/>
              <a:gd name="T125" fmla="*/ T124 w 14092"/>
              <a:gd name="T126" fmla="+- 0 15416 12960"/>
              <a:gd name="T127" fmla="*/ 15416 h 3885"/>
              <a:gd name="T128" fmla="+- 0 14781 7358"/>
              <a:gd name="T129" fmla="*/ T128 w 14092"/>
              <a:gd name="T130" fmla="+- 0 14926 12960"/>
              <a:gd name="T131" fmla="*/ 14926 h 3885"/>
              <a:gd name="T132" fmla="+- 0 16357 7358"/>
              <a:gd name="T133" fmla="*/ T132 w 14092"/>
              <a:gd name="T134" fmla="+- 0 14654 12960"/>
              <a:gd name="T135" fmla="*/ 14654 h 3885"/>
              <a:gd name="T136" fmla="+- 0 16950 7358"/>
              <a:gd name="T137" fmla="*/ T136 w 14092"/>
              <a:gd name="T138" fmla="+- 0 14752 12960"/>
              <a:gd name="T139" fmla="*/ 14752 h 3885"/>
              <a:gd name="T140" fmla="+- 0 16966 7358"/>
              <a:gd name="T141" fmla="*/ T140 w 14092"/>
              <a:gd name="T142" fmla="+- 0 14764 12960"/>
              <a:gd name="T143" fmla="*/ 14764 h 3885"/>
              <a:gd name="T144" fmla="+- 0 16886 7358"/>
              <a:gd name="T145" fmla="*/ T144 w 14092"/>
              <a:gd name="T146" fmla="+- 0 14827 12960"/>
              <a:gd name="T147" fmla="*/ 14827 h 3885"/>
              <a:gd name="T148" fmla="+- 0 16476 7358"/>
              <a:gd name="T149" fmla="*/ T148 w 14092"/>
              <a:gd name="T150" fmla="+- 0 15061 12960"/>
              <a:gd name="T151" fmla="*/ 15061 h 3885"/>
              <a:gd name="T152" fmla="+- 0 16480 7358"/>
              <a:gd name="T153" fmla="*/ T152 w 14092"/>
              <a:gd name="T154" fmla="+- 0 15079 12960"/>
              <a:gd name="T155" fmla="*/ 15079 h 3885"/>
              <a:gd name="T156" fmla="+- 0 16677 7358"/>
              <a:gd name="T157" fmla="*/ T156 w 14092"/>
              <a:gd name="T158" fmla="+- 0 15054 12960"/>
              <a:gd name="T159" fmla="*/ 15054 h 3885"/>
              <a:gd name="T160" fmla="+- 0 17058 7358"/>
              <a:gd name="T161" fmla="*/ T160 w 14092"/>
              <a:gd name="T162" fmla="+- 0 14515 12960"/>
              <a:gd name="T163" fmla="*/ 14515 h 3885"/>
              <a:gd name="T164" fmla="+- 0 16900 7358"/>
              <a:gd name="T165" fmla="*/ T164 w 14092"/>
              <a:gd name="T166" fmla="+- 0 14232 12960"/>
              <a:gd name="T167" fmla="*/ 14232 h 3885"/>
              <a:gd name="T168" fmla="+- 0 16587 7358"/>
              <a:gd name="T169" fmla="*/ T168 w 14092"/>
              <a:gd name="T170" fmla="+- 0 14154 12960"/>
              <a:gd name="T171" fmla="*/ 14154 h 3885"/>
              <a:gd name="T172" fmla="+- 0 16556 7358"/>
              <a:gd name="T173" fmla="*/ T172 w 14092"/>
              <a:gd name="T174" fmla="+- 0 14150 12960"/>
              <a:gd name="T175" fmla="*/ 14150 h 3885"/>
              <a:gd name="T176" fmla="+- 0 17986 7358"/>
              <a:gd name="T177" fmla="*/ T176 w 14092"/>
              <a:gd name="T178" fmla="+- 0 14154 12960"/>
              <a:gd name="T179" fmla="*/ 14154 h 3885"/>
              <a:gd name="T180" fmla="+- 0 17882 7358"/>
              <a:gd name="T181" fmla="*/ T180 w 14092"/>
              <a:gd name="T182" fmla="+- 0 14296 12960"/>
              <a:gd name="T183" fmla="*/ 14296 h 3885"/>
              <a:gd name="T184" fmla="+- 0 17769 7358"/>
              <a:gd name="T185" fmla="*/ T184 w 14092"/>
              <a:gd name="T186" fmla="+- 0 14537 12960"/>
              <a:gd name="T187" fmla="*/ 14537 h 3885"/>
              <a:gd name="T188" fmla="+- 0 18408 7358"/>
              <a:gd name="T189" fmla="*/ T188 w 14092"/>
              <a:gd name="T190" fmla="+- 0 16060 12960"/>
              <a:gd name="T191" fmla="*/ 16060 h 3885"/>
              <a:gd name="T192" fmla="+- 0 20853 7358"/>
              <a:gd name="T193" fmla="*/ T192 w 14092"/>
              <a:gd name="T194" fmla="+- 0 16031 12960"/>
              <a:gd name="T195" fmla="*/ 16031 h 3885"/>
              <a:gd name="T196" fmla="+- 0 21357 7358"/>
              <a:gd name="T197" fmla="*/ T196 w 14092"/>
              <a:gd name="T198" fmla="+- 0 15610 12960"/>
              <a:gd name="T199" fmla="*/ 15610 h 3885"/>
              <a:gd name="T200" fmla="+- 0 21388 7358"/>
              <a:gd name="T201" fmla="*/ T200 w 14092"/>
              <a:gd name="T202" fmla="+- 0 15059 12960"/>
              <a:gd name="T203" fmla="*/ 15059 h 3885"/>
              <a:gd name="T204" fmla="+- 0 20500 7358"/>
              <a:gd name="T205" fmla="*/ T204 w 14092"/>
              <a:gd name="T206" fmla="+- 0 14455 12960"/>
              <a:gd name="T207" fmla="*/ 14455 h 3885"/>
              <a:gd name="T208" fmla="+- 0 18012 7358"/>
              <a:gd name="T209" fmla="*/ T208 w 14092"/>
              <a:gd name="T210" fmla="+- 0 14567 12960"/>
              <a:gd name="T211" fmla="*/ 14567 h 3885"/>
              <a:gd name="T212" fmla="+- 0 17904 7358"/>
              <a:gd name="T213" fmla="*/ T212 w 14092"/>
              <a:gd name="T214" fmla="+- 0 14560 12960"/>
              <a:gd name="T215" fmla="*/ 14560 h 388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</a:cxnLst>
            <a:rect l="0" t="0" r="r" b="b"/>
            <a:pathLst>
              <a:path w="14092" h="3885" extrusionOk="0">
                <a:moveTo>
                  <a:pt x="53" y="27"/>
                </a:moveTo>
                <a:cubicBezTo>
                  <a:pt x="43" y="55"/>
                  <a:pt x="72" y="77"/>
                  <a:pt x="38" y="101"/>
                </a:cubicBezTo>
                <a:cubicBezTo>
                  <a:pt x="25" y="92"/>
                  <a:pt x="20" y="88"/>
                  <a:pt x="11" y="82"/>
                </a:cubicBezTo>
                <a:cubicBezTo>
                  <a:pt x="33" y="69"/>
                  <a:pt x="32" y="55"/>
                  <a:pt x="56" y="45"/>
                </a:cubicBezTo>
                <a:cubicBezTo>
                  <a:pt x="211" y="-16"/>
                  <a:pt x="419" y="22"/>
                  <a:pt x="582" y="11"/>
                </a:cubicBezTo>
                <a:cubicBezTo>
                  <a:pt x="1141" y="-27"/>
                  <a:pt x="1618" y="125"/>
                  <a:pt x="2034" y="508"/>
                </a:cubicBezTo>
                <a:cubicBezTo>
                  <a:pt x="2352" y="801"/>
                  <a:pt x="2684" y="1122"/>
                  <a:pt x="2936" y="1475"/>
                </a:cubicBezTo>
                <a:cubicBezTo>
                  <a:pt x="2993" y="1555"/>
                  <a:pt x="3043" y="1653"/>
                  <a:pt x="3092" y="1733"/>
                </a:cubicBezTo>
                <a:cubicBezTo>
                  <a:pt x="3106" y="1685"/>
                  <a:pt x="3123" y="1641"/>
                  <a:pt x="3131" y="1588"/>
                </a:cubicBezTo>
                <a:cubicBezTo>
                  <a:pt x="3156" y="1411"/>
                  <a:pt x="3157" y="1238"/>
                  <a:pt x="3142" y="1061"/>
                </a:cubicBezTo>
                <a:cubicBezTo>
                  <a:pt x="3183" y="1167"/>
                  <a:pt x="3392" y="1615"/>
                  <a:pt x="3265" y="1703"/>
                </a:cubicBezTo>
                <a:cubicBezTo>
                  <a:pt x="3190" y="1755"/>
                  <a:pt x="3066" y="1685"/>
                  <a:pt x="2993" y="1660"/>
                </a:cubicBezTo>
                <a:cubicBezTo>
                  <a:pt x="2855" y="1612"/>
                  <a:pt x="2722" y="1572"/>
                  <a:pt x="2582" y="1541"/>
                </a:cubicBezTo>
              </a:path>
              <a:path w="14092" h="3885" extrusionOk="0">
                <a:moveTo>
                  <a:pt x="3904" y="1714"/>
                </a:moveTo>
                <a:cubicBezTo>
                  <a:pt x="3937" y="1686"/>
                  <a:pt x="3962" y="1643"/>
                  <a:pt x="4007" y="1615"/>
                </a:cubicBezTo>
                <a:cubicBezTo>
                  <a:pt x="4099" y="1557"/>
                  <a:pt x="4205" y="1510"/>
                  <a:pt x="4305" y="1467"/>
                </a:cubicBezTo>
                <a:cubicBezTo>
                  <a:pt x="4442" y="1408"/>
                  <a:pt x="4587" y="1354"/>
                  <a:pt x="4734" y="1325"/>
                </a:cubicBezTo>
                <a:cubicBezTo>
                  <a:pt x="5355" y="1204"/>
                  <a:pt x="6008" y="1447"/>
                  <a:pt x="6538" y="1756"/>
                </a:cubicBezTo>
                <a:cubicBezTo>
                  <a:pt x="6987" y="2018"/>
                  <a:pt x="7572" y="2474"/>
                  <a:pt x="7601" y="3046"/>
                </a:cubicBezTo>
                <a:cubicBezTo>
                  <a:pt x="7617" y="3357"/>
                  <a:pt x="7381" y="3560"/>
                  <a:pt x="7123" y="3683"/>
                </a:cubicBezTo>
                <a:cubicBezTo>
                  <a:pt x="6570" y="3946"/>
                  <a:pt x="5903" y="3920"/>
                  <a:pt x="5315" y="3815"/>
                </a:cubicBezTo>
                <a:cubicBezTo>
                  <a:pt x="4679" y="3702"/>
                  <a:pt x="3914" y="3506"/>
                  <a:pt x="3442" y="3034"/>
                </a:cubicBezTo>
                <a:cubicBezTo>
                  <a:pt x="3074" y="2666"/>
                  <a:pt x="3047" y="2084"/>
                  <a:pt x="3438" y="1722"/>
                </a:cubicBezTo>
                <a:cubicBezTo>
                  <a:pt x="3788" y="1398"/>
                  <a:pt x="4303" y="1323"/>
                  <a:pt x="4758" y="1332"/>
                </a:cubicBezTo>
              </a:path>
              <a:path w="14092" h="3885" extrusionOk="0">
                <a:moveTo>
                  <a:pt x="6385" y="2371"/>
                </a:moveTo>
                <a:cubicBezTo>
                  <a:pt x="6374" y="2392"/>
                  <a:pt x="6363" y="2420"/>
                  <a:pt x="6351" y="2438"/>
                </a:cubicBezTo>
                <a:cubicBezTo>
                  <a:pt x="6347" y="2450"/>
                  <a:pt x="6345" y="2454"/>
                  <a:pt x="6334" y="2454"/>
                </a:cubicBezTo>
                <a:cubicBezTo>
                  <a:pt x="6282" y="2370"/>
                  <a:pt x="6228" y="2292"/>
                  <a:pt x="6168" y="2214"/>
                </a:cubicBezTo>
                <a:cubicBezTo>
                  <a:pt x="6251" y="2288"/>
                  <a:pt x="6327" y="2344"/>
                  <a:pt x="6421" y="2393"/>
                </a:cubicBezTo>
                <a:cubicBezTo>
                  <a:pt x="6399" y="2355"/>
                  <a:pt x="6397" y="2321"/>
                  <a:pt x="6356" y="2285"/>
                </a:cubicBezTo>
                <a:cubicBezTo>
                  <a:pt x="6301" y="2237"/>
                  <a:pt x="6244" y="2217"/>
                  <a:pt x="6207" y="2288"/>
                </a:cubicBezTo>
                <a:cubicBezTo>
                  <a:pt x="6120" y="2456"/>
                  <a:pt x="6374" y="2501"/>
                  <a:pt x="6470" y="2456"/>
                </a:cubicBezTo>
                <a:cubicBezTo>
                  <a:pt x="6798" y="2301"/>
                  <a:pt x="7073" y="2086"/>
                  <a:pt x="7423" y="1966"/>
                </a:cubicBezTo>
                <a:cubicBezTo>
                  <a:pt x="7926" y="1793"/>
                  <a:pt x="8465" y="1677"/>
                  <a:pt x="8999" y="1694"/>
                </a:cubicBezTo>
                <a:cubicBezTo>
                  <a:pt x="9198" y="1700"/>
                  <a:pt x="9404" y="1724"/>
                  <a:pt x="9592" y="1792"/>
                </a:cubicBezTo>
                <a:cubicBezTo>
                  <a:pt x="9597" y="1796"/>
                  <a:pt x="9603" y="1800"/>
                  <a:pt x="9608" y="1804"/>
                </a:cubicBezTo>
                <a:cubicBezTo>
                  <a:pt x="9589" y="1817"/>
                  <a:pt x="9564" y="1850"/>
                  <a:pt x="9528" y="1867"/>
                </a:cubicBezTo>
                <a:cubicBezTo>
                  <a:pt x="9382" y="1934"/>
                  <a:pt x="9222" y="1976"/>
                  <a:pt x="9118" y="2101"/>
                </a:cubicBezTo>
                <a:cubicBezTo>
                  <a:pt x="9119" y="2107"/>
                  <a:pt x="9121" y="2113"/>
                  <a:pt x="9122" y="2119"/>
                </a:cubicBezTo>
                <a:cubicBezTo>
                  <a:pt x="9196" y="2119"/>
                  <a:pt x="9240" y="2135"/>
                  <a:pt x="9319" y="2094"/>
                </a:cubicBezTo>
                <a:cubicBezTo>
                  <a:pt x="9511" y="1994"/>
                  <a:pt x="9668" y="1771"/>
                  <a:pt x="9700" y="1555"/>
                </a:cubicBezTo>
                <a:cubicBezTo>
                  <a:pt x="9720" y="1416"/>
                  <a:pt x="9665" y="1330"/>
                  <a:pt x="9542" y="1272"/>
                </a:cubicBezTo>
                <a:cubicBezTo>
                  <a:pt x="9445" y="1226"/>
                  <a:pt x="9333" y="1211"/>
                  <a:pt x="9229" y="1194"/>
                </a:cubicBezTo>
                <a:cubicBezTo>
                  <a:pt x="9202" y="1190"/>
                  <a:pt x="9225" y="1194"/>
                  <a:pt x="9198" y="1190"/>
                </a:cubicBezTo>
              </a:path>
              <a:path w="14092" h="3885" extrusionOk="0">
                <a:moveTo>
                  <a:pt x="10628" y="1194"/>
                </a:moveTo>
                <a:cubicBezTo>
                  <a:pt x="10593" y="1242"/>
                  <a:pt x="10555" y="1286"/>
                  <a:pt x="10524" y="1336"/>
                </a:cubicBezTo>
                <a:cubicBezTo>
                  <a:pt x="10477" y="1410"/>
                  <a:pt x="10435" y="1492"/>
                  <a:pt x="10411" y="1577"/>
                </a:cubicBezTo>
                <a:cubicBezTo>
                  <a:pt x="10237" y="2189"/>
                  <a:pt x="10504" y="2790"/>
                  <a:pt x="11050" y="3100"/>
                </a:cubicBezTo>
                <a:cubicBezTo>
                  <a:pt x="11794" y="3523"/>
                  <a:pt x="12754" y="3473"/>
                  <a:pt x="13495" y="3071"/>
                </a:cubicBezTo>
                <a:cubicBezTo>
                  <a:pt x="13683" y="2969"/>
                  <a:pt x="13880" y="2832"/>
                  <a:pt x="13999" y="2650"/>
                </a:cubicBezTo>
                <a:cubicBezTo>
                  <a:pt x="14110" y="2480"/>
                  <a:pt x="14117" y="2280"/>
                  <a:pt x="14030" y="2099"/>
                </a:cubicBezTo>
                <a:cubicBezTo>
                  <a:pt x="13870" y="1767"/>
                  <a:pt x="13479" y="1583"/>
                  <a:pt x="13142" y="1495"/>
                </a:cubicBezTo>
                <a:cubicBezTo>
                  <a:pt x="12305" y="1275"/>
                  <a:pt x="11490" y="1620"/>
                  <a:pt x="10654" y="1607"/>
                </a:cubicBezTo>
                <a:cubicBezTo>
                  <a:pt x="10618" y="1605"/>
                  <a:pt x="10582" y="1602"/>
                  <a:pt x="10546" y="1600"/>
                </a:cubicBez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8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11375" y="3973118"/>
            <a:ext cx="1047750" cy="277415"/>
          </a:xfrm>
          <a:custGeom>
            <a:avLst/>
            <a:gdLst>
              <a:gd name="T0" fmla="+- 0 6316 5867"/>
              <a:gd name="T1" fmla="*/ T0 w 2908"/>
              <a:gd name="T2" fmla="+- 0 15008 14716"/>
              <a:gd name="T3" fmla="*/ 15008 h 1028"/>
              <a:gd name="T4" fmla="+- 0 6223 5867"/>
              <a:gd name="T5" fmla="*/ T4 w 2908"/>
              <a:gd name="T6" fmla="+- 0 14979 14716"/>
              <a:gd name="T7" fmla="*/ 14979 h 1028"/>
              <a:gd name="T8" fmla="+- 0 6082 5867"/>
              <a:gd name="T9" fmla="*/ T8 w 2908"/>
              <a:gd name="T10" fmla="+- 0 15014 14716"/>
              <a:gd name="T11" fmla="*/ 15014 h 1028"/>
              <a:gd name="T12" fmla="+- 0 5919 5867"/>
              <a:gd name="T13" fmla="*/ T12 w 2908"/>
              <a:gd name="T14" fmla="+- 0 15084 14716"/>
              <a:gd name="T15" fmla="*/ 15084 h 1028"/>
              <a:gd name="T16" fmla="+- 0 5892 5867"/>
              <a:gd name="T17" fmla="*/ T16 w 2908"/>
              <a:gd name="T18" fmla="+- 0 15234 14716"/>
              <a:gd name="T19" fmla="*/ 15234 h 1028"/>
              <a:gd name="T20" fmla="+- 0 6069 5867"/>
              <a:gd name="T21" fmla="*/ T20 w 2908"/>
              <a:gd name="T22" fmla="+- 0 15382 14716"/>
              <a:gd name="T23" fmla="*/ 15382 h 1028"/>
              <a:gd name="T24" fmla="+- 0 6318 5867"/>
              <a:gd name="T25" fmla="*/ T24 w 2908"/>
              <a:gd name="T26" fmla="+- 0 15588 14716"/>
              <a:gd name="T27" fmla="*/ 15588 h 1028"/>
              <a:gd name="T28" fmla="+- 0 6307 5867"/>
              <a:gd name="T29" fmla="*/ T28 w 2908"/>
              <a:gd name="T30" fmla="+- 0 15715 14716"/>
              <a:gd name="T31" fmla="*/ 15715 h 1028"/>
              <a:gd name="T32" fmla="+- 0 6083 5867"/>
              <a:gd name="T33" fmla="*/ T32 w 2908"/>
              <a:gd name="T34" fmla="+- 0 15743 14716"/>
              <a:gd name="T35" fmla="*/ 15743 h 1028"/>
              <a:gd name="T36" fmla="+- 0 5877 5867"/>
              <a:gd name="T37" fmla="*/ T36 w 2908"/>
              <a:gd name="T38" fmla="+- 0 15639 14716"/>
              <a:gd name="T39" fmla="*/ 15639 h 1028"/>
              <a:gd name="T40" fmla="+- 0 6615 5867"/>
              <a:gd name="T41" fmla="*/ T40 w 2908"/>
              <a:gd name="T42" fmla="+- 0 14885 14716"/>
              <a:gd name="T43" fmla="*/ 14885 h 1028"/>
              <a:gd name="T44" fmla="+- 0 6624 5867"/>
              <a:gd name="T45" fmla="*/ T44 w 2908"/>
              <a:gd name="T46" fmla="+- 0 15075 14716"/>
              <a:gd name="T47" fmla="*/ 15075 h 1028"/>
              <a:gd name="T48" fmla="+- 0 6647 5867"/>
              <a:gd name="T49" fmla="*/ T48 w 2908"/>
              <a:gd name="T50" fmla="+- 0 15365 14716"/>
              <a:gd name="T51" fmla="*/ 15365 h 1028"/>
              <a:gd name="T52" fmla="+- 0 6652 5867"/>
              <a:gd name="T53" fmla="*/ T52 w 2908"/>
              <a:gd name="T54" fmla="+- 0 15567 14716"/>
              <a:gd name="T55" fmla="*/ 15567 h 1028"/>
              <a:gd name="T56" fmla="+- 0 6678 5867"/>
              <a:gd name="T57" fmla="*/ T56 w 2908"/>
              <a:gd name="T58" fmla="+- 0 15630 14716"/>
              <a:gd name="T59" fmla="*/ 15630 h 1028"/>
              <a:gd name="T60" fmla="+- 0 6757 5867"/>
              <a:gd name="T61" fmla="*/ T60 w 2908"/>
              <a:gd name="T62" fmla="+- 0 15483 14716"/>
              <a:gd name="T63" fmla="*/ 15483 h 1028"/>
              <a:gd name="T64" fmla="+- 0 6667 5867"/>
              <a:gd name="T65" fmla="*/ T64 w 2908"/>
              <a:gd name="T66" fmla="+- 0 15463 14716"/>
              <a:gd name="T67" fmla="*/ 15463 h 1028"/>
              <a:gd name="T68" fmla="+- 0 6540 5867"/>
              <a:gd name="T69" fmla="*/ T68 w 2908"/>
              <a:gd name="T70" fmla="+- 0 15468 14716"/>
              <a:gd name="T71" fmla="*/ 15468 h 1028"/>
              <a:gd name="T72" fmla="+- 0 6450 5867"/>
              <a:gd name="T73" fmla="*/ T72 w 2908"/>
              <a:gd name="T74" fmla="+- 0 15495 14716"/>
              <a:gd name="T75" fmla="*/ 15495 h 1028"/>
              <a:gd name="T76" fmla="+- 0 6558 5867"/>
              <a:gd name="T77" fmla="*/ T76 w 2908"/>
              <a:gd name="T78" fmla="+- 0 15509 14716"/>
              <a:gd name="T79" fmla="*/ 15509 h 1028"/>
              <a:gd name="T80" fmla="+- 0 7289 5867"/>
              <a:gd name="T81" fmla="*/ T80 w 2908"/>
              <a:gd name="T82" fmla="+- 0 15258 14716"/>
              <a:gd name="T83" fmla="*/ 15258 h 1028"/>
              <a:gd name="T84" fmla="+- 0 7218 5867"/>
              <a:gd name="T85" fmla="*/ T84 w 2908"/>
              <a:gd name="T86" fmla="+- 0 15253 14716"/>
              <a:gd name="T87" fmla="*/ 15253 h 1028"/>
              <a:gd name="T88" fmla="+- 0 7137 5867"/>
              <a:gd name="T89" fmla="*/ T88 w 2908"/>
              <a:gd name="T90" fmla="+- 0 15363 14716"/>
              <a:gd name="T91" fmla="*/ 15363 h 1028"/>
              <a:gd name="T92" fmla="+- 0 7114 5867"/>
              <a:gd name="T93" fmla="*/ T92 w 2908"/>
              <a:gd name="T94" fmla="+- 0 15516 14716"/>
              <a:gd name="T95" fmla="*/ 15516 h 1028"/>
              <a:gd name="T96" fmla="+- 0 7151 5867"/>
              <a:gd name="T97" fmla="*/ T96 w 2908"/>
              <a:gd name="T98" fmla="+- 0 15582 14716"/>
              <a:gd name="T99" fmla="*/ 15582 h 1028"/>
              <a:gd name="T100" fmla="+- 0 7246 5867"/>
              <a:gd name="T101" fmla="*/ T100 w 2908"/>
              <a:gd name="T102" fmla="+- 0 15518 14716"/>
              <a:gd name="T103" fmla="*/ 15518 h 1028"/>
              <a:gd name="T104" fmla="+- 0 7375 5867"/>
              <a:gd name="T105" fmla="*/ T104 w 2908"/>
              <a:gd name="T106" fmla="+- 0 15434 14716"/>
              <a:gd name="T107" fmla="*/ 15434 h 1028"/>
              <a:gd name="T108" fmla="+- 0 7428 5867"/>
              <a:gd name="T109" fmla="*/ T108 w 2908"/>
              <a:gd name="T110" fmla="+- 0 15499 14716"/>
              <a:gd name="T111" fmla="*/ 15499 h 1028"/>
              <a:gd name="T112" fmla="+- 0 7454 5867"/>
              <a:gd name="T113" fmla="*/ T112 w 2908"/>
              <a:gd name="T114" fmla="+- 0 15589 14716"/>
              <a:gd name="T115" fmla="*/ 15589 h 1028"/>
              <a:gd name="T116" fmla="+- 0 7499 5867"/>
              <a:gd name="T117" fmla="*/ T116 w 2908"/>
              <a:gd name="T118" fmla="+- 0 15588 14716"/>
              <a:gd name="T119" fmla="*/ 15588 h 1028"/>
              <a:gd name="T120" fmla="+- 0 7743 5867"/>
              <a:gd name="T121" fmla="*/ T120 w 2908"/>
              <a:gd name="T122" fmla="+- 0 15238 14716"/>
              <a:gd name="T123" fmla="*/ 15238 h 1028"/>
              <a:gd name="T124" fmla="+- 0 7648 5867"/>
              <a:gd name="T125" fmla="*/ T124 w 2908"/>
              <a:gd name="T126" fmla="+- 0 15286 14716"/>
              <a:gd name="T127" fmla="*/ 15286 h 1028"/>
              <a:gd name="T128" fmla="+- 0 7552 5867"/>
              <a:gd name="T129" fmla="*/ T128 w 2908"/>
              <a:gd name="T130" fmla="+- 0 15411 14716"/>
              <a:gd name="T131" fmla="*/ 15411 h 1028"/>
              <a:gd name="T132" fmla="+- 0 7579 5867"/>
              <a:gd name="T133" fmla="*/ T132 w 2908"/>
              <a:gd name="T134" fmla="+- 0 15528 14716"/>
              <a:gd name="T135" fmla="*/ 15528 h 1028"/>
              <a:gd name="T136" fmla="+- 0 7727 5867"/>
              <a:gd name="T137" fmla="*/ T136 w 2908"/>
              <a:gd name="T138" fmla="+- 0 15554 14716"/>
              <a:gd name="T139" fmla="*/ 15554 h 1028"/>
              <a:gd name="T140" fmla="+- 0 7854 5867"/>
              <a:gd name="T141" fmla="*/ T140 w 2908"/>
              <a:gd name="T142" fmla="+- 0 15429 14716"/>
              <a:gd name="T143" fmla="*/ 15429 h 1028"/>
              <a:gd name="T144" fmla="+- 0 8238 5867"/>
              <a:gd name="T145" fmla="*/ T144 w 2908"/>
              <a:gd name="T146" fmla="+- 0 14716 14716"/>
              <a:gd name="T147" fmla="*/ 14716 h 1028"/>
              <a:gd name="T148" fmla="+- 0 8279 5867"/>
              <a:gd name="T149" fmla="*/ T148 w 2908"/>
              <a:gd name="T150" fmla="+- 0 14832 14716"/>
              <a:gd name="T151" fmla="*/ 14832 h 1028"/>
              <a:gd name="T152" fmla="+- 0 8239 5867"/>
              <a:gd name="T153" fmla="*/ T152 w 2908"/>
              <a:gd name="T154" fmla="+- 0 15137 14716"/>
              <a:gd name="T155" fmla="*/ 15137 h 1028"/>
              <a:gd name="T156" fmla="+- 0 8178 5867"/>
              <a:gd name="T157" fmla="*/ T156 w 2908"/>
              <a:gd name="T158" fmla="+- 0 15574 14716"/>
              <a:gd name="T159" fmla="*/ 15574 h 1028"/>
              <a:gd name="T160" fmla="+- 0 8181 5867"/>
              <a:gd name="T161" fmla="*/ T160 w 2908"/>
              <a:gd name="T162" fmla="+- 0 15631 14716"/>
              <a:gd name="T163" fmla="*/ 15631 h 1028"/>
              <a:gd name="T164" fmla="+- 0 8450 5867"/>
              <a:gd name="T165" fmla="*/ T164 w 2908"/>
              <a:gd name="T166" fmla="+- 0 15143 14716"/>
              <a:gd name="T167" fmla="*/ 15143 h 1028"/>
              <a:gd name="T168" fmla="+- 0 8369 5867"/>
              <a:gd name="T169" fmla="*/ T168 w 2908"/>
              <a:gd name="T170" fmla="+- 0 15257 14716"/>
              <a:gd name="T171" fmla="*/ 15257 h 1028"/>
              <a:gd name="T172" fmla="+- 0 8263 5867"/>
              <a:gd name="T173" fmla="*/ T172 w 2908"/>
              <a:gd name="T174" fmla="+- 0 15450 14716"/>
              <a:gd name="T175" fmla="*/ 15450 h 1028"/>
              <a:gd name="T176" fmla="+- 0 8185 5867"/>
              <a:gd name="T177" fmla="*/ T176 w 2908"/>
              <a:gd name="T178" fmla="+- 0 15588 14716"/>
              <a:gd name="T179" fmla="*/ 15588 h 1028"/>
              <a:gd name="T180" fmla="+- 0 8248 5867"/>
              <a:gd name="T181" fmla="*/ T180 w 2908"/>
              <a:gd name="T182" fmla="+- 0 15639 14716"/>
              <a:gd name="T183" fmla="*/ 15639 h 1028"/>
              <a:gd name="T184" fmla="+- 0 8518 5867"/>
              <a:gd name="T185" fmla="*/ T184 w 2908"/>
              <a:gd name="T186" fmla="+- 0 15608 14716"/>
              <a:gd name="T187" fmla="*/ 15608 h 1028"/>
              <a:gd name="T188" fmla="+- 0 8774 5867"/>
              <a:gd name="T189" fmla="*/ T188 w 2908"/>
              <a:gd name="T190" fmla="+- 0 15506 14716"/>
              <a:gd name="T191" fmla="*/ 15506 h 102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</a:cxnLst>
            <a:rect l="0" t="0" r="r" b="b"/>
            <a:pathLst>
              <a:path w="2908" h="1028" extrusionOk="0">
                <a:moveTo>
                  <a:pt x="449" y="292"/>
                </a:moveTo>
                <a:cubicBezTo>
                  <a:pt x="417" y="271"/>
                  <a:pt x="401" y="254"/>
                  <a:pt x="356" y="263"/>
                </a:cubicBezTo>
                <a:cubicBezTo>
                  <a:pt x="310" y="273"/>
                  <a:pt x="261" y="284"/>
                  <a:pt x="215" y="298"/>
                </a:cubicBezTo>
                <a:cubicBezTo>
                  <a:pt x="159" y="315"/>
                  <a:pt x="100" y="334"/>
                  <a:pt x="52" y="368"/>
                </a:cubicBezTo>
                <a:cubicBezTo>
                  <a:pt x="-3" y="407"/>
                  <a:pt x="-14" y="463"/>
                  <a:pt x="25" y="518"/>
                </a:cubicBezTo>
                <a:cubicBezTo>
                  <a:pt x="69" y="581"/>
                  <a:pt x="140" y="623"/>
                  <a:pt x="202" y="666"/>
                </a:cubicBezTo>
                <a:cubicBezTo>
                  <a:pt x="289" y="726"/>
                  <a:pt x="390" y="783"/>
                  <a:pt x="451" y="872"/>
                </a:cubicBezTo>
                <a:cubicBezTo>
                  <a:pt x="481" y="916"/>
                  <a:pt x="494" y="969"/>
                  <a:pt x="440" y="999"/>
                </a:cubicBezTo>
                <a:cubicBezTo>
                  <a:pt x="379" y="1033"/>
                  <a:pt x="284" y="1035"/>
                  <a:pt x="216" y="1027"/>
                </a:cubicBezTo>
                <a:cubicBezTo>
                  <a:pt x="132" y="1017"/>
                  <a:pt x="52" y="997"/>
                  <a:pt x="10" y="923"/>
                </a:cubicBezTo>
              </a:path>
              <a:path w="2908" h="1028" extrusionOk="0">
                <a:moveTo>
                  <a:pt x="748" y="169"/>
                </a:moveTo>
                <a:cubicBezTo>
                  <a:pt x="748" y="233"/>
                  <a:pt x="754" y="295"/>
                  <a:pt x="757" y="359"/>
                </a:cubicBezTo>
                <a:cubicBezTo>
                  <a:pt x="762" y="456"/>
                  <a:pt x="772" y="552"/>
                  <a:pt x="780" y="649"/>
                </a:cubicBezTo>
                <a:cubicBezTo>
                  <a:pt x="786" y="717"/>
                  <a:pt x="784" y="784"/>
                  <a:pt x="785" y="851"/>
                </a:cubicBezTo>
                <a:cubicBezTo>
                  <a:pt x="786" y="881"/>
                  <a:pt x="785" y="901"/>
                  <a:pt x="811" y="914"/>
                </a:cubicBezTo>
              </a:path>
              <a:path w="2908" h="1028" extrusionOk="0">
                <a:moveTo>
                  <a:pt x="890" y="767"/>
                </a:moveTo>
                <a:cubicBezTo>
                  <a:pt x="860" y="760"/>
                  <a:pt x="830" y="751"/>
                  <a:pt x="800" y="747"/>
                </a:cubicBezTo>
                <a:cubicBezTo>
                  <a:pt x="758" y="741"/>
                  <a:pt x="715" y="745"/>
                  <a:pt x="673" y="752"/>
                </a:cubicBezTo>
                <a:cubicBezTo>
                  <a:pt x="642" y="757"/>
                  <a:pt x="613" y="769"/>
                  <a:pt x="583" y="779"/>
                </a:cubicBezTo>
                <a:cubicBezTo>
                  <a:pt x="603" y="808"/>
                  <a:pt x="652" y="795"/>
                  <a:pt x="691" y="793"/>
                </a:cubicBezTo>
              </a:path>
              <a:path w="2908" h="1028" extrusionOk="0">
                <a:moveTo>
                  <a:pt x="1422" y="542"/>
                </a:moveTo>
                <a:cubicBezTo>
                  <a:pt x="1404" y="524"/>
                  <a:pt x="1376" y="523"/>
                  <a:pt x="1351" y="537"/>
                </a:cubicBezTo>
                <a:cubicBezTo>
                  <a:pt x="1309" y="560"/>
                  <a:pt x="1283" y="603"/>
                  <a:pt x="1270" y="647"/>
                </a:cubicBezTo>
                <a:cubicBezTo>
                  <a:pt x="1256" y="695"/>
                  <a:pt x="1245" y="750"/>
                  <a:pt x="1247" y="800"/>
                </a:cubicBezTo>
                <a:cubicBezTo>
                  <a:pt x="1248" y="821"/>
                  <a:pt x="1254" y="867"/>
                  <a:pt x="1284" y="866"/>
                </a:cubicBezTo>
                <a:cubicBezTo>
                  <a:pt x="1316" y="865"/>
                  <a:pt x="1357" y="821"/>
                  <a:pt x="1379" y="802"/>
                </a:cubicBezTo>
                <a:cubicBezTo>
                  <a:pt x="1414" y="772"/>
                  <a:pt x="1458" y="717"/>
                  <a:pt x="1508" y="718"/>
                </a:cubicBezTo>
                <a:cubicBezTo>
                  <a:pt x="1541" y="719"/>
                  <a:pt x="1552" y="758"/>
                  <a:pt x="1561" y="783"/>
                </a:cubicBezTo>
                <a:cubicBezTo>
                  <a:pt x="1572" y="812"/>
                  <a:pt x="1574" y="845"/>
                  <a:pt x="1587" y="873"/>
                </a:cubicBezTo>
                <a:cubicBezTo>
                  <a:pt x="1604" y="909"/>
                  <a:pt x="1610" y="891"/>
                  <a:pt x="1632" y="872"/>
                </a:cubicBezTo>
              </a:path>
              <a:path w="2908" h="1028" extrusionOk="0">
                <a:moveTo>
                  <a:pt x="1876" y="522"/>
                </a:moveTo>
                <a:cubicBezTo>
                  <a:pt x="1840" y="530"/>
                  <a:pt x="1810" y="546"/>
                  <a:pt x="1781" y="570"/>
                </a:cubicBezTo>
                <a:cubicBezTo>
                  <a:pt x="1740" y="604"/>
                  <a:pt x="1703" y="644"/>
                  <a:pt x="1685" y="695"/>
                </a:cubicBezTo>
                <a:cubicBezTo>
                  <a:pt x="1670" y="739"/>
                  <a:pt x="1675" y="781"/>
                  <a:pt x="1712" y="812"/>
                </a:cubicBezTo>
                <a:cubicBezTo>
                  <a:pt x="1748" y="842"/>
                  <a:pt x="1816" y="850"/>
                  <a:pt x="1860" y="838"/>
                </a:cubicBezTo>
                <a:cubicBezTo>
                  <a:pt x="1924" y="820"/>
                  <a:pt x="1955" y="765"/>
                  <a:pt x="1987" y="713"/>
                </a:cubicBezTo>
              </a:path>
              <a:path w="2908" h="1028" extrusionOk="0">
                <a:moveTo>
                  <a:pt x="2371" y="0"/>
                </a:moveTo>
                <a:cubicBezTo>
                  <a:pt x="2410" y="31"/>
                  <a:pt x="2413" y="64"/>
                  <a:pt x="2412" y="116"/>
                </a:cubicBezTo>
                <a:cubicBezTo>
                  <a:pt x="2410" y="217"/>
                  <a:pt x="2386" y="321"/>
                  <a:pt x="2372" y="421"/>
                </a:cubicBezTo>
                <a:cubicBezTo>
                  <a:pt x="2351" y="566"/>
                  <a:pt x="2316" y="712"/>
                  <a:pt x="2311" y="858"/>
                </a:cubicBezTo>
                <a:cubicBezTo>
                  <a:pt x="2310" y="889"/>
                  <a:pt x="2309" y="896"/>
                  <a:pt x="2314" y="915"/>
                </a:cubicBezTo>
              </a:path>
              <a:path w="2908" h="1028" extrusionOk="0">
                <a:moveTo>
                  <a:pt x="2583" y="427"/>
                </a:moveTo>
                <a:cubicBezTo>
                  <a:pt x="2548" y="462"/>
                  <a:pt x="2528" y="500"/>
                  <a:pt x="2502" y="541"/>
                </a:cubicBezTo>
                <a:cubicBezTo>
                  <a:pt x="2462" y="604"/>
                  <a:pt x="2432" y="669"/>
                  <a:pt x="2396" y="734"/>
                </a:cubicBezTo>
                <a:cubicBezTo>
                  <a:pt x="2371" y="779"/>
                  <a:pt x="2335" y="823"/>
                  <a:pt x="2318" y="872"/>
                </a:cubicBezTo>
                <a:cubicBezTo>
                  <a:pt x="2302" y="918"/>
                  <a:pt x="2348" y="921"/>
                  <a:pt x="2381" y="923"/>
                </a:cubicBezTo>
                <a:cubicBezTo>
                  <a:pt x="2473" y="929"/>
                  <a:pt x="2562" y="911"/>
                  <a:pt x="2651" y="892"/>
                </a:cubicBezTo>
                <a:cubicBezTo>
                  <a:pt x="2748" y="871"/>
                  <a:pt x="2825" y="843"/>
                  <a:pt x="2907" y="790"/>
                </a:cubicBez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9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60478" y="4261248"/>
            <a:ext cx="2747963" cy="396478"/>
          </a:xfrm>
          <a:custGeom>
            <a:avLst/>
            <a:gdLst>
              <a:gd name="T0" fmla="+- 0 3908 3500"/>
              <a:gd name="T1" fmla="*/ T0 w 7635"/>
              <a:gd name="T2" fmla="+- 0 16180 15781"/>
              <a:gd name="T3" fmla="*/ 16180 h 1468"/>
              <a:gd name="T4" fmla="+- 0 3697 3500"/>
              <a:gd name="T5" fmla="*/ T4 w 7635"/>
              <a:gd name="T6" fmla="+- 0 16291 15781"/>
              <a:gd name="T7" fmla="*/ 16291 h 1468"/>
              <a:gd name="T8" fmla="+- 0 3534 3500"/>
              <a:gd name="T9" fmla="*/ T8 w 7635"/>
              <a:gd name="T10" fmla="+- 0 16653 15781"/>
              <a:gd name="T11" fmla="*/ 16653 h 1468"/>
              <a:gd name="T12" fmla="+- 0 4054 3500"/>
              <a:gd name="T13" fmla="*/ T12 w 7635"/>
              <a:gd name="T14" fmla="+- 0 16756 15781"/>
              <a:gd name="T15" fmla="*/ 16756 h 1468"/>
              <a:gd name="T16" fmla="+- 0 4121 3500"/>
              <a:gd name="T17" fmla="*/ T16 w 7635"/>
              <a:gd name="T18" fmla="+- 0 16237 15781"/>
              <a:gd name="T19" fmla="*/ 16237 h 1468"/>
              <a:gd name="T20" fmla="+- 0 4209 3500"/>
              <a:gd name="T21" fmla="*/ T20 w 7635"/>
              <a:gd name="T22" fmla="+- 0 16812 15781"/>
              <a:gd name="T23" fmla="*/ 16812 h 1468"/>
              <a:gd name="T24" fmla="+- 0 3872 3500"/>
              <a:gd name="T25" fmla="*/ T24 w 7635"/>
              <a:gd name="T26" fmla="+- 0 17235 15781"/>
              <a:gd name="T27" fmla="*/ 17235 h 1468"/>
              <a:gd name="T28" fmla="+- 0 4556 3500"/>
              <a:gd name="T29" fmla="*/ T28 w 7635"/>
              <a:gd name="T30" fmla="+- 0 16201 15781"/>
              <a:gd name="T31" fmla="*/ 16201 h 1468"/>
              <a:gd name="T32" fmla="+- 0 4506 3500"/>
              <a:gd name="T33" fmla="*/ T32 w 7635"/>
              <a:gd name="T34" fmla="+- 0 16526 15781"/>
              <a:gd name="T35" fmla="*/ 16526 h 1468"/>
              <a:gd name="T36" fmla="+- 0 4516 3500"/>
              <a:gd name="T37" fmla="*/ T36 w 7635"/>
              <a:gd name="T38" fmla="+- 0 16801 15781"/>
              <a:gd name="T39" fmla="*/ 16801 h 1468"/>
              <a:gd name="T40" fmla="+- 0 4813 3500"/>
              <a:gd name="T41" fmla="*/ T40 w 7635"/>
              <a:gd name="T42" fmla="+- 0 16530 15781"/>
              <a:gd name="T43" fmla="*/ 16530 h 1468"/>
              <a:gd name="T44" fmla="+- 0 4681 3500"/>
              <a:gd name="T45" fmla="*/ T44 w 7635"/>
              <a:gd name="T46" fmla="+- 0 16661 15781"/>
              <a:gd name="T47" fmla="*/ 16661 h 1468"/>
              <a:gd name="T48" fmla="+- 0 4760 3500"/>
              <a:gd name="T49" fmla="*/ T48 w 7635"/>
              <a:gd name="T50" fmla="+- 0 16657 15781"/>
              <a:gd name="T51" fmla="*/ 16657 h 1468"/>
              <a:gd name="T52" fmla="+- 0 4793 3500"/>
              <a:gd name="T53" fmla="*/ T52 w 7635"/>
              <a:gd name="T54" fmla="+- 0 16462 15781"/>
              <a:gd name="T55" fmla="*/ 16462 h 1468"/>
              <a:gd name="T56" fmla="+- 0 5159 3500"/>
              <a:gd name="T57" fmla="*/ T56 w 7635"/>
              <a:gd name="T58" fmla="+- 0 16076 15781"/>
              <a:gd name="T59" fmla="*/ 16076 h 1468"/>
              <a:gd name="T60" fmla="+- 0 5137 3500"/>
              <a:gd name="T61" fmla="*/ T60 w 7635"/>
              <a:gd name="T62" fmla="+- 0 16405 15781"/>
              <a:gd name="T63" fmla="*/ 16405 h 1468"/>
              <a:gd name="T64" fmla="+- 0 5071 3500"/>
              <a:gd name="T65" fmla="*/ T64 w 7635"/>
              <a:gd name="T66" fmla="+- 0 16620 15781"/>
              <a:gd name="T67" fmla="*/ 16620 h 1468"/>
              <a:gd name="T68" fmla="+- 0 5271 3500"/>
              <a:gd name="T69" fmla="*/ T68 w 7635"/>
              <a:gd name="T70" fmla="+- 0 16627 15781"/>
              <a:gd name="T71" fmla="*/ 16627 h 1468"/>
              <a:gd name="T72" fmla="+- 0 5139 3500"/>
              <a:gd name="T73" fmla="*/ T72 w 7635"/>
              <a:gd name="T74" fmla="+- 0 16761 15781"/>
              <a:gd name="T75" fmla="*/ 16761 h 1468"/>
              <a:gd name="T76" fmla="+- 0 5110 3500"/>
              <a:gd name="T77" fmla="*/ T76 w 7635"/>
              <a:gd name="T78" fmla="+- 0 16673 15781"/>
              <a:gd name="T79" fmla="*/ 16673 h 1468"/>
              <a:gd name="T80" fmla="+- 0 5614 3500"/>
              <a:gd name="T81" fmla="*/ T80 w 7635"/>
              <a:gd name="T82" fmla="+- 0 16582 15781"/>
              <a:gd name="T83" fmla="*/ 16582 h 1468"/>
              <a:gd name="T84" fmla="+- 0 5402 3500"/>
              <a:gd name="T85" fmla="*/ T84 w 7635"/>
              <a:gd name="T86" fmla="+- 0 16585 15781"/>
              <a:gd name="T87" fmla="*/ 16585 h 1468"/>
              <a:gd name="T88" fmla="+- 0 5544 3500"/>
              <a:gd name="T89" fmla="*/ T88 w 7635"/>
              <a:gd name="T90" fmla="+- 0 16756 15781"/>
              <a:gd name="T91" fmla="*/ 16756 h 1468"/>
              <a:gd name="T92" fmla="+- 0 5621 3500"/>
              <a:gd name="T93" fmla="*/ T92 w 7635"/>
              <a:gd name="T94" fmla="+- 0 16699 15781"/>
              <a:gd name="T95" fmla="*/ 16699 h 1468"/>
              <a:gd name="T96" fmla="+- 0 5626 3500"/>
              <a:gd name="T97" fmla="*/ T96 w 7635"/>
              <a:gd name="T98" fmla="+- 0 16814 15781"/>
              <a:gd name="T99" fmla="*/ 16814 h 1468"/>
              <a:gd name="T100" fmla="+- 0 5854 3500"/>
              <a:gd name="T101" fmla="*/ T100 w 7635"/>
              <a:gd name="T102" fmla="+- 0 16142 15781"/>
              <a:gd name="T103" fmla="*/ 16142 h 1468"/>
              <a:gd name="T104" fmla="+- 0 5901 3500"/>
              <a:gd name="T105" fmla="*/ T104 w 7635"/>
              <a:gd name="T106" fmla="+- 0 16437 15781"/>
              <a:gd name="T107" fmla="*/ 16437 h 1468"/>
              <a:gd name="T108" fmla="+- 0 5840 3500"/>
              <a:gd name="T109" fmla="*/ T108 w 7635"/>
              <a:gd name="T110" fmla="+- 0 16698 15781"/>
              <a:gd name="T111" fmla="*/ 16698 h 1468"/>
              <a:gd name="T112" fmla="+- 0 6204 3500"/>
              <a:gd name="T113" fmla="*/ T112 w 7635"/>
              <a:gd name="T114" fmla="+- 0 16495 15781"/>
              <a:gd name="T115" fmla="*/ 16495 h 1468"/>
              <a:gd name="T116" fmla="+- 0 6026 3500"/>
              <a:gd name="T117" fmla="*/ T116 w 7635"/>
              <a:gd name="T118" fmla="+- 0 16500 15781"/>
              <a:gd name="T119" fmla="*/ 16500 h 1468"/>
              <a:gd name="T120" fmla="+- 0 6098 3500"/>
              <a:gd name="T121" fmla="*/ T120 w 7635"/>
              <a:gd name="T122" fmla="+- 0 16576 15781"/>
              <a:gd name="T123" fmla="*/ 16576 h 1468"/>
              <a:gd name="T124" fmla="+- 0 6228 3500"/>
              <a:gd name="T125" fmla="*/ T124 w 7635"/>
              <a:gd name="T126" fmla="+- 0 16854 15781"/>
              <a:gd name="T127" fmla="*/ 16854 h 1468"/>
              <a:gd name="T128" fmla="+- 0 6021 3500"/>
              <a:gd name="T129" fmla="*/ T128 w 7635"/>
              <a:gd name="T130" fmla="+- 0 16777 15781"/>
              <a:gd name="T131" fmla="*/ 16777 h 1468"/>
              <a:gd name="T132" fmla="+- 0 8266 3500"/>
              <a:gd name="T133" fmla="*/ T132 w 7635"/>
              <a:gd name="T134" fmla="+- 0 16407 15781"/>
              <a:gd name="T135" fmla="*/ 16407 h 1468"/>
              <a:gd name="T136" fmla="+- 0 6954 3500"/>
              <a:gd name="T137" fmla="*/ T136 w 7635"/>
              <a:gd name="T138" fmla="+- 0 16348 15781"/>
              <a:gd name="T139" fmla="*/ 16348 h 1468"/>
              <a:gd name="T140" fmla="+- 0 6925 3500"/>
              <a:gd name="T141" fmla="*/ T140 w 7635"/>
              <a:gd name="T142" fmla="+- 0 16429 15781"/>
              <a:gd name="T143" fmla="*/ 16429 h 1468"/>
              <a:gd name="T144" fmla="+- 0 6878 3500"/>
              <a:gd name="T145" fmla="*/ T144 w 7635"/>
              <a:gd name="T146" fmla="+- 0 17072 15781"/>
              <a:gd name="T147" fmla="*/ 17072 h 1468"/>
              <a:gd name="T148" fmla="+- 0 6986 3500"/>
              <a:gd name="T149" fmla="*/ T148 w 7635"/>
              <a:gd name="T150" fmla="+- 0 17116 15781"/>
              <a:gd name="T151" fmla="*/ 17116 h 1468"/>
              <a:gd name="T152" fmla="+- 0 8604 3500"/>
              <a:gd name="T153" fmla="*/ T152 w 7635"/>
              <a:gd name="T154" fmla="+- 0 17241 15781"/>
              <a:gd name="T155" fmla="*/ 17241 h 1468"/>
              <a:gd name="T156" fmla="+- 0 9059 3500"/>
              <a:gd name="T157" fmla="*/ T156 w 7635"/>
              <a:gd name="T158" fmla="+- 0 16799 15781"/>
              <a:gd name="T159" fmla="*/ 16799 h 1468"/>
              <a:gd name="T160" fmla="+- 0 8707 3500"/>
              <a:gd name="T161" fmla="*/ T160 w 7635"/>
              <a:gd name="T162" fmla="+- 0 16316 15781"/>
              <a:gd name="T163" fmla="*/ 16316 h 1468"/>
              <a:gd name="T164" fmla="+- 0 9324 3500"/>
              <a:gd name="T165" fmla="*/ T164 w 7635"/>
              <a:gd name="T166" fmla="+- 0 16707 15781"/>
              <a:gd name="T167" fmla="*/ 16707 h 1468"/>
              <a:gd name="T168" fmla="+- 0 9474 3500"/>
              <a:gd name="T169" fmla="*/ T168 w 7635"/>
              <a:gd name="T170" fmla="+- 0 16752 15781"/>
              <a:gd name="T171" fmla="*/ 16752 h 1468"/>
              <a:gd name="T172" fmla="+- 0 10092 3500"/>
              <a:gd name="T173" fmla="*/ T172 w 7635"/>
              <a:gd name="T174" fmla="+- 0 16571 15781"/>
              <a:gd name="T175" fmla="*/ 16571 h 1468"/>
              <a:gd name="T176" fmla="+- 0 11134 3500"/>
              <a:gd name="T177" fmla="*/ T176 w 7635"/>
              <a:gd name="T178" fmla="+- 0 16297 15781"/>
              <a:gd name="T179" fmla="*/ 16297 h 1468"/>
              <a:gd name="T180" fmla="+- 0 10799 3500"/>
              <a:gd name="T181" fmla="*/ T180 w 7635"/>
              <a:gd name="T182" fmla="+- 0 16688 15781"/>
              <a:gd name="T183" fmla="*/ 16688 h 1468"/>
              <a:gd name="T184" fmla="+- 0 10850 3500"/>
              <a:gd name="T185" fmla="*/ T184 w 7635"/>
              <a:gd name="T186" fmla="+- 0 16695 15781"/>
              <a:gd name="T187" fmla="*/ 16695 h 1468"/>
              <a:gd name="T188" fmla="+- 0 10987 3500"/>
              <a:gd name="T189" fmla="*/ T188 w 7635"/>
              <a:gd name="T190" fmla="+- 0 16207 15781"/>
              <a:gd name="T191" fmla="*/ 16207 h 1468"/>
              <a:gd name="T192" fmla="+- 0 10244 3500"/>
              <a:gd name="T193" fmla="*/ T192 w 7635"/>
              <a:gd name="T194" fmla="+- 0 15781 15781"/>
              <a:gd name="T195" fmla="*/ 15781 h 146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</a:cxnLst>
            <a:rect l="0" t="0" r="r" b="b"/>
            <a:pathLst>
              <a:path w="7635" h="1468" extrusionOk="0">
                <a:moveTo>
                  <a:pt x="493" y="481"/>
                </a:moveTo>
                <a:cubicBezTo>
                  <a:pt x="470" y="457"/>
                  <a:pt x="440" y="413"/>
                  <a:pt x="408" y="399"/>
                </a:cubicBezTo>
                <a:cubicBezTo>
                  <a:pt x="384" y="388"/>
                  <a:pt x="363" y="395"/>
                  <a:pt x="341" y="409"/>
                </a:cubicBezTo>
                <a:cubicBezTo>
                  <a:pt x="293" y="439"/>
                  <a:pt x="242" y="476"/>
                  <a:pt x="197" y="510"/>
                </a:cubicBezTo>
                <a:cubicBezTo>
                  <a:pt x="136" y="557"/>
                  <a:pt x="68" y="613"/>
                  <a:pt x="29" y="681"/>
                </a:cubicBezTo>
                <a:cubicBezTo>
                  <a:pt x="-7" y="745"/>
                  <a:pt x="-8" y="811"/>
                  <a:pt x="34" y="872"/>
                </a:cubicBezTo>
                <a:cubicBezTo>
                  <a:pt x="107" y="979"/>
                  <a:pt x="249" y="1003"/>
                  <a:pt x="369" y="1001"/>
                </a:cubicBezTo>
                <a:cubicBezTo>
                  <a:pt x="430" y="1000"/>
                  <a:pt x="495" y="987"/>
                  <a:pt x="554" y="975"/>
                </a:cubicBezTo>
                <a:cubicBezTo>
                  <a:pt x="580" y="970"/>
                  <a:pt x="589" y="971"/>
                  <a:pt x="614" y="972"/>
                </a:cubicBezTo>
              </a:path>
              <a:path w="7635" h="1468" extrusionOk="0">
                <a:moveTo>
                  <a:pt x="621" y="456"/>
                </a:moveTo>
                <a:cubicBezTo>
                  <a:pt x="634" y="533"/>
                  <a:pt x="647" y="610"/>
                  <a:pt x="664" y="686"/>
                </a:cubicBezTo>
                <a:cubicBezTo>
                  <a:pt x="690" y="801"/>
                  <a:pt x="705" y="913"/>
                  <a:pt x="709" y="1031"/>
                </a:cubicBezTo>
                <a:cubicBezTo>
                  <a:pt x="713" y="1153"/>
                  <a:pt x="697" y="1280"/>
                  <a:pt x="611" y="1374"/>
                </a:cubicBezTo>
                <a:cubicBezTo>
                  <a:pt x="554" y="1437"/>
                  <a:pt x="457" y="1471"/>
                  <a:pt x="372" y="1454"/>
                </a:cubicBezTo>
                <a:cubicBezTo>
                  <a:pt x="313" y="1443"/>
                  <a:pt x="286" y="1414"/>
                  <a:pt x="269" y="1362"/>
                </a:cubicBezTo>
              </a:path>
              <a:path w="7635" h="1468" extrusionOk="0">
                <a:moveTo>
                  <a:pt x="1056" y="420"/>
                </a:moveTo>
                <a:cubicBezTo>
                  <a:pt x="1048" y="463"/>
                  <a:pt x="1038" y="507"/>
                  <a:pt x="1032" y="550"/>
                </a:cubicBezTo>
                <a:cubicBezTo>
                  <a:pt x="1023" y="615"/>
                  <a:pt x="1014" y="679"/>
                  <a:pt x="1006" y="745"/>
                </a:cubicBezTo>
                <a:cubicBezTo>
                  <a:pt x="999" y="809"/>
                  <a:pt x="995" y="871"/>
                  <a:pt x="991" y="935"/>
                </a:cubicBezTo>
                <a:cubicBezTo>
                  <a:pt x="989" y="976"/>
                  <a:pt x="986" y="993"/>
                  <a:pt x="1016" y="1020"/>
                </a:cubicBezTo>
              </a:path>
              <a:path w="7635" h="1468" extrusionOk="0">
                <a:moveTo>
                  <a:pt x="1325" y="789"/>
                </a:moveTo>
                <a:cubicBezTo>
                  <a:pt x="1325" y="768"/>
                  <a:pt x="1324" y="760"/>
                  <a:pt x="1313" y="749"/>
                </a:cubicBezTo>
                <a:cubicBezTo>
                  <a:pt x="1276" y="753"/>
                  <a:pt x="1261" y="762"/>
                  <a:pt x="1235" y="789"/>
                </a:cubicBezTo>
                <a:cubicBezTo>
                  <a:pt x="1210" y="815"/>
                  <a:pt x="1190" y="845"/>
                  <a:pt x="1181" y="880"/>
                </a:cubicBezTo>
                <a:cubicBezTo>
                  <a:pt x="1179" y="897"/>
                  <a:pt x="1178" y="902"/>
                  <a:pt x="1183" y="912"/>
                </a:cubicBezTo>
                <a:cubicBezTo>
                  <a:pt x="1218" y="916"/>
                  <a:pt x="1236" y="905"/>
                  <a:pt x="1260" y="876"/>
                </a:cubicBezTo>
                <a:cubicBezTo>
                  <a:pt x="1280" y="852"/>
                  <a:pt x="1309" y="808"/>
                  <a:pt x="1310" y="776"/>
                </a:cubicBezTo>
                <a:cubicBezTo>
                  <a:pt x="1310" y="745"/>
                  <a:pt x="1300" y="711"/>
                  <a:pt x="1293" y="681"/>
                </a:cubicBezTo>
                <a:cubicBezTo>
                  <a:pt x="1292" y="675"/>
                  <a:pt x="1290" y="669"/>
                  <a:pt x="1289" y="663"/>
                </a:cubicBezTo>
              </a:path>
              <a:path w="7635" h="1468" extrusionOk="0">
                <a:moveTo>
                  <a:pt x="1659" y="295"/>
                </a:moveTo>
                <a:cubicBezTo>
                  <a:pt x="1658" y="339"/>
                  <a:pt x="1668" y="386"/>
                  <a:pt x="1664" y="429"/>
                </a:cubicBezTo>
                <a:cubicBezTo>
                  <a:pt x="1659" y="492"/>
                  <a:pt x="1649" y="561"/>
                  <a:pt x="1637" y="624"/>
                </a:cubicBezTo>
                <a:cubicBezTo>
                  <a:pt x="1626" y="679"/>
                  <a:pt x="1610" y="733"/>
                  <a:pt x="1591" y="785"/>
                </a:cubicBezTo>
                <a:cubicBezTo>
                  <a:pt x="1585" y="803"/>
                  <a:pt x="1578" y="821"/>
                  <a:pt x="1571" y="839"/>
                </a:cubicBezTo>
                <a:cubicBezTo>
                  <a:pt x="1602" y="814"/>
                  <a:pt x="1640" y="787"/>
                  <a:pt x="1682" y="787"/>
                </a:cubicBezTo>
                <a:cubicBezTo>
                  <a:pt x="1718" y="787"/>
                  <a:pt x="1758" y="812"/>
                  <a:pt x="1771" y="846"/>
                </a:cubicBezTo>
                <a:cubicBezTo>
                  <a:pt x="1786" y="883"/>
                  <a:pt x="1773" y="928"/>
                  <a:pt x="1748" y="957"/>
                </a:cubicBezTo>
                <a:cubicBezTo>
                  <a:pt x="1718" y="992"/>
                  <a:pt x="1678" y="986"/>
                  <a:pt x="1639" y="980"/>
                </a:cubicBezTo>
                <a:cubicBezTo>
                  <a:pt x="1609" y="976"/>
                  <a:pt x="1582" y="946"/>
                  <a:pt x="1594" y="913"/>
                </a:cubicBezTo>
                <a:cubicBezTo>
                  <a:pt x="1599" y="906"/>
                  <a:pt x="1605" y="899"/>
                  <a:pt x="1610" y="892"/>
                </a:cubicBezTo>
              </a:path>
              <a:path w="7635" h="1468" extrusionOk="0">
                <a:moveTo>
                  <a:pt x="2044" y="790"/>
                </a:moveTo>
                <a:cubicBezTo>
                  <a:pt x="2068" y="793"/>
                  <a:pt x="2090" y="797"/>
                  <a:pt x="2114" y="801"/>
                </a:cubicBezTo>
                <a:cubicBezTo>
                  <a:pt x="2079" y="786"/>
                  <a:pt x="2048" y="775"/>
                  <a:pt x="2009" y="774"/>
                </a:cubicBezTo>
                <a:cubicBezTo>
                  <a:pt x="1975" y="773"/>
                  <a:pt x="1923" y="770"/>
                  <a:pt x="1902" y="804"/>
                </a:cubicBezTo>
                <a:cubicBezTo>
                  <a:pt x="1882" y="836"/>
                  <a:pt x="1907" y="883"/>
                  <a:pt x="1928" y="907"/>
                </a:cubicBezTo>
                <a:cubicBezTo>
                  <a:pt x="1957" y="940"/>
                  <a:pt x="2000" y="969"/>
                  <a:pt x="2044" y="975"/>
                </a:cubicBezTo>
                <a:cubicBezTo>
                  <a:pt x="2074" y="979"/>
                  <a:pt x="2102" y="972"/>
                  <a:pt x="2116" y="944"/>
                </a:cubicBezTo>
                <a:cubicBezTo>
                  <a:pt x="2120" y="931"/>
                  <a:pt x="2122" y="927"/>
                  <a:pt x="2121" y="918"/>
                </a:cubicBezTo>
                <a:cubicBezTo>
                  <a:pt x="2104" y="937"/>
                  <a:pt x="2106" y="955"/>
                  <a:pt x="2109" y="982"/>
                </a:cubicBezTo>
                <a:cubicBezTo>
                  <a:pt x="2111" y="1007"/>
                  <a:pt x="2113" y="1014"/>
                  <a:pt x="2126" y="1033"/>
                </a:cubicBezTo>
                <a:cubicBezTo>
                  <a:pt x="2155" y="1021"/>
                  <a:pt x="2161" y="995"/>
                  <a:pt x="2174" y="964"/>
                </a:cubicBezTo>
              </a:path>
              <a:path w="7635" h="1468" extrusionOk="0">
                <a:moveTo>
                  <a:pt x="2354" y="361"/>
                </a:moveTo>
                <a:cubicBezTo>
                  <a:pt x="2397" y="372"/>
                  <a:pt x="2397" y="400"/>
                  <a:pt x="2405" y="445"/>
                </a:cubicBezTo>
                <a:cubicBezTo>
                  <a:pt x="2417" y="515"/>
                  <a:pt x="2412" y="586"/>
                  <a:pt x="2401" y="656"/>
                </a:cubicBezTo>
                <a:cubicBezTo>
                  <a:pt x="2391" y="723"/>
                  <a:pt x="2371" y="790"/>
                  <a:pt x="2345" y="852"/>
                </a:cubicBezTo>
                <a:cubicBezTo>
                  <a:pt x="2336" y="873"/>
                  <a:pt x="2304" y="928"/>
                  <a:pt x="2340" y="917"/>
                </a:cubicBezTo>
                <a:cubicBezTo>
                  <a:pt x="2348" y="914"/>
                  <a:pt x="2357" y="910"/>
                  <a:pt x="2365" y="907"/>
                </a:cubicBezTo>
              </a:path>
              <a:path w="7635" h="1468" extrusionOk="0">
                <a:moveTo>
                  <a:pt x="2704" y="714"/>
                </a:moveTo>
                <a:cubicBezTo>
                  <a:pt x="2679" y="709"/>
                  <a:pt x="2657" y="714"/>
                  <a:pt x="2632" y="714"/>
                </a:cubicBezTo>
                <a:cubicBezTo>
                  <a:pt x="2596" y="714"/>
                  <a:pt x="2562" y="710"/>
                  <a:pt x="2526" y="719"/>
                </a:cubicBezTo>
                <a:cubicBezTo>
                  <a:pt x="2513" y="724"/>
                  <a:pt x="2509" y="724"/>
                  <a:pt x="2507" y="734"/>
                </a:cubicBezTo>
                <a:cubicBezTo>
                  <a:pt x="2537" y="755"/>
                  <a:pt x="2570" y="772"/>
                  <a:pt x="2598" y="795"/>
                </a:cubicBezTo>
                <a:cubicBezTo>
                  <a:pt x="2648" y="835"/>
                  <a:pt x="2695" y="884"/>
                  <a:pt x="2725" y="942"/>
                </a:cubicBezTo>
                <a:cubicBezTo>
                  <a:pt x="2744" y="978"/>
                  <a:pt x="2762" y="1040"/>
                  <a:pt x="2728" y="1073"/>
                </a:cubicBezTo>
                <a:cubicBezTo>
                  <a:pt x="2702" y="1098"/>
                  <a:pt x="2639" y="1083"/>
                  <a:pt x="2610" y="1072"/>
                </a:cubicBezTo>
                <a:cubicBezTo>
                  <a:pt x="2567" y="1056"/>
                  <a:pt x="2542" y="1034"/>
                  <a:pt x="2521" y="996"/>
                </a:cubicBezTo>
              </a:path>
              <a:path w="7635" h="1468" extrusionOk="0">
                <a:moveTo>
                  <a:pt x="4933" y="616"/>
                </a:moveTo>
                <a:cubicBezTo>
                  <a:pt x="4876" y="622"/>
                  <a:pt x="4825" y="626"/>
                  <a:pt x="4766" y="626"/>
                </a:cubicBezTo>
                <a:cubicBezTo>
                  <a:pt x="4649" y="626"/>
                  <a:pt x="4534" y="633"/>
                  <a:pt x="4417" y="629"/>
                </a:cubicBezTo>
                <a:cubicBezTo>
                  <a:pt x="4095" y="619"/>
                  <a:pt x="3775" y="581"/>
                  <a:pt x="3454" y="567"/>
                </a:cubicBezTo>
                <a:cubicBezTo>
                  <a:pt x="3429" y="567"/>
                  <a:pt x="3424" y="567"/>
                  <a:pt x="3409" y="567"/>
                </a:cubicBezTo>
                <a:cubicBezTo>
                  <a:pt x="3413" y="591"/>
                  <a:pt x="3422" y="622"/>
                  <a:pt x="3425" y="648"/>
                </a:cubicBezTo>
                <a:cubicBezTo>
                  <a:pt x="3433" y="715"/>
                  <a:pt x="3433" y="784"/>
                  <a:pt x="3430" y="851"/>
                </a:cubicBezTo>
                <a:cubicBezTo>
                  <a:pt x="3423" y="997"/>
                  <a:pt x="3374" y="1146"/>
                  <a:pt x="3378" y="1291"/>
                </a:cubicBezTo>
                <a:cubicBezTo>
                  <a:pt x="3380" y="1298"/>
                  <a:pt x="3383" y="1304"/>
                  <a:pt x="3385" y="1311"/>
                </a:cubicBezTo>
                <a:cubicBezTo>
                  <a:pt x="3419" y="1320"/>
                  <a:pt x="3443" y="1333"/>
                  <a:pt x="3486" y="1335"/>
                </a:cubicBezTo>
                <a:cubicBezTo>
                  <a:pt x="3605" y="1340"/>
                  <a:pt x="3729" y="1326"/>
                  <a:pt x="3849" y="1324"/>
                </a:cubicBezTo>
                <a:cubicBezTo>
                  <a:pt x="4281" y="1317"/>
                  <a:pt x="4679" y="1411"/>
                  <a:pt x="5104" y="1460"/>
                </a:cubicBezTo>
                <a:cubicBezTo>
                  <a:pt x="5202" y="1471"/>
                  <a:pt x="5322" y="1482"/>
                  <a:pt x="5415" y="1441"/>
                </a:cubicBezTo>
                <a:cubicBezTo>
                  <a:pt x="5574" y="1370"/>
                  <a:pt x="5592" y="1165"/>
                  <a:pt x="5559" y="1018"/>
                </a:cubicBezTo>
                <a:cubicBezTo>
                  <a:pt x="5525" y="866"/>
                  <a:pt x="5433" y="720"/>
                  <a:pt x="5323" y="612"/>
                </a:cubicBezTo>
                <a:cubicBezTo>
                  <a:pt x="5292" y="582"/>
                  <a:pt x="5249" y="546"/>
                  <a:pt x="5207" y="535"/>
                </a:cubicBezTo>
                <a:cubicBezTo>
                  <a:pt x="5189" y="533"/>
                  <a:pt x="5184" y="532"/>
                  <a:pt x="5174" y="541"/>
                </a:cubicBezTo>
              </a:path>
              <a:path w="7635" h="1468" extrusionOk="0">
                <a:moveTo>
                  <a:pt x="5824" y="926"/>
                </a:moveTo>
                <a:cubicBezTo>
                  <a:pt x="5845" y="954"/>
                  <a:pt x="5816" y="966"/>
                  <a:pt x="5859" y="981"/>
                </a:cubicBezTo>
                <a:cubicBezTo>
                  <a:pt x="5887" y="991"/>
                  <a:pt x="5947" y="976"/>
                  <a:pt x="5974" y="971"/>
                </a:cubicBezTo>
                <a:cubicBezTo>
                  <a:pt x="6057" y="956"/>
                  <a:pt x="6139" y="931"/>
                  <a:pt x="6219" y="905"/>
                </a:cubicBezTo>
                <a:cubicBezTo>
                  <a:pt x="6343" y="865"/>
                  <a:pt x="6467" y="825"/>
                  <a:pt x="6592" y="790"/>
                </a:cubicBezTo>
                <a:cubicBezTo>
                  <a:pt x="6852" y="717"/>
                  <a:pt x="7121" y="693"/>
                  <a:pt x="7381" y="623"/>
                </a:cubicBezTo>
                <a:cubicBezTo>
                  <a:pt x="7472" y="598"/>
                  <a:pt x="7553" y="562"/>
                  <a:pt x="7634" y="516"/>
                </a:cubicBezTo>
                <a:cubicBezTo>
                  <a:pt x="7580" y="570"/>
                  <a:pt x="7525" y="624"/>
                  <a:pt x="7474" y="682"/>
                </a:cubicBezTo>
                <a:cubicBezTo>
                  <a:pt x="7412" y="753"/>
                  <a:pt x="7353" y="830"/>
                  <a:pt x="7299" y="907"/>
                </a:cubicBezTo>
                <a:cubicBezTo>
                  <a:pt x="7276" y="940"/>
                  <a:pt x="7253" y="973"/>
                  <a:pt x="7229" y="1005"/>
                </a:cubicBezTo>
                <a:cubicBezTo>
                  <a:pt x="7271" y="978"/>
                  <a:pt x="7310" y="948"/>
                  <a:pt x="7350" y="914"/>
                </a:cubicBezTo>
                <a:cubicBezTo>
                  <a:pt x="7432" y="845"/>
                  <a:pt x="7599" y="754"/>
                  <a:pt x="7627" y="642"/>
                </a:cubicBezTo>
                <a:cubicBezTo>
                  <a:pt x="7650" y="552"/>
                  <a:pt x="7544" y="474"/>
                  <a:pt x="7487" y="426"/>
                </a:cubicBezTo>
                <a:cubicBezTo>
                  <a:pt x="7287" y="260"/>
                  <a:pt x="7045" y="98"/>
                  <a:pt x="6797" y="14"/>
                </a:cubicBezTo>
                <a:cubicBezTo>
                  <a:pt x="6779" y="9"/>
                  <a:pt x="6762" y="5"/>
                  <a:pt x="6744" y="0"/>
                </a:cubicBez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0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00688" y="2387203"/>
            <a:ext cx="2659062" cy="1157288"/>
          </a:xfrm>
          <a:custGeom>
            <a:avLst/>
            <a:gdLst>
              <a:gd name="T0" fmla="+- 0 17088 15278"/>
              <a:gd name="T1" fmla="*/ T0 w 7388"/>
              <a:gd name="T2" fmla="+- 0 11337 8842"/>
              <a:gd name="T3" fmla="*/ 11337 h 4284"/>
              <a:gd name="T4" fmla="+- 0 16772 15278"/>
              <a:gd name="T5" fmla="*/ T4 w 7388"/>
              <a:gd name="T6" fmla="+- 0 11430 8842"/>
              <a:gd name="T7" fmla="*/ 11430 h 4284"/>
              <a:gd name="T8" fmla="+- 0 16288 15278"/>
              <a:gd name="T9" fmla="*/ T8 w 7388"/>
              <a:gd name="T10" fmla="+- 0 11625 8842"/>
              <a:gd name="T11" fmla="*/ 11625 h 4284"/>
              <a:gd name="T12" fmla="+- 0 15762 15278"/>
              <a:gd name="T13" fmla="*/ T12 w 7388"/>
              <a:gd name="T14" fmla="+- 0 11906 8842"/>
              <a:gd name="T15" fmla="*/ 11906 h 4284"/>
              <a:gd name="T16" fmla="+- 0 15278 15278"/>
              <a:gd name="T17" fmla="*/ T16 w 7388"/>
              <a:gd name="T18" fmla="+- 0 12575 8842"/>
              <a:gd name="T19" fmla="*/ 12575 h 4284"/>
              <a:gd name="T20" fmla="+- 0 15655 15278"/>
              <a:gd name="T21" fmla="*/ T20 w 7388"/>
              <a:gd name="T22" fmla="+- 0 12978 8842"/>
              <a:gd name="T23" fmla="*/ 12978 h 4284"/>
              <a:gd name="T24" fmla="+- 0 17650 15278"/>
              <a:gd name="T25" fmla="*/ T24 w 7388"/>
              <a:gd name="T26" fmla="+- 0 12703 8842"/>
              <a:gd name="T27" fmla="*/ 12703 h 4284"/>
              <a:gd name="T28" fmla="+- 0 17954 15278"/>
              <a:gd name="T29" fmla="*/ T28 w 7388"/>
              <a:gd name="T30" fmla="+- 0 12011 8842"/>
              <a:gd name="T31" fmla="*/ 12011 h 4284"/>
              <a:gd name="T32" fmla="+- 0 17394 15278"/>
              <a:gd name="T33" fmla="*/ T32 w 7388"/>
              <a:gd name="T34" fmla="+- 0 11388 8842"/>
              <a:gd name="T35" fmla="*/ 11388 h 4284"/>
              <a:gd name="T36" fmla="+- 0 16536 15278"/>
              <a:gd name="T37" fmla="*/ T36 w 7388"/>
              <a:gd name="T38" fmla="+- 0 11173 8842"/>
              <a:gd name="T39" fmla="*/ 11173 h 4284"/>
              <a:gd name="T40" fmla="+- 0 16461 15278"/>
              <a:gd name="T41" fmla="*/ T40 w 7388"/>
              <a:gd name="T42" fmla="+- 0 11190 8842"/>
              <a:gd name="T43" fmla="*/ 11190 h 4284"/>
              <a:gd name="T44" fmla="+- 0 17520 15278"/>
              <a:gd name="T45" fmla="*/ T44 w 7388"/>
              <a:gd name="T46" fmla="+- 0 12076 8842"/>
              <a:gd name="T47" fmla="*/ 12076 h 4284"/>
              <a:gd name="T48" fmla="+- 0 17628 15278"/>
              <a:gd name="T49" fmla="*/ T48 w 7388"/>
              <a:gd name="T50" fmla="+- 0 12010 8842"/>
              <a:gd name="T51" fmla="*/ 12010 h 4284"/>
              <a:gd name="T52" fmla="+- 0 17805 15278"/>
              <a:gd name="T53" fmla="*/ T52 w 7388"/>
              <a:gd name="T54" fmla="+- 0 11854 8842"/>
              <a:gd name="T55" fmla="*/ 11854 h 4284"/>
              <a:gd name="T56" fmla="+- 0 18049 15278"/>
              <a:gd name="T57" fmla="*/ T56 w 7388"/>
              <a:gd name="T58" fmla="+- 0 11564 8842"/>
              <a:gd name="T59" fmla="*/ 11564 h 4284"/>
              <a:gd name="T60" fmla="+- 0 18460 15278"/>
              <a:gd name="T61" fmla="*/ T60 w 7388"/>
              <a:gd name="T62" fmla="+- 0 11041 8842"/>
              <a:gd name="T63" fmla="*/ 11041 h 4284"/>
              <a:gd name="T64" fmla="+- 0 18921 15278"/>
              <a:gd name="T65" fmla="*/ T64 w 7388"/>
              <a:gd name="T66" fmla="+- 0 10422 8842"/>
              <a:gd name="T67" fmla="*/ 10422 h 4284"/>
              <a:gd name="T68" fmla="+- 0 19044 15278"/>
              <a:gd name="T69" fmla="*/ T68 w 7388"/>
              <a:gd name="T70" fmla="+- 0 10290 8842"/>
              <a:gd name="T71" fmla="*/ 10290 h 4284"/>
              <a:gd name="T72" fmla="+- 0 19022 15278"/>
              <a:gd name="T73" fmla="*/ T72 w 7388"/>
              <a:gd name="T74" fmla="+- 0 10453 8842"/>
              <a:gd name="T75" fmla="*/ 10453 h 4284"/>
              <a:gd name="T76" fmla="+- 0 18928 15278"/>
              <a:gd name="T77" fmla="*/ T76 w 7388"/>
              <a:gd name="T78" fmla="+- 0 11183 8842"/>
              <a:gd name="T79" fmla="*/ 11183 h 4284"/>
              <a:gd name="T80" fmla="+- 0 18940 15278"/>
              <a:gd name="T81" fmla="*/ T80 w 7388"/>
              <a:gd name="T82" fmla="+- 0 11192 8842"/>
              <a:gd name="T83" fmla="*/ 11192 h 4284"/>
              <a:gd name="T84" fmla="+- 0 19006 15278"/>
              <a:gd name="T85" fmla="*/ T84 w 7388"/>
              <a:gd name="T86" fmla="+- 0 11032 8842"/>
              <a:gd name="T87" fmla="*/ 11032 h 4284"/>
              <a:gd name="T88" fmla="+- 0 19056 15278"/>
              <a:gd name="T89" fmla="*/ T88 w 7388"/>
              <a:gd name="T90" fmla="+- 0 10352 8842"/>
              <a:gd name="T91" fmla="*/ 10352 h 4284"/>
              <a:gd name="T92" fmla="+- 0 18632 15278"/>
              <a:gd name="T93" fmla="*/ T92 w 7388"/>
              <a:gd name="T94" fmla="+- 0 10024 8842"/>
              <a:gd name="T95" fmla="*/ 10024 h 4284"/>
              <a:gd name="T96" fmla="+- 0 18511 15278"/>
              <a:gd name="T97" fmla="*/ T96 w 7388"/>
              <a:gd name="T98" fmla="+- 0 10032 8842"/>
              <a:gd name="T99" fmla="*/ 10032 h 4284"/>
              <a:gd name="T100" fmla="+- 0 18544 15278"/>
              <a:gd name="T101" fmla="*/ T100 w 7388"/>
              <a:gd name="T102" fmla="+- 0 10066 8842"/>
              <a:gd name="T103" fmla="*/ 10066 h 4284"/>
              <a:gd name="T104" fmla="+- 0 21159 15278"/>
              <a:gd name="T105" fmla="*/ T104 w 7388"/>
              <a:gd name="T106" fmla="+- 0 9201 8842"/>
              <a:gd name="T107" fmla="*/ 9201 h 4284"/>
              <a:gd name="T108" fmla="+- 0 21201 15278"/>
              <a:gd name="T109" fmla="*/ T108 w 7388"/>
              <a:gd name="T110" fmla="+- 0 9148 8842"/>
              <a:gd name="T111" fmla="*/ 9148 h 4284"/>
              <a:gd name="T112" fmla="+- 0 20957 15278"/>
              <a:gd name="T113" fmla="*/ T112 w 7388"/>
              <a:gd name="T114" fmla="+- 0 9143 8842"/>
              <a:gd name="T115" fmla="*/ 9143 h 4284"/>
              <a:gd name="T116" fmla="+- 0 20569 15278"/>
              <a:gd name="T117" fmla="*/ T116 w 7388"/>
              <a:gd name="T118" fmla="+- 0 9227 8842"/>
              <a:gd name="T119" fmla="*/ 9227 h 4284"/>
              <a:gd name="T120" fmla="+- 0 19795 15278"/>
              <a:gd name="T121" fmla="*/ T120 w 7388"/>
              <a:gd name="T122" fmla="+- 0 10166 8842"/>
              <a:gd name="T123" fmla="*/ 10166 h 4284"/>
              <a:gd name="T124" fmla="+- 0 19926 15278"/>
              <a:gd name="T125" fmla="*/ T124 w 7388"/>
              <a:gd name="T126" fmla="+- 0 10830 8842"/>
              <a:gd name="T127" fmla="*/ 10830 h 4284"/>
              <a:gd name="T128" fmla="+- 0 21041 15278"/>
              <a:gd name="T129" fmla="*/ T128 w 7388"/>
              <a:gd name="T130" fmla="+- 0 11109 8842"/>
              <a:gd name="T131" fmla="*/ 11109 h 4284"/>
              <a:gd name="T132" fmla="+- 0 22380 15278"/>
              <a:gd name="T133" fmla="*/ T132 w 7388"/>
              <a:gd name="T134" fmla="+- 0 10503 8842"/>
              <a:gd name="T135" fmla="*/ 10503 h 4284"/>
              <a:gd name="T136" fmla="+- 0 22665 15278"/>
              <a:gd name="T137" fmla="*/ T136 w 7388"/>
              <a:gd name="T138" fmla="+- 0 10029 8842"/>
              <a:gd name="T139" fmla="*/ 10029 h 4284"/>
              <a:gd name="T140" fmla="+- 0 22396 15278"/>
              <a:gd name="T141" fmla="*/ T140 w 7388"/>
              <a:gd name="T142" fmla="+- 0 9458 8842"/>
              <a:gd name="T143" fmla="*/ 9458 h 4284"/>
              <a:gd name="T144" fmla="+- 0 21590 15278"/>
              <a:gd name="T145" fmla="*/ T144 w 7388"/>
              <a:gd name="T146" fmla="+- 0 9018 8842"/>
              <a:gd name="T147" fmla="*/ 9018 h 4284"/>
              <a:gd name="T148" fmla="+- 0 20783 15278"/>
              <a:gd name="T149" fmla="*/ T148 w 7388"/>
              <a:gd name="T150" fmla="+- 0 8842 8842"/>
              <a:gd name="T151" fmla="*/ 8842 h 428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</a:cxnLst>
            <a:rect l="0" t="0" r="r" b="b"/>
            <a:pathLst>
              <a:path w="7388" h="4284" extrusionOk="0">
                <a:moveTo>
                  <a:pt x="1810" y="2495"/>
                </a:moveTo>
                <a:cubicBezTo>
                  <a:pt x="1701" y="2520"/>
                  <a:pt x="1601" y="2553"/>
                  <a:pt x="1494" y="2588"/>
                </a:cubicBezTo>
                <a:cubicBezTo>
                  <a:pt x="1328" y="2643"/>
                  <a:pt x="1171" y="2714"/>
                  <a:pt x="1010" y="2783"/>
                </a:cubicBezTo>
                <a:cubicBezTo>
                  <a:pt x="827" y="2861"/>
                  <a:pt x="649" y="2951"/>
                  <a:pt x="484" y="3064"/>
                </a:cubicBezTo>
                <a:cubicBezTo>
                  <a:pt x="271" y="3209"/>
                  <a:pt x="-24" y="3440"/>
                  <a:pt x="0" y="3733"/>
                </a:cubicBezTo>
                <a:cubicBezTo>
                  <a:pt x="17" y="3934"/>
                  <a:pt x="212" y="4061"/>
                  <a:pt x="377" y="4136"/>
                </a:cubicBezTo>
                <a:cubicBezTo>
                  <a:pt x="999" y="4420"/>
                  <a:pt x="1844" y="4286"/>
                  <a:pt x="2372" y="3861"/>
                </a:cubicBezTo>
                <a:cubicBezTo>
                  <a:pt x="2587" y="3688"/>
                  <a:pt x="2728" y="3451"/>
                  <a:pt x="2676" y="3169"/>
                </a:cubicBezTo>
                <a:cubicBezTo>
                  <a:pt x="2621" y="2873"/>
                  <a:pt x="2372" y="2673"/>
                  <a:pt x="2116" y="2546"/>
                </a:cubicBezTo>
                <a:cubicBezTo>
                  <a:pt x="1869" y="2423"/>
                  <a:pt x="1540" y="2300"/>
                  <a:pt x="1258" y="2331"/>
                </a:cubicBezTo>
                <a:cubicBezTo>
                  <a:pt x="1233" y="2337"/>
                  <a:pt x="1208" y="2342"/>
                  <a:pt x="1183" y="2348"/>
                </a:cubicBezTo>
              </a:path>
              <a:path w="7388" h="4284" extrusionOk="0">
                <a:moveTo>
                  <a:pt x="2242" y="3234"/>
                </a:moveTo>
                <a:cubicBezTo>
                  <a:pt x="2278" y="3212"/>
                  <a:pt x="2316" y="3192"/>
                  <a:pt x="2350" y="3168"/>
                </a:cubicBezTo>
                <a:cubicBezTo>
                  <a:pt x="2414" y="3122"/>
                  <a:pt x="2473" y="3068"/>
                  <a:pt x="2527" y="3012"/>
                </a:cubicBezTo>
                <a:cubicBezTo>
                  <a:pt x="2615" y="2921"/>
                  <a:pt x="2692" y="2821"/>
                  <a:pt x="2771" y="2722"/>
                </a:cubicBezTo>
                <a:cubicBezTo>
                  <a:pt x="2910" y="2549"/>
                  <a:pt x="3048" y="2376"/>
                  <a:pt x="3182" y="2199"/>
                </a:cubicBezTo>
                <a:cubicBezTo>
                  <a:pt x="3337" y="1994"/>
                  <a:pt x="3486" y="1784"/>
                  <a:pt x="3643" y="1580"/>
                </a:cubicBezTo>
                <a:cubicBezTo>
                  <a:pt x="3681" y="1531"/>
                  <a:pt x="3724" y="1490"/>
                  <a:pt x="3766" y="1448"/>
                </a:cubicBezTo>
                <a:cubicBezTo>
                  <a:pt x="3762" y="1502"/>
                  <a:pt x="3756" y="1554"/>
                  <a:pt x="3744" y="1611"/>
                </a:cubicBezTo>
                <a:cubicBezTo>
                  <a:pt x="3697" y="1828"/>
                  <a:pt x="3596" y="2118"/>
                  <a:pt x="3650" y="2341"/>
                </a:cubicBezTo>
                <a:cubicBezTo>
                  <a:pt x="3654" y="2344"/>
                  <a:pt x="3658" y="2347"/>
                  <a:pt x="3662" y="2350"/>
                </a:cubicBezTo>
                <a:cubicBezTo>
                  <a:pt x="3686" y="2297"/>
                  <a:pt x="3711" y="2251"/>
                  <a:pt x="3728" y="2190"/>
                </a:cubicBezTo>
                <a:cubicBezTo>
                  <a:pt x="3786" y="1984"/>
                  <a:pt x="3835" y="1721"/>
                  <a:pt x="3778" y="1510"/>
                </a:cubicBezTo>
                <a:cubicBezTo>
                  <a:pt x="3731" y="1336"/>
                  <a:pt x="3523" y="1212"/>
                  <a:pt x="3354" y="1182"/>
                </a:cubicBezTo>
                <a:cubicBezTo>
                  <a:pt x="3320" y="1176"/>
                  <a:pt x="3259" y="1162"/>
                  <a:pt x="3233" y="1190"/>
                </a:cubicBezTo>
                <a:cubicBezTo>
                  <a:pt x="3243" y="1209"/>
                  <a:pt x="3250" y="1217"/>
                  <a:pt x="3266" y="1224"/>
                </a:cubicBezTo>
              </a:path>
              <a:path w="7388" h="4284" extrusionOk="0">
                <a:moveTo>
                  <a:pt x="5881" y="359"/>
                </a:moveTo>
                <a:cubicBezTo>
                  <a:pt x="5886" y="331"/>
                  <a:pt x="5991" y="345"/>
                  <a:pt x="5923" y="306"/>
                </a:cubicBezTo>
                <a:cubicBezTo>
                  <a:pt x="5874" y="277"/>
                  <a:pt x="5731" y="298"/>
                  <a:pt x="5679" y="301"/>
                </a:cubicBezTo>
                <a:cubicBezTo>
                  <a:pt x="5547" y="309"/>
                  <a:pt x="5413" y="335"/>
                  <a:pt x="5291" y="385"/>
                </a:cubicBezTo>
                <a:cubicBezTo>
                  <a:pt x="4915" y="538"/>
                  <a:pt x="4620" y="938"/>
                  <a:pt x="4517" y="1324"/>
                </a:cubicBezTo>
                <a:cubicBezTo>
                  <a:pt x="4454" y="1561"/>
                  <a:pt x="4482" y="1800"/>
                  <a:pt x="4648" y="1988"/>
                </a:cubicBezTo>
                <a:cubicBezTo>
                  <a:pt x="4915" y="2291"/>
                  <a:pt x="5393" y="2309"/>
                  <a:pt x="5763" y="2267"/>
                </a:cubicBezTo>
                <a:cubicBezTo>
                  <a:pt x="6245" y="2212"/>
                  <a:pt x="6747" y="1995"/>
                  <a:pt x="7102" y="1661"/>
                </a:cubicBezTo>
                <a:cubicBezTo>
                  <a:pt x="7231" y="1539"/>
                  <a:pt x="7360" y="1368"/>
                  <a:pt x="7387" y="1187"/>
                </a:cubicBezTo>
                <a:cubicBezTo>
                  <a:pt x="7420" y="967"/>
                  <a:pt x="7270" y="757"/>
                  <a:pt x="7118" y="616"/>
                </a:cubicBezTo>
                <a:cubicBezTo>
                  <a:pt x="6894" y="408"/>
                  <a:pt x="6598" y="275"/>
                  <a:pt x="6312" y="176"/>
                </a:cubicBezTo>
                <a:cubicBezTo>
                  <a:pt x="6047" y="84"/>
                  <a:pt x="5782" y="39"/>
                  <a:pt x="5505" y="0"/>
                </a:cubicBez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1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-6938963" y="14232731"/>
            <a:ext cx="0" cy="0"/>
          </a:xfrm>
          <a:custGeom>
            <a:avLst/>
            <a:gdLst>
              <a:gd name="T0" fmla="+- 0 -3564 -3564"/>
              <a:gd name="T1" fmla="*/ T0 w 1"/>
              <a:gd name="T2" fmla="+- 0 9744 9744"/>
              <a:gd name="T3" fmla="*/ 9744 h 1"/>
              <a:gd name="T4" fmla="+- 0 -3564 -3564"/>
              <a:gd name="T5" fmla="*/ T4 w 1"/>
              <a:gd name="T6" fmla="+- 0 9744 9744"/>
              <a:gd name="T7" fmla="*/ 9744 h 1"/>
              <a:gd name="T8" fmla="+- 0 -3564 -3564"/>
              <a:gd name="T9" fmla="*/ T8 w 1"/>
              <a:gd name="T10" fmla="+- 0 9744 9744"/>
              <a:gd name="T11" fmla="*/ 9744 h 1"/>
              <a:gd name="T12" fmla="+- 0 -3564 -3564"/>
              <a:gd name="T13" fmla="*/ T12 w 1"/>
              <a:gd name="T14" fmla="+- 0 9744 9744"/>
              <a:gd name="T15" fmla="*/ 9744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71638" y="2968230"/>
            <a:ext cx="1314450" cy="950119"/>
          </a:xfrm>
          <a:custGeom>
            <a:avLst/>
            <a:gdLst>
              <a:gd name="T0" fmla="+- 0 8185 4644"/>
              <a:gd name="T1" fmla="*/ T0 w 3651"/>
              <a:gd name="T2" fmla="+- 0 11845 10992"/>
              <a:gd name="T3" fmla="*/ 11845 h 3520"/>
              <a:gd name="T4" fmla="+- 0 8185 4644"/>
              <a:gd name="T5" fmla="*/ T4 w 3651"/>
              <a:gd name="T6" fmla="+- 0 11912 10992"/>
              <a:gd name="T7" fmla="*/ 11912 h 3520"/>
              <a:gd name="T8" fmla="+- 0 8182 4644"/>
              <a:gd name="T9" fmla="*/ T8 w 3651"/>
              <a:gd name="T10" fmla="+- 0 11976 10992"/>
              <a:gd name="T11" fmla="*/ 11976 h 3520"/>
              <a:gd name="T12" fmla="+- 0 8186 4644"/>
              <a:gd name="T13" fmla="*/ T12 w 3651"/>
              <a:gd name="T14" fmla="+- 0 12043 10992"/>
              <a:gd name="T15" fmla="*/ 12043 h 3520"/>
              <a:gd name="T16" fmla="+- 0 8216 4644"/>
              <a:gd name="T17" fmla="*/ T16 w 3651"/>
              <a:gd name="T18" fmla="+- 0 12525 10992"/>
              <a:gd name="T19" fmla="*/ 12525 h 3520"/>
              <a:gd name="T20" fmla="+- 0 8285 4644"/>
              <a:gd name="T21" fmla="*/ T20 w 3651"/>
              <a:gd name="T22" fmla="+- 0 12991 10992"/>
              <a:gd name="T23" fmla="*/ 12991 h 3520"/>
              <a:gd name="T24" fmla="+- 0 8283 4644"/>
              <a:gd name="T25" fmla="*/ T24 w 3651"/>
              <a:gd name="T26" fmla="+- 0 13476 10992"/>
              <a:gd name="T27" fmla="*/ 13476 h 3520"/>
              <a:gd name="T28" fmla="+- 0 8283 4644"/>
              <a:gd name="T29" fmla="*/ T28 w 3651"/>
              <a:gd name="T30" fmla="+- 0 13573 10992"/>
              <a:gd name="T31" fmla="*/ 13573 h 3520"/>
              <a:gd name="T32" fmla="+- 0 8289 4644"/>
              <a:gd name="T33" fmla="*/ T32 w 3651"/>
              <a:gd name="T34" fmla="+- 0 13668 10992"/>
              <a:gd name="T35" fmla="*/ 13668 h 3520"/>
              <a:gd name="T36" fmla="+- 0 8290 4644"/>
              <a:gd name="T37" fmla="*/ T36 w 3651"/>
              <a:gd name="T38" fmla="+- 0 13765 10992"/>
              <a:gd name="T39" fmla="*/ 13765 h 3520"/>
              <a:gd name="T40" fmla="+- 0 8291 4644"/>
              <a:gd name="T41" fmla="*/ T40 w 3651"/>
              <a:gd name="T42" fmla="+- 0 13849 10992"/>
              <a:gd name="T43" fmla="*/ 13849 h 3520"/>
              <a:gd name="T44" fmla="+- 0 8310 4644"/>
              <a:gd name="T45" fmla="*/ T44 w 3651"/>
              <a:gd name="T46" fmla="+- 0 13905 10992"/>
              <a:gd name="T47" fmla="*/ 13905 h 3520"/>
              <a:gd name="T48" fmla="+- 0 8222 4644"/>
              <a:gd name="T49" fmla="*/ T48 w 3651"/>
              <a:gd name="T50" fmla="+- 0 13937 10992"/>
              <a:gd name="T51" fmla="*/ 13937 h 3520"/>
              <a:gd name="T52" fmla="+- 0 8003 4644"/>
              <a:gd name="T53" fmla="*/ T52 w 3651"/>
              <a:gd name="T54" fmla="+- 0 14016 10992"/>
              <a:gd name="T55" fmla="*/ 14016 h 3520"/>
              <a:gd name="T56" fmla="+- 0 7672 4644"/>
              <a:gd name="T57" fmla="*/ T56 w 3651"/>
              <a:gd name="T58" fmla="+- 0 13941 10992"/>
              <a:gd name="T59" fmla="*/ 13941 h 3520"/>
              <a:gd name="T60" fmla="+- 0 7432 4644"/>
              <a:gd name="T61" fmla="*/ T60 w 3651"/>
              <a:gd name="T62" fmla="+- 0 13997 10992"/>
              <a:gd name="T63" fmla="*/ 13997 h 3520"/>
              <a:gd name="T64" fmla="+- 0 6694 4644"/>
              <a:gd name="T65" fmla="*/ T64 w 3651"/>
              <a:gd name="T66" fmla="+- 0 14169 10992"/>
              <a:gd name="T67" fmla="*/ 14169 h 3520"/>
              <a:gd name="T68" fmla="+- 0 5991 4644"/>
              <a:gd name="T69" fmla="*/ T68 w 3651"/>
              <a:gd name="T70" fmla="+- 0 14523 10992"/>
              <a:gd name="T71" fmla="*/ 14523 h 3520"/>
              <a:gd name="T72" fmla="+- 0 5218 4644"/>
              <a:gd name="T73" fmla="*/ T72 w 3651"/>
              <a:gd name="T74" fmla="+- 0 14510 10992"/>
              <a:gd name="T75" fmla="*/ 14510 h 3520"/>
              <a:gd name="T76" fmla="+- 0 5125 4644"/>
              <a:gd name="T77" fmla="*/ T76 w 3651"/>
              <a:gd name="T78" fmla="+- 0 14508 10992"/>
              <a:gd name="T79" fmla="*/ 14508 h 3520"/>
              <a:gd name="T80" fmla="+- 0 4833 4644"/>
              <a:gd name="T81" fmla="*/ T80 w 3651"/>
              <a:gd name="T82" fmla="+- 0 14523 10992"/>
              <a:gd name="T83" fmla="*/ 14523 h 3520"/>
              <a:gd name="T84" fmla="+- 0 4774 4644"/>
              <a:gd name="T85" fmla="*/ T84 w 3651"/>
              <a:gd name="T86" fmla="+- 0 14417 10992"/>
              <a:gd name="T87" fmla="*/ 14417 h 3520"/>
              <a:gd name="T88" fmla="+- 0 4724 4644"/>
              <a:gd name="T89" fmla="*/ T88 w 3651"/>
              <a:gd name="T90" fmla="+- 0 14328 10992"/>
              <a:gd name="T91" fmla="*/ 14328 h 3520"/>
              <a:gd name="T92" fmla="+- 0 4781 4644"/>
              <a:gd name="T93" fmla="*/ T92 w 3651"/>
              <a:gd name="T94" fmla="+- 0 14230 10992"/>
              <a:gd name="T95" fmla="*/ 14230 h 3520"/>
              <a:gd name="T96" fmla="+- 0 4797 4644"/>
              <a:gd name="T97" fmla="*/ T96 w 3651"/>
              <a:gd name="T98" fmla="+- 0 14138 10992"/>
              <a:gd name="T99" fmla="*/ 14138 h 3520"/>
              <a:gd name="T100" fmla="+- 0 4930 4644"/>
              <a:gd name="T101" fmla="*/ T100 w 3651"/>
              <a:gd name="T102" fmla="+- 0 13382 10992"/>
              <a:gd name="T103" fmla="*/ 13382 h 3520"/>
              <a:gd name="T104" fmla="+- 0 4625 4644"/>
              <a:gd name="T105" fmla="*/ T104 w 3651"/>
              <a:gd name="T106" fmla="+- 0 12697 10992"/>
              <a:gd name="T107" fmla="*/ 12697 h 3520"/>
              <a:gd name="T108" fmla="+- 0 4644 4644"/>
              <a:gd name="T109" fmla="*/ T108 w 3651"/>
              <a:gd name="T110" fmla="+- 0 11956 10992"/>
              <a:gd name="T111" fmla="*/ 11956 h 3520"/>
              <a:gd name="T112" fmla="+- 0 4652 4644"/>
              <a:gd name="T113" fmla="*/ T112 w 3651"/>
              <a:gd name="T114" fmla="+- 0 11656 10992"/>
              <a:gd name="T115" fmla="*/ 11656 h 3520"/>
              <a:gd name="T116" fmla="+- 0 4879 4644"/>
              <a:gd name="T117" fmla="*/ T116 w 3651"/>
              <a:gd name="T118" fmla="+- 0 11477 10992"/>
              <a:gd name="T119" fmla="*/ 11477 h 3520"/>
              <a:gd name="T120" fmla="+- 0 5129 4644"/>
              <a:gd name="T121" fmla="*/ T120 w 3651"/>
              <a:gd name="T122" fmla="+- 0 11350 10992"/>
              <a:gd name="T123" fmla="*/ 11350 h 3520"/>
              <a:gd name="T124" fmla="+- 0 5334 4644"/>
              <a:gd name="T125" fmla="*/ T124 w 3651"/>
              <a:gd name="T126" fmla="+- 0 11246 10992"/>
              <a:gd name="T127" fmla="*/ 11246 h 3520"/>
              <a:gd name="T128" fmla="+- 0 5588 4644"/>
              <a:gd name="T129" fmla="*/ T128 w 3651"/>
              <a:gd name="T130" fmla="+- 0 11203 10992"/>
              <a:gd name="T131" fmla="*/ 11203 h 3520"/>
              <a:gd name="T132" fmla="+- 0 5769 4644"/>
              <a:gd name="T133" fmla="*/ T132 w 3651"/>
              <a:gd name="T134" fmla="+- 0 11059 10992"/>
              <a:gd name="T135" fmla="*/ 11059 h 3520"/>
              <a:gd name="T136" fmla="+- 0 5793 4644"/>
              <a:gd name="T137" fmla="*/ T136 w 3651"/>
              <a:gd name="T138" fmla="+- 0 11040 10992"/>
              <a:gd name="T139" fmla="*/ 11040 h 3520"/>
              <a:gd name="T140" fmla="+- 0 5808 4644"/>
              <a:gd name="T141" fmla="*/ T140 w 3651"/>
              <a:gd name="T142" fmla="+- 0 11011 10992"/>
              <a:gd name="T143" fmla="*/ 11011 h 3520"/>
              <a:gd name="T144" fmla="+- 0 5829 4644"/>
              <a:gd name="T145" fmla="*/ T144 w 3651"/>
              <a:gd name="T146" fmla="+- 0 10992 10992"/>
              <a:gd name="T147" fmla="*/ 10992 h 352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3651" h="3520" extrusionOk="0">
                <a:moveTo>
                  <a:pt x="3541" y="853"/>
                </a:moveTo>
                <a:cubicBezTo>
                  <a:pt x="3541" y="920"/>
                  <a:pt x="3538" y="984"/>
                  <a:pt x="3542" y="1051"/>
                </a:cubicBezTo>
                <a:cubicBezTo>
                  <a:pt x="3572" y="1533"/>
                  <a:pt x="3641" y="1999"/>
                  <a:pt x="3639" y="2484"/>
                </a:cubicBezTo>
                <a:cubicBezTo>
                  <a:pt x="3639" y="2581"/>
                  <a:pt x="3645" y="2676"/>
                  <a:pt x="3646" y="2773"/>
                </a:cubicBezTo>
                <a:cubicBezTo>
                  <a:pt x="3647" y="2857"/>
                  <a:pt x="3666" y="2913"/>
                  <a:pt x="3578" y="2945"/>
                </a:cubicBezTo>
                <a:cubicBezTo>
                  <a:pt x="3359" y="3024"/>
                  <a:pt x="3028" y="2949"/>
                  <a:pt x="2788" y="3005"/>
                </a:cubicBezTo>
                <a:cubicBezTo>
                  <a:pt x="2050" y="3177"/>
                  <a:pt x="1347" y="3531"/>
                  <a:pt x="574" y="3518"/>
                </a:cubicBezTo>
                <a:cubicBezTo>
                  <a:pt x="481" y="3516"/>
                  <a:pt x="189" y="3531"/>
                  <a:pt x="130" y="3425"/>
                </a:cubicBezTo>
                <a:cubicBezTo>
                  <a:pt x="80" y="3336"/>
                  <a:pt x="137" y="3238"/>
                  <a:pt x="153" y="3146"/>
                </a:cubicBezTo>
                <a:cubicBezTo>
                  <a:pt x="286" y="2390"/>
                  <a:pt x="-19" y="1705"/>
                  <a:pt x="0" y="964"/>
                </a:cubicBezTo>
                <a:cubicBezTo>
                  <a:pt x="8" y="664"/>
                  <a:pt x="235" y="485"/>
                  <a:pt x="485" y="358"/>
                </a:cubicBezTo>
                <a:cubicBezTo>
                  <a:pt x="690" y="254"/>
                  <a:pt x="944" y="211"/>
                  <a:pt x="1125" y="67"/>
                </a:cubicBezTo>
                <a:cubicBezTo>
                  <a:pt x="1149" y="48"/>
                  <a:pt x="1164" y="19"/>
                  <a:pt x="1185" y="0"/>
                </a:cubicBez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7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9073" y="542392"/>
            <a:ext cx="5854750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Menlo Regular"/>
                <a:cs typeface="Menlo Regular"/>
              </a:rPr>
              <a:t># include &lt;</a:t>
            </a:r>
            <a:r>
              <a:rPr lang="en-US" dirty="0" err="1">
                <a:latin typeface="Menlo Regular"/>
                <a:cs typeface="Menlo Regular"/>
              </a:rPr>
              <a:t>stdlib.h</a:t>
            </a:r>
            <a:r>
              <a:rPr lang="en-US" dirty="0">
                <a:latin typeface="Menlo Regular"/>
                <a:cs typeface="Menlo Regular"/>
              </a:rPr>
              <a:t>&gt;</a:t>
            </a:r>
          </a:p>
          <a:p>
            <a:r>
              <a:rPr lang="en-US" dirty="0">
                <a:latin typeface="Menlo Regular"/>
                <a:cs typeface="Menlo Regular"/>
              </a:rPr>
              <a:t># include &lt;</a:t>
            </a:r>
            <a:r>
              <a:rPr lang="en-US" dirty="0" err="1">
                <a:latin typeface="Menlo Regular"/>
                <a:cs typeface="Menlo Regular"/>
              </a:rPr>
              <a:t>stdio.h</a:t>
            </a:r>
            <a:r>
              <a:rPr lang="en-US" dirty="0">
                <a:latin typeface="Menlo Regular"/>
                <a:cs typeface="Menlo Regular"/>
              </a:rPr>
              <a:t>&gt;</a:t>
            </a:r>
          </a:p>
          <a:p>
            <a:endParaRPr lang="en-US" dirty="0">
              <a:latin typeface="Menlo Regular"/>
              <a:cs typeface="Menlo Regular"/>
            </a:endParaRPr>
          </a:p>
          <a:p>
            <a:r>
              <a:rPr lang="en-US" dirty="0" err="1">
                <a:latin typeface="Menlo Regular"/>
                <a:cs typeface="Menlo Regular"/>
              </a:rPr>
              <a:t>int</a:t>
            </a:r>
            <a:r>
              <a:rPr lang="en-US" dirty="0">
                <a:latin typeface="Menlo Regular"/>
                <a:cs typeface="Menlo Regular"/>
              </a:rPr>
              <a:t> main(</a:t>
            </a:r>
            <a:r>
              <a:rPr lang="en-US" dirty="0" err="1">
                <a:latin typeface="Menlo Regular"/>
                <a:cs typeface="Menlo Regular"/>
              </a:rPr>
              <a:t>int</a:t>
            </a:r>
            <a:r>
              <a:rPr lang="en-US" dirty="0">
                <a:latin typeface="Menlo Regular"/>
                <a:cs typeface="Menlo Regular"/>
              </a:rPr>
              <a:t> _</a:t>
            </a:r>
            <a:r>
              <a:rPr lang="en-US" dirty="0" err="1">
                <a:latin typeface="Menlo Regular"/>
                <a:cs typeface="Menlo Regular"/>
              </a:rPr>
              <a:t>argc</a:t>
            </a:r>
            <a:r>
              <a:rPr lang="en-US" dirty="0">
                <a:latin typeface="Menlo Regular"/>
                <a:cs typeface="Menlo Regular"/>
              </a:rPr>
              <a:t>, char **_</a:t>
            </a:r>
            <a:r>
              <a:rPr lang="en-US" dirty="0" err="1">
                <a:latin typeface="Menlo Regular"/>
                <a:cs typeface="Menlo Regular"/>
              </a:rPr>
              <a:t>argv</a:t>
            </a:r>
            <a:r>
              <a:rPr lang="en-US" dirty="0">
                <a:latin typeface="Menlo Regular"/>
                <a:cs typeface="Menlo Regular"/>
              </a:rPr>
              <a:t>) {</a:t>
            </a:r>
          </a:p>
          <a:p>
            <a:r>
              <a:rPr lang="en-US" dirty="0">
                <a:latin typeface="Menlo Regular"/>
                <a:cs typeface="Menlo Regular"/>
              </a:rPr>
              <a:t>  </a:t>
            </a:r>
            <a:r>
              <a:rPr lang="en-US" dirty="0" err="1">
                <a:latin typeface="Menlo Regular"/>
                <a:cs typeface="Menlo Regular"/>
              </a:rPr>
              <a:t>int</a:t>
            </a:r>
            <a:r>
              <a:rPr lang="en-US" dirty="0">
                <a:latin typeface="Menlo Regular"/>
                <a:cs typeface="Menlo Regular"/>
              </a:rPr>
              <a:t> *x = (</a:t>
            </a:r>
            <a:r>
              <a:rPr lang="en-US" dirty="0" err="1">
                <a:latin typeface="Menlo Regular"/>
                <a:cs typeface="Menlo Regular"/>
              </a:rPr>
              <a:t>int</a:t>
            </a:r>
            <a:r>
              <a:rPr lang="en-US" dirty="0">
                <a:latin typeface="Menlo Regular"/>
                <a:cs typeface="Menlo Regular"/>
              </a:rPr>
              <a:t> *) </a:t>
            </a:r>
            <a:r>
              <a:rPr lang="en-US" dirty="0" err="1">
                <a:latin typeface="Menlo Regular"/>
                <a:cs typeface="Menlo Regular"/>
              </a:rPr>
              <a:t>malloc</a:t>
            </a:r>
            <a:r>
              <a:rPr lang="en-US" dirty="0">
                <a:latin typeface="Menlo Regular"/>
                <a:cs typeface="Menlo Regular"/>
              </a:rPr>
              <a:t> (</a:t>
            </a:r>
            <a:r>
              <a:rPr lang="en-US" dirty="0" err="1">
                <a:latin typeface="Menlo Regular"/>
                <a:cs typeface="Menlo Regular"/>
              </a:rPr>
              <a:t>sizeof</a:t>
            </a:r>
            <a:r>
              <a:rPr lang="en-US" dirty="0">
                <a:latin typeface="Menlo Regular"/>
                <a:cs typeface="Menlo Regular"/>
              </a:rPr>
              <a:t>(*x));</a:t>
            </a:r>
          </a:p>
          <a:p>
            <a:r>
              <a:rPr lang="en-US" dirty="0">
                <a:latin typeface="Menlo Regular"/>
                <a:cs typeface="Menlo Regular"/>
              </a:rPr>
              <a:t>  *x = 4414;</a:t>
            </a:r>
          </a:p>
          <a:p>
            <a:r>
              <a:rPr lang="en-US" dirty="0">
                <a:latin typeface="Menlo Regular"/>
                <a:cs typeface="Menlo Regular"/>
              </a:rPr>
              <a:t>  </a:t>
            </a:r>
            <a:r>
              <a:rPr lang="en-US" dirty="0" err="1">
                <a:latin typeface="Menlo Regular"/>
                <a:cs typeface="Menlo Regular"/>
              </a:rPr>
              <a:t>printf</a:t>
            </a:r>
            <a:r>
              <a:rPr lang="en-US" dirty="0">
                <a:latin typeface="Menlo Regular"/>
                <a:cs typeface="Menlo Regular"/>
              </a:rPr>
              <a:t>("x = %d\n", *x);</a:t>
            </a:r>
          </a:p>
          <a:p>
            <a:r>
              <a:rPr lang="en-US" dirty="0">
                <a:latin typeface="Menlo Regular"/>
                <a:cs typeface="Menlo Regular"/>
              </a:rPr>
              <a:t>  return 0;</a:t>
            </a:r>
          </a:p>
          <a:p>
            <a:r>
              <a:rPr lang="en-US" dirty="0">
                <a:latin typeface="Menlo Regular"/>
                <a:cs typeface="Menlo Regular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2708949" y="2891421"/>
            <a:ext cx="5470135" cy="17543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FF00"/>
                </a:solidFill>
              </a:rPr>
              <a:t>gash&gt; </a:t>
            </a:r>
            <a:r>
              <a:rPr lang="en-US" sz="3600" dirty="0" err="1" smtClean="0">
                <a:solidFill>
                  <a:srgbClr val="00FF00"/>
                </a:solidFill>
              </a:rPr>
              <a:t>gcc</a:t>
            </a:r>
            <a:r>
              <a:rPr lang="en-US" sz="3600" dirty="0" smtClean="0">
                <a:solidFill>
                  <a:srgbClr val="00FF00"/>
                </a:solidFill>
              </a:rPr>
              <a:t> </a:t>
            </a:r>
            <a:r>
              <a:rPr lang="en-US" sz="3600" dirty="0">
                <a:solidFill>
                  <a:srgbClr val="00FF00"/>
                </a:solidFill>
              </a:rPr>
              <a:t>-Wall </a:t>
            </a:r>
            <a:r>
              <a:rPr lang="en-US" sz="3600" dirty="0" err="1">
                <a:solidFill>
                  <a:srgbClr val="00FF00"/>
                </a:solidFill>
              </a:rPr>
              <a:t>toofree.c</a:t>
            </a:r>
            <a:endParaRPr lang="en-US" sz="3600" dirty="0">
              <a:solidFill>
                <a:srgbClr val="00FF00"/>
              </a:solidFill>
            </a:endParaRPr>
          </a:p>
          <a:p>
            <a:r>
              <a:rPr lang="en-US" sz="3600" dirty="0" smtClean="0">
                <a:solidFill>
                  <a:srgbClr val="00FF00"/>
                </a:solidFill>
              </a:rPr>
              <a:t>gash&gt; .</a:t>
            </a:r>
            <a:r>
              <a:rPr lang="en-US" sz="3600" dirty="0">
                <a:solidFill>
                  <a:srgbClr val="00FF00"/>
                </a:solidFill>
              </a:rPr>
              <a:t>/</a:t>
            </a:r>
            <a:r>
              <a:rPr lang="en-US" sz="3600" dirty="0" err="1">
                <a:solidFill>
                  <a:srgbClr val="00FF00"/>
                </a:solidFill>
              </a:rPr>
              <a:t>a.out</a:t>
            </a:r>
            <a:endParaRPr lang="en-US" sz="3600" dirty="0">
              <a:solidFill>
                <a:srgbClr val="00FF00"/>
              </a:solidFill>
            </a:endParaRPr>
          </a:p>
          <a:p>
            <a:r>
              <a:rPr lang="en-US" sz="3600" dirty="0">
                <a:solidFill>
                  <a:srgbClr val="00FF00"/>
                </a:solidFill>
              </a:rPr>
              <a:t>x = 4414</a:t>
            </a:r>
          </a:p>
        </p:txBody>
      </p:sp>
    </p:spTree>
    <p:extLst>
      <p:ext uri="{BB962C8B-B14F-4D97-AF65-F5344CB8AC3E}">
        <p14:creationId xmlns:p14="http://schemas.microsoft.com/office/powerpoint/2010/main" val="175854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" name="Picture 5" descr="Screen Shot 2013-09-19 at 10.08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2" y="112934"/>
            <a:ext cx="6716152" cy="4547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48200" y="4286250"/>
            <a:ext cx="387415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(Advanced “comic book” version of GC)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0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4" descr="Screen Shot 2013-09-16 at 10.53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1" y="203387"/>
            <a:ext cx="8718762" cy="3248026"/>
          </a:xfrm>
          <a:prstGeom prst="rect">
            <a:avLst/>
          </a:prstGeom>
        </p:spPr>
      </p:pic>
      <p:pic>
        <p:nvPicPr>
          <p:cNvPr id="6" name="Picture 5" descr="Screen Shot 2013-09-16 at 10.54.19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" t="41785" r="5222" b="13477"/>
          <a:stretch/>
        </p:blipFill>
        <p:spPr>
          <a:xfrm>
            <a:off x="623603" y="3410683"/>
            <a:ext cx="7696200" cy="628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3152" y="543742"/>
            <a:ext cx="399998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Getting back to my story…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509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“Willy-Nilly” Memory Management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617347" y="1148198"/>
            <a:ext cx="1394775" cy="18966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27157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Systematic Memory Management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68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8" name="Picture 7" descr="Screen Shot 2013-09-16 at 1.46.17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72" y="201328"/>
            <a:ext cx="7632443" cy="4106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193873" y="4446502"/>
            <a:ext cx="7734371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i="1" dirty="0"/>
              <a:t>Static Detection of Dynamic Memory </a:t>
            </a:r>
            <a:r>
              <a:rPr lang="en-US" sz="2000" i="1" dirty="0" smtClean="0"/>
              <a:t>Errors</a:t>
            </a:r>
            <a:r>
              <a:rPr lang="en-US" sz="2000" dirty="0" smtClean="0"/>
              <a:t>, David Evans, PLDI May 1996</a:t>
            </a:r>
            <a:endParaRPr lang="en-US" sz="2000" dirty="0"/>
          </a:p>
        </p:txBody>
      </p:sp>
      <p:sp>
        <p:nvSpPr>
          <p:cNvPr id="4098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92216" y="446486"/>
            <a:ext cx="1825625" cy="45244"/>
          </a:xfrm>
          <a:custGeom>
            <a:avLst/>
            <a:gdLst>
              <a:gd name="T0" fmla="+- 0 8380 3310"/>
              <a:gd name="T1" fmla="*/ T0 w 5071"/>
              <a:gd name="T2" fmla="+- 0 1753 1655"/>
              <a:gd name="T3" fmla="*/ 1753 h 166"/>
              <a:gd name="T4" fmla="+- 0 8292 3310"/>
              <a:gd name="T5" fmla="*/ T4 w 5071"/>
              <a:gd name="T6" fmla="+- 0 1721 1655"/>
              <a:gd name="T7" fmla="*/ 1721 h 166"/>
              <a:gd name="T8" fmla="+- 0 8235 3310"/>
              <a:gd name="T9" fmla="*/ T8 w 5071"/>
              <a:gd name="T10" fmla="+- 0 1694 1655"/>
              <a:gd name="T11" fmla="*/ 1694 h 166"/>
              <a:gd name="T12" fmla="+- 0 8135 3310"/>
              <a:gd name="T13" fmla="*/ T12 w 5071"/>
              <a:gd name="T14" fmla="+- 0 1701 1655"/>
              <a:gd name="T15" fmla="*/ 1701 h 166"/>
              <a:gd name="T16" fmla="+- 0 7940 3310"/>
              <a:gd name="T17" fmla="*/ T16 w 5071"/>
              <a:gd name="T18" fmla="+- 0 1715 1655"/>
              <a:gd name="T19" fmla="*/ 1715 h 166"/>
              <a:gd name="T20" fmla="+- 0 7749 3310"/>
              <a:gd name="T21" fmla="*/ T20 w 5071"/>
              <a:gd name="T22" fmla="+- 0 1772 1655"/>
              <a:gd name="T23" fmla="*/ 1772 h 166"/>
              <a:gd name="T24" fmla="+- 0 7552 3310"/>
              <a:gd name="T25" fmla="*/ T24 w 5071"/>
              <a:gd name="T26" fmla="+- 0 1786 1655"/>
              <a:gd name="T27" fmla="*/ 1786 h 166"/>
              <a:gd name="T28" fmla="+- 0 6924 3310"/>
              <a:gd name="T29" fmla="*/ T28 w 5071"/>
              <a:gd name="T30" fmla="+- 0 1832 1655"/>
              <a:gd name="T31" fmla="*/ 1832 h 166"/>
              <a:gd name="T32" fmla="+- 0 6263 3310"/>
              <a:gd name="T33" fmla="*/ T32 w 5071"/>
              <a:gd name="T34" fmla="+- 0 1858 1655"/>
              <a:gd name="T35" fmla="*/ 1858 h 166"/>
              <a:gd name="T36" fmla="+- 0 5636 3310"/>
              <a:gd name="T37" fmla="*/ T36 w 5071"/>
              <a:gd name="T38" fmla="+- 0 1798 1655"/>
              <a:gd name="T39" fmla="*/ 1798 h 166"/>
              <a:gd name="T40" fmla="+- 0 5190 3310"/>
              <a:gd name="T41" fmla="*/ T40 w 5071"/>
              <a:gd name="T42" fmla="+- 0 1755 1655"/>
              <a:gd name="T43" fmla="*/ 1755 h 166"/>
              <a:gd name="T44" fmla="+- 0 4742 3310"/>
              <a:gd name="T45" fmla="*/ T44 w 5071"/>
              <a:gd name="T46" fmla="+- 0 1711 1655"/>
              <a:gd name="T47" fmla="*/ 1711 h 166"/>
              <a:gd name="T48" fmla="+- 0 4295 3310"/>
              <a:gd name="T49" fmla="*/ T48 w 5071"/>
              <a:gd name="T50" fmla="+- 0 1685 1655"/>
              <a:gd name="T51" fmla="*/ 1685 h 166"/>
              <a:gd name="T52" fmla="+- 0 4098 3310"/>
              <a:gd name="T53" fmla="*/ T52 w 5071"/>
              <a:gd name="T54" fmla="+- 0 1674 1655"/>
              <a:gd name="T55" fmla="*/ 1674 h 166"/>
              <a:gd name="T56" fmla="+- 0 3483 3310"/>
              <a:gd name="T57" fmla="*/ T56 w 5071"/>
              <a:gd name="T58" fmla="+- 0 1808 1655"/>
              <a:gd name="T59" fmla="*/ 1808 h 166"/>
              <a:gd name="T60" fmla="+- 0 3323 3310"/>
              <a:gd name="T61" fmla="*/ T60 w 5071"/>
              <a:gd name="T62" fmla="+- 0 1688 1655"/>
              <a:gd name="T63" fmla="*/ 1688 h 166"/>
              <a:gd name="T64" fmla="+- 0 3305 3310"/>
              <a:gd name="T65" fmla="*/ T64 w 5071"/>
              <a:gd name="T66" fmla="+- 0 1675 1655"/>
              <a:gd name="T67" fmla="*/ 1675 h 166"/>
              <a:gd name="T68" fmla="+- 0 3367 3310"/>
              <a:gd name="T69" fmla="*/ T68 w 5071"/>
              <a:gd name="T70" fmla="+- 0 1671 1655"/>
              <a:gd name="T71" fmla="*/ 1671 h 166"/>
              <a:gd name="T72" fmla="+- 0 3352 3310"/>
              <a:gd name="T73" fmla="*/ T72 w 5071"/>
              <a:gd name="T74" fmla="+- 0 1655 1655"/>
              <a:gd name="T75" fmla="*/ 1655 h 16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</a:cxnLst>
            <a:rect l="0" t="0" r="r" b="b"/>
            <a:pathLst>
              <a:path w="5071" h="166" extrusionOk="0">
                <a:moveTo>
                  <a:pt x="5070" y="98"/>
                </a:moveTo>
                <a:cubicBezTo>
                  <a:pt x="4982" y="66"/>
                  <a:pt x="4925" y="39"/>
                  <a:pt x="4825" y="46"/>
                </a:cubicBezTo>
                <a:cubicBezTo>
                  <a:pt x="4630" y="60"/>
                  <a:pt x="4439" y="117"/>
                  <a:pt x="4242" y="131"/>
                </a:cubicBezTo>
                <a:cubicBezTo>
                  <a:pt x="3614" y="177"/>
                  <a:pt x="2953" y="203"/>
                  <a:pt x="2326" y="143"/>
                </a:cubicBezTo>
                <a:cubicBezTo>
                  <a:pt x="1880" y="100"/>
                  <a:pt x="1432" y="56"/>
                  <a:pt x="985" y="30"/>
                </a:cubicBezTo>
                <a:cubicBezTo>
                  <a:pt x="788" y="19"/>
                  <a:pt x="173" y="153"/>
                  <a:pt x="13" y="33"/>
                </a:cubicBezTo>
                <a:cubicBezTo>
                  <a:pt x="-5" y="20"/>
                  <a:pt x="57" y="16"/>
                  <a:pt x="42" y="0"/>
                </a:cubicBez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3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7" name="Picture 6" descr="Screen Shot 2013-09-16 at 2.08.4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t="7692" r="3439"/>
          <a:stretch/>
        </p:blipFill>
        <p:spPr>
          <a:xfrm>
            <a:off x="566986" y="604565"/>
            <a:ext cx="7936419" cy="2703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338520" y="108866"/>
            <a:ext cx="7734371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i="1" dirty="0"/>
              <a:t>Static Detection of Dynamic Memory </a:t>
            </a:r>
            <a:r>
              <a:rPr lang="en-US" sz="2000" i="1" dirty="0" smtClean="0"/>
              <a:t>Errors</a:t>
            </a:r>
            <a:r>
              <a:rPr lang="en-US" sz="2000" dirty="0" smtClean="0"/>
              <a:t>, David Evans, PLDI May 1996</a:t>
            </a:r>
            <a:endParaRPr lang="en-US" sz="2000" dirty="0"/>
          </a:p>
        </p:txBody>
      </p:sp>
      <p:sp>
        <p:nvSpPr>
          <p:cNvPr id="5122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94300" y="1950245"/>
            <a:ext cx="2266950" cy="302419"/>
          </a:xfrm>
          <a:custGeom>
            <a:avLst/>
            <a:gdLst>
              <a:gd name="T0" fmla="+- 0 14756 14429"/>
              <a:gd name="T1" fmla="*/ T0 w 6295"/>
              <a:gd name="T2" fmla="+- 0 7243 7224"/>
              <a:gd name="T3" fmla="*/ 7243 h 1118"/>
              <a:gd name="T4" fmla="+- 0 14577 14429"/>
              <a:gd name="T5" fmla="*/ T4 w 6295"/>
              <a:gd name="T6" fmla="+- 0 7309 7224"/>
              <a:gd name="T7" fmla="*/ 7309 h 1118"/>
              <a:gd name="T8" fmla="+- 0 14508 14429"/>
              <a:gd name="T9" fmla="*/ T8 w 6295"/>
              <a:gd name="T10" fmla="+- 0 7605 7224"/>
              <a:gd name="T11" fmla="*/ 7605 h 1118"/>
              <a:gd name="T12" fmla="+- 0 14749 14429"/>
              <a:gd name="T13" fmla="*/ T12 w 6295"/>
              <a:gd name="T14" fmla="+- 0 7569 7224"/>
              <a:gd name="T15" fmla="*/ 7569 h 1118"/>
              <a:gd name="T16" fmla="+- 0 14942 14429"/>
              <a:gd name="T17" fmla="*/ T16 w 6295"/>
              <a:gd name="T18" fmla="+- 0 7754 7224"/>
              <a:gd name="T19" fmla="*/ 7754 h 1118"/>
              <a:gd name="T20" fmla="+- 0 14817 14429"/>
              <a:gd name="T21" fmla="*/ T20 w 6295"/>
              <a:gd name="T22" fmla="+- 0 8185 7224"/>
              <a:gd name="T23" fmla="*/ 8185 h 1118"/>
              <a:gd name="T24" fmla="+- 0 14449 14429"/>
              <a:gd name="T25" fmla="*/ T24 w 6295"/>
              <a:gd name="T26" fmla="+- 0 8252 7224"/>
              <a:gd name="T27" fmla="*/ 8252 h 1118"/>
              <a:gd name="T28" fmla="+- 0 15140 14429"/>
              <a:gd name="T29" fmla="*/ T28 w 6295"/>
              <a:gd name="T30" fmla="+- 0 7319 7224"/>
              <a:gd name="T31" fmla="*/ 7319 h 1118"/>
              <a:gd name="T32" fmla="+- 0 15209 14429"/>
              <a:gd name="T33" fmla="*/ T32 w 6295"/>
              <a:gd name="T34" fmla="+- 0 7544 7224"/>
              <a:gd name="T35" fmla="*/ 7544 h 1118"/>
              <a:gd name="T36" fmla="+- 0 15259 14429"/>
              <a:gd name="T37" fmla="*/ T36 w 6295"/>
              <a:gd name="T38" fmla="+- 0 7745 7224"/>
              <a:gd name="T39" fmla="*/ 7745 h 1118"/>
              <a:gd name="T40" fmla="+- 0 15300 14429"/>
              <a:gd name="T41" fmla="*/ T40 w 6295"/>
              <a:gd name="T42" fmla="+- 0 7447 7224"/>
              <a:gd name="T43" fmla="*/ 7447 h 1118"/>
              <a:gd name="T44" fmla="+- 0 15487 14429"/>
              <a:gd name="T45" fmla="*/ T44 w 6295"/>
              <a:gd name="T46" fmla="+- 0 7589 7224"/>
              <a:gd name="T47" fmla="*/ 7589 h 1118"/>
              <a:gd name="T48" fmla="+- 0 15543 14429"/>
              <a:gd name="T49" fmla="*/ T48 w 6295"/>
              <a:gd name="T50" fmla="+- 0 7743 7224"/>
              <a:gd name="T51" fmla="*/ 7743 h 1118"/>
              <a:gd name="T52" fmla="+- 0 15999 14429"/>
              <a:gd name="T53" fmla="*/ T52 w 6295"/>
              <a:gd name="T54" fmla="+- 0 7542 7224"/>
              <a:gd name="T55" fmla="*/ 7542 h 1118"/>
              <a:gd name="T56" fmla="+- 0 15824 14429"/>
              <a:gd name="T57" fmla="*/ T56 w 6295"/>
              <a:gd name="T58" fmla="+- 0 7643 7224"/>
              <a:gd name="T59" fmla="*/ 7643 h 1118"/>
              <a:gd name="T60" fmla="+- 0 15860 14429"/>
              <a:gd name="T61" fmla="*/ T60 w 6295"/>
              <a:gd name="T62" fmla="+- 0 7736 7224"/>
              <a:gd name="T63" fmla="*/ 7736 h 1118"/>
              <a:gd name="T64" fmla="+- 0 16021 14429"/>
              <a:gd name="T65" fmla="*/ T64 w 6295"/>
              <a:gd name="T66" fmla="+- 0 7638 7224"/>
              <a:gd name="T67" fmla="*/ 7638 h 1118"/>
              <a:gd name="T68" fmla="+- 0 16093 14429"/>
              <a:gd name="T69" fmla="*/ T68 w 6295"/>
              <a:gd name="T70" fmla="+- 0 7882 7224"/>
              <a:gd name="T71" fmla="*/ 7882 h 1118"/>
              <a:gd name="T72" fmla="+- 0 16265 14429"/>
              <a:gd name="T73" fmla="*/ T72 w 6295"/>
              <a:gd name="T74" fmla="+- 0 7559 7224"/>
              <a:gd name="T75" fmla="*/ 7559 h 1118"/>
              <a:gd name="T76" fmla="+- 0 16355 14429"/>
              <a:gd name="T77" fmla="*/ T76 w 6295"/>
              <a:gd name="T78" fmla="+- 0 7733 7224"/>
              <a:gd name="T79" fmla="*/ 7733 h 1118"/>
              <a:gd name="T80" fmla="+- 0 16417 14429"/>
              <a:gd name="T81" fmla="*/ T80 w 6295"/>
              <a:gd name="T82" fmla="+- 0 7712 7224"/>
              <a:gd name="T83" fmla="*/ 7712 h 1118"/>
              <a:gd name="T84" fmla="+- 0 16675 14429"/>
              <a:gd name="T85" fmla="*/ T84 w 6295"/>
              <a:gd name="T86" fmla="+- 0 7638 7224"/>
              <a:gd name="T87" fmla="*/ 7638 h 1118"/>
              <a:gd name="T88" fmla="+- 0 16868 14429"/>
              <a:gd name="T89" fmla="*/ T88 w 6295"/>
              <a:gd name="T90" fmla="+- 0 7494 7224"/>
              <a:gd name="T91" fmla="*/ 7494 h 1118"/>
              <a:gd name="T92" fmla="+- 0 17182 14429"/>
              <a:gd name="T93" fmla="*/ T92 w 6295"/>
              <a:gd name="T94" fmla="+- 0 7576 7224"/>
              <a:gd name="T95" fmla="*/ 7576 h 1118"/>
              <a:gd name="T96" fmla="+- 0 17358 14429"/>
              <a:gd name="T97" fmla="*/ T96 w 6295"/>
              <a:gd name="T98" fmla="+- 0 7520 7224"/>
              <a:gd name="T99" fmla="*/ 7520 h 1118"/>
              <a:gd name="T100" fmla="+- 0 17559 14429"/>
              <a:gd name="T101" fmla="*/ T100 w 6295"/>
              <a:gd name="T102" fmla="+- 0 7545 7224"/>
              <a:gd name="T103" fmla="*/ 7545 h 1118"/>
              <a:gd name="T104" fmla="+- 0 17576 14429"/>
              <a:gd name="T105" fmla="*/ T104 w 6295"/>
              <a:gd name="T106" fmla="+- 0 7414 7224"/>
              <a:gd name="T107" fmla="*/ 7414 h 1118"/>
              <a:gd name="T108" fmla="+- 0 17307 14429"/>
              <a:gd name="T109" fmla="*/ T108 w 6295"/>
              <a:gd name="T110" fmla="+- 0 7508 7224"/>
              <a:gd name="T111" fmla="*/ 7508 h 1118"/>
              <a:gd name="T112" fmla="+- 0 17706 14429"/>
              <a:gd name="T113" fmla="*/ T112 w 6295"/>
              <a:gd name="T114" fmla="+- 0 7720 7224"/>
              <a:gd name="T115" fmla="*/ 7720 h 1118"/>
              <a:gd name="T116" fmla="+- 0 18078 14429"/>
              <a:gd name="T117" fmla="*/ T116 w 6295"/>
              <a:gd name="T118" fmla="+- 0 7637 7224"/>
              <a:gd name="T119" fmla="*/ 7637 h 1118"/>
              <a:gd name="T120" fmla="+- 0 18455 14429"/>
              <a:gd name="T121" fmla="*/ T120 w 6295"/>
              <a:gd name="T122" fmla="+- 0 7636 7224"/>
              <a:gd name="T123" fmla="*/ 7636 h 1118"/>
              <a:gd name="T124" fmla="+- 0 18949 14429"/>
              <a:gd name="T125" fmla="*/ T124 w 6295"/>
              <a:gd name="T126" fmla="+- 0 7497 7224"/>
              <a:gd name="T127" fmla="*/ 7497 h 1118"/>
              <a:gd name="T128" fmla="+- 0 20581 14429"/>
              <a:gd name="T129" fmla="*/ T128 w 6295"/>
              <a:gd name="T130" fmla="+- 0 8078 7224"/>
              <a:gd name="T131" fmla="*/ 8078 h 1118"/>
              <a:gd name="T132" fmla="+- 0 20599 14429"/>
              <a:gd name="T133" fmla="*/ T132 w 6295"/>
              <a:gd name="T134" fmla="+- 0 8024 7224"/>
              <a:gd name="T135" fmla="*/ 8024 h 1118"/>
              <a:gd name="T136" fmla="+- 0 20542 14429"/>
              <a:gd name="T137" fmla="*/ T136 w 6295"/>
              <a:gd name="T138" fmla="+- 0 7825 7224"/>
              <a:gd name="T139" fmla="*/ 7825 h 1118"/>
              <a:gd name="T140" fmla="+- 0 20613 14429"/>
              <a:gd name="T141" fmla="*/ T140 w 6295"/>
              <a:gd name="T142" fmla="+- 0 8252 7224"/>
              <a:gd name="T143" fmla="*/ 8252 h 1118"/>
              <a:gd name="T144" fmla="+- 0 20140 14429"/>
              <a:gd name="T145" fmla="*/ T144 w 6295"/>
              <a:gd name="T146" fmla="+- 0 8341 7224"/>
              <a:gd name="T147" fmla="*/ 8341 h 111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6295" h="1118" extrusionOk="0">
                <a:moveTo>
                  <a:pt x="323" y="35"/>
                </a:moveTo>
                <a:cubicBezTo>
                  <a:pt x="324" y="30"/>
                  <a:pt x="326" y="24"/>
                  <a:pt x="327" y="19"/>
                </a:cubicBezTo>
                <a:cubicBezTo>
                  <a:pt x="297" y="5"/>
                  <a:pt x="317" y="-9"/>
                  <a:pt x="266" y="13"/>
                </a:cubicBezTo>
                <a:cubicBezTo>
                  <a:pt x="225" y="31"/>
                  <a:pt x="182" y="55"/>
                  <a:pt x="148" y="85"/>
                </a:cubicBezTo>
                <a:cubicBezTo>
                  <a:pt x="104" y="124"/>
                  <a:pt x="63" y="173"/>
                  <a:pt x="45" y="230"/>
                </a:cubicBezTo>
                <a:cubicBezTo>
                  <a:pt x="29" y="282"/>
                  <a:pt x="42" y="340"/>
                  <a:pt x="79" y="381"/>
                </a:cubicBezTo>
                <a:cubicBezTo>
                  <a:pt x="124" y="430"/>
                  <a:pt x="227" y="472"/>
                  <a:pt x="292" y="442"/>
                </a:cubicBezTo>
                <a:cubicBezTo>
                  <a:pt x="331" y="424"/>
                  <a:pt x="332" y="380"/>
                  <a:pt x="320" y="345"/>
                </a:cubicBezTo>
                <a:cubicBezTo>
                  <a:pt x="303" y="297"/>
                  <a:pt x="269" y="261"/>
                  <a:pt x="236" y="224"/>
                </a:cubicBezTo>
                <a:cubicBezTo>
                  <a:pt x="337" y="319"/>
                  <a:pt x="444" y="408"/>
                  <a:pt x="513" y="530"/>
                </a:cubicBezTo>
                <a:cubicBezTo>
                  <a:pt x="556" y="606"/>
                  <a:pt x="574" y="683"/>
                  <a:pt x="550" y="768"/>
                </a:cubicBezTo>
                <a:cubicBezTo>
                  <a:pt x="526" y="853"/>
                  <a:pt x="461" y="914"/>
                  <a:pt x="388" y="961"/>
                </a:cubicBezTo>
                <a:cubicBezTo>
                  <a:pt x="324" y="1002"/>
                  <a:pt x="239" y="1044"/>
                  <a:pt x="162" y="1052"/>
                </a:cubicBezTo>
                <a:cubicBezTo>
                  <a:pt x="123" y="1056"/>
                  <a:pt x="51" y="1060"/>
                  <a:pt x="20" y="1028"/>
                </a:cubicBezTo>
                <a:cubicBezTo>
                  <a:pt x="5" y="1002"/>
                  <a:pt x="0" y="992"/>
                  <a:pt x="0" y="971"/>
                </a:cubicBezTo>
              </a:path>
              <a:path w="6295" h="1118" extrusionOk="0">
                <a:moveTo>
                  <a:pt x="711" y="95"/>
                </a:moveTo>
                <a:cubicBezTo>
                  <a:pt x="744" y="91"/>
                  <a:pt x="727" y="119"/>
                  <a:pt x="736" y="152"/>
                </a:cubicBezTo>
                <a:cubicBezTo>
                  <a:pt x="752" y="208"/>
                  <a:pt x="765" y="264"/>
                  <a:pt x="780" y="320"/>
                </a:cubicBezTo>
                <a:cubicBezTo>
                  <a:pt x="795" y="376"/>
                  <a:pt x="812" y="431"/>
                  <a:pt x="825" y="487"/>
                </a:cubicBezTo>
                <a:cubicBezTo>
                  <a:pt x="830" y="506"/>
                  <a:pt x="829" y="502"/>
                  <a:pt x="830" y="521"/>
                </a:cubicBezTo>
                <a:cubicBezTo>
                  <a:pt x="820" y="459"/>
                  <a:pt x="814" y="400"/>
                  <a:pt x="821" y="337"/>
                </a:cubicBezTo>
                <a:cubicBezTo>
                  <a:pt x="826" y="297"/>
                  <a:pt x="832" y="245"/>
                  <a:pt x="871" y="223"/>
                </a:cubicBezTo>
                <a:cubicBezTo>
                  <a:pt x="904" y="204"/>
                  <a:pt x="941" y="230"/>
                  <a:pt x="965" y="250"/>
                </a:cubicBezTo>
                <a:cubicBezTo>
                  <a:pt x="1004" y="281"/>
                  <a:pt x="1034" y="321"/>
                  <a:pt x="1058" y="365"/>
                </a:cubicBezTo>
                <a:cubicBezTo>
                  <a:pt x="1077" y="399"/>
                  <a:pt x="1090" y="445"/>
                  <a:pt x="1098" y="482"/>
                </a:cubicBezTo>
                <a:cubicBezTo>
                  <a:pt x="1104" y="507"/>
                  <a:pt x="1094" y="505"/>
                  <a:pt x="1114" y="519"/>
                </a:cubicBezTo>
              </a:path>
              <a:path w="6295" h="1118" extrusionOk="0">
                <a:moveTo>
                  <a:pt x="1540" y="320"/>
                </a:moveTo>
                <a:cubicBezTo>
                  <a:pt x="1556" y="319"/>
                  <a:pt x="1560" y="319"/>
                  <a:pt x="1570" y="318"/>
                </a:cubicBezTo>
                <a:cubicBezTo>
                  <a:pt x="1543" y="331"/>
                  <a:pt x="1515" y="337"/>
                  <a:pt x="1488" y="350"/>
                </a:cubicBezTo>
                <a:cubicBezTo>
                  <a:pt x="1453" y="367"/>
                  <a:pt x="1419" y="388"/>
                  <a:pt x="1395" y="419"/>
                </a:cubicBezTo>
                <a:cubicBezTo>
                  <a:pt x="1377" y="442"/>
                  <a:pt x="1368" y="471"/>
                  <a:pt x="1378" y="499"/>
                </a:cubicBezTo>
                <a:cubicBezTo>
                  <a:pt x="1388" y="526"/>
                  <a:pt x="1410" y="529"/>
                  <a:pt x="1431" y="512"/>
                </a:cubicBezTo>
                <a:cubicBezTo>
                  <a:pt x="1462" y="487"/>
                  <a:pt x="1474" y="444"/>
                  <a:pt x="1504" y="418"/>
                </a:cubicBezTo>
                <a:cubicBezTo>
                  <a:pt x="1529" y="396"/>
                  <a:pt x="1565" y="397"/>
                  <a:pt x="1592" y="414"/>
                </a:cubicBezTo>
                <a:cubicBezTo>
                  <a:pt x="1636" y="442"/>
                  <a:pt x="1678" y="506"/>
                  <a:pt x="1690" y="557"/>
                </a:cubicBezTo>
                <a:cubicBezTo>
                  <a:pt x="1700" y="600"/>
                  <a:pt x="1695" y="628"/>
                  <a:pt x="1664" y="658"/>
                </a:cubicBezTo>
                <a:cubicBezTo>
                  <a:pt x="1648" y="674"/>
                  <a:pt x="1637" y="670"/>
                  <a:pt x="1618" y="667"/>
                </a:cubicBezTo>
              </a:path>
              <a:path w="6295" h="1118" extrusionOk="0">
                <a:moveTo>
                  <a:pt x="1836" y="335"/>
                </a:moveTo>
                <a:cubicBezTo>
                  <a:pt x="1864" y="354"/>
                  <a:pt x="1873" y="360"/>
                  <a:pt x="1890" y="393"/>
                </a:cubicBezTo>
                <a:cubicBezTo>
                  <a:pt x="1909" y="429"/>
                  <a:pt x="1913" y="471"/>
                  <a:pt x="1926" y="509"/>
                </a:cubicBezTo>
                <a:cubicBezTo>
                  <a:pt x="1937" y="540"/>
                  <a:pt x="1949" y="570"/>
                  <a:pt x="1960" y="601"/>
                </a:cubicBezTo>
                <a:cubicBezTo>
                  <a:pt x="1975" y="564"/>
                  <a:pt x="1978" y="527"/>
                  <a:pt x="1988" y="488"/>
                </a:cubicBezTo>
                <a:cubicBezTo>
                  <a:pt x="2000" y="440"/>
                  <a:pt x="2024" y="378"/>
                  <a:pt x="2077" y="361"/>
                </a:cubicBezTo>
                <a:cubicBezTo>
                  <a:pt x="2131" y="344"/>
                  <a:pt x="2202" y="387"/>
                  <a:pt x="2246" y="414"/>
                </a:cubicBezTo>
                <a:cubicBezTo>
                  <a:pt x="2283" y="436"/>
                  <a:pt x="2317" y="462"/>
                  <a:pt x="2354" y="480"/>
                </a:cubicBezTo>
                <a:cubicBezTo>
                  <a:pt x="2343" y="401"/>
                  <a:pt x="2357" y="306"/>
                  <a:pt x="2439" y="270"/>
                </a:cubicBezTo>
                <a:cubicBezTo>
                  <a:pt x="2489" y="248"/>
                  <a:pt x="2550" y="256"/>
                  <a:pt x="2601" y="270"/>
                </a:cubicBezTo>
                <a:cubicBezTo>
                  <a:pt x="2655" y="285"/>
                  <a:pt x="2711" y="315"/>
                  <a:pt x="2753" y="352"/>
                </a:cubicBezTo>
                <a:cubicBezTo>
                  <a:pt x="2779" y="375"/>
                  <a:pt x="2798" y="404"/>
                  <a:pt x="2817" y="432"/>
                </a:cubicBezTo>
              </a:path>
              <a:path w="6295" h="1118" extrusionOk="0">
                <a:moveTo>
                  <a:pt x="2929" y="296"/>
                </a:moveTo>
                <a:cubicBezTo>
                  <a:pt x="2952" y="314"/>
                  <a:pt x="2947" y="318"/>
                  <a:pt x="2982" y="321"/>
                </a:cubicBezTo>
                <a:cubicBezTo>
                  <a:pt x="3029" y="325"/>
                  <a:pt x="3083" y="325"/>
                  <a:pt x="3130" y="321"/>
                </a:cubicBezTo>
                <a:cubicBezTo>
                  <a:pt x="3177" y="317"/>
                  <a:pt x="3209" y="310"/>
                  <a:pt x="3241" y="276"/>
                </a:cubicBezTo>
                <a:cubicBezTo>
                  <a:pt x="3223" y="230"/>
                  <a:pt x="3194" y="209"/>
                  <a:pt x="3147" y="190"/>
                </a:cubicBezTo>
                <a:cubicBezTo>
                  <a:pt x="3090" y="167"/>
                  <a:pt x="3029" y="161"/>
                  <a:pt x="2970" y="179"/>
                </a:cubicBezTo>
                <a:cubicBezTo>
                  <a:pt x="2919" y="195"/>
                  <a:pt x="2889" y="233"/>
                  <a:pt x="2878" y="284"/>
                </a:cubicBezTo>
                <a:cubicBezTo>
                  <a:pt x="2867" y="339"/>
                  <a:pt x="2897" y="387"/>
                  <a:pt x="2939" y="420"/>
                </a:cubicBezTo>
                <a:cubicBezTo>
                  <a:pt x="3027" y="488"/>
                  <a:pt x="3170" y="504"/>
                  <a:pt x="3277" y="496"/>
                </a:cubicBezTo>
                <a:cubicBezTo>
                  <a:pt x="3383" y="489"/>
                  <a:pt x="3486" y="457"/>
                  <a:pt x="3587" y="429"/>
                </a:cubicBezTo>
                <a:cubicBezTo>
                  <a:pt x="3608" y="424"/>
                  <a:pt x="3628" y="418"/>
                  <a:pt x="3649" y="413"/>
                </a:cubicBezTo>
              </a:path>
              <a:path w="6295" h="1118" extrusionOk="0">
                <a:moveTo>
                  <a:pt x="3933" y="488"/>
                </a:moveTo>
                <a:cubicBezTo>
                  <a:pt x="3964" y="462"/>
                  <a:pt x="3992" y="435"/>
                  <a:pt x="4026" y="412"/>
                </a:cubicBezTo>
                <a:cubicBezTo>
                  <a:pt x="4081" y="375"/>
                  <a:pt x="4133" y="350"/>
                  <a:pt x="4196" y="329"/>
                </a:cubicBezTo>
                <a:cubicBezTo>
                  <a:pt x="4300" y="295"/>
                  <a:pt x="4412" y="283"/>
                  <a:pt x="4520" y="273"/>
                </a:cubicBezTo>
                <a:cubicBezTo>
                  <a:pt x="4994" y="231"/>
                  <a:pt x="5454" y="317"/>
                  <a:pt x="5852" y="586"/>
                </a:cubicBezTo>
                <a:cubicBezTo>
                  <a:pt x="5965" y="662"/>
                  <a:pt x="6059" y="755"/>
                  <a:pt x="6152" y="854"/>
                </a:cubicBezTo>
                <a:cubicBezTo>
                  <a:pt x="6168" y="871"/>
                  <a:pt x="6182" y="888"/>
                  <a:pt x="6197" y="905"/>
                </a:cubicBezTo>
                <a:cubicBezTo>
                  <a:pt x="6190" y="872"/>
                  <a:pt x="6182" y="838"/>
                  <a:pt x="6170" y="800"/>
                </a:cubicBezTo>
                <a:cubicBezTo>
                  <a:pt x="6130" y="676"/>
                  <a:pt x="6088" y="554"/>
                  <a:pt x="6053" y="429"/>
                </a:cubicBezTo>
                <a:cubicBezTo>
                  <a:pt x="6068" y="489"/>
                  <a:pt x="6085" y="544"/>
                  <a:pt x="6113" y="601"/>
                </a:cubicBezTo>
                <a:cubicBezTo>
                  <a:pt x="6158" y="692"/>
                  <a:pt x="6298" y="825"/>
                  <a:pt x="6294" y="932"/>
                </a:cubicBezTo>
                <a:cubicBezTo>
                  <a:pt x="6291" y="995"/>
                  <a:pt x="6234" y="1011"/>
                  <a:pt x="6184" y="1028"/>
                </a:cubicBezTo>
                <a:cubicBezTo>
                  <a:pt x="6087" y="1061"/>
                  <a:pt x="5981" y="1061"/>
                  <a:pt x="5883" y="1084"/>
                </a:cubicBezTo>
                <a:cubicBezTo>
                  <a:pt x="5825" y="1098"/>
                  <a:pt x="5771" y="1110"/>
                  <a:pt x="5711" y="1117"/>
                </a:cubicBez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78303" y="1512095"/>
            <a:ext cx="3433763" cy="2047875"/>
          </a:xfrm>
          <a:custGeom>
            <a:avLst/>
            <a:gdLst>
              <a:gd name="T0" fmla="+- 0 16075 11607"/>
              <a:gd name="T1" fmla="*/ T0 w 9537"/>
              <a:gd name="T2" fmla="+- 0 5639 5602"/>
              <a:gd name="T3" fmla="*/ 5639 h 7581"/>
              <a:gd name="T4" fmla="+- 0 16008 11607"/>
              <a:gd name="T5" fmla="*/ T4 w 9537"/>
              <a:gd name="T6" fmla="+- 0 5668 5602"/>
              <a:gd name="T7" fmla="*/ 5668 h 7581"/>
              <a:gd name="T8" fmla="+- 0 15312 11607"/>
              <a:gd name="T9" fmla="*/ T8 w 9537"/>
              <a:gd name="T10" fmla="+- 0 5618 5602"/>
              <a:gd name="T11" fmla="*/ 5618 h 7581"/>
              <a:gd name="T12" fmla="+- 0 15111 11607"/>
              <a:gd name="T13" fmla="*/ T12 w 9537"/>
              <a:gd name="T14" fmla="+- 0 5730 5602"/>
              <a:gd name="T15" fmla="*/ 5730 h 7581"/>
              <a:gd name="T16" fmla="+- 0 14553 11607"/>
              <a:gd name="T17" fmla="*/ T16 w 9537"/>
              <a:gd name="T18" fmla="+- 0 5822 5602"/>
              <a:gd name="T19" fmla="*/ 5822 h 7581"/>
              <a:gd name="T20" fmla="+- 0 13172 11607"/>
              <a:gd name="T21" fmla="*/ T20 w 9537"/>
              <a:gd name="T22" fmla="+- 0 5798 5602"/>
              <a:gd name="T23" fmla="*/ 5798 h 7581"/>
              <a:gd name="T24" fmla="+- 0 11827 11607"/>
              <a:gd name="T25" fmla="*/ T24 w 9537"/>
              <a:gd name="T26" fmla="+- 0 5890 5602"/>
              <a:gd name="T27" fmla="*/ 5890 h 7581"/>
              <a:gd name="T28" fmla="+- 0 11607 11607"/>
              <a:gd name="T29" fmla="*/ T28 w 9537"/>
              <a:gd name="T30" fmla="+- 0 5825 5602"/>
              <a:gd name="T31" fmla="*/ 5825 h 7581"/>
              <a:gd name="T32" fmla="+- 0 17177 11607"/>
              <a:gd name="T33" fmla="*/ T32 w 9537"/>
              <a:gd name="T34" fmla="+- 0 8055 5602"/>
              <a:gd name="T35" fmla="*/ 8055 h 7581"/>
              <a:gd name="T36" fmla="+- 0 17244 11607"/>
              <a:gd name="T37" fmla="*/ T36 w 9537"/>
              <a:gd name="T38" fmla="+- 0 8032 5602"/>
              <a:gd name="T39" fmla="*/ 8032 h 7581"/>
              <a:gd name="T40" fmla="+- 0 17919 11607"/>
              <a:gd name="T41" fmla="*/ T40 w 9537"/>
              <a:gd name="T42" fmla="+- 0 8526 5602"/>
              <a:gd name="T43" fmla="*/ 8526 h 7581"/>
              <a:gd name="T44" fmla="+- 0 18670 11607"/>
              <a:gd name="T45" fmla="*/ T44 w 9537"/>
              <a:gd name="T46" fmla="+- 0 9279 5602"/>
              <a:gd name="T47" fmla="*/ 9279 h 7581"/>
              <a:gd name="T48" fmla="+- 0 19779 11607"/>
              <a:gd name="T49" fmla="*/ T48 w 9537"/>
              <a:gd name="T50" fmla="+- 0 10439 5602"/>
              <a:gd name="T51" fmla="*/ 10439 h 7581"/>
              <a:gd name="T52" fmla="+- 0 20920 11607"/>
              <a:gd name="T53" fmla="*/ T52 w 9537"/>
              <a:gd name="T54" fmla="+- 0 12747 5602"/>
              <a:gd name="T55" fmla="*/ 12747 h 7581"/>
              <a:gd name="T56" fmla="+- 0 20922 11607"/>
              <a:gd name="T57" fmla="*/ T56 w 9537"/>
              <a:gd name="T58" fmla="+- 0 13179 5602"/>
              <a:gd name="T59" fmla="*/ 13179 h 7581"/>
              <a:gd name="T60" fmla="+- 0 20908 11607"/>
              <a:gd name="T61" fmla="*/ T60 w 9537"/>
              <a:gd name="T62" fmla="+- 0 13182 5602"/>
              <a:gd name="T63" fmla="*/ 13182 h 7581"/>
              <a:gd name="T64" fmla="+- 0 21007 11607"/>
              <a:gd name="T65" fmla="*/ T64 w 9537"/>
              <a:gd name="T66" fmla="+- 0 13028 5602"/>
              <a:gd name="T67" fmla="*/ 13028 h 7581"/>
              <a:gd name="T68" fmla="+- 0 21143 11607"/>
              <a:gd name="T69" fmla="*/ T68 w 9537"/>
              <a:gd name="T70" fmla="+- 0 12692 5602"/>
              <a:gd name="T71" fmla="*/ 12692 h 7581"/>
              <a:gd name="T72" fmla="+- 0 21065 11607"/>
              <a:gd name="T73" fmla="*/ T72 w 9537"/>
              <a:gd name="T74" fmla="+- 0 12889 5602"/>
              <a:gd name="T75" fmla="*/ 12889 h 7581"/>
              <a:gd name="T76" fmla="+- 0 20921 11607"/>
              <a:gd name="T77" fmla="*/ T76 w 9537"/>
              <a:gd name="T78" fmla="+- 0 13116 5602"/>
              <a:gd name="T79" fmla="*/ 13116 h 7581"/>
              <a:gd name="T80" fmla="+- 0 20286 11607"/>
              <a:gd name="T81" fmla="*/ T80 w 9537"/>
              <a:gd name="T82" fmla="+- 0 12809 5602"/>
              <a:gd name="T83" fmla="*/ 12809 h 758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9537" h="7581" extrusionOk="0">
                <a:moveTo>
                  <a:pt x="4468" y="37"/>
                </a:moveTo>
                <a:cubicBezTo>
                  <a:pt x="4439" y="44"/>
                  <a:pt x="4430" y="65"/>
                  <a:pt x="4401" y="66"/>
                </a:cubicBezTo>
                <a:cubicBezTo>
                  <a:pt x="4170" y="76"/>
                  <a:pt x="3931" y="-47"/>
                  <a:pt x="3705" y="16"/>
                </a:cubicBezTo>
                <a:cubicBezTo>
                  <a:pt x="3627" y="38"/>
                  <a:pt x="3573" y="89"/>
                  <a:pt x="3504" y="128"/>
                </a:cubicBezTo>
                <a:cubicBezTo>
                  <a:pt x="3320" y="231"/>
                  <a:pt x="3154" y="241"/>
                  <a:pt x="2946" y="220"/>
                </a:cubicBezTo>
                <a:cubicBezTo>
                  <a:pt x="2478" y="172"/>
                  <a:pt x="2035" y="120"/>
                  <a:pt x="1565" y="196"/>
                </a:cubicBezTo>
                <a:cubicBezTo>
                  <a:pt x="1107" y="271"/>
                  <a:pt x="687" y="391"/>
                  <a:pt x="220" y="288"/>
                </a:cubicBezTo>
                <a:cubicBezTo>
                  <a:pt x="106" y="257"/>
                  <a:pt x="72" y="248"/>
                  <a:pt x="0" y="223"/>
                </a:cubicBezTo>
              </a:path>
              <a:path w="9537" h="7581" extrusionOk="0">
                <a:moveTo>
                  <a:pt x="5570" y="2453"/>
                </a:moveTo>
                <a:cubicBezTo>
                  <a:pt x="5597" y="2458"/>
                  <a:pt x="5587" y="2412"/>
                  <a:pt x="5637" y="2430"/>
                </a:cubicBezTo>
                <a:cubicBezTo>
                  <a:pt x="5908" y="2531"/>
                  <a:pt x="6119" y="2717"/>
                  <a:pt x="6312" y="2924"/>
                </a:cubicBezTo>
                <a:cubicBezTo>
                  <a:pt x="6553" y="3184"/>
                  <a:pt x="6818" y="3421"/>
                  <a:pt x="7063" y="3677"/>
                </a:cubicBezTo>
                <a:cubicBezTo>
                  <a:pt x="7435" y="4066"/>
                  <a:pt x="7842" y="4408"/>
                  <a:pt x="8172" y="4837"/>
                </a:cubicBezTo>
                <a:cubicBezTo>
                  <a:pt x="8668" y="5483"/>
                  <a:pt x="9185" y="6324"/>
                  <a:pt x="9313" y="7145"/>
                </a:cubicBezTo>
                <a:cubicBezTo>
                  <a:pt x="9335" y="7287"/>
                  <a:pt x="9335" y="7436"/>
                  <a:pt x="9315" y="7577"/>
                </a:cubicBezTo>
                <a:cubicBezTo>
                  <a:pt x="9310" y="7578"/>
                  <a:pt x="9306" y="7579"/>
                  <a:pt x="9301" y="7580"/>
                </a:cubicBezTo>
                <a:cubicBezTo>
                  <a:pt x="9321" y="7535"/>
                  <a:pt x="9374" y="7479"/>
                  <a:pt x="9400" y="7426"/>
                </a:cubicBezTo>
                <a:cubicBezTo>
                  <a:pt x="9453" y="7319"/>
                  <a:pt x="9485" y="7195"/>
                  <a:pt x="9536" y="7090"/>
                </a:cubicBezTo>
                <a:cubicBezTo>
                  <a:pt x="9511" y="7155"/>
                  <a:pt x="9481" y="7220"/>
                  <a:pt x="9458" y="7287"/>
                </a:cubicBezTo>
                <a:cubicBezTo>
                  <a:pt x="9422" y="7389"/>
                  <a:pt x="9423" y="7490"/>
                  <a:pt x="9314" y="7514"/>
                </a:cubicBezTo>
                <a:cubicBezTo>
                  <a:pt x="9163" y="7547"/>
                  <a:pt x="8818" y="7277"/>
                  <a:pt x="8679" y="7207"/>
                </a:cubicBez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21591" y="1890713"/>
            <a:ext cx="1125537" cy="1276350"/>
          </a:xfrm>
          <a:custGeom>
            <a:avLst/>
            <a:gdLst>
              <a:gd name="T0" fmla="+- 0 21183 21171"/>
              <a:gd name="T1" fmla="*/ T0 w 3127"/>
              <a:gd name="T2" fmla="+- 0 8239 7002"/>
              <a:gd name="T3" fmla="*/ 8239 h 4728"/>
              <a:gd name="T4" fmla="+- 0 21194 21171"/>
              <a:gd name="T5" fmla="*/ T4 w 3127"/>
              <a:gd name="T6" fmla="+- 0 8221 7002"/>
              <a:gd name="T7" fmla="*/ 8221 h 4728"/>
              <a:gd name="T8" fmla="+- 0 21182 21171"/>
              <a:gd name="T9" fmla="*/ T8 w 3127"/>
              <a:gd name="T10" fmla="+- 0 8188 7002"/>
              <a:gd name="T11" fmla="*/ 8188 h 4728"/>
              <a:gd name="T12" fmla="+- 0 21205 21171"/>
              <a:gd name="T13" fmla="*/ T12 w 3127"/>
              <a:gd name="T14" fmla="+- 0 8159 7002"/>
              <a:gd name="T15" fmla="*/ 8159 h 4728"/>
              <a:gd name="T16" fmla="+- 0 21239 21171"/>
              <a:gd name="T17" fmla="*/ T16 w 3127"/>
              <a:gd name="T18" fmla="+- 0 8115 7002"/>
              <a:gd name="T19" fmla="*/ 8115 h 4728"/>
              <a:gd name="T20" fmla="+- 0 21290 21171"/>
              <a:gd name="T21" fmla="*/ T20 w 3127"/>
              <a:gd name="T22" fmla="+- 0 8081 7002"/>
              <a:gd name="T23" fmla="*/ 8081 h 4728"/>
              <a:gd name="T24" fmla="+- 0 21328 21171"/>
              <a:gd name="T25" fmla="*/ T24 w 3127"/>
              <a:gd name="T26" fmla="+- 0 8039 7002"/>
              <a:gd name="T27" fmla="*/ 8039 h 4728"/>
              <a:gd name="T28" fmla="+- 0 21664 21171"/>
              <a:gd name="T29" fmla="*/ T28 w 3127"/>
              <a:gd name="T30" fmla="+- 0 7663 7002"/>
              <a:gd name="T31" fmla="*/ 7663 h 4728"/>
              <a:gd name="T32" fmla="+- 0 21922 21171"/>
              <a:gd name="T33" fmla="*/ T32 w 3127"/>
              <a:gd name="T34" fmla="+- 0 7218 7002"/>
              <a:gd name="T35" fmla="*/ 7218 h 4728"/>
              <a:gd name="T36" fmla="+- 0 22427 21171"/>
              <a:gd name="T37" fmla="*/ T36 w 3127"/>
              <a:gd name="T38" fmla="+- 0 7054 7002"/>
              <a:gd name="T39" fmla="*/ 7054 h 4728"/>
              <a:gd name="T40" fmla="+- 0 22722 21171"/>
              <a:gd name="T41" fmla="*/ T40 w 3127"/>
              <a:gd name="T42" fmla="+- 0 6958 7002"/>
              <a:gd name="T43" fmla="*/ 6958 h 4728"/>
              <a:gd name="T44" fmla="+- 0 22958 21171"/>
              <a:gd name="T45" fmla="*/ T44 w 3127"/>
              <a:gd name="T46" fmla="+- 0 7014 7002"/>
              <a:gd name="T47" fmla="*/ 7014 h 4728"/>
              <a:gd name="T48" fmla="+- 0 23190 21171"/>
              <a:gd name="T49" fmla="*/ T48 w 3127"/>
              <a:gd name="T50" fmla="+- 0 7214 7002"/>
              <a:gd name="T51" fmla="*/ 7214 h 4728"/>
              <a:gd name="T52" fmla="+- 0 23630 21171"/>
              <a:gd name="T53" fmla="*/ T52 w 3127"/>
              <a:gd name="T54" fmla="+- 0 7595 7002"/>
              <a:gd name="T55" fmla="*/ 7595 h 4728"/>
              <a:gd name="T56" fmla="+- 0 23844 21171"/>
              <a:gd name="T57" fmla="*/ T56 w 3127"/>
              <a:gd name="T58" fmla="+- 0 8116 7002"/>
              <a:gd name="T59" fmla="*/ 8116 h 4728"/>
              <a:gd name="T60" fmla="+- 0 24015 21171"/>
              <a:gd name="T61" fmla="*/ T60 w 3127"/>
              <a:gd name="T62" fmla="+- 0 8657 7002"/>
              <a:gd name="T63" fmla="*/ 8657 h 4728"/>
              <a:gd name="T64" fmla="+- 0 24213 21171"/>
              <a:gd name="T65" fmla="*/ T64 w 3127"/>
              <a:gd name="T66" fmla="+- 0 9282 7002"/>
              <a:gd name="T67" fmla="*/ 9282 h 4728"/>
              <a:gd name="T68" fmla="+- 0 24408 21171"/>
              <a:gd name="T69" fmla="*/ T68 w 3127"/>
              <a:gd name="T70" fmla="+- 0 9944 7002"/>
              <a:gd name="T71" fmla="*/ 9944 h 4728"/>
              <a:gd name="T72" fmla="+- 0 24218 21171"/>
              <a:gd name="T73" fmla="*/ T72 w 3127"/>
              <a:gd name="T74" fmla="+- 0 10595 7002"/>
              <a:gd name="T75" fmla="*/ 10595 h 4728"/>
              <a:gd name="T76" fmla="+- 0 24097 21171"/>
              <a:gd name="T77" fmla="*/ T76 w 3127"/>
              <a:gd name="T78" fmla="+- 0 11009 7002"/>
              <a:gd name="T79" fmla="*/ 11009 h 4728"/>
              <a:gd name="T80" fmla="+- 0 23840 21171"/>
              <a:gd name="T81" fmla="*/ T80 w 3127"/>
              <a:gd name="T82" fmla="+- 0 11378 7002"/>
              <a:gd name="T83" fmla="*/ 11378 h 4728"/>
              <a:gd name="T84" fmla="+- 0 23453 21171"/>
              <a:gd name="T85" fmla="*/ T84 w 3127"/>
              <a:gd name="T86" fmla="+- 0 11581 7002"/>
              <a:gd name="T87" fmla="*/ 11581 h 4728"/>
              <a:gd name="T88" fmla="+- 0 22914 21171"/>
              <a:gd name="T89" fmla="*/ T88 w 3127"/>
              <a:gd name="T90" fmla="+- 0 11863 7002"/>
              <a:gd name="T91" fmla="*/ 11863 h 4728"/>
              <a:gd name="T92" fmla="+- 0 22249 21171"/>
              <a:gd name="T93" fmla="*/ T92 w 3127"/>
              <a:gd name="T94" fmla="+- 0 11715 7002"/>
              <a:gd name="T95" fmla="*/ 11715 h 4728"/>
              <a:gd name="T96" fmla="+- 0 21783 21171"/>
              <a:gd name="T97" fmla="*/ T96 w 3127"/>
              <a:gd name="T98" fmla="+- 0 11357 7002"/>
              <a:gd name="T99" fmla="*/ 11357 h 4728"/>
              <a:gd name="T100" fmla="+- 0 21436 21171"/>
              <a:gd name="T101" fmla="*/ T100 w 3127"/>
              <a:gd name="T102" fmla="+- 0 11090 7002"/>
              <a:gd name="T103" fmla="*/ 11090 h 4728"/>
              <a:gd name="T104" fmla="+- 0 21314 21171"/>
              <a:gd name="T105" fmla="*/ T104 w 3127"/>
              <a:gd name="T106" fmla="+- 0 10713 7002"/>
              <a:gd name="T107" fmla="*/ 10713 h 4728"/>
              <a:gd name="T108" fmla="+- 0 21259 21171"/>
              <a:gd name="T109" fmla="*/ T108 w 3127"/>
              <a:gd name="T110" fmla="+- 0 10295 7002"/>
              <a:gd name="T111" fmla="*/ 10295 h 4728"/>
              <a:gd name="T112" fmla="+- 0 21191 21171"/>
              <a:gd name="T113" fmla="*/ T112 w 3127"/>
              <a:gd name="T114" fmla="+- 0 9779 7002"/>
              <a:gd name="T115" fmla="*/ 9779 h 4728"/>
              <a:gd name="T116" fmla="+- 0 21055 21171"/>
              <a:gd name="T117" fmla="*/ T116 w 3127"/>
              <a:gd name="T118" fmla="+- 0 9164 7002"/>
              <a:gd name="T119" fmla="*/ 9164 h 4728"/>
              <a:gd name="T120" fmla="+- 0 21338 21171"/>
              <a:gd name="T121" fmla="*/ T120 w 3127"/>
              <a:gd name="T122" fmla="+- 0 8689 7002"/>
              <a:gd name="T123" fmla="*/ 8689 h 4728"/>
              <a:gd name="T124" fmla="+- 0 21426 21171"/>
              <a:gd name="T125" fmla="*/ T124 w 3127"/>
              <a:gd name="T126" fmla="+- 0 8541 7002"/>
              <a:gd name="T127" fmla="*/ 8541 h 4728"/>
              <a:gd name="T128" fmla="+- 0 21551 21171"/>
              <a:gd name="T129" fmla="*/ T128 w 3127"/>
              <a:gd name="T130" fmla="+- 0 8414 7002"/>
              <a:gd name="T131" fmla="*/ 8414 h 4728"/>
              <a:gd name="T132" fmla="+- 0 21669 21171"/>
              <a:gd name="T133" fmla="*/ T132 w 3127"/>
              <a:gd name="T134" fmla="+- 0 8291 7002"/>
              <a:gd name="T135" fmla="*/ 8291 h 4728"/>
              <a:gd name="T136" fmla="+- 0 21737 21171"/>
              <a:gd name="T137" fmla="*/ T136 w 3127"/>
              <a:gd name="T138" fmla="+- 0 8221 7002"/>
              <a:gd name="T139" fmla="*/ 8221 h 4728"/>
              <a:gd name="T140" fmla="+- 0 21802 21171"/>
              <a:gd name="T141" fmla="*/ T140 w 3127"/>
              <a:gd name="T142" fmla="+- 0 8149 7002"/>
              <a:gd name="T143" fmla="*/ 8149 h 4728"/>
              <a:gd name="T144" fmla="+- 0 21869 21171"/>
              <a:gd name="T145" fmla="*/ T144 w 3127"/>
              <a:gd name="T146" fmla="+- 0 8078 7002"/>
              <a:gd name="T147" fmla="*/ 8078 h 472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3127" h="4728" extrusionOk="0">
                <a:moveTo>
                  <a:pt x="12" y="1237"/>
                </a:moveTo>
                <a:cubicBezTo>
                  <a:pt x="23" y="1219"/>
                  <a:pt x="11" y="1186"/>
                  <a:pt x="34" y="1157"/>
                </a:cubicBezTo>
                <a:cubicBezTo>
                  <a:pt x="68" y="1113"/>
                  <a:pt x="119" y="1079"/>
                  <a:pt x="157" y="1037"/>
                </a:cubicBezTo>
                <a:cubicBezTo>
                  <a:pt x="493" y="661"/>
                  <a:pt x="751" y="216"/>
                  <a:pt x="1256" y="52"/>
                </a:cubicBezTo>
                <a:cubicBezTo>
                  <a:pt x="1551" y="-44"/>
                  <a:pt x="1787" y="12"/>
                  <a:pt x="2019" y="212"/>
                </a:cubicBezTo>
                <a:cubicBezTo>
                  <a:pt x="2459" y="593"/>
                  <a:pt x="2673" y="1114"/>
                  <a:pt x="2844" y="1655"/>
                </a:cubicBezTo>
                <a:cubicBezTo>
                  <a:pt x="3042" y="2280"/>
                  <a:pt x="3237" y="2942"/>
                  <a:pt x="3047" y="3593"/>
                </a:cubicBezTo>
                <a:cubicBezTo>
                  <a:pt x="2926" y="4007"/>
                  <a:pt x="2669" y="4376"/>
                  <a:pt x="2282" y="4579"/>
                </a:cubicBezTo>
                <a:cubicBezTo>
                  <a:pt x="1743" y="4861"/>
                  <a:pt x="1078" y="4713"/>
                  <a:pt x="612" y="4355"/>
                </a:cubicBezTo>
                <a:cubicBezTo>
                  <a:pt x="265" y="4088"/>
                  <a:pt x="143" y="3711"/>
                  <a:pt x="88" y="3293"/>
                </a:cubicBezTo>
                <a:cubicBezTo>
                  <a:pt x="20" y="2777"/>
                  <a:pt x="-116" y="2162"/>
                  <a:pt x="167" y="1687"/>
                </a:cubicBezTo>
                <a:cubicBezTo>
                  <a:pt x="255" y="1539"/>
                  <a:pt x="380" y="1412"/>
                  <a:pt x="498" y="1289"/>
                </a:cubicBezTo>
                <a:cubicBezTo>
                  <a:pt x="566" y="1219"/>
                  <a:pt x="631" y="1147"/>
                  <a:pt x="698" y="107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67491" y="3550445"/>
            <a:ext cx="674687" cy="276225"/>
          </a:xfrm>
          <a:custGeom>
            <a:avLst/>
            <a:gdLst>
              <a:gd name="T0" fmla="+- 0 18242 18242"/>
              <a:gd name="T1" fmla="*/ T0 w 1873"/>
              <a:gd name="T2" fmla="+- 0 13562 13148"/>
              <a:gd name="T3" fmla="*/ 13562 h 1023"/>
              <a:gd name="T4" fmla="+- 0 18258 18242"/>
              <a:gd name="T5" fmla="*/ T4 w 1873"/>
              <a:gd name="T6" fmla="+- 0 13551 13148"/>
              <a:gd name="T7" fmla="*/ 13551 h 1023"/>
              <a:gd name="T8" fmla="+- 0 18274 18242"/>
              <a:gd name="T9" fmla="*/ T8 w 1873"/>
              <a:gd name="T10" fmla="+- 0 13532 13148"/>
              <a:gd name="T11" fmla="*/ 13532 h 1023"/>
              <a:gd name="T12" fmla="+- 0 18300 18242"/>
              <a:gd name="T13" fmla="*/ T12 w 1873"/>
              <a:gd name="T14" fmla="+- 0 13522 13148"/>
              <a:gd name="T15" fmla="*/ 13522 h 1023"/>
              <a:gd name="T16" fmla="+- 0 18341 18242"/>
              <a:gd name="T17" fmla="*/ T16 w 1873"/>
              <a:gd name="T18" fmla="+- 0 13506 13148"/>
              <a:gd name="T19" fmla="*/ 13506 h 1023"/>
              <a:gd name="T20" fmla="+- 0 18390 18242"/>
              <a:gd name="T21" fmla="*/ T20 w 1873"/>
              <a:gd name="T22" fmla="+- 0 13494 13148"/>
              <a:gd name="T23" fmla="*/ 13494 h 1023"/>
              <a:gd name="T24" fmla="+- 0 18433 18242"/>
              <a:gd name="T25" fmla="*/ T24 w 1873"/>
              <a:gd name="T26" fmla="+- 0 13485 13148"/>
              <a:gd name="T27" fmla="*/ 13485 h 1023"/>
              <a:gd name="T28" fmla="+- 0 18510 18242"/>
              <a:gd name="T29" fmla="*/ T28 w 1873"/>
              <a:gd name="T30" fmla="+- 0 13468 13148"/>
              <a:gd name="T31" fmla="*/ 13468 h 1023"/>
              <a:gd name="T32" fmla="+- 0 18592 18242"/>
              <a:gd name="T33" fmla="*/ T32 w 1873"/>
              <a:gd name="T34" fmla="+- 0 13455 13148"/>
              <a:gd name="T35" fmla="*/ 13455 h 1023"/>
              <a:gd name="T36" fmla="+- 0 18670 18242"/>
              <a:gd name="T37" fmla="*/ T36 w 1873"/>
              <a:gd name="T38" fmla="+- 0 13449 13148"/>
              <a:gd name="T39" fmla="*/ 13449 h 1023"/>
              <a:gd name="T40" fmla="+- 0 18781 18242"/>
              <a:gd name="T41" fmla="*/ T40 w 1873"/>
              <a:gd name="T42" fmla="+- 0 13440 13148"/>
              <a:gd name="T43" fmla="*/ 13440 h 1023"/>
              <a:gd name="T44" fmla="+- 0 18892 18242"/>
              <a:gd name="T45" fmla="*/ T44 w 1873"/>
              <a:gd name="T46" fmla="+- 0 13443 13148"/>
              <a:gd name="T47" fmla="*/ 13443 h 1023"/>
              <a:gd name="T48" fmla="+- 0 19002 18242"/>
              <a:gd name="T49" fmla="*/ T48 w 1873"/>
              <a:gd name="T50" fmla="+- 0 13461 13148"/>
              <a:gd name="T51" fmla="*/ 13461 h 1023"/>
              <a:gd name="T52" fmla="+- 0 19291 18242"/>
              <a:gd name="T53" fmla="*/ T52 w 1873"/>
              <a:gd name="T54" fmla="+- 0 13509 13148"/>
              <a:gd name="T55" fmla="*/ 13509 h 1023"/>
              <a:gd name="T56" fmla="+- 0 19531 18242"/>
              <a:gd name="T57" fmla="*/ T56 w 1873"/>
              <a:gd name="T58" fmla="+- 0 13663 13148"/>
              <a:gd name="T59" fmla="*/ 13663 h 1023"/>
              <a:gd name="T60" fmla="+- 0 19748 18242"/>
              <a:gd name="T61" fmla="*/ T60 w 1873"/>
              <a:gd name="T62" fmla="+- 0 13853 13148"/>
              <a:gd name="T63" fmla="*/ 13853 h 1023"/>
              <a:gd name="T64" fmla="+- 0 19804 18242"/>
              <a:gd name="T65" fmla="*/ T64 w 1873"/>
              <a:gd name="T66" fmla="+- 0 13902 13148"/>
              <a:gd name="T67" fmla="*/ 13902 h 1023"/>
              <a:gd name="T68" fmla="+- 0 19857 18242"/>
              <a:gd name="T69" fmla="*/ T68 w 1873"/>
              <a:gd name="T70" fmla="+- 0 13955 13148"/>
              <a:gd name="T71" fmla="*/ 13955 h 1023"/>
              <a:gd name="T72" fmla="+- 0 19912 18242"/>
              <a:gd name="T73" fmla="*/ T72 w 1873"/>
              <a:gd name="T74" fmla="+- 0 14005 13148"/>
              <a:gd name="T75" fmla="*/ 14005 h 1023"/>
              <a:gd name="T76" fmla="+- 0 19930 18242"/>
              <a:gd name="T77" fmla="*/ T76 w 1873"/>
              <a:gd name="T78" fmla="+- 0 14022 13148"/>
              <a:gd name="T79" fmla="*/ 14022 h 1023"/>
              <a:gd name="T80" fmla="+- 0 19935 18242"/>
              <a:gd name="T81" fmla="*/ T80 w 1873"/>
              <a:gd name="T82" fmla="+- 0 14026 13148"/>
              <a:gd name="T83" fmla="*/ 14026 h 1023"/>
              <a:gd name="T84" fmla="+- 0 19948 18242"/>
              <a:gd name="T85" fmla="*/ T84 w 1873"/>
              <a:gd name="T86" fmla="+- 0 14036 13148"/>
              <a:gd name="T87" fmla="*/ 14036 h 1023"/>
              <a:gd name="T88" fmla="+- 0 19935 18242"/>
              <a:gd name="T89" fmla="*/ T88 w 1873"/>
              <a:gd name="T90" fmla="+- 0 13994 13148"/>
              <a:gd name="T91" fmla="*/ 13994 h 1023"/>
              <a:gd name="T92" fmla="+- 0 19920 18242"/>
              <a:gd name="T93" fmla="*/ T92 w 1873"/>
              <a:gd name="T94" fmla="+- 0 13948 13148"/>
              <a:gd name="T95" fmla="*/ 13948 h 1023"/>
              <a:gd name="T96" fmla="+- 0 19908 18242"/>
              <a:gd name="T97" fmla="*/ T96 w 1873"/>
              <a:gd name="T98" fmla="+- 0 13905 13148"/>
              <a:gd name="T99" fmla="*/ 13905 h 1023"/>
              <a:gd name="T100" fmla="+- 0 19841 18242"/>
              <a:gd name="T101" fmla="*/ T100 w 1873"/>
              <a:gd name="T102" fmla="+- 0 13668 13148"/>
              <a:gd name="T103" fmla="*/ 13668 h 1023"/>
              <a:gd name="T104" fmla="+- 0 19797 18242"/>
              <a:gd name="T105" fmla="*/ T104 w 1873"/>
              <a:gd name="T106" fmla="+- 0 13425 13148"/>
              <a:gd name="T107" fmla="*/ 13425 h 1023"/>
              <a:gd name="T108" fmla="+- 0 19732 18242"/>
              <a:gd name="T109" fmla="*/ T108 w 1873"/>
              <a:gd name="T110" fmla="+- 0 13187 13148"/>
              <a:gd name="T111" fmla="*/ 13187 h 1023"/>
              <a:gd name="T112" fmla="+- 0 19742 18242"/>
              <a:gd name="T113" fmla="*/ T112 w 1873"/>
              <a:gd name="T114" fmla="+- 0 13216 13148"/>
              <a:gd name="T115" fmla="*/ 13216 h 1023"/>
              <a:gd name="T116" fmla="+- 0 19721 18242"/>
              <a:gd name="T117" fmla="*/ T116 w 1873"/>
              <a:gd name="T118" fmla="+- 0 13165 13148"/>
              <a:gd name="T119" fmla="*/ 13165 h 1023"/>
              <a:gd name="T120" fmla="+- 0 19734 18242"/>
              <a:gd name="T121" fmla="*/ T120 w 1873"/>
              <a:gd name="T122" fmla="+- 0 13193 13148"/>
              <a:gd name="T123" fmla="*/ 13193 h 1023"/>
              <a:gd name="T124" fmla="+- 0 19849 18242"/>
              <a:gd name="T125" fmla="*/ T124 w 1873"/>
              <a:gd name="T126" fmla="+- 0 13432 13148"/>
              <a:gd name="T127" fmla="*/ 13432 h 1023"/>
              <a:gd name="T128" fmla="+- 0 20048 18242"/>
              <a:gd name="T129" fmla="*/ T128 w 1873"/>
              <a:gd name="T130" fmla="+- 0 13654 13148"/>
              <a:gd name="T131" fmla="*/ 13654 h 1023"/>
              <a:gd name="T132" fmla="+- 0 20105 18242"/>
              <a:gd name="T133" fmla="*/ T132 w 1873"/>
              <a:gd name="T134" fmla="+- 0 13917 13148"/>
              <a:gd name="T135" fmla="*/ 13917 h 1023"/>
              <a:gd name="T136" fmla="+- 0 20130 18242"/>
              <a:gd name="T137" fmla="*/ T136 w 1873"/>
              <a:gd name="T138" fmla="+- 0 14034 13148"/>
              <a:gd name="T139" fmla="*/ 14034 h 1023"/>
              <a:gd name="T140" fmla="+- 0 20071 18242"/>
              <a:gd name="T141" fmla="*/ T140 w 1873"/>
              <a:gd name="T142" fmla="+- 0 14113 13148"/>
              <a:gd name="T143" fmla="*/ 14113 h 1023"/>
              <a:gd name="T144" fmla="+- 0 19958 18242"/>
              <a:gd name="T145" fmla="*/ T144 w 1873"/>
              <a:gd name="T146" fmla="+- 0 14146 13148"/>
              <a:gd name="T147" fmla="*/ 14146 h 1023"/>
              <a:gd name="T148" fmla="+- 0 19737 18242"/>
              <a:gd name="T149" fmla="*/ T148 w 1873"/>
              <a:gd name="T150" fmla="+- 0 14210 13148"/>
              <a:gd name="T151" fmla="*/ 14210 h 1023"/>
              <a:gd name="T152" fmla="+- 0 19484 18242"/>
              <a:gd name="T153" fmla="*/ T152 w 1873"/>
              <a:gd name="T154" fmla="+- 0 14151 13148"/>
              <a:gd name="T155" fmla="*/ 14151 h 1023"/>
              <a:gd name="T156" fmla="+- 0 19266 18242"/>
              <a:gd name="T157" fmla="*/ T156 w 1873"/>
              <a:gd name="T158" fmla="+- 0 14102 13148"/>
              <a:gd name="T159" fmla="*/ 14102 h 102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</a:cxnLst>
            <a:rect l="0" t="0" r="r" b="b"/>
            <a:pathLst>
              <a:path w="1873" h="1023" extrusionOk="0">
                <a:moveTo>
                  <a:pt x="0" y="414"/>
                </a:moveTo>
                <a:cubicBezTo>
                  <a:pt x="16" y="403"/>
                  <a:pt x="32" y="384"/>
                  <a:pt x="58" y="374"/>
                </a:cubicBezTo>
                <a:cubicBezTo>
                  <a:pt x="99" y="358"/>
                  <a:pt x="148" y="346"/>
                  <a:pt x="191" y="337"/>
                </a:cubicBezTo>
                <a:cubicBezTo>
                  <a:pt x="268" y="320"/>
                  <a:pt x="350" y="307"/>
                  <a:pt x="428" y="301"/>
                </a:cubicBezTo>
                <a:cubicBezTo>
                  <a:pt x="539" y="292"/>
                  <a:pt x="650" y="295"/>
                  <a:pt x="760" y="313"/>
                </a:cubicBezTo>
                <a:cubicBezTo>
                  <a:pt x="1049" y="361"/>
                  <a:pt x="1289" y="515"/>
                  <a:pt x="1506" y="705"/>
                </a:cubicBezTo>
                <a:cubicBezTo>
                  <a:pt x="1562" y="754"/>
                  <a:pt x="1615" y="807"/>
                  <a:pt x="1670" y="857"/>
                </a:cubicBezTo>
                <a:cubicBezTo>
                  <a:pt x="1688" y="874"/>
                  <a:pt x="1693" y="878"/>
                  <a:pt x="1706" y="888"/>
                </a:cubicBezTo>
                <a:cubicBezTo>
                  <a:pt x="1693" y="846"/>
                  <a:pt x="1678" y="800"/>
                  <a:pt x="1666" y="757"/>
                </a:cubicBezTo>
                <a:cubicBezTo>
                  <a:pt x="1599" y="520"/>
                  <a:pt x="1555" y="277"/>
                  <a:pt x="1490" y="39"/>
                </a:cubicBezTo>
                <a:cubicBezTo>
                  <a:pt x="1500" y="68"/>
                  <a:pt x="1479" y="17"/>
                  <a:pt x="1492" y="45"/>
                </a:cubicBezTo>
                <a:cubicBezTo>
                  <a:pt x="1607" y="284"/>
                  <a:pt x="1806" y="506"/>
                  <a:pt x="1863" y="769"/>
                </a:cubicBezTo>
                <a:cubicBezTo>
                  <a:pt x="1888" y="886"/>
                  <a:pt x="1829" y="965"/>
                  <a:pt x="1716" y="998"/>
                </a:cubicBezTo>
                <a:cubicBezTo>
                  <a:pt x="1495" y="1062"/>
                  <a:pt x="1242" y="1003"/>
                  <a:pt x="1024" y="954"/>
                </a:cubicBez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53050" y="3756423"/>
            <a:ext cx="3417888" cy="860822"/>
          </a:xfrm>
          <a:custGeom>
            <a:avLst/>
            <a:gdLst>
              <a:gd name="T0" fmla="+- 0 21259 14871"/>
              <a:gd name="T1" fmla="*/ T0 w 9491"/>
              <a:gd name="T2" fmla="+- 0 14632 13912"/>
              <a:gd name="T3" fmla="*/ 14632 h 3191"/>
              <a:gd name="T4" fmla="+- 0 21344 14871"/>
              <a:gd name="T5" fmla="*/ T4 w 9491"/>
              <a:gd name="T6" fmla="+- 0 14557 13912"/>
              <a:gd name="T7" fmla="*/ 14557 h 3191"/>
              <a:gd name="T8" fmla="+- 0 21470 14871"/>
              <a:gd name="T9" fmla="*/ T8 w 9491"/>
              <a:gd name="T10" fmla="+- 0 14398 13912"/>
              <a:gd name="T11" fmla="*/ 14398 h 3191"/>
              <a:gd name="T12" fmla="+- 0 21934 14871"/>
              <a:gd name="T13" fmla="*/ T12 w 9491"/>
              <a:gd name="T14" fmla="+- 0 14094 13912"/>
              <a:gd name="T15" fmla="*/ 14094 h 3191"/>
              <a:gd name="T16" fmla="+- 0 22320 14871"/>
              <a:gd name="T17" fmla="*/ T16 w 9491"/>
              <a:gd name="T18" fmla="+- 0 13973 13912"/>
              <a:gd name="T19" fmla="*/ 13973 h 3191"/>
              <a:gd name="T20" fmla="+- 0 23798 14871"/>
              <a:gd name="T21" fmla="*/ T20 w 9491"/>
              <a:gd name="T22" fmla="+- 0 14192 13912"/>
              <a:gd name="T23" fmla="*/ 14192 h 3191"/>
              <a:gd name="T24" fmla="+- 0 24323 14871"/>
              <a:gd name="T25" fmla="*/ T24 w 9491"/>
              <a:gd name="T26" fmla="+- 0 14880 13912"/>
              <a:gd name="T27" fmla="*/ 14880 h 3191"/>
              <a:gd name="T28" fmla="+- 0 23951 14871"/>
              <a:gd name="T29" fmla="*/ T28 w 9491"/>
              <a:gd name="T30" fmla="+- 0 15984 13912"/>
              <a:gd name="T31" fmla="*/ 15984 h 3191"/>
              <a:gd name="T32" fmla="+- 0 22934 14871"/>
              <a:gd name="T33" fmla="*/ T32 w 9491"/>
              <a:gd name="T34" fmla="+- 0 16595 13912"/>
              <a:gd name="T35" fmla="*/ 16595 h 3191"/>
              <a:gd name="T36" fmla="+- 0 21189 14871"/>
              <a:gd name="T37" fmla="*/ T36 w 9491"/>
              <a:gd name="T38" fmla="+- 0 16593 13912"/>
              <a:gd name="T39" fmla="*/ 16593 h 3191"/>
              <a:gd name="T40" fmla="+- 0 20360 14871"/>
              <a:gd name="T41" fmla="*/ T40 w 9491"/>
              <a:gd name="T42" fmla="+- 0 16137 13912"/>
              <a:gd name="T43" fmla="*/ 16137 h 3191"/>
              <a:gd name="T44" fmla="+- 0 20343 14871"/>
              <a:gd name="T45" fmla="*/ T44 w 9491"/>
              <a:gd name="T46" fmla="+- 0 15066 13912"/>
              <a:gd name="T47" fmla="*/ 15066 h 3191"/>
              <a:gd name="T48" fmla="+- 0 21434 14871"/>
              <a:gd name="T49" fmla="*/ T48 w 9491"/>
              <a:gd name="T50" fmla="+- 0 14023 13912"/>
              <a:gd name="T51" fmla="*/ 14023 h 3191"/>
              <a:gd name="T52" fmla="+- 0 21620 14871"/>
              <a:gd name="T53" fmla="*/ T52 w 9491"/>
              <a:gd name="T54" fmla="+- 0 13963 13912"/>
              <a:gd name="T55" fmla="*/ 13963 h 3191"/>
              <a:gd name="T56" fmla="+- 0 15447 14871"/>
              <a:gd name="T57" fmla="*/ T56 w 9491"/>
              <a:gd name="T58" fmla="+- 0 16357 13912"/>
              <a:gd name="T59" fmla="*/ 16357 h 3191"/>
              <a:gd name="T60" fmla="+- 0 15412 14871"/>
              <a:gd name="T61" fmla="*/ T60 w 9491"/>
              <a:gd name="T62" fmla="+- 0 16506 13912"/>
              <a:gd name="T63" fmla="*/ 16506 h 3191"/>
              <a:gd name="T64" fmla="+- 0 15296 14871"/>
              <a:gd name="T65" fmla="*/ T64 w 9491"/>
              <a:gd name="T66" fmla="+- 0 16760 13912"/>
              <a:gd name="T67" fmla="*/ 16760 h 3191"/>
              <a:gd name="T68" fmla="+- 0 15088 14871"/>
              <a:gd name="T69" fmla="*/ T68 w 9491"/>
              <a:gd name="T70" fmla="+- 0 17022 13912"/>
              <a:gd name="T71" fmla="*/ 17022 h 3191"/>
              <a:gd name="T72" fmla="+- 0 15064 14871"/>
              <a:gd name="T73" fmla="*/ T72 w 9491"/>
              <a:gd name="T74" fmla="+- 0 17102 13912"/>
              <a:gd name="T75" fmla="*/ 17102 h 3191"/>
              <a:gd name="T76" fmla="+- 0 15483 14871"/>
              <a:gd name="T77" fmla="*/ T76 w 9491"/>
              <a:gd name="T78" fmla="+- 0 17007 13912"/>
              <a:gd name="T79" fmla="*/ 17007 h 3191"/>
              <a:gd name="T80" fmla="+- 0 15572 14871"/>
              <a:gd name="T81" fmla="*/ T80 w 9491"/>
              <a:gd name="T82" fmla="+- 0 16966 13912"/>
              <a:gd name="T83" fmla="*/ 16966 h 3191"/>
              <a:gd name="T84" fmla="+- 0 15474 14871"/>
              <a:gd name="T85" fmla="*/ T84 w 9491"/>
              <a:gd name="T86" fmla="+- 0 16843 13912"/>
              <a:gd name="T87" fmla="*/ 16843 h 3191"/>
              <a:gd name="T88" fmla="+- 0 15146 14871"/>
              <a:gd name="T89" fmla="*/ T88 w 9491"/>
              <a:gd name="T90" fmla="+- 0 16671 13912"/>
              <a:gd name="T91" fmla="*/ 16671 h 3191"/>
              <a:gd name="T92" fmla="+- 0 14913 14871"/>
              <a:gd name="T93" fmla="*/ T92 w 9491"/>
              <a:gd name="T94" fmla="+- 0 16563 13912"/>
              <a:gd name="T95" fmla="*/ 16563 h 3191"/>
              <a:gd name="T96" fmla="+- 0 14871 14871"/>
              <a:gd name="T97" fmla="*/ T96 w 9491"/>
              <a:gd name="T98" fmla="+- 0 16514 13912"/>
              <a:gd name="T99" fmla="*/ 16514 h 3191"/>
              <a:gd name="T100" fmla="+- 0 16219 14871"/>
              <a:gd name="T101" fmla="*/ T100 w 9491"/>
              <a:gd name="T102" fmla="+- 0 16636 13912"/>
              <a:gd name="T103" fmla="*/ 16636 h 3191"/>
              <a:gd name="T104" fmla="+- 0 16281 14871"/>
              <a:gd name="T105" fmla="*/ T104 w 9491"/>
              <a:gd name="T106" fmla="+- 0 16594 13912"/>
              <a:gd name="T107" fmla="*/ 16594 h 3191"/>
              <a:gd name="T108" fmla="+- 0 16368 14871"/>
              <a:gd name="T109" fmla="*/ T108 w 9491"/>
              <a:gd name="T110" fmla="+- 0 16520 13912"/>
              <a:gd name="T111" fmla="*/ 16520 h 3191"/>
              <a:gd name="T112" fmla="+- 0 16475 14871"/>
              <a:gd name="T113" fmla="*/ T112 w 9491"/>
              <a:gd name="T114" fmla="+- 0 16423 13912"/>
              <a:gd name="T115" fmla="*/ 16423 h 3191"/>
              <a:gd name="T116" fmla="+- 0 16619 14871"/>
              <a:gd name="T117" fmla="*/ T116 w 9491"/>
              <a:gd name="T118" fmla="+- 0 16315 13912"/>
              <a:gd name="T119" fmla="*/ 16315 h 3191"/>
              <a:gd name="T120" fmla="+- 0 16856 14871"/>
              <a:gd name="T121" fmla="*/ T120 w 9491"/>
              <a:gd name="T122" fmla="+- 0 16272 13912"/>
              <a:gd name="T123" fmla="*/ 16272 h 3191"/>
              <a:gd name="T124" fmla="+- 0 17157 14871"/>
              <a:gd name="T125" fmla="*/ T124 w 9491"/>
              <a:gd name="T126" fmla="+- 0 16279 13912"/>
              <a:gd name="T127" fmla="*/ 16279 h 3191"/>
              <a:gd name="T128" fmla="+- 0 17488 14871"/>
              <a:gd name="T129" fmla="*/ T128 w 9491"/>
              <a:gd name="T130" fmla="+- 0 16243 13912"/>
              <a:gd name="T131" fmla="*/ 16243 h 3191"/>
              <a:gd name="T132" fmla="+- 0 17570 14871"/>
              <a:gd name="T133" fmla="*/ T132 w 9491"/>
              <a:gd name="T134" fmla="+- 0 16222 13912"/>
              <a:gd name="T135" fmla="*/ 16222 h 3191"/>
              <a:gd name="T136" fmla="+- 0 18072 14871"/>
              <a:gd name="T137" fmla="*/ T136 w 9491"/>
              <a:gd name="T138" fmla="+- 0 16083 13912"/>
              <a:gd name="T139" fmla="*/ 16083 h 3191"/>
              <a:gd name="T140" fmla="+- 0 18272 14871"/>
              <a:gd name="T141" fmla="*/ T140 w 9491"/>
              <a:gd name="T142" fmla="+- 0 16040 13912"/>
              <a:gd name="T143" fmla="*/ 16040 h 3191"/>
              <a:gd name="T144" fmla="+- 0 18468 14871"/>
              <a:gd name="T145" fmla="*/ T144 w 9491"/>
              <a:gd name="T146" fmla="+- 0 15994 13912"/>
              <a:gd name="T147" fmla="*/ 15994 h 3191"/>
              <a:gd name="T148" fmla="+- 0 18710 14871"/>
              <a:gd name="T149" fmla="*/ T148 w 9491"/>
              <a:gd name="T150" fmla="+- 0 15932 13912"/>
              <a:gd name="T151" fmla="*/ 15932 h 3191"/>
              <a:gd name="T152" fmla="+- 0 19007 14871"/>
              <a:gd name="T153" fmla="*/ T152 w 9491"/>
              <a:gd name="T154" fmla="+- 0 15836 13912"/>
              <a:gd name="T155" fmla="*/ 15836 h 3191"/>
              <a:gd name="T156" fmla="+- 0 19124 14871"/>
              <a:gd name="T157" fmla="*/ T156 w 9491"/>
              <a:gd name="T158" fmla="+- 0 15779 13912"/>
              <a:gd name="T159" fmla="*/ 15779 h 3191"/>
              <a:gd name="T160" fmla="+- 0 19259 14871"/>
              <a:gd name="T161" fmla="*/ T160 w 9491"/>
              <a:gd name="T162" fmla="+- 0 15705 13912"/>
              <a:gd name="T163" fmla="*/ 15705 h 3191"/>
              <a:gd name="T164" fmla="+- 0 19439 14871"/>
              <a:gd name="T165" fmla="*/ T164 w 9491"/>
              <a:gd name="T166" fmla="+- 0 15601 13912"/>
              <a:gd name="T167" fmla="*/ 15601 h 3191"/>
              <a:gd name="T168" fmla="+- 0 19635 14871"/>
              <a:gd name="T169" fmla="*/ T168 w 9491"/>
              <a:gd name="T170" fmla="+- 0 15490 13912"/>
              <a:gd name="T171" fmla="*/ 15490 h 3191"/>
              <a:gd name="T172" fmla="+- 0 19771 14871"/>
              <a:gd name="T173" fmla="*/ T172 w 9491"/>
              <a:gd name="T174" fmla="+- 0 15438 13912"/>
              <a:gd name="T175" fmla="*/ 15438 h 3191"/>
              <a:gd name="T176" fmla="+- 0 19820 14871"/>
              <a:gd name="T177" fmla="*/ T176 w 9491"/>
              <a:gd name="T178" fmla="+- 0 15483 13912"/>
              <a:gd name="T179" fmla="*/ 15483 h 3191"/>
              <a:gd name="T180" fmla="+- 0 19764 14871"/>
              <a:gd name="T181" fmla="*/ T180 w 9491"/>
              <a:gd name="T182" fmla="+- 0 15619 13912"/>
              <a:gd name="T183" fmla="*/ 15619 h 3191"/>
              <a:gd name="T184" fmla="+- 0 19658 14871"/>
              <a:gd name="T185" fmla="*/ T184 w 9491"/>
              <a:gd name="T186" fmla="+- 0 15766 13912"/>
              <a:gd name="T187" fmla="*/ 15766 h 3191"/>
              <a:gd name="T188" fmla="+- 0 19587 14871"/>
              <a:gd name="T189" fmla="*/ T188 w 9491"/>
              <a:gd name="T190" fmla="+- 0 15852 13912"/>
              <a:gd name="T191" fmla="*/ 15852 h 3191"/>
              <a:gd name="T192" fmla="+- 0 19695 14871"/>
              <a:gd name="T193" fmla="*/ T192 w 9491"/>
              <a:gd name="T194" fmla="+- 0 15670 13912"/>
              <a:gd name="T195" fmla="*/ 15670 h 3191"/>
              <a:gd name="T196" fmla="+- 0 19773 14871"/>
              <a:gd name="T197" fmla="*/ T196 w 9491"/>
              <a:gd name="T198" fmla="+- 0 15486 13912"/>
              <a:gd name="T199" fmla="*/ 15486 h 3191"/>
              <a:gd name="T200" fmla="+- 0 19677 14871"/>
              <a:gd name="T201" fmla="*/ T200 w 9491"/>
              <a:gd name="T202" fmla="+- 0 15257 13912"/>
              <a:gd name="T203" fmla="*/ 15257 h 3191"/>
              <a:gd name="T204" fmla="+- 0 19354 14871"/>
              <a:gd name="T205" fmla="*/ T204 w 9491"/>
              <a:gd name="T206" fmla="+- 0 15058 13912"/>
              <a:gd name="T207" fmla="*/ 15058 h 3191"/>
              <a:gd name="T208" fmla="+- 0 19123 14871"/>
              <a:gd name="T209" fmla="*/ T208 w 9491"/>
              <a:gd name="T210" fmla="+- 0 14986 13912"/>
              <a:gd name="T211" fmla="*/ 14986 h 319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</a:cxnLst>
            <a:rect l="0" t="0" r="r" b="b"/>
            <a:pathLst>
              <a:path w="9491" h="3191" extrusionOk="0">
                <a:moveTo>
                  <a:pt x="6388" y="720"/>
                </a:moveTo>
                <a:cubicBezTo>
                  <a:pt x="6415" y="694"/>
                  <a:pt x="6448" y="674"/>
                  <a:pt x="6473" y="645"/>
                </a:cubicBezTo>
                <a:cubicBezTo>
                  <a:pt x="6517" y="594"/>
                  <a:pt x="6553" y="536"/>
                  <a:pt x="6599" y="486"/>
                </a:cubicBezTo>
                <a:cubicBezTo>
                  <a:pt x="6730" y="343"/>
                  <a:pt x="6886" y="256"/>
                  <a:pt x="7063" y="182"/>
                </a:cubicBezTo>
                <a:cubicBezTo>
                  <a:pt x="7189" y="130"/>
                  <a:pt x="7316" y="93"/>
                  <a:pt x="7449" y="61"/>
                </a:cubicBezTo>
                <a:cubicBezTo>
                  <a:pt x="7928" y="-53"/>
                  <a:pt x="8521" y="-28"/>
                  <a:pt x="8927" y="280"/>
                </a:cubicBezTo>
                <a:cubicBezTo>
                  <a:pt x="9143" y="444"/>
                  <a:pt x="9366" y="709"/>
                  <a:pt x="9452" y="968"/>
                </a:cubicBezTo>
                <a:cubicBezTo>
                  <a:pt x="9584" y="1368"/>
                  <a:pt x="9352" y="1791"/>
                  <a:pt x="9080" y="2072"/>
                </a:cubicBezTo>
                <a:cubicBezTo>
                  <a:pt x="8806" y="2356"/>
                  <a:pt x="8434" y="2556"/>
                  <a:pt x="8063" y="2683"/>
                </a:cubicBezTo>
                <a:cubicBezTo>
                  <a:pt x="7486" y="2880"/>
                  <a:pt x="6897" y="2856"/>
                  <a:pt x="6318" y="2681"/>
                </a:cubicBezTo>
                <a:cubicBezTo>
                  <a:pt x="6029" y="2594"/>
                  <a:pt x="5688" y="2465"/>
                  <a:pt x="5489" y="2225"/>
                </a:cubicBezTo>
                <a:cubicBezTo>
                  <a:pt x="5222" y="1903"/>
                  <a:pt x="5277" y="1497"/>
                  <a:pt x="5472" y="1154"/>
                </a:cubicBezTo>
                <a:cubicBezTo>
                  <a:pt x="5705" y="744"/>
                  <a:pt x="6136" y="315"/>
                  <a:pt x="6563" y="111"/>
                </a:cubicBezTo>
                <a:cubicBezTo>
                  <a:pt x="6623" y="82"/>
                  <a:pt x="6687" y="71"/>
                  <a:pt x="6749" y="51"/>
                </a:cubicBezTo>
              </a:path>
              <a:path w="9491" h="3191" extrusionOk="0">
                <a:moveTo>
                  <a:pt x="576" y="2445"/>
                </a:moveTo>
                <a:cubicBezTo>
                  <a:pt x="562" y="2494"/>
                  <a:pt x="556" y="2545"/>
                  <a:pt x="541" y="2594"/>
                </a:cubicBezTo>
                <a:cubicBezTo>
                  <a:pt x="513" y="2683"/>
                  <a:pt x="475" y="2769"/>
                  <a:pt x="425" y="2848"/>
                </a:cubicBezTo>
                <a:cubicBezTo>
                  <a:pt x="366" y="2942"/>
                  <a:pt x="290" y="3027"/>
                  <a:pt x="217" y="3110"/>
                </a:cubicBezTo>
                <a:cubicBezTo>
                  <a:pt x="179" y="3153"/>
                  <a:pt x="172" y="3151"/>
                  <a:pt x="193" y="3190"/>
                </a:cubicBezTo>
              </a:path>
              <a:path w="9491" h="3191" extrusionOk="0">
                <a:moveTo>
                  <a:pt x="612" y="3095"/>
                </a:moveTo>
                <a:cubicBezTo>
                  <a:pt x="635" y="3088"/>
                  <a:pt x="690" y="3082"/>
                  <a:pt x="701" y="3054"/>
                </a:cubicBezTo>
                <a:cubicBezTo>
                  <a:pt x="716" y="3017"/>
                  <a:pt x="623" y="2947"/>
                  <a:pt x="603" y="2931"/>
                </a:cubicBezTo>
                <a:cubicBezTo>
                  <a:pt x="504" y="2855"/>
                  <a:pt x="388" y="2808"/>
                  <a:pt x="275" y="2759"/>
                </a:cubicBezTo>
                <a:cubicBezTo>
                  <a:pt x="197" y="2726"/>
                  <a:pt x="112" y="2701"/>
                  <a:pt x="42" y="2651"/>
                </a:cubicBezTo>
                <a:cubicBezTo>
                  <a:pt x="16" y="2628"/>
                  <a:pt x="8" y="2623"/>
                  <a:pt x="0" y="2602"/>
                </a:cubicBezTo>
              </a:path>
              <a:path w="9491" h="3191" extrusionOk="0">
                <a:moveTo>
                  <a:pt x="1348" y="2724"/>
                </a:moveTo>
                <a:cubicBezTo>
                  <a:pt x="1369" y="2708"/>
                  <a:pt x="1389" y="2698"/>
                  <a:pt x="1410" y="2682"/>
                </a:cubicBezTo>
                <a:cubicBezTo>
                  <a:pt x="1439" y="2660"/>
                  <a:pt x="1469" y="2633"/>
                  <a:pt x="1497" y="2608"/>
                </a:cubicBezTo>
                <a:cubicBezTo>
                  <a:pt x="1533" y="2576"/>
                  <a:pt x="1568" y="2543"/>
                  <a:pt x="1604" y="2511"/>
                </a:cubicBezTo>
                <a:cubicBezTo>
                  <a:pt x="1649" y="2471"/>
                  <a:pt x="1693" y="2429"/>
                  <a:pt x="1748" y="2403"/>
                </a:cubicBezTo>
                <a:cubicBezTo>
                  <a:pt x="1825" y="2367"/>
                  <a:pt x="1902" y="2363"/>
                  <a:pt x="1985" y="2360"/>
                </a:cubicBezTo>
                <a:cubicBezTo>
                  <a:pt x="2085" y="2356"/>
                  <a:pt x="2185" y="2367"/>
                  <a:pt x="2286" y="2367"/>
                </a:cubicBezTo>
                <a:cubicBezTo>
                  <a:pt x="2398" y="2367"/>
                  <a:pt x="2507" y="2355"/>
                  <a:pt x="2617" y="2331"/>
                </a:cubicBezTo>
                <a:cubicBezTo>
                  <a:pt x="2644" y="2324"/>
                  <a:pt x="2672" y="2317"/>
                  <a:pt x="2699" y="2310"/>
                </a:cubicBezTo>
              </a:path>
              <a:path w="9491" h="3191" extrusionOk="0">
                <a:moveTo>
                  <a:pt x="3201" y="2171"/>
                </a:moveTo>
                <a:cubicBezTo>
                  <a:pt x="3268" y="2152"/>
                  <a:pt x="3333" y="2141"/>
                  <a:pt x="3401" y="2128"/>
                </a:cubicBezTo>
                <a:cubicBezTo>
                  <a:pt x="3467" y="2115"/>
                  <a:pt x="3532" y="2098"/>
                  <a:pt x="3597" y="2082"/>
                </a:cubicBezTo>
                <a:cubicBezTo>
                  <a:pt x="3678" y="2062"/>
                  <a:pt x="3759" y="2042"/>
                  <a:pt x="3839" y="2020"/>
                </a:cubicBezTo>
              </a:path>
              <a:path w="9491" h="3191" extrusionOk="0">
                <a:moveTo>
                  <a:pt x="4136" y="1924"/>
                </a:moveTo>
                <a:cubicBezTo>
                  <a:pt x="4175" y="1904"/>
                  <a:pt x="4216" y="1887"/>
                  <a:pt x="4253" y="1867"/>
                </a:cubicBezTo>
                <a:cubicBezTo>
                  <a:pt x="4298" y="1843"/>
                  <a:pt x="4342" y="1817"/>
                  <a:pt x="4388" y="1793"/>
                </a:cubicBezTo>
                <a:cubicBezTo>
                  <a:pt x="4450" y="1761"/>
                  <a:pt x="4508" y="1724"/>
                  <a:pt x="4568" y="1689"/>
                </a:cubicBezTo>
                <a:cubicBezTo>
                  <a:pt x="4633" y="1651"/>
                  <a:pt x="4698" y="1613"/>
                  <a:pt x="4764" y="1578"/>
                </a:cubicBezTo>
                <a:cubicBezTo>
                  <a:pt x="4804" y="1557"/>
                  <a:pt x="4853" y="1527"/>
                  <a:pt x="4900" y="1526"/>
                </a:cubicBezTo>
                <a:cubicBezTo>
                  <a:pt x="4931" y="1526"/>
                  <a:pt x="4949" y="1537"/>
                  <a:pt x="4949" y="1571"/>
                </a:cubicBezTo>
                <a:cubicBezTo>
                  <a:pt x="4948" y="1618"/>
                  <a:pt x="4916" y="1668"/>
                  <a:pt x="4893" y="1707"/>
                </a:cubicBezTo>
                <a:cubicBezTo>
                  <a:pt x="4862" y="1759"/>
                  <a:pt x="4823" y="1806"/>
                  <a:pt x="4787" y="1854"/>
                </a:cubicBezTo>
                <a:cubicBezTo>
                  <a:pt x="4765" y="1884"/>
                  <a:pt x="4741" y="1912"/>
                  <a:pt x="4716" y="1940"/>
                </a:cubicBezTo>
                <a:cubicBezTo>
                  <a:pt x="4752" y="1879"/>
                  <a:pt x="4790" y="1820"/>
                  <a:pt x="4824" y="1758"/>
                </a:cubicBezTo>
                <a:cubicBezTo>
                  <a:pt x="4855" y="1701"/>
                  <a:pt x="4888" y="1638"/>
                  <a:pt x="4902" y="1574"/>
                </a:cubicBezTo>
                <a:cubicBezTo>
                  <a:pt x="4921" y="1484"/>
                  <a:pt x="4866" y="1406"/>
                  <a:pt x="4806" y="1345"/>
                </a:cubicBezTo>
                <a:cubicBezTo>
                  <a:pt x="4716" y="1254"/>
                  <a:pt x="4600" y="1193"/>
                  <a:pt x="4483" y="1146"/>
                </a:cubicBezTo>
                <a:cubicBezTo>
                  <a:pt x="4408" y="1115"/>
                  <a:pt x="4331" y="1095"/>
                  <a:pt x="4252" y="1074"/>
                </a:cubicBezTo>
              </a:path>
            </a:pathLst>
          </a:custGeom>
          <a:noFill/>
          <a:ln w="19050" cap="rnd">
            <a:solidFill>
              <a:srgbClr val="EA700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7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65725" y="3707606"/>
            <a:ext cx="1289050" cy="247650"/>
          </a:xfrm>
          <a:custGeom>
            <a:avLst/>
            <a:gdLst>
              <a:gd name="T0" fmla="+- 0 14348 14348"/>
              <a:gd name="T1" fmla="*/ T0 w 3580"/>
              <a:gd name="T2" fmla="+- 0 13867 13734"/>
              <a:gd name="T3" fmla="*/ 13867 h 917"/>
              <a:gd name="T4" fmla="+- 0 14387 14348"/>
              <a:gd name="T5" fmla="*/ T4 w 3580"/>
              <a:gd name="T6" fmla="+- 0 14034 13734"/>
              <a:gd name="T7" fmla="*/ 14034 h 917"/>
              <a:gd name="T8" fmla="+- 0 14413 14348"/>
              <a:gd name="T9" fmla="*/ T8 w 3580"/>
              <a:gd name="T10" fmla="+- 0 14311 13734"/>
              <a:gd name="T11" fmla="*/ 14311 h 917"/>
              <a:gd name="T12" fmla="+- 0 14429 14348"/>
              <a:gd name="T13" fmla="*/ T12 w 3580"/>
              <a:gd name="T14" fmla="+- 0 14557 13734"/>
              <a:gd name="T15" fmla="*/ 14557 h 917"/>
              <a:gd name="T16" fmla="+- 0 14434 14348"/>
              <a:gd name="T17" fmla="*/ T16 w 3580"/>
              <a:gd name="T18" fmla="+- 0 14650 13734"/>
              <a:gd name="T19" fmla="*/ 14650 h 917"/>
              <a:gd name="T20" fmla="+- 0 14431 14348"/>
              <a:gd name="T21" fmla="*/ T20 w 3580"/>
              <a:gd name="T22" fmla="+- 0 14427 13734"/>
              <a:gd name="T23" fmla="*/ 14427 h 917"/>
              <a:gd name="T24" fmla="+- 0 14425 14348"/>
              <a:gd name="T25" fmla="*/ T24 w 3580"/>
              <a:gd name="T26" fmla="+- 0 13999 13734"/>
              <a:gd name="T27" fmla="*/ 13999 h 917"/>
              <a:gd name="T28" fmla="+- 0 14511 14348"/>
              <a:gd name="T29" fmla="*/ T28 w 3580"/>
              <a:gd name="T30" fmla="+- 0 13818 13734"/>
              <a:gd name="T31" fmla="*/ 13818 h 917"/>
              <a:gd name="T32" fmla="+- 0 14789 14348"/>
              <a:gd name="T33" fmla="*/ T32 w 3580"/>
              <a:gd name="T34" fmla="+- 0 13863 13734"/>
              <a:gd name="T35" fmla="*/ 13863 h 917"/>
              <a:gd name="T36" fmla="+- 0 14843 14348"/>
              <a:gd name="T37" fmla="*/ T36 w 3580"/>
              <a:gd name="T38" fmla="+- 0 14029 13734"/>
              <a:gd name="T39" fmla="*/ 14029 h 917"/>
              <a:gd name="T40" fmla="+- 0 14623 14348"/>
              <a:gd name="T41" fmla="*/ T40 w 3580"/>
              <a:gd name="T42" fmla="+- 0 14218 13734"/>
              <a:gd name="T43" fmla="*/ 14218 h 917"/>
              <a:gd name="T44" fmla="+- 0 14396 14348"/>
              <a:gd name="T45" fmla="*/ T44 w 3580"/>
              <a:gd name="T46" fmla="+- 0 14254 13734"/>
              <a:gd name="T47" fmla="*/ 14254 h 917"/>
              <a:gd name="T48" fmla="+- 0 14349 14348"/>
              <a:gd name="T49" fmla="*/ T48 w 3580"/>
              <a:gd name="T50" fmla="+- 0 14215 13734"/>
              <a:gd name="T51" fmla="*/ 14215 h 917"/>
              <a:gd name="T52" fmla="+- 0 14995 14348"/>
              <a:gd name="T53" fmla="*/ T52 w 3580"/>
              <a:gd name="T54" fmla="+- 0 13861 13734"/>
              <a:gd name="T55" fmla="*/ 13861 h 917"/>
              <a:gd name="T56" fmla="+- 0 15036 14348"/>
              <a:gd name="T57" fmla="*/ T56 w 3580"/>
              <a:gd name="T58" fmla="+- 0 14012 13734"/>
              <a:gd name="T59" fmla="*/ 14012 h 917"/>
              <a:gd name="T60" fmla="+- 0 15054 14348"/>
              <a:gd name="T61" fmla="*/ T60 w 3580"/>
              <a:gd name="T62" fmla="+- 0 14115 13734"/>
              <a:gd name="T63" fmla="*/ 14115 h 917"/>
              <a:gd name="T64" fmla="+- 0 15061 14348"/>
              <a:gd name="T65" fmla="*/ T64 w 3580"/>
              <a:gd name="T66" fmla="+- 0 14126 13734"/>
              <a:gd name="T67" fmla="*/ 14126 h 917"/>
              <a:gd name="T68" fmla="+- 0 15117 14348"/>
              <a:gd name="T69" fmla="*/ T68 w 3580"/>
              <a:gd name="T70" fmla="+- 0 14040 13734"/>
              <a:gd name="T71" fmla="*/ 14040 h 917"/>
              <a:gd name="T72" fmla="+- 0 15214 14348"/>
              <a:gd name="T73" fmla="*/ T72 w 3580"/>
              <a:gd name="T74" fmla="+- 0 13847 13734"/>
              <a:gd name="T75" fmla="*/ 13847 h 917"/>
              <a:gd name="T76" fmla="+- 0 15337 14348"/>
              <a:gd name="T77" fmla="*/ T76 w 3580"/>
              <a:gd name="T78" fmla="+- 0 13763 13734"/>
              <a:gd name="T79" fmla="*/ 13763 h 917"/>
              <a:gd name="T80" fmla="+- 0 15452 14348"/>
              <a:gd name="T81" fmla="*/ T80 w 3580"/>
              <a:gd name="T82" fmla="+- 0 13897 13734"/>
              <a:gd name="T83" fmla="*/ 13897 h 917"/>
              <a:gd name="T84" fmla="+- 0 15519 14348"/>
              <a:gd name="T85" fmla="*/ T84 w 3580"/>
              <a:gd name="T86" fmla="+- 0 14081 13734"/>
              <a:gd name="T87" fmla="*/ 14081 h 917"/>
              <a:gd name="T88" fmla="+- 0 15537 14348"/>
              <a:gd name="T89" fmla="*/ T88 w 3580"/>
              <a:gd name="T90" fmla="+- 0 14134 13734"/>
              <a:gd name="T91" fmla="*/ 14134 h 917"/>
              <a:gd name="T92" fmla="+- 0 15614 14348"/>
              <a:gd name="T93" fmla="*/ T92 w 3580"/>
              <a:gd name="T94" fmla="+- 0 14056 13734"/>
              <a:gd name="T95" fmla="*/ 14056 h 917"/>
              <a:gd name="T96" fmla="+- 0 15828 14348"/>
              <a:gd name="T97" fmla="*/ T96 w 3580"/>
              <a:gd name="T98" fmla="+- 0 13830 13734"/>
              <a:gd name="T99" fmla="*/ 13830 h 917"/>
              <a:gd name="T100" fmla="+- 0 15823 14348"/>
              <a:gd name="T101" fmla="*/ T100 w 3580"/>
              <a:gd name="T102" fmla="+- 0 13882 13734"/>
              <a:gd name="T103" fmla="*/ 13882 h 917"/>
              <a:gd name="T104" fmla="+- 0 15750 14348"/>
              <a:gd name="T105" fmla="*/ T104 w 3580"/>
              <a:gd name="T106" fmla="+- 0 13990 13734"/>
              <a:gd name="T107" fmla="*/ 13990 h 917"/>
              <a:gd name="T108" fmla="+- 0 15705 14348"/>
              <a:gd name="T109" fmla="*/ T108 w 3580"/>
              <a:gd name="T110" fmla="+- 0 14102 13734"/>
              <a:gd name="T111" fmla="*/ 14102 h 917"/>
              <a:gd name="T112" fmla="+- 0 15772 14348"/>
              <a:gd name="T113" fmla="*/ T112 w 3580"/>
              <a:gd name="T114" fmla="+- 0 14113 13734"/>
              <a:gd name="T115" fmla="*/ 14113 h 917"/>
              <a:gd name="T116" fmla="+- 0 15901 14348"/>
              <a:gd name="T117" fmla="*/ T116 w 3580"/>
              <a:gd name="T118" fmla="+- 0 13992 13734"/>
              <a:gd name="T119" fmla="*/ 13992 h 917"/>
              <a:gd name="T120" fmla="+- 0 15967 14348"/>
              <a:gd name="T121" fmla="*/ T120 w 3580"/>
              <a:gd name="T122" fmla="+- 0 13997 13734"/>
              <a:gd name="T123" fmla="*/ 13997 h 917"/>
              <a:gd name="T124" fmla="+- 0 16047 14348"/>
              <a:gd name="T125" fmla="*/ T124 w 3580"/>
              <a:gd name="T126" fmla="+- 0 14090 13734"/>
              <a:gd name="T127" fmla="*/ 14090 h 917"/>
              <a:gd name="T128" fmla="+- 0 16120 14348"/>
              <a:gd name="T129" fmla="*/ T128 w 3580"/>
              <a:gd name="T130" fmla="+- 0 14165 13734"/>
              <a:gd name="T131" fmla="*/ 14165 h 917"/>
              <a:gd name="T132" fmla="+- 0 16177 14348"/>
              <a:gd name="T133" fmla="*/ T132 w 3580"/>
              <a:gd name="T134" fmla="+- 0 14141 13734"/>
              <a:gd name="T135" fmla="*/ 14141 h 917"/>
              <a:gd name="T136" fmla="+- 0 16186 14348"/>
              <a:gd name="T137" fmla="*/ T136 w 3580"/>
              <a:gd name="T138" fmla="+- 0 14116 13734"/>
              <a:gd name="T139" fmla="*/ 14116 h 917"/>
              <a:gd name="T140" fmla="+- 0 16282 14348"/>
              <a:gd name="T141" fmla="*/ T140 w 3580"/>
              <a:gd name="T142" fmla="+- 0 13943 13734"/>
              <a:gd name="T143" fmla="*/ 13943 h 917"/>
              <a:gd name="T144" fmla="+- 0 16358 14348"/>
              <a:gd name="T145" fmla="*/ T144 w 3580"/>
              <a:gd name="T146" fmla="+- 0 14082 13734"/>
              <a:gd name="T147" fmla="*/ 14082 h 917"/>
              <a:gd name="T148" fmla="+- 0 16361 14348"/>
              <a:gd name="T149" fmla="*/ T148 w 3580"/>
              <a:gd name="T150" fmla="+- 0 14157 13734"/>
              <a:gd name="T151" fmla="*/ 14157 h 917"/>
              <a:gd name="T152" fmla="+- 0 16359 14348"/>
              <a:gd name="T153" fmla="*/ T152 w 3580"/>
              <a:gd name="T154" fmla="+- 0 14145 13734"/>
              <a:gd name="T155" fmla="*/ 14145 h 917"/>
              <a:gd name="T156" fmla="+- 0 16397 14348"/>
              <a:gd name="T157" fmla="*/ T156 w 3580"/>
              <a:gd name="T158" fmla="+- 0 14049 13734"/>
              <a:gd name="T159" fmla="*/ 14049 h 917"/>
              <a:gd name="T160" fmla="+- 0 16488 14348"/>
              <a:gd name="T161" fmla="*/ T160 w 3580"/>
              <a:gd name="T162" fmla="+- 0 13948 13734"/>
              <a:gd name="T163" fmla="*/ 13948 h 917"/>
              <a:gd name="T164" fmla="+- 0 16613 14348"/>
              <a:gd name="T165" fmla="*/ T164 w 3580"/>
              <a:gd name="T166" fmla="+- 0 13970 13734"/>
              <a:gd name="T167" fmla="*/ 13970 h 917"/>
              <a:gd name="T168" fmla="+- 0 16676 14348"/>
              <a:gd name="T169" fmla="*/ T168 w 3580"/>
              <a:gd name="T170" fmla="+- 0 14071 13734"/>
              <a:gd name="T171" fmla="*/ 14071 h 917"/>
              <a:gd name="T172" fmla="+- 0 16678 14348"/>
              <a:gd name="T173" fmla="*/ T172 w 3580"/>
              <a:gd name="T174" fmla="+- 0 14083 13734"/>
              <a:gd name="T175" fmla="*/ 14083 h 917"/>
              <a:gd name="T176" fmla="+- 0 16734 14348"/>
              <a:gd name="T177" fmla="*/ T176 w 3580"/>
              <a:gd name="T178" fmla="+- 0 14010 13734"/>
              <a:gd name="T179" fmla="*/ 14010 h 917"/>
              <a:gd name="T180" fmla="+- 0 16836 14348"/>
              <a:gd name="T181" fmla="*/ T180 w 3580"/>
              <a:gd name="T182" fmla="+- 0 13930 13734"/>
              <a:gd name="T183" fmla="*/ 13930 h 917"/>
              <a:gd name="T184" fmla="+- 0 16928 14348"/>
              <a:gd name="T185" fmla="*/ T184 w 3580"/>
              <a:gd name="T186" fmla="+- 0 13945 13734"/>
              <a:gd name="T187" fmla="*/ 13945 h 917"/>
              <a:gd name="T188" fmla="+- 0 16971 14348"/>
              <a:gd name="T189" fmla="*/ T188 w 3580"/>
              <a:gd name="T190" fmla="+- 0 14074 13734"/>
              <a:gd name="T191" fmla="*/ 14074 h 917"/>
              <a:gd name="T192" fmla="+- 0 16963 14348"/>
              <a:gd name="T193" fmla="*/ T192 w 3580"/>
              <a:gd name="T194" fmla="+- 0 14157 13734"/>
              <a:gd name="T195" fmla="*/ 14157 h 917"/>
              <a:gd name="T196" fmla="+- 0 16972 14348"/>
              <a:gd name="T197" fmla="*/ T196 w 3580"/>
              <a:gd name="T198" fmla="+- 0 14170 13734"/>
              <a:gd name="T199" fmla="*/ 14170 h 917"/>
              <a:gd name="T200" fmla="+- 0 17193 14348"/>
              <a:gd name="T201" fmla="*/ T200 w 3580"/>
              <a:gd name="T202" fmla="+- 0 14005 13734"/>
              <a:gd name="T203" fmla="*/ 14005 h 917"/>
              <a:gd name="T204" fmla="+- 0 17277 14348"/>
              <a:gd name="T205" fmla="*/ T204 w 3580"/>
              <a:gd name="T206" fmla="+- 0 13968 13734"/>
              <a:gd name="T207" fmla="*/ 13968 h 917"/>
              <a:gd name="T208" fmla="+- 0 17390 14348"/>
              <a:gd name="T209" fmla="*/ T208 w 3580"/>
              <a:gd name="T210" fmla="+- 0 13910 13734"/>
              <a:gd name="T211" fmla="*/ 13910 h 917"/>
              <a:gd name="T212" fmla="+- 0 17495 14348"/>
              <a:gd name="T213" fmla="*/ T212 w 3580"/>
              <a:gd name="T214" fmla="+- 0 13808 13734"/>
              <a:gd name="T215" fmla="*/ 13808 h 917"/>
              <a:gd name="T216" fmla="+- 0 17467 14348"/>
              <a:gd name="T217" fmla="*/ T216 w 3580"/>
              <a:gd name="T218" fmla="+- 0 13735 13734"/>
              <a:gd name="T219" fmla="*/ 13735 h 917"/>
              <a:gd name="T220" fmla="+- 0 17328 14348"/>
              <a:gd name="T221" fmla="*/ T220 w 3580"/>
              <a:gd name="T222" fmla="+- 0 13784 13734"/>
              <a:gd name="T223" fmla="*/ 13784 h 917"/>
              <a:gd name="T224" fmla="+- 0 17228 14348"/>
              <a:gd name="T225" fmla="*/ T224 w 3580"/>
              <a:gd name="T226" fmla="+- 0 13931 13734"/>
              <a:gd name="T227" fmla="*/ 13931 h 917"/>
              <a:gd name="T228" fmla="+- 0 17285 14348"/>
              <a:gd name="T229" fmla="*/ T228 w 3580"/>
              <a:gd name="T230" fmla="+- 0 14071 13734"/>
              <a:gd name="T231" fmla="*/ 14071 h 917"/>
              <a:gd name="T232" fmla="+- 0 17538 14348"/>
              <a:gd name="T233" fmla="*/ T232 w 3580"/>
              <a:gd name="T234" fmla="+- 0 14116 13734"/>
              <a:gd name="T235" fmla="*/ 14116 h 917"/>
              <a:gd name="T236" fmla="+- 0 17864 14348"/>
              <a:gd name="T237" fmla="*/ T236 w 3580"/>
              <a:gd name="T238" fmla="+- 0 13997 13734"/>
              <a:gd name="T239" fmla="*/ 13997 h 917"/>
              <a:gd name="T240" fmla="+- 0 17927 14348"/>
              <a:gd name="T241" fmla="*/ T240 w 3580"/>
              <a:gd name="T242" fmla="+- 0 13931 13734"/>
              <a:gd name="T243" fmla="*/ 13931 h 91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</a:cxnLst>
            <a:rect l="0" t="0" r="r" b="b"/>
            <a:pathLst>
              <a:path w="3580" h="917" extrusionOk="0">
                <a:moveTo>
                  <a:pt x="0" y="133"/>
                </a:moveTo>
                <a:cubicBezTo>
                  <a:pt x="17" y="186"/>
                  <a:pt x="30" y="245"/>
                  <a:pt x="39" y="300"/>
                </a:cubicBezTo>
                <a:cubicBezTo>
                  <a:pt x="54" y="391"/>
                  <a:pt x="59" y="485"/>
                  <a:pt x="65" y="577"/>
                </a:cubicBezTo>
                <a:cubicBezTo>
                  <a:pt x="70" y="659"/>
                  <a:pt x="77" y="741"/>
                  <a:pt x="81" y="823"/>
                </a:cubicBezTo>
                <a:cubicBezTo>
                  <a:pt x="82" y="854"/>
                  <a:pt x="84" y="885"/>
                  <a:pt x="86" y="916"/>
                </a:cubicBezTo>
                <a:cubicBezTo>
                  <a:pt x="88" y="842"/>
                  <a:pt x="87" y="767"/>
                  <a:pt x="83" y="693"/>
                </a:cubicBezTo>
                <a:cubicBezTo>
                  <a:pt x="76" y="550"/>
                  <a:pt x="62" y="408"/>
                  <a:pt x="77" y="265"/>
                </a:cubicBezTo>
                <a:cubicBezTo>
                  <a:pt x="84" y="195"/>
                  <a:pt x="98" y="122"/>
                  <a:pt x="163" y="84"/>
                </a:cubicBezTo>
                <a:cubicBezTo>
                  <a:pt x="246" y="35"/>
                  <a:pt x="372" y="70"/>
                  <a:pt x="441" y="129"/>
                </a:cubicBezTo>
                <a:cubicBezTo>
                  <a:pt x="490" y="171"/>
                  <a:pt x="514" y="232"/>
                  <a:pt x="495" y="295"/>
                </a:cubicBezTo>
                <a:cubicBezTo>
                  <a:pt x="466" y="390"/>
                  <a:pt x="361" y="451"/>
                  <a:pt x="275" y="484"/>
                </a:cubicBezTo>
                <a:cubicBezTo>
                  <a:pt x="201" y="512"/>
                  <a:pt x="127" y="530"/>
                  <a:pt x="48" y="520"/>
                </a:cubicBezTo>
                <a:cubicBezTo>
                  <a:pt x="-1" y="514"/>
                  <a:pt x="19" y="505"/>
                  <a:pt x="1" y="481"/>
                </a:cubicBezTo>
              </a:path>
              <a:path w="3580" h="917" extrusionOk="0">
                <a:moveTo>
                  <a:pt x="647" y="127"/>
                </a:moveTo>
                <a:cubicBezTo>
                  <a:pt x="665" y="177"/>
                  <a:pt x="679" y="227"/>
                  <a:pt x="688" y="278"/>
                </a:cubicBezTo>
                <a:cubicBezTo>
                  <a:pt x="694" y="310"/>
                  <a:pt x="695" y="350"/>
                  <a:pt x="706" y="381"/>
                </a:cubicBezTo>
                <a:cubicBezTo>
                  <a:pt x="708" y="385"/>
                  <a:pt x="711" y="388"/>
                  <a:pt x="713" y="392"/>
                </a:cubicBezTo>
                <a:cubicBezTo>
                  <a:pt x="745" y="372"/>
                  <a:pt x="753" y="341"/>
                  <a:pt x="769" y="306"/>
                </a:cubicBezTo>
                <a:cubicBezTo>
                  <a:pt x="800" y="241"/>
                  <a:pt x="828" y="174"/>
                  <a:pt x="866" y="113"/>
                </a:cubicBezTo>
                <a:cubicBezTo>
                  <a:pt x="891" y="73"/>
                  <a:pt x="933" y="16"/>
                  <a:pt x="989" y="29"/>
                </a:cubicBezTo>
                <a:cubicBezTo>
                  <a:pt x="1045" y="42"/>
                  <a:pt x="1081" y="118"/>
                  <a:pt x="1104" y="163"/>
                </a:cubicBezTo>
                <a:cubicBezTo>
                  <a:pt x="1133" y="221"/>
                  <a:pt x="1154" y="285"/>
                  <a:pt x="1171" y="347"/>
                </a:cubicBezTo>
                <a:cubicBezTo>
                  <a:pt x="1177" y="375"/>
                  <a:pt x="1178" y="384"/>
                  <a:pt x="1189" y="400"/>
                </a:cubicBezTo>
                <a:cubicBezTo>
                  <a:pt x="1219" y="378"/>
                  <a:pt x="1241" y="355"/>
                  <a:pt x="1266" y="322"/>
                </a:cubicBezTo>
              </a:path>
              <a:path w="3580" h="917" extrusionOk="0">
                <a:moveTo>
                  <a:pt x="1480" y="96"/>
                </a:moveTo>
                <a:cubicBezTo>
                  <a:pt x="1493" y="120"/>
                  <a:pt x="1491" y="120"/>
                  <a:pt x="1475" y="148"/>
                </a:cubicBezTo>
                <a:cubicBezTo>
                  <a:pt x="1454" y="186"/>
                  <a:pt x="1424" y="218"/>
                  <a:pt x="1402" y="256"/>
                </a:cubicBezTo>
                <a:cubicBezTo>
                  <a:pt x="1383" y="289"/>
                  <a:pt x="1358" y="329"/>
                  <a:pt x="1357" y="368"/>
                </a:cubicBezTo>
                <a:cubicBezTo>
                  <a:pt x="1356" y="411"/>
                  <a:pt x="1404" y="391"/>
                  <a:pt x="1424" y="379"/>
                </a:cubicBezTo>
                <a:cubicBezTo>
                  <a:pt x="1475" y="347"/>
                  <a:pt x="1506" y="294"/>
                  <a:pt x="1553" y="258"/>
                </a:cubicBezTo>
                <a:cubicBezTo>
                  <a:pt x="1580" y="237"/>
                  <a:pt x="1595" y="242"/>
                  <a:pt x="1619" y="263"/>
                </a:cubicBezTo>
                <a:cubicBezTo>
                  <a:pt x="1650" y="289"/>
                  <a:pt x="1675" y="324"/>
                  <a:pt x="1699" y="356"/>
                </a:cubicBezTo>
                <a:cubicBezTo>
                  <a:pt x="1720" y="384"/>
                  <a:pt x="1740" y="415"/>
                  <a:pt x="1772" y="431"/>
                </a:cubicBezTo>
                <a:cubicBezTo>
                  <a:pt x="1801" y="445"/>
                  <a:pt x="1816" y="435"/>
                  <a:pt x="1829" y="407"/>
                </a:cubicBezTo>
                <a:cubicBezTo>
                  <a:pt x="1832" y="399"/>
                  <a:pt x="1835" y="390"/>
                  <a:pt x="1838" y="382"/>
                </a:cubicBezTo>
              </a:path>
              <a:path w="3580" h="917" extrusionOk="0">
                <a:moveTo>
                  <a:pt x="1934" y="209"/>
                </a:moveTo>
                <a:cubicBezTo>
                  <a:pt x="1963" y="252"/>
                  <a:pt x="1997" y="297"/>
                  <a:pt x="2010" y="348"/>
                </a:cubicBezTo>
                <a:cubicBezTo>
                  <a:pt x="2015" y="369"/>
                  <a:pt x="2020" y="402"/>
                  <a:pt x="2013" y="423"/>
                </a:cubicBezTo>
                <a:cubicBezTo>
                  <a:pt x="2012" y="419"/>
                  <a:pt x="2012" y="415"/>
                  <a:pt x="2011" y="411"/>
                </a:cubicBezTo>
                <a:cubicBezTo>
                  <a:pt x="2019" y="378"/>
                  <a:pt x="2032" y="345"/>
                  <a:pt x="2049" y="315"/>
                </a:cubicBezTo>
                <a:cubicBezTo>
                  <a:pt x="2070" y="277"/>
                  <a:pt x="2101" y="236"/>
                  <a:pt x="2140" y="214"/>
                </a:cubicBezTo>
                <a:cubicBezTo>
                  <a:pt x="2185" y="188"/>
                  <a:pt x="2229" y="204"/>
                  <a:pt x="2265" y="236"/>
                </a:cubicBezTo>
                <a:cubicBezTo>
                  <a:pt x="2294" y="262"/>
                  <a:pt x="2318" y="299"/>
                  <a:pt x="2328" y="337"/>
                </a:cubicBezTo>
                <a:cubicBezTo>
                  <a:pt x="2329" y="341"/>
                  <a:pt x="2329" y="345"/>
                  <a:pt x="2330" y="349"/>
                </a:cubicBezTo>
                <a:cubicBezTo>
                  <a:pt x="2351" y="326"/>
                  <a:pt x="2366" y="300"/>
                  <a:pt x="2386" y="276"/>
                </a:cubicBezTo>
                <a:cubicBezTo>
                  <a:pt x="2415" y="242"/>
                  <a:pt x="2447" y="213"/>
                  <a:pt x="2488" y="196"/>
                </a:cubicBezTo>
                <a:cubicBezTo>
                  <a:pt x="2520" y="182"/>
                  <a:pt x="2554" y="185"/>
                  <a:pt x="2580" y="211"/>
                </a:cubicBezTo>
                <a:cubicBezTo>
                  <a:pt x="2612" y="244"/>
                  <a:pt x="2621" y="297"/>
                  <a:pt x="2623" y="340"/>
                </a:cubicBezTo>
                <a:cubicBezTo>
                  <a:pt x="2624" y="369"/>
                  <a:pt x="2617" y="396"/>
                  <a:pt x="2615" y="423"/>
                </a:cubicBezTo>
                <a:cubicBezTo>
                  <a:pt x="2612" y="437"/>
                  <a:pt x="2610" y="442"/>
                  <a:pt x="2624" y="436"/>
                </a:cubicBezTo>
              </a:path>
              <a:path w="3580" h="917" extrusionOk="0">
                <a:moveTo>
                  <a:pt x="2845" y="271"/>
                </a:moveTo>
                <a:cubicBezTo>
                  <a:pt x="2873" y="257"/>
                  <a:pt x="2900" y="245"/>
                  <a:pt x="2929" y="234"/>
                </a:cubicBezTo>
                <a:cubicBezTo>
                  <a:pt x="2969" y="219"/>
                  <a:pt x="3005" y="199"/>
                  <a:pt x="3042" y="176"/>
                </a:cubicBezTo>
                <a:cubicBezTo>
                  <a:pt x="3083" y="151"/>
                  <a:pt x="3123" y="117"/>
                  <a:pt x="3147" y="74"/>
                </a:cubicBezTo>
                <a:cubicBezTo>
                  <a:pt x="3164" y="43"/>
                  <a:pt x="3156" y="10"/>
                  <a:pt x="3119" y="1"/>
                </a:cubicBezTo>
                <a:cubicBezTo>
                  <a:pt x="3072" y="-10"/>
                  <a:pt x="3015" y="23"/>
                  <a:pt x="2980" y="50"/>
                </a:cubicBezTo>
                <a:cubicBezTo>
                  <a:pt x="2932" y="86"/>
                  <a:pt x="2891" y="136"/>
                  <a:pt x="2880" y="197"/>
                </a:cubicBezTo>
                <a:cubicBezTo>
                  <a:pt x="2870" y="254"/>
                  <a:pt x="2889" y="305"/>
                  <a:pt x="2937" y="337"/>
                </a:cubicBezTo>
                <a:cubicBezTo>
                  <a:pt x="3003" y="381"/>
                  <a:pt x="3114" y="390"/>
                  <a:pt x="3190" y="382"/>
                </a:cubicBezTo>
                <a:cubicBezTo>
                  <a:pt x="3298" y="370"/>
                  <a:pt x="3430" y="331"/>
                  <a:pt x="3516" y="263"/>
                </a:cubicBezTo>
                <a:cubicBezTo>
                  <a:pt x="3537" y="241"/>
                  <a:pt x="3558" y="219"/>
                  <a:pt x="3579" y="197"/>
                </a:cubicBez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665413" y="932261"/>
            <a:ext cx="1631950" cy="67865"/>
          </a:xfrm>
          <a:custGeom>
            <a:avLst/>
            <a:gdLst>
              <a:gd name="T0" fmla="+- 0 11934 7402"/>
              <a:gd name="T1" fmla="*/ T0 w 4533"/>
              <a:gd name="T2" fmla="+- 0 3702 3451"/>
              <a:gd name="T3" fmla="*/ 3702 h 252"/>
              <a:gd name="T4" fmla="+- 0 11899 7402"/>
              <a:gd name="T5" fmla="*/ T4 w 4533"/>
              <a:gd name="T6" fmla="+- 0 3689 3451"/>
              <a:gd name="T7" fmla="*/ 3689 h 252"/>
              <a:gd name="T8" fmla="+- 0 11869 7402"/>
              <a:gd name="T9" fmla="*/ T8 w 4533"/>
              <a:gd name="T10" fmla="+- 0 3667 3451"/>
              <a:gd name="T11" fmla="*/ 3667 h 252"/>
              <a:gd name="T12" fmla="+- 0 11832 7402"/>
              <a:gd name="T13" fmla="*/ T12 w 4533"/>
              <a:gd name="T14" fmla="+- 0 3658 3451"/>
              <a:gd name="T15" fmla="*/ 3658 h 252"/>
              <a:gd name="T16" fmla="+- 0 11787 7402"/>
              <a:gd name="T17" fmla="*/ T16 w 4533"/>
              <a:gd name="T18" fmla="+- 0 3647 3451"/>
              <a:gd name="T19" fmla="*/ 3647 h 252"/>
              <a:gd name="T20" fmla="+- 0 11745 7402"/>
              <a:gd name="T21" fmla="*/ T20 w 4533"/>
              <a:gd name="T22" fmla="+- 0 3646 3451"/>
              <a:gd name="T23" fmla="*/ 3646 h 252"/>
              <a:gd name="T24" fmla="+- 0 11699 7402"/>
              <a:gd name="T25" fmla="*/ T24 w 4533"/>
              <a:gd name="T26" fmla="+- 0 3645 3451"/>
              <a:gd name="T27" fmla="*/ 3645 h 252"/>
              <a:gd name="T28" fmla="+- 0 11595 7402"/>
              <a:gd name="T29" fmla="*/ T28 w 4533"/>
              <a:gd name="T30" fmla="+- 0 3642 3451"/>
              <a:gd name="T31" fmla="*/ 3642 h 252"/>
              <a:gd name="T32" fmla="+- 0 11491 7402"/>
              <a:gd name="T33" fmla="*/ T32 w 4533"/>
              <a:gd name="T34" fmla="+- 0 3646 3451"/>
              <a:gd name="T35" fmla="*/ 3646 h 252"/>
              <a:gd name="T36" fmla="+- 0 11387 7402"/>
              <a:gd name="T37" fmla="*/ T36 w 4533"/>
              <a:gd name="T38" fmla="+- 0 3644 3451"/>
              <a:gd name="T39" fmla="*/ 3644 h 252"/>
              <a:gd name="T40" fmla="+- 0 11210 7402"/>
              <a:gd name="T41" fmla="*/ T40 w 4533"/>
              <a:gd name="T42" fmla="+- 0 3640 3451"/>
              <a:gd name="T43" fmla="*/ 3640 h 252"/>
              <a:gd name="T44" fmla="+- 0 11033 7402"/>
              <a:gd name="T45" fmla="*/ T44 w 4533"/>
              <a:gd name="T46" fmla="+- 0 3633 3451"/>
              <a:gd name="T47" fmla="*/ 3633 h 252"/>
              <a:gd name="T48" fmla="+- 0 10857 7402"/>
              <a:gd name="T49" fmla="*/ T48 w 4533"/>
              <a:gd name="T50" fmla="+- 0 3624 3451"/>
              <a:gd name="T51" fmla="*/ 3624 h 252"/>
              <a:gd name="T52" fmla="+- 0 10226 7402"/>
              <a:gd name="T53" fmla="*/ T52 w 4533"/>
              <a:gd name="T54" fmla="+- 0 3592 3451"/>
              <a:gd name="T55" fmla="*/ 3592 h 252"/>
              <a:gd name="T56" fmla="+- 0 9594 7402"/>
              <a:gd name="T57" fmla="*/ T56 w 4533"/>
              <a:gd name="T58" fmla="+- 0 3581 3451"/>
              <a:gd name="T59" fmla="*/ 3581 h 252"/>
              <a:gd name="T60" fmla="+- 0 8963 7402"/>
              <a:gd name="T61" fmla="*/ T60 w 4533"/>
              <a:gd name="T62" fmla="+- 0 3555 3451"/>
              <a:gd name="T63" fmla="*/ 3555 h 252"/>
              <a:gd name="T64" fmla="+- 0 8526 7402"/>
              <a:gd name="T65" fmla="*/ T64 w 4533"/>
              <a:gd name="T66" fmla="+- 0 3537 3451"/>
              <a:gd name="T67" fmla="*/ 3537 h 252"/>
              <a:gd name="T68" fmla="+- 0 8093 7402"/>
              <a:gd name="T69" fmla="*/ T68 w 4533"/>
              <a:gd name="T70" fmla="+- 0 3473 3451"/>
              <a:gd name="T71" fmla="*/ 3473 h 252"/>
              <a:gd name="T72" fmla="+- 0 7657 7402"/>
              <a:gd name="T73" fmla="*/ T72 w 4533"/>
              <a:gd name="T74" fmla="+- 0 3454 3451"/>
              <a:gd name="T75" fmla="*/ 3454 h 252"/>
              <a:gd name="T76" fmla="+- 0 7575 7402"/>
              <a:gd name="T77" fmla="*/ T76 w 4533"/>
              <a:gd name="T78" fmla="+- 0 3450 3451"/>
              <a:gd name="T79" fmla="*/ 3450 h 252"/>
              <a:gd name="T80" fmla="+- 0 7502 7402"/>
              <a:gd name="T81" fmla="*/ T80 w 4533"/>
              <a:gd name="T82" fmla="+- 0 3462 3451"/>
              <a:gd name="T83" fmla="*/ 3462 h 252"/>
              <a:gd name="T84" fmla="+- 0 7422 7402"/>
              <a:gd name="T85" fmla="*/ T84 w 4533"/>
              <a:gd name="T86" fmla="+- 0 3477 3451"/>
              <a:gd name="T87" fmla="*/ 3477 h 252"/>
              <a:gd name="T88" fmla="+- 0 7415 7402"/>
              <a:gd name="T89" fmla="*/ T88 w 4533"/>
              <a:gd name="T90" fmla="+- 0 3480 3451"/>
              <a:gd name="T91" fmla="*/ 3480 h 252"/>
              <a:gd name="T92" fmla="+- 0 7409 7402"/>
              <a:gd name="T93" fmla="*/ T92 w 4533"/>
              <a:gd name="T94" fmla="+- 0 3483 3451"/>
              <a:gd name="T95" fmla="*/ 3483 h 252"/>
              <a:gd name="T96" fmla="+- 0 7402 7402"/>
              <a:gd name="T97" fmla="*/ T96 w 4533"/>
              <a:gd name="T98" fmla="+- 0 3486 3451"/>
              <a:gd name="T99" fmla="*/ 3486 h 25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4533" h="252" extrusionOk="0">
                <a:moveTo>
                  <a:pt x="4532" y="251"/>
                </a:moveTo>
                <a:cubicBezTo>
                  <a:pt x="4497" y="238"/>
                  <a:pt x="4467" y="216"/>
                  <a:pt x="4430" y="207"/>
                </a:cubicBezTo>
                <a:cubicBezTo>
                  <a:pt x="4385" y="196"/>
                  <a:pt x="4343" y="195"/>
                  <a:pt x="4297" y="194"/>
                </a:cubicBezTo>
                <a:cubicBezTo>
                  <a:pt x="4193" y="191"/>
                  <a:pt x="4089" y="195"/>
                  <a:pt x="3985" y="193"/>
                </a:cubicBezTo>
                <a:cubicBezTo>
                  <a:pt x="3808" y="189"/>
                  <a:pt x="3631" y="182"/>
                  <a:pt x="3455" y="173"/>
                </a:cubicBezTo>
                <a:cubicBezTo>
                  <a:pt x="2824" y="141"/>
                  <a:pt x="2192" y="130"/>
                  <a:pt x="1561" y="104"/>
                </a:cubicBezTo>
                <a:cubicBezTo>
                  <a:pt x="1124" y="86"/>
                  <a:pt x="691" y="22"/>
                  <a:pt x="255" y="3"/>
                </a:cubicBezTo>
                <a:cubicBezTo>
                  <a:pt x="173" y="-1"/>
                  <a:pt x="100" y="11"/>
                  <a:pt x="20" y="26"/>
                </a:cubicBezTo>
                <a:cubicBezTo>
                  <a:pt x="13" y="29"/>
                  <a:pt x="7" y="32"/>
                  <a:pt x="0" y="35"/>
                </a:cubicBez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9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80303" y="1847851"/>
            <a:ext cx="1412875" cy="1304925"/>
          </a:xfrm>
          <a:custGeom>
            <a:avLst/>
            <a:gdLst>
              <a:gd name="T0" fmla="+- 0 20778 20778"/>
              <a:gd name="T1" fmla="*/ T0 w 3925"/>
              <a:gd name="T2" fmla="+- 0 6877 6846"/>
              <a:gd name="T3" fmla="*/ 6877 h 4832"/>
              <a:gd name="T4" fmla="+- 0 20811 20778"/>
              <a:gd name="T5" fmla="*/ T4 w 3925"/>
              <a:gd name="T6" fmla="+- 0 6878 6846"/>
              <a:gd name="T7" fmla="*/ 6878 h 4832"/>
              <a:gd name="T8" fmla="+- 0 20875 20778"/>
              <a:gd name="T9" fmla="*/ T8 w 3925"/>
              <a:gd name="T10" fmla="+- 0 6848 6846"/>
              <a:gd name="T11" fmla="*/ 6848 h 4832"/>
              <a:gd name="T12" fmla="+- 0 20902 20778"/>
              <a:gd name="T13" fmla="*/ T12 w 3925"/>
              <a:gd name="T14" fmla="+- 0 6858 6846"/>
              <a:gd name="T15" fmla="*/ 6858 h 4832"/>
              <a:gd name="T16" fmla="+- 0 20902 20778"/>
              <a:gd name="T17" fmla="*/ T16 w 3925"/>
              <a:gd name="T18" fmla="+- 0 6858 6846"/>
              <a:gd name="T19" fmla="*/ 6858 h 4832"/>
              <a:gd name="T20" fmla="+- 0 20945 20778"/>
              <a:gd name="T21" fmla="*/ T20 w 3925"/>
              <a:gd name="T22" fmla="+- 0 6864 6846"/>
              <a:gd name="T23" fmla="*/ 6864 h 4832"/>
              <a:gd name="T24" fmla="+- 0 20963 20778"/>
              <a:gd name="T25" fmla="*/ T24 w 3925"/>
              <a:gd name="T26" fmla="+- 0 6872 6846"/>
              <a:gd name="T27" fmla="*/ 6872 h 4832"/>
              <a:gd name="T28" fmla="+- 0 21504 20778"/>
              <a:gd name="T29" fmla="*/ T28 w 3925"/>
              <a:gd name="T30" fmla="+- 0 7118 6846"/>
              <a:gd name="T31" fmla="*/ 7118 h 4832"/>
              <a:gd name="T32" fmla="+- 0 21929 20778"/>
              <a:gd name="T33" fmla="*/ T32 w 3925"/>
              <a:gd name="T34" fmla="+- 0 7794 6846"/>
              <a:gd name="T35" fmla="*/ 7794 h 4832"/>
              <a:gd name="T36" fmla="+- 0 22159 20778"/>
              <a:gd name="T37" fmla="*/ T36 w 3925"/>
              <a:gd name="T38" fmla="+- 0 8307 6846"/>
              <a:gd name="T39" fmla="*/ 8307 h 4832"/>
              <a:gd name="T40" fmla="+- 0 22272 20778"/>
              <a:gd name="T41" fmla="*/ T40 w 3925"/>
              <a:gd name="T42" fmla="+- 0 8560 6846"/>
              <a:gd name="T43" fmla="*/ 8560 h 4832"/>
              <a:gd name="T44" fmla="+- 0 22438 20778"/>
              <a:gd name="T45" fmla="*/ T44 w 3925"/>
              <a:gd name="T46" fmla="+- 0 8739 6846"/>
              <a:gd name="T47" fmla="*/ 8739 h 4832"/>
              <a:gd name="T48" fmla="+- 0 22629 20778"/>
              <a:gd name="T49" fmla="*/ T48 w 3925"/>
              <a:gd name="T50" fmla="+- 0 8937 6846"/>
              <a:gd name="T51" fmla="*/ 8937 h 4832"/>
              <a:gd name="T52" fmla="+- 0 22978 20778"/>
              <a:gd name="T53" fmla="*/ T52 w 3925"/>
              <a:gd name="T54" fmla="+- 0 9298 6846"/>
              <a:gd name="T55" fmla="*/ 9298 h 4832"/>
              <a:gd name="T56" fmla="+- 0 24810 20778"/>
              <a:gd name="T57" fmla="*/ T56 w 3925"/>
              <a:gd name="T58" fmla="+- 0 11140 6846"/>
              <a:gd name="T59" fmla="*/ 11140 h 4832"/>
              <a:gd name="T60" fmla="+- 0 24695 20778"/>
              <a:gd name="T61" fmla="*/ T60 w 3925"/>
              <a:gd name="T62" fmla="+- 0 11636 6846"/>
              <a:gd name="T63" fmla="*/ 11636 h 4832"/>
              <a:gd name="T64" fmla="+- 0 24671 20778"/>
              <a:gd name="T65" fmla="*/ T64 w 3925"/>
              <a:gd name="T66" fmla="+- 0 11742 6846"/>
              <a:gd name="T67" fmla="*/ 11742 h 4832"/>
              <a:gd name="T68" fmla="+- 0 24655 20778"/>
              <a:gd name="T69" fmla="*/ T68 w 3925"/>
              <a:gd name="T70" fmla="+- 0 11598 6846"/>
              <a:gd name="T71" fmla="*/ 11598 h 4832"/>
              <a:gd name="T72" fmla="+- 0 24584 20778"/>
              <a:gd name="T73" fmla="*/ T72 w 3925"/>
              <a:gd name="T74" fmla="+- 0 11633 6846"/>
              <a:gd name="T75" fmla="*/ 11633 h 483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</a:cxnLst>
            <a:rect l="0" t="0" r="r" b="b"/>
            <a:pathLst>
              <a:path w="3925" h="4832" extrusionOk="0">
                <a:moveTo>
                  <a:pt x="0" y="31"/>
                </a:moveTo>
                <a:cubicBezTo>
                  <a:pt x="33" y="32"/>
                  <a:pt x="97" y="2"/>
                  <a:pt x="124" y="12"/>
                </a:cubicBezTo>
                <a:cubicBezTo>
                  <a:pt x="124" y="12"/>
                  <a:pt x="167" y="18"/>
                  <a:pt x="185" y="26"/>
                </a:cubicBezTo>
                <a:cubicBezTo>
                  <a:pt x="726" y="272"/>
                  <a:pt x="1151" y="948"/>
                  <a:pt x="1381" y="1461"/>
                </a:cubicBezTo>
                <a:cubicBezTo>
                  <a:pt x="1494" y="1714"/>
                  <a:pt x="1660" y="1893"/>
                  <a:pt x="1851" y="2091"/>
                </a:cubicBezTo>
                <a:cubicBezTo>
                  <a:pt x="2200" y="2452"/>
                  <a:pt x="4032" y="4294"/>
                  <a:pt x="3917" y="4790"/>
                </a:cubicBezTo>
                <a:cubicBezTo>
                  <a:pt x="3893" y="4896"/>
                  <a:pt x="3877" y="4752"/>
                  <a:pt x="3806" y="4787"/>
                </a:cubicBezTo>
              </a:path>
            </a:pathLst>
          </a:custGeom>
          <a:noFill/>
          <a:ln w="19050" cap="rnd">
            <a:solidFill>
              <a:srgbClr val="EA700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0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18425" y="1866901"/>
            <a:ext cx="1227138" cy="1429941"/>
          </a:xfrm>
          <a:custGeom>
            <a:avLst/>
            <a:gdLst>
              <a:gd name="T0" fmla="+- 0 24772 21441"/>
              <a:gd name="T1" fmla="*/ T0 w 3408"/>
              <a:gd name="T2" fmla="+- 0 6978 6915"/>
              <a:gd name="T3" fmla="*/ 6978 h 5296"/>
              <a:gd name="T4" fmla="+- 0 24798 21441"/>
              <a:gd name="T5" fmla="*/ T4 w 3408"/>
              <a:gd name="T6" fmla="+- 0 6954 6915"/>
              <a:gd name="T7" fmla="*/ 6954 h 5296"/>
              <a:gd name="T8" fmla="+- 0 24822 21441"/>
              <a:gd name="T9" fmla="*/ T8 w 3408"/>
              <a:gd name="T10" fmla="+- 0 6937 6915"/>
              <a:gd name="T11" fmla="*/ 6937 h 5296"/>
              <a:gd name="T12" fmla="+- 0 24848 21441"/>
              <a:gd name="T13" fmla="*/ T12 w 3408"/>
              <a:gd name="T14" fmla="+- 0 6915 6915"/>
              <a:gd name="T15" fmla="*/ 6915 h 5296"/>
              <a:gd name="T16" fmla="+- 0 24727 21441"/>
              <a:gd name="T17" fmla="*/ T16 w 3408"/>
              <a:gd name="T18" fmla="+- 0 7002 6915"/>
              <a:gd name="T19" fmla="*/ 7002 h 5296"/>
              <a:gd name="T20" fmla="+- 0 24620 21441"/>
              <a:gd name="T21" fmla="*/ T20 w 3408"/>
              <a:gd name="T22" fmla="+- 0 7079 6915"/>
              <a:gd name="T23" fmla="*/ 7079 h 5296"/>
              <a:gd name="T24" fmla="+- 0 24478 21441"/>
              <a:gd name="T25" fmla="*/ T24 w 3408"/>
              <a:gd name="T26" fmla="+- 0 7148 6915"/>
              <a:gd name="T27" fmla="*/ 7148 h 5296"/>
              <a:gd name="T28" fmla="+- 0 24033 21441"/>
              <a:gd name="T29" fmla="*/ T28 w 3408"/>
              <a:gd name="T30" fmla="+- 0 7364 6915"/>
              <a:gd name="T31" fmla="*/ 7364 h 5296"/>
              <a:gd name="T32" fmla="+- 0 23425 21441"/>
              <a:gd name="T33" fmla="*/ T32 w 3408"/>
              <a:gd name="T34" fmla="+- 0 7504 6915"/>
              <a:gd name="T35" fmla="*/ 7504 h 5296"/>
              <a:gd name="T36" fmla="+- 0 23180 21441"/>
              <a:gd name="T37" fmla="*/ T36 w 3408"/>
              <a:gd name="T38" fmla="+- 0 7979 6915"/>
              <a:gd name="T39" fmla="*/ 7979 h 5296"/>
              <a:gd name="T40" fmla="+- 0 23059 21441"/>
              <a:gd name="T41" fmla="*/ T40 w 3408"/>
              <a:gd name="T42" fmla="+- 0 8213 6915"/>
              <a:gd name="T43" fmla="*/ 8213 h 5296"/>
              <a:gd name="T44" fmla="+- 0 23099 21441"/>
              <a:gd name="T45" fmla="*/ T44 w 3408"/>
              <a:gd name="T46" fmla="+- 0 8471 6915"/>
              <a:gd name="T47" fmla="*/ 8471 h 5296"/>
              <a:gd name="T48" fmla="+- 0 23132 21441"/>
              <a:gd name="T49" fmla="*/ T48 w 3408"/>
              <a:gd name="T50" fmla="+- 0 8720 6915"/>
              <a:gd name="T51" fmla="*/ 8720 h 5296"/>
              <a:gd name="T52" fmla="+- 0 23204 21441"/>
              <a:gd name="T53" fmla="*/ T52 w 3408"/>
              <a:gd name="T54" fmla="+- 0 9263 6915"/>
              <a:gd name="T55" fmla="*/ 9263 h 5296"/>
              <a:gd name="T56" fmla="+- 0 23283 21441"/>
              <a:gd name="T57" fmla="*/ T56 w 3408"/>
              <a:gd name="T58" fmla="+- 0 9741 6915"/>
              <a:gd name="T59" fmla="*/ 9741 h 5296"/>
              <a:gd name="T60" fmla="+- 0 23113 21441"/>
              <a:gd name="T61" fmla="*/ T60 w 3408"/>
              <a:gd name="T62" fmla="+- 0 10277 6915"/>
              <a:gd name="T63" fmla="*/ 10277 h 5296"/>
              <a:gd name="T64" fmla="+- 0 22930 21441"/>
              <a:gd name="T65" fmla="*/ T64 w 3408"/>
              <a:gd name="T66" fmla="+- 0 10855 6915"/>
              <a:gd name="T67" fmla="*/ 10855 h 5296"/>
              <a:gd name="T68" fmla="+- 0 22521 21441"/>
              <a:gd name="T69" fmla="*/ T68 w 3408"/>
              <a:gd name="T70" fmla="+- 0 11304 6915"/>
              <a:gd name="T71" fmla="*/ 11304 h 5296"/>
              <a:gd name="T72" fmla="+- 0 22066 21441"/>
              <a:gd name="T73" fmla="*/ T72 w 3408"/>
              <a:gd name="T74" fmla="+- 0 11686 6915"/>
              <a:gd name="T75" fmla="*/ 11686 h 5296"/>
              <a:gd name="T76" fmla="+- 0 21856 21441"/>
              <a:gd name="T77" fmla="*/ T76 w 3408"/>
              <a:gd name="T78" fmla="+- 0 11863 6915"/>
              <a:gd name="T79" fmla="*/ 11863 h 5296"/>
              <a:gd name="T80" fmla="+- 0 21637 21441"/>
              <a:gd name="T81" fmla="*/ T80 w 3408"/>
              <a:gd name="T82" fmla="+- 0 12018 6915"/>
              <a:gd name="T83" fmla="*/ 12018 h 5296"/>
              <a:gd name="T84" fmla="+- 0 21441 21441"/>
              <a:gd name="T85" fmla="*/ T84 w 3408"/>
              <a:gd name="T86" fmla="+- 0 12210 6915"/>
              <a:gd name="T87" fmla="*/ 12210 h 529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3408" h="5296" extrusionOk="0">
                <a:moveTo>
                  <a:pt x="3331" y="63"/>
                </a:moveTo>
                <a:cubicBezTo>
                  <a:pt x="3357" y="39"/>
                  <a:pt x="3381" y="22"/>
                  <a:pt x="3407" y="0"/>
                </a:cubicBezTo>
                <a:cubicBezTo>
                  <a:pt x="3286" y="87"/>
                  <a:pt x="3179" y="164"/>
                  <a:pt x="3037" y="233"/>
                </a:cubicBezTo>
                <a:cubicBezTo>
                  <a:pt x="2592" y="449"/>
                  <a:pt x="1984" y="589"/>
                  <a:pt x="1739" y="1064"/>
                </a:cubicBezTo>
                <a:cubicBezTo>
                  <a:pt x="1618" y="1298"/>
                  <a:pt x="1658" y="1556"/>
                  <a:pt x="1691" y="1805"/>
                </a:cubicBezTo>
                <a:cubicBezTo>
                  <a:pt x="1763" y="2348"/>
                  <a:pt x="1842" y="2826"/>
                  <a:pt x="1672" y="3362"/>
                </a:cubicBezTo>
                <a:cubicBezTo>
                  <a:pt x="1489" y="3940"/>
                  <a:pt x="1080" y="4389"/>
                  <a:pt x="625" y="4771"/>
                </a:cubicBezTo>
                <a:cubicBezTo>
                  <a:pt x="415" y="4948"/>
                  <a:pt x="196" y="5103"/>
                  <a:pt x="0" y="5295"/>
                </a:cubicBezTo>
              </a:path>
            </a:pathLst>
          </a:custGeom>
          <a:noFill/>
          <a:ln w="19050" cap="rnd">
            <a:solidFill>
              <a:srgbClr val="EA700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8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7" name="Picture 6" descr="Screen Shot 2013-09-16 at 2.08.4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t="7692" r="3439"/>
          <a:stretch/>
        </p:blipFill>
        <p:spPr>
          <a:xfrm>
            <a:off x="566986" y="604565"/>
            <a:ext cx="7936419" cy="2703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Shot 2013-09-16 at 2.09.28 PM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0" y="2430797"/>
            <a:ext cx="8959488" cy="1566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85800" y="4229100"/>
            <a:ext cx="779492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Note: these are “compile-time” errors (just produced by a separate tool).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338520" y="108866"/>
            <a:ext cx="7734371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i="1" dirty="0"/>
              <a:t>Static Detection of Dynamic Memory </a:t>
            </a:r>
            <a:r>
              <a:rPr lang="en-US" sz="2000" i="1" dirty="0" smtClean="0"/>
              <a:t>Errors</a:t>
            </a:r>
            <a:r>
              <a:rPr lang="en-US" sz="2000" dirty="0" smtClean="0"/>
              <a:t>, David Evans, PLDI May 1996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911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802" r="22004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3" y="383785"/>
            <a:ext cx="32015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Annotations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?</a:t>
            </a:r>
          </a:p>
          <a:p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Where we are going, we don’t need annotations!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6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3" y="509231"/>
            <a:ext cx="7253753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A </a:t>
            </a:r>
            <a:r>
              <a:rPr lang="en-US" sz="2000" b="1" i="1" dirty="0"/>
              <a:t>box</a:t>
            </a:r>
            <a:r>
              <a:rPr lang="en-US" sz="2000" dirty="0"/>
              <a:t> is a reference to a heap allocation holding another value. There are two kinds of boxes: </a:t>
            </a:r>
            <a:r>
              <a:rPr lang="en-US" sz="2000" b="1" i="1" dirty="0"/>
              <a:t>managed boxes</a:t>
            </a:r>
            <a:r>
              <a:rPr lang="en-US" sz="2000" dirty="0"/>
              <a:t> and </a:t>
            </a:r>
            <a:r>
              <a:rPr lang="en-US" sz="2000" b="1" i="1" dirty="0"/>
              <a:t>owned boxes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An </a:t>
            </a:r>
            <a:r>
              <a:rPr lang="en-US" sz="2000" b="1" i="1" dirty="0"/>
              <a:t>owned box</a:t>
            </a:r>
            <a:r>
              <a:rPr lang="en-US" sz="2000" dirty="0"/>
              <a:t> type or value is constructed by the prefix tilde sigil </a:t>
            </a:r>
            <a:r>
              <a:rPr lang="en-US" sz="2000" b="1" dirty="0"/>
              <a:t>~</a:t>
            </a:r>
            <a:r>
              <a:rPr lang="en-US" sz="2000" dirty="0" smtClean="0"/>
              <a:t>.</a:t>
            </a:r>
            <a:endParaRPr lang="en-US" sz="2000" dirty="0"/>
          </a:p>
          <a:p>
            <a:pPr algn="r"/>
            <a:r>
              <a:rPr lang="en-US" sz="2000" dirty="0" smtClean="0"/>
              <a:t>Rust Manual, Section 9.1.4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19003" y="1973201"/>
            <a:ext cx="6033372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/>
                <a:cs typeface="Courier New"/>
              </a:rPr>
              <a:t>extern /*@only@*/ char *</a:t>
            </a:r>
            <a:r>
              <a:rPr lang="en-US" sz="2000" dirty="0" err="1" smtClean="0">
                <a:latin typeface="Courier New"/>
                <a:cs typeface="Courier New"/>
              </a:rPr>
              <a:t>gname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void </a:t>
            </a:r>
            <a:r>
              <a:rPr lang="en-US" sz="2000" dirty="0" err="1" smtClean="0">
                <a:latin typeface="Courier New"/>
                <a:cs typeface="Courier New"/>
              </a:rPr>
              <a:t>setName</a:t>
            </a:r>
            <a:r>
              <a:rPr lang="en-US" sz="2000" dirty="0" smtClean="0">
                <a:latin typeface="Courier New"/>
                <a:cs typeface="Courier New"/>
              </a:rPr>
              <a:t>(/*@temp@*/ char *</a:t>
            </a:r>
            <a:r>
              <a:rPr lang="en-US" sz="2000" dirty="0" err="1" smtClean="0">
                <a:latin typeface="Courier New"/>
                <a:cs typeface="Courier New"/>
              </a:rPr>
              <a:t>pname</a:t>
            </a:r>
            <a:r>
              <a:rPr lang="en-US" sz="2000" dirty="0" smtClean="0">
                <a:latin typeface="Courier New"/>
                <a:cs typeface="Courier New"/>
              </a:rPr>
              <a:t>) {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  </a:t>
            </a:r>
            <a:r>
              <a:rPr lang="en-US" sz="2000" dirty="0" err="1" smtClean="0">
                <a:latin typeface="Courier New"/>
                <a:cs typeface="Courier New"/>
              </a:rPr>
              <a:t>gname</a:t>
            </a:r>
            <a:r>
              <a:rPr lang="en-US" sz="2000" dirty="0" smtClean="0">
                <a:latin typeface="Courier New"/>
                <a:cs typeface="Courier New"/>
              </a:rPr>
              <a:t> = </a:t>
            </a:r>
            <a:r>
              <a:rPr lang="en-US" sz="2000" dirty="0" err="1" smtClean="0">
                <a:latin typeface="Courier New"/>
                <a:cs typeface="Courier New"/>
              </a:rPr>
              <a:t>pname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2000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5172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3" y="509231"/>
            <a:ext cx="7253753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A </a:t>
            </a:r>
            <a:r>
              <a:rPr lang="en-US" sz="2000" b="1" i="1" dirty="0"/>
              <a:t>box</a:t>
            </a:r>
            <a:r>
              <a:rPr lang="en-US" sz="2000" dirty="0"/>
              <a:t> is a reference to a heap allocation holding another value. There are two kinds of boxes: </a:t>
            </a:r>
            <a:r>
              <a:rPr lang="en-US" sz="2000" b="1" i="1" dirty="0"/>
              <a:t>managed boxes</a:t>
            </a:r>
            <a:r>
              <a:rPr lang="en-US" sz="2000" dirty="0"/>
              <a:t> and </a:t>
            </a:r>
            <a:r>
              <a:rPr lang="en-US" sz="2000" b="1" i="1" dirty="0"/>
              <a:t>owned boxes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An </a:t>
            </a:r>
            <a:r>
              <a:rPr lang="en-US" sz="2000" b="1" i="1" dirty="0"/>
              <a:t>owned box</a:t>
            </a:r>
            <a:r>
              <a:rPr lang="en-US" sz="2000" dirty="0"/>
              <a:t> type or value is constructed by the prefix tilde sigil </a:t>
            </a:r>
            <a:r>
              <a:rPr lang="en-US" sz="2000" b="1" dirty="0"/>
              <a:t>~</a:t>
            </a:r>
            <a:r>
              <a:rPr lang="en-US" sz="2000" dirty="0" smtClean="0"/>
              <a:t>.</a:t>
            </a:r>
            <a:endParaRPr lang="en-US" sz="2000" dirty="0"/>
          </a:p>
          <a:p>
            <a:pPr algn="r"/>
            <a:r>
              <a:rPr lang="en-US" sz="2000" dirty="0" smtClean="0"/>
              <a:t>Rust Manual, Section 9.1.4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19003" y="1973201"/>
            <a:ext cx="6033372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/>
                <a:cs typeface="Courier New"/>
              </a:rPr>
              <a:t>extern /*@only@*/ char *</a:t>
            </a:r>
            <a:r>
              <a:rPr lang="en-US" sz="2000" dirty="0" err="1" smtClean="0">
                <a:latin typeface="Courier New"/>
                <a:cs typeface="Courier New"/>
              </a:rPr>
              <a:t>gname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void </a:t>
            </a:r>
            <a:r>
              <a:rPr lang="en-US" sz="2000" dirty="0" err="1" smtClean="0">
                <a:latin typeface="Courier New"/>
                <a:cs typeface="Courier New"/>
              </a:rPr>
              <a:t>setName</a:t>
            </a:r>
            <a:r>
              <a:rPr lang="en-US" sz="2000" dirty="0" smtClean="0">
                <a:latin typeface="Courier New"/>
                <a:cs typeface="Courier New"/>
              </a:rPr>
              <a:t>(/*@temp@*/ char *</a:t>
            </a:r>
            <a:r>
              <a:rPr lang="en-US" sz="2000" dirty="0" err="1" smtClean="0">
                <a:latin typeface="Courier New"/>
                <a:cs typeface="Courier New"/>
              </a:rPr>
              <a:t>pname</a:t>
            </a:r>
            <a:r>
              <a:rPr lang="en-US" sz="2000" dirty="0" smtClean="0">
                <a:latin typeface="Courier New"/>
                <a:cs typeface="Courier New"/>
              </a:rPr>
              <a:t>) {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  </a:t>
            </a:r>
            <a:r>
              <a:rPr lang="en-US" sz="2000" dirty="0" err="1" smtClean="0">
                <a:latin typeface="Courier New"/>
                <a:cs typeface="Courier New"/>
              </a:rPr>
              <a:t>gname</a:t>
            </a:r>
            <a:r>
              <a:rPr lang="en-US" sz="2000" dirty="0" smtClean="0">
                <a:latin typeface="Courier New"/>
                <a:cs typeface="Courier New"/>
              </a:rPr>
              <a:t> = </a:t>
            </a:r>
            <a:r>
              <a:rPr lang="en-US" sz="2000" dirty="0" err="1" smtClean="0">
                <a:latin typeface="Courier New"/>
                <a:cs typeface="Courier New"/>
              </a:rPr>
              <a:t>pname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20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2" name="Rectangle 1"/>
          <p:cNvSpPr/>
          <p:nvPr/>
        </p:nvSpPr>
        <p:spPr>
          <a:xfrm>
            <a:off x="3557335" y="2765650"/>
            <a:ext cx="4924935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/>
              <a:t>static </a:t>
            </a:r>
            <a:r>
              <a:rPr lang="en-US" sz="2800" dirty="0" err="1"/>
              <a:t>gname</a:t>
            </a:r>
            <a:r>
              <a:rPr lang="en-US" sz="2800" dirty="0"/>
              <a:t> : </a:t>
            </a:r>
            <a:r>
              <a:rPr lang="en-US" sz="2800" b="1" dirty="0"/>
              <a:t>~</a:t>
            </a:r>
            <a:r>
              <a:rPr lang="en-US" sz="2800" dirty="0" err="1"/>
              <a:t>str</a:t>
            </a:r>
            <a:r>
              <a:rPr lang="en-US" sz="2800" dirty="0"/>
              <a:t> = </a:t>
            </a:r>
            <a:r>
              <a:rPr lang="en-US" sz="2800" b="1" dirty="0"/>
              <a:t>~</a:t>
            </a:r>
            <a:r>
              <a:rPr lang="en-US" sz="2800" dirty="0"/>
              <a:t>"";</a:t>
            </a:r>
          </a:p>
          <a:p>
            <a:endParaRPr lang="en-US" sz="2800" dirty="0"/>
          </a:p>
          <a:p>
            <a:r>
              <a:rPr lang="en-US" sz="2800" dirty="0" err="1"/>
              <a:t>fn</a:t>
            </a:r>
            <a:r>
              <a:rPr lang="en-US" sz="2800" dirty="0"/>
              <a:t> </a:t>
            </a:r>
            <a:r>
              <a:rPr lang="en-US" sz="2800" dirty="0" err="1"/>
              <a:t>set_name</a:t>
            </a:r>
            <a:r>
              <a:rPr lang="en-US" sz="2800" dirty="0"/>
              <a:t>(</a:t>
            </a:r>
            <a:r>
              <a:rPr lang="en-US" sz="2800" dirty="0" err="1"/>
              <a:t>pname</a:t>
            </a:r>
            <a:r>
              <a:rPr lang="en-US" sz="2800" dirty="0"/>
              <a:t> : </a:t>
            </a:r>
            <a:r>
              <a:rPr lang="en-US" sz="2800" b="1" dirty="0"/>
              <a:t>&amp;</a:t>
            </a:r>
            <a:r>
              <a:rPr lang="en-US" sz="2800" dirty="0" err="1"/>
              <a:t>str</a:t>
            </a:r>
            <a:r>
              <a:rPr lang="en-US" sz="2800" dirty="0"/>
              <a:t>) {</a:t>
            </a:r>
          </a:p>
          <a:p>
            <a:r>
              <a:rPr lang="en-US" sz="2800" dirty="0"/>
              <a:t>    </a:t>
            </a:r>
            <a:r>
              <a:rPr lang="en-US" sz="2800" dirty="0" err="1"/>
              <a:t>gname</a:t>
            </a:r>
            <a:r>
              <a:rPr lang="en-US" sz="2800" dirty="0"/>
              <a:t> = </a:t>
            </a:r>
            <a:r>
              <a:rPr lang="en-US" sz="2800" dirty="0" err="1"/>
              <a:t>pname</a:t>
            </a:r>
            <a:r>
              <a:rPr lang="en-US" sz="2800" dirty="0"/>
              <a:t>;</a:t>
            </a:r>
          </a:p>
          <a:p>
            <a:r>
              <a:rPr lang="en-US" sz="2800" dirty="0" smtClean="0"/>
              <a:t>}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94421" y="4515885"/>
            <a:ext cx="6414436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[Note: we can’t really have a global, owned string like this in Rust.]</a:t>
            </a:r>
            <a:endParaRPr lang="en-US" dirty="0"/>
          </a:p>
        </p:txBody>
      </p:sp>
      <p:sp>
        <p:nvSpPr>
          <p:cNvPr id="6146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13403" y="2341961"/>
            <a:ext cx="2238375" cy="778669"/>
          </a:xfrm>
          <a:custGeom>
            <a:avLst/>
            <a:gdLst>
              <a:gd name="T0" fmla="+- 0 15932 15592"/>
              <a:gd name="T1" fmla="*/ T0 w 6217"/>
              <a:gd name="T2" fmla="+- 0 10354 8672"/>
              <a:gd name="T3" fmla="*/ 10354 h 2884"/>
              <a:gd name="T4" fmla="+- 0 15991 15592"/>
              <a:gd name="T5" fmla="*/ T4 w 6217"/>
              <a:gd name="T6" fmla="+- 0 10320 8672"/>
              <a:gd name="T7" fmla="*/ 10320 h 2884"/>
              <a:gd name="T8" fmla="+- 0 16084 15592"/>
              <a:gd name="T9" fmla="*/ T8 w 6217"/>
              <a:gd name="T10" fmla="+- 0 10300 8672"/>
              <a:gd name="T11" fmla="*/ 10300 h 2884"/>
              <a:gd name="T12" fmla="+- 0 16211 15592"/>
              <a:gd name="T13" fmla="*/ T12 w 6217"/>
              <a:gd name="T14" fmla="+- 0 10296 8672"/>
              <a:gd name="T15" fmla="*/ 10296 h 2884"/>
              <a:gd name="T16" fmla="+- 0 16337 15592"/>
              <a:gd name="T17" fmla="*/ T16 w 6217"/>
              <a:gd name="T18" fmla="+- 0 10317 8672"/>
              <a:gd name="T19" fmla="*/ 10317 h 2884"/>
              <a:gd name="T20" fmla="+- 0 16469 15592"/>
              <a:gd name="T21" fmla="*/ T20 w 6217"/>
              <a:gd name="T22" fmla="+- 0 10512 8672"/>
              <a:gd name="T23" fmla="*/ 10512 h 2884"/>
              <a:gd name="T24" fmla="+- 0 16514 15592"/>
              <a:gd name="T25" fmla="*/ T24 w 6217"/>
              <a:gd name="T26" fmla="+- 0 11085 8672"/>
              <a:gd name="T27" fmla="*/ 11085 h 2884"/>
              <a:gd name="T28" fmla="+- 0 16442 15592"/>
              <a:gd name="T29" fmla="*/ T28 w 6217"/>
              <a:gd name="T30" fmla="+- 0 11477 8672"/>
              <a:gd name="T31" fmla="*/ 11477 h 2884"/>
              <a:gd name="T32" fmla="+- 0 16260 15592"/>
              <a:gd name="T33" fmla="*/ T32 w 6217"/>
              <a:gd name="T34" fmla="+- 0 11555 8672"/>
              <a:gd name="T35" fmla="*/ 11555 h 2884"/>
              <a:gd name="T36" fmla="+- 0 15633 15592"/>
              <a:gd name="T37" fmla="*/ T36 w 6217"/>
              <a:gd name="T38" fmla="+- 0 11180 8672"/>
              <a:gd name="T39" fmla="*/ 11180 h 2884"/>
              <a:gd name="T40" fmla="+- 0 15835 15592"/>
              <a:gd name="T41" fmla="*/ T40 w 6217"/>
              <a:gd name="T42" fmla="+- 0 10556 8672"/>
              <a:gd name="T43" fmla="*/ 10556 h 2884"/>
              <a:gd name="T44" fmla="+- 0 16167 15592"/>
              <a:gd name="T45" fmla="*/ T44 w 6217"/>
              <a:gd name="T46" fmla="+- 0 10439 8672"/>
              <a:gd name="T47" fmla="*/ 10439 h 2884"/>
              <a:gd name="T48" fmla="+- 0 16350 15592"/>
              <a:gd name="T49" fmla="*/ T48 w 6217"/>
              <a:gd name="T50" fmla="+- 0 10424 8672"/>
              <a:gd name="T51" fmla="*/ 10424 h 2884"/>
              <a:gd name="T52" fmla="+- 0 16492 15592"/>
              <a:gd name="T53" fmla="*/ T52 w 6217"/>
              <a:gd name="T54" fmla="+- 0 10561 8672"/>
              <a:gd name="T55" fmla="*/ 10561 h 2884"/>
              <a:gd name="T56" fmla="+- 0 16546 15592"/>
              <a:gd name="T57" fmla="*/ T56 w 6217"/>
              <a:gd name="T58" fmla="+- 0 10565 8672"/>
              <a:gd name="T59" fmla="*/ 10565 h 2884"/>
              <a:gd name="T60" fmla="+- 0 16761 15592"/>
              <a:gd name="T61" fmla="*/ T60 w 6217"/>
              <a:gd name="T62" fmla="+- 0 10420 8672"/>
              <a:gd name="T63" fmla="*/ 10420 h 2884"/>
              <a:gd name="T64" fmla="+- 0 17271 15592"/>
              <a:gd name="T65" fmla="*/ T64 w 6217"/>
              <a:gd name="T66" fmla="+- 0 9976 8672"/>
              <a:gd name="T67" fmla="*/ 9976 h 2884"/>
              <a:gd name="T68" fmla="+- 0 17841 15592"/>
              <a:gd name="T69" fmla="*/ T68 w 6217"/>
              <a:gd name="T70" fmla="+- 0 9632 8672"/>
              <a:gd name="T71" fmla="*/ 9632 h 2884"/>
              <a:gd name="T72" fmla="+- 0 18471 15592"/>
              <a:gd name="T73" fmla="*/ T72 w 6217"/>
              <a:gd name="T74" fmla="+- 0 9526 8672"/>
              <a:gd name="T75" fmla="*/ 9526 h 2884"/>
              <a:gd name="T76" fmla="+- 0 18751 15592"/>
              <a:gd name="T77" fmla="*/ T76 w 6217"/>
              <a:gd name="T78" fmla="+- 0 9437 8672"/>
              <a:gd name="T79" fmla="*/ 9437 h 2884"/>
              <a:gd name="T80" fmla="+- 0 18829 15592"/>
              <a:gd name="T81" fmla="*/ T80 w 6217"/>
              <a:gd name="T82" fmla="+- 0 9379 8672"/>
              <a:gd name="T83" fmla="*/ 9379 h 2884"/>
              <a:gd name="T84" fmla="+- 0 19114 15592"/>
              <a:gd name="T85" fmla="*/ T84 w 6217"/>
              <a:gd name="T86" fmla="+- 0 9154 8672"/>
              <a:gd name="T87" fmla="*/ 9154 h 2884"/>
              <a:gd name="T88" fmla="+- 0 19083 15592"/>
              <a:gd name="T89" fmla="*/ T88 w 6217"/>
              <a:gd name="T90" fmla="+- 0 9097 8672"/>
              <a:gd name="T91" fmla="*/ 9097 h 2884"/>
              <a:gd name="T92" fmla="+- 0 19157 15592"/>
              <a:gd name="T93" fmla="*/ T92 w 6217"/>
              <a:gd name="T94" fmla="+- 0 9011 8672"/>
              <a:gd name="T95" fmla="*/ 9011 h 2884"/>
              <a:gd name="T96" fmla="+- 0 19312 15592"/>
              <a:gd name="T97" fmla="*/ T96 w 6217"/>
              <a:gd name="T98" fmla="+- 0 8976 8672"/>
              <a:gd name="T99" fmla="*/ 8976 h 2884"/>
              <a:gd name="T100" fmla="+- 0 19468 15592"/>
              <a:gd name="T101" fmla="*/ T100 w 6217"/>
              <a:gd name="T102" fmla="+- 0 9055 8672"/>
              <a:gd name="T103" fmla="*/ 9055 h 2884"/>
              <a:gd name="T104" fmla="+- 0 19593 15592"/>
              <a:gd name="T105" fmla="*/ T104 w 6217"/>
              <a:gd name="T106" fmla="+- 0 9123 8672"/>
              <a:gd name="T107" fmla="*/ 9123 h 2884"/>
              <a:gd name="T108" fmla="+- 0 19702 15592"/>
              <a:gd name="T109" fmla="*/ T108 w 6217"/>
              <a:gd name="T110" fmla="+- 0 9037 8672"/>
              <a:gd name="T111" fmla="*/ 9037 h 2884"/>
              <a:gd name="T112" fmla="+- 0 19757 15592"/>
              <a:gd name="T113" fmla="*/ T112 w 6217"/>
              <a:gd name="T114" fmla="+- 0 8958 8672"/>
              <a:gd name="T115" fmla="*/ 8958 h 2884"/>
              <a:gd name="T116" fmla="+- 0 20348 15592"/>
              <a:gd name="T117" fmla="*/ T116 w 6217"/>
              <a:gd name="T118" fmla="+- 0 9000 8672"/>
              <a:gd name="T119" fmla="*/ 9000 h 2884"/>
              <a:gd name="T120" fmla="+- 0 20312 15592"/>
              <a:gd name="T121" fmla="*/ T120 w 6217"/>
              <a:gd name="T122" fmla="+- 0 9051 8672"/>
              <a:gd name="T123" fmla="*/ 9051 h 2884"/>
              <a:gd name="T124" fmla="+- 0 20199 15592"/>
              <a:gd name="T125" fmla="*/ T124 w 6217"/>
              <a:gd name="T126" fmla="+- 0 9158 8672"/>
              <a:gd name="T127" fmla="*/ 9158 h 2884"/>
              <a:gd name="T128" fmla="+- 0 20169 15592"/>
              <a:gd name="T129" fmla="*/ T128 w 6217"/>
              <a:gd name="T130" fmla="+- 0 9311 8672"/>
              <a:gd name="T131" fmla="*/ 9311 h 2884"/>
              <a:gd name="T132" fmla="+- 0 20280 15592"/>
              <a:gd name="T133" fmla="*/ T132 w 6217"/>
              <a:gd name="T134" fmla="+- 0 9377 8672"/>
              <a:gd name="T135" fmla="*/ 9377 h 2884"/>
              <a:gd name="T136" fmla="+- 0 20365 15592"/>
              <a:gd name="T137" fmla="*/ T136 w 6217"/>
              <a:gd name="T138" fmla="+- 0 9253 8672"/>
              <a:gd name="T139" fmla="*/ 9253 h 2884"/>
              <a:gd name="T140" fmla="+- 0 20376 15592"/>
              <a:gd name="T141" fmla="*/ T140 w 6217"/>
              <a:gd name="T142" fmla="+- 0 9088 8672"/>
              <a:gd name="T143" fmla="*/ 9088 h 2884"/>
              <a:gd name="T144" fmla="+- 0 20336 15592"/>
              <a:gd name="T145" fmla="*/ T144 w 6217"/>
              <a:gd name="T146" fmla="+- 0 8992 8672"/>
              <a:gd name="T147" fmla="*/ 8992 h 2884"/>
              <a:gd name="T148" fmla="+- 0 20577 15592"/>
              <a:gd name="T149" fmla="*/ T148 w 6217"/>
              <a:gd name="T150" fmla="+- 0 9013 8672"/>
              <a:gd name="T151" fmla="*/ 9013 h 2884"/>
              <a:gd name="T152" fmla="+- 0 20593 15592"/>
              <a:gd name="T153" fmla="*/ T152 w 6217"/>
              <a:gd name="T154" fmla="+- 0 9183 8672"/>
              <a:gd name="T155" fmla="*/ 9183 h 2884"/>
              <a:gd name="T156" fmla="+- 0 20603 15592"/>
              <a:gd name="T157" fmla="*/ T156 w 6217"/>
              <a:gd name="T158" fmla="+- 0 9357 8672"/>
              <a:gd name="T159" fmla="*/ 9357 h 2884"/>
              <a:gd name="T160" fmla="+- 0 20613 15592"/>
              <a:gd name="T161" fmla="*/ T160 w 6217"/>
              <a:gd name="T162" fmla="+- 0 9396 8672"/>
              <a:gd name="T163" fmla="*/ 9396 h 2884"/>
              <a:gd name="T164" fmla="+- 0 20675 15592"/>
              <a:gd name="T165" fmla="*/ T164 w 6217"/>
              <a:gd name="T166" fmla="+- 0 9297 8672"/>
              <a:gd name="T167" fmla="*/ 9297 h 2884"/>
              <a:gd name="T168" fmla="+- 0 20754 15592"/>
              <a:gd name="T169" fmla="*/ T168 w 6217"/>
              <a:gd name="T170" fmla="+- 0 9134 8672"/>
              <a:gd name="T171" fmla="*/ 9134 h 2884"/>
              <a:gd name="T172" fmla="+- 0 20828 15592"/>
              <a:gd name="T173" fmla="*/ T172 w 6217"/>
              <a:gd name="T174" fmla="+- 0 9095 8672"/>
              <a:gd name="T175" fmla="*/ 9095 h 2884"/>
              <a:gd name="T176" fmla="+- 0 20900 15592"/>
              <a:gd name="T177" fmla="*/ T176 w 6217"/>
              <a:gd name="T178" fmla="+- 0 9215 8672"/>
              <a:gd name="T179" fmla="*/ 9215 h 2884"/>
              <a:gd name="T180" fmla="+- 0 20935 15592"/>
              <a:gd name="T181" fmla="*/ T180 w 6217"/>
              <a:gd name="T182" fmla="+- 0 9254 8672"/>
              <a:gd name="T183" fmla="*/ 9254 h 2884"/>
              <a:gd name="T184" fmla="+- 0 21134 15592"/>
              <a:gd name="T185" fmla="*/ T184 w 6217"/>
              <a:gd name="T186" fmla="+- 0 8672 8672"/>
              <a:gd name="T187" fmla="*/ 8672 h 2884"/>
              <a:gd name="T188" fmla="+- 0 21192 15592"/>
              <a:gd name="T189" fmla="*/ T188 w 6217"/>
              <a:gd name="T190" fmla="+- 0 8750 8672"/>
              <a:gd name="T191" fmla="*/ 8750 h 2884"/>
              <a:gd name="T192" fmla="+- 0 21230 15592"/>
              <a:gd name="T193" fmla="*/ T192 w 6217"/>
              <a:gd name="T194" fmla="+- 0 8950 8672"/>
              <a:gd name="T195" fmla="*/ 8950 h 2884"/>
              <a:gd name="T196" fmla="+- 0 21231 15592"/>
              <a:gd name="T197" fmla="*/ T196 w 6217"/>
              <a:gd name="T198" fmla="+- 0 9199 8672"/>
              <a:gd name="T199" fmla="*/ 9199 h 2884"/>
              <a:gd name="T200" fmla="+- 0 21207 15592"/>
              <a:gd name="T201" fmla="*/ T200 w 6217"/>
              <a:gd name="T202" fmla="+- 0 9345 8672"/>
              <a:gd name="T203" fmla="*/ 9345 h 2884"/>
              <a:gd name="T204" fmla="+- 0 21226 15592"/>
              <a:gd name="T205" fmla="*/ T204 w 6217"/>
              <a:gd name="T206" fmla="+- 0 9290 8672"/>
              <a:gd name="T207" fmla="*/ 9290 h 2884"/>
              <a:gd name="T208" fmla="+- 0 21352 15592"/>
              <a:gd name="T209" fmla="*/ T208 w 6217"/>
              <a:gd name="T210" fmla="+- 0 9065 8672"/>
              <a:gd name="T211" fmla="*/ 9065 h 2884"/>
              <a:gd name="T212" fmla="+- 0 21406 15592"/>
              <a:gd name="T213" fmla="*/ T212 w 6217"/>
              <a:gd name="T214" fmla="+- 0 9124 8672"/>
              <a:gd name="T215" fmla="*/ 9124 h 2884"/>
              <a:gd name="T216" fmla="+- 0 21465 15592"/>
              <a:gd name="T217" fmla="*/ T216 w 6217"/>
              <a:gd name="T218" fmla="+- 0 9286 8672"/>
              <a:gd name="T219" fmla="*/ 9286 h 2884"/>
              <a:gd name="T220" fmla="+- 0 21524 15592"/>
              <a:gd name="T221" fmla="*/ T220 w 6217"/>
              <a:gd name="T222" fmla="+- 0 9359 8672"/>
              <a:gd name="T223" fmla="*/ 9359 h 2884"/>
              <a:gd name="T224" fmla="+- 0 21577 15592"/>
              <a:gd name="T225" fmla="*/ T224 w 6217"/>
              <a:gd name="T226" fmla="+- 0 9267 8672"/>
              <a:gd name="T227" fmla="*/ 9267 h 2884"/>
              <a:gd name="T228" fmla="+- 0 21660 15592"/>
              <a:gd name="T229" fmla="*/ T228 w 6217"/>
              <a:gd name="T230" fmla="+- 0 9181 8672"/>
              <a:gd name="T231" fmla="*/ 9181 h 2884"/>
              <a:gd name="T232" fmla="+- 0 21768 15592"/>
              <a:gd name="T233" fmla="*/ T232 w 6217"/>
              <a:gd name="T234" fmla="+- 0 9293 8672"/>
              <a:gd name="T235" fmla="*/ 9293 h 2884"/>
              <a:gd name="T236" fmla="+- 0 21803 15592"/>
              <a:gd name="T237" fmla="*/ T236 w 6217"/>
              <a:gd name="T238" fmla="+- 0 9516 8672"/>
              <a:gd name="T239" fmla="*/ 9516 h 2884"/>
              <a:gd name="T240" fmla="+- 0 21673 15592"/>
              <a:gd name="T241" fmla="*/ T240 w 6217"/>
              <a:gd name="T242" fmla="+- 0 9668 8672"/>
              <a:gd name="T243" fmla="*/ 9668 h 2884"/>
              <a:gd name="T244" fmla="+- 0 21469 15592"/>
              <a:gd name="T245" fmla="*/ T244 w 6217"/>
              <a:gd name="T246" fmla="+- 0 9726 8672"/>
              <a:gd name="T247" fmla="*/ 9726 h 288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</a:cxnLst>
            <a:rect l="0" t="0" r="r" b="b"/>
            <a:pathLst>
              <a:path w="6217" h="2884" extrusionOk="0">
                <a:moveTo>
                  <a:pt x="340" y="1682"/>
                </a:moveTo>
                <a:cubicBezTo>
                  <a:pt x="360" y="1670"/>
                  <a:pt x="377" y="1657"/>
                  <a:pt x="399" y="1648"/>
                </a:cubicBezTo>
                <a:cubicBezTo>
                  <a:pt x="430" y="1636"/>
                  <a:pt x="460" y="1632"/>
                  <a:pt x="492" y="1628"/>
                </a:cubicBezTo>
                <a:cubicBezTo>
                  <a:pt x="535" y="1622"/>
                  <a:pt x="575" y="1621"/>
                  <a:pt x="619" y="1624"/>
                </a:cubicBezTo>
                <a:cubicBezTo>
                  <a:pt x="662" y="1627"/>
                  <a:pt x="705" y="1626"/>
                  <a:pt x="745" y="1645"/>
                </a:cubicBezTo>
                <a:cubicBezTo>
                  <a:pt x="823" y="1682"/>
                  <a:pt x="856" y="1760"/>
                  <a:pt x="877" y="1840"/>
                </a:cubicBezTo>
                <a:cubicBezTo>
                  <a:pt x="924" y="2022"/>
                  <a:pt x="925" y="2226"/>
                  <a:pt x="922" y="2413"/>
                </a:cubicBezTo>
                <a:cubicBezTo>
                  <a:pt x="920" y="2535"/>
                  <a:pt x="926" y="2701"/>
                  <a:pt x="850" y="2805"/>
                </a:cubicBezTo>
                <a:cubicBezTo>
                  <a:pt x="808" y="2862"/>
                  <a:pt x="735" y="2881"/>
                  <a:pt x="668" y="2883"/>
                </a:cubicBezTo>
                <a:cubicBezTo>
                  <a:pt x="419" y="2891"/>
                  <a:pt x="142" y="2740"/>
                  <a:pt x="41" y="2508"/>
                </a:cubicBezTo>
                <a:cubicBezTo>
                  <a:pt x="-63" y="2270"/>
                  <a:pt x="30" y="2021"/>
                  <a:pt x="243" y="1884"/>
                </a:cubicBezTo>
                <a:cubicBezTo>
                  <a:pt x="340" y="1821"/>
                  <a:pt x="461" y="1784"/>
                  <a:pt x="575" y="1767"/>
                </a:cubicBezTo>
                <a:cubicBezTo>
                  <a:pt x="635" y="1758"/>
                  <a:pt x="697" y="1756"/>
                  <a:pt x="758" y="1752"/>
                </a:cubicBezTo>
              </a:path>
              <a:path w="6217" h="2884" extrusionOk="0">
                <a:moveTo>
                  <a:pt x="900" y="1889"/>
                </a:moveTo>
                <a:cubicBezTo>
                  <a:pt x="915" y="1888"/>
                  <a:pt x="925" y="1903"/>
                  <a:pt x="954" y="1893"/>
                </a:cubicBezTo>
                <a:cubicBezTo>
                  <a:pt x="1031" y="1866"/>
                  <a:pt x="1106" y="1796"/>
                  <a:pt x="1169" y="1748"/>
                </a:cubicBezTo>
                <a:cubicBezTo>
                  <a:pt x="1349" y="1612"/>
                  <a:pt x="1514" y="1457"/>
                  <a:pt x="1679" y="1304"/>
                </a:cubicBezTo>
                <a:cubicBezTo>
                  <a:pt x="1847" y="1148"/>
                  <a:pt x="2029" y="1029"/>
                  <a:pt x="2249" y="960"/>
                </a:cubicBezTo>
                <a:cubicBezTo>
                  <a:pt x="2455" y="895"/>
                  <a:pt x="2670" y="896"/>
                  <a:pt x="2879" y="854"/>
                </a:cubicBezTo>
                <a:cubicBezTo>
                  <a:pt x="2971" y="836"/>
                  <a:pt x="3079" y="817"/>
                  <a:pt x="3159" y="765"/>
                </a:cubicBezTo>
                <a:cubicBezTo>
                  <a:pt x="3201" y="739"/>
                  <a:pt x="3215" y="731"/>
                  <a:pt x="3237" y="707"/>
                </a:cubicBezTo>
              </a:path>
              <a:path w="6217" h="2884" extrusionOk="0">
                <a:moveTo>
                  <a:pt x="3522" y="482"/>
                </a:moveTo>
                <a:cubicBezTo>
                  <a:pt x="3484" y="465"/>
                  <a:pt x="3479" y="462"/>
                  <a:pt x="3491" y="425"/>
                </a:cubicBezTo>
                <a:cubicBezTo>
                  <a:pt x="3503" y="387"/>
                  <a:pt x="3531" y="361"/>
                  <a:pt x="3565" y="339"/>
                </a:cubicBezTo>
                <a:cubicBezTo>
                  <a:pt x="3612" y="308"/>
                  <a:pt x="3665" y="297"/>
                  <a:pt x="3720" y="304"/>
                </a:cubicBezTo>
                <a:cubicBezTo>
                  <a:pt x="3779" y="312"/>
                  <a:pt x="3829" y="349"/>
                  <a:pt x="3876" y="383"/>
                </a:cubicBezTo>
                <a:cubicBezTo>
                  <a:pt x="3914" y="410"/>
                  <a:pt x="3952" y="449"/>
                  <a:pt x="4001" y="451"/>
                </a:cubicBezTo>
                <a:cubicBezTo>
                  <a:pt x="4042" y="453"/>
                  <a:pt x="4086" y="394"/>
                  <a:pt x="4110" y="365"/>
                </a:cubicBezTo>
                <a:cubicBezTo>
                  <a:pt x="4137" y="326"/>
                  <a:pt x="4147" y="312"/>
                  <a:pt x="4165" y="286"/>
                </a:cubicBezTo>
              </a:path>
              <a:path w="6217" h="2884" extrusionOk="0">
                <a:moveTo>
                  <a:pt x="4756" y="328"/>
                </a:moveTo>
                <a:cubicBezTo>
                  <a:pt x="4773" y="358"/>
                  <a:pt x="4749" y="360"/>
                  <a:pt x="4720" y="379"/>
                </a:cubicBezTo>
                <a:cubicBezTo>
                  <a:pt x="4677" y="408"/>
                  <a:pt x="4637" y="443"/>
                  <a:pt x="4607" y="486"/>
                </a:cubicBezTo>
                <a:cubicBezTo>
                  <a:pt x="4574" y="534"/>
                  <a:pt x="4564" y="583"/>
                  <a:pt x="4577" y="639"/>
                </a:cubicBezTo>
                <a:cubicBezTo>
                  <a:pt x="4589" y="691"/>
                  <a:pt x="4636" y="730"/>
                  <a:pt x="4688" y="705"/>
                </a:cubicBezTo>
                <a:cubicBezTo>
                  <a:pt x="4735" y="683"/>
                  <a:pt x="4759" y="627"/>
                  <a:pt x="4773" y="581"/>
                </a:cubicBezTo>
                <a:cubicBezTo>
                  <a:pt x="4788" y="530"/>
                  <a:pt x="4794" y="469"/>
                  <a:pt x="4784" y="416"/>
                </a:cubicBezTo>
                <a:cubicBezTo>
                  <a:pt x="4778" y="383"/>
                  <a:pt x="4760" y="349"/>
                  <a:pt x="4744" y="320"/>
                </a:cubicBezTo>
              </a:path>
              <a:path w="6217" h="2884" extrusionOk="0">
                <a:moveTo>
                  <a:pt x="4985" y="341"/>
                </a:moveTo>
                <a:cubicBezTo>
                  <a:pt x="4991" y="398"/>
                  <a:pt x="4995" y="454"/>
                  <a:pt x="5001" y="511"/>
                </a:cubicBezTo>
                <a:cubicBezTo>
                  <a:pt x="5007" y="569"/>
                  <a:pt x="5004" y="627"/>
                  <a:pt x="5011" y="685"/>
                </a:cubicBezTo>
                <a:cubicBezTo>
                  <a:pt x="5015" y="707"/>
                  <a:pt x="5016" y="712"/>
                  <a:pt x="5021" y="724"/>
                </a:cubicBezTo>
                <a:cubicBezTo>
                  <a:pt x="5056" y="700"/>
                  <a:pt x="5065" y="665"/>
                  <a:pt x="5083" y="625"/>
                </a:cubicBezTo>
                <a:cubicBezTo>
                  <a:pt x="5108" y="570"/>
                  <a:pt x="5130" y="513"/>
                  <a:pt x="5162" y="462"/>
                </a:cubicBezTo>
                <a:cubicBezTo>
                  <a:pt x="5178" y="438"/>
                  <a:pt x="5204" y="404"/>
                  <a:pt x="5236" y="423"/>
                </a:cubicBezTo>
                <a:cubicBezTo>
                  <a:pt x="5273" y="445"/>
                  <a:pt x="5289" y="508"/>
                  <a:pt x="5308" y="543"/>
                </a:cubicBezTo>
                <a:cubicBezTo>
                  <a:pt x="5321" y="566"/>
                  <a:pt x="5322" y="572"/>
                  <a:pt x="5343" y="582"/>
                </a:cubicBezTo>
              </a:path>
              <a:path w="6217" h="2884" extrusionOk="0">
                <a:moveTo>
                  <a:pt x="5542" y="0"/>
                </a:moveTo>
                <a:cubicBezTo>
                  <a:pt x="5584" y="7"/>
                  <a:pt x="5590" y="32"/>
                  <a:pt x="5600" y="78"/>
                </a:cubicBezTo>
                <a:cubicBezTo>
                  <a:pt x="5614" y="143"/>
                  <a:pt x="5631" y="211"/>
                  <a:pt x="5638" y="278"/>
                </a:cubicBezTo>
                <a:cubicBezTo>
                  <a:pt x="5646" y="361"/>
                  <a:pt x="5644" y="444"/>
                  <a:pt x="5639" y="527"/>
                </a:cubicBezTo>
                <a:cubicBezTo>
                  <a:pt x="5636" y="575"/>
                  <a:pt x="5633" y="631"/>
                  <a:pt x="5615" y="673"/>
                </a:cubicBezTo>
                <a:cubicBezTo>
                  <a:pt x="5622" y="646"/>
                  <a:pt x="5625" y="635"/>
                  <a:pt x="5634" y="618"/>
                </a:cubicBezTo>
              </a:path>
              <a:path w="6217" h="2884" extrusionOk="0">
                <a:moveTo>
                  <a:pt x="5760" y="393"/>
                </a:moveTo>
                <a:cubicBezTo>
                  <a:pt x="5788" y="409"/>
                  <a:pt x="5797" y="417"/>
                  <a:pt x="5814" y="452"/>
                </a:cubicBezTo>
                <a:cubicBezTo>
                  <a:pt x="5839" y="504"/>
                  <a:pt x="5851" y="561"/>
                  <a:pt x="5873" y="614"/>
                </a:cubicBezTo>
                <a:cubicBezTo>
                  <a:pt x="5891" y="656"/>
                  <a:pt x="5901" y="666"/>
                  <a:pt x="5932" y="687"/>
                </a:cubicBezTo>
                <a:cubicBezTo>
                  <a:pt x="5959" y="659"/>
                  <a:pt x="5968" y="630"/>
                  <a:pt x="5985" y="595"/>
                </a:cubicBezTo>
                <a:cubicBezTo>
                  <a:pt x="5999" y="566"/>
                  <a:pt x="6028" y="507"/>
                  <a:pt x="6068" y="509"/>
                </a:cubicBezTo>
                <a:cubicBezTo>
                  <a:pt x="6120" y="512"/>
                  <a:pt x="6157" y="582"/>
                  <a:pt x="6176" y="621"/>
                </a:cubicBezTo>
                <a:cubicBezTo>
                  <a:pt x="6209" y="688"/>
                  <a:pt x="6226" y="769"/>
                  <a:pt x="6211" y="844"/>
                </a:cubicBezTo>
                <a:cubicBezTo>
                  <a:pt x="6197" y="914"/>
                  <a:pt x="6143" y="965"/>
                  <a:pt x="6081" y="996"/>
                </a:cubicBezTo>
                <a:cubicBezTo>
                  <a:pt x="6019" y="1027"/>
                  <a:pt x="5944" y="1038"/>
                  <a:pt x="5877" y="1054"/>
                </a:cubicBezTo>
              </a:path>
            </a:pathLst>
          </a:custGeom>
          <a:noFill/>
          <a:ln w="19050" cap="rnd">
            <a:solidFill>
              <a:srgbClr val="EA700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23066" y="2887268"/>
            <a:ext cx="2371725" cy="859631"/>
          </a:xfrm>
          <a:custGeom>
            <a:avLst/>
            <a:gdLst>
              <a:gd name="T0" fmla="+- 0 19506 18674"/>
              <a:gd name="T1" fmla="*/ T0 w 6589"/>
              <a:gd name="T2" fmla="+- 0 12771 10693"/>
              <a:gd name="T3" fmla="*/ 12771 h 3186"/>
              <a:gd name="T4" fmla="+- 0 19526 18674"/>
              <a:gd name="T5" fmla="*/ T4 w 6589"/>
              <a:gd name="T6" fmla="+- 0 13668 10693"/>
              <a:gd name="T7" fmla="*/ 13668 h 3186"/>
              <a:gd name="T8" fmla="+- 0 18773 18674"/>
              <a:gd name="T9" fmla="*/ T8 w 6589"/>
              <a:gd name="T10" fmla="+- 0 13686 10693"/>
              <a:gd name="T11" fmla="*/ 13686 h 3186"/>
              <a:gd name="T12" fmla="+- 0 19456 18674"/>
              <a:gd name="T13" fmla="*/ T12 w 6589"/>
              <a:gd name="T14" fmla="+- 0 12534 10693"/>
              <a:gd name="T15" fmla="*/ 12534 h 3186"/>
              <a:gd name="T16" fmla="+- 0 19672 18674"/>
              <a:gd name="T17" fmla="*/ T16 w 6589"/>
              <a:gd name="T18" fmla="+- 0 12356 10693"/>
              <a:gd name="T19" fmla="*/ 12356 h 3186"/>
              <a:gd name="T20" fmla="+- 0 20949 18674"/>
              <a:gd name="T21" fmla="*/ T20 w 6589"/>
              <a:gd name="T22" fmla="+- 0 11427 10693"/>
              <a:gd name="T23" fmla="*/ 11427 h 3186"/>
              <a:gd name="T24" fmla="+- 0 21106 18674"/>
              <a:gd name="T25" fmla="*/ T24 w 6589"/>
              <a:gd name="T26" fmla="+- 0 11706 10693"/>
              <a:gd name="T27" fmla="*/ 11706 h 3186"/>
              <a:gd name="T28" fmla="+- 0 21154 18674"/>
              <a:gd name="T29" fmla="*/ T28 w 6589"/>
              <a:gd name="T30" fmla="+- 0 11424 10693"/>
              <a:gd name="T31" fmla="*/ 11424 h 3186"/>
              <a:gd name="T32" fmla="+- 0 20934 18674"/>
              <a:gd name="T33" fmla="*/ T32 w 6589"/>
              <a:gd name="T34" fmla="+- 0 11380 10693"/>
              <a:gd name="T35" fmla="*/ 11380 h 3186"/>
              <a:gd name="T36" fmla="+- 0 21508 18674"/>
              <a:gd name="T37" fmla="*/ T36 w 6589"/>
              <a:gd name="T38" fmla="+- 0 10757 10693"/>
              <a:gd name="T39" fmla="*/ 10757 h 3186"/>
              <a:gd name="T40" fmla="+- 0 21501 18674"/>
              <a:gd name="T41" fmla="*/ T40 w 6589"/>
              <a:gd name="T42" fmla="+- 0 11134 10693"/>
              <a:gd name="T43" fmla="*/ 11134 h 3186"/>
              <a:gd name="T44" fmla="+- 0 21737 18674"/>
              <a:gd name="T45" fmla="*/ T44 w 6589"/>
              <a:gd name="T46" fmla="+- 0 10968 10693"/>
              <a:gd name="T47" fmla="*/ 10968 h 3186"/>
              <a:gd name="T48" fmla="+- 0 22019 18674"/>
              <a:gd name="T49" fmla="*/ T48 w 6589"/>
              <a:gd name="T50" fmla="+- 0 10693 10693"/>
              <a:gd name="T51" fmla="*/ 10693 h 3186"/>
              <a:gd name="T52" fmla="+- 0 22003 18674"/>
              <a:gd name="T53" fmla="*/ T52 w 6589"/>
              <a:gd name="T54" fmla="+- 0 11323 10693"/>
              <a:gd name="T55" fmla="*/ 11323 h 3186"/>
              <a:gd name="T56" fmla="+- 0 21934 18674"/>
              <a:gd name="T57" fmla="*/ T56 w 6589"/>
              <a:gd name="T58" fmla="+- 0 11670 10693"/>
              <a:gd name="T59" fmla="*/ 11670 h 3186"/>
              <a:gd name="T60" fmla="+- 0 22178 18674"/>
              <a:gd name="T61" fmla="*/ T60 w 6589"/>
              <a:gd name="T62" fmla="+- 0 11473 10693"/>
              <a:gd name="T63" fmla="*/ 11473 h 3186"/>
              <a:gd name="T64" fmla="+- 0 21951 18674"/>
              <a:gd name="T65" fmla="*/ T64 w 6589"/>
              <a:gd name="T66" fmla="+- 0 11819 10693"/>
              <a:gd name="T67" fmla="*/ 11819 h 3186"/>
              <a:gd name="T68" fmla="+- 0 22471 18674"/>
              <a:gd name="T69" fmla="*/ T68 w 6589"/>
              <a:gd name="T70" fmla="+- 0 11541 10693"/>
              <a:gd name="T71" fmla="*/ 11541 h 3186"/>
              <a:gd name="T72" fmla="+- 0 22380 18674"/>
              <a:gd name="T73" fmla="*/ T72 w 6589"/>
              <a:gd name="T74" fmla="+- 0 11841 10693"/>
              <a:gd name="T75" fmla="*/ 11841 h 3186"/>
              <a:gd name="T76" fmla="+- 0 22514 18674"/>
              <a:gd name="T77" fmla="*/ T76 w 6589"/>
              <a:gd name="T78" fmla="+- 0 11581 10693"/>
              <a:gd name="T79" fmla="*/ 11581 h 3186"/>
              <a:gd name="T80" fmla="+- 0 22738 18674"/>
              <a:gd name="T81" fmla="*/ T80 w 6589"/>
              <a:gd name="T82" fmla="+- 0 11888 10693"/>
              <a:gd name="T83" fmla="*/ 11888 h 3186"/>
              <a:gd name="T84" fmla="+- 0 22813 18674"/>
              <a:gd name="T85" fmla="*/ T84 w 6589"/>
              <a:gd name="T86" fmla="+- 0 11537 10693"/>
              <a:gd name="T87" fmla="*/ 11537 h 3186"/>
              <a:gd name="T88" fmla="+- 0 23051 18674"/>
              <a:gd name="T89" fmla="*/ T88 w 6589"/>
              <a:gd name="T90" fmla="+- 0 11438 10693"/>
              <a:gd name="T91" fmla="*/ 11438 h 3186"/>
              <a:gd name="T92" fmla="+- 0 22991 18674"/>
              <a:gd name="T93" fmla="*/ T92 w 6589"/>
              <a:gd name="T94" fmla="+- 0 11869 10693"/>
              <a:gd name="T95" fmla="*/ 11869 h 3186"/>
              <a:gd name="T96" fmla="+- 0 23310 18674"/>
              <a:gd name="T97" fmla="*/ T96 w 6589"/>
              <a:gd name="T98" fmla="+- 0 11398 10693"/>
              <a:gd name="T99" fmla="*/ 11398 h 3186"/>
              <a:gd name="T100" fmla="+- 0 23512 18674"/>
              <a:gd name="T101" fmla="*/ T100 w 6589"/>
              <a:gd name="T102" fmla="+- 0 11557 10693"/>
              <a:gd name="T103" fmla="*/ 11557 h 3186"/>
              <a:gd name="T104" fmla="+- 0 23504 18674"/>
              <a:gd name="T105" fmla="*/ T104 w 6589"/>
              <a:gd name="T106" fmla="+- 0 11944 10693"/>
              <a:gd name="T107" fmla="*/ 11944 h 3186"/>
              <a:gd name="T108" fmla="+- 0 23601 18674"/>
              <a:gd name="T109" fmla="*/ T108 w 6589"/>
              <a:gd name="T110" fmla="+- 0 11511 10693"/>
              <a:gd name="T111" fmla="*/ 11511 h 3186"/>
              <a:gd name="T112" fmla="+- 0 23737 18674"/>
              <a:gd name="T113" fmla="*/ T112 w 6589"/>
              <a:gd name="T114" fmla="+- 0 11814 10693"/>
              <a:gd name="T115" fmla="*/ 11814 h 3186"/>
              <a:gd name="T116" fmla="+- 0 23893 18674"/>
              <a:gd name="T117" fmla="*/ T116 w 6589"/>
              <a:gd name="T118" fmla="+- 0 11604 10693"/>
              <a:gd name="T119" fmla="*/ 11604 h 3186"/>
              <a:gd name="T120" fmla="+- 0 24036 18674"/>
              <a:gd name="T121" fmla="*/ T120 w 6589"/>
              <a:gd name="T122" fmla="+- 0 11884 10693"/>
              <a:gd name="T123" fmla="*/ 11884 h 3186"/>
              <a:gd name="T124" fmla="+- 0 24189 18674"/>
              <a:gd name="T125" fmla="*/ T124 w 6589"/>
              <a:gd name="T126" fmla="+- 0 11575 10693"/>
              <a:gd name="T127" fmla="*/ 11575 h 3186"/>
              <a:gd name="T128" fmla="+- 0 24285 18674"/>
              <a:gd name="T129" fmla="*/ T128 w 6589"/>
              <a:gd name="T130" fmla="+- 0 11581 10693"/>
              <a:gd name="T131" fmla="*/ 11581 h 3186"/>
              <a:gd name="T132" fmla="+- 0 24445 18674"/>
              <a:gd name="T133" fmla="*/ T132 w 6589"/>
              <a:gd name="T134" fmla="+- 0 11450 10693"/>
              <a:gd name="T135" fmla="*/ 11450 h 3186"/>
              <a:gd name="T136" fmla="+- 0 24339 18674"/>
              <a:gd name="T137" fmla="*/ T136 w 6589"/>
              <a:gd name="T138" fmla="+- 0 11817 10693"/>
              <a:gd name="T139" fmla="*/ 11817 h 3186"/>
              <a:gd name="T140" fmla="+- 0 24690 18674"/>
              <a:gd name="T141" fmla="*/ T140 w 6589"/>
              <a:gd name="T142" fmla="+- 0 11578 10693"/>
              <a:gd name="T143" fmla="*/ 11578 h 3186"/>
              <a:gd name="T144" fmla="+- 0 24661 18674"/>
              <a:gd name="T145" fmla="*/ T144 w 6589"/>
              <a:gd name="T146" fmla="+- 0 11864 10693"/>
              <a:gd name="T147" fmla="*/ 11864 h 3186"/>
              <a:gd name="T148" fmla="+- 0 24800 18674"/>
              <a:gd name="T149" fmla="*/ T148 w 6589"/>
              <a:gd name="T150" fmla="+- 0 11108 10693"/>
              <a:gd name="T151" fmla="*/ 11108 h 3186"/>
              <a:gd name="T152" fmla="+- 0 24854 18674"/>
              <a:gd name="T153" fmla="*/ T152 w 6589"/>
              <a:gd name="T154" fmla="+- 0 11472 10693"/>
              <a:gd name="T155" fmla="*/ 11472 h 3186"/>
              <a:gd name="T156" fmla="+- 0 24801 18674"/>
              <a:gd name="T157" fmla="*/ T156 w 6589"/>
              <a:gd name="T158" fmla="+- 0 11685 10693"/>
              <a:gd name="T159" fmla="*/ 11685 h 3186"/>
              <a:gd name="T160" fmla="+- 0 25068 18674"/>
              <a:gd name="T161" fmla="*/ T160 w 6589"/>
              <a:gd name="T162" fmla="+- 0 10789 10693"/>
              <a:gd name="T163" fmla="*/ 10789 h 3186"/>
              <a:gd name="T164" fmla="+- 0 25085 18674"/>
              <a:gd name="T165" fmla="*/ T164 w 6589"/>
              <a:gd name="T166" fmla="+- 0 11124 10693"/>
              <a:gd name="T167" fmla="*/ 11124 h 3186"/>
              <a:gd name="T168" fmla="+- 0 25231 18674"/>
              <a:gd name="T169" fmla="*/ T168 w 6589"/>
              <a:gd name="T170" fmla="+- 0 11286 10693"/>
              <a:gd name="T171" fmla="*/ 11286 h 318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</a:cxnLst>
            <a:rect l="0" t="0" r="r" b="b"/>
            <a:pathLst>
              <a:path w="6589" h="3186" extrusionOk="0">
                <a:moveTo>
                  <a:pt x="504" y="1858"/>
                </a:moveTo>
                <a:cubicBezTo>
                  <a:pt x="543" y="1867"/>
                  <a:pt x="581" y="1876"/>
                  <a:pt x="619" y="1890"/>
                </a:cubicBezTo>
                <a:cubicBezTo>
                  <a:pt x="715" y="1926"/>
                  <a:pt x="779" y="1991"/>
                  <a:pt x="832" y="2078"/>
                </a:cubicBezTo>
                <a:cubicBezTo>
                  <a:pt x="882" y="2159"/>
                  <a:pt x="922" y="2247"/>
                  <a:pt x="946" y="2340"/>
                </a:cubicBezTo>
                <a:cubicBezTo>
                  <a:pt x="974" y="2446"/>
                  <a:pt x="986" y="2566"/>
                  <a:pt x="969" y="2675"/>
                </a:cubicBezTo>
                <a:cubicBezTo>
                  <a:pt x="953" y="2779"/>
                  <a:pt x="913" y="2889"/>
                  <a:pt x="852" y="2975"/>
                </a:cubicBezTo>
                <a:cubicBezTo>
                  <a:pt x="795" y="3055"/>
                  <a:pt x="713" y="3122"/>
                  <a:pt x="620" y="3156"/>
                </a:cubicBezTo>
                <a:cubicBezTo>
                  <a:pt x="532" y="3189"/>
                  <a:pt x="427" y="3195"/>
                  <a:pt x="337" y="3169"/>
                </a:cubicBezTo>
                <a:cubicBezTo>
                  <a:pt x="238" y="3140"/>
                  <a:pt x="158" y="3076"/>
                  <a:pt x="99" y="2993"/>
                </a:cubicBezTo>
                <a:cubicBezTo>
                  <a:pt x="-19" y="2826"/>
                  <a:pt x="-20" y="2625"/>
                  <a:pt x="46" y="2437"/>
                </a:cubicBezTo>
                <a:cubicBezTo>
                  <a:pt x="130" y="2197"/>
                  <a:pt x="325" y="1980"/>
                  <a:pt x="561" y="1884"/>
                </a:cubicBezTo>
                <a:cubicBezTo>
                  <a:pt x="635" y="1854"/>
                  <a:pt x="704" y="1846"/>
                  <a:pt x="782" y="1841"/>
                </a:cubicBezTo>
              </a:path>
              <a:path w="6589" h="3186" extrusionOk="0">
                <a:moveTo>
                  <a:pt x="819" y="1771"/>
                </a:moveTo>
                <a:cubicBezTo>
                  <a:pt x="840" y="1748"/>
                  <a:pt x="841" y="1738"/>
                  <a:pt x="871" y="1721"/>
                </a:cubicBezTo>
                <a:cubicBezTo>
                  <a:pt x="912" y="1698"/>
                  <a:pt x="954" y="1681"/>
                  <a:pt x="998" y="1663"/>
                </a:cubicBezTo>
                <a:cubicBezTo>
                  <a:pt x="1240" y="1564"/>
                  <a:pt x="1424" y="1376"/>
                  <a:pt x="1608" y="1195"/>
                </a:cubicBezTo>
                <a:cubicBezTo>
                  <a:pt x="1726" y="1079"/>
                  <a:pt x="1845" y="956"/>
                  <a:pt x="1983" y="863"/>
                </a:cubicBezTo>
                <a:cubicBezTo>
                  <a:pt x="2067" y="807"/>
                  <a:pt x="2171" y="739"/>
                  <a:pt x="2275" y="734"/>
                </a:cubicBezTo>
                <a:cubicBezTo>
                  <a:pt x="2335" y="731"/>
                  <a:pt x="2366" y="764"/>
                  <a:pt x="2395" y="811"/>
                </a:cubicBezTo>
                <a:cubicBezTo>
                  <a:pt x="2413" y="839"/>
                  <a:pt x="2456" y="893"/>
                  <a:pt x="2457" y="926"/>
                </a:cubicBezTo>
                <a:cubicBezTo>
                  <a:pt x="2459" y="963"/>
                  <a:pt x="2419" y="976"/>
                  <a:pt x="2432" y="1013"/>
                </a:cubicBezTo>
                <a:cubicBezTo>
                  <a:pt x="2444" y="1017"/>
                  <a:pt x="2447" y="1018"/>
                  <a:pt x="2455" y="1021"/>
                </a:cubicBezTo>
                <a:cubicBezTo>
                  <a:pt x="2456" y="978"/>
                  <a:pt x="2456" y="935"/>
                  <a:pt x="2458" y="892"/>
                </a:cubicBezTo>
                <a:cubicBezTo>
                  <a:pt x="2460" y="837"/>
                  <a:pt x="2472" y="785"/>
                  <a:pt x="2480" y="731"/>
                </a:cubicBezTo>
                <a:cubicBezTo>
                  <a:pt x="2484" y="705"/>
                  <a:pt x="2485" y="680"/>
                  <a:pt x="2488" y="654"/>
                </a:cubicBezTo>
                <a:cubicBezTo>
                  <a:pt x="2456" y="654"/>
                  <a:pt x="2441" y="649"/>
                  <a:pt x="2404" y="659"/>
                </a:cubicBezTo>
                <a:cubicBezTo>
                  <a:pt x="2372" y="667"/>
                  <a:pt x="2293" y="712"/>
                  <a:pt x="2260" y="687"/>
                </a:cubicBezTo>
                <a:cubicBezTo>
                  <a:pt x="2229" y="664"/>
                  <a:pt x="2244" y="641"/>
                  <a:pt x="2240" y="607"/>
                </a:cubicBezTo>
                <a:cubicBezTo>
                  <a:pt x="2240" y="598"/>
                  <a:pt x="2240" y="590"/>
                  <a:pt x="2240" y="581"/>
                </a:cubicBezTo>
              </a:path>
              <a:path w="6589" h="3186" extrusionOk="0">
                <a:moveTo>
                  <a:pt x="2834" y="64"/>
                </a:moveTo>
                <a:cubicBezTo>
                  <a:pt x="2826" y="90"/>
                  <a:pt x="2820" y="130"/>
                  <a:pt x="2821" y="159"/>
                </a:cubicBezTo>
                <a:cubicBezTo>
                  <a:pt x="2823" y="217"/>
                  <a:pt x="2823" y="275"/>
                  <a:pt x="2825" y="333"/>
                </a:cubicBezTo>
                <a:cubicBezTo>
                  <a:pt x="2826" y="369"/>
                  <a:pt x="2827" y="405"/>
                  <a:pt x="2827" y="441"/>
                </a:cubicBezTo>
                <a:cubicBezTo>
                  <a:pt x="2840" y="426"/>
                  <a:pt x="2845" y="419"/>
                  <a:pt x="2852" y="406"/>
                </a:cubicBezTo>
              </a:path>
              <a:path w="6589" h="3186" extrusionOk="0">
                <a:moveTo>
                  <a:pt x="3058" y="128"/>
                </a:moveTo>
                <a:cubicBezTo>
                  <a:pt x="3062" y="177"/>
                  <a:pt x="3065" y="225"/>
                  <a:pt x="3063" y="275"/>
                </a:cubicBezTo>
                <a:cubicBezTo>
                  <a:pt x="3061" y="332"/>
                  <a:pt x="3057" y="393"/>
                  <a:pt x="3050" y="449"/>
                </a:cubicBezTo>
                <a:cubicBezTo>
                  <a:pt x="3047" y="460"/>
                  <a:pt x="3045" y="470"/>
                  <a:pt x="3042" y="481"/>
                </a:cubicBezTo>
              </a:path>
              <a:path w="6589" h="3186" extrusionOk="0">
                <a:moveTo>
                  <a:pt x="3345" y="0"/>
                </a:moveTo>
                <a:cubicBezTo>
                  <a:pt x="3362" y="30"/>
                  <a:pt x="3360" y="38"/>
                  <a:pt x="3363" y="70"/>
                </a:cubicBezTo>
                <a:cubicBezTo>
                  <a:pt x="3369" y="140"/>
                  <a:pt x="3354" y="212"/>
                  <a:pt x="3351" y="282"/>
                </a:cubicBezTo>
                <a:cubicBezTo>
                  <a:pt x="3346" y="398"/>
                  <a:pt x="3340" y="514"/>
                  <a:pt x="3329" y="630"/>
                </a:cubicBezTo>
                <a:cubicBezTo>
                  <a:pt x="3318" y="751"/>
                  <a:pt x="3309" y="875"/>
                  <a:pt x="3280" y="994"/>
                </a:cubicBezTo>
                <a:cubicBezTo>
                  <a:pt x="3271" y="1031"/>
                  <a:pt x="3264" y="1050"/>
                  <a:pt x="3242" y="1082"/>
                </a:cubicBezTo>
                <a:cubicBezTo>
                  <a:pt x="3246" y="1046"/>
                  <a:pt x="3250" y="1012"/>
                  <a:pt x="3260" y="977"/>
                </a:cubicBezTo>
                <a:cubicBezTo>
                  <a:pt x="3278" y="916"/>
                  <a:pt x="3300" y="858"/>
                  <a:pt x="3332" y="803"/>
                </a:cubicBezTo>
                <a:cubicBezTo>
                  <a:pt x="3345" y="780"/>
                  <a:pt x="3394" y="698"/>
                  <a:pt x="3430" y="702"/>
                </a:cubicBezTo>
                <a:cubicBezTo>
                  <a:pt x="3474" y="707"/>
                  <a:pt x="3490" y="741"/>
                  <a:pt x="3504" y="780"/>
                </a:cubicBezTo>
                <a:cubicBezTo>
                  <a:pt x="3525" y="838"/>
                  <a:pt x="3531" y="906"/>
                  <a:pt x="3528" y="968"/>
                </a:cubicBezTo>
                <a:cubicBezTo>
                  <a:pt x="3525" y="1028"/>
                  <a:pt x="3509" y="1097"/>
                  <a:pt x="3453" y="1130"/>
                </a:cubicBezTo>
                <a:cubicBezTo>
                  <a:pt x="3399" y="1162"/>
                  <a:pt x="3332" y="1140"/>
                  <a:pt x="3277" y="1126"/>
                </a:cubicBezTo>
                <a:cubicBezTo>
                  <a:pt x="3237" y="1116"/>
                  <a:pt x="3203" y="1102"/>
                  <a:pt x="3174" y="1071"/>
                </a:cubicBezTo>
                <a:cubicBezTo>
                  <a:pt x="3170" y="1065"/>
                  <a:pt x="3166" y="1060"/>
                  <a:pt x="3162" y="1054"/>
                </a:cubicBezTo>
              </a:path>
              <a:path w="6589" h="3186" extrusionOk="0">
                <a:moveTo>
                  <a:pt x="3797" y="848"/>
                </a:moveTo>
                <a:cubicBezTo>
                  <a:pt x="3775" y="832"/>
                  <a:pt x="3748" y="814"/>
                  <a:pt x="3722" y="842"/>
                </a:cubicBezTo>
                <a:cubicBezTo>
                  <a:pt x="3695" y="871"/>
                  <a:pt x="3687" y="930"/>
                  <a:pt x="3685" y="969"/>
                </a:cubicBezTo>
                <a:cubicBezTo>
                  <a:pt x="3682" y="1027"/>
                  <a:pt x="3687" y="1093"/>
                  <a:pt x="3706" y="1148"/>
                </a:cubicBezTo>
                <a:cubicBezTo>
                  <a:pt x="3717" y="1179"/>
                  <a:pt x="3741" y="1215"/>
                  <a:pt x="3777" y="1190"/>
                </a:cubicBezTo>
                <a:cubicBezTo>
                  <a:pt x="3819" y="1161"/>
                  <a:pt x="3834" y="1098"/>
                  <a:pt x="3843" y="1051"/>
                </a:cubicBezTo>
                <a:cubicBezTo>
                  <a:pt x="3853" y="997"/>
                  <a:pt x="3857" y="941"/>
                  <a:pt x="3840" y="888"/>
                </a:cubicBezTo>
                <a:cubicBezTo>
                  <a:pt x="3829" y="853"/>
                  <a:pt x="3817" y="831"/>
                  <a:pt x="3797" y="856"/>
                </a:cubicBezTo>
              </a:path>
              <a:path w="6589" h="3186" extrusionOk="0">
                <a:moveTo>
                  <a:pt x="4042" y="1164"/>
                </a:moveTo>
                <a:cubicBezTo>
                  <a:pt x="4053" y="1181"/>
                  <a:pt x="4056" y="1185"/>
                  <a:pt x="4064" y="1195"/>
                </a:cubicBezTo>
                <a:cubicBezTo>
                  <a:pt x="4091" y="1168"/>
                  <a:pt x="4083" y="1140"/>
                  <a:pt x="4086" y="1101"/>
                </a:cubicBezTo>
                <a:cubicBezTo>
                  <a:pt x="4089" y="1057"/>
                  <a:pt x="4096" y="1012"/>
                  <a:pt x="4102" y="968"/>
                </a:cubicBezTo>
                <a:cubicBezTo>
                  <a:pt x="4109" y="923"/>
                  <a:pt x="4125" y="886"/>
                  <a:pt x="4139" y="844"/>
                </a:cubicBezTo>
                <a:cubicBezTo>
                  <a:pt x="4151" y="809"/>
                  <a:pt x="4170" y="780"/>
                  <a:pt x="4188" y="746"/>
                </a:cubicBezTo>
                <a:cubicBezTo>
                  <a:pt x="4200" y="725"/>
                  <a:pt x="4204" y="719"/>
                  <a:pt x="4212" y="705"/>
                </a:cubicBezTo>
              </a:path>
              <a:path w="6589" h="3186" extrusionOk="0">
                <a:moveTo>
                  <a:pt x="4377" y="745"/>
                </a:moveTo>
                <a:cubicBezTo>
                  <a:pt x="4355" y="773"/>
                  <a:pt x="4351" y="812"/>
                  <a:pt x="4347" y="850"/>
                </a:cubicBezTo>
                <a:cubicBezTo>
                  <a:pt x="4340" y="918"/>
                  <a:pt x="4327" y="985"/>
                  <a:pt x="4322" y="1053"/>
                </a:cubicBezTo>
                <a:cubicBezTo>
                  <a:pt x="4319" y="1094"/>
                  <a:pt x="4318" y="1135"/>
                  <a:pt x="4317" y="1176"/>
                </a:cubicBezTo>
                <a:cubicBezTo>
                  <a:pt x="4356" y="1141"/>
                  <a:pt x="4373" y="1100"/>
                  <a:pt x="4396" y="1052"/>
                </a:cubicBezTo>
                <a:cubicBezTo>
                  <a:pt x="4432" y="979"/>
                  <a:pt x="4471" y="905"/>
                  <a:pt x="4517" y="837"/>
                </a:cubicBezTo>
                <a:cubicBezTo>
                  <a:pt x="4546" y="793"/>
                  <a:pt x="4591" y="735"/>
                  <a:pt x="4636" y="705"/>
                </a:cubicBezTo>
                <a:cubicBezTo>
                  <a:pt x="4667" y="684"/>
                  <a:pt x="4709" y="680"/>
                  <a:pt x="4745" y="675"/>
                </a:cubicBezTo>
              </a:path>
              <a:path w="6589" h="3186" extrusionOk="0">
                <a:moveTo>
                  <a:pt x="4932" y="713"/>
                </a:moveTo>
                <a:cubicBezTo>
                  <a:pt x="4906" y="769"/>
                  <a:pt x="4874" y="815"/>
                  <a:pt x="4838" y="864"/>
                </a:cubicBezTo>
                <a:cubicBezTo>
                  <a:pt x="4792" y="927"/>
                  <a:pt x="4757" y="991"/>
                  <a:pt x="4735" y="1067"/>
                </a:cubicBezTo>
                <a:cubicBezTo>
                  <a:pt x="4718" y="1125"/>
                  <a:pt x="4708" y="1195"/>
                  <a:pt x="4737" y="1252"/>
                </a:cubicBezTo>
                <a:cubicBezTo>
                  <a:pt x="4758" y="1294"/>
                  <a:pt x="4803" y="1278"/>
                  <a:pt x="4830" y="1251"/>
                </a:cubicBezTo>
                <a:cubicBezTo>
                  <a:pt x="4889" y="1192"/>
                  <a:pt x="4909" y="1090"/>
                  <a:pt x="4919" y="1011"/>
                </a:cubicBezTo>
                <a:cubicBezTo>
                  <a:pt x="4925" y="962"/>
                  <a:pt x="4928" y="904"/>
                  <a:pt x="4918" y="855"/>
                </a:cubicBezTo>
                <a:cubicBezTo>
                  <a:pt x="4908" y="805"/>
                  <a:pt x="4906" y="839"/>
                  <a:pt x="4927" y="818"/>
                </a:cubicBezTo>
              </a:path>
              <a:path w="6589" h="3186" extrusionOk="0">
                <a:moveTo>
                  <a:pt x="5023" y="780"/>
                </a:moveTo>
                <a:cubicBezTo>
                  <a:pt x="5034" y="832"/>
                  <a:pt x="5048" y="885"/>
                  <a:pt x="5051" y="938"/>
                </a:cubicBezTo>
                <a:cubicBezTo>
                  <a:pt x="5054" y="1000"/>
                  <a:pt x="5056" y="1060"/>
                  <a:pt x="5063" y="1121"/>
                </a:cubicBezTo>
                <a:cubicBezTo>
                  <a:pt x="5068" y="1161"/>
                  <a:pt x="5073" y="1187"/>
                  <a:pt x="5089" y="1221"/>
                </a:cubicBezTo>
                <a:cubicBezTo>
                  <a:pt x="5117" y="1199"/>
                  <a:pt x="5127" y="1187"/>
                  <a:pt x="5142" y="1148"/>
                </a:cubicBezTo>
                <a:cubicBezTo>
                  <a:pt x="5171" y="1073"/>
                  <a:pt x="5179" y="980"/>
                  <a:pt x="5219" y="911"/>
                </a:cubicBezTo>
                <a:cubicBezTo>
                  <a:pt x="5246" y="938"/>
                  <a:pt x="5253" y="969"/>
                  <a:pt x="5265" y="1006"/>
                </a:cubicBezTo>
                <a:cubicBezTo>
                  <a:pt x="5281" y="1054"/>
                  <a:pt x="5299" y="1100"/>
                  <a:pt x="5322" y="1145"/>
                </a:cubicBezTo>
                <a:cubicBezTo>
                  <a:pt x="5334" y="1169"/>
                  <a:pt x="5345" y="1175"/>
                  <a:pt x="5362" y="1191"/>
                </a:cubicBezTo>
                <a:cubicBezTo>
                  <a:pt x="5387" y="1171"/>
                  <a:pt x="5393" y="1158"/>
                  <a:pt x="5408" y="1124"/>
                </a:cubicBezTo>
                <a:cubicBezTo>
                  <a:pt x="5432" y="1068"/>
                  <a:pt x="5455" y="1007"/>
                  <a:pt x="5484" y="953"/>
                </a:cubicBezTo>
                <a:cubicBezTo>
                  <a:pt x="5495" y="932"/>
                  <a:pt x="5512" y="906"/>
                  <a:pt x="5515" y="882"/>
                </a:cubicBezTo>
                <a:cubicBezTo>
                  <a:pt x="5514" y="877"/>
                  <a:pt x="5513" y="872"/>
                  <a:pt x="5512" y="867"/>
                </a:cubicBezTo>
              </a:path>
              <a:path w="6589" h="3186" extrusionOk="0">
                <a:moveTo>
                  <a:pt x="5485" y="850"/>
                </a:moveTo>
                <a:cubicBezTo>
                  <a:pt x="5527" y="864"/>
                  <a:pt x="5568" y="879"/>
                  <a:pt x="5611" y="888"/>
                </a:cubicBezTo>
                <a:cubicBezTo>
                  <a:pt x="5674" y="900"/>
                  <a:pt x="5750" y="909"/>
                  <a:pt x="5808" y="874"/>
                </a:cubicBezTo>
                <a:cubicBezTo>
                  <a:pt x="5834" y="859"/>
                  <a:pt x="5856" y="826"/>
                  <a:pt x="5846" y="795"/>
                </a:cubicBezTo>
                <a:cubicBezTo>
                  <a:pt x="5836" y="763"/>
                  <a:pt x="5801" y="754"/>
                  <a:pt x="5771" y="757"/>
                </a:cubicBezTo>
                <a:cubicBezTo>
                  <a:pt x="5727" y="762"/>
                  <a:pt x="5692" y="794"/>
                  <a:pt x="5669" y="830"/>
                </a:cubicBezTo>
                <a:cubicBezTo>
                  <a:pt x="5640" y="876"/>
                  <a:pt x="5629" y="933"/>
                  <a:pt x="5631" y="987"/>
                </a:cubicBezTo>
                <a:cubicBezTo>
                  <a:pt x="5632" y="1027"/>
                  <a:pt x="5640" y="1091"/>
                  <a:pt x="5665" y="1124"/>
                </a:cubicBezTo>
                <a:cubicBezTo>
                  <a:pt x="5695" y="1164"/>
                  <a:pt x="5729" y="1150"/>
                  <a:pt x="5767" y="1136"/>
                </a:cubicBezTo>
              </a:path>
              <a:path w="6589" h="3186" extrusionOk="0">
                <a:moveTo>
                  <a:pt x="6026" y="849"/>
                </a:moveTo>
                <a:cubicBezTo>
                  <a:pt x="6040" y="865"/>
                  <a:pt x="6026" y="866"/>
                  <a:pt x="6016" y="885"/>
                </a:cubicBezTo>
                <a:cubicBezTo>
                  <a:pt x="5991" y="930"/>
                  <a:pt x="5982" y="977"/>
                  <a:pt x="5976" y="1028"/>
                </a:cubicBezTo>
                <a:cubicBezTo>
                  <a:pt x="5971" y="1066"/>
                  <a:pt x="5962" y="1122"/>
                  <a:pt x="5977" y="1159"/>
                </a:cubicBezTo>
                <a:cubicBezTo>
                  <a:pt x="5980" y="1163"/>
                  <a:pt x="5984" y="1167"/>
                  <a:pt x="5987" y="1171"/>
                </a:cubicBezTo>
                <a:cubicBezTo>
                  <a:pt x="6025" y="1129"/>
                  <a:pt x="6033" y="1077"/>
                  <a:pt x="6045" y="1020"/>
                </a:cubicBezTo>
                <a:cubicBezTo>
                  <a:pt x="6067" y="914"/>
                  <a:pt x="6076" y="807"/>
                  <a:pt x="6090" y="700"/>
                </a:cubicBezTo>
                <a:cubicBezTo>
                  <a:pt x="6102" y="605"/>
                  <a:pt x="6111" y="509"/>
                  <a:pt x="6126" y="415"/>
                </a:cubicBezTo>
                <a:cubicBezTo>
                  <a:pt x="6133" y="380"/>
                  <a:pt x="6134" y="371"/>
                  <a:pt x="6140" y="350"/>
                </a:cubicBezTo>
                <a:cubicBezTo>
                  <a:pt x="6175" y="373"/>
                  <a:pt x="6174" y="433"/>
                  <a:pt x="6178" y="478"/>
                </a:cubicBezTo>
                <a:cubicBezTo>
                  <a:pt x="6188" y="578"/>
                  <a:pt x="6186" y="679"/>
                  <a:pt x="6180" y="779"/>
                </a:cubicBezTo>
                <a:cubicBezTo>
                  <a:pt x="6175" y="864"/>
                  <a:pt x="6166" y="954"/>
                  <a:pt x="6146" y="1037"/>
                </a:cubicBezTo>
                <a:cubicBezTo>
                  <a:pt x="6143" y="1050"/>
                  <a:pt x="6128" y="1142"/>
                  <a:pt x="6121" y="1107"/>
                </a:cubicBezTo>
                <a:cubicBezTo>
                  <a:pt x="6114" y="1073"/>
                  <a:pt x="6124" y="1025"/>
                  <a:pt x="6127" y="992"/>
                </a:cubicBezTo>
              </a:path>
              <a:path w="6589" h="3186" extrusionOk="0">
                <a:moveTo>
                  <a:pt x="6373" y="21"/>
                </a:moveTo>
                <a:cubicBezTo>
                  <a:pt x="6372" y="14"/>
                  <a:pt x="6370" y="7"/>
                  <a:pt x="6369" y="0"/>
                </a:cubicBezTo>
                <a:cubicBezTo>
                  <a:pt x="6389" y="20"/>
                  <a:pt x="6392" y="65"/>
                  <a:pt x="6394" y="96"/>
                </a:cubicBezTo>
                <a:cubicBezTo>
                  <a:pt x="6398" y="166"/>
                  <a:pt x="6402" y="237"/>
                  <a:pt x="6399" y="307"/>
                </a:cubicBezTo>
                <a:cubicBezTo>
                  <a:pt x="6397" y="358"/>
                  <a:pt x="6349" y="484"/>
                  <a:pt x="6395" y="461"/>
                </a:cubicBezTo>
                <a:cubicBezTo>
                  <a:pt x="6400" y="451"/>
                  <a:pt x="6406" y="441"/>
                  <a:pt x="6411" y="431"/>
                </a:cubicBezTo>
              </a:path>
              <a:path w="6589" h="3186" extrusionOk="0">
                <a:moveTo>
                  <a:pt x="6498" y="114"/>
                </a:moveTo>
                <a:cubicBezTo>
                  <a:pt x="6529" y="157"/>
                  <a:pt x="6528" y="209"/>
                  <a:pt x="6533" y="264"/>
                </a:cubicBezTo>
                <a:cubicBezTo>
                  <a:pt x="6542" y="374"/>
                  <a:pt x="6543" y="483"/>
                  <a:pt x="6557" y="593"/>
                </a:cubicBezTo>
                <a:cubicBezTo>
                  <a:pt x="6569" y="682"/>
                  <a:pt x="6574" y="713"/>
                  <a:pt x="6588" y="772"/>
                </a:cubicBezTo>
              </a:path>
            </a:pathLst>
          </a:custGeom>
          <a:noFill/>
          <a:ln w="19050" cap="rnd">
            <a:solidFill>
              <a:srgbClr val="EA700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8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6233" y="42526"/>
            <a:ext cx="8256037" cy="2800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 New"/>
                <a:cs typeface="Courier New"/>
              </a:rPr>
              <a:t>extern /*@only@*/ char *</a:t>
            </a:r>
            <a:r>
              <a:rPr lang="en-US" sz="2000" dirty="0" err="1" smtClean="0">
                <a:latin typeface="Courier New"/>
                <a:cs typeface="Courier New"/>
              </a:rPr>
              <a:t>gname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void </a:t>
            </a:r>
            <a:r>
              <a:rPr lang="en-US" sz="2000" dirty="0" err="1" smtClean="0">
                <a:latin typeface="Courier New"/>
                <a:cs typeface="Courier New"/>
              </a:rPr>
              <a:t>setName</a:t>
            </a:r>
            <a:r>
              <a:rPr lang="en-US" sz="2000" dirty="0" smtClean="0">
                <a:latin typeface="Courier New"/>
                <a:cs typeface="Courier New"/>
              </a:rPr>
              <a:t>(/*@temp@*/ char *</a:t>
            </a:r>
            <a:r>
              <a:rPr lang="en-US" sz="2000" dirty="0" err="1" smtClean="0">
                <a:latin typeface="Courier New"/>
                <a:cs typeface="Courier New"/>
              </a:rPr>
              <a:t>pname</a:t>
            </a:r>
            <a:r>
              <a:rPr lang="en-US" sz="2000" dirty="0" smtClean="0">
                <a:latin typeface="Courier New"/>
                <a:cs typeface="Courier New"/>
              </a:rPr>
              <a:t>) {</a:t>
            </a:r>
          </a:p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smtClean="0">
                <a:latin typeface="Courier New"/>
                <a:cs typeface="Courier New"/>
              </a:rPr>
              <a:t>   </a:t>
            </a:r>
            <a:r>
              <a:rPr lang="en-US" sz="2000" dirty="0" err="1" smtClean="0">
                <a:latin typeface="Courier New"/>
                <a:cs typeface="Courier New"/>
              </a:rPr>
              <a:t>gname</a:t>
            </a:r>
            <a:r>
              <a:rPr lang="en-US" sz="2000" dirty="0" smtClean="0">
                <a:latin typeface="Courier New"/>
                <a:cs typeface="Courier New"/>
              </a:rPr>
              <a:t> = </a:t>
            </a:r>
            <a:r>
              <a:rPr lang="en-US" sz="2000" dirty="0" err="1" smtClean="0">
                <a:latin typeface="Courier New"/>
                <a:cs typeface="Courier New"/>
              </a:rPr>
              <a:t>pname</a:t>
            </a:r>
            <a:r>
              <a:rPr lang="en-US" sz="2000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2000" dirty="0" smtClean="0">
                <a:latin typeface="Courier New"/>
                <a:cs typeface="Courier New"/>
              </a:rPr>
              <a:t>}</a:t>
            </a:r>
          </a:p>
          <a:p>
            <a:r>
              <a:rPr lang="en-US" sz="1600" b="1" dirty="0" smtClean="0">
                <a:solidFill>
                  <a:srgbClr val="800000"/>
                </a:solidFill>
                <a:latin typeface="Courier New"/>
                <a:cs typeface="Courier New"/>
              </a:rPr>
              <a:t>gash&gt; splint </a:t>
            </a:r>
            <a:r>
              <a:rPr lang="en-US" sz="1600" b="1" dirty="0" err="1" smtClean="0">
                <a:solidFill>
                  <a:srgbClr val="800000"/>
                </a:solidFill>
                <a:latin typeface="Courier New"/>
                <a:cs typeface="Courier New"/>
              </a:rPr>
              <a:t>sample.c</a:t>
            </a:r>
            <a:endParaRPr lang="en-US" sz="1600" b="1" dirty="0" smtClean="0">
              <a:solidFill>
                <a:srgbClr val="800000"/>
              </a:solidFill>
              <a:latin typeface="Courier New"/>
              <a:cs typeface="Courier New"/>
            </a:endParaRPr>
          </a:p>
          <a:p>
            <a:r>
              <a:rPr lang="en-US" sz="1600" b="1" dirty="0" smtClean="0">
                <a:solidFill>
                  <a:srgbClr val="800000"/>
                </a:solidFill>
                <a:latin typeface="Courier New"/>
                <a:cs typeface="Courier New"/>
              </a:rPr>
              <a:t>sample.c</a:t>
            </a:r>
            <a:r>
              <a:rPr lang="en-US" sz="1600" b="1" dirty="0">
                <a:solidFill>
                  <a:srgbClr val="800000"/>
                </a:solidFill>
                <a:latin typeface="Courier New"/>
                <a:cs typeface="Courier New"/>
              </a:rPr>
              <a:t>:5: Only storage </a:t>
            </a:r>
            <a:r>
              <a:rPr lang="en-US" sz="1600" b="1" dirty="0" err="1">
                <a:solidFill>
                  <a:srgbClr val="800000"/>
                </a:solidFill>
                <a:latin typeface="Courier New"/>
                <a:cs typeface="Courier New"/>
              </a:rPr>
              <a:t>gname</a:t>
            </a:r>
            <a:r>
              <a:rPr lang="en-US" sz="1600" b="1" dirty="0">
                <a:solidFill>
                  <a:srgbClr val="800000"/>
                </a:solidFill>
                <a:latin typeface="Courier New"/>
                <a:cs typeface="Courier New"/>
              </a:rPr>
              <a:t> not released before assignment:</a:t>
            </a:r>
          </a:p>
          <a:p>
            <a:r>
              <a:rPr lang="en-US" sz="1600" b="1" dirty="0" smtClean="0">
                <a:solidFill>
                  <a:srgbClr val="800000"/>
                </a:solidFill>
                <a:latin typeface="Courier New"/>
                <a:cs typeface="Courier New"/>
              </a:rPr>
              <a:t>   </a:t>
            </a:r>
            <a:r>
              <a:rPr lang="en-US" sz="1600" b="1" dirty="0" err="1" smtClean="0">
                <a:solidFill>
                  <a:srgbClr val="800000"/>
                </a:solidFill>
                <a:latin typeface="Courier New"/>
                <a:cs typeface="Courier New"/>
              </a:rPr>
              <a:t>gname</a:t>
            </a:r>
            <a:r>
              <a:rPr lang="en-US" sz="1600" b="1" dirty="0" smtClean="0">
                <a:solidFill>
                  <a:srgbClr val="800000"/>
                </a:solidFill>
                <a:latin typeface="Courier New"/>
                <a:cs typeface="Courier New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urier New"/>
                <a:cs typeface="Courier New"/>
              </a:rPr>
              <a:t>= </a:t>
            </a:r>
            <a:r>
              <a:rPr lang="en-US" sz="1600" b="1" dirty="0" err="1" smtClean="0">
                <a:solidFill>
                  <a:srgbClr val="800000"/>
                </a:solidFill>
                <a:latin typeface="Courier New"/>
                <a:cs typeface="Courier New"/>
              </a:rPr>
              <a:t>pname</a:t>
            </a:r>
            <a:endParaRPr lang="en-US" sz="1600" b="1" dirty="0">
              <a:solidFill>
                <a:srgbClr val="800000"/>
              </a:solidFill>
              <a:latin typeface="Courier New"/>
              <a:cs typeface="Courier New"/>
            </a:endParaRPr>
          </a:p>
          <a:p>
            <a:r>
              <a:rPr lang="en-US" sz="1600" b="1" dirty="0" smtClean="0">
                <a:solidFill>
                  <a:srgbClr val="800000"/>
                </a:solidFill>
                <a:latin typeface="Courier New"/>
                <a:cs typeface="Courier New"/>
              </a:rPr>
              <a:t>   sample.c</a:t>
            </a:r>
            <a:r>
              <a:rPr lang="en-US" sz="1600" b="1" dirty="0">
                <a:solidFill>
                  <a:srgbClr val="800000"/>
                </a:solidFill>
                <a:latin typeface="Courier New"/>
                <a:cs typeface="Courier New"/>
              </a:rPr>
              <a:t>:1: Storage </a:t>
            </a:r>
            <a:r>
              <a:rPr lang="en-US" sz="1600" b="1" dirty="0" err="1">
                <a:solidFill>
                  <a:srgbClr val="800000"/>
                </a:solidFill>
                <a:latin typeface="Courier New"/>
                <a:cs typeface="Courier New"/>
              </a:rPr>
              <a:t>gname</a:t>
            </a:r>
            <a:r>
              <a:rPr lang="en-US" sz="1600" b="1" dirty="0">
                <a:solidFill>
                  <a:srgbClr val="800000"/>
                </a:solidFill>
                <a:latin typeface="Courier New"/>
                <a:cs typeface="Courier New"/>
              </a:rPr>
              <a:t> becomes </a:t>
            </a:r>
            <a:r>
              <a:rPr lang="en-US" sz="1600" b="1" dirty="0" smtClean="0">
                <a:solidFill>
                  <a:srgbClr val="800000"/>
                </a:solidFill>
                <a:latin typeface="Courier New"/>
                <a:cs typeface="Courier New"/>
              </a:rPr>
              <a:t>only</a:t>
            </a:r>
            <a:endParaRPr lang="en-US" sz="1600" b="1" dirty="0">
              <a:solidFill>
                <a:srgbClr val="800000"/>
              </a:solidFill>
              <a:latin typeface="Courier New"/>
              <a:cs typeface="Courier New"/>
            </a:endParaRPr>
          </a:p>
          <a:p>
            <a:r>
              <a:rPr lang="en-US" sz="1600" b="1" dirty="0">
                <a:solidFill>
                  <a:srgbClr val="800000"/>
                </a:solidFill>
                <a:latin typeface="Courier New"/>
                <a:cs typeface="Courier New"/>
              </a:rPr>
              <a:t>sample.c:5: Temp storage </a:t>
            </a:r>
            <a:r>
              <a:rPr lang="en-US" sz="1600" b="1" dirty="0" err="1">
                <a:solidFill>
                  <a:srgbClr val="800000"/>
                </a:solidFill>
                <a:latin typeface="Courier New"/>
                <a:cs typeface="Courier New"/>
              </a:rPr>
              <a:t>pname</a:t>
            </a:r>
            <a:r>
              <a:rPr lang="en-US" sz="1600" b="1" dirty="0">
                <a:solidFill>
                  <a:srgbClr val="800000"/>
                </a:solidFill>
                <a:latin typeface="Courier New"/>
                <a:cs typeface="Courier New"/>
              </a:rPr>
              <a:t> assigned to only: </a:t>
            </a:r>
            <a:r>
              <a:rPr lang="en-US" sz="1600" b="1" dirty="0" err="1">
                <a:solidFill>
                  <a:srgbClr val="800000"/>
                </a:solidFill>
                <a:latin typeface="Courier New"/>
                <a:cs typeface="Courier New"/>
              </a:rPr>
              <a:t>gname</a:t>
            </a:r>
            <a:r>
              <a:rPr lang="en-US" sz="1600" b="1" dirty="0">
                <a:solidFill>
                  <a:srgbClr val="800000"/>
                </a:solidFill>
                <a:latin typeface="Courier New"/>
                <a:cs typeface="Courier New"/>
              </a:rPr>
              <a:t> = </a:t>
            </a:r>
            <a:r>
              <a:rPr lang="en-US" sz="1600" b="1" dirty="0" err="1" smtClean="0">
                <a:solidFill>
                  <a:srgbClr val="800000"/>
                </a:solidFill>
                <a:latin typeface="Courier New"/>
                <a:cs typeface="Courier New"/>
              </a:rPr>
              <a:t>pname</a:t>
            </a:r>
            <a:endParaRPr lang="en-US" sz="1600" b="1" dirty="0">
              <a:solidFill>
                <a:srgbClr val="800000"/>
              </a:solidFill>
              <a:latin typeface="Courier New"/>
              <a:cs typeface="Courier New"/>
            </a:endParaRPr>
          </a:p>
          <a:p>
            <a:r>
              <a:rPr lang="en-US" sz="1600" b="1" dirty="0" smtClean="0">
                <a:solidFill>
                  <a:srgbClr val="800000"/>
                </a:solidFill>
                <a:latin typeface="Courier New"/>
                <a:cs typeface="Courier New"/>
              </a:rPr>
              <a:t>   sample.c</a:t>
            </a:r>
            <a:r>
              <a:rPr lang="en-US" sz="1600" b="1" dirty="0">
                <a:solidFill>
                  <a:srgbClr val="800000"/>
                </a:solidFill>
                <a:latin typeface="Courier New"/>
                <a:cs typeface="Courier New"/>
              </a:rPr>
              <a:t>:3: Storage </a:t>
            </a:r>
            <a:r>
              <a:rPr lang="en-US" sz="1600" b="1" dirty="0" err="1">
                <a:solidFill>
                  <a:srgbClr val="800000"/>
                </a:solidFill>
                <a:latin typeface="Courier New"/>
                <a:cs typeface="Courier New"/>
              </a:rPr>
              <a:t>pname</a:t>
            </a:r>
            <a:r>
              <a:rPr lang="en-US" sz="1600" b="1" dirty="0">
                <a:solidFill>
                  <a:srgbClr val="800000"/>
                </a:solidFill>
                <a:latin typeface="Courier New"/>
                <a:cs typeface="Courier New"/>
              </a:rPr>
              <a:t> becomes temp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2228852"/>
            <a:ext cx="8460570" cy="31700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/>
              <a:t>static </a:t>
            </a:r>
            <a:r>
              <a:rPr lang="en-US" sz="2800" dirty="0" err="1"/>
              <a:t>gname</a:t>
            </a:r>
            <a:r>
              <a:rPr lang="en-US" sz="2800" dirty="0"/>
              <a:t> : </a:t>
            </a:r>
            <a:r>
              <a:rPr lang="en-US" sz="2800" b="1" dirty="0"/>
              <a:t>~</a:t>
            </a:r>
            <a:r>
              <a:rPr lang="en-US" sz="2800" dirty="0" err="1"/>
              <a:t>str</a:t>
            </a:r>
            <a:r>
              <a:rPr lang="en-US" sz="2800" dirty="0"/>
              <a:t> = </a:t>
            </a:r>
            <a:r>
              <a:rPr lang="en-US" sz="2800" b="1" dirty="0"/>
              <a:t>~</a:t>
            </a:r>
            <a:r>
              <a:rPr lang="en-US" sz="2000" dirty="0"/>
              <a:t>"Where we're going, we don't need roads</a:t>
            </a:r>
            <a:r>
              <a:rPr lang="en-US" sz="2000" dirty="0" smtClean="0"/>
              <a:t>!”</a:t>
            </a:r>
            <a:r>
              <a:rPr lang="en-US" sz="2800" dirty="0" smtClean="0"/>
              <a:t>;</a:t>
            </a:r>
            <a:endParaRPr lang="en-US" sz="2800" dirty="0"/>
          </a:p>
          <a:p>
            <a:r>
              <a:rPr lang="en-US" sz="2800" dirty="0" err="1"/>
              <a:t>fn</a:t>
            </a:r>
            <a:r>
              <a:rPr lang="en-US" sz="2800" dirty="0"/>
              <a:t> </a:t>
            </a:r>
            <a:r>
              <a:rPr lang="en-US" sz="2800" dirty="0" err="1"/>
              <a:t>set_name</a:t>
            </a:r>
            <a:r>
              <a:rPr lang="en-US" sz="2800" dirty="0"/>
              <a:t>(</a:t>
            </a:r>
            <a:r>
              <a:rPr lang="en-US" sz="2800" dirty="0" err="1"/>
              <a:t>pname</a:t>
            </a:r>
            <a:r>
              <a:rPr lang="en-US" sz="2800" dirty="0"/>
              <a:t> : </a:t>
            </a:r>
            <a:r>
              <a:rPr lang="en-US" sz="2800" b="1" dirty="0"/>
              <a:t>&amp;</a:t>
            </a:r>
            <a:r>
              <a:rPr lang="en-US" sz="2800" dirty="0" err="1"/>
              <a:t>str</a:t>
            </a:r>
            <a:r>
              <a:rPr lang="en-US" sz="2800" dirty="0"/>
              <a:t>) {</a:t>
            </a:r>
          </a:p>
          <a:p>
            <a:r>
              <a:rPr lang="en-US" sz="2800" dirty="0"/>
              <a:t>    </a:t>
            </a:r>
            <a:r>
              <a:rPr lang="en-US" sz="2800" dirty="0" err="1"/>
              <a:t>gname</a:t>
            </a:r>
            <a:r>
              <a:rPr lang="en-US" sz="2800" dirty="0"/>
              <a:t> = </a:t>
            </a:r>
            <a:r>
              <a:rPr lang="en-US" sz="2800" dirty="0" err="1"/>
              <a:t>pname</a:t>
            </a:r>
            <a:r>
              <a:rPr lang="en-US" sz="2800" dirty="0"/>
              <a:t>;</a:t>
            </a:r>
          </a:p>
          <a:p>
            <a:r>
              <a:rPr lang="en-US" sz="2800" dirty="0" smtClean="0"/>
              <a:t>}</a:t>
            </a:r>
          </a:p>
          <a:p>
            <a:r>
              <a:rPr lang="en-US" sz="2800" b="1" dirty="0" smtClean="0"/>
              <a:t>gash&gt; </a:t>
            </a:r>
            <a:r>
              <a:rPr lang="en-US" sz="2800" b="1" dirty="0" err="1" smtClean="0"/>
              <a:t>rustc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sample.rs</a:t>
            </a:r>
            <a:endParaRPr lang="en-US" sz="2800" b="1" dirty="0" smtClean="0"/>
          </a:p>
          <a:p>
            <a:r>
              <a:rPr lang="en-US" sz="2000" b="1" dirty="0"/>
              <a:t>sample.rs:4:12: 4:17 error: mismatched types: expected `~</a:t>
            </a:r>
            <a:r>
              <a:rPr lang="en-US" sz="2000" b="1" dirty="0" err="1"/>
              <a:t>str</a:t>
            </a:r>
            <a:r>
              <a:rPr lang="en-US" sz="2000" b="1" dirty="0"/>
              <a:t>` but found `&amp;</a:t>
            </a:r>
            <a:r>
              <a:rPr lang="en-US" sz="2000" b="1" dirty="0" err="1"/>
              <a:t>str</a:t>
            </a:r>
            <a:r>
              <a:rPr lang="en-US" sz="2000" b="1" dirty="0"/>
              <a:t>` </a:t>
            </a:r>
            <a:endParaRPr lang="en-US" sz="2000" b="1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(</a:t>
            </a:r>
            <a:r>
              <a:rPr lang="en-US" sz="2000" b="1" dirty="0" err="1"/>
              <a:t>str</a:t>
            </a:r>
            <a:r>
              <a:rPr lang="en-US" sz="2000" b="1" dirty="0"/>
              <a:t> storage differs: expected ~ but found &amp;)</a:t>
            </a:r>
          </a:p>
          <a:p>
            <a:r>
              <a:rPr lang="en-US" sz="2000" b="1" dirty="0"/>
              <a:t>sample.rs:4     </a:t>
            </a:r>
            <a:r>
              <a:rPr lang="en-US" sz="2000" b="1" dirty="0" err="1"/>
              <a:t>gname</a:t>
            </a:r>
            <a:r>
              <a:rPr lang="en-US" sz="2000" b="1" dirty="0"/>
              <a:t> = </a:t>
            </a:r>
            <a:r>
              <a:rPr lang="en-US" sz="2000" b="1" dirty="0" err="1"/>
              <a:t>pname</a:t>
            </a:r>
            <a:r>
              <a:rPr lang="en-US" sz="2000" b="1" dirty="0" smtClean="0"/>
              <a:t>;</a:t>
            </a:r>
            <a:endParaRPr lang="en-US" sz="2000" b="1" dirty="0"/>
          </a:p>
        </p:txBody>
      </p:sp>
      <p:sp>
        <p:nvSpPr>
          <p:cNvPr id="7170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80150" y="4056461"/>
            <a:ext cx="395288" cy="72628"/>
          </a:xfrm>
          <a:custGeom>
            <a:avLst/>
            <a:gdLst>
              <a:gd name="T0" fmla="+- 0 18519 17443"/>
              <a:gd name="T1" fmla="*/ T0 w 1102"/>
              <a:gd name="T2" fmla="+- 0 15126 15026"/>
              <a:gd name="T3" fmla="*/ 15126 h 265"/>
              <a:gd name="T4" fmla="+- 0 18544 17443"/>
              <a:gd name="T5" fmla="*/ T4 w 1102"/>
              <a:gd name="T6" fmla="+- 0 15098 15026"/>
              <a:gd name="T7" fmla="*/ 15098 h 265"/>
              <a:gd name="T8" fmla="+- 0 18474 17443"/>
              <a:gd name="T9" fmla="*/ T8 w 1102"/>
              <a:gd name="T10" fmla="+- 0 15096 15026"/>
              <a:gd name="T11" fmla="*/ 15096 h 265"/>
              <a:gd name="T12" fmla="+- 0 18320 17443"/>
              <a:gd name="T13" fmla="*/ T12 w 1102"/>
              <a:gd name="T14" fmla="+- 0 15090 15026"/>
              <a:gd name="T15" fmla="*/ 15090 h 265"/>
              <a:gd name="T16" fmla="+- 0 18015 17443"/>
              <a:gd name="T17" fmla="*/ T16 w 1102"/>
              <a:gd name="T18" fmla="+- 0 15066 15026"/>
              <a:gd name="T19" fmla="*/ 15066 h 265"/>
              <a:gd name="T20" fmla="+- 0 17756 17443"/>
              <a:gd name="T21" fmla="*/ T20 w 1102"/>
              <a:gd name="T22" fmla="+- 0 15047 15026"/>
              <a:gd name="T23" fmla="*/ 15047 h 265"/>
              <a:gd name="T24" fmla="+- 0 17480 17443"/>
              <a:gd name="T25" fmla="*/ T24 w 1102"/>
              <a:gd name="T26" fmla="+- 0 15032 15026"/>
              <a:gd name="T27" fmla="*/ 15032 h 265"/>
              <a:gd name="T28" fmla="+- 0 17456 17443"/>
              <a:gd name="T29" fmla="*/ T28 w 1102"/>
              <a:gd name="T30" fmla="+- 0 15026 15026"/>
              <a:gd name="T31" fmla="*/ 15026 h 265"/>
              <a:gd name="T32" fmla="+- 0 18529 17443"/>
              <a:gd name="T33" fmla="*/ T32 w 1102"/>
              <a:gd name="T34" fmla="+- 0 15290 15026"/>
              <a:gd name="T35" fmla="*/ 15290 h 265"/>
              <a:gd name="T36" fmla="+- 0 18354 17443"/>
              <a:gd name="T37" fmla="*/ T36 w 1102"/>
              <a:gd name="T38" fmla="+- 0 15240 15026"/>
              <a:gd name="T39" fmla="*/ 15240 h 265"/>
              <a:gd name="T40" fmla="+- 0 18070 17443"/>
              <a:gd name="T41" fmla="*/ T40 w 1102"/>
              <a:gd name="T42" fmla="+- 0 15198 15026"/>
              <a:gd name="T43" fmla="*/ 15198 h 265"/>
              <a:gd name="T44" fmla="+- 0 17782 17443"/>
              <a:gd name="T45" fmla="*/ T44 w 1102"/>
              <a:gd name="T46" fmla="+- 0 15223 15026"/>
              <a:gd name="T47" fmla="*/ 15223 h 265"/>
              <a:gd name="T48" fmla="+- 0 17525 17443"/>
              <a:gd name="T49" fmla="*/ T48 w 1102"/>
              <a:gd name="T50" fmla="+- 0 15248 15026"/>
              <a:gd name="T51" fmla="*/ 15248 h 26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1102" h="265" extrusionOk="0">
                <a:moveTo>
                  <a:pt x="1076" y="100"/>
                </a:moveTo>
                <a:cubicBezTo>
                  <a:pt x="1089" y="91"/>
                  <a:pt x="1088" y="94"/>
                  <a:pt x="1101" y="72"/>
                </a:cubicBezTo>
                <a:cubicBezTo>
                  <a:pt x="1077" y="70"/>
                  <a:pt x="1055" y="69"/>
                  <a:pt x="1031" y="70"/>
                </a:cubicBezTo>
                <a:cubicBezTo>
                  <a:pt x="980" y="71"/>
                  <a:pt x="928" y="67"/>
                  <a:pt x="877" y="64"/>
                </a:cubicBezTo>
                <a:cubicBezTo>
                  <a:pt x="775" y="59"/>
                  <a:pt x="674" y="48"/>
                  <a:pt x="572" y="40"/>
                </a:cubicBezTo>
                <a:cubicBezTo>
                  <a:pt x="486" y="34"/>
                  <a:pt x="399" y="26"/>
                  <a:pt x="313" y="21"/>
                </a:cubicBezTo>
                <a:cubicBezTo>
                  <a:pt x="223" y="16"/>
                  <a:pt x="127" y="2"/>
                  <a:pt x="37" y="6"/>
                </a:cubicBezTo>
                <a:cubicBezTo>
                  <a:pt x="20" y="7"/>
                  <a:pt x="27" y="10"/>
                  <a:pt x="13" y="0"/>
                </a:cubicBezTo>
              </a:path>
              <a:path w="1102" h="265" extrusionOk="0">
                <a:moveTo>
                  <a:pt x="1086" y="264"/>
                </a:moveTo>
                <a:cubicBezTo>
                  <a:pt x="1030" y="238"/>
                  <a:pt x="971" y="229"/>
                  <a:pt x="911" y="214"/>
                </a:cubicBezTo>
                <a:cubicBezTo>
                  <a:pt x="817" y="191"/>
                  <a:pt x="725" y="175"/>
                  <a:pt x="627" y="172"/>
                </a:cubicBezTo>
                <a:cubicBezTo>
                  <a:pt x="531" y="169"/>
                  <a:pt x="433" y="181"/>
                  <a:pt x="339" y="197"/>
                </a:cubicBezTo>
                <a:cubicBezTo>
                  <a:pt x="251" y="212"/>
                  <a:pt x="171" y="222"/>
                  <a:pt x="82" y="222"/>
                </a:cubicBezTo>
              </a:path>
            </a:pathLst>
          </a:custGeom>
          <a:noFill/>
          <a:ln w="19050" cap="rnd">
            <a:solidFill>
              <a:srgbClr val="EA700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1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20038" y="4063604"/>
            <a:ext cx="481012" cy="84534"/>
          </a:xfrm>
          <a:custGeom>
            <a:avLst/>
            <a:gdLst>
              <a:gd name="T0" fmla="+- 0 23335 22002"/>
              <a:gd name="T1" fmla="*/ T0 w 1334"/>
              <a:gd name="T2" fmla="+- 0 15149 15049"/>
              <a:gd name="T3" fmla="*/ 15149 h 314"/>
              <a:gd name="T4" fmla="+- 0 23229 22002"/>
              <a:gd name="T5" fmla="*/ T4 w 1334"/>
              <a:gd name="T6" fmla="+- 0 15162 15049"/>
              <a:gd name="T7" fmla="*/ 15162 h 314"/>
              <a:gd name="T8" fmla="+- 0 23025 22002"/>
              <a:gd name="T9" fmla="*/ T8 w 1334"/>
              <a:gd name="T10" fmla="+- 0 15166 15049"/>
              <a:gd name="T11" fmla="*/ 15166 h 314"/>
              <a:gd name="T12" fmla="+- 0 22698 22002"/>
              <a:gd name="T13" fmla="*/ T12 w 1334"/>
              <a:gd name="T14" fmla="+- 0 15134 15049"/>
              <a:gd name="T15" fmla="*/ 15134 h 314"/>
              <a:gd name="T16" fmla="+- 0 22355 22002"/>
              <a:gd name="T17" fmla="*/ T16 w 1334"/>
              <a:gd name="T18" fmla="+- 0 15092 15049"/>
              <a:gd name="T19" fmla="*/ 15092 h 314"/>
              <a:gd name="T20" fmla="+- 0 22128 22002"/>
              <a:gd name="T21" fmla="*/ T20 w 1334"/>
              <a:gd name="T22" fmla="+- 0 15064 15049"/>
              <a:gd name="T23" fmla="*/ 15064 h 314"/>
              <a:gd name="T24" fmla="+- 0 22077 22002"/>
              <a:gd name="T25" fmla="*/ T24 w 1334"/>
              <a:gd name="T26" fmla="+- 0 15049 15049"/>
              <a:gd name="T27" fmla="*/ 15049 h 314"/>
              <a:gd name="T28" fmla="+- 0 23177 22002"/>
              <a:gd name="T29" fmla="*/ T28 w 1334"/>
              <a:gd name="T30" fmla="+- 0 15280 15049"/>
              <a:gd name="T31" fmla="*/ 15280 h 314"/>
              <a:gd name="T32" fmla="+- 0 22953 22002"/>
              <a:gd name="T33" fmla="*/ T32 w 1334"/>
              <a:gd name="T34" fmla="+- 0 15287 15049"/>
              <a:gd name="T35" fmla="*/ 15287 h 314"/>
              <a:gd name="T36" fmla="+- 0 22588 22002"/>
              <a:gd name="T37" fmla="*/ T36 w 1334"/>
              <a:gd name="T38" fmla="+- 0 15307 15049"/>
              <a:gd name="T39" fmla="*/ 15307 h 314"/>
              <a:gd name="T40" fmla="+- 0 22180 22002"/>
              <a:gd name="T41" fmla="*/ T40 w 1334"/>
              <a:gd name="T42" fmla="+- 0 15345 15049"/>
              <a:gd name="T43" fmla="*/ 15345 h 314"/>
              <a:gd name="T44" fmla="+- 0 22002 22002"/>
              <a:gd name="T45" fmla="*/ T44 w 1334"/>
              <a:gd name="T46" fmla="+- 0 15362 15049"/>
              <a:gd name="T47" fmla="*/ 15362 h 31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0" t="0" r="r" b="b"/>
            <a:pathLst>
              <a:path w="1334" h="314" extrusionOk="0">
                <a:moveTo>
                  <a:pt x="1333" y="100"/>
                </a:moveTo>
                <a:cubicBezTo>
                  <a:pt x="1296" y="103"/>
                  <a:pt x="1263" y="107"/>
                  <a:pt x="1227" y="113"/>
                </a:cubicBezTo>
                <a:cubicBezTo>
                  <a:pt x="1160" y="124"/>
                  <a:pt x="1091" y="119"/>
                  <a:pt x="1023" y="117"/>
                </a:cubicBezTo>
                <a:cubicBezTo>
                  <a:pt x="913" y="113"/>
                  <a:pt x="805" y="97"/>
                  <a:pt x="696" y="85"/>
                </a:cubicBezTo>
                <a:cubicBezTo>
                  <a:pt x="582" y="72"/>
                  <a:pt x="467" y="58"/>
                  <a:pt x="353" y="43"/>
                </a:cubicBezTo>
                <a:cubicBezTo>
                  <a:pt x="278" y="33"/>
                  <a:pt x="200" y="30"/>
                  <a:pt x="126" y="15"/>
                </a:cubicBezTo>
                <a:cubicBezTo>
                  <a:pt x="99" y="7"/>
                  <a:pt x="92" y="5"/>
                  <a:pt x="75" y="0"/>
                </a:cubicBezTo>
              </a:path>
              <a:path w="1334" h="314" extrusionOk="0">
                <a:moveTo>
                  <a:pt x="1175" y="231"/>
                </a:moveTo>
                <a:cubicBezTo>
                  <a:pt x="1101" y="236"/>
                  <a:pt x="1026" y="236"/>
                  <a:pt x="951" y="238"/>
                </a:cubicBezTo>
                <a:cubicBezTo>
                  <a:pt x="829" y="241"/>
                  <a:pt x="708" y="248"/>
                  <a:pt x="586" y="258"/>
                </a:cubicBezTo>
                <a:cubicBezTo>
                  <a:pt x="450" y="269"/>
                  <a:pt x="314" y="284"/>
                  <a:pt x="178" y="296"/>
                </a:cubicBezTo>
                <a:cubicBezTo>
                  <a:pt x="87" y="304"/>
                  <a:pt x="59" y="306"/>
                  <a:pt x="0" y="313"/>
                </a:cubicBezTo>
              </a:path>
            </a:pathLst>
          </a:custGeom>
          <a:noFill/>
          <a:ln w="19050" cap="rnd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57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9073" y="253217"/>
            <a:ext cx="5854750" cy="2862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Menlo Regular"/>
                <a:cs typeface="Menlo Regular"/>
              </a:rPr>
              <a:t># include &lt;</a:t>
            </a:r>
            <a:r>
              <a:rPr lang="en-US" dirty="0" err="1">
                <a:latin typeface="Menlo Regular"/>
                <a:cs typeface="Menlo Regular"/>
              </a:rPr>
              <a:t>stdlib.h</a:t>
            </a:r>
            <a:r>
              <a:rPr lang="en-US" dirty="0">
                <a:latin typeface="Menlo Regular"/>
                <a:cs typeface="Menlo Regular"/>
              </a:rPr>
              <a:t>&gt;</a:t>
            </a:r>
          </a:p>
          <a:p>
            <a:r>
              <a:rPr lang="en-US" dirty="0">
                <a:latin typeface="Menlo Regular"/>
                <a:cs typeface="Menlo Regular"/>
              </a:rPr>
              <a:t># include &lt;</a:t>
            </a:r>
            <a:r>
              <a:rPr lang="en-US" dirty="0" err="1">
                <a:latin typeface="Menlo Regular"/>
                <a:cs typeface="Menlo Regular"/>
              </a:rPr>
              <a:t>stdio.h</a:t>
            </a:r>
            <a:r>
              <a:rPr lang="en-US" dirty="0">
                <a:latin typeface="Menlo Regular"/>
                <a:cs typeface="Menlo Regular"/>
              </a:rPr>
              <a:t>&gt;</a:t>
            </a:r>
          </a:p>
          <a:p>
            <a:endParaRPr lang="en-US" dirty="0">
              <a:latin typeface="Menlo Regular"/>
              <a:cs typeface="Menlo Regular"/>
            </a:endParaRPr>
          </a:p>
          <a:p>
            <a:r>
              <a:rPr lang="en-US" dirty="0" err="1">
                <a:latin typeface="Menlo Regular"/>
                <a:cs typeface="Menlo Regular"/>
              </a:rPr>
              <a:t>int</a:t>
            </a:r>
            <a:r>
              <a:rPr lang="en-US" dirty="0">
                <a:latin typeface="Menlo Regular"/>
                <a:cs typeface="Menlo Regular"/>
              </a:rPr>
              <a:t> main(</a:t>
            </a:r>
            <a:r>
              <a:rPr lang="en-US" dirty="0" err="1">
                <a:latin typeface="Menlo Regular"/>
                <a:cs typeface="Menlo Regular"/>
              </a:rPr>
              <a:t>int</a:t>
            </a:r>
            <a:r>
              <a:rPr lang="en-US" dirty="0">
                <a:latin typeface="Menlo Regular"/>
                <a:cs typeface="Menlo Regular"/>
              </a:rPr>
              <a:t> _</a:t>
            </a:r>
            <a:r>
              <a:rPr lang="en-US" dirty="0" err="1">
                <a:latin typeface="Menlo Regular"/>
                <a:cs typeface="Menlo Regular"/>
              </a:rPr>
              <a:t>argc</a:t>
            </a:r>
            <a:r>
              <a:rPr lang="en-US" dirty="0">
                <a:latin typeface="Menlo Regular"/>
                <a:cs typeface="Menlo Regular"/>
              </a:rPr>
              <a:t>, char **_</a:t>
            </a:r>
            <a:r>
              <a:rPr lang="en-US" dirty="0" err="1">
                <a:latin typeface="Menlo Regular"/>
                <a:cs typeface="Menlo Regular"/>
              </a:rPr>
              <a:t>argv</a:t>
            </a:r>
            <a:r>
              <a:rPr lang="en-US" dirty="0">
                <a:latin typeface="Menlo Regular"/>
                <a:cs typeface="Menlo Regular"/>
              </a:rPr>
              <a:t>) {</a:t>
            </a:r>
          </a:p>
          <a:p>
            <a:r>
              <a:rPr lang="en-US" dirty="0">
                <a:latin typeface="Menlo Regular"/>
                <a:cs typeface="Menlo Regular"/>
              </a:rPr>
              <a:t>  </a:t>
            </a:r>
            <a:r>
              <a:rPr lang="en-US" dirty="0" err="1">
                <a:latin typeface="Menlo Regular"/>
                <a:cs typeface="Menlo Regular"/>
              </a:rPr>
              <a:t>int</a:t>
            </a:r>
            <a:r>
              <a:rPr lang="en-US" dirty="0">
                <a:latin typeface="Menlo Regular"/>
                <a:cs typeface="Menlo Regular"/>
              </a:rPr>
              <a:t> *x = (</a:t>
            </a:r>
            <a:r>
              <a:rPr lang="en-US" dirty="0" err="1">
                <a:latin typeface="Menlo Regular"/>
                <a:cs typeface="Menlo Regular"/>
              </a:rPr>
              <a:t>int</a:t>
            </a:r>
            <a:r>
              <a:rPr lang="en-US" dirty="0">
                <a:latin typeface="Menlo Regular"/>
                <a:cs typeface="Menlo Regular"/>
              </a:rPr>
              <a:t> *) </a:t>
            </a:r>
            <a:r>
              <a:rPr lang="en-US" dirty="0" err="1">
                <a:latin typeface="Menlo Regular"/>
                <a:cs typeface="Menlo Regular"/>
              </a:rPr>
              <a:t>malloc</a:t>
            </a:r>
            <a:r>
              <a:rPr lang="en-US" dirty="0">
                <a:latin typeface="Menlo Regular"/>
                <a:cs typeface="Menlo Regular"/>
              </a:rPr>
              <a:t> (</a:t>
            </a:r>
            <a:r>
              <a:rPr lang="en-US" dirty="0" err="1">
                <a:latin typeface="Menlo Regular"/>
                <a:cs typeface="Menlo Regular"/>
              </a:rPr>
              <a:t>sizeof</a:t>
            </a:r>
            <a:r>
              <a:rPr lang="en-US" dirty="0">
                <a:latin typeface="Menlo Regular"/>
                <a:cs typeface="Menlo Regular"/>
              </a:rPr>
              <a:t>(*x));</a:t>
            </a:r>
          </a:p>
          <a:p>
            <a:r>
              <a:rPr lang="en-US" dirty="0">
                <a:latin typeface="Menlo Regular"/>
                <a:cs typeface="Menlo Regular"/>
              </a:rPr>
              <a:t>  *x = 4414;</a:t>
            </a:r>
          </a:p>
          <a:p>
            <a:r>
              <a:rPr lang="en-US" dirty="0">
                <a:latin typeface="Menlo Regular"/>
                <a:cs typeface="Menlo Regular"/>
              </a:rPr>
              <a:t>  free(x);</a:t>
            </a:r>
          </a:p>
          <a:p>
            <a:r>
              <a:rPr lang="en-US" dirty="0">
                <a:latin typeface="Menlo Regular"/>
                <a:cs typeface="Menlo Regular"/>
              </a:rPr>
              <a:t>  </a:t>
            </a:r>
            <a:r>
              <a:rPr lang="en-US" dirty="0" err="1">
                <a:latin typeface="Menlo Regular"/>
                <a:cs typeface="Menlo Regular"/>
              </a:rPr>
              <a:t>printf</a:t>
            </a:r>
            <a:r>
              <a:rPr lang="en-US" dirty="0">
                <a:latin typeface="Menlo Regular"/>
                <a:cs typeface="Menlo Regular"/>
              </a:rPr>
              <a:t>("x = %d\n", *x);</a:t>
            </a:r>
          </a:p>
          <a:p>
            <a:r>
              <a:rPr lang="en-US" dirty="0">
                <a:latin typeface="Menlo Regular"/>
                <a:cs typeface="Menlo Regular"/>
              </a:rPr>
              <a:t>  return 0;</a:t>
            </a:r>
          </a:p>
          <a:p>
            <a:r>
              <a:rPr lang="en-US" dirty="0">
                <a:latin typeface="Menlo Regular"/>
                <a:cs typeface="Menlo Regular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0803" y="2743760"/>
            <a:ext cx="5470135" cy="17543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FF00"/>
                </a:solidFill>
              </a:rPr>
              <a:t>gash&gt; </a:t>
            </a:r>
            <a:r>
              <a:rPr lang="en-US" sz="3600" dirty="0" err="1" smtClean="0">
                <a:solidFill>
                  <a:srgbClr val="00FF00"/>
                </a:solidFill>
              </a:rPr>
              <a:t>gcc</a:t>
            </a:r>
            <a:r>
              <a:rPr lang="en-US" sz="3600" dirty="0" smtClean="0">
                <a:solidFill>
                  <a:srgbClr val="00FF00"/>
                </a:solidFill>
              </a:rPr>
              <a:t> </a:t>
            </a:r>
            <a:r>
              <a:rPr lang="en-US" sz="3600" dirty="0">
                <a:solidFill>
                  <a:srgbClr val="00FF00"/>
                </a:solidFill>
              </a:rPr>
              <a:t>-Wall </a:t>
            </a:r>
            <a:r>
              <a:rPr lang="en-US" sz="3600" dirty="0" err="1">
                <a:solidFill>
                  <a:srgbClr val="00FF00"/>
                </a:solidFill>
              </a:rPr>
              <a:t>toofree.c</a:t>
            </a:r>
            <a:endParaRPr lang="en-US" sz="3600" dirty="0">
              <a:solidFill>
                <a:srgbClr val="00FF00"/>
              </a:solidFill>
            </a:endParaRPr>
          </a:p>
          <a:p>
            <a:r>
              <a:rPr lang="en-US" sz="3600" dirty="0" smtClean="0">
                <a:solidFill>
                  <a:srgbClr val="00FF00"/>
                </a:solidFill>
              </a:rPr>
              <a:t>gash&gt; .</a:t>
            </a:r>
            <a:r>
              <a:rPr lang="en-US" sz="3600" dirty="0">
                <a:solidFill>
                  <a:srgbClr val="00FF00"/>
                </a:solidFill>
              </a:rPr>
              <a:t>/</a:t>
            </a:r>
            <a:r>
              <a:rPr lang="en-US" sz="3600" dirty="0" err="1">
                <a:solidFill>
                  <a:srgbClr val="00FF00"/>
                </a:solidFill>
              </a:rPr>
              <a:t>a.out</a:t>
            </a:r>
            <a:endParaRPr lang="en-US" sz="3600" dirty="0">
              <a:solidFill>
                <a:srgbClr val="00FF00"/>
              </a:solidFill>
            </a:endParaRPr>
          </a:p>
          <a:p>
            <a:r>
              <a:rPr lang="en-US" sz="3600" dirty="0">
                <a:solidFill>
                  <a:srgbClr val="00FF00"/>
                </a:solidFill>
              </a:rPr>
              <a:t>x = 4414</a:t>
            </a:r>
          </a:p>
        </p:txBody>
      </p:sp>
    </p:spTree>
    <p:extLst>
      <p:ext uri="{BB962C8B-B14F-4D97-AF65-F5344CB8AC3E}">
        <p14:creationId xmlns:p14="http://schemas.microsoft.com/office/powerpoint/2010/main" val="3467800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2" y="275448"/>
            <a:ext cx="6510877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static </a:t>
            </a:r>
            <a:r>
              <a:rPr lang="en-US" sz="2400" dirty="0" err="1"/>
              <a:t>gname</a:t>
            </a:r>
            <a:r>
              <a:rPr lang="en-US" sz="2400" dirty="0"/>
              <a:t> : ~</a:t>
            </a:r>
            <a:r>
              <a:rPr lang="en-US" sz="2400" dirty="0" err="1"/>
              <a:t>str</a:t>
            </a:r>
            <a:r>
              <a:rPr lang="en-US" sz="2400" dirty="0"/>
              <a:t> = ~"annotations";</a:t>
            </a:r>
          </a:p>
          <a:p>
            <a:endParaRPr lang="en-US" sz="2400" dirty="0"/>
          </a:p>
          <a:p>
            <a:r>
              <a:rPr lang="en-US" sz="2400" dirty="0" err="1"/>
              <a:t>fn</a:t>
            </a:r>
            <a:r>
              <a:rPr lang="en-US" sz="2400" dirty="0"/>
              <a:t> </a:t>
            </a:r>
            <a:r>
              <a:rPr lang="en-US" sz="2400" dirty="0" err="1"/>
              <a:t>set_name</a:t>
            </a:r>
            <a:r>
              <a:rPr lang="en-US" sz="2400" dirty="0"/>
              <a:t>(</a:t>
            </a:r>
            <a:r>
              <a:rPr lang="en-US" sz="2400" dirty="0" err="1"/>
              <a:t>pname</a:t>
            </a:r>
            <a:r>
              <a:rPr lang="en-US" sz="2400" dirty="0"/>
              <a:t> : </a:t>
            </a:r>
            <a:r>
              <a:rPr lang="en-US" sz="2400" b="1" dirty="0">
                <a:solidFill>
                  <a:srgbClr val="800000"/>
                </a:solidFill>
              </a:rPr>
              <a:t>~</a:t>
            </a:r>
            <a:r>
              <a:rPr lang="en-US" sz="2400" dirty="0" err="1"/>
              <a:t>str</a:t>
            </a:r>
            <a:r>
              <a:rPr lang="en-US" sz="2400" dirty="0"/>
              <a:t>) {</a:t>
            </a:r>
          </a:p>
          <a:p>
            <a:r>
              <a:rPr lang="en-US" sz="2400" dirty="0"/>
              <a:t>    </a:t>
            </a:r>
            <a:r>
              <a:rPr lang="en-US" sz="2400" dirty="0" err="1"/>
              <a:t>gname</a:t>
            </a:r>
            <a:r>
              <a:rPr lang="en-US" sz="2400" dirty="0"/>
              <a:t> = </a:t>
            </a:r>
            <a:r>
              <a:rPr lang="en-US" sz="2400" dirty="0" err="1"/>
              <a:t>pname</a:t>
            </a:r>
            <a:r>
              <a:rPr lang="en-US" sz="2400" dirty="0"/>
              <a:t>;</a:t>
            </a:r>
          </a:p>
          <a:p>
            <a:r>
              <a:rPr lang="en-US" sz="2400" dirty="0"/>
              <a:t>}</a:t>
            </a:r>
          </a:p>
          <a:p>
            <a:endParaRPr lang="en-US" sz="2400" dirty="0"/>
          </a:p>
          <a:p>
            <a:r>
              <a:rPr lang="en-US" sz="2400" dirty="0" err="1"/>
              <a:t>fn</a:t>
            </a:r>
            <a:r>
              <a:rPr lang="en-US" sz="2400" dirty="0"/>
              <a:t> main() {</a:t>
            </a:r>
          </a:p>
          <a:p>
            <a:r>
              <a:rPr lang="en-US" sz="2400" dirty="0"/>
              <a:t>    </a:t>
            </a:r>
            <a:r>
              <a:rPr lang="en-US" sz="2400" dirty="0" err="1"/>
              <a:t>set_name</a:t>
            </a:r>
            <a:r>
              <a:rPr lang="en-US" sz="2400" dirty="0"/>
              <a:t>("roads");</a:t>
            </a:r>
          </a:p>
          <a:p>
            <a:r>
              <a:rPr lang="en-US" sz="2400" dirty="0"/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747483" y="2949354"/>
            <a:ext cx="78486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gash&gt; </a:t>
            </a:r>
            <a:r>
              <a:rPr lang="en-US" sz="2400" b="1" dirty="0" err="1" smtClean="0"/>
              <a:t>rustc</a:t>
            </a:r>
            <a:r>
              <a:rPr lang="en-US" sz="2400" b="1" dirty="0" smtClean="0"/>
              <a:t> </a:t>
            </a:r>
            <a:r>
              <a:rPr lang="en-US" sz="2400" b="1" dirty="0"/>
              <a:t>sample2.rs</a:t>
            </a:r>
          </a:p>
          <a:p>
            <a:r>
              <a:rPr lang="en-US" sz="2400" b="1" dirty="0"/>
              <a:t>sample2.rs:8:13: 8:20 error: mismatched types: expected `~</a:t>
            </a:r>
            <a:r>
              <a:rPr lang="en-US" sz="2400" b="1" dirty="0" err="1"/>
              <a:t>str</a:t>
            </a:r>
            <a:r>
              <a:rPr lang="en-US" sz="2400" b="1" dirty="0"/>
              <a:t>` but found `&amp;'static </a:t>
            </a:r>
            <a:r>
              <a:rPr lang="en-US" sz="2400" b="1" dirty="0" err="1"/>
              <a:t>str</a:t>
            </a:r>
            <a:r>
              <a:rPr lang="en-US" sz="2400" b="1" dirty="0"/>
              <a:t>` (</a:t>
            </a:r>
            <a:r>
              <a:rPr lang="en-US" sz="2400" b="1" dirty="0" err="1"/>
              <a:t>str</a:t>
            </a:r>
            <a:r>
              <a:rPr lang="en-US" sz="2400" b="1" dirty="0"/>
              <a:t> storage differs: expected ~ but found &amp;'static )</a:t>
            </a:r>
          </a:p>
          <a:p>
            <a:r>
              <a:rPr lang="en-US" sz="2400" b="1" dirty="0"/>
              <a:t>sample2.rs:8     </a:t>
            </a:r>
            <a:r>
              <a:rPr lang="en-US" sz="2400" b="1" dirty="0" err="1"/>
              <a:t>set_name</a:t>
            </a:r>
            <a:r>
              <a:rPr lang="en-US" sz="2400" b="1" dirty="0"/>
              <a:t>("roads")</a:t>
            </a:r>
            <a:r>
              <a:rPr lang="en-US" sz="2400" b="1" dirty="0" smtClean="0"/>
              <a:t>;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9879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2" y="283953"/>
            <a:ext cx="6510877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/>
              <a:t>fn</a:t>
            </a:r>
            <a:r>
              <a:rPr lang="en-US" sz="2400" dirty="0"/>
              <a:t> </a:t>
            </a:r>
            <a:r>
              <a:rPr lang="en-US" sz="2400" dirty="0" err="1"/>
              <a:t>set_name</a:t>
            </a:r>
            <a:r>
              <a:rPr lang="en-US" sz="2400" dirty="0"/>
              <a:t>(</a:t>
            </a:r>
            <a:r>
              <a:rPr lang="en-US" sz="2400" dirty="0" err="1"/>
              <a:t>gname</a:t>
            </a:r>
            <a:r>
              <a:rPr lang="en-US" sz="2400" dirty="0"/>
              <a:t> : &amp;</a:t>
            </a:r>
            <a:r>
              <a:rPr lang="en-US" sz="2400" dirty="0" err="1"/>
              <a:t>mut</a:t>
            </a:r>
            <a:r>
              <a:rPr lang="en-US" sz="2400" dirty="0"/>
              <a:t> ~</a:t>
            </a:r>
            <a:r>
              <a:rPr lang="en-US" sz="2400" dirty="0" err="1"/>
              <a:t>str</a:t>
            </a:r>
            <a:r>
              <a:rPr lang="en-US" sz="2400" dirty="0"/>
              <a:t>, </a:t>
            </a:r>
            <a:r>
              <a:rPr lang="en-US" sz="2400" dirty="0" err="1"/>
              <a:t>pname</a:t>
            </a:r>
            <a:r>
              <a:rPr lang="en-US" sz="2400" dirty="0"/>
              <a:t> : ~</a:t>
            </a:r>
            <a:r>
              <a:rPr lang="en-US" sz="2400" dirty="0" err="1"/>
              <a:t>str</a:t>
            </a:r>
            <a:r>
              <a:rPr lang="en-US" sz="2400" dirty="0"/>
              <a:t>) {</a:t>
            </a:r>
          </a:p>
          <a:p>
            <a:r>
              <a:rPr lang="en-US" sz="2400" dirty="0"/>
              <a:t>    *</a:t>
            </a:r>
            <a:r>
              <a:rPr lang="en-US" sz="2400" dirty="0" err="1"/>
              <a:t>gname</a:t>
            </a:r>
            <a:r>
              <a:rPr lang="en-US" sz="2400" dirty="0"/>
              <a:t> = </a:t>
            </a:r>
            <a:r>
              <a:rPr lang="en-US" sz="2400" dirty="0" err="1"/>
              <a:t>pname</a:t>
            </a:r>
            <a:r>
              <a:rPr lang="en-US" sz="2400" dirty="0"/>
              <a:t>;</a:t>
            </a:r>
          </a:p>
          <a:p>
            <a:r>
              <a:rPr lang="en-US" sz="2400" dirty="0"/>
              <a:t>}</a:t>
            </a:r>
          </a:p>
          <a:p>
            <a:endParaRPr lang="en-US" sz="2400" dirty="0"/>
          </a:p>
          <a:p>
            <a:r>
              <a:rPr lang="en-US" sz="2400" dirty="0" err="1"/>
              <a:t>fn</a:t>
            </a:r>
            <a:r>
              <a:rPr lang="en-US" sz="2400" dirty="0"/>
              <a:t> main() {</a:t>
            </a:r>
          </a:p>
          <a:p>
            <a:r>
              <a:rPr lang="en-US" sz="2400" dirty="0"/>
              <a:t>    let </a:t>
            </a:r>
            <a:r>
              <a:rPr lang="en-US" sz="2400" dirty="0" err="1"/>
              <a:t>mut</a:t>
            </a:r>
            <a:r>
              <a:rPr lang="en-US" sz="2400" dirty="0"/>
              <a:t> </a:t>
            </a:r>
            <a:r>
              <a:rPr lang="en-US" sz="2400" dirty="0" err="1"/>
              <a:t>gname</a:t>
            </a:r>
            <a:r>
              <a:rPr lang="en-US" sz="2400" dirty="0"/>
              <a:t> : ~</a:t>
            </a:r>
            <a:r>
              <a:rPr lang="en-US" sz="2400" dirty="0" err="1"/>
              <a:t>str</a:t>
            </a:r>
            <a:r>
              <a:rPr lang="en-US" sz="2400" dirty="0"/>
              <a:t> = ~"annotations";</a:t>
            </a:r>
          </a:p>
          <a:p>
            <a:r>
              <a:rPr lang="en-US" sz="2400" dirty="0"/>
              <a:t>    </a:t>
            </a:r>
            <a:r>
              <a:rPr lang="en-US" sz="2400" dirty="0" err="1"/>
              <a:t>println</a:t>
            </a:r>
            <a:r>
              <a:rPr lang="en-US" sz="2400" dirty="0"/>
              <a:t>(</a:t>
            </a:r>
            <a:r>
              <a:rPr lang="en-US" sz="2400" dirty="0" err="1"/>
              <a:t>fmt</a:t>
            </a:r>
            <a:r>
              <a:rPr lang="en-US" sz="2400" dirty="0"/>
              <a:t>!("</a:t>
            </a:r>
            <a:r>
              <a:rPr lang="en-US" sz="2400" dirty="0" err="1"/>
              <a:t>gname</a:t>
            </a:r>
            <a:r>
              <a:rPr lang="en-US" sz="2400" dirty="0"/>
              <a:t> = %s", </a:t>
            </a:r>
            <a:r>
              <a:rPr lang="en-US" sz="2400" dirty="0" err="1"/>
              <a:t>gname</a:t>
            </a:r>
            <a:r>
              <a:rPr lang="en-US" sz="2400" dirty="0"/>
              <a:t>));</a:t>
            </a:r>
          </a:p>
          <a:p>
            <a:r>
              <a:rPr lang="en-US" sz="2400" dirty="0"/>
              <a:t>    </a:t>
            </a:r>
            <a:r>
              <a:rPr lang="en-US" sz="2400" dirty="0" err="1"/>
              <a:t>set_name</a:t>
            </a:r>
            <a:r>
              <a:rPr lang="en-US" sz="2400" dirty="0"/>
              <a:t>(&amp;</a:t>
            </a:r>
            <a:r>
              <a:rPr lang="en-US" sz="2400" dirty="0" err="1"/>
              <a:t>mut</a:t>
            </a:r>
            <a:r>
              <a:rPr lang="en-US" sz="2400" dirty="0"/>
              <a:t> </a:t>
            </a:r>
            <a:r>
              <a:rPr lang="en-US" sz="2400" dirty="0" err="1"/>
              <a:t>gname</a:t>
            </a:r>
            <a:r>
              <a:rPr lang="en-US" sz="2400" dirty="0"/>
              <a:t>, ~"frees");</a:t>
            </a:r>
          </a:p>
          <a:p>
            <a:r>
              <a:rPr lang="en-US" sz="2400" dirty="0"/>
              <a:t>    </a:t>
            </a:r>
            <a:r>
              <a:rPr lang="en-US" sz="2400" dirty="0" err="1"/>
              <a:t>println</a:t>
            </a:r>
            <a:r>
              <a:rPr lang="en-US" sz="2400" dirty="0"/>
              <a:t>(</a:t>
            </a:r>
            <a:r>
              <a:rPr lang="en-US" sz="2400" dirty="0" err="1"/>
              <a:t>fmt</a:t>
            </a:r>
            <a:r>
              <a:rPr lang="en-US" sz="2400" dirty="0"/>
              <a:t>!("</a:t>
            </a:r>
            <a:r>
              <a:rPr lang="en-US" sz="2400" dirty="0" err="1"/>
              <a:t>gname</a:t>
            </a:r>
            <a:r>
              <a:rPr lang="en-US" sz="2400" dirty="0"/>
              <a:t> = %s", </a:t>
            </a:r>
            <a:r>
              <a:rPr lang="en-US" sz="2400" dirty="0" err="1"/>
              <a:t>gname</a:t>
            </a:r>
            <a:r>
              <a:rPr lang="en-US" sz="2400" dirty="0"/>
              <a:t>));</a:t>
            </a:r>
          </a:p>
          <a:p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864411" y="3734829"/>
            <a:ext cx="3822391" cy="1200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gash&gt; rust run </a:t>
            </a:r>
            <a:r>
              <a:rPr lang="en-US" sz="2400" b="1" dirty="0" err="1"/>
              <a:t>good.rs</a:t>
            </a:r>
            <a:endParaRPr lang="en-US" sz="2400" b="1" dirty="0"/>
          </a:p>
          <a:p>
            <a:r>
              <a:rPr lang="en-US" sz="2400" b="1" dirty="0" err="1" smtClean="0"/>
              <a:t>gname</a:t>
            </a:r>
            <a:r>
              <a:rPr lang="en-US" sz="2400" b="1" dirty="0" smtClean="0"/>
              <a:t> </a:t>
            </a:r>
            <a:r>
              <a:rPr lang="en-US" sz="2400" b="1" dirty="0"/>
              <a:t>= annotations</a:t>
            </a:r>
          </a:p>
          <a:p>
            <a:r>
              <a:rPr lang="en-US" sz="2400" b="1" dirty="0" err="1"/>
              <a:t>gname</a:t>
            </a:r>
            <a:r>
              <a:rPr lang="en-US" sz="2400" b="1" dirty="0"/>
              <a:t> = frees </a:t>
            </a:r>
          </a:p>
        </p:txBody>
      </p:sp>
    </p:spTree>
    <p:extLst>
      <p:ext uri="{BB962C8B-B14F-4D97-AF65-F5344CB8AC3E}">
        <p14:creationId xmlns:p14="http://schemas.microsoft.com/office/powerpoint/2010/main" val="312291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7" name="Picture 6" descr="Screen Shot 2013-09-16 at 2.08.4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t="7691" r="3439" b="31068"/>
          <a:stretch/>
        </p:blipFill>
        <p:spPr>
          <a:xfrm>
            <a:off x="566986" y="604564"/>
            <a:ext cx="7936419" cy="1793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Shot 2013-09-16 at 2.09.28 PM.png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18"/>
          <a:stretch/>
        </p:blipFill>
        <p:spPr>
          <a:xfrm>
            <a:off x="90720" y="3221779"/>
            <a:ext cx="8959488" cy="809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043248" y="4140856"/>
            <a:ext cx="6636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Why doesn’t Rust complain about the missing </a:t>
            </a:r>
            <a:r>
              <a:rPr lang="en-US" sz="2400" b="1" dirty="0" smtClean="0"/>
              <a:t>free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852612" y="2061534"/>
            <a:ext cx="7246028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/>
              <a:t>fn</a:t>
            </a:r>
            <a:r>
              <a:rPr lang="en-US" sz="2800" dirty="0"/>
              <a:t> </a:t>
            </a:r>
            <a:r>
              <a:rPr lang="en-US" sz="2800" dirty="0" err="1"/>
              <a:t>set_name</a:t>
            </a:r>
            <a:r>
              <a:rPr lang="en-US" sz="2800" dirty="0"/>
              <a:t>(</a:t>
            </a:r>
            <a:r>
              <a:rPr lang="en-US" sz="2800" dirty="0" err="1"/>
              <a:t>gname</a:t>
            </a:r>
            <a:r>
              <a:rPr lang="en-US" sz="2800" dirty="0"/>
              <a:t> : &amp;</a:t>
            </a:r>
            <a:r>
              <a:rPr lang="en-US" sz="2800" dirty="0" err="1"/>
              <a:t>mut</a:t>
            </a:r>
            <a:r>
              <a:rPr lang="en-US" sz="2800" dirty="0"/>
              <a:t> ~</a:t>
            </a:r>
            <a:r>
              <a:rPr lang="en-US" sz="2800" dirty="0" err="1"/>
              <a:t>str</a:t>
            </a:r>
            <a:r>
              <a:rPr lang="en-US" sz="2800" dirty="0"/>
              <a:t>, </a:t>
            </a:r>
            <a:r>
              <a:rPr lang="en-US" sz="2800" dirty="0" err="1"/>
              <a:t>pname</a:t>
            </a:r>
            <a:r>
              <a:rPr lang="en-US" sz="2800" dirty="0"/>
              <a:t> : ~</a:t>
            </a:r>
            <a:r>
              <a:rPr lang="en-US" sz="2800" dirty="0" err="1"/>
              <a:t>str</a:t>
            </a:r>
            <a:r>
              <a:rPr lang="en-US" sz="2800" dirty="0"/>
              <a:t>) {</a:t>
            </a:r>
          </a:p>
          <a:p>
            <a:r>
              <a:rPr lang="en-US" sz="2800" dirty="0"/>
              <a:t>    *</a:t>
            </a:r>
            <a:r>
              <a:rPr lang="en-US" sz="2800" dirty="0" err="1"/>
              <a:t>gname</a:t>
            </a:r>
            <a:r>
              <a:rPr lang="en-US" sz="2800" dirty="0"/>
              <a:t> = </a:t>
            </a:r>
            <a:r>
              <a:rPr lang="en-US" sz="2800" dirty="0" err="1"/>
              <a:t>pname</a:t>
            </a:r>
            <a:r>
              <a:rPr lang="en-US" sz="2800" dirty="0"/>
              <a:t>;</a:t>
            </a:r>
          </a:p>
          <a:p>
            <a:r>
              <a:rPr lang="en-US" sz="2800" dirty="0" smtClean="0"/>
              <a:t>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338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fld id="{6507B5A5-F0C2-644D-AEA7-E773B6B78F38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802" r="22004"/>
          <a:stretch/>
        </p:blipFill>
        <p:spPr>
          <a:xfrm>
            <a:off x="945169" y="-1005622"/>
            <a:ext cx="8198833" cy="614912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sp>
        <p:nvSpPr>
          <p:cNvPr id="7" name="TextBox 6"/>
          <p:cNvSpPr txBox="1"/>
          <p:nvPr/>
        </p:nvSpPr>
        <p:spPr>
          <a:xfrm>
            <a:off x="132299" y="580664"/>
            <a:ext cx="3602390" cy="181588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</a:t>
            </a:r>
            <a:r>
              <a:rPr lang="en-US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ree()s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?</a:t>
            </a:r>
          </a:p>
          <a:p>
            <a:pPr algn="ctr"/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Where we are going, we don’t need </a:t>
            </a:r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free()s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!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03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28297" y="2490212"/>
            <a:ext cx="6656367" cy="19389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PS2 is due Sunday, 9 February</a:t>
            </a:r>
          </a:p>
          <a:p>
            <a:r>
              <a:rPr lang="en-US" sz="2400" dirty="0" smtClean="0"/>
              <a:t>You can use any language you want for this, but if your submission has any double-free vulnerabilities, buffer overflow vulnerabilities, or memory leaks you get a -10 on this assignment.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28294" y="586857"/>
            <a:ext cx="667904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Managing memory safely and explicitly gets really complicated since we often do want to </a:t>
            </a:r>
            <a:r>
              <a:rPr lang="en-US" sz="2400" b="1" dirty="0" smtClean="0"/>
              <a:t>share</a:t>
            </a:r>
            <a:r>
              <a:rPr lang="en-US" sz="2400" dirty="0" smtClean="0"/>
              <a:t> objects.  We’ll talk about pointer types Rust provides for more complex sharing next class.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1028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9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1062" y="154737"/>
            <a:ext cx="585475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>
                <a:latin typeface="Menlo Regular"/>
                <a:cs typeface="Menlo Regular"/>
              </a:rPr>
              <a:t>int</a:t>
            </a:r>
            <a:r>
              <a:rPr lang="en-US" dirty="0" smtClean="0">
                <a:latin typeface="Menlo Regular"/>
                <a:cs typeface="Menlo Regular"/>
              </a:rPr>
              <a:t> </a:t>
            </a:r>
            <a:r>
              <a:rPr lang="en-US" dirty="0">
                <a:latin typeface="Menlo Regular"/>
                <a:cs typeface="Menlo Regular"/>
              </a:rPr>
              <a:t>main(</a:t>
            </a:r>
            <a:r>
              <a:rPr lang="en-US" dirty="0" err="1">
                <a:latin typeface="Menlo Regular"/>
                <a:cs typeface="Menlo Regular"/>
              </a:rPr>
              <a:t>int</a:t>
            </a:r>
            <a:r>
              <a:rPr lang="en-US" dirty="0">
                <a:latin typeface="Menlo Regular"/>
                <a:cs typeface="Menlo Regular"/>
              </a:rPr>
              <a:t> _</a:t>
            </a:r>
            <a:r>
              <a:rPr lang="en-US" dirty="0" err="1">
                <a:latin typeface="Menlo Regular"/>
                <a:cs typeface="Menlo Regular"/>
              </a:rPr>
              <a:t>argc</a:t>
            </a:r>
            <a:r>
              <a:rPr lang="en-US" dirty="0">
                <a:latin typeface="Menlo Regular"/>
                <a:cs typeface="Menlo Regular"/>
              </a:rPr>
              <a:t>, char **_</a:t>
            </a:r>
            <a:r>
              <a:rPr lang="en-US" dirty="0" err="1">
                <a:latin typeface="Menlo Regular"/>
                <a:cs typeface="Menlo Regular"/>
              </a:rPr>
              <a:t>argv</a:t>
            </a:r>
            <a:r>
              <a:rPr lang="en-US" dirty="0">
                <a:latin typeface="Menlo Regular"/>
                <a:cs typeface="Menlo Regular"/>
              </a:rPr>
              <a:t>) {</a:t>
            </a:r>
          </a:p>
          <a:p>
            <a:r>
              <a:rPr lang="en-US" dirty="0">
                <a:latin typeface="Menlo Regular"/>
                <a:cs typeface="Menlo Regular"/>
              </a:rPr>
              <a:t>  </a:t>
            </a:r>
            <a:r>
              <a:rPr lang="en-US" dirty="0" err="1">
                <a:latin typeface="Menlo Regular"/>
                <a:cs typeface="Menlo Regular"/>
              </a:rPr>
              <a:t>int</a:t>
            </a:r>
            <a:r>
              <a:rPr lang="en-US" dirty="0">
                <a:latin typeface="Menlo Regular"/>
                <a:cs typeface="Menlo Regular"/>
              </a:rPr>
              <a:t> *x = (</a:t>
            </a:r>
            <a:r>
              <a:rPr lang="en-US" dirty="0" err="1">
                <a:latin typeface="Menlo Regular"/>
                <a:cs typeface="Menlo Regular"/>
              </a:rPr>
              <a:t>int</a:t>
            </a:r>
            <a:r>
              <a:rPr lang="en-US" dirty="0">
                <a:latin typeface="Menlo Regular"/>
                <a:cs typeface="Menlo Regular"/>
              </a:rPr>
              <a:t> *) </a:t>
            </a:r>
            <a:r>
              <a:rPr lang="en-US" dirty="0" err="1">
                <a:latin typeface="Menlo Regular"/>
                <a:cs typeface="Menlo Regular"/>
              </a:rPr>
              <a:t>malloc</a:t>
            </a:r>
            <a:r>
              <a:rPr lang="en-US" dirty="0">
                <a:latin typeface="Menlo Regular"/>
                <a:cs typeface="Menlo Regular"/>
              </a:rPr>
              <a:t> (</a:t>
            </a:r>
            <a:r>
              <a:rPr lang="en-US" dirty="0" err="1">
                <a:latin typeface="Menlo Regular"/>
                <a:cs typeface="Menlo Regular"/>
              </a:rPr>
              <a:t>sizeof</a:t>
            </a:r>
            <a:r>
              <a:rPr lang="en-US" dirty="0">
                <a:latin typeface="Menlo Regular"/>
                <a:cs typeface="Menlo Regular"/>
              </a:rPr>
              <a:t>(*x));</a:t>
            </a:r>
          </a:p>
          <a:p>
            <a:r>
              <a:rPr lang="en-US" dirty="0">
                <a:latin typeface="Menlo Regular"/>
                <a:cs typeface="Menlo Regular"/>
              </a:rPr>
              <a:t>  *x = 4414;</a:t>
            </a:r>
          </a:p>
          <a:p>
            <a:r>
              <a:rPr lang="en-US" dirty="0">
                <a:latin typeface="Menlo Regular"/>
                <a:cs typeface="Menlo Regular"/>
              </a:rPr>
              <a:t>  free(x);</a:t>
            </a:r>
          </a:p>
          <a:p>
            <a:r>
              <a:rPr lang="en-US" dirty="0" smtClean="0">
                <a:latin typeface="Menlo Regular"/>
                <a:cs typeface="Menlo Regular"/>
              </a:rPr>
              <a:t>  </a:t>
            </a:r>
            <a:r>
              <a:rPr lang="en-US" dirty="0">
                <a:latin typeface="Menlo Regular"/>
                <a:cs typeface="Menlo Regular"/>
              </a:rPr>
              <a:t>free(x)</a:t>
            </a:r>
            <a:r>
              <a:rPr lang="en-US" dirty="0" smtClean="0">
                <a:latin typeface="Menlo Regular"/>
                <a:cs typeface="Menlo Regular"/>
              </a:rPr>
              <a:t>;</a:t>
            </a:r>
          </a:p>
          <a:p>
            <a:r>
              <a:rPr lang="en-US" dirty="0" smtClean="0">
                <a:latin typeface="Menlo Regular"/>
                <a:cs typeface="Menlo Regular"/>
              </a:rPr>
              <a:t>  </a:t>
            </a:r>
            <a:r>
              <a:rPr lang="en-US" dirty="0" err="1">
                <a:latin typeface="Menlo Regular"/>
                <a:cs typeface="Menlo Regular"/>
              </a:rPr>
              <a:t>printf</a:t>
            </a:r>
            <a:r>
              <a:rPr lang="en-US" dirty="0">
                <a:latin typeface="Menlo Regular"/>
                <a:cs typeface="Menlo Regular"/>
              </a:rPr>
              <a:t>("x = %d\n", *x);</a:t>
            </a:r>
          </a:p>
          <a:p>
            <a:r>
              <a:rPr lang="en-US" dirty="0">
                <a:latin typeface="Menlo Regular"/>
                <a:cs typeface="Menlo Regular"/>
              </a:rPr>
              <a:t>  return 0;</a:t>
            </a:r>
          </a:p>
          <a:p>
            <a:r>
              <a:rPr lang="en-US" dirty="0">
                <a:latin typeface="Menlo Regular"/>
                <a:cs typeface="Menlo Regular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545811" y="2285868"/>
            <a:ext cx="8342359" cy="2677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FF00"/>
                </a:solidFill>
              </a:rPr>
              <a:t>gash&gt; </a:t>
            </a:r>
            <a:r>
              <a:rPr lang="en-US" sz="2800" dirty="0" err="1" smtClean="0">
                <a:solidFill>
                  <a:srgbClr val="00FF00"/>
                </a:solidFill>
              </a:rPr>
              <a:t>gcc</a:t>
            </a:r>
            <a:r>
              <a:rPr lang="en-US" sz="2800" dirty="0" smtClean="0">
                <a:solidFill>
                  <a:srgbClr val="00FF00"/>
                </a:solidFill>
              </a:rPr>
              <a:t> </a:t>
            </a:r>
            <a:r>
              <a:rPr lang="en-US" sz="2800" dirty="0">
                <a:solidFill>
                  <a:srgbClr val="00FF00"/>
                </a:solidFill>
              </a:rPr>
              <a:t>-Wall </a:t>
            </a:r>
            <a:r>
              <a:rPr lang="en-US" sz="2800" dirty="0" err="1">
                <a:solidFill>
                  <a:srgbClr val="00FF00"/>
                </a:solidFill>
              </a:rPr>
              <a:t>toofree.c</a:t>
            </a:r>
            <a:endParaRPr lang="en-US" sz="2800" dirty="0">
              <a:solidFill>
                <a:srgbClr val="00FF00"/>
              </a:solidFill>
            </a:endParaRPr>
          </a:p>
          <a:p>
            <a:r>
              <a:rPr lang="en-US" sz="2800" dirty="0" smtClean="0">
                <a:solidFill>
                  <a:srgbClr val="00FF00"/>
                </a:solidFill>
              </a:rPr>
              <a:t>gash&gt; .</a:t>
            </a:r>
            <a:r>
              <a:rPr lang="en-US" sz="2800" dirty="0">
                <a:solidFill>
                  <a:srgbClr val="00FF00"/>
                </a:solidFill>
              </a:rPr>
              <a:t>/</a:t>
            </a:r>
            <a:r>
              <a:rPr lang="en-US" sz="2800" dirty="0" err="1" smtClean="0">
                <a:solidFill>
                  <a:srgbClr val="00FF00"/>
                </a:solidFill>
              </a:rPr>
              <a:t>a.out</a:t>
            </a:r>
            <a:endParaRPr lang="en-US" sz="2800" dirty="0" smtClean="0">
              <a:solidFill>
                <a:srgbClr val="00FF00"/>
              </a:solidFill>
            </a:endParaRPr>
          </a:p>
          <a:p>
            <a:r>
              <a:rPr lang="en-US" sz="2800" dirty="0" err="1">
                <a:solidFill>
                  <a:srgbClr val="00FF00"/>
                </a:solidFill>
              </a:rPr>
              <a:t>a.out</a:t>
            </a:r>
            <a:r>
              <a:rPr lang="en-US" sz="2800" dirty="0">
                <a:solidFill>
                  <a:srgbClr val="00FF00"/>
                </a:solidFill>
              </a:rPr>
              <a:t>(23685) </a:t>
            </a:r>
            <a:r>
              <a:rPr lang="en-US" sz="2800" dirty="0" err="1">
                <a:solidFill>
                  <a:srgbClr val="00FF00"/>
                </a:solidFill>
              </a:rPr>
              <a:t>malloc</a:t>
            </a:r>
            <a:r>
              <a:rPr lang="en-US" sz="2800" dirty="0">
                <a:solidFill>
                  <a:srgbClr val="00FF00"/>
                </a:solidFill>
              </a:rPr>
              <a:t>: *** error for object 0x10a1008d0: pointer being freed was not allocated</a:t>
            </a:r>
          </a:p>
          <a:p>
            <a:r>
              <a:rPr lang="en-US" sz="2800" dirty="0">
                <a:solidFill>
                  <a:srgbClr val="00FF00"/>
                </a:solidFill>
              </a:rPr>
              <a:t>*** set a breakpoint in </a:t>
            </a:r>
            <a:r>
              <a:rPr lang="en-US" sz="2800" dirty="0" err="1">
                <a:solidFill>
                  <a:srgbClr val="00FF00"/>
                </a:solidFill>
              </a:rPr>
              <a:t>malloc_error_break</a:t>
            </a:r>
            <a:r>
              <a:rPr lang="en-US" sz="2800" dirty="0">
                <a:solidFill>
                  <a:srgbClr val="00FF00"/>
                </a:solidFill>
              </a:rPr>
              <a:t> to debug</a:t>
            </a:r>
          </a:p>
          <a:p>
            <a:r>
              <a:rPr lang="en-US" sz="2800" dirty="0">
                <a:solidFill>
                  <a:srgbClr val="00FF00"/>
                </a:solidFill>
              </a:rPr>
              <a:t>Abort trap: 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48617" y="984691"/>
            <a:ext cx="4450162" cy="1938992"/>
          </a:xfrm>
          <a:prstGeom prst="rect">
            <a:avLst/>
          </a:prstGeom>
          <a:solidFill>
            <a:srgbClr val="FF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Note: this is what happens to happen on my computer, but the C behavior is </a:t>
            </a:r>
            <a:r>
              <a:rPr lang="en-US" sz="2400" b="1" dirty="0" smtClean="0">
                <a:solidFill>
                  <a:schemeClr val="bg1"/>
                </a:solidFill>
              </a:rPr>
              <a:t>undefined.  </a:t>
            </a:r>
            <a:r>
              <a:rPr lang="en-US" sz="2400" dirty="0" smtClean="0">
                <a:solidFill>
                  <a:schemeClr val="bg1"/>
                </a:solidFill>
              </a:rPr>
              <a:t>It would be “correct” for a C program like this to do absolutely anything!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3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57" y="1384198"/>
            <a:ext cx="2362613" cy="1899918"/>
          </a:xfrm>
        </p:spPr>
        <p:txBody>
          <a:bodyPr>
            <a:normAutofit/>
          </a:bodyPr>
          <a:lstStyle/>
          <a:p>
            <a:r>
              <a:rPr lang="en-US" dirty="0" smtClean="0"/>
              <a:t>This gets tricky…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77102" y="178238"/>
            <a:ext cx="5809698" cy="4585871"/>
          </a:xfrm>
          <a:prstGeom prst="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enlo Regular"/>
                <a:cs typeface="Menlo Regular"/>
              </a:rPr>
              <a:t>(from </a:t>
            </a:r>
            <a:r>
              <a:rPr lang="en-US" dirty="0" err="1" smtClean="0">
                <a:latin typeface="Menlo Regular"/>
                <a:cs typeface="Menlo Regular"/>
              </a:rPr>
              <a:t>locale.h</a:t>
            </a:r>
            <a:r>
              <a:rPr lang="en-US" dirty="0" smtClean="0">
                <a:latin typeface="Menlo Regular"/>
                <a:cs typeface="Menlo Regular"/>
              </a:rPr>
              <a:t>)</a:t>
            </a:r>
          </a:p>
          <a:p>
            <a:endParaRPr lang="en-US" dirty="0">
              <a:latin typeface="Menlo Regular"/>
              <a:cs typeface="Menlo Regular"/>
            </a:endParaRPr>
          </a:p>
          <a:p>
            <a:r>
              <a:rPr lang="en-US" dirty="0" err="1">
                <a:latin typeface="Menlo Regular"/>
                <a:cs typeface="Menlo Regular"/>
              </a:rPr>
              <a:t>struct</a:t>
            </a:r>
            <a:r>
              <a:rPr lang="en-US" dirty="0">
                <a:latin typeface="Menlo Regular"/>
                <a:cs typeface="Menlo Regular"/>
              </a:rPr>
              <a:t> </a:t>
            </a:r>
            <a:r>
              <a:rPr lang="en-US" dirty="0" err="1">
                <a:latin typeface="Menlo Regular"/>
                <a:cs typeface="Menlo Regular"/>
              </a:rPr>
              <a:t>lconv</a:t>
            </a:r>
            <a:endParaRPr lang="en-US" dirty="0">
              <a:latin typeface="Menlo Regular"/>
              <a:cs typeface="Menlo Regular"/>
            </a:endParaRPr>
          </a:p>
          <a:p>
            <a:r>
              <a:rPr lang="en-US" dirty="0">
                <a:latin typeface="Menlo Regular"/>
                <a:cs typeface="Menlo Regular"/>
              </a:rPr>
              <a:t>{</a:t>
            </a:r>
          </a:p>
          <a:p>
            <a:r>
              <a:rPr lang="en-US" dirty="0">
                <a:latin typeface="Menlo Regular"/>
                <a:cs typeface="Menlo Regular"/>
              </a:rPr>
              <a:t>  char *</a:t>
            </a:r>
            <a:r>
              <a:rPr lang="en-US" dirty="0" err="1">
                <a:latin typeface="Menlo Regular"/>
                <a:cs typeface="Menlo Regular"/>
              </a:rPr>
              <a:t>decimal_point</a:t>
            </a:r>
            <a:r>
              <a:rPr lang="en-US" dirty="0">
                <a:latin typeface="Menlo Regular"/>
                <a:cs typeface="Menlo Regular"/>
              </a:rPr>
              <a:t>;</a:t>
            </a:r>
          </a:p>
          <a:p>
            <a:r>
              <a:rPr lang="en-US" dirty="0">
                <a:latin typeface="Menlo Regular"/>
                <a:cs typeface="Menlo Regular"/>
              </a:rPr>
              <a:t>  char *</a:t>
            </a:r>
            <a:r>
              <a:rPr lang="en-US" dirty="0" err="1">
                <a:latin typeface="Menlo Regular"/>
                <a:cs typeface="Menlo Regular"/>
              </a:rPr>
              <a:t>thousands_sep</a:t>
            </a:r>
            <a:r>
              <a:rPr lang="en-US" dirty="0">
                <a:latin typeface="Menlo Regular"/>
                <a:cs typeface="Menlo Regular"/>
              </a:rPr>
              <a:t>;</a:t>
            </a:r>
          </a:p>
          <a:p>
            <a:r>
              <a:rPr lang="en-US" dirty="0">
                <a:latin typeface="Menlo Regular"/>
                <a:cs typeface="Menlo Regular"/>
              </a:rPr>
              <a:t>  char *grouping;</a:t>
            </a:r>
          </a:p>
          <a:p>
            <a:r>
              <a:rPr lang="en-US" dirty="0">
                <a:latin typeface="Menlo Regular"/>
                <a:cs typeface="Menlo Regular"/>
              </a:rPr>
              <a:t>  char *</a:t>
            </a:r>
            <a:r>
              <a:rPr lang="en-US" dirty="0" err="1">
                <a:latin typeface="Menlo Regular"/>
                <a:cs typeface="Menlo Regular"/>
              </a:rPr>
              <a:t>int_curr_symbol</a:t>
            </a:r>
            <a:r>
              <a:rPr lang="en-US" dirty="0">
                <a:latin typeface="Menlo Regular"/>
                <a:cs typeface="Menlo Regular"/>
              </a:rPr>
              <a:t>;</a:t>
            </a:r>
          </a:p>
          <a:p>
            <a:r>
              <a:rPr lang="en-US" dirty="0">
                <a:latin typeface="Menlo Regular"/>
                <a:cs typeface="Menlo Regular"/>
              </a:rPr>
              <a:t>  char *</a:t>
            </a:r>
            <a:r>
              <a:rPr lang="en-US" dirty="0" err="1">
                <a:latin typeface="Menlo Regular"/>
                <a:cs typeface="Menlo Regular"/>
              </a:rPr>
              <a:t>currency_symbol</a:t>
            </a:r>
            <a:r>
              <a:rPr lang="en-US" dirty="0">
                <a:latin typeface="Menlo Regular"/>
                <a:cs typeface="Menlo Regular"/>
              </a:rPr>
              <a:t>;</a:t>
            </a:r>
          </a:p>
          <a:p>
            <a:r>
              <a:rPr lang="en-US" dirty="0">
                <a:latin typeface="Menlo Regular"/>
                <a:cs typeface="Menlo Regular"/>
              </a:rPr>
              <a:t>  </a:t>
            </a:r>
            <a:r>
              <a:rPr lang="en-US" dirty="0" smtClean="0">
                <a:latin typeface="Menlo Regular"/>
                <a:cs typeface="Menlo Regular"/>
              </a:rPr>
              <a:t>… } </a:t>
            </a:r>
            <a:r>
              <a:rPr lang="en-US" dirty="0">
                <a:latin typeface="Menlo Regular"/>
                <a:cs typeface="Menlo Regular"/>
              </a:rPr>
              <a:t>;</a:t>
            </a:r>
          </a:p>
          <a:p>
            <a:endParaRPr lang="en-US" dirty="0" smtClean="0">
              <a:latin typeface="Menlo Regular"/>
              <a:cs typeface="Menlo Regular"/>
            </a:endParaRPr>
          </a:p>
          <a:p>
            <a:r>
              <a:rPr lang="en-US" dirty="0" smtClean="0">
                <a:latin typeface="Menlo Regular"/>
                <a:cs typeface="Menlo Regular"/>
              </a:rPr>
              <a:t>// in my code…</a:t>
            </a:r>
            <a:endParaRPr lang="en-US" dirty="0">
              <a:latin typeface="Menlo Regular"/>
              <a:cs typeface="Menlo Regular"/>
            </a:endParaRPr>
          </a:p>
          <a:p>
            <a:r>
              <a:rPr lang="en-US" dirty="0" err="1" smtClean="0">
                <a:latin typeface="Menlo Regular"/>
                <a:cs typeface="Menlo Regular"/>
              </a:rPr>
              <a:t>struct</a:t>
            </a:r>
            <a:r>
              <a:rPr lang="en-US" dirty="0" smtClean="0">
                <a:latin typeface="Menlo Regular"/>
                <a:cs typeface="Menlo Regular"/>
              </a:rPr>
              <a:t> </a:t>
            </a:r>
            <a:r>
              <a:rPr lang="en-US" dirty="0" err="1" smtClean="0">
                <a:latin typeface="Menlo Regular"/>
                <a:cs typeface="Menlo Regular"/>
              </a:rPr>
              <a:t>lconv</a:t>
            </a:r>
            <a:r>
              <a:rPr lang="en-US" dirty="0" smtClean="0">
                <a:latin typeface="Menlo Regular"/>
                <a:cs typeface="Menlo Regular"/>
              </a:rPr>
              <a:t> *local = </a:t>
            </a:r>
            <a:r>
              <a:rPr lang="en-US" dirty="0" err="1" smtClean="0">
                <a:latin typeface="Menlo Regular"/>
                <a:cs typeface="Menlo Regular"/>
              </a:rPr>
              <a:t>localeconv</a:t>
            </a:r>
            <a:r>
              <a:rPr lang="en-US" dirty="0" smtClean="0">
                <a:latin typeface="Menlo Regular"/>
                <a:cs typeface="Menlo Regular"/>
              </a:rPr>
              <a:t> </a:t>
            </a:r>
            <a:r>
              <a:rPr lang="en-US" dirty="0">
                <a:latin typeface="Menlo Regular"/>
                <a:cs typeface="Menlo Regular"/>
              </a:rPr>
              <a:t>(void</a:t>
            </a:r>
            <a:r>
              <a:rPr lang="en-US" dirty="0" smtClean="0">
                <a:latin typeface="Menlo Regular"/>
                <a:cs typeface="Menlo Regular"/>
              </a:rPr>
              <a:t>);</a:t>
            </a:r>
          </a:p>
          <a:p>
            <a:r>
              <a:rPr lang="en-US" dirty="0" smtClean="0">
                <a:latin typeface="Menlo Regular"/>
                <a:cs typeface="Menlo Regular"/>
              </a:rPr>
              <a:t>…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Menlo Regular"/>
                <a:cs typeface="Menlo Regular"/>
              </a:rPr>
              <a:t>free(local-&gt;</a:t>
            </a:r>
            <a:r>
              <a:rPr lang="en-US" sz="2000" b="1" dirty="0" err="1" smtClean="0">
                <a:solidFill>
                  <a:srgbClr val="FF0000"/>
                </a:solidFill>
                <a:latin typeface="Menlo Regular"/>
                <a:cs typeface="Menlo Regular"/>
              </a:rPr>
              <a:t>decimal_point</a:t>
            </a:r>
            <a:r>
              <a:rPr lang="en-US" sz="2000" b="1" dirty="0" smtClean="0">
                <a:solidFill>
                  <a:srgbClr val="FF0000"/>
                </a:solidFill>
                <a:latin typeface="Menlo Regular"/>
                <a:cs typeface="Menlo Regular"/>
              </a:rPr>
              <a:t>); // ?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Menlo Regular"/>
                <a:cs typeface="Menlo Regular"/>
              </a:rPr>
              <a:t>free(local); // ?</a:t>
            </a:r>
            <a:endParaRPr lang="en-US" sz="2000" b="1" dirty="0">
              <a:solidFill>
                <a:srgbClr val="FF0000"/>
              </a:solidFill>
              <a:latin typeface="Menlo Regular"/>
              <a:cs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93447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887" y="1285833"/>
            <a:ext cx="5636810" cy="1450535"/>
          </a:xfrm>
        </p:spPr>
        <p:txBody>
          <a:bodyPr>
            <a:normAutofit/>
          </a:bodyPr>
          <a:lstStyle/>
          <a:p>
            <a:r>
              <a:rPr lang="en-US" dirty="0" smtClean="0"/>
              <a:t>Should we really care?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2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21652</TotalTime>
  <Words>2762</Words>
  <Application>Microsoft Macintosh PowerPoint</Application>
  <PresentationFormat>On-screen Show (16:9)</PresentationFormat>
  <Paragraphs>390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What Dave was doing when you were being born/learning to crawl…</vt:lpstr>
      <vt:lpstr>PowerPoint Presentation</vt:lpstr>
      <vt:lpstr>PowerPoint Presentation</vt:lpstr>
      <vt:lpstr>C Memory Management</vt:lpstr>
      <vt:lpstr>PowerPoint Presentation</vt:lpstr>
      <vt:lpstr>PowerPoint Presentation</vt:lpstr>
      <vt:lpstr>PowerPoint Presentation</vt:lpstr>
      <vt:lpstr>This gets tricky…</vt:lpstr>
      <vt:lpstr>Should we really care?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(Why) Doesn’t C++ solve this?</vt:lpstr>
      <vt:lpstr>Doesn’t Java solve this?</vt:lpstr>
      <vt:lpstr>PowerPoint Presentation</vt:lpstr>
      <vt:lpstr>PowerPoint Presentation</vt:lpstr>
      <vt:lpstr>PowerPoint Presentation</vt:lpstr>
      <vt:lpstr>“Willy-Nilly” Memory Management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Charge</vt:lpstr>
      <vt:lpstr>What Dave was doing when you were being born/learning to crawl…</vt:lpstr>
      <vt:lpstr>PowerPoint Presentation</vt:lpstr>
      <vt:lpstr>PowerPoint Presentation</vt:lpstr>
      <vt:lpstr>C Memory Management</vt:lpstr>
      <vt:lpstr>PowerPoint Presentation</vt:lpstr>
      <vt:lpstr>PowerPoint Presentation</vt:lpstr>
      <vt:lpstr>PowerPoint Presentation</vt:lpstr>
      <vt:lpstr>This gets tricky…</vt:lpstr>
      <vt:lpstr>Should we really care?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(Why) Doesn’t C++ solve this?</vt:lpstr>
      <vt:lpstr>Doesn’t Java solve this?</vt:lpstr>
      <vt:lpstr>PowerPoint Presentation</vt:lpstr>
      <vt:lpstr>PowerPoint Presentation</vt:lpstr>
      <vt:lpstr>PowerPoint Presentation</vt:lpstr>
      <vt:lpstr>“Willy-Nilly” Memory Management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Charge</vt:lpstr>
    </vt:vector>
  </TitlesOfParts>
  <Manager/>
  <Company>University of Virginia</Company>
  <LinksUpToDate>false</LinksUpToDate>
  <SharedDoc>false</SharedDoc>
  <HyperlinkBase>http://rust-class.org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Systems: Shell</dc:title>
  <dc:subject/>
  <dc:creator>David Evans</dc:creator>
  <cp:keywords/>
  <dc:description/>
  <cp:lastModifiedBy>David Evans</cp:lastModifiedBy>
  <cp:revision>193</cp:revision>
  <cp:lastPrinted>2014-01-30T14:57:33Z</cp:lastPrinted>
  <dcterms:created xsi:type="dcterms:W3CDTF">2013-08-26T17:24:32Z</dcterms:created>
  <dcterms:modified xsi:type="dcterms:W3CDTF">2014-02-06T15:09:02Z</dcterms:modified>
  <cp:category/>
</cp:coreProperties>
</file>