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4" r:id="rId9"/>
    <p:sldId id="258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66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15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E77B07-26ED-A949-9D4B-44C207F8A4D1}" type="datetimeFigureOut">
              <a:rPr lang="en-US" smtClean="0"/>
              <a:pPr/>
              <a:t>9/23/13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AEABA4-34FF-E546-B451-A8222159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2207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550EC-EE34-EF49-A4D8-147A804A9918}" type="datetimeFigureOut">
              <a:rPr lang="en-US" smtClean="0"/>
              <a:pPr/>
              <a:t>9/23/13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5CA4EC-A822-3847-9594-6C09224820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6298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CA4EC-A822-3847-9594-6C092248202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410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2A40B-D368-6541-9EB9-2E8893F4FD74}" type="datetime3">
              <a:rPr lang="en-US" smtClean="0"/>
              <a:pPr/>
              <a:t>23 September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8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ED50D-D5B2-7D4F-97EB-B7F744238548}" type="datetime3">
              <a:rPr lang="en-US" smtClean="0"/>
              <a:pPr/>
              <a:t>23 September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356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2037F-29BC-F840-87F5-0083D6CAF8E8}" type="datetime3">
              <a:rPr lang="en-US" smtClean="0"/>
              <a:pPr/>
              <a:t>23 September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78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EC9F4-81CA-FE4E-B09D-7AC5A00CB4BD}" type="datetime3">
              <a:rPr lang="en-US" smtClean="0"/>
              <a:pPr/>
              <a:t>23 September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BD21-4CCE-EA4F-8252-46A6FC0DA221}" type="datetime3">
              <a:rPr lang="en-US" smtClean="0"/>
              <a:pPr/>
              <a:t>23 September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512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8DE15-4262-A74A-B4A2-FFB1E89DB9FC}" type="datetime3">
              <a:rPr lang="en-US" smtClean="0"/>
              <a:pPr/>
              <a:t>23 September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010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E811-19A8-FC4B-BA65-5FE343A47E1E}" type="datetime3">
              <a:rPr lang="en-US" smtClean="0"/>
              <a:pPr/>
              <a:t>23 September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258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2E235-FEC4-BC4D-A365-018D9779F81B}" type="datetime3">
              <a:rPr lang="en-US" smtClean="0"/>
              <a:pPr/>
              <a:t>23 September 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113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4940E-8E1A-644B-8E08-E5965042E692}" type="datetime3">
              <a:rPr lang="en-US" smtClean="0"/>
              <a:pPr/>
              <a:t>23 September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28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6D2DF-4209-F149-BDC6-12D6BE13753D}" type="datetime3">
              <a:rPr lang="en-US" smtClean="0"/>
              <a:pPr/>
              <a:t>23 September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022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F4E26-1F07-F14F-B79A-19528365E007}" type="datetime3">
              <a:rPr lang="en-US" smtClean="0"/>
              <a:pPr/>
              <a:t>23 September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36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165A3-681A-0245-A544-A79BEE2E9970}" type="datetime3">
              <a:rPr lang="en-US" smtClean="0"/>
              <a:pPr/>
              <a:t>23 September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7B5A5-F0C2-644D-AEA7-E773B6B78F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11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linuxfoundation.org/news-media/announcements/2013/09/linux-foundation-releases-annual-linux-development-report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25958" y="5304115"/>
            <a:ext cx="3794500" cy="1418434"/>
          </a:xfrm>
        </p:spPr>
        <p:txBody>
          <a:bodyPr/>
          <a:lstStyle/>
          <a:p>
            <a:pPr algn="r">
              <a:lnSpc>
                <a:spcPct val="70000"/>
              </a:lnSpc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rPr>
              <a:t>cs4414 Fall 2013</a:t>
            </a:r>
          </a:p>
          <a:p>
            <a:pPr algn="r">
              <a:lnSpc>
                <a:spcPct val="70000"/>
              </a:lnSpc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rPr>
              <a:t>University of Virginia</a:t>
            </a:r>
          </a:p>
          <a:p>
            <a:pPr algn="r">
              <a:lnSpc>
                <a:spcPct val="70000"/>
              </a:lnSpc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rPr>
              <a:t>David Evans</a:t>
            </a:r>
            <a:endParaRPr lang="en-US" dirty="0">
              <a:solidFill>
                <a:schemeClr val="bg2">
                  <a:lumMod val="10000"/>
                </a:schemeClr>
              </a:solidFill>
              <a:effectLst>
                <a:outerShdw blurRad="50800" dist="38100" dir="2700000" algn="tl" rotWithShape="0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80727" y="330204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119" y="116813"/>
            <a:ext cx="8755524" cy="2647305"/>
          </a:xfrm>
        </p:spPr>
        <p:txBody>
          <a:bodyPr>
            <a:noAutofit/>
          </a:bodyPr>
          <a:lstStyle/>
          <a:p>
            <a:pPr algn="r"/>
            <a:r>
              <a:rPr lang="en-US" sz="6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Class 8: </a:t>
            </a:r>
            <a:br>
              <a:rPr lang="en-US" sz="6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en-US" sz="60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Git</a:t>
            </a:r>
            <a:r>
              <a:rPr lang="en-US" sz="6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US" sz="60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yer</a:t>
            </a:r>
            <a:r>
              <a:rPr lang="en-US" sz="6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pointers here</a:t>
            </a:r>
            <a:endParaRPr lang="en-US" sz="6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97669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751917" cy="1653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Distributed Version Control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EC9F4-81CA-FE4E-B09D-7AC5A00CB4BD}" type="datetime3">
              <a:rPr lang="en-US" smtClean="0"/>
              <a:pPr/>
              <a:t>23 September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Can 6"/>
          <p:cNvSpPr/>
          <p:nvPr/>
        </p:nvSpPr>
        <p:spPr>
          <a:xfrm>
            <a:off x="4479216" y="861978"/>
            <a:ext cx="1774783" cy="2165983"/>
          </a:xfrm>
          <a:prstGeom prst="ca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Main Repository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git</a:t>
            </a:r>
            <a:r>
              <a:rPr lang="en-US" dirty="0" smtClean="0"/>
              <a:t>, Mercurial)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46246" y="5129970"/>
            <a:ext cx="2436726" cy="50612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[make changes]</a:t>
            </a:r>
          </a:p>
        </p:txBody>
      </p:sp>
      <p:sp>
        <p:nvSpPr>
          <p:cNvPr id="14" name="TextBox 13"/>
          <p:cNvSpPr txBox="1"/>
          <p:nvPr/>
        </p:nvSpPr>
        <p:spPr>
          <a:xfrm rot="19780165">
            <a:off x="2426878" y="1663658"/>
            <a:ext cx="16884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clone, pull</a:t>
            </a:r>
            <a:endParaRPr lang="en-US" sz="2800" dirty="0"/>
          </a:p>
        </p:txBody>
      </p:sp>
      <p:cxnSp>
        <p:nvCxnSpPr>
          <p:cNvPr id="16" name="Curved Connector 15"/>
          <p:cNvCxnSpPr>
            <a:stCxn id="7" idx="2"/>
            <a:endCxn id="18" idx="1"/>
          </p:cNvCxnSpPr>
          <p:nvPr/>
        </p:nvCxnSpPr>
        <p:spPr>
          <a:xfrm rot="10800000" flipV="1">
            <a:off x="2959604" y="1944970"/>
            <a:ext cx="1519613" cy="1019016"/>
          </a:xfrm>
          <a:prstGeom prst="curvedConnector2">
            <a:avLst/>
          </a:prstGeom>
          <a:ln w="38100" cmpd="sng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18" idx="4"/>
          </p:cNvCxnSpPr>
          <p:nvPr/>
        </p:nvCxnSpPr>
        <p:spPr>
          <a:xfrm flipV="1">
            <a:off x="3558077" y="2755676"/>
            <a:ext cx="921139" cy="848787"/>
          </a:xfrm>
          <a:prstGeom prst="curvedConnector3">
            <a:avLst>
              <a:gd name="adj1" fmla="val 50000"/>
            </a:avLst>
          </a:prstGeom>
          <a:ln w="38100" cmpd="sng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 rot="18994499">
            <a:off x="3792885" y="3111391"/>
            <a:ext cx="8910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push</a:t>
            </a:r>
            <a:endParaRPr lang="en-US" sz="2800" dirty="0"/>
          </a:p>
        </p:txBody>
      </p:sp>
      <p:sp>
        <p:nvSpPr>
          <p:cNvPr id="18" name="Can 17"/>
          <p:cNvSpPr/>
          <p:nvPr/>
        </p:nvSpPr>
        <p:spPr>
          <a:xfrm>
            <a:off x="2361129" y="2963986"/>
            <a:ext cx="1196948" cy="1280953"/>
          </a:xfrm>
          <a:prstGeom prst="ca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Alice’s Local Repository</a:t>
            </a:r>
            <a:endParaRPr lang="en-US" dirty="0"/>
          </a:p>
        </p:txBody>
      </p:sp>
      <p:cxnSp>
        <p:nvCxnSpPr>
          <p:cNvPr id="27" name="Curved Connector 26"/>
          <p:cNvCxnSpPr>
            <a:stCxn id="10" idx="0"/>
            <a:endCxn id="18" idx="3"/>
          </p:cNvCxnSpPr>
          <p:nvPr/>
        </p:nvCxnSpPr>
        <p:spPr>
          <a:xfrm rot="5400000" flipH="1" flipV="1">
            <a:off x="2069591" y="4239958"/>
            <a:ext cx="885031" cy="894994"/>
          </a:xfrm>
          <a:prstGeom prst="curvedConnector3">
            <a:avLst>
              <a:gd name="adj1" fmla="val 50000"/>
            </a:avLst>
          </a:prstGeom>
          <a:ln w="38100" cmpd="sng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108111" y="4301932"/>
            <a:ext cx="13022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commit</a:t>
            </a:r>
            <a:endParaRPr lang="en-US" sz="2800" dirty="0"/>
          </a:p>
        </p:txBody>
      </p:sp>
      <p:sp>
        <p:nvSpPr>
          <p:cNvPr id="31" name="Rectangle 30"/>
          <p:cNvSpPr/>
          <p:nvPr/>
        </p:nvSpPr>
        <p:spPr>
          <a:xfrm>
            <a:off x="5936869" y="5129971"/>
            <a:ext cx="2436726" cy="50882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[make changes]</a:t>
            </a:r>
          </a:p>
        </p:txBody>
      </p:sp>
      <p:sp>
        <p:nvSpPr>
          <p:cNvPr id="32" name="TextBox 31"/>
          <p:cNvSpPr txBox="1"/>
          <p:nvPr/>
        </p:nvSpPr>
        <p:spPr>
          <a:xfrm rot="3131479">
            <a:off x="6594064" y="1745435"/>
            <a:ext cx="168845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clone, pull</a:t>
            </a:r>
            <a:endParaRPr lang="en-US" sz="2800" dirty="0"/>
          </a:p>
        </p:txBody>
      </p:sp>
      <p:cxnSp>
        <p:nvCxnSpPr>
          <p:cNvPr id="33" name="Curved Connector 32"/>
          <p:cNvCxnSpPr>
            <a:stCxn id="7" idx="4"/>
            <a:endCxn id="36" idx="1"/>
          </p:cNvCxnSpPr>
          <p:nvPr/>
        </p:nvCxnSpPr>
        <p:spPr>
          <a:xfrm>
            <a:off x="6253999" y="1944970"/>
            <a:ext cx="1332739" cy="954451"/>
          </a:xfrm>
          <a:prstGeom prst="curvedConnector2">
            <a:avLst/>
          </a:prstGeom>
          <a:ln w="3810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urved Connector 33"/>
          <p:cNvCxnSpPr>
            <a:stCxn id="36" idx="2"/>
          </p:cNvCxnSpPr>
          <p:nvPr/>
        </p:nvCxnSpPr>
        <p:spPr>
          <a:xfrm rot="10800000">
            <a:off x="6254000" y="2834414"/>
            <a:ext cx="734265" cy="705485"/>
          </a:xfrm>
          <a:prstGeom prst="curvedConnector3">
            <a:avLst>
              <a:gd name="adj1" fmla="val 50000"/>
            </a:avLst>
          </a:prstGeom>
          <a:ln w="3810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 rot="2518712">
            <a:off x="5997522" y="3194849"/>
            <a:ext cx="891064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push</a:t>
            </a:r>
            <a:endParaRPr lang="en-US" sz="2800" dirty="0"/>
          </a:p>
        </p:txBody>
      </p:sp>
      <p:sp>
        <p:nvSpPr>
          <p:cNvPr id="36" name="Can 35"/>
          <p:cNvSpPr/>
          <p:nvPr/>
        </p:nvSpPr>
        <p:spPr>
          <a:xfrm>
            <a:off x="6988264" y="2899421"/>
            <a:ext cx="1196948" cy="1280953"/>
          </a:xfrm>
          <a:prstGeom prst="can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Bob’s Local Repository</a:t>
            </a:r>
            <a:endParaRPr lang="en-US" dirty="0"/>
          </a:p>
        </p:txBody>
      </p:sp>
      <p:cxnSp>
        <p:nvCxnSpPr>
          <p:cNvPr id="37" name="Curved Connector 36"/>
          <p:cNvCxnSpPr/>
          <p:nvPr/>
        </p:nvCxnSpPr>
        <p:spPr>
          <a:xfrm rot="5400000" flipH="1" flipV="1">
            <a:off x="6692067" y="4439420"/>
            <a:ext cx="949597" cy="431506"/>
          </a:xfrm>
          <a:prstGeom prst="curvedConnector3">
            <a:avLst>
              <a:gd name="adj1" fmla="val 50000"/>
            </a:avLst>
          </a:prstGeom>
          <a:ln w="3810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686056" y="4301932"/>
            <a:ext cx="1302209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commit</a:t>
            </a:r>
            <a:endParaRPr lang="en-US" sz="2800" dirty="0"/>
          </a:p>
        </p:txBody>
      </p:sp>
      <p:cxnSp>
        <p:nvCxnSpPr>
          <p:cNvPr id="46" name="Curved Connector 45"/>
          <p:cNvCxnSpPr/>
          <p:nvPr/>
        </p:nvCxnSpPr>
        <p:spPr>
          <a:xfrm rot="5400000">
            <a:off x="2541570" y="4598970"/>
            <a:ext cx="936665" cy="228599"/>
          </a:xfrm>
          <a:prstGeom prst="curvedConnector3">
            <a:avLst>
              <a:gd name="adj1" fmla="val 50000"/>
            </a:avLst>
          </a:prstGeom>
          <a:ln w="38100" cmpd="sng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209117" y="4454332"/>
            <a:ext cx="12215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update</a:t>
            </a:r>
            <a:endParaRPr lang="en-US" sz="2800" dirty="0"/>
          </a:p>
        </p:txBody>
      </p:sp>
      <p:sp>
        <p:nvSpPr>
          <p:cNvPr id="54" name="TextBox 53"/>
          <p:cNvSpPr txBox="1"/>
          <p:nvPr/>
        </p:nvSpPr>
        <p:spPr>
          <a:xfrm>
            <a:off x="7762816" y="4434253"/>
            <a:ext cx="12215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update</a:t>
            </a:r>
            <a:endParaRPr lang="en-US" sz="2800" dirty="0"/>
          </a:p>
        </p:txBody>
      </p:sp>
      <p:cxnSp>
        <p:nvCxnSpPr>
          <p:cNvPr id="55" name="Curved Connector 54"/>
          <p:cNvCxnSpPr>
            <a:stCxn id="36" idx="3"/>
          </p:cNvCxnSpPr>
          <p:nvPr/>
        </p:nvCxnSpPr>
        <p:spPr>
          <a:xfrm rot="16200000" flipH="1">
            <a:off x="7255156" y="4511956"/>
            <a:ext cx="925028" cy="261864"/>
          </a:xfrm>
          <a:prstGeom prst="curvedConnector3">
            <a:avLst>
              <a:gd name="adj1" fmla="val 50000"/>
            </a:avLst>
          </a:prstGeom>
          <a:ln w="3810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6961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EC9F4-81CA-FE4E-B09D-7AC5A00CB4BD}" type="datetime3">
              <a:rPr lang="en-US" smtClean="0"/>
              <a:pPr/>
              <a:t>23 September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Can 6"/>
          <p:cNvSpPr/>
          <p:nvPr/>
        </p:nvSpPr>
        <p:spPr>
          <a:xfrm>
            <a:off x="6416934" y="1066800"/>
            <a:ext cx="1093677" cy="1416877"/>
          </a:xfrm>
          <a:prstGeom prst="ca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Main Repository</a:t>
            </a:r>
          </a:p>
          <a:p>
            <a:pPr algn="ctr"/>
            <a:r>
              <a:rPr lang="en-US" sz="1600" dirty="0" smtClean="0"/>
              <a:t>(Hg)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5045368" y="3924560"/>
            <a:ext cx="1210957" cy="31984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[make changes]</a:t>
            </a:r>
          </a:p>
        </p:txBody>
      </p:sp>
      <p:sp>
        <p:nvSpPr>
          <p:cNvPr id="14" name="TextBox 13"/>
          <p:cNvSpPr txBox="1"/>
          <p:nvPr/>
        </p:nvSpPr>
        <p:spPr>
          <a:xfrm rot="19780165">
            <a:off x="5096765" y="1485856"/>
            <a:ext cx="1151389" cy="344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clone, pull</a:t>
            </a:r>
            <a:endParaRPr lang="en-US" dirty="0"/>
          </a:p>
        </p:txBody>
      </p:sp>
      <p:cxnSp>
        <p:nvCxnSpPr>
          <p:cNvPr id="16" name="Curved Connector 15"/>
          <p:cNvCxnSpPr>
            <a:stCxn id="7" idx="2"/>
            <a:endCxn id="18" idx="1"/>
          </p:cNvCxnSpPr>
          <p:nvPr/>
        </p:nvCxnSpPr>
        <p:spPr>
          <a:xfrm rot="10800000" flipV="1">
            <a:off x="5389140" y="1775239"/>
            <a:ext cx="1027794" cy="660540"/>
          </a:xfrm>
          <a:prstGeom prst="curvedConnector2">
            <a:avLst/>
          </a:prstGeom>
          <a:ln w="38100" cmpd="sng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18" idx="4"/>
          </p:cNvCxnSpPr>
          <p:nvPr/>
        </p:nvCxnSpPr>
        <p:spPr>
          <a:xfrm flipV="1">
            <a:off x="5849301" y="2279814"/>
            <a:ext cx="567633" cy="635499"/>
          </a:xfrm>
          <a:prstGeom prst="curvedConnector2">
            <a:avLst/>
          </a:prstGeom>
          <a:ln w="38100" cmpd="sng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 rot="18994499">
            <a:off x="6017197" y="2633249"/>
            <a:ext cx="638779" cy="344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push</a:t>
            </a:r>
            <a:endParaRPr lang="en-US" dirty="0"/>
          </a:p>
        </p:txBody>
      </p:sp>
      <p:sp>
        <p:nvSpPr>
          <p:cNvPr id="18" name="Can 17"/>
          <p:cNvSpPr/>
          <p:nvPr/>
        </p:nvSpPr>
        <p:spPr>
          <a:xfrm>
            <a:off x="4928979" y="2435779"/>
            <a:ext cx="920322" cy="959068"/>
          </a:xfrm>
          <a:prstGeom prst="ca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Alice’s Local Repository</a:t>
            </a:r>
            <a:endParaRPr lang="en-US" sz="1200" dirty="0"/>
          </a:p>
        </p:txBody>
      </p:sp>
      <p:cxnSp>
        <p:nvCxnSpPr>
          <p:cNvPr id="27" name="Curved Connector 26"/>
          <p:cNvCxnSpPr>
            <a:stCxn id="10" idx="0"/>
            <a:endCxn id="18" idx="3"/>
          </p:cNvCxnSpPr>
          <p:nvPr/>
        </p:nvCxnSpPr>
        <p:spPr>
          <a:xfrm rot="16200000" flipV="1">
            <a:off x="5255138" y="3528850"/>
            <a:ext cx="529713" cy="261707"/>
          </a:xfrm>
          <a:prstGeom prst="curvedConnector3">
            <a:avLst>
              <a:gd name="adj1" fmla="val 50000"/>
            </a:avLst>
          </a:prstGeom>
          <a:ln w="38100" cmpd="sng">
            <a:solidFill>
              <a:schemeClr val="accent2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765670" y="3278229"/>
            <a:ext cx="9088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update,</a:t>
            </a:r>
          </a:p>
          <a:p>
            <a:r>
              <a:rPr lang="en-US" dirty="0" smtClean="0"/>
              <a:t>commit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7510611" y="3924561"/>
            <a:ext cx="1501587" cy="319843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[make changes]</a:t>
            </a:r>
          </a:p>
        </p:txBody>
      </p:sp>
      <p:sp>
        <p:nvSpPr>
          <p:cNvPr id="32" name="TextBox 31"/>
          <p:cNvSpPr txBox="1"/>
          <p:nvPr/>
        </p:nvSpPr>
        <p:spPr>
          <a:xfrm rot="3131479">
            <a:off x="7710536" y="1419515"/>
            <a:ext cx="107377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clone, pull</a:t>
            </a:r>
            <a:endParaRPr lang="en-US" dirty="0"/>
          </a:p>
        </p:txBody>
      </p:sp>
      <p:cxnSp>
        <p:nvCxnSpPr>
          <p:cNvPr id="33" name="Curved Connector 32"/>
          <p:cNvCxnSpPr>
            <a:stCxn id="7" idx="4"/>
            <a:endCxn id="36" idx="1"/>
          </p:cNvCxnSpPr>
          <p:nvPr/>
        </p:nvCxnSpPr>
        <p:spPr>
          <a:xfrm>
            <a:off x="7510611" y="1775239"/>
            <a:ext cx="879320" cy="612199"/>
          </a:xfrm>
          <a:prstGeom prst="curvedConnector2">
            <a:avLst/>
          </a:prstGeom>
          <a:ln w="3810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urved Connector 33"/>
          <p:cNvCxnSpPr>
            <a:stCxn id="36" idx="2"/>
          </p:cNvCxnSpPr>
          <p:nvPr/>
        </p:nvCxnSpPr>
        <p:spPr>
          <a:xfrm rot="10800000">
            <a:off x="7510613" y="2338770"/>
            <a:ext cx="452476" cy="528203"/>
          </a:xfrm>
          <a:prstGeom prst="curvedConnector2">
            <a:avLst/>
          </a:prstGeom>
          <a:ln w="3810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 rot="2518712">
            <a:off x="7273703" y="2653432"/>
            <a:ext cx="638779" cy="34443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push</a:t>
            </a:r>
            <a:endParaRPr lang="en-US" dirty="0"/>
          </a:p>
        </p:txBody>
      </p:sp>
      <p:sp>
        <p:nvSpPr>
          <p:cNvPr id="36" name="Can 35"/>
          <p:cNvSpPr/>
          <p:nvPr/>
        </p:nvSpPr>
        <p:spPr>
          <a:xfrm>
            <a:off x="7963089" y="2387438"/>
            <a:ext cx="853684" cy="959068"/>
          </a:xfrm>
          <a:prstGeom prst="can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Bob’s Local Repository</a:t>
            </a:r>
            <a:endParaRPr lang="en-US" sz="1200" dirty="0"/>
          </a:p>
        </p:txBody>
      </p:sp>
      <p:cxnSp>
        <p:nvCxnSpPr>
          <p:cNvPr id="37" name="Curved Connector 36"/>
          <p:cNvCxnSpPr>
            <a:stCxn id="31" idx="0"/>
            <a:endCxn id="36" idx="3"/>
          </p:cNvCxnSpPr>
          <p:nvPr/>
        </p:nvCxnSpPr>
        <p:spPr>
          <a:xfrm rot="5400000" flipH="1" flipV="1">
            <a:off x="8036641" y="3571271"/>
            <a:ext cx="578055" cy="128526"/>
          </a:xfrm>
          <a:prstGeom prst="curvedConnector3">
            <a:avLst>
              <a:gd name="adj1" fmla="val 50000"/>
            </a:avLst>
          </a:prstGeom>
          <a:ln w="38100" cmpd="sng">
            <a:solidFill>
              <a:srgbClr val="008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301654" y="3293926"/>
            <a:ext cx="908835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update,</a:t>
            </a:r>
          </a:p>
          <a:p>
            <a:r>
              <a:rPr lang="en-US" dirty="0" smtClean="0"/>
              <a:t>commit</a:t>
            </a:r>
            <a:endParaRPr lang="en-US" dirty="0"/>
          </a:p>
        </p:txBody>
      </p:sp>
      <p:sp>
        <p:nvSpPr>
          <p:cNvPr id="39" name="Can 38"/>
          <p:cNvSpPr/>
          <p:nvPr/>
        </p:nvSpPr>
        <p:spPr>
          <a:xfrm>
            <a:off x="2080335" y="1405112"/>
            <a:ext cx="1023965" cy="1662181"/>
          </a:xfrm>
          <a:prstGeom prst="ca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Repository</a:t>
            </a:r>
          </a:p>
          <a:p>
            <a:pPr algn="ctr"/>
            <a:r>
              <a:rPr lang="en-US" sz="1400" dirty="0" smtClean="0"/>
              <a:t>(</a:t>
            </a:r>
            <a:r>
              <a:rPr lang="en-US" sz="1400" dirty="0" err="1" smtClean="0"/>
              <a:t>svn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40" name="Rectangle 39"/>
          <p:cNvSpPr/>
          <p:nvPr/>
        </p:nvSpPr>
        <p:spPr>
          <a:xfrm>
            <a:off x="272154" y="3885941"/>
            <a:ext cx="1405874" cy="3508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/>
              <a:t>[make changes]</a:t>
            </a:r>
          </a:p>
        </p:txBody>
      </p:sp>
      <p:sp>
        <p:nvSpPr>
          <p:cNvPr id="41" name="Rectangle 40"/>
          <p:cNvSpPr/>
          <p:nvPr/>
        </p:nvSpPr>
        <p:spPr>
          <a:xfrm>
            <a:off x="3104300" y="3885941"/>
            <a:ext cx="1533614" cy="3508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[make changes]</a:t>
            </a:r>
          </a:p>
        </p:txBody>
      </p:sp>
      <p:sp>
        <p:nvSpPr>
          <p:cNvPr id="42" name="TextBox 41"/>
          <p:cNvSpPr txBox="1"/>
          <p:nvPr/>
        </p:nvSpPr>
        <p:spPr>
          <a:xfrm rot="18833455">
            <a:off x="744105" y="2389582"/>
            <a:ext cx="903389" cy="4347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update</a:t>
            </a:r>
            <a:endParaRPr lang="en-US" sz="2000" dirty="0"/>
          </a:p>
        </p:txBody>
      </p:sp>
      <p:cxnSp>
        <p:nvCxnSpPr>
          <p:cNvPr id="43" name="Curved Connector 42"/>
          <p:cNvCxnSpPr>
            <a:stCxn id="39" idx="2"/>
            <a:endCxn id="40" idx="0"/>
          </p:cNvCxnSpPr>
          <p:nvPr/>
        </p:nvCxnSpPr>
        <p:spPr>
          <a:xfrm rot="10800000" flipV="1">
            <a:off x="975091" y="2236203"/>
            <a:ext cx="1105244" cy="1649738"/>
          </a:xfrm>
          <a:prstGeom prst="curvedConnector2">
            <a:avLst/>
          </a:prstGeom>
          <a:ln w="38100" cmpd="sng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urved Connector 43"/>
          <p:cNvCxnSpPr>
            <a:stCxn id="40" idx="3"/>
            <a:endCxn id="39" idx="3"/>
          </p:cNvCxnSpPr>
          <p:nvPr/>
        </p:nvCxnSpPr>
        <p:spPr>
          <a:xfrm flipV="1">
            <a:off x="1678028" y="3067293"/>
            <a:ext cx="914290" cy="994058"/>
          </a:xfrm>
          <a:prstGeom prst="curvedConnector2">
            <a:avLst/>
          </a:prstGeom>
          <a:ln w="38100" cmpd="sng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 rot="18833455">
            <a:off x="1583622" y="3295102"/>
            <a:ext cx="959633" cy="4347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</a:t>
            </a:r>
            <a:r>
              <a:rPr lang="en-US" sz="2000" dirty="0" smtClean="0"/>
              <a:t>ommit</a:t>
            </a:r>
            <a:endParaRPr lang="en-US" sz="2000" dirty="0"/>
          </a:p>
        </p:txBody>
      </p:sp>
      <p:cxnSp>
        <p:nvCxnSpPr>
          <p:cNvPr id="46" name="Curved Connector 45"/>
          <p:cNvCxnSpPr>
            <a:stCxn id="39" idx="4"/>
            <a:endCxn id="41" idx="0"/>
          </p:cNvCxnSpPr>
          <p:nvPr/>
        </p:nvCxnSpPr>
        <p:spPr>
          <a:xfrm>
            <a:off x="3104300" y="2236203"/>
            <a:ext cx="766807" cy="1649738"/>
          </a:xfrm>
          <a:prstGeom prst="curvedConnector2">
            <a:avLst/>
          </a:prstGeom>
          <a:ln w="3810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 rot="3058670">
            <a:off x="3550145" y="2337960"/>
            <a:ext cx="1005329" cy="3906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update</a:t>
            </a:r>
            <a:endParaRPr lang="en-US" sz="2000" dirty="0"/>
          </a:p>
        </p:txBody>
      </p:sp>
      <p:cxnSp>
        <p:nvCxnSpPr>
          <p:cNvPr id="48" name="Curved Connector 47"/>
          <p:cNvCxnSpPr>
            <a:stCxn id="41" idx="1"/>
            <a:endCxn id="39" idx="3"/>
          </p:cNvCxnSpPr>
          <p:nvPr/>
        </p:nvCxnSpPr>
        <p:spPr>
          <a:xfrm rot="10800000">
            <a:off x="2592318" y="3067293"/>
            <a:ext cx="511982" cy="994058"/>
          </a:xfrm>
          <a:prstGeom prst="curvedConnector2">
            <a:avLst/>
          </a:prstGeom>
          <a:ln w="3810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 rot="2801169">
            <a:off x="2570340" y="3330565"/>
            <a:ext cx="1067919" cy="3906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</a:t>
            </a:r>
            <a:r>
              <a:rPr lang="en-US" sz="2000" dirty="0" smtClean="0"/>
              <a:t>ommit</a:t>
            </a:r>
            <a:endParaRPr lang="en-US" sz="2000" dirty="0"/>
          </a:p>
        </p:txBody>
      </p:sp>
      <p:sp>
        <p:nvSpPr>
          <p:cNvPr id="66" name="TextBox 65"/>
          <p:cNvSpPr txBox="1"/>
          <p:nvPr/>
        </p:nvSpPr>
        <p:spPr>
          <a:xfrm>
            <a:off x="726004" y="284149"/>
            <a:ext cx="34499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Centralized: One Repo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891505" y="284149"/>
            <a:ext cx="1821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Distributed</a:t>
            </a:r>
          </a:p>
        </p:txBody>
      </p:sp>
    </p:spTree>
    <p:extLst>
      <p:ext uri="{BB962C8B-B14F-4D97-AF65-F5344CB8AC3E}">
        <p14:creationId xmlns:p14="http://schemas.microsoft.com/office/powerpoint/2010/main" val="1463591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006" y="127215"/>
            <a:ext cx="3681545" cy="1653200"/>
          </a:xfrm>
        </p:spPr>
        <p:txBody>
          <a:bodyPr>
            <a:noAutofit/>
          </a:bodyPr>
          <a:lstStyle/>
          <a:p>
            <a:r>
              <a:rPr lang="en-US" sz="3200" dirty="0" smtClean="0"/>
              <a:t>What has to happen before Bob sees Alice’s changes?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EC9F4-81CA-FE4E-B09D-7AC5A00CB4BD}" type="datetime3">
              <a:rPr lang="en-US" smtClean="0"/>
              <a:pPr/>
              <a:t>23 September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Can 6"/>
          <p:cNvSpPr/>
          <p:nvPr/>
        </p:nvSpPr>
        <p:spPr>
          <a:xfrm>
            <a:off x="5080236" y="612498"/>
            <a:ext cx="1774783" cy="2165983"/>
          </a:xfrm>
          <a:prstGeom prst="ca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Main Repository</a:t>
            </a:r>
          </a:p>
          <a:p>
            <a:pPr algn="ctr"/>
            <a:r>
              <a:rPr lang="en-US" dirty="0" smtClean="0"/>
              <a:t>(Hg)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915146" y="4608941"/>
            <a:ext cx="1744554" cy="50612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changed </a:t>
            </a:r>
            <a:r>
              <a:rPr lang="en-US" b="1" dirty="0" err="1" smtClean="0"/>
              <a:t>gash.rs</a:t>
            </a:r>
            <a:endParaRPr lang="en-US" b="1" dirty="0" smtClean="0"/>
          </a:p>
        </p:txBody>
      </p:sp>
      <p:cxnSp>
        <p:nvCxnSpPr>
          <p:cNvPr id="17" name="Curved Connector 16"/>
          <p:cNvCxnSpPr>
            <a:stCxn id="18" idx="4"/>
          </p:cNvCxnSpPr>
          <p:nvPr/>
        </p:nvCxnSpPr>
        <p:spPr>
          <a:xfrm flipV="1">
            <a:off x="4385897" y="2584934"/>
            <a:ext cx="800712" cy="770049"/>
          </a:xfrm>
          <a:prstGeom prst="curvedConnector3">
            <a:avLst>
              <a:gd name="adj1" fmla="val 50000"/>
            </a:avLst>
          </a:prstGeom>
          <a:ln w="38100" cmpd="sng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 rot="18994499">
            <a:off x="4634704" y="2861912"/>
            <a:ext cx="8910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push</a:t>
            </a:r>
            <a:endParaRPr lang="en-US" sz="2800" dirty="0"/>
          </a:p>
        </p:txBody>
      </p:sp>
      <p:sp>
        <p:nvSpPr>
          <p:cNvPr id="18" name="Can 17"/>
          <p:cNvSpPr/>
          <p:nvPr/>
        </p:nvSpPr>
        <p:spPr>
          <a:xfrm>
            <a:off x="3188949" y="2714506"/>
            <a:ext cx="1196948" cy="1280953"/>
          </a:xfrm>
          <a:prstGeom prst="ca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Alice’s Local Repository</a:t>
            </a:r>
            <a:endParaRPr lang="en-US" dirty="0"/>
          </a:p>
        </p:txBody>
      </p:sp>
      <p:cxnSp>
        <p:nvCxnSpPr>
          <p:cNvPr id="27" name="Curved Connector 26"/>
          <p:cNvCxnSpPr>
            <a:stCxn id="10" idx="0"/>
            <a:endCxn id="18" idx="3"/>
          </p:cNvCxnSpPr>
          <p:nvPr/>
        </p:nvCxnSpPr>
        <p:spPr>
          <a:xfrm rot="5400000" flipH="1" flipV="1">
            <a:off x="3480682" y="4302200"/>
            <a:ext cx="613482" cy="12700"/>
          </a:xfrm>
          <a:prstGeom prst="curvedConnector3">
            <a:avLst>
              <a:gd name="adj1" fmla="val 50000"/>
            </a:avLst>
          </a:prstGeom>
          <a:ln w="38100" cmpd="sng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884400" y="4038600"/>
            <a:ext cx="13022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commit</a:t>
            </a:r>
            <a:endParaRPr lang="en-US" sz="2800" dirty="0"/>
          </a:p>
        </p:txBody>
      </p:sp>
      <p:sp>
        <p:nvSpPr>
          <p:cNvPr id="32" name="TextBox 31"/>
          <p:cNvSpPr txBox="1"/>
          <p:nvPr/>
        </p:nvSpPr>
        <p:spPr>
          <a:xfrm rot="3131479">
            <a:off x="7675922" y="1495955"/>
            <a:ext cx="72678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pull</a:t>
            </a:r>
            <a:endParaRPr lang="en-US" sz="2800" dirty="0"/>
          </a:p>
        </p:txBody>
      </p:sp>
      <p:cxnSp>
        <p:nvCxnSpPr>
          <p:cNvPr id="33" name="Curved Connector 32"/>
          <p:cNvCxnSpPr>
            <a:stCxn id="7" idx="4"/>
            <a:endCxn id="36" idx="1"/>
          </p:cNvCxnSpPr>
          <p:nvPr/>
        </p:nvCxnSpPr>
        <p:spPr>
          <a:xfrm>
            <a:off x="6855019" y="1695490"/>
            <a:ext cx="1332739" cy="954451"/>
          </a:xfrm>
          <a:prstGeom prst="curvedConnector2">
            <a:avLst/>
          </a:prstGeom>
          <a:ln w="3810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urved Connector 33"/>
          <p:cNvCxnSpPr>
            <a:stCxn id="36" idx="3"/>
            <a:endCxn id="39" idx="0"/>
          </p:cNvCxnSpPr>
          <p:nvPr/>
        </p:nvCxnSpPr>
        <p:spPr>
          <a:xfrm rot="5400000">
            <a:off x="7878742" y="4239910"/>
            <a:ext cx="618033" cy="12700"/>
          </a:xfrm>
          <a:prstGeom prst="curvedConnector3">
            <a:avLst>
              <a:gd name="adj1" fmla="val 50000"/>
            </a:avLst>
          </a:prstGeom>
          <a:ln w="3810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704702" y="3930894"/>
            <a:ext cx="122155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update</a:t>
            </a:r>
            <a:endParaRPr lang="en-US" sz="2800" dirty="0"/>
          </a:p>
        </p:txBody>
      </p:sp>
      <p:sp>
        <p:nvSpPr>
          <p:cNvPr id="36" name="Can 35"/>
          <p:cNvSpPr/>
          <p:nvPr/>
        </p:nvSpPr>
        <p:spPr>
          <a:xfrm>
            <a:off x="7589284" y="2649941"/>
            <a:ext cx="1196948" cy="1280953"/>
          </a:xfrm>
          <a:prstGeom prst="can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Bob’s Local Repository</a:t>
            </a:r>
            <a:endParaRPr lang="en-US" dirty="0"/>
          </a:p>
        </p:txBody>
      </p:sp>
      <p:sp>
        <p:nvSpPr>
          <p:cNvPr id="13" name="Smiley Face 12"/>
          <p:cNvSpPr/>
          <p:nvPr/>
        </p:nvSpPr>
        <p:spPr>
          <a:xfrm>
            <a:off x="3337110" y="5307224"/>
            <a:ext cx="1087707" cy="1049126"/>
          </a:xfrm>
          <a:prstGeom prst="smileyFac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Alice</a:t>
            </a:r>
            <a:endParaRPr lang="en-US" dirty="0"/>
          </a:p>
        </p:txBody>
      </p:sp>
      <p:sp>
        <p:nvSpPr>
          <p:cNvPr id="29" name="Smiley Face 28"/>
          <p:cNvSpPr/>
          <p:nvPr/>
        </p:nvSpPr>
        <p:spPr>
          <a:xfrm>
            <a:off x="7640907" y="5321476"/>
            <a:ext cx="1087707" cy="1049126"/>
          </a:xfrm>
          <a:prstGeom prst="smileyFac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7315481" y="4548927"/>
            <a:ext cx="1744554" cy="5061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see </a:t>
            </a:r>
            <a:r>
              <a:rPr lang="en-US" b="1" dirty="0" err="1" smtClean="0"/>
              <a:t>gash.rs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826762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8" grpId="0"/>
      <p:bldP spid="32" grpId="0"/>
      <p:bldP spid="3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042" y="257623"/>
            <a:ext cx="5359813" cy="1182874"/>
          </a:xfrm>
        </p:spPr>
        <p:txBody>
          <a:bodyPr>
            <a:noAutofit/>
          </a:bodyPr>
          <a:lstStyle/>
          <a:p>
            <a:r>
              <a:rPr lang="en-US" sz="3200" b="1" dirty="0" err="1" smtClean="0"/>
              <a:t>git</a:t>
            </a:r>
            <a:r>
              <a:rPr lang="en-US" sz="3200" b="1" dirty="0" smtClean="0"/>
              <a:t> pull</a:t>
            </a:r>
            <a:r>
              <a:rPr lang="en-US" sz="3200" dirty="0" smtClean="0"/>
              <a:t> = “pull” and “update”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EC9F4-81CA-FE4E-B09D-7AC5A00CB4BD}" type="datetime3">
              <a:rPr lang="en-US" smtClean="0"/>
              <a:pPr/>
              <a:t>23 September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Can 6"/>
          <p:cNvSpPr/>
          <p:nvPr/>
        </p:nvSpPr>
        <p:spPr>
          <a:xfrm>
            <a:off x="5080236" y="1310089"/>
            <a:ext cx="1774783" cy="1468392"/>
          </a:xfrm>
          <a:prstGeom prst="ca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Main Repository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git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915146" y="4608941"/>
            <a:ext cx="1744554" cy="50612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changed </a:t>
            </a:r>
            <a:r>
              <a:rPr lang="en-US" b="1" dirty="0" err="1" smtClean="0"/>
              <a:t>gash.rs</a:t>
            </a:r>
            <a:endParaRPr lang="en-US" b="1" dirty="0" smtClean="0"/>
          </a:p>
        </p:txBody>
      </p:sp>
      <p:cxnSp>
        <p:nvCxnSpPr>
          <p:cNvPr id="17" name="Curved Connector 16"/>
          <p:cNvCxnSpPr>
            <a:stCxn id="18" idx="4"/>
          </p:cNvCxnSpPr>
          <p:nvPr/>
        </p:nvCxnSpPr>
        <p:spPr>
          <a:xfrm flipV="1">
            <a:off x="4385897" y="2584934"/>
            <a:ext cx="800712" cy="770049"/>
          </a:xfrm>
          <a:prstGeom prst="curvedConnector3">
            <a:avLst>
              <a:gd name="adj1" fmla="val 50000"/>
            </a:avLst>
          </a:prstGeom>
          <a:ln w="38100" cmpd="sng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 rot="18994499">
            <a:off x="4634704" y="2861912"/>
            <a:ext cx="8910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push</a:t>
            </a:r>
            <a:endParaRPr lang="en-US" sz="2800" dirty="0"/>
          </a:p>
        </p:txBody>
      </p:sp>
      <p:sp>
        <p:nvSpPr>
          <p:cNvPr id="18" name="Can 17"/>
          <p:cNvSpPr/>
          <p:nvPr/>
        </p:nvSpPr>
        <p:spPr>
          <a:xfrm>
            <a:off x="3188949" y="2714506"/>
            <a:ext cx="1196948" cy="1280953"/>
          </a:xfrm>
          <a:prstGeom prst="ca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Alice’s Local Repository</a:t>
            </a:r>
            <a:endParaRPr lang="en-US" dirty="0"/>
          </a:p>
        </p:txBody>
      </p:sp>
      <p:cxnSp>
        <p:nvCxnSpPr>
          <p:cNvPr id="27" name="Curved Connector 26"/>
          <p:cNvCxnSpPr>
            <a:stCxn id="10" idx="0"/>
            <a:endCxn id="18" idx="3"/>
          </p:cNvCxnSpPr>
          <p:nvPr/>
        </p:nvCxnSpPr>
        <p:spPr>
          <a:xfrm rot="5400000" flipH="1" flipV="1">
            <a:off x="3480682" y="4302200"/>
            <a:ext cx="613482" cy="12700"/>
          </a:xfrm>
          <a:prstGeom prst="curvedConnector3">
            <a:avLst>
              <a:gd name="adj1" fmla="val 50000"/>
            </a:avLst>
          </a:prstGeom>
          <a:ln w="38100" cmpd="sng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884400" y="4038600"/>
            <a:ext cx="13022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commit</a:t>
            </a:r>
            <a:endParaRPr lang="en-US" sz="2800" dirty="0"/>
          </a:p>
        </p:txBody>
      </p:sp>
      <p:sp>
        <p:nvSpPr>
          <p:cNvPr id="32" name="TextBox 31"/>
          <p:cNvSpPr txBox="1"/>
          <p:nvPr/>
        </p:nvSpPr>
        <p:spPr>
          <a:xfrm rot="3131479">
            <a:off x="7381546" y="1875848"/>
            <a:ext cx="72678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pull</a:t>
            </a:r>
            <a:endParaRPr lang="en-US" sz="2800" dirty="0"/>
          </a:p>
        </p:txBody>
      </p:sp>
      <p:sp>
        <p:nvSpPr>
          <p:cNvPr id="36" name="Can 35"/>
          <p:cNvSpPr/>
          <p:nvPr/>
        </p:nvSpPr>
        <p:spPr>
          <a:xfrm>
            <a:off x="7589284" y="2649941"/>
            <a:ext cx="1196948" cy="1280953"/>
          </a:xfrm>
          <a:prstGeom prst="can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Bob’s Local Repository</a:t>
            </a:r>
            <a:endParaRPr lang="en-US" dirty="0"/>
          </a:p>
        </p:txBody>
      </p:sp>
      <p:sp>
        <p:nvSpPr>
          <p:cNvPr id="13" name="Smiley Face 12"/>
          <p:cNvSpPr/>
          <p:nvPr/>
        </p:nvSpPr>
        <p:spPr>
          <a:xfrm>
            <a:off x="3337110" y="5307224"/>
            <a:ext cx="1087707" cy="1049126"/>
          </a:xfrm>
          <a:prstGeom prst="smileyFac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Alice</a:t>
            </a:r>
            <a:endParaRPr lang="en-US" dirty="0"/>
          </a:p>
        </p:txBody>
      </p:sp>
      <p:sp>
        <p:nvSpPr>
          <p:cNvPr id="29" name="Smiley Face 28"/>
          <p:cNvSpPr/>
          <p:nvPr/>
        </p:nvSpPr>
        <p:spPr>
          <a:xfrm>
            <a:off x="7640907" y="5321476"/>
            <a:ext cx="1087707" cy="1049126"/>
          </a:xfrm>
          <a:prstGeom prst="smileyFac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7315481" y="4548927"/>
            <a:ext cx="1744554" cy="5061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see </a:t>
            </a:r>
            <a:r>
              <a:rPr lang="en-US" b="1" dirty="0" err="1" smtClean="0"/>
              <a:t>gash.rs</a:t>
            </a:r>
            <a:endParaRPr lang="en-US" b="1" dirty="0" smtClean="0"/>
          </a:p>
        </p:txBody>
      </p:sp>
      <p:cxnSp>
        <p:nvCxnSpPr>
          <p:cNvPr id="33" name="Curved Connector 32"/>
          <p:cNvCxnSpPr>
            <a:stCxn id="7" idx="4"/>
            <a:endCxn id="39" idx="0"/>
          </p:cNvCxnSpPr>
          <p:nvPr/>
        </p:nvCxnSpPr>
        <p:spPr>
          <a:xfrm>
            <a:off x="6855019" y="2044285"/>
            <a:ext cx="1332739" cy="2504642"/>
          </a:xfrm>
          <a:prstGeom prst="curvedConnector2">
            <a:avLst/>
          </a:prstGeom>
          <a:ln w="3810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57200" y="4761119"/>
            <a:ext cx="23663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(I find this asymmetrical and confusing…but not many scenarios where pulling to local without updating is useful.) 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923956" y="1290232"/>
            <a:ext cx="3461941" cy="7078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pull</a:t>
            </a:r>
            <a:r>
              <a:rPr lang="en-US" sz="2000" dirty="0" smtClean="0"/>
              <a:t> is not the analog of </a:t>
            </a:r>
            <a:r>
              <a:rPr lang="en-US" sz="2000" b="1" dirty="0" smtClean="0"/>
              <a:t>push</a:t>
            </a:r>
            <a:r>
              <a:rPr lang="en-US" sz="2000" dirty="0" smtClean="0"/>
              <a:t> – it is analog of </a:t>
            </a:r>
            <a:r>
              <a:rPr lang="en-US" sz="2000" b="1" dirty="0" smtClean="0"/>
              <a:t>commit</a:t>
            </a:r>
            <a:r>
              <a:rPr lang="en-US" sz="2000" dirty="0" smtClean="0"/>
              <a:t> + </a:t>
            </a:r>
            <a:r>
              <a:rPr lang="en-US" sz="2000" b="1" dirty="0" smtClean="0"/>
              <a:t>push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436125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Why and how to use </a:t>
            </a:r>
            <a:r>
              <a:rPr lang="en-US" b="1" dirty="0" err="1" smtClean="0"/>
              <a:t>git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Sharing safely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EC9F4-81CA-FE4E-B09D-7AC5A00CB4BD}" type="datetime3">
              <a:rPr lang="en-US" smtClean="0"/>
              <a:pPr/>
              <a:t>23 September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998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(Not) to Manage Files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EC9F4-81CA-FE4E-B09D-7AC5A00CB4BD}" type="datetime3">
              <a:rPr lang="en-US" smtClean="0"/>
              <a:pPr/>
              <a:t>23 September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9" name="Picture 8" descr="Screen Shot 2013-09-21 at 7.22.21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93"/>
          <a:stretch/>
        </p:blipFill>
        <p:spPr>
          <a:xfrm>
            <a:off x="533400" y="1752600"/>
            <a:ext cx="5054600" cy="38433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3366" y="2738224"/>
            <a:ext cx="3833434" cy="153704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 smtClean="0"/>
              <a:t>“Smart Lawyer” Version Control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82132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Version Control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can Alice find the last working version of her code before she broke everything trying to fix a little bug? </a:t>
            </a:r>
          </a:p>
          <a:p>
            <a:r>
              <a:rPr lang="en-US" dirty="0" smtClean="0"/>
              <a:t>How can Alice and Bob work on a program together?</a:t>
            </a:r>
          </a:p>
          <a:p>
            <a:r>
              <a:rPr lang="en-US" dirty="0" smtClean="0"/>
              <a:t>How can 10,000 developers work together on the Linux kernel?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2E235-FEC4-BC4D-A365-018D9779F81B}" type="datetime3">
              <a:rPr lang="en-US" smtClean="0"/>
              <a:pPr/>
              <a:t>23 September 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University of Virginia cs4414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676078" y="5305545"/>
            <a:ext cx="3474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/>
              </a:rPr>
              <a:t>Annual Linux Development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509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ED50D-D5B2-7D4F-97EB-B7F744238548}" type="datetime3">
              <a:rPr lang="en-US" smtClean="0"/>
              <a:pPr/>
              <a:t>23 September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6" descr="Screen Shot 2013-09-21 at 7.51.4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788" y="510310"/>
            <a:ext cx="4006023" cy="535258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590800" y="609600"/>
            <a:ext cx="1828801" cy="73988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613480" y="600465"/>
            <a:ext cx="1828801" cy="73988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Helvetica"/>
                <a:cs typeface="Helvetica"/>
              </a:rPr>
              <a:t>Number of Changes </a:t>
            </a:r>
            <a:r>
              <a:rPr lang="en-US" sz="1600" b="1" dirty="0" smtClean="0">
                <a:latin typeface="Helvetica"/>
                <a:cs typeface="Helvetica"/>
              </a:rPr>
              <a:t>per Hour</a:t>
            </a:r>
            <a:endParaRPr lang="en-US" sz="1600" b="1" dirty="0">
              <a:latin typeface="Helvetica"/>
              <a:cs typeface="Helvetica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698619" y="1904216"/>
            <a:ext cx="3709161" cy="346761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tIns="91440" bIns="45720" anchor="ctr" anchorCtr="0">
            <a:spAutoFit/>
          </a:bodyPr>
          <a:lstStyle/>
          <a:p>
            <a:r>
              <a:rPr lang="en-US" sz="4000" baseline="30000" dirty="0"/>
              <a:t>Since the beginning of the </a:t>
            </a:r>
            <a:r>
              <a:rPr lang="en-US" sz="4000" baseline="30000" dirty="0" err="1"/>
              <a:t>git</a:t>
            </a:r>
            <a:r>
              <a:rPr lang="en-US" sz="4000" baseline="30000" dirty="0"/>
              <a:t> era (the 2.6.11 release in 2005), a total of 9,784 developers have contributed to the Linux kernel; those developers worked for a minimum of 1,064 </a:t>
            </a:r>
            <a:r>
              <a:rPr lang="en-US" sz="4000" baseline="30000" dirty="0" smtClean="0"/>
              <a:t>companies.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53275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4940E-8E1A-644B-8E08-E5965042E692}" type="datetime3">
              <a:rPr lang="en-US" smtClean="0"/>
              <a:pPr/>
              <a:t>23 September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 descr="Screen Shot 2013-09-21 at 7.55.2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861" y="405938"/>
            <a:ext cx="6680200" cy="5842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148252" y="1113178"/>
            <a:ext cx="16210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aseline="30000" dirty="0"/>
              <a:t>2011-07-21</a:t>
            </a:r>
            <a:endParaRPr lang="en-US" sz="3600" dirty="0"/>
          </a:p>
        </p:txBody>
      </p:sp>
      <p:sp>
        <p:nvSpPr>
          <p:cNvPr id="7" name="Rectangle 6"/>
          <p:cNvSpPr/>
          <p:nvPr/>
        </p:nvSpPr>
        <p:spPr>
          <a:xfrm>
            <a:off x="7243061" y="5685123"/>
            <a:ext cx="16210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aseline="30000" dirty="0"/>
              <a:t>2013-06-30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65801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4940E-8E1A-644B-8E08-E5965042E692}" type="datetime3">
              <a:rPr lang="en-US" smtClean="0"/>
              <a:pPr/>
              <a:t>23 September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 descr="Screen Shot 2013-09-21 at 8.48.0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15" y="245762"/>
            <a:ext cx="8688015" cy="43583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362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4940E-8E1A-644B-8E08-E5965042E692}" type="datetime3">
              <a:rPr lang="en-US" smtClean="0"/>
              <a:pPr/>
              <a:t>23 September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85800"/>
            <a:ext cx="9144000" cy="54864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57200" y="1097640"/>
            <a:ext cx="790160" cy="2512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9600" y="228600"/>
            <a:ext cx="49903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</a:t>
            </a:r>
            <a:r>
              <a:rPr lang="en-US" dirty="0" err="1"/>
              <a:t>www.vidarholen.net</a:t>
            </a:r>
            <a:r>
              <a:rPr lang="en-US" dirty="0"/>
              <a:t>/contents/</a:t>
            </a:r>
            <a:r>
              <a:rPr lang="en-US" dirty="0" err="1"/>
              <a:t>wordcount</a:t>
            </a:r>
            <a:r>
              <a:rPr lang="en-US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932510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Centralized Version Control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EC9F4-81CA-FE4E-B09D-7AC5A00CB4BD}" type="datetime3">
              <a:rPr lang="en-US" smtClean="0"/>
              <a:pPr/>
              <a:t>23 September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Can 6"/>
          <p:cNvSpPr/>
          <p:nvPr/>
        </p:nvSpPr>
        <p:spPr>
          <a:xfrm>
            <a:off x="3821496" y="1417638"/>
            <a:ext cx="1774783" cy="2165983"/>
          </a:xfrm>
          <a:prstGeom prst="ca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Repository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cvs</a:t>
            </a:r>
            <a:r>
              <a:rPr lang="en-US" dirty="0" smtClean="0"/>
              <a:t>, subversion)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87474" y="4650399"/>
            <a:ext cx="2436726" cy="146631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Alice:</a:t>
            </a:r>
            <a:endParaRPr lang="en-US" dirty="0"/>
          </a:p>
          <a:p>
            <a:r>
              <a:rPr lang="en-US" dirty="0" smtClean="0"/>
              <a:t>gash&gt; </a:t>
            </a:r>
            <a:r>
              <a:rPr lang="en-US" dirty="0" err="1" smtClean="0"/>
              <a:t>svn</a:t>
            </a:r>
            <a:r>
              <a:rPr lang="en-US" dirty="0" smtClean="0"/>
              <a:t> checkout</a:t>
            </a:r>
          </a:p>
          <a:p>
            <a:r>
              <a:rPr lang="en-US" dirty="0" smtClean="0"/>
              <a:t>gash&gt; </a:t>
            </a:r>
            <a:r>
              <a:rPr lang="en-US" dirty="0" err="1" smtClean="0"/>
              <a:t>svn</a:t>
            </a:r>
            <a:r>
              <a:rPr lang="en-US" dirty="0" smtClean="0"/>
              <a:t> update</a:t>
            </a:r>
          </a:p>
          <a:p>
            <a:r>
              <a:rPr lang="en-US" dirty="0" smtClean="0"/>
              <a:t>[make changes]</a:t>
            </a:r>
          </a:p>
          <a:p>
            <a:r>
              <a:rPr lang="en-US" dirty="0" smtClean="0"/>
              <a:t>gash&gt; </a:t>
            </a:r>
            <a:r>
              <a:rPr lang="en-US" dirty="0" err="1" smtClean="0"/>
              <a:t>svn</a:t>
            </a:r>
            <a:r>
              <a:rPr lang="en-US" dirty="0" smtClean="0"/>
              <a:t> commit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351327" y="4221015"/>
            <a:ext cx="2237207" cy="146461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Bob:</a:t>
            </a:r>
            <a:endParaRPr lang="en-US" dirty="0"/>
          </a:p>
          <a:p>
            <a:r>
              <a:rPr lang="en-US" dirty="0" smtClean="0"/>
              <a:t>gash&gt; </a:t>
            </a:r>
            <a:r>
              <a:rPr lang="en-US" dirty="0" err="1" smtClean="0"/>
              <a:t>svn</a:t>
            </a:r>
            <a:r>
              <a:rPr lang="en-US" dirty="0" smtClean="0"/>
              <a:t> checkout</a:t>
            </a:r>
          </a:p>
          <a:p>
            <a:r>
              <a:rPr lang="en-US" dirty="0" smtClean="0"/>
              <a:t>gash&gt; </a:t>
            </a:r>
            <a:r>
              <a:rPr lang="en-US" dirty="0" err="1" smtClean="0"/>
              <a:t>svn</a:t>
            </a:r>
            <a:r>
              <a:rPr lang="en-US" dirty="0" smtClean="0"/>
              <a:t> update</a:t>
            </a:r>
          </a:p>
          <a:p>
            <a:r>
              <a:rPr lang="en-US" dirty="0" smtClean="0"/>
              <a:t>[make changes]</a:t>
            </a:r>
          </a:p>
          <a:p>
            <a:r>
              <a:rPr lang="en-US" dirty="0" smtClean="0"/>
              <a:t>gash&gt; </a:t>
            </a:r>
            <a:r>
              <a:rPr lang="en-US" dirty="0" err="1" smtClean="0"/>
              <a:t>svn</a:t>
            </a:r>
            <a:r>
              <a:rPr lang="en-US" dirty="0" smtClean="0"/>
              <a:t> commit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 rot="18833455">
            <a:off x="1677599" y="2722126"/>
            <a:ext cx="12215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update</a:t>
            </a:r>
            <a:endParaRPr lang="en-US" sz="2800" dirty="0"/>
          </a:p>
        </p:txBody>
      </p:sp>
      <p:cxnSp>
        <p:nvCxnSpPr>
          <p:cNvPr id="16" name="Curved Connector 15"/>
          <p:cNvCxnSpPr>
            <a:stCxn id="7" idx="2"/>
            <a:endCxn id="10" idx="0"/>
          </p:cNvCxnSpPr>
          <p:nvPr/>
        </p:nvCxnSpPr>
        <p:spPr>
          <a:xfrm rot="10800000" flipV="1">
            <a:off x="1905838" y="2500629"/>
            <a:ext cx="1915659" cy="2149769"/>
          </a:xfrm>
          <a:prstGeom prst="curvedConnector2">
            <a:avLst/>
          </a:prstGeom>
          <a:ln w="38100" cmpd="sng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10" idx="3"/>
            <a:endCxn id="7" idx="3"/>
          </p:cNvCxnSpPr>
          <p:nvPr/>
        </p:nvCxnSpPr>
        <p:spPr>
          <a:xfrm flipV="1">
            <a:off x="3124200" y="3583621"/>
            <a:ext cx="1584688" cy="1799935"/>
          </a:xfrm>
          <a:prstGeom prst="curvedConnector2">
            <a:avLst/>
          </a:prstGeom>
          <a:ln w="38100" cmpd="sng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 rot="18833455">
            <a:off x="3265430" y="4198986"/>
            <a:ext cx="13022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</a:t>
            </a:r>
            <a:r>
              <a:rPr lang="en-US" sz="2800" dirty="0" smtClean="0"/>
              <a:t>ommit</a:t>
            </a:r>
            <a:endParaRPr lang="en-US" sz="2800" dirty="0"/>
          </a:p>
        </p:txBody>
      </p:sp>
      <p:cxnSp>
        <p:nvCxnSpPr>
          <p:cNvPr id="21" name="Curved Connector 20"/>
          <p:cNvCxnSpPr>
            <a:stCxn id="7" idx="4"/>
            <a:endCxn id="11" idx="0"/>
          </p:cNvCxnSpPr>
          <p:nvPr/>
        </p:nvCxnSpPr>
        <p:spPr>
          <a:xfrm>
            <a:off x="5596279" y="2500630"/>
            <a:ext cx="1873652" cy="1720385"/>
          </a:xfrm>
          <a:prstGeom prst="curvedConnector2">
            <a:avLst/>
          </a:prstGeom>
          <a:ln w="3810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 rot="2103955">
            <a:off x="6390764" y="2357847"/>
            <a:ext cx="12215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update</a:t>
            </a:r>
            <a:endParaRPr lang="en-US" sz="2800" dirty="0"/>
          </a:p>
        </p:txBody>
      </p:sp>
      <p:cxnSp>
        <p:nvCxnSpPr>
          <p:cNvPr id="25" name="Curved Connector 24"/>
          <p:cNvCxnSpPr>
            <a:stCxn id="11" idx="1"/>
            <a:endCxn id="7" idx="3"/>
          </p:cNvCxnSpPr>
          <p:nvPr/>
        </p:nvCxnSpPr>
        <p:spPr>
          <a:xfrm rot="10800000">
            <a:off x="4708889" y="3583622"/>
            <a:ext cx="1642439" cy="1369701"/>
          </a:xfrm>
          <a:prstGeom prst="curvedConnector2">
            <a:avLst/>
          </a:prstGeom>
          <a:ln w="3810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 rot="2189967">
            <a:off x="4945175" y="3919598"/>
            <a:ext cx="13022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</a:t>
            </a:r>
            <a:r>
              <a:rPr lang="en-US" sz="2800" dirty="0" smtClean="0"/>
              <a:t>ommit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60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29660</TotalTime>
  <Words>457</Words>
  <Application>Microsoft Macintosh PowerPoint</Application>
  <PresentationFormat>On-screen Show (4:3)</PresentationFormat>
  <Paragraphs>139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Class 8:  Git yer pointers here</vt:lpstr>
      <vt:lpstr>Plan for Today</vt:lpstr>
      <vt:lpstr>How (Not) to Manage Files</vt:lpstr>
      <vt:lpstr>Version Control</vt:lpstr>
      <vt:lpstr>PowerPoint Presentation</vt:lpstr>
      <vt:lpstr>PowerPoint Presentation</vt:lpstr>
      <vt:lpstr>PowerPoint Presentation</vt:lpstr>
      <vt:lpstr>PowerPoint Presentation</vt:lpstr>
      <vt:lpstr>Centralized Version Control</vt:lpstr>
      <vt:lpstr>Distributed Version Control</vt:lpstr>
      <vt:lpstr>PowerPoint Presentation</vt:lpstr>
      <vt:lpstr>What has to happen before Bob sees Alice’s changes?</vt:lpstr>
      <vt:lpstr>git pull = “pull” and “update”</vt:lpstr>
    </vt:vector>
  </TitlesOfParts>
  <Company>Udacity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Introduction:  What is an Operating System?</dc:title>
  <dc:creator>David Evans</dc:creator>
  <cp:lastModifiedBy>David Evans</cp:lastModifiedBy>
  <cp:revision>203</cp:revision>
  <cp:lastPrinted>2013-09-19T14:47:31Z</cp:lastPrinted>
  <dcterms:created xsi:type="dcterms:W3CDTF">2013-08-26T17:24:32Z</dcterms:created>
  <dcterms:modified xsi:type="dcterms:W3CDTF">2013-09-23T13:42:06Z</dcterms:modified>
</cp:coreProperties>
</file>