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56"/>
  </p:notesMasterIdLst>
  <p:handoutMasterIdLst>
    <p:handoutMasterId r:id="rId57"/>
  </p:handoutMasterIdLst>
  <p:sldIdLst>
    <p:sldId id="305" r:id="rId2"/>
    <p:sldId id="364" r:id="rId3"/>
    <p:sldId id="363" r:id="rId4"/>
    <p:sldId id="390" r:id="rId5"/>
    <p:sldId id="480" r:id="rId6"/>
    <p:sldId id="481" r:id="rId7"/>
    <p:sldId id="456" r:id="rId8"/>
    <p:sldId id="457" r:id="rId9"/>
    <p:sldId id="459" r:id="rId10"/>
    <p:sldId id="479" r:id="rId11"/>
    <p:sldId id="394" r:id="rId12"/>
    <p:sldId id="395" r:id="rId13"/>
    <p:sldId id="396" r:id="rId14"/>
    <p:sldId id="397" r:id="rId15"/>
    <p:sldId id="399" r:id="rId16"/>
    <p:sldId id="466" r:id="rId17"/>
    <p:sldId id="467" r:id="rId18"/>
    <p:sldId id="487" r:id="rId19"/>
    <p:sldId id="469" r:id="rId20"/>
    <p:sldId id="470" r:id="rId21"/>
    <p:sldId id="471" r:id="rId22"/>
    <p:sldId id="472" r:id="rId23"/>
    <p:sldId id="473" r:id="rId24"/>
    <p:sldId id="484" r:id="rId25"/>
    <p:sldId id="462" r:id="rId26"/>
    <p:sldId id="474" r:id="rId27"/>
    <p:sldId id="475" r:id="rId28"/>
    <p:sldId id="461" r:id="rId29"/>
    <p:sldId id="482" r:id="rId30"/>
    <p:sldId id="483" r:id="rId31"/>
    <p:sldId id="400"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 id="414" r:id="rId46"/>
    <p:sldId id="415" r:id="rId47"/>
    <p:sldId id="416" r:id="rId48"/>
    <p:sldId id="417" r:id="rId49"/>
    <p:sldId id="485" r:id="rId50"/>
    <p:sldId id="418" r:id="rId51"/>
    <p:sldId id="419" r:id="rId52"/>
    <p:sldId id="420" r:id="rId53"/>
    <p:sldId id="486" r:id="rId54"/>
    <p:sldId id="422"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9" d="100"/>
          <a:sy n="149" d="100"/>
        </p:scale>
        <p:origin x="-464" y="-112"/>
      </p:cViewPr>
      <p:guideLst>
        <p:guide orient="horz" pos="1620"/>
        <p:guide pos="2880"/>
      </p:guideLst>
    </p:cSldViewPr>
  </p:slid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2/11/14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2/11/14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164752-E82A-9040-AFAD-418ECEC2CF95}" type="datetime3">
              <a:rPr lang="en-US" smtClean="0"/>
              <a:t>11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FCAEBE-12A9-B048-AFE7-52A105C36B1F}" type="datetime3">
              <a:rPr lang="en-US" smtClean="0"/>
              <a:t>11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5FD9-FA70-A641-8E0B-DBADE2AD5B4E}" type="datetime3">
              <a:rPr lang="en-US" smtClean="0"/>
              <a:t>11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0B4456-C237-354E-86B5-4EB9C2A3C548}" type="datetime3">
              <a:rPr lang="en-US" smtClean="0"/>
              <a:t>11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EFF1A2-4BFD-3741-82EC-5EFF24CBE7C6}" type="datetime3">
              <a:rPr lang="en-US" smtClean="0"/>
              <a:t>11 February 2014</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7F924-1D35-FB46-A0DF-A60646E01993}" type="datetime3">
              <a:rPr lang="en-US" smtClean="0"/>
              <a:t>11 February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5E5284-CECB-3E40-9FAA-B7E74DF82250}" type="datetime3">
              <a:rPr lang="en-US" smtClean="0"/>
              <a:t>11 February 2014</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ECB7DC-A67E-1643-A07B-36EE36B70AC2}" type="datetime3">
              <a:rPr lang="en-US" smtClean="0"/>
              <a:t>11 February 2014</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3A27C-CC62-5745-8084-7268B0FD8B63}" type="datetime3">
              <a:rPr lang="en-US" smtClean="0"/>
              <a:t>11 February 2014</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0422A-1226-7441-970E-C0C4D8A51172}" type="datetime3">
              <a:rPr lang="en-US" smtClean="0"/>
              <a:t>11 February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B17ED-2524-B545-BC9D-9BB9FCD2C54E}" type="datetime3">
              <a:rPr lang="en-US" smtClean="0"/>
              <a:t>11 February 2014</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6B8CBBD-DC24-5C4D-8DA8-8B27CAB39F93}" type="datetime3">
              <a:rPr lang="en-US" smtClean="0"/>
              <a:t>11 February 2014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What's%20the%20Greatest%20Software%20Ever%20Written?_%5D(http:%5C%5Cwww.informationweek.com%5Cwhats-the-greatest-software-ever-written%5Cd%5Cd-id%5C1046033?print=yes),%20InformationWeek,%2011%20August%20200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ecuritydigest.org/tcp-ip/archive/1988/11" TargetMode="External"/><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aulgraham.com/college.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microsoft.com/office/2007/relationships/hdphoto" Target="../media/hdphoto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phrack.org/issues.html?issue=61&amp;id=6" TargetMode="External"/><Relationship Id="rId3"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 Id="rId3" Type="http://schemas.microsoft.com/office/2007/relationships/hdphoto" Target="../media/hdphoto2.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321" t="22712" b="2928"/>
          <a:stretch/>
        </p:blipFill>
        <p:spPr>
          <a:xfrm>
            <a:off x="0" y="0"/>
            <a:ext cx="9193089" cy="5143500"/>
          </a:xfrm>
          <a:prstGeom prst="rect">
            <a:avLst/>
          </a:prstGeom>
        </p:spPr>
      </p:pic>
      <p:sp>
        <p:nvSpPr>
          <p:cNvPr id="3" name="Subtitle 2"/>
          <p:cNvSpPr>
            <a:spLocks noGrp="1"/>
          </p:cNvSpPr>
          <p:nvPr>
            <p:ph type="subTitle" idx="1"/>
          </p:nvPr>
        </p:nvSpPr>
        <p:spPr>
          <a:xfrm>
            <a:off x="166988" y="4291908"/>
            <a:ext cx="3794500" cy="858189"/>
          </a:xfrm>
        </p:spPr>
        <p:txBody>
          <a:bodyPr>
            <a:normAutofit lnSpcReduction="10000"/>
          </a:bodyPr>
          <a:lstStyle/>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166988" y="3375876"/>
            <a:ext cx="3653038" cy="1268287"/>
          </a:xfrm>
        </p:spPr>
        <p:txBody>
          <a:bodyPr>
            <a:noAutofit/>
          </a:bodyPr>
          <a:lstStyle/>
          <a:p>
            <a:pPr algn="l"/>
            <a:r>
              <a:rPr lang="en-US" sz="3600" b="1" dirty="0" smtClean="0">
                <a:ln w="10541" cmpd="sng">
                  <a:solidFill>
                    <a:srgbClr val="7D7D7D">
                      <a:tint val="100000"/>
                      <a:shade val="100000"/>
                      <a:satMod val="110000"/>
                    </a:srgbClr>
                  </a:solidFill>
                  <a:prstDash val="solid"/>
                </a:ln>
                <a:solidFill>
                  <a:srgbClr val="FCD5B5"/>
                </a:solidFill>
              </a:rPr>
              <a:t>Class 8</a:t>
            </a:r>
            <a:endParaRPr lang="en-US" sz="3600" b="1" dirty="0">
              <a:ln w="10541" cmpd="sng">
                <a:solidFill>
                  <a:srgbClr val="7D7D7D">
                    <a:tint val="100000"/>
                    <a:shade val="100000"/>
                    <a:satMod val="110000"/>
                  </a:srgbClr>
                </a:solidFill>
                <a:prstDash val="solid"/>
              </a:ln>
              <a:solidFill>
                <a:srgbClr val="FCD5B5"/>
              </a:solidFill>
            </a:endParaRPr>
          </a:p>
        </p:txBody>
      </p:sp>
      <p:sp>
        <p:nvSpPr>
          <p:cNvPr id="15" name="Rectangle 14"/>
          <p:cNvSpPr/>
          <p:nvPr/>
        </p:nvSpPr>
        <p:spPr>
          <a:xfrm>
            <a:off x="4464021" y="409756"/>
            <a:ext cx="4358509" cy="707886"/>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r>
              <a:rPr lang="en-US" sz="4000" b="1" dirty="0" smtClean="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rPr>
              <a:t>Managing Memory</a:t>
            </a:r>
            <a:endParaRPr lang="en-US" sz="4000" b="1" dirty="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3478429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0536"/>
            <a:ext cx="8229600" cy="857250"/>
          </a:xfrm>
        </p:spPr>
        <p:txBody>
          <a:bodyPr/>
          <a:lstStyle/>
          <a:p>
            <a:r>
              <a:rPr lang="en-US" dirty="0" smtClean="0"/>
              <a:t>Memory Management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9</a:t>
            </a:fld>
            <a:endParaRPr lang="en-US"/>
          </a:p>
        </p:txBody>
      </p:sp>
    </p:spTree>
    <p:extLst>
      <p:ext uri="{BB962C8B-B14F-4D97-AF65-F5344CB8AC3E}">
        <p14:creationId xmlns:p14="http://schemas.microsoft.com/office/powerpoint/2010/main" val="355966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09266" y="411809"/>
            <a:ext cx="7498777" cy="4093428"/>
          </a:xfrm>
          <a:prstGeom prst="rect">
            <a:avLst/>
          </a:prstGeom>
          <a:solidFill>
            <a:schemeClr val="tx1"/>
          </a:solidFill>
        </p:spPr>
        <p:txBody>
          <a:bodyPr wrap="square">
            <a:spAutoFit/>
          </a:bodyPr>
          <a:lstStyle/>
          <a:p>
            <a:pPr algn="ctr"/>
            <a:r>
              <a:rPr lang="en-US" sz="2000" dirty="0" smtClean="0">
                <a:solidFill>
                  <a:srgbClr val="00FF00"/>
                </a:solidFill>
                <a:latin typeface="Menlo Regular"/>
                <a:cs typeface="Menlo Regular"/>
              </a:rPr>
              <a:t>MALLOC</a:t>
            </a:r>
            <a:r>
              <a:rPr lang="en-US" sz="2000" dirty="0">
                <a:solidFill>
                  <a:srgbClr val="00FF00"/>
                </a:solidFill>
                <a:latin typeface="Menlo Regular"/>
                <a:cs typeface="Menlo Regular"/>
              </a:rPr>
              <a:t>(3)     </a:t>
            </a:r>
            <a:r>
              <a:rPr lang="en-US" sz="2000" dirty="0" smtClean="0">
                <a:solidFill>
                  <a:srgbClr val="00FF00"/>
                </a:solidFill>
                <a:latin typeface="Menlo Regular"/>
                <a:cs typeface="Menlo Regular"/>
              </a:rPr>
              <a:t>BSD </a:t>
            </a:r>
            <a:r>
              <a:rPr lang="en-US" sz="2000" dirty="0">
                <a:solidFill>
                  <a:srgbClr val="00FF00"/>
                </a:solidFill>
                <a:latin typeface="Menlo Regular"/>
                <a:cs typeface="Menlo Regular"/>
              </a:rPr>
              <a:t>Library Functions </a:t>
            </a:r>
            <a:r>
              <a:rPr lang="en-US" sz="2000" dirty="0" smtClean="0">
                <a:solidFill>
                  <a:srgbClr val="00FF00"/>
                </a:solidFill>
                <a:latin typeface="Menlo Regular"/>
                <a:cs typeface="Menlo Regular"/>
              </a:rPr>
              <a:t>Manual</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SYNOPSIS</a:t>
            </a:r>
          </a:p>
          <a:p>
            <a:r>
              <a:rPr lang="en-US" sz="2000" dirty="0" smtClean="0">
                <a:solidFill>
                  <a:srgbClr val="00FF00"/>
                </a:solidFill>
                <a:latin typeface="Menlo Regular"/>
                <a:cs typeface="Menlo Regular"/>
              </a:rPr>
              <a:t>     ...</a:t>
            </a:r>
          </a:p>
          <a:p>
            <a:r>
              <a:rPr lang="en-US" sz="2000" dirty="0" smtClean="0">
                <a:solidFill>
                  <a:srgbClr val="00FF00"/>
                </a:solidFill>
                <a:latin typeface="Menlo Regular"/>
                <a:cs typeface="Menlo Regular"/>
              </a:rPr>
              <a:t>     void free</a:t>
            </a:r>
            <a:r>
              <a:rPr lang="en-US" sz="2000" dirty="0">
                <a:solidFill>
                  <a:srgbClr val="00FF00"/>
                </a:solidFill>
                <a:latin typeface="Menlo Regular"/>
                <a:cs typeface="Menlo Regular"/>
              </a:rPr>
              <a:t>(void *</a:t>
            </a:r>
            <a:r>
              <a:rPr lang="en-US" sz="2000" dirty="0" err="1">
                <a:solidFill>
                  <a:srgbClr val="00FF00"/>
                </a:solidFill>
                <a:latin typeface="Menlo Regular"/>
                <a:cs typeface="Menlo Regular"/>
              </a:rPr>
              <a:t>ptr</a:t>
            </a:r>
            <a:r>
              <a:rPr lang="en-US" sz="2000" dirty="0">
                <a:solidFill>
                  <a:srgbClr val="00FF00"/>
                </a:solidFill>
                <a:latin typeface="Menlo Regular"/>
                <a:cs typeface="Menlo Regular"/>
              </a:rPr>
              <a:t>)</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     void </a:t>
            </a:r>
            <a:r>
              <a:rPr lang="en-US" sz="2000" dirty="0" smtClean="0">
                <a:solidFill>
                  <a:srgbClr val="00FF00"/>
                </a:solidFill>
                <a:latin typeface="Menlo Regular"/>
                <a:cs typeface="Menlo Regular"/>
              </a:rPr>
              <a:t>*</a:t>
            </a:r>
            <a:r>
              <a:rPr lang="en-US" sz="2000" dirty="0" err="1" smtClean="0">
                <a:solidFill>
                  <a:srgbClr val="00FF00"/>
                </a:solidFill>
                <a:latin typeface="Menlo Regular"/>
                <a:cs typeface="Menlo Regular"/>
              </a:rPr>
              <a:t>malloc</a:t>
            </a:r>
            <a:r>
              <a:rPr lang="en-US" sz="2000" dirty="0">
                <a:solidFill>
                  <a:srgbClr val="00FF00"/>
                </a:solidFill>
                <a:latin typeface="Menlo Regular"/>
                <a:cs typeface="Menlo Regular"/>
              </a:rPr>
              <a:t>(</a:t>
            </a:r>
            <a:r>
              <a:rPr lang="en-US" sz="2000" dirty="0" err="1">
                <a:solidFill>
                  <a:srgbClr val="00FF00"/>
                </a:solidFill>
                <a:latin typeface="Menlo Regular"/>
                <a:cs typeface="Menlo Regular"/>
              </a:rPr>
              <a:t>size_t</a:t>
            </a:r>
            <a:r>
              <a:rPr lang="en-US" sz="2000" dirty="0">
                <a:solidFill>
                  <a:srgbClr val="00FF00"/>
                </a:solidFill>
                <a:latin typeface="Menlo Regular"/>
                <a:cs typeface="Menlo Regular"/>
              </a:rPr>
              <a:t> size);</a:t>
            </a:r>
          </a:p>
          <a:p>
            <a:r>
              <a:rPr lang="en-US" sz="2000" dirty="0" smtClean="0">
                <a:solidFill>
                  <a:srgbClr val="00FF00"/>
                </a:solidFill>
                <a:latin typeface="Menlo Regular"/>
                <a:cs typeface="Menlo Regular"/>
              </a:rPr>
              <a:t>    </a:t>
            </a:r>
            <a:r>
              <a:rPr lang="en-US" sz="2000" dirty="0">
                <a:solidFill>
                  <a:srgbClr val="00FF00"/>
                </a:solidFill>
                <a:latin typeface="Menlo Regular"/>
                <a:cs typeface="Menlo Regular"/>
              </a:rPr>
              <a:t> </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a:p>
            <a:r>
              <a:rPr lang="en-US" sz="2000" dirty="0">
                <a:solidFill>
                  <a:srgbClr val="00FF00"/>
                </a:solidFill>
                <a:latin typeface="Menlo Regular"/>
                <a:cs typeface="Menlo Regular"/>
              </a:rPr>
              <a:t>DESCRIPTION</a:t>
            </a:r>
          </a:p>
          <a:p>
            <a:r>
              <a:rPr lang="en-US" sz="2000" dirty="0" smtClean="0">
                <a:solidFill>
                  <a:srgbClr val="00FF00"/>
                </a:solidFill>
                <a:latin typeface="Menlo Regular"/>
                <a:cs typeface="Menlo Regular"/>
              </a:rPr>
              <a:t>The </a:t>
            </a:r>
            <a:r>
              <a:rPr lang="en-US" sz="2000" dirty="0" err="1">
                <a:solidFill>
                  <a:srgbClr val="00FF00"/>
                </a:solidFill>
                <a:latin typeface="Menlo Regular"/>
                <a:cs typeface="Menlo Regular"/>
              </a:rPr>
              <a:t>malloc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calloc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valloc</a:t>
            </a:r>
            <a:r>
              <a:rPr lang="en-US" sz="2000" dirty="0">
                <a:solidFill>
                  <a:srgbClr val="00FF00"/>
                </a:solidFill>
                <a:latin typeface="Menlo Regular"/>
                <a:cs typeface="Menlo Regular"/>
              </a:rPr>
              <a:t>(), </a:t>
            </a:r>
            <a:r>
              <a:rPr lang="en-US" sz="2000" dirty="0" err="1">
                <a:solidFill>
                  <a:srgbClr val="00FF00"/>
                </a:solidFill>
                <a:latin typeface="Menlo Regular"/>
                <a:cs typeface="Menlo Regular"/>
              </a:rPr>
              <a:t>realloc</a:t>
            </a:r>
            <a:r>
              <a:rPr lang="en-US" sz="2000" dirty="0">
                <a:solidFill>
                  <a:srgbClr val="00FF00"/>
                </a:solidFill>
                <a:latin typeface="Menlo Regular"/>
                <a:cs typeface="Menlo Regular"/>
              </a:rPr>
              <a:t>(), and </a:t>
            </a:r>
            <a:r>
              <a:rPr lang="en-US" sz="2000" dirty="0" err="1">
                <a:solidFill>
                  <a:srgbClr val="00FF00"/>
                </a:solidFill>
                <a:latin typeface="Menlo Regular"/>
                <a:cs typeface="Menlo Regular"/>
              </a:rPr>
              <a:t>reallocf</a:t>
            </a:r>
            <a:r>
              <a:rPr lang="en-US" sz="2000" dirty="0">
                <a:solidFill>
                  <a:srgbClr val="00FF00"/>
                </a:solidFill>
                <a:latin typeface="Menlo Regular"/>
                <a:cs typeface="Menlo Regular"/>
              </a:rPr>
              <a:t>() functions allocate memory.  The allocated memory is aligned such that it </a:t>
            </a:r>
            <a:r>
              <a:rPr lang="en-US" sz="2000" dirty="0" smtClean="0">
                <a:solidFill>
                  <a:srgbClr val="00FF00"/>
                </a:solidFill>
                <a:latin typeface="Menlo Regular"/>
                <a:cs typeface="Menlo Regular"/>
              </a:rPr>
              <a:t>can be </a:t>
            </a:r>
            <a:r>
              <a:rPr lang="en-US" sz="2000" dirty="0">
                <a:solidFill>
                  <a:srgbClr val="00FF00"/>
                </a:solidFill>
                <a:latin typeface="Menlo Regular"/>
                <a:cs typeface="Menlo Regular"/>
              </a:rPr>
              <a:t>used for any data type, </a:t>
            </a:r>
            <a:r>
              <a:rPr lang="en-US" sz="2000" dirty="0" smtClean="0">
                <a:solidFill>
                  <a:srgbClr val="00FF00"/>
                </a:solidFill>
                <a:latin typeface="Menlo Regular"/>
                <a:cs typeface="Menlo Regular"/>
              </a:rPr>
              <a:t>…. The </a:t>
            </a:r>
            <a:r>
              <a:rPr lang="en-US" sz="2000" dirty="0">
                <a:solidFill>
                  <a:srgbClr val="00FF00"/>
                </a:solidFill>
                <a:latin typeface="Menlo Regular"/>
                <a:cs typeface="Menlo Regular"/>
              </a:rPr>
              <a:t>free() function frees allocations that were created via </a:t>
            </a:r>
            <a:r>
              <a:rPr lang="en-US" sz="2000" dirty="0" smtClean="0">
                <a:solidFill>
                  <a:srgbClr val="00FF00"/>
                </a:solidFill>
                <a:latin typeface="Menlo Regular"/>
                <a:cs typeface="Menlo Regular"/>
              </a:rPr>
              <a:t>the preceding </a:t>
            </a:r>
            <a:r>
              <a:rPr lang="en-US" sz="2000" dirty="0">
                <a:solidFill>
                  <a:srgbClr val="00FF00"/>
                </a:solidFill>
                <a:latin typeface="Menlo Regular"/>
                <a:cs typeface="Menlo Regular"/>
              </a:rPr>
              <a:t>allocation functions</a:t>
            </a:r>
            <a:r>
              <a:rPr lang="en-US" sz="2000" dirty="0" smtClean="0">
                <a:solidFill>
                  <a:srgbClr val="00FF00"/>
                </a:solidFill>
                <a:latin typeface="Menlo Regular"/>
                <a:cs typeface="Menlo Regular"/>
              </a:rPr>
              <a:t>.</a:t>
            </a:r>
            <a:endParaRPr lang="en-US" sz="2000" dirty="0">
              <a:solidFill>
                <a:srgbClr val="00FF00"/>
              </a:solidFill>
              <a:latin typeface="Menlo Regular"/>
              <a:cs typeface="Menlo Regular"/>
            </a:endParaRPr>
          </a:p>
        </p:txBody>
      </p:sp>
      <p:sp>
        <p:nvSpPr>
          <p:cNvPr id="6" name="Title 5"/>
          <p:cNvSpPr>
            <a:spLocks noGrp="1"/>
          </p:cNvSpPr>
          <p:nvPr>
            <p:ph type="title"/>
          </p:nvPr>
        </p:nvSpPr>
        <p:spPr>
          <a:xfrm rot="16200000">
            <a:off x="-2000251" y="2000251"/>
            <a:ext cx="5143502" cy="1143000"/>
          </a:xfrm>
        </p:spPr>
        <p:txBody>
          <a:bodyPr>
            <a:normAutofit fontScale="90000"/>
          </a:bodyPr>
          <a:lstStyle/>
          <a:p>
            <a:r>
              <a:rPr lang="en-US" sz="4000" dirty="0" smtClean="0"/>
              <a:t>C Memory Management</a:t>
            </a:r>
            <a:endParaRPr lang="en-US" sz="4000" b="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p:spTree>
    <p:extLst>
      <p:ext uri="{BB962C8B-B14F-4D97-AF65-F5344CB8AC3E}">
        <p14:creationId xmlns:p14="http://schemas.microsoft.com/office/powerpoint/2010/main" val="848579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a:p>
        </p:txBody>
      </p:sp>
      <p:sp>
        <p:nvSpPr>
          <p:cNvPr id="6" name="Rectangle 5"/>
          <p:cNvSpPr/>
          <p:nvPr/>
        </p:nvSpPr>
        <p:spPr>
          <a:xfrm>
            <a:off x="619073" y="542393"/>
            <a:ext cx="5854750" cy="2585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Menlo Regular"/>
                <a:cs typeface="Menlo Regular"/>
              </a:rPr>
              <a:t># include &lt;</a:t>
            </a:r>
            <a:r>
              <a:rPr lang="en-US" dirty="0" err="1">
                <a:latin typeface="Menlo Regular"/>
                <a:cs typeface="Menlo Regular"/>
              </a:rPr>
              <a:t>stdlib.h</a:t>
            </a:r>
            <a:r>
              <a:rPr lang="en-US" dirty="0">
                <a:latin typeface="Menlo Regular"/>
                <a:cs typeface="Menlo Regular"/>
              </a:rPr>
              <a:t>&gt;</a:t>
            </a:r>
          </a:p>
          <a:p>
            <a:r>
              <a:rPr lang="en-US" dirty="0">
                <a:latin typeface="Menlo Regular"/>
                <a:cs typeface="Menlo Regular"/>
              </a:rPr>
              <a:t># include &lt;</a:t>
            </a:r>
            <a:r>
              <a:rPr lang="en-US" dirty="0" err="1">
                <a:latin typeface="Menlo Regular"/>
                <a:cs typeface="Menlo Regular"/>
              </a:rPr>
              <a:t>stdio.h</a:t>
            </a:r>
            <a:r>
              <a:rPr lang="en-US" dirty="0">
                <a:latin typeface="Menlo Regular"/>
                <a:cs typeface="Menlo Regular"/>
              </a:rPr>
              <a:t>&gt;</a:t>
            </a:r>
          </a:p>
          <a:p>
            <a:endParaRPr lang="en-US" dirty="0">
              <a:latin typeface="Menlo Regular"/>
              <a:cs typeface="Menlo Regular"/>
            </a:endParaRPr>
          </a:p>
          <a:p>
            <a:r>
              <a:rPr lang="en-US" dirty="0" err="1">
                <a:latin typeface="Menlo Regular"/>
                <a:cs typeface="Menlo Regular"/>
              </a:rPr>
              <a:t>int</a:t>
            </a:r>
            <a:r>
              <a:rPr lang="en-US" dirty="0">
                <a:latin typeface="Menlo Regular"/>
                <a:cs typeface="Menlo Regular"/>
              </a:rPr>
              <a:t> 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2708951" y="2891422"/>
            <a:ext cx="5470135" cy="175432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3600" dirty="0" smtClean="0">
                <a:solidFill>
                  <a:srgbClr val="00FF00"/>
                </a:solidFill>
              </a:rPr>
              <a:t>gash&gt; </a:t>
            </a:r>
            <a:r>
              <a:rPr lang="en-US" sz="3600" dirty="0" err="1" smtClean="0">
                <a:solidFill>
                  <a:srgbClr val="00FF00"/>
                </a:solidFill>
              </a:rPr>
              <a:t>gcc</a:t>
            </a:r>
            <a:r>
              <a:rPr lang="en-US" sz="3600" dirty="0" smtClean="0">
                <a:solidFill>
                  <a:srgbClr val="00FF00"/>
                </a:solidFill>
              </a:rPr>
              <a:t> </a:t>
            </a:r>
            <a:r>
              <a:rPr lang="en-US" sz="3600" dirty="0">
                <a:solidFill>
                  <a:srgbClr val="00FF00"/>
                </a:solidFill>
              </a:rPr>
              <a:t>-Wall </a:t>
            </a:r>
            <a:r>
              <a:rPr lang="en-US" sz="3600" dirty="0" err="1">
                <a:solidFill>
                  <a:srgbClr val="00FF00"/>
                </a:solidFill>
              </a:rPr>
              <a:t>toofree.c</a:t>
            </a:r>
            <a:endParaRPr lang="en-US" sz="3600" dirty="0">
              <a:solidFill>
                <a:srgbClr val="00FF00"/>
              </a:solidFill>
            </a:endParaRPr>
          </a:p>
          <a:p>
            <a:r>
              <a:rPr lang="en-US" sz="3600" dirty="0" smtClean="0">
                <a:solidFill>
                  <a:srgbClr val="00FF00"/>
                </a:solidFill>
              </a:rPr>
              <a:t>gash&gt; .</a:t>
            </a:r>
            <a:r>
              <a:rPr lang="en-US" sz="3600" dirty="0">
                <a:solidFill>
                  <a:srgbClr val="00FF00"/>
                </a:solidFill>
              </a:rPr>
              <a:t>/</a:t>
            </a:r>
            <a:r>
              <a:rPr lang="en-US" sz="3600" dirty="0" err="1">
                <a:solidFill>
                  <a:srgbClr val="00FF00"/>
                </a:solidFill>
              </a:rPr>
              <a:t>a.out</a:t>
            </a:r>
            <a:endParaRPr lang="en-US" sz="3600" dirty="0">
              <a:solidFill>
                <a:srgbClr val="00FF00"/>
              </a:solidFill>
            </a:endParaRPr>
          </a:p>
          <a:p>
            <a:r>
              <a:rPr lang="en-US" sz="3600" dirty="0">
                <a:solidFill>
                  <a:srgbClr val="00FF00"/>
                </a:solidFill>
              </a:rPr>
              <a:t>x = 4414</a:t>
            </a:r>
          </a:p>
        </p:txBody>
      </p:sp>
    </p:spTree>
    <p:extLst>
      <p:ext uri="{BB962C8B-B14F-4D97-AF65-F5344CB8AC3E}">
        <p14:creationId xmlns:p14="http://schemas.microsoft.com/office/powerpoint/2010/main" val="2021125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a:p>
        </p:txBody>
      </p:sp>
      <p:sp>
        <p:nvSpPr>
          <p:cNvPr id="6" name="Rectangle 5"/>
          <p:cNvSpPr/>
          <p:nvPr/>
        </p:nvSpPr>
        <p:spPr>
          <a:xfrm>
            <a:off x="619073" y="253218"/>
            <a:ext cx="5854750" cy="2862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Menlo Regular"/>
                <a:cs typeface="Menlo Regular"/>
              </a:rPr>
              <a:t># include &lt;</a:t>
            </a:r>
            <a:r>
              <a:rPr lang="en-US" dirty="0" err="1">
                <a:latin typeface="Menlo Regular"/>
                <a:cs typeface="Menlo Regular"/>
              </a:rPr>
              <a:t>stdlib.h</a:t>
            </a:r>
            <a:r>
              <a:rPr lang="en-US" dirty="0">
                <a:latin typeface="Menlo Regular"/>
                <a:cs typeface="Menlo Regular"/>
              </a:rPr>
              <a:t>&gt;</a:t>
            </a:r>
          </a:p>
          <a:p>
            <a:r>
              <a:rPr lang="en-US" dirty="0">
                <a:latin typeface="Menlo Regular"/>
                <a:cs typeface="Menlo Regular"/>
              </a:rPr>
              <a:t># include &lt;</a:t>
            </a:r>
            <a:r>
              <a:rPr lang="en-US" dirty="0" err="1">
                <a:latin typeface="Menlo Regular"/>
                <a:cs typeface="Menlo Regular"/>
              </a:rPr>
              <a:t>stdio.h</a:t>
            </a:r>
            <a:r>
              <a:rPr lang="en-US" dirty="0">
                <a:latin typeface="Menlo Regular"/>
                <a:cs typeface="Menlo Regular"/>
              </a:rPr>
              <a:t>&gt;</a:t>
            </a:r>
          </a:p>
          <a:p>
            <a:endParaRPr lang="en-US" dirty="0">
              <a:latin typeface="Menlo Regular"/>
              <a:cs typeface="Menlo Regular"/>
            </a:endParaRPr>
          </a:p>
          <a:p>
            <a:r>
              <a:rPr lang="en-US" dirty="0" err="1">
                <a:latin typeface="Menlo Regular"/>
                <a:cs typeface="Menlo Regular"/>
              </a:rPr>
              <a:t>int</a:t>
            </a:r>
            <a:r>
              <a:rPr lang="en-US" dirty="0">
                <a:latin typeface="Menlo Regular"/>
                <a:cs typeface="Menlo Regular"/>
              </a:rPr>
              <a:t> 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free(x);</a:t>
            </a:r>
          </a:p>
          <a:p>
            <a:r>
              <a:rPr lang="en-US" dirty="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2590805" y="2743761"/>
            <a:ext cx="5470135" cy="175432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3600" dirty="0" smtClean="0">
                <a:solidFill>
                  <a:srgbClr val="00FF00"/>
                </a:solidFill>
              </a:rPr>
              <a:t>gash&gt; </a:t>
            </a:r>
            <a:r>
              <a:rPr lang="en-US" sz="3600" dirty="0" err="1" smtClean="0">
                <a:solidFill>
                  <a:srgbClr val="00FF00"/>
                </a:solidFill>
              </a:rPr>
              <a:t>gcc</a:t>
            </a:r>
            <a:r>
              <a:rPr lang="en-US" sz="3600" dirty="0" smtClean="0">
                <a:solidFill>
                  <a:srgbClr val="00FF00"/>
                </a:solidFill>
              </a:rPr>
              <a:t> </a:t>
            </a:r>
            <a:r>
              <a:rPr lang="en-US" sz="3600" dirty="0">
                <a:solidFill>
                  <a:srgbClr val="00FF00"/>
                </a:solidFill>
              </a:rPr>
              <a:t>-Wall </a:t>
            </a:r>
            <a:r>
              <a:rPr lang="en-US" sz="3600" dirty="0" err="1">
                <a:solidFill>
                  <a:srgbClr val="00FF00"/>
                </a:solidFill>
              </a:rPr>
              <a:t>toofree.c</a:t>
            </a:r>
            <a:endParaRPr lang="en-US" sz="3600" dirty="0">
              <a:solidFill>
                <a:srgbClr val="00FF00"/>
              </a:solidFill>
            </a:endParaRPr>
          </a:p>
          <a:p>
            <a:r>
              <a:rPr lang="en-US" sz="3600" dirty="0" smtClean="0">
                <a:solidFill>
                  <a:srgbClr val="00FF00"/>
                </a:solidFill>
              </a:rPr>
              <a:t>gash&gt; .</a:t>
            </a:r>
            <a:r>
              <a:rPr lang="en-US" sz="3600" dirty="0">
                <a:solidFill>
                  <a:srgbClr val="00FF00"/>
                </a:solidFill>
              </a:rPr>
              <a:t>/</a:t>
            </a:r>
            <a:r>
              <a:rPr lang="en-US" sz="3600" dirty="0" err="1">
                <a:solidFill>
                  <a:srgbClr val="00FF00"/>
                </a:solidFill>
              </a:rPr>
              <a:t>a.out</a:t>
            </a:r>
            <a:endParaRPr lang="en-US" sz="3600" dirty="0">
              <a:solidFill>
                <a:srgbClr val="00FF00"/>
              </a:solidFill>
            </a:endParaRPr>
          </a:p>
          <a:p>
            <a:r>
              <a:rPr lang="en-US" sz="3600" dirty="0">
                <a:solidFill>
                  <a:srgbClr val="00FF00"/>
                </a:solidFill>
              </a:rPr>
              <a:t>x = 4414</a:t>
            </a:r>
          </a:p>
        </p:txBody>
      </p:sp>
    </p:spTree>
    <p:extLst>
      <p:ext uri="{BB962C8B-B14F-4D97-AF65-F5344CB8AC3E}">
        <p14:creationId xmlns:p14="http://schemas.microsoft.com/office/powerpoint/2010/main" val="1855877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a:p>
        </p:txBody>
      </p:sp>
      <p:sp>
        <p:nvSpPr>
          <p:cNvPr id="6" name="Rectangle 5"/>
          <p:cNvSpPr/>
          <p:nvPr/>
        </p:nvSpPr>
        <p:spPr>
          <a:xfrm>
            <a:off x="211062" y="154737"/>
            <a:ext cx="5854750"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err="1" smtClean="0">
                <a:latin typeface="Menlo Regular"/>
                <a:cs typeface="Menlo Regular"/>
              </a:rPr>
              <a:t>int</a:t>
            </a:r>
            <a:r>
              <a:rPr lang="en-US" dirty="0" smtClean="0">
                <a:latin typeface="Menlo Regular"/>
                <a:cs typeface="Menlo Regular"/>
              </a:rPr>
              <a:t> </a:t>
            </a:r>
            <a:r>
              <a:rPr lang="en-US" dirty="0">
                <a:latin typeface="Menlo Regular"/>
                <a:cs typeface="Menlo Regular"/>
              </a:rPr>
              <a:t>main(</a:t>
            </a:r>
            <a:r>
              <a:rPr lang="en-US" dirty="0" err="1">
                <a:latin typeface="Menlo Regular"/>
                <a:cs typeface="Menlo Regular"/>
              </a:rPr>
              <a:t>int</a:t>
            </a:r>
            <a:r>
              <a:rPr lang="en-US" dirty="0">
                <a:latin typeface="Menlo Regular"/>
                <a:cs typeface="Menlo Regular"/>
              </a:rPr>
              <a:t> _</a:t>
            </a:r>
            <a:r>
              <a:rPr lang="en-US" dirty="0" err="1">
                <a:latin typeface="Menlo Regular"/>
                <a:cs typeface="Menlo Regular"/>
              </a:rPr>
              <a:t>argc</a:t>
            </a:r>
            <a:r>
              <a:rPr lang="en-US" dirty="0">
                <a:latin typeface="Menlo Regular"/>
                <a:cs typeface="Menlo Regular"/>
              </a:rPr>
              <a:t>, char **_</a:t>
            </a:r>
            <a:r>
              <a:rPr lang="en-US" dirty="0" err="1">
                <a:latin typeface="Menlo Regular"/>
                <a:cs typeface="Menlo Regular"/>
              </a:rPr>
              <a:t>argv</a:t>
            </a:r>
            <a:r>
              <a:rPr lang="en-US" dirty="0">
                <a:latin typeface="Menlo Regular"/>
                <a:cs typeface="Menlo Regular"/>
              </a:rPr>
              <a:t>) {</a:t>
            </a:r>
          </a:p>
          <a:p>
            <a:r>
              <a:rPr lang="en-US" dirty="0">
                <a:latin typeface="Menlo Regular"/>
                <a:cs typeface="Menlo Regular"/>
              </a:rPr>
              <a:t>  </a:t>
            </a:r>
            <a:r>
              <a:rPr lang="en-US" dirty="0" err="1">
                <a:latin typeface="Menlo Regular"/>
                <a:cs typeface="Menlo Regular"/>
              </a:rPr>
              <a:t>int</a:t>
            </a:r>
            <a:r>
              <a:rPr lang="en-US" dirty="0">
                <a:latin typeface="Menlo Regular"/>
                <a:cs typeface="Menlo Regular"/>
              </a:rPr>
              <a:t> *x = (</a:t>
            </a:r>
            <a:r>
              <a:rPr lang="en-US" dirty="0" err="1">
                <a:latin typeface="Menlo Regular"/>
                <a:cs typeface="Menlo Regular"/>
              </a:rPr>
              <a:t>int</a:t>
            </a:r>
            <a:r>
              <a:rPr lang="en-US" dirty="0">
                <a:latin typeface="Menlo Regular"/>
                <a:cs typeface="Menlo Regular"/>
              </a:rPr>
              <a:t> *) </a:t>
            </a:r>
            <a:r>
              <a:rPr lang="en-US" dirty="0" err="1">
                <a:latin typeface="Menlo Regular"/>
                <a:cs typeface="Menlo Regular"/>
              </a:rPr>
              <a:t>malloc</a:t>
            </a:r>
            <a:r>
              <a:rPr lang="en-US" dirty="0">
                <a:latin typeface="Menlo Regular"/>
                <a:cs typeface="Menlo Regular"/>
              </a:rPr>
              <a:t> (</a:t>
            </a:r>
            <a:r>
              <a:rPr lang="en-US" dirty="0" err="1">
                <a:latin typeface="Menlo Regular"/>
                <a:cs typeface="Menlo Regular"/>
              </a:rPr>
              <a:t>sizeof</a:t>
            </a:r>
            <a:r>
              <a:rPr lang="en-US" dirty="0">
                <a:latin typeface="Menlo Regular"/>
                <a:cs typeface="Menlo Regular"/>
              </a:rPr>
              <a:t>(*x));</a:t>
            </a:r>
          </a:p>
          <a:p>
            <a:r>
              <a:rPr lang="en-US" dirty="0">
                <a:latin typeface="Menlo Regular"/>
                <a:cs typeface="Menlo Regular"/>
              </a:rPr>
              <a:t>  *x = 4414;</a:t>
            </a:r>
          </a:p>
          <a:p>
            <a:r>
              <a:rPr lang="en-US" dirty="0">
                <a:latin typeface="Menlo Regular"/>
                <a:cs typeface="Menlo Regular"/>
              </a:rPr>
              <a:t>  free(x);</a:t>
            </a:r>
          </a:p>
          <a:p>
            <a:r>
              <a:rPr lang="en-US" dirty="0" smtClean="0">
                <a:latin typeface="Menlo Regular"/>
                <a:cs typeface="Menlo Regular"/>
              </a:rPr>
              <a:t>  </a:t>
            </a:r>
            <a:r>
              <a:rPr lang="en-US" dirty="0">
                <a:latin typeface="Menlo Regular"/>
                <a:cs typeface="Menlo Regular"/>
              </a:rPr>
              <a:t>free(x)</a:t>
            </a:r>
            <a:r>
              <a:rPr lang="en-US" dirty="0" smtClean="0">
                <a:latin typeface="Menlo Regular"/>
                <a:cs typeface="Menlo Regular"/>
              </a:rPr>
              <a:t>;</a:t>
            </a:r>
          </a:p>
          <a:p>
            <a:r>
              <a:rPr lang="en-US" dirty="0" smtClean="0">
                <a:latin typeface="Menlo Regular"/>
                <a:cs typeface="Menlo Regular"/>
              </a:rPr>
              <a:t>  </a:t>
            </a:r>
            <a:r>
              <a:rPr lang="en-US" dirty="0" err="1">
                <a:latin typeface="Menlo Regular"/>
                <a:cs typeface="Menlo Regular"/>
              </a:rPr>
              <a:t>printf</a:t>
            </a:r>
            <a:r>
              <a:rPr lang="en-US" dirty="0">
                <a:latin typeface="Menlo Regular"/>
                <a:cs typeface="Menlo Regular"/>
              </a:rPr>
              <a:t>("x = %d\n", *x);</a:t>
            </a:r>
          </a:p>
          <a:p>
            <a:r>
              <a:rPr lang="en-US" dirty="0">
                <a:latin typeface="Menlo Regular"/>
                <a:cs typeface="Menlo Regular"/>
              </a:rPr>
              <a:t>  return 0;</a:t>
            </a:r>
          </a:p>
          <a:p>
            <a:r>
              <a:rPr lang="en-US" dirty="0">
                <a:latin typeface="Menlo Regular"/>
                <a:cs typeface="Menlo Regular"/>
              </a:rPr>
              <a:t>}</a:t>
            </a:r>
          </a:p>
        </p:txBody>
      </p:sp>
      <p:sp>
        <p:nvSpPr>
          <p:cNvPr id="7" name="Rectangle 6"/>
          <p:cNvSpPr/>
          <p:nvPr/>
        </p:nvSpPr>
        <p:spPr>
          <a:xfrm>
            <a:off x="545813" y="2285868"/>
            <a:ext cx="8342359" cy="267765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800" dirty="0" smtClean="0">
                <a:solidFill>
                  <a:srgbClr val="00FF00"/>
                </a:solidFill>
              </a:rPr>
              <a:t>gash&gt; </a:t>
            </a:r>
            <a:r>
              <a:rPr lang="en-US" sz="2800" dirty="0" err="1" smtClean="0">
                <a:solidFill>
                  <a:srgbClr val="00FF00"/>
                </a:solidFill>
              </a:rPr>
              <a:t>gcc</a:t>
            </a:r>
            <a:r>
              <a:rPr lang="en-US" sz="2800" dirty="0" smtClean="0">
                <a:solidFill>
                  <a:srgbClr val="00FF00"/>
                </a:solidFill>
              </a:rPr>
              <a:t> </a:t>
            </a:r>
            <a:r>
              <a:rPr lang="en-US" sz="2800" dirty="0">
                <a:solidFill>
                  <a:srgbClr val="00FF00"/>
                </a:solidFill>
              </a:rPr>
              <a:t>-Wall </a:t>
            </a:r>
            <a:r>
              <a:rPr lang="en-US" sz="2800" dirty="0" err="1">
                <a:solidFill>
                  <a:srgbClr val="00FF00"/>
                </a:solidFill>
              </a:rPr>
              <a:t>toofree.c</a:t>
            </a:r>
            <a:endParaRPr lang="en-US" sz="2800" dirty="0">
              <a:solidFill>
                <a:srgbClr val="00FF00"/>
              </a:solidFill>
            </a:endParaRPr>
          </a:p>
          <a:p>
            <a:r>
              <a:rPr lang="en-US" sz="2800" dirty="0" smtClean="0">
                <a:solidFill>
                  <a:srgbClr val="00FF00"/>
                </a:solidFill>
              </a:rPr>
              <a:t>gash&gt; .</a:t>
            </a:r>
            <a:r>
              <a:rPr lang="en-US" sz="2800" dirty="0">
                <a:solidFill>
                  <a:srgbClr val="00FF00"/>
                </a:solidFill>
              </a:rPr>
              <a:t>/</a:t>
            </a:r>
            <a:r>
              <a:rPr lang="en-US" sz="2800" dirty="0" err="1" smtClean="0">
                <a:solidFill>
                  <a:srgbClr val="00FF00"/>
                </a:solidFill>
              </a:rPr>
              <a:t>a.out</a:t>
            </a:r>
            <a:endParaRPr lang="en-US" sz="2800" dirty="0" smtClean="0">
              <a:solidFill>
                <a:srgbClr val="00FF00"/>
              </a:solidFill>
            </a:endParaRPr>
          </a:p>
          <a:p>
            <a:r>
              <a:rPr lang="en-US" sz="2800" dirty="0" err="1">
                <a:solidFill>
                  <a:srgbClr val="00FF00"/>
                </a:solidFill>
              </a:rPr>
              <a:t>a.out</a:t>
            </a:r>
            <a:r>
              <a:rPr lang="en-US" sz="2800" dirty="0">
                <a:solidFill>
                  <a:srgbClr val="00FF00"/>
                </a:solidFill>
              </a:rPr>
              <a:t>(23685) </a:t>
            </a:r>
            <a:r>
              <a:rPr lang="en-US" sz="2800" dirty="0" err="1">
                <a:solidFill>
                  <a:srgbClr val="00FF00"/>
                </a:solidFill>
              </a:rPr>
              <a:t>malloc</a:t>
            </a:r>
            <a:r>
              <a:rPr lang="en-US" sz="2800" dirty="0">
                <a:solidFill>
                  <a:srgbClr val="00FF00"/>
                </a:solidFill>
              </a:rPr>
              <a:t>: *** error for object 0x10a1008d0: pointer being freed was not allocated</a:t>
            </a:r>
          </a:p>
          <a:p>
            <a:r>
              <a:rPr lang="en-US" sz="2800" dirty="0">
                <a:solidFill>
                  <a:srgbClr val="00FF00"/>
                </a:solidFill>
              </a:rPr>
              <a:t>*** set a breakpoint in </a:t>
            </a:r>
            <a:r>
              <a:rPr lang="en-US" sz="2800" dirty="0" err="1">
                <a:solidFill>
                  <a:srgbClr val="00FF00"/>
                </a:solidFill>
              </a:rPr>
              <a:t>malloc_error_break</a:t>
            </a:r>
            <a:r>
              <a:rPr lang="en-US" sz="2800" dirty="0">
                <a:solidFill>
                  <a:srgbClr val="00FF00"/>
                </a:solidFill>
              </a:rPr>
              <a:t> to debug</a:t>
            </a:r>
          </a:p>
          <a:p>
            <a:r>
              <a:rPr lang="en-US" sz="2800" dirty="0">
                <a:solidFill>
                  <a:srgbClr val="00FF00"/>
                </a:solidFill>
              </a:rPr>
              <a:t>Abort trap: 6</a:t>
            </a:r>
          </a:p>
        </p:txBody>
      </p:sp>
      <p:sp>
        <p:nvSpPr>
          <p:cNvPr id="2" name="TextBox 1"/>
          <p:cNvSpPr txBox="1"/>
          <p:nvPr/>
        </p:nvSpPr>
        <p:spPr>
          <a:xfrm>
            <a:off x="4548617" y="984691"/>
            <a:ext cx="4450162" cy="1938992"/>
          </a:xfrm>
          <a:prstGeom prst="rect">
            <a:avLst/>
          </a:prstGeom>
          <a:solidFill>
            <a:srgbClr val="FF0000"/>
          </a:solidFill>
          <a:effectLst>
            <a:outerShdw blurRad="50800" dist="38100" dir="8100000" algn="tr" rotWithShape="0">
              <a:prstClr val="black">
                <a:alpha val="40000"/>
              </a:prstClr>
            </a:outerShdw>
          </a:effectLst>
        </p:spPr>
        <p:txBody>
          <a:bodyPr wrap="square" rtlCol="0">
            <a:spAutoFit/>
          </a:bodyPr>
          <a:lstStyle/>
          <a:p>
            <a:r>
              <a:rPr lang="en-US" sz="2400" dirty="0" smtClean="0">
                <a:solidFill>
                  <a:schemeClr val="bg1"/>
                </a:solidFill>
              </a:rPr>
              <a:t>Note: this is what happens to happen on my computer, but the C behavior is </a:t>
            </a:r>
            <a:r>
              <a:rPr lang="en-US" sz="2400" b="1" dirty="0" smtClean="0">
                <a:solidFill>
                  <a:schemeClr val="bg1"/>
                </a:solidFill>
              </a:rPr>
              <a:t>undefined.  </a:t>
            </a:r>
            <a:r>
              <a:rPr lang="en-US" sz="2400" dirty="0" smtClean="0">
                <a:solidFill>
                  <a:schemeClr val="bg1"/>
                </a:solidFill>
              </a:rPr>
              <a:t>It would be “correct” for a C program like this to do absolutely anything!</a:t>
            </a:r>
            <a:endParaRPr lang="en-US" sz="2400" dirty="0">
              <a:solidFill>
                <a:schemeClr val="bg1"/>
              </a:solidFill>
            </a:endParaRPr>
          </a:p>
        </p:txBody>
      </p:sp>
    </p:spTree>
    <p:extLst>
      <p:ext uri="{BB962C8B-B14F-4D97-AF65-F5344CB8AC3E}">
        <p14:creationId xmlns:p14="http://schemas.microsoft.com/office/powerpoint/2010/main" val="1462528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linds(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linds(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8250" y="1285834"/>
            <a:ext cx="6427011" cy="1450535"/>
          </a:xfrm>
        </p:spPr>
        <p:txBody>
          <a:bodyPr>
            <a:normAutofit/>
          </a:bodyPr>
          <a:lstStyle/>
          <a:p>
            <a:r>
              <a:rPr lang="en-US" dirty="0" smtClean="0"/>
              <a:t>A More Realistic Example</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a:p>
        </p:txBody>
      </p:sp>
    </p:spTree>
    <p:extLst>
      <p:ext uri="{BB962C8B-B14F-4D97-AF65-F5344CB8AC3E}">
        <p14:creationId xmlns:p14="http://schemas.microsoft.com/office/powerpoint/2010/main" val="15397667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15</a:t>
            </a:fld>
            <a:endParaRPr lang="en-US"/>
          </a:p>
        </p:txBody>
      </p:sp>
      <p:sp>
        <p:nvSpPr>
          <p:cNvPr id="3" name="Rectangle 2"/>
          <p:cNvSpPr/>
          <p:nvPr/>
        </p:nvSpPr>
        <p:spPr>
          <a:xfrm>
            <a:off x="247193" y="139072"/>
            <a:ext cx="8097692" cy="4801315"/>
          </a:xfrm>
          <a:prstGeom prst="rect">
            <a:avLst/>
          </a:prstGeom>
        </p:spPr>
        <p:txBody>
          <a:bodyPr wrap="square">
            <a:spAutoFit/>
          </a:bodyPr>
          <a:lstStyle/>
          <a:p>
            <a:r>
              <a:rPr lang="en-US" dirty="0"/>
              <a:t>/*                                                                                                                                                                                                                                          </a:t>
            </a:r>
          </a:p>
          <a:p>
            <a:r>
              <a:rPr lang="en-US" dirty="0"/>
              <a:t> * Copyright (c) 1983 The Regents of the University of California.                                                                                                                                                                          </a:t>
            </a:r>
          </a:p>
          <a:p>
            <a:r>
              <a:rPr lang="en-US" dirty="0"/>
              <a:t> * All rights reserved.                                                                                                                                                                                                                     </a:t>
            </a:r>
          </a:p>
          <a:p>
            <a:r>
              <a:rPr lang="en-US" dirty="0"/>
              <a:t> *                                                                                                                                                                                                                                          </a:t>
            </a:r>
          </a:p>
          <a:p>
            <a:r>
              <a:rPr lang="en-US" dirty="0"/>
              <a:t> * Redistribution and use in source and binary forms are permitted                                                                                                                                                                          </a:t>
            </a:r>
          </a:p>
          <a:p>
            <a:r>
              <a:rPr lang="en-US" dirty="0"/>
              <a:t> * provided that the above copyright notice and this paragraph are                                                                                                                                                                          </a:t>
            </a:r>
          </a:p>
          <a:p>
            <a:r>
              <a:rPr lang="en-US" dirty="0" smtClean="0"/>
              <a:t> * </a:t>
            </a:r>
            <a:r>
              <a:rPr lang="en-US" dirty="0"/>
              <a:t>...                                                                                                                                                                                                                                      </a:t>
            </a:r>
          </a:p>
          <a:p>
            <a:r>
              <a:rPr lang="fr-FR" dirty="0"/>
              <a:t> * THIS SOFTWARE IS PROVIDED ``AS IS'' AND WITHOUT ANY EPRESS OR                                                                                                                                                                            </a:t>
            </a:r>
          </a:p>
          <a:p>
            <a:r>
              <a:rPr lang="fr-FR" dirty="0"/>
              <a:t> * IMPLIED WARRANTIES, INCLUDING, WITHOUT LIMITATION, THE IMPLIED                                                                                                                                                                           </a:t>
            </a:r>
          </a:p>
          <a:p>
            <a:r>
              <a:rPr lang="fr-FR" dirty="0"/>
              <a:t> * WARRANTIES OF MERCHANTIBILITY AND FITNESS FOR A PARTICULAR PURPOSE.                                                                                                                                                                      </a:t>
            </a:r>
          </a:p>
          <a:p>
            <a:r>
              <a:rPr lang="fr-FR" dirty="0"/>
              <a:t> *</a:t>
            </a:r>
            <a:r>
              <a:rPr lang="fr-FR" dirty="0" smtClean="0"/>
              <a:t>/</a:t>
            </a:r>
            <a:endParaRPr lang="fr-FR" dirty="0"/>
          </a:p>
          <a:p>
            <a:r>
              <a:rPr lang="fr-FR" dirty="0" smtClean="0"/>
              <a:t>…</a:t>
            </a:r>
            <a:endParaRPr lang="fr-FR" dirty="0"/>
          </a:p>
          <a:p>
            <a:r>
              <a:rPr lang="fr-FR" dirty="0"/>
              <a:t>main(</a:t>
            </a:r>
            <a:r>
              <a:rPr lang="fr-FR" dirty="0" err="1"/>
              <a:t>argc</a:t>
            </a:r>
            <a:r>
              <a:rPr lang="fr-FR" dirty="0"/>
              <a:t>, </a:t>
            </a:r>
            <a:r>
              <a:rPr lang="fr-FR" dirty="0" err="1"/>
              <a:t>argv</a:t>
            </a:r>
            <a:r>
              <a:rPr lang="fr-FR" dirty="0"/>
              <a:t>)</a:t>
            </a:r>
          </a:p>
          <a:p>
            <a:r>
              <a:rPr lang="fr-FR" dirty="0" err="1"/>
              <a:t>int</a:t>
            </a:r>
            <a:r>
              <a:rPr lang="fr-FR" dirty="0"/>
              <a:t> </a:t>
            </a:r>
            <a:r>
              <a:rPr lang="fr-FR" dirty="0" err="1"/>
              <a:t>argc</a:t>
            </a:r>
            <a:r>
              <a:rPr lang="fr-FR" dirty="0"/>
              <a:t>;</a:t>
            </a:r>
          </a:p>
          <a:p>
            <a:r>
              <a:rPr lang="fr-FR" dirty="0"/>
              <a:t>char *</a:t>
            </a:r>
            <a:r>
              <a:rPr lang="fr-FR" dirty="0" err="1"/>
              <a:t>argv</a:t>
            </a:r>
            <a:r>
              <a:rPr lang="fr-FR" dirty="0"/>
              <a:t>[];</a:t>
            </a:r>
          </a:p>
          <a:p>
            <a:r>
              <a:rPr lang="fr-FR" dirty="0"/>
              <a:t>{</a:t>
            </a:r>
          </a:p>
          <a:p>
            <a:r>
              <a:rPr lang="fr-FR" dirty="0"/>
              <a:t>  </a:t>
            </a:r>
            <a:r>
              <a:rPr lang="fr-FR" dirty="0" smtClean="0"/>
              <a:t>…</a:t>
            </a:r>
            <a:endParaRPr lang="da-DK" dirty="0"/>
          </a:p>
        </p:txBody>
      </p:sp>
      <p:sp>
        <p:nvSpPr>
          <p:cNvPr id="4" name="TextBox 3"/>
          <p:cNvSpPr txBox="1"/>
          <p:nvPr/>
        </p:nvSpPr>
        <p:spPr>
          <a:xfrm>
            <a:off x="4979694" y="4133553"/>
            <a:ext cx="3147015" cy="461665"/>
          </a:xfrm>
          <a:prstGeom prst="rect">
            <a:avLst/>
          </a:prstGeom>
          <a:noFill/>
        </p:spPr>
        <p:txBody>
          <a:bodyPr wrap="none" rtlCol="0">
            <a:spAutoFit/>
          </a:bodyPr>
          <a:lstStyle/>
          <a:p>
            <a:r>
              <a:rPr lang="en-US" sz="2400" dirty="0" smtClean="0"/>
              <a:t>BSD4.3 (1986) </a:t>
            </a:r>
            <a:r>
              <a:rPr lang="en-US" sz="2400" b="1" dirty="0" err="1" smtClean="0"/>
              <a:t>fingerd.c</a:t>
            </a:r>
            <a:endParaRPr lang="en-US" sz="2400" b="1" dirty="0"/>
          </a:p>
        </p:txBody>
      </p:sp>
    </p:spTree>
    <p:extLst>
      <p:ext uri="{BB962C8B-B14F-4D97-AF65-F5344CB8AC3E}">
        <p14:creationId xmlns:p14="http://schemas.microsoft.com/office/powerpoint/2010/main" val="24456227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16</a:t>
            </a:fld>
            <a:endParaRPr lang="en-US"/>
          </a:p>
        </p:txBody>
      </p:sp>
      <p:sp>
        <p:nvSpPr>
          <p:cNvPr id="8" name="Rectangle 7"/>
          <p:cNvSpPr/>
          <p:nvPr/>
        </p:nvSpPr>
        <p:spPr>
          <a:xfrm>
            <a:off x="3452094" y="233796"/>
            <a:ext cx="2567709" cy="4432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MULTICS</a:t>
            </a:r>
            <a:endParaRPr lang="en-US" dirty="0"/>
          </a:p>
        </p:txBody>
      </p:sp>
      <p:sp>
        <p:nvSpPr>
          <p:cNvPr id="9" name="Rectangle 8"/>
          <p:cNvSpPr/>
          <p:nvPr/>
        </p:nvSpPr>
        <p:spPr>
          <a:xfrm>
            <a:off x="3452094" y="1044288"/>
            <a:ext cx="2567709" cy="4883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Unix</a:t>
            </a:r>
            <a:endParaRPr lang="en-US" dirty="0"/>
          </a:p>
        </p:txBody>
      </p:sp>
      <p:sp>
        <p:nvSpPr>
          <p:cNvPr id="10" name="Rectangle 9"/>
          <p:cNvSpPr/>
          <p:nvPr/>
        </p:nvSpPr>
        <p:spPr>
          <a:xfrm>
            <a:off x="2438403" y="1992879"/>
            <a:ext cx="2567709" cy="4303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BSD</a:t>
            </a:r>
            <a:endParaRPr lang="en-US" dirty="0"/>
          </a:p>
        </p:txBody>
      </p:sp>
      <p:sp>
        <p:nvSpPr>
          <p:cNvPr id="11" name="Rectangle 10"/>
          <p:cNvSpPr/>
          <p:nvPr/>
        </p:nvSpPr>
        <p:spPr>
          <a:xfrm>
            <a:off x="6350002" y="2817666"/>
            <a:ext cx="2567709" cy="7845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Linux</a:t>
            </a:r>
            <a:endParaRPr lang="en-US" dirty="0"/>
          </a:p>
        </p:txBody>
      </p:sp>
      <p:sp>
        <p:nvSpPr>
          <p:cNvPr id="12" name="Rectangle 11"/>
          <p:cNvSpPr/>
          <p:nvPr/>
        </p:nvSpPr>
        <p:spPr>
          <a:xfrm>
            <a:off x="6350002" y="1991592"/>
            <a:ext cx="2567709" cy="45892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Minix</a:t>
            </a:r>
            <a:endParaRPr lang="en-US" dirty="0"/>
          </a:p>
        </p:txBody>
      </p:sp>
      <p:sp>
        <p:nvSpPr>
          <p:cNvPr id="13" name="Rectangle 12"/>
          <p:cNvSpPr/>
          <p:nvPr/>
        </p:nvSpPr>
        <p:spPr>
          <a:xfrm>
            <a:off x="6350002" y="3914777"/>
            <a:ext cx="2567709" cy="6208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Android</a:t>
            </a:r>
            <a:endParaRPr lang="en-US" dirty="0"/>
          </a:p>
        </p:txBody>
      </p:sp>
      <p:sp>
        <p:nvSpPr>
          <p:cNvPr id="14" name="Rectangle 13"/>
          <p:cNvSpPr/>
          <p:nvPr/>
        </p:nvSpPr>
        <p:spPr>
          <a:xfrm>
            <a:off x="307112" y="2804694"/>
            <a:ext cx="2567709" cy="5117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NextStep</a:t>
            </a:r>
            <a:endParaRPr lang="en-US" dirty="0"/>
          </a:p>
        </p:txBody>
      </p:sp>
      <p:sp>
        <p:nvSpPr>
          <p:cNvPr id="15" name="Rectangle 14"/>
          <p:cNvSpPr/>
          <p:nvPr/>
        </p:nvSpPr>
        <p:spPr>
          <a:xfrm>
            <a:off x="307112" y="3716481"/>
            <a:ext cx="2567709" cy="42689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Mac OS X</a:t>
            </a:r>
            <a:endParaRPr lang="en-US" dirty="0"/>
          </a:p>
        </p:txBody>
      </p:sp>
      <p:sp>
        <p:nvSpPr>
          <p:cNvPr id="16" name="Rectangle 15"/>
          <p:cNvSpPr/>
          <p:nvPr/>
        </p:nvSpPr>
        <p:spPr>
          <a:xfrm>
            <a:off x="307113" y="4466236"/>
            <a:ext cx="2567709" cy="5229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iOS</a:t>
            </a:r>
            <a:endParaRPr lang="en-US" dirty="0"/>
          </a:p>
        </p:txBody>
      </p:sp>
      <p:cxnSp>
        <p:nvCxnSpPr>
          <p:cNvPr id="20" name="Elbow Connector 19"/>
          <p:cNvCxnSpPr>
            <a:stCxn id="9" idx="2"/>
            <a:endCxn id="12" idx="0"/>
          </p:cNvCxnSpPr>
          <p:nvPr/>
        </p:nvCxnSpPr>
        <p:spPr>
          <a:xfrm rot="16200000" flipH="1">
            <a:off x="5955436" y="313171"/>
            <a:ext cx="458933" cy="2897908"/>
          </a:xfrm>
          <a:prstGeom prst="bentConnector3">
            <a:avLst>
              <a:gd name="adj1" fmla="val 36793"/>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rot="5400000">
            <a:off x="7450280" y="2632505"/>
            <a:ext cx="367149"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p:nvPr/>
        </p:nvCxnSpPr>
        <p:spPr>
          <a:xfrm rot="5400000">
            <a:off x="7477556" y="3756891"/>
            <a:ext cx="312596" cy="12700"/>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p:nvPr/>
        </p:nvCxnSpPr>
        <p:spPr>
          <a:xfrm rot="16200000" flipH="1">
            <a:off x="257178" y="542926"/>
            <a:ext cx="400048"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62000" y="400050"/>
            <a:ext cx="2182020" cy="369332"/>
          </a:xfrm>
          <a:prstGeom prst="rect">
            <a:avLst/>
          </a:prstGeom>
          <a:noFill/>
        </p:spPr>
        <p:txBody>
          <a:bodyPr wrap="none" rtlCol="0">
            <a:spAutoFit/>
          </a:bodyPr>
          <a:lstStyle/>
          <a:p>
            <a:r>
              <a:rPr lang="en-US" dirty="0" smtClean="0"/>
              <a:t>Code (carries license)</a:t>
            </a:r>
            <a:endParaRPr lang="en-US" dirty="0"/>
          </a:p>
        </p:txBody>
      </p:sp>
      <p:cxnSp>
        <p:nvCxnSpPr>
          <p:cNvPr id="32" name="Elbow Connector 31"/>
          <p:cNvCxnSpPr/>
          <p:nvPr/>
        </p:nvCxnSpPr>
        <p:spPr>
          <a:xfrm rot="16200000" flipH="1">
            <a:off x="259493" y="1072846"/>
            <a:ext cx="400048" cy="1"/>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64314" y="895337"/>
            <a:ext cx="2537686" cy="646331"/>
          </a:xfrm>
          <a:prstGeom prst="rect">
            <a:avLst/>
          </a:prstGeom>
          <a:noFill/>
        </p:spPr>
        <p:txBody>
          <a:bodyPr wrap="square" rtlCol="0">
            <a:spAutoFit/>
          </a:bodyPr>
          <a:lstStyle/>
          <a:p>
            <a:r>
              <a:rPr lang="en-US" dirty="0" smtClean="0"/>
              <a:t>“Ideas” (no license, possible patent lawsuits)</a:t>
            </a:r>
            <a:endParaRPr lang="en-US" dirty="0"/>
          </a:p>
        </p:txBody>
      </p:sp>
      <p:cxnSp>
        <p:nvCxnSpPr>
          <p:cNvPr id="36" name="Elbow Connector 35"/>
          <p:cNvCxnSpPr>
            <a:stCxn id="8" idx="2"/>
            <a:endCxn id="9" idx="0"/>
          </p:cNvCxnSpPr>
          <p:nvPr/>
        </p:nvCxnSpPr>
        <p:spPr>
          <a:xfrm rot="5400000">
            <a:off x="4552329" y="859080"/>
            <a:ext cx="367238" cy="12700"/>
          </a:xfrm>
          <a:prstGeom prst="bentConnector3">
            <a:avLst>
              <a:gd name="adj1" fmla="val 50000"/>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9" idx="2"/>
            <a:endCxn id="10" idx="0"/>
          </p:cNvCxnSpPr>
          <p:nvPr/>
        </p:nvCxnSpPr>
        <p:spPr>
          <a:xfrm rot="5400000">
            <a:off x="3998992" y="1255925"/>
            <a:ext cx="460220" cy="1013691"/>
          </a:xfrm>
          <a:prstGeom prst="bentConnector3">
            <a:avLst>
              <a:gd name="adj1" fmla="val 29303"/>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Elbow Connector 45"/>
          <p:cNvCxnSpPr>
            <a:stCxn id="10" idx="2"/>
            <a:endCxn id="14" idx="0"/>
          </p:cNvCxnSpPr>
          <p:nvPr/>
        </p:nvCxnSpPr>
        <p:spPr>
          <a:xfrm rot="5400000">
            <a:off x="2465891" y="1548326"/>
            <a:ext cx="381442" cy="2131291"/>
          </a:xfrm>
          <a:prstGeom prst="bentConnector3">
            <a:avLst>
              <a:gd name="adj1" fmla="val 34109"/>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Elbow Connector 50"/>
          <p:cNvCxnSpPr/>
          <p:nvPr/>
        </p:nvCxnSpPr>
        <p:spPr>
          <a:xfrm rot="16200000" flipH="1">
            <a:off x="1390942" y="3516456"/>
            <a:ext cx="400048" cy="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Elbow Connector 51"/>
          <p:cNvCxnSpPr>
            <a:endCxn id="16" idx="0"/>
          </p:cNvCxnSpPr>
          <p:nvPr/>
        </p:nvCxnSpPr>
        <p:spPr>
          <a:xfrm rot="16200000" flipH="1">
            <a:off x="1429534" y="4304802"/>
            <a:ext cx="322863" cy="2"/>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3193473" y="2859665"/>
            <a:ext cx="2567709" cy="4303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FreeBSD</a:t>
            </a:r>
            <a:endParaRPr lang="en-US" dirty="0"/>
          </a:p>
        </p:txBody>
      </p:sp>
      <p:cxnSp>
        <p:nvCxnSpPr>
          <p:cNvPr id="55" name="Elbow Connector 54"/>
          <p:cNvCxnSpPr>
            <a:stCxn id="10" idx="2"/>
            <a:endCxn id="54" idx="0"/>
          </p:cNvCxnSpPr>
          <p:nvPr/>
        </p:nvCxnSpPr>
        <p:spPr>
          <a:xfrm rot="16200000" flipH="1">
            <a:off x="3881585" y="2263922"/>
            <a:ext cx="436413" cy="755070"/>
          </a:xfrm>
          <a:prstGeom prst="bentConnector3">
            <a:avLst>
              <a:gd name="adj1" fmla="val 50000"/>
            </a:avLst>
          </a:prstGeom>
          <a:ln w="57150" cmpd="sng">
            <a:solidFill>
              <a:srgbClr val="660066"/>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8" name="Elbow Connector 57"/>
          <p:cNvCxnSpPr/>
          <p:nvPr/>
        </p:nvCxnSpPr>
        <p:spPr>
          <a:xfrm rot="5400000">
            <a:off x="3167277" y="2060079"/>
            <a:ext cx="426443" cy="2886361"/>
          </a:xfrm>
          <a:prstGeom prst="bent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216551" y="233796"/>
            <a:ext cx="1470249" cy="369332"/>
          </a:xfrm>
          <a:prstGeom prst="rect">
            <a:avLst/>
          </a:prstGeom>
          <a:noFill/>
        </p:spPr>
        <p:txBody>
          <a:bodyPr wrap="none" rtlCol="0">
            <a:spAutoFit/>
          </a:bodyPr>
          <a:lstStyle/>
          <a:p>
            <a:r>
              <a:rPr lang="en-US" dirty="0" smtClean="0"/>
              <a:t>(from Class 4)</a:t>
            </a:r>
            <a:endParaRPr lang="en-US" dirty="0"/>
          </a:p>
        </p:txBody>
      </p:sp>
    </p:spTree>
    <p:extLst>
      <p:ext uri="{BB962C8B-B14F-4D97-AF65-F5344CB8AC3E}">
        <p14:creationId xmlns:p14="http://schemas.microsoft.com/office/powerpoint/2010/main" val="13452357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82000"/>
          </a:blip>
          <a:srcRect t="11771" b="13229"/>
          <a:stretch/>
        </p:blipFill>
        <p:spPr>
          <a:xfrm>
            <a:off x="6271" y="0"/>
            <a:ext cx="9144001" cy="5143500"/>
          </a:xfrm>
          <a:prstGeom prst="rect">
            <a:avLst/>
          </a:prstGeom>
        </p:spPr>
      </p:pic>
      <p:sp>
        <p:nvSpPr>
          <p:cNvPr id="2" name="Title 1"/>
          <p:cNvSpPr>
            <a:spLocks noGrp="1"/>
          </p:cNvSpPr>
          <p:nvPr>
            <p:ph type="title"/>
          </p:nvPr>
        </p:nvSpPr>
        <p:spPr>
          <a:xfrm>
            <a:off x="457201" y="205977"/>
            <a:ext cx="2958661" cy="1843539"/>
          </a:xfrm>
          <a:solidFill>
            <a:schemeClr val="bg1">
              <a:alpha val="34000"/>
            </a:schemeClr>
          </a:solidFill>
        </p:spPr>
        <p:txBody>
          <a:bodyPr>
            <a:normAutofit fontScale="90000"/>
          </a:bodyPr>
          <a:lstStyle/>
          <a:p>
            <a:pPr algn="l"/>
            <a:r>
              <a:rPr lang="en-US" dirty="0"/>
              <a:t>Berkeley Software </a:t>
            </a:r>
            <a:r>
              <a:rPr lang="en-US" dirty="0" smtClean="0"/>
              <a:t>Distribution</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17</a:t>
            </a:fld>
            <a:endParaRPr lang="en-US"/>
          </a:p>
        </p:txBody>
      </p:sp>
      <p:sp>
        <p:nvSpPr>
          <p:cNvPr id="4" name="TextBox 3"/>
          <p:cNvSpPr txBox="1"/>
          <p:nvPr/>
        </p:nvSpPr>
        <p:spPr>
          <a:xfrm>
            <a:off x="2248995" y="2600887"/>
            <a:ext cx="5628388" cy="2308324"/>
          </a:xfrm>
          <a:prstGeom prst="rect">
            <a:avLst/>
          </a:prstGeom>
          <a:solidFill>
            <a:schemeClr val="bg1">
              <a:alpha val="34000"/>
            </a:schemeClr>
          </a:solidFill>
        </p:spPr>
        <p:txBody>
          <a:bodyPr wrap="square" rtlCol="0">
            <a:spAutoFit/>
          </a:bodyPr>
          <a:lstStyle/>
          <a:p>
            <a:r>
              <a:rPr lang="en-US" sz="2400" dirty="0" smtClean="0"/>
              <a:t>Developed by UC Berkeley, 1977-1995</a:t>
            </a:r>
          </a:p>
          <a:p>
            <a:r>
              <a:rPr lang="en-US" sz="2400" dirty="0" smtClean="0"/>
              <a:t>Initial codebase: AT&amp;T Unix</a:t>
            </a:r>
          </a:p>
          <a:p>
            <a:r>
              <a:rPr lang="en-US" sz="2400" dirty="0" smtClean="0"/>
              <a:t>1992 lawsuit:</a:t>
            </a:r>
          </a:p>
          <a:p>
            <a:r>
              <a:rPr lang="en-US" sz="2400" dirty="0"/>
              <a:t>	</a:t>
            </a:r>
            <a:r>
              <a:rPr lang="en-US" sz="2400" dirty="0" smtClean="0"/>
              <a:t>injunction blocks distributing 386 Port</a:t>
            </a:r>
          </a:p>
          <a:p>
            <a:r>
              <a:rPr lang="en-US" sz="2400" i="1" dirty="0"/>
              <a:t>	</a:t>
            </a:r>
            <a:r>
              <a:rPr lang="en-US" sz="2400" dirty="0" smtClean="0"/>
              <a:t>settled in 1994: remove 3 lines of code</a:t>
            </a:r>
          </a:p>
          <a:p>
            <a:r>
              <a:rPr lang="en-US" sz="2400" dirty="0"/>
              <a:t>	</a:t>
            </a:r>
            <a:r>
              <a:rPr lang="en-US" sz="2400" dirty="0" smtClean="0"/>
              <a:t>	(out of 18,000) (“4.4BSD-lite”)</a:t>
            </a:r>
          </a:p>
        </p:txBody>
      </p:sp>
    </p:spTree>
    <p:extLst>
      <p:ext uri="{BB962C8B-B14F-4D97-AF65-F5344CB8AC3E}">
        <p14:creationId xmlns:p14="http://schemas.microsoft.com/office/powerpoint/2010/main" val="330985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18</a:t>
            </a:fld>
            <a:endParaRPr lang="en-US"/>
          </a:p>
        </p:txBody>
      </p:sp>
      <p:sp>
        <p:nvSpPr>
          <p:cNvPr id="3" name="Rectangle 2"/>
          <p:cNvSpPr/>
          <p:nvPr/>
        </p:nvSpPr>
        <p:spPr>
          <a:xfrm>
            <a:off x="959088" y="459168"/>
            <a:ext cx="7232368" cy="4093428"/>
          </a:xfrm>
          <a:prstGeom prst="rect">
            <a:avLst/>
          </a:prstGeom>
          <a:solidFill>
            <a:schemeClr val="accent5">
              <a:lumMod val="40000"/>
              <a:lumOff val="60000"/>
            </a:schemeClr>
          </a:solidFill>
        </p:spPr>
        <p:txBody>
          <a:bodyPr wrap="square">
            <a:spAutoFit/>
          </a:bodyPr>
          <a:lstStyle/>
          <a:p>
            <a:r>
              <a:rPr lang="en-US" sz="2000" dirty="0" smtClean="0"/>
              <a:t>“So </a:t>
            </a:r>
            <a:r>
              <a:rPr lang="en-US" sz="2000" dirty="0"/>
              <a:t>there you have it: The </a:t>
            </a:r>
            <a:r>
              <a:rPr lang="en-US" sz="2000" b="1" dirty="0"/>
              <a:t>single Greatest Piece of Software Ever</a:t>
            </a:r>
            <a:r>
              <a:rPr lang="en-US" sz="2000" dirty="0"/>
              <a:t>, </a:t>
            </a:r>
            <a:r>
              <a:rPr lang="en-US" sz="2000" b="1" dirty="0"/>
              <a:t>with the broadest impact on the world, was BSD 4.3.</a:t>
            </a:r>
            <a:r>
              <a:rPr lang="en-US" sz="2000" dirty="0"/>
              <a:t> Other </a:t>
            </a:r>
            <a:r>
              <a:rPr lang="en-US" sz="2000" dirty="0" err="1"/>
              <a:t>Unixes</a:t>
            </a:r>
            <a:r>
              <a:rPr lang="en-US" sz="2000" dirty="0"/>
              <a:t> were bigger commercial successes. But as the cumulative accomplishment of the BSD systems, 4.3 represented an unmatched peak of innovation. BSD 4.3 represents the single biggest theoretical </a:t>
            </a:r>
            <a:r>
              <a:rPr lang="en-US" sz="2000" dirty="0" err="1"/>
              <a:t>undergirder</a:t>
            </a:r>
            <a:r>
              <a:rPr lang="en-US" sz="2000" dirty="0"/>
              <a:t> of the Internet. Moreover, the passion that surrounds Linux and open source code is a direct offshoot of the ideas that created BSD: a love for the power of computing and a belief that it should be a freely available extension of man's intellectual powers--a force that changes his place in the universe</a:t>
            </a:r>
            <a:r>
              <a:rPr lang="en-US" sz="2000" dirty="0" smtClean="0"/>
              <a:t>.”</a:t>
            </a:r>
          </a:p>
          <a:p>
            <a:endParaRPr lang="en-US" sz="2000" dirty="0" smtClean="0"/>
          </a:p>
          <a:p>
            <a:pPr algn="r"/>
            <a:r>
              <a:rPr lang="en-US" sz="2000" dirty="0" smtClean="0"/>
              <a:t>Charles Babcock, </a:t>
            </a:r>
            <a:r>
              <a:rPr lang="en-US" sz="2000" i="1" dirty="0">
                <a:hlinkClick r:id="rId2" action="ppaction://hlinkfile"/>
              </a:rPr>
              <a:t>What's the Greatest Software Ever</a:t>
            </a:r>
          </a:p>
          <a:p>
            <a:pPr algn="r"/>
            <a:r>
              <a:rPr lang="en-US" sz="2000" i="1" dirty="0">
                <a:hlinkClick r:id="rId2" action="ppaction://hlinkfile"/>
              </a:rPr>
              <a:t>Written</a:t>
            </a:r>
            <a:r>
              <a:rPr lang="en-US" sz="2000" i="1" dirty="0" smtClean="0">
                <a:hlinkClick r:id="rId2" action="ppaction://hlinkfile"/>
              </a:rPr>
              <a:t>?</a:t>
            </a:r>
            <a:r>
              <a:rPr lang="en-US" sz="2000" dirty="0" smtClean="0"/>
              <a:t>,</a:t>
            </a:r>
            <a:r>
              <a:rPr lang="en-US" sz="2000" dirty="0"/>
              <a:t> </a:t>
            </a:r>
            <a:r>
              <a:rPr lang="en-US" sz="2000" dirty="0" smtClean="0"/>
              <a:t>InformationWeek</a:t>
            </a:r>
            <a:r>
              <a:rPr lang="en-US" sz="2000" dirty="0"/>
              <a:t>, 11 August 2006.</a:t>
            </a:r>
          </a:p>
        </p:txBody>
      </p:sp>
    </p:spTree>
    <p:extLst>
      <p:ext uri="{BB962C8B-B14F-4D97-AF65-F5344CB8AC3E}">
        <p14:creationId xmlns:p14="http://schemas.microsoft.com/office/powerpoint/2010/main" val="70390355"/>
      </p:ext>
    </p:extLst>
  </p:cSld>
  <p:clrMapOvr>
    <a:masterClrMapping/>
  </p:clrMapOvr>
  <mc:AlternateContent xmlns:mc="http://schemas.openxmlformats.org/markup-compatibility/2006" xmlns:p14="http://schemas.microsoft.com/office/powerpoint/2010/main">
    <mc:Choice Requires="p14">
      <p:transition spd="slow" p14:dur="29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Exam 1</a:t>
            </a:r>
          </a:p>
          <a:p>
            <a:r>
              <a:rPr lang="en-US" dirty="0" smtClean="0"/>
              <a:t>Version control: </a:t>
            </a:r>
            <a:r>
              <a:rPr lang="en-US" b="1" dirty="0" err="1" smtClean="0"/>
              <a:t>git</a:t>
            </a:r>
            <a:endParaRPr lang="en-US" b="1" dirty="0" smtClean="0"/>
          </a:p>
          <a:p>
            <a:r>
              <a:rPr lang="en-US" dirty="0" smtClean="0"/>
              <a:t>Concurrent </a:t>
            </a:r>
            <a:r>
              <a:rPr lang="en-US" dirty="0" err="1" smtClean="0"/>
              <a:t>Collatz</a:t>
            </a:r>
            <a:r>
              <a:rPr lang="en-US" dirty="0" smtClean="0"/>
              <a:t> Challenge Winner!</a:t>
            </a:r>
          </a:p>
          <a:p>
            <a:r>
              <a:rPr lang="en-US" dirty="0" smtClean="0"/>
              <a:t>Memory Management </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a:t>
            </a:fld>
            <a:endParaRPr lang="en-US"/>
          </a:p>
        </p:txBody>
      </p:sp>
    </p:spTree>
    <p:extLst>
      <p:ext uri="{BB962C8B-B14F-4D97-AF65-F5344CB8AC3E}">
        <p14:creationId xmlns:p14="http://schemas.microsoft.com/office/powerpoint/2010/main" val="17009143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sp>
        <p:nvSpPr>
          <p:cNvPr id="3" name="Rectangle 2"/>
          <p:cNvSpPr/>
          <p:nvPr/>
        </p:nvSpPr>
        <p:spPr>
          <a:xfrm>
            <a:off x="187526" y="139072"/>
            <a:ext cx="4594375" cy="4524316"/>
          </a:xfrm>
          <a:prstGeom prst="rect">
            <a:avLst/>
          </a:prstGeom>
        </p:spPr>
        <p:txBody>
          <a:bodyPr wrap="square">
            <a:spAutoFit/>
          </a:bodyPr>
          <a:lstStyle/>
          <a:p>
            <a:r>
              <a:rPr lang="en-US" dirty="0"/>
              <a:t>main(</a:t>
            </a:r>
            <a:r>
              <a:rPr lang="en-US" dirty="0" err="1"/>
              <a:t>argc</a:t>
            </a:r>
            <a:r>
              <a:rPr lang="en-US" dirty="0"/>
              <a:t>, </a:t>
            </a:r>
            <a:r>
              <a:rPr lang="en-US" dirty="0" err="1"/>
              <a:t>argv</a:t>
            </a:r>
            <a:r>
              <a:rPr lang="en-US" dirty="0"/>
              <a:t>)</a:t>
            </a:r>
          </a:p>
          <a:p>
            <a:r>
              <a:rPr lang="en-US" dirty="0" err="1"/>
              <a:t>int</a:t>
            </a:r>
            <a:r>
              <a:rPr lang="en-US" dirty="0"/>
              <a:t> </a:t>
            </a:r>
            <a:r>
              <a:rPr lang="en-US" dirty="0" err="1"/>
              <a:t>argc</a:t>
            </a:r>
            <a:r>
              <a:rPr lang="en-US" dirty="0"/>
              <a:t>;</a:t>
            </a:r>
          </a:p>
          <a:p>
            <a:r>
              <a:rPr lang="en-US" dirty="0"/>
              <a:t>char *</a:t>
            </a:r>
            <a:r>
              <a:rPr lang="en-US" dirty="0" err="1"/>
              <a:t>argv</a:t>
            </a:r>
            <a:r>
              <a:rPr lang="en-US" dirty="0"/>
              <a:t>[];</a:t>
            </a:r>
          </a:p>
          <a:p>
            <a:r>
              <a:rPr lang="en-US" dirty="0"/>
              <a:t>{</a:t>
            </a:r>
          </a:p>
          <a:p>
            <a:r>
              <a:rPr lang="en-US" dirty="0"/>
              <a:t>  register char *</a:t>
            </a:r>
            <a:r>
              <a:rPr lang="en-US" dirty="0" err="1"/>
              <a:t>sp</a:t>
            </a:r>
            <a:r>
              <a:rPr lang="en-US" dirty="0"/>
              <a:t>;</a:t>
            </a:r>
          </a:p>
          <a:p>
            <a:r>
              <a:rPr lang="da-DK" dirty="0"/>
              <a:t>  </a:t>
            </a:r>
            <a:r>
              <a:rPr lang="da-DK" dirty="0" err="1"/>
              <a:t>char</a:t>
            </a:r>
            <a:r>
              <a:rPr lang="da-DK" dirty="0"/>
              <a:t> line[512];</a:t>
            </a:r>
          </a:p>
          <a:p>
            <a:r>
              <a:rPr lang="da-DK" dirty="0"/>
              <a:t>  </a:t>
            </a:r>
            <a:r>
              <a:rPr lang="da-DK" dirty="0" err="1"/>
              <a:t>struct</a:t>
            </a:r>
            <a:r>
              <a:rPr lang="da-DK" dirty="0"/>
              <a:t> </a:t>
            </a:r>
            <a:r>
              <a:rPr lang="da-DK" dirty="0" err="1"/>
              <a:t>sockaddr_in</a:t>
            </a:r>
            <a:r>
              <a:rPr lang="da-DK" dirty="0"/>
              <a:t> sin;</a:t>
            </a:r>
          </a:p>
          <a:p>
            <a:r>
              <a:rPr lang="fi-FI" dirty="0"/>
              <a:t>  </a:t>
            </a:r>
            <a:r>
              <a:rPr lang="fi-FI" dirty="0" err="1"/>
              <a:t>int</a:t>
            </a:r>
            <a:r>
              <a:rPr lang="fi-FI" dirty="0"/>
              <a:t> i, p[2], </a:t>
            </a:r>
            <a:r>
              <a:rPr lang="fi-FI" dirty="0" err="1"/>
              <a:t>pid</a:t>
            </a:r>
            <a:r>
              <a:rPr lang="fi-FI" dirty="0"/>
              <a:t>, status;</a:t>
            </a:r>
          </a:p>
          <a:p>
            <a:r>
              <a:rPr lang="fi-FI" dirty="0"/>
              <a:t>  </a:t>
            </a:r>
            <a:r>
              <a:rPr lang="fi-FI" dirty="0" smtClean="0"/>
              <a:t>...</a:t>
            </a:r>
          </a:p>
          <a:p>
            <a:r>
              <a:rPr lang="fi-FI" dirty="0"/>
              <a:t> </a:t>
            </a:r>
            <a:r>
              <a:rPr lang="en-US" dirty="0" smtClean="0"/>
              <a:t> </a:t>
            </a:r>
            <a:r>
              <a:rPr lang="en-US" dirty="0"/>
              <a:t>if </a:t>
            </a:r>
            <a:r>
              <a:rPr lang="en-US" dirty="0" smtClean="0"/>
              <a:t>(gets</a:t>
            </a:r>
            <a:r>
              <a:rPr lang="en-US" dirty="0"/>
              <a:t>(line, </a:t>
            </a:r>
            <a:r>
              <a:rPr lang="en-US" dirty="0" err="1" smtClean="0"/>
              <a:t>stdin</a:t>
            </a:r>
            <a:r>
              <a:rPr lang="en-US" dirty="0"/>
              <a:t>) == NULL)</a:t>
            </a:r>
          </a:p>
          <a:p>
            <a:r>
              <a:rPr lang="en-US" dirty="0"/>
              <a:t>     exit(1);</a:t>
            </a:r>
          </a:p>
          <a:p>
            <a:r>
              <a:rPr lang="en-US" dirty="0" smtClean="0"/>
              <a:t>  .</a:t>
            </a:r>
            <a:r>
              <a:rPr lang="en-US" dirty="0"/>
              <a:t>..</a:t>
            </a:r>
          </a:p>
          <a:p>
            <a:r>
              <a:rPr lang="nb-NO" dirty="0"/>
              <a:t>  </a:t>
            </a:r>
            <a:r>
              <a:rPr lang="nb-NO" dirty="0" err="1"/>
              <a:t>if</a:t>
            </a:r>
            <a:r>
              <a:rPr lang="nb-NO" dirty="0"/>
              <a:t> ((</a:t>
            </a:r>
            <a:r>
              <a:rPr lang="nb-NO" dirty="0" err="1"/>
              <a:t>pid</a:t>
            </a:r>
            <a:r>
              <a:rPr lang="nb-NO" dirty="0"/>
              <a:t> = fork()) == 0) {</a:t>
            </a:r>
          </a:p>
          <a:p>
            <a:r>
              <a:rPr lang="en-US" dirty="0" smtClean="0"/>
              <a:t>    …</a:t>
            </a:r>
          </a:p>
          <a:p>
            <a:r>
              <a:rPr lang="en-US" dirty="0"/>
              <a:t> </a:t>
            </a:r>
            <a:r>
              <a:rPr lang="en-US" dirty="0" smtClean="0"/>
              <a:t>   </a:t>
            </a:r>
            <a:r>
              <a:rPr lang="en-US" dirty="0" err="1" smtClean="0"/>
              <a:t>execv</a:t>
            </a:r>
            <a:r>
              <a:rPr lang="en-US" dirty="0"/>
              <a:t>("/</a:t>
            </a:r>
            <a:r>
              <a:rPr lang="en-US" dirty="0" err="1"/>
              <a:t>usr</a:t>
            </a:r>
            <a:r>
              <a:rPr lang="en-US" dirty="0"/>
              <a:t>/</a:t>
            </a:r>
            <a:r>
              <a:rPr lang="en-US" dirty="0" err="1"/>
              <a:t>ucb</a:t>
            </a:r>
            <a:r>
              <a:rPr lang="en-US" dirty="0"/>
              <a:t>/finger", </a:t>
            </a:r>
            <a:r>
              <a:rPr lang="en-US" dirty="0" err="1"/>
              <a:t>av</a:t>
            </a:r>
            <a:r>
              <a:rPr lang="en-US" dirty="0"/>
              <a:t>);</a:t>
            </a:r>
          </a:p>
          <a:p>
            <a:r>
              <a:rPr lang="en-US" dirty="0" smtClean="0"/>
              <a:t>    …</a:t>
            </a:r>
            <a:endParaRPr lang="en-US" dirty="0"/>
          </a:p>
        </p:txBody>
      </p:sp>
      <p:sp>
        <p:nvSpPr>
          <p:cNvPr id="4" name="TextBox 3"/>
          <p:cNvSpPr txBox="1"/>
          <p:nvPr/>
        </p:nvSpPr>
        <p:spPr>
          <a:xfrm>
            <a:off x="5539785" y="4071748"/>
            <a:ext cx="3147015" cy="461665"/>
          </a:xfrm>
          <a:prstGeom prst="rect">
            <a:avLst/>
          </a:prstGeom>
          <a:noFill/>
        </p:spPr>
        <p:txBody>
          <a:bodyPr wrap="none" rtlCol="0">
            <a:spAutoFit/>
          </a:bodyPr>
          <a:lstStyle/>
          <a:p>
            <a:r>
              <a:rPr lang="en-US" sz="2400" dirty="0" smtClean="0"/>
              <a:t>BSD4.3 (1986) </a:t>
            </a:r>
            <a:r>
              <a:rPr lang="en-US" sz="2400" b="1" dirty="0" err="1" smtClean="0"/>
              <a:t>fingerd.c</a:t>
            </a:r>
            <a:endParaRPr lang="en-US" sz="2400" b="1" dirty="0" smtClean="0"/>
          </a:p>
        </p:txBody>
      </p:sp>
    </p:spTree>
    <p:extLst>
      <p:ext uri="{BB962C8B-B14F-4D97-AF65-F5344CB8AC3E}">
        <p14:creationId xmlns:p14="http://schemas.microsoft.com/office/powerpoint/2010/main" val="223684800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20</a:t>
            </a:fld>
            <a:endParaRPr lang="en-US"/>
          </a:p>
        </p:txBody>
      </p:sp>
      <p:sp>
        <p:nvSpPr>
          <p:cNvPr id="3" name="Rectangle 2"/>
          <p:cNvSpPr/>
          <p:nvPr/>
        </p:nvSpPr>
        <p:spPr>
          <a:xfrm>
            <a:off x="187526" y="139072"/>
            <a:ext cx="4594375" cy="4524316"/>
          </a:xfrm>
          <a:prstGeom prst="rect">
            <a:avLst/>
          </a:prstGeom>
        </p:spPr>
        <p:txBody>
          <a:bodyPr wrap="square">
            <a:spAutoFit/>
          </a:bodyPr>
          <a:lstStyle/>
          <a:p>
            <a:r>
              <a:rPr lang="en-US" dirty="0"/>
              <a:t>main(</a:t>
            </a:r>
            <a:r>
              <a:rPr lang="en-US" dirty="0" err="1"/>
              <a:t>argc</a:t>
            </a:r>
            <a:r>
              <a:rPr lang="en-US" dirty="0"/>
              <a:t>, </a:t>
            </a:r>
            <a:r>
              <a:rPr lang="en-US" dirty="0" err="1"/>
              <a:t>argv</a:t>
            </a:r>
            <a:r>
              <a:rPr lang="en-US" dirty="0"/>
              <a:t>)</a:t>
            </a:r>
          </a:p>
          <a:p>
            <a:r>
              <a:rPr lang="en-US" dirty="0" err="1"/>
              <a:t>int</a:t>
            </a:r>
            <a:r>
              <a:rPr lang="en-US" dirty="0"/>
              <a:t> </a:t>
            </a:r>
            <a:r>
              <a:rPr lang="en-US" dirty="0" err="1"/>
              <a:t>argc</a:t>
            </a:r>
            <a:r>
              <a:rPr lang="en-US" dirty="0"/>
              <a:t>;</a:t>
            </a:r>
          </a:p>
          <a:p>
            <a:r>
              <a:rPr lang="en-US" dirty="0"/>
              <a:t>char *</a:t>
            </a:r>
            <a:r>
              <a:rPr lang="en-US" dirty="0" err="1"/>
              <a:t>argv</a:t>
            </a:r>
            <a:r>
              <a:rPr lang="en-US" dirty="0"/>
              <a:t>[];</a:t>
            </a:r>
          </a:p>
          <a:p>
            <a:r>
              <a:rPr lang="en-US" dirty="0"/>
              <a:t>{</a:t>
            </a:r>
          </a:p>
          <a:p>
            <a:r>
              <a:rPr lang="en-US" dirty="0"/>
              <a:t>  register char *</a:t>
            </a:r>
            <a:r>
              <a:rPr lang="en-US" dirty="0" err="1"/>
              <a:t>sp</a:t>
            </a:r>
            <a:r>
              <a:rPr lang="en-US" dirty="0"/>
              <a:t>;</a:t>
            </a:r>
          </a:p>
          <a:p>
            <a:r>
              <a:rPr lang="da-DK" dirty="0"/>
              <a:t>  </a:t>
            </a:r>
            <a:r>
              <a:rPr lang="da-DK" dirty="0" err="1"/>
              <a:t>char</a:t>
            </a:r>
            <a:r>
              <a:rPr lang="da-DK" dirty="0"/>
              <a:t> line[512];</a:t>
            </a:r>
          </a:p>
          <a:p>
            <a:r>
              <a:rPr lang="da-DK" dirty="0"/>
              <a:t>  </a:t>
            </a:r>
            <a:r>
              <a:rPr lang="da-DK" dirty="0" err="1"/>
              <a:t>struct</a:t>
            </a:r>
            <a:r>
              <a:rPr lang="da-DK" dirty="0"/>
              <a:t> </a:t>
            </a:r>
            <a:r>
              <a:rPr lang="da-DK" dirty="0" err="1"/>
              <a:t>sockaddr_in</a:t>
            </a:r>
            <a:r>
              <a:rPr lang="da-DK" dirty="0"/>
              <a:t> sin;</a:t>
            </a:r>
          </a:p>
          <a:p>
            <a:r>
              <a:rPr lang="fi-FI" dirty="0"/>
              <a:t>  </a:t>
            </a:r>
            <a:r>
              <a:rPr lang="fi-FI" dirty="0" err="1"/>
              <a:t>int</a:t>
            </a:r>
            <a:r>
              <a:rPr lang="fi-FI" dirty="0"/>
              <a:t> i, p[2], </a:t>
            </a:r>
            <a:r>
              <a:rPr lang="fi-FI" dirty="0" err="1"/>
              <a:t>pid</a:t>
            </a:r>
            <a:r>
              <a:rPr lang="fi-FI" dirty="0"/>
              <a:t>, status;</a:t>
            </a:r>
          </a:p>
          <a:p>
            <a:r>
              <a:rPr lang="fi-FI" dirty="0"/>
              <a:t>  </a:t>
            </a:r>
            <a:r>
              <a:rPr lang="fi-FI" dirty="0" smtClean="0"/>
              <a:t>...</a:t>
            </a:r>
          </a:p>
          <a:p>
            <a:r>
              <a:rPr lang="fi-FI" dirty="0"/>
              <a:t> </a:t>
            </a:r>
            <a:r>
              <a:rPr lang="en-US" dirty="0" smtClean="0"/>
              <a:t> </a:t>
            </a:r>
            <a:r>
              <a:rPr lang="en-US" dirty="0"/>
              <a:t>if </a:t>
            </a:r>
            <a:r>
              <a:rPr lang="en-US" dirty="0" smtClean="0"/>
              <a:t>(gets</a:t>
            </a:r>
            <a:r>
              <a:rPr lang="en-US" dirty="0"/>
              <a:t>(line, </a:t>
            </a:r>
            <a:r>
              <a:rPr lang="en-US" dirty="0" err="1" smtClean="0"/>
              <a:t>stdin</a:t>
            </a:r>
            <a:r>
              <a:rPr lang="en-US" dirty="0"/>
              <a:t>) == NULL)</a:t>
            </a:r>
          </a:p>
          <a:p>
            <a:r>
              <a:rPr lang="en-US" dirty="0"/>
              <a:t>     exit(1);</a:t>
            </a:r>
          </a:p>
          <a:p>
            <a:r>
              <a:rPr lang="en-US" dirty="0" smtClean="0"/>
              <a:t>  .</a:t>
            </a:r>
            <a:r>
              <a:rPr lang="en-US" dirty="0"/>
              <a:t>..</a:t>
            </a:r>
          </a:p>
          <a:p>
            <a:r>
              <a:rPr lang="nb-NO" dirty="0"/>
              <a:t>  </a:t>
            </a:r>
            <a:r>
              <a:rPr lang="nb-NO" dirty="0" err="1"/>
              <a:t>if</a:t>
            </a:r>
            <a:r>
              <a:rPr lang="nb-NO" dirty="0"/>
              <a:t> ((</a:t>
            </a:r>
            <a:r>
              <a:rPr lang="nb-NO" dirty="0" err="1"/>
              <a:t>pid</a:t>
            </a:r>
            <a:r>
              <a:rPr lang="nb-NO" dirty="0"/>
              <a:t> = fork()) == 0) {</a:t>
            </a:r>
          </a:p>
          <a:p>
            <a:r>
              <a:rPr lang="en-US" dirty="0" smtClean="0"/>
              <a:t>    …</a:t>
            </a:r>
          </a:p>
          <a:p>
            <a:r>
              <a:rPr lang="en-US" dirty="0"/>
              <a:t> </a:t>
            </a:r>
            <a:r>
              <a:rPr lang="en-US" dirty="0" smtClean="0"/>
              <a:t>   </a:t>
            </a:r>
            <a:r>
              <a:rPr lang="en-US" dirty="0" err="1" smtClean="0"/>
              <a:t>execv</a:t>
            </a:r>
            <a:r>
              <a:rPr lang="en-US" dirty="0"/>
              <a:t>("/</a:t>
            </a:r>
            <a:r>
              <a:rPr lang="en-US" dirty="0" err="1"/>
              <a:t>usr</a:t>
            </a:r>
            <a:r>
              <a:rPr lang="en-US" dirty="0"/>
              <a:t>/</a:t>
            </a:r>
            <a:r>
              <a:rPr lang="en-US" dirty="0" err="1"/>
              <a:t>ucb</a:t>
            </a:r>
            <a:r>
              <a:rPr lang="en-US" dirty="0"/>
              <a:t>/finger", </a:t>
            </a:r>
            <a:r>
              <a:rPr lang="en-US" dirty="0" err="1"/>
              <a:t>av</a:t>
            </a:r>
            <a:r>
              <a:rPr lang="en-US" dirty="0"/>
              <a:t>);</a:t>
            </a:r>
          </a:p>
          <a:p>
            <a:r>
              <a:rPr lang="en-US" dirty="0" smtClean="0"/>
              <a:t>    …</a:t>
            </a:r>
            <a:endParaRPr lang="en-US" dirty="0"/>
          </a:p>
        </p:txBody>
      </p:sp>
      <p:sp>
        <p:nvSpPr>
          <p:cNvPr id="4" name="TextBox 3"/>
          <p:cNvSpPr txBox="1"/>
          <p:nvPr/>
        </p:nvSpPr>
        <p:spPr>
          <a:xfrm>
            <a:off x="5539785" y="4071748"/>
            <a:ext cx="3147015" cy="461665"/>
          </a:xfrm>
          <a:prstGeom prst="rect">
            <a:avLst/>
          </a:prstGeom>
          <a:noFill/>
        </p:spPr>
        <p:txBody>
          <a:bodyPr wrap="none" rtlCol="0">
            <a:spAutoFit/>
          </a:bodyPr>
          <a:lstStyle/>
          <a:p>
            <a:r>
              <a:rPr lang="en-US" sz="2400" dirty="0" smtClean="0"/>
              <a:t>BSD4.3 (1986) </a:t>
            </a:r>
            <a:r>
              <a:rPr lang="en-US" sz="2400" b="1" dirty="0" err="1" smtClean="0"/>
              <a:t>fingerd.c</a:t>
            </a:r>
            <a:endParaRPr lang="en-US" sz="2400" b="1" dirty="0" smtClean="0"/>
          </a:p>
        </p:txBody>
      </p:sp>
      <p:pic>
        <p:nvPicPr>
          <p:cNvPr id="5" name="Picture 4" descr="Screen Shot 2014-02-11 at 9.09.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5314" y="139072"/>
            <a:ext cx="5735706" cy="3116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09496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21</a:t>
            </a:fld>
            <a:endParaRPr lang="en-US"/>
          </a:p>
        </p:txBody>
      </p:sp>
      <p:sp>
        <p:nvSpPr>
          <p:cNvPr id="3" name="Rectangle 2"/>
          <p:cNvSpPr/>
          <p:nvPr/>
        </p:nvSpPr>
        <p:spPr>
          <a:xfrm>
            <a:off x="187526" y="139072"/>
            <a:ext cx="4594375" cy="4524316"/>
          </a:xfrm>
          <a:prstGeom prst="rect">
            <a:avLst/>
          </a:prstGeom>
        </p:spPr>
        <p:txBody>
          <a:bodyPr wrap="square">
            <a:spAutoFit/>
          </a:bodyPr>
          <a:lstStyle/>
          <a:p>
            <a:r>
              <a:rPr lang="en-US" dirty="0"/>
              <a:t>main(</a:t>
            </a:r>
            <a:r>
              <a:rPr lang="en-US" dirty="0" err="1"/>
              <a:t>argc</a:t>
            </a:r>
            <a:r>
              <a:rPr lang="en-US" dirty="0"/>
              <a:t>, </a:t>
            </a:r>
            <a:r>
              <a:rPr lang="en-US" dirty="0" err="1"/>
              <a:t>argv</a:t>
            </a:r>
            <a:r>
              <a:rPr lang="en-US" dirty="0"/>
              <a:t>)</a:t>
            </a:r>
          </a:p>
          <a:p>
            <a:r>
              <a:rPr lang="en-US" dirty="0" err="1"/>
              <a:t>int</a:t>
            </a:r>
            <a:r>
              <a:rPr lang="en-US" dirty="0"/>
              <a:t> </a:t>
            </a:r>
            <a:r>
              <a:rPr lang="en-US" dirty="0" err="1"/>
              <a:t>argc</a:t>
            </a:r>
            <a:r>
              <a:rPr lang="en-US" dirty="0"/>
              <a:t>;</a:t>
            </a:r>
          </a:p>
          <a:p>
            <a:r>
              <a:rPr lang="en-US" dirty="0"/>
              <a:t>char *</a:t>
            </a:r>
            <a:r>
              <a:rPr lang="en-US" dirty="0" err="1"/>
              <a:t>argv</a:t>
            </a:r>
            <a:r>
              <a:rPr lang="en-US" dirty="0"/>
              <a:t>[];</a:t>
            </a:r>
          </a:p>
          <a:p>
            <a:r>
              <a:rPr lang="en-US" dirty="0"/>
              <a:t>{</a:t>
            </a:r>
          </a:p>
          <a:p>
            <a:r>
              <a:rPr lang="en-US" dirty="0"/>
              <a:t>  register char *</a:t>
            </a:r>
            <a:r>
              <a:rPr lang="en-US" dirty="0" err="1"/>
              <a:t>sp</a:t>
            </a:r>
            <a:r>
              <a:rPr lang="en-US" dirty="0"/>
              <a:t>;</a:t>
            </a:r>
          </a:p>
          <a:p>
            <a:r>
              <a:rPr lang="da-DK" dirty="0"/>
              <a:t>  </a:t>
            </a:r>
            <a:r>
              <a:rPr lang="da-DK" dirty="0" err="1"/>
              <a:t>char</a:t>
            </a:r>
            <a:r>
              <a:rPr lang="da-DK" dirty="0"/>
              <a:t> line[512];</a:t>
            </a:r>
          </a:p>
          <a:p>
            <a:r>
              <a:rPr lang="da-DK" dirty="0"/>
              <a:t>  </a:t>
            </a:r>
            <a:r>
              <a:rPr lang="da-DK" dirty="0" err="1"/>
              <a:t>struct</a:t>
            </a:r>
            <a:r>
              <a:rPr lang="da-DK" dirty="0"/>
              <a:t> </a:t>
            </a:r>
            <a:r>
              <a:rPr lang="da-DK" dirty="0" err="1"/>
              <a:t>sockaddr_in</a:t>
            </a:r>
            <a:r>
              <a:rPr lang="da-DK" dirty="0"/>
              <a:t> sin;</a:t>
            </a:r>
          </a:p>
          <a:p>
            <a:r>
              <a:rPr lang="fi-FI" dirty="0"/>
              <a:t>  </a:t>
            </a:r>
            <a:r>
              <a:rPr lang="fi-FI" dirty="0" err="1"/>
              <a:t>int</a:t>
            </a:r>
            <a:r>
              <a:rPr lang="fi-FI" dirty="0"/>
              <a:t> i, p[2], </a:t>
            </a:r>
            <a:r>
              <a:rPr lang="fi-FI" dirty="0" err="1"/>
              <a:t>pid</a:t>
            </a:r>
            <a:r>
              <a:rPr lang="fi-FI" dirty="0"/>
              <a:t>, status;</a:t>
            </a:r>
          </a:p>
          <a:p>
            <a:r>
              <a:rPr lang="fi-FI" dirty="0"/>
              <a:t>  </a:t>
            </a:r>
            <a:r>
              <a:rPr lang="fi-FI" dirty="0" smtClean="0"/>
              <a:t>...</a:t>
            </a:r>
          </a:p>
          <a:p>
            <a:r>
              <a:rPr lang="fi-FI" dirty="0"/>
              <a:t> </a:t>
            </a:r>
            <a:r>
              <a:rPr lang="en-US" dirty="0" smtClean="0"/>
              <a:t> </a:t>
            </a:r>
            <a:r>
              <a:rPr lang="en-US" dirty="0"/>
              <a:t>if </a:t>
            </a:r>
            <a:r>
              <a:rPr lang="en-US" dirty="0" smtClean="0"/>
              <a:t>(</a:t>
            </a:r>
            <a:r>
              <a:rPr lang="en-US" b="1" dirty="0" err="1" smtClean="0">
                <a:solidFill>
                  <a:srgbClr val="0000FF"/>
                </a:solidFill>
              </a:rPr>
              <a:t>f</a:t>
            </a:r>
            <a:r>
              <a:rPr lang="en-US" dirty="0" err="1" smtClean="0"/>
              <a:t>gets</a:t>
            </a:r>
            <a:r>
              <a:rPr lang="en-US" dirty="0"/>
              <a:t>(line, </a:t>
            </a:r>
            <a:r>
              <a:rPr lang="en-US" b="1" dirty="0" err="1" smtClean="0">
                <a:solidFill>
                  <a:srgbClr val="0000FF"/>
                </a:solidFill>
              </a:rPr>
              <a:t>sizeof</a:t>
            </a:r>
            <a:r>
              <a:rPr lang="en-US" b="1" dirty="0" smtClean="0">
                <a:solidFill>
                  <a:srgbClr val="0000FF"/>
                </a:solidFill>
              </a:rPr>
              <a:t>(line)</a:t>
            </a:r>
            <a:r>
              <a:rPr lang="en-US" dirty="0" smtClean="0"/>
              <a:t>, </a:t>
            </a:r>
            <a:r>
              <a:rPr lang="en-US" dirty="0" err="1" smtClean="0"/>
              <a:t>stdin</a:t>
            </a:r>
            <a:r>
              <a:rPr lang="en-US" dirty="0"/>
              <a:t>) == NULL)</a:t>
            </a:r>
          </a:p>
          <a:p>
            <a:r>
              <a:rPr lang="en-US" dirty="0"/>
              <a:t>     exit(1);</a:t>
            </a:r>
          </a:p>
          <a:p>
            <a:r>
              <a:rPr lang="en-US" dirty="0" smtClean="0"/>
              <a:t>  .</a:t>
            </a:r>
            <a:r>
              <a:rPr lang="en-US" dirty="0"/>
              <a:t>..</a:t>
            </a:r>
          </a:p>
          <a:p>
            <a:r>
              <a:rPr lang="nb-NO" dirty="0"/>
              <a:t>  </a:t>
            </a:r>
            <a:r>
              <a:rPr lang="nb-NO" dirty="0" err="1"/>
              <a:t>if</a:t>
            </a:r>
            <a:r>
              <a:rPr lang="nb-NO" dirty="0"/>
              <a:t> ((</a:t>
            </a:r>
            <a:r>
              <a:rPr lang="nb-NO" dirty="0" err="1"/>
              <a:t>pid</a:t>
            </a:r>
            <a:r>
              <a:rPr lang="nb-NO" dirty="0"/>
              <a:t> = fork()) == 0) {</a:t>
            </a:r>
          </a:p>
          <a:p>
            <a:r>
              <a:rPr lang="en-US" dirty="0" smtClean="0"/>
              <a:t>    …</a:t>
            </a:r>
          </a:p>
          <a:p>
            <a:r>
              <a:rPr lang="en-US" dirty="0"/>
              <a:t> </a:t>
            </a:r>
            <a:r>
              <a:rPr lang="en-US" dirty="0" smtClean="0"/>
              <a:t>   </a:t>
            </a:r>
            <a:r>
              <a:rPr lang="en-US" dirty="0" err="1" smtClean="0"/>
              <a:t>execv</a:t>
            </a:r>
            <a:r>
              <a:rPr lang="en-US" dirty="0"/>
              <a:t>("/</a:t>
            </a:r>
            <a:r>
              <a:rPr lang="en-US" dirty="0" err="1"/>
              <a:t>usr</a:t>
            </a:r>
            <a:r>
              <a:rPr lang="en-US" dirty="0"/>
              <a:t>/</a:t>
            </a:r>
            <a:r>
              <a:rPr lang="en-US" dirty="0" err="1"/>
              <a:t>ucb</a:t>
            </a:r>
            <a:r>
              <a:rPr lang="en-US" dirty="0"/>
              <a:t>/finger", </a:t>
            </a:r>
            <a:r>
              <a:rPr lang="en-US" dirty="0" err="1"/>
              <a:t>av</a:t>
            </a:r>
            <a:r>
              <a:rPr lang="en-US" dirty="0"/>
              <a:t>);</a:t>
            </a:r>
          </a:p>
          <a:p>
            <a:r>
              <a:rPr lang="en-US" dirty="0" smtClean="0"/>
              <a:t>    …</a:t>
            </a:r>
            <a:endParaRPr lang="en-US" dirty="0"/>
          </a:p>
        </p:txBody>
      </p:sp>
      <p:sp>
        <p:nvSpPr>
          <p:cNvPr id="4" name="TextBox 3"/>
          <p:cNvSpPr txBox="1"/>
          <p:nvPr/>
        </p:nvSpPr>
        <p:spPr>
          <a:xfrm>
            <a:off x="5539785" y="3832391"/>
            <a:ext cx="3147015" cy="830997"/>
          </a:xfrm>
          <a:prstGeom prst="rect">
            <a:avLst/>
          </a:prstGeom>
          <a:noFill/>
        </p:spPr>
        <p:txBody>
          <a:bodyPr wrap="none" rtlCol="0">
            <a:spAutoFit/>
          </a:bodyPr>
          <a:lstStyle/>
          <a:p>
            <a:pPr algn="ctr"/>
            <a:r>
              <a:rPr lang="en-US" sz="2400" dirty="0" smtClean="0"/>
              <a:t>BSD4.3 (1986) </a:t>
            </a:r>
            <a:r>
              <a:rPr lang="en-US" sz="2400" b="1" dirty="0" err="1" smtClean="0"/>
              <a:t>fingerd.c</a:t>
            </a:r>
            <a:endParaRPr lang="en-US" sz="2400" b="1" dirty="0" smtClean="0"/>
          </a:p>
          <a:p>
            <a:pPr algn="ctr"/>
            <a:r>
              <a:rPr lang="en-US" sz="2400" b="1" dirty="0" smtClean="0">
                <a:solidFill>
                  <a:srgbClr val="0000FF"/>
                </a:solidFill>
              </a:rPr>
              <a:t>(patched)</a:t>
            </a:r>
          </a:p>
        </p:txBody>
      </p:sp>
    </p:spTree>
    <p:extLst>
      <p:ext uri="{BB962C8B-B14F-4D97-AF65-F5344CB8AC3E}">
        <p14:creationId xmlns:p14="http://schemas.microsoft.com/office/powerpoint/2010/main" val="16874010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371" y="278928"/>
            <a:ext cx="4755101" cy="701193"/>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n-US" sz="2800" dirty="0" smtClean="0"/>
              <a:t>Exploiting the BSD4.3 version</a:t>
            </a:r>
            <a:endParaRPr lang="en-US" sz="2800" dirty="0"/>
          </a:p>
        </p:txBody>
      </p:sp>
      <p:sp>
        <p:nvSpPr>
          <p:cNvPr id="3" name="Slide Number Placeholder 2"/>
          <p:cNvSpPr>
            <a:spLocks noGrp="1"/>
          </p:cNvSpPr>
          <p:nvPr>
            <p:ph type="sldNum" sz="quarter" idx="12"/>
          </p:nvPr>
        </p:nvSpPr>
        <p:spPr/>
        <p:txBody>
          <a:bodyPr/>
          <a:lstStyle/>
          <a:p>
            <a:fld id="{6507B5A5-F0C2-644D-AEA7-E773B6B78F38}" type="slidenum">
              <a:rPr lang="en-US" smtClean="0"/>
              <a:t>22</a:t>
            </a:fld>
            <a:endParaRPr lang="en-US"/>
          </a:p>
        </p:txBody>
      </p:sp>
      <p:sp>
        <p:nvSpPr>
          <p:cNvPr id="4" name="TextBox 3"/>
          <p:cNvSpPr txBox="1"/>
          <p:nvPr/>
        </p:nvSpPr>
        <p:spPr>
          <a:xfrm>
            <a:off x="232528" y="132311"/>
            <a:ext cx="8579944" cy="4832092"/>
          </a:xfrm>
          <a:prstGeom prst="rect">
            <a:avLst/>
          </a:prstGeom>
          <a:noFill/>
        </p:spPr>
        <p:txBody>
          <a:bodyPr wrap="square" rtlCol="0">
            <a:spAutoFit/>
          </a:bodyPr>
          <a:lstStyle/>
          <a:p>
            <a:r>
              <a:rPr lang="da-DK" sz="1400" dirty="0"/>
              <a:t> </a:t>
            </a:r>
            <a:r>
              <a:rPr lang="da-DK" sz="1400" dirty="0" err="1"/>
              <a:t>char</a:t>
            </a:r>
            <a:r>
              <a:rPr lang="da-DK" sz="1400" dirty="0"/>
              <a:t> </a:t>
            </a:r>
            <a:r>
              <a:rPr lang="da-DK" sz="1400" dirty="0" err="1"/>
              <a:t>buf</a:t>
            </a:r>
            <a:r>
              <a:rPr lang="da-DK" sz="1400" dirty="0"/>
              <a:t>[536];/* 1084 *</a:t>
            </a:r>
            <a:r>
              <a:rPr lang="da-DK" sz="1400" dirty="0" smtClean="0"/>
              <a:t>/</a:t>
            </a:r>
          </a:p>
          <a:p>
            <a:r>
              <a:rPr lang="da-DK" sz="1400" dirty="0"/>
              <a:t> </a:t>
            </a:r>
            <a:r>
              <a:rPr lang="da-DK" sz="1400" dirty="0" smtClean="0"/>
              <a:t>...</a:t>
            </a:r>
            <a:endParaRPr lang="is-IS" sz="1400" dirty="0" smtClean="0"/>
          </a:p>
          <a:p>
            <a:r>
              <a:rPr lang="tr-TR" sz="1400" dirty="0" smtClean="0"/>
              <a:t> </a:t>
            </a:r>
            <a:r>
              <a:rPr lang="tr-TR" sz="1400" dirty="0" err="1" smtClean="0"/>
              <a:t>for</a:t>
            </a:r>
            <a:r>
              <a:rPr lang="tr-TR" sz="1400" dirty="0"/>
              <a:t>(i = 0; i &lt; 400; i++)</a:t>
            </a:r>
          </a:p>
          <a:p>
            <a:r>
              <a:rPr lang="de-DE" sz="1400" dirty="0"/>
              <a:t>    </a:t>
            </a:r>
            <a:r>
              <a:rPr lang="de-DE" sz="1400" dirty="0" err="1"/>
              <a:t>buf</a:t>
            </a:r>
            <a:r>
              <a:rPr lang="de-DE" sz="1400" dirty="0"/>
              <a:t>[i] = 1;</a:t>
            </a:r>
          </a:p>
          <a:p>
            <a:r>
              <a:rPr lang="de-DE" sz="1400" dirty="0"/>
              <a:t> </a:t>
            </a:r>
            <a:r>
              <a:rPr lang="de-DE" sz="1400" dirty="0" err="1" smtClean="0"/>
              <a:t>for</a:t>
            </a:r>
            <a:r>
              <a:rPr lang="de-DE" sz="1400" dirty="0"/>
              <a:t>(</a:t>
            </a:r>
            <a:r>
              <a:rPr lang="de-DE" sz="1400" dirty="0" err="1"/>
              <a:t>j</a:t>
            </a:r>
            <a:r>
              <a:rPr lang="de-DE" sz="1400" dirty="0"/>
              <a:t> = 0; </a:t>
            </a:r>
            <a:r>
              <a:rPr lang="de-DE" sz="1400" dirty="0" err="1"/>
              <a:t>j</a:t>
            </a:r>
            <a:r>
              <a:rPr lang="de-DE" sz="1400" dirty="0"/>
              <a:t> &lt; 28; </a:t>
            </a:r>
            <a:r>
              <a:rPr lang="de-DE" sz="1400" dirty="0" err="1"/>
              <a:t>j++</a:t>
            </a:r>
            <a:r>
              <a:rPr lang="de-DE" sz="1400" dirty="0"/>
              <a:t>)</a:t>
            </a:r>
          </a:p>
          <a:p>
            <a:r>
              <a:rPr lang="de-DE" sz="1400" dirty="0"/>
              <a:t>   </a:t>
            </a:r>
            <a:r>
              <a:rPr lang="de-DE" sz="1400" dirty="0" err="1" smtClean="0"/>
              <a:t>buf</a:t>
            </a:r>
            <a:r>
              <a:rPr lang="de-DE" sz="1400" dirty="0"/>
              <a:t>[</a:t>
            </a:r>
            <a:r>
              <a:rPr lang="de-DE" sz="1400" dirty="0" err="1"/>
              <a:t>i+j</a:t>
            </a:r>
            <a:r>
              <a:rPr lang="de-DE" sz="1400" dirty="0"/>
              <a:t>] = "\335\217/</a:t>
            </a:r>
            <a:r>
              <a:rPr lang="de-DE" sz="1400" dirty="0" err="1"/>
              <a:t>sh</a:t>
            </a:r>
            <a:r>
              <a:rPr lang="de-DE" sz="1400" dirty="0"/>
              <a:t>\0\335\217/bin\320^Z\335\0\335\0\335Z\335\003\320^\</a:t>
            </a:r>
            <a:r>
              <a:rPr lang="de-DE" sz="1400" dirty="0" smtClean="0"/>
              <a:t>\</a:t>
            </a:r>
          </a:p>
          <a:p>
            <a:r>
              <a:rPr lang="de-DE" sz="1400" dirty="0"/>
              <a:t> </a:t>
            </a:r>
            <a:r>
              <a:rPr lang="de-DE" sz="1400" dirty="0" smtClean="0"/>
              <a:t>                     \</a:t>
            </a:r>
            <a:r>
              <a:rPr lang="de-DE" sz="1400" dirty="0"/>
              <a:t>274;\344\371\344\342\241\256\343\350\357\256\362\351"[</a:t>
            </a:r>
            <a:r>
              <a:rPr lang="de-DE" sz="1400" dirty="0" err="1"/>
              <a:t>j</a:t>
            </a:r>
            <a:r>
              <a:rPr lang="de-DE" sz="1400" dirty="0"/>
              <a:t>];</a:t>
            </a:r>
          </a:p>
          <a:p>
            <a:endParaRPr lang="en-US" sz="1400" dirty="0"/>
          </a:p>
          <a:p>
            <a:r>
              <a:rPr lang="en-US" sz="1400" dirty="0"/>
              <a:t>  l556 = 0x7fffe9fc;/* Rewrite part of the stack frame */</a:t>
            </a:r>
          </a:p>
          <a:p>
            <a:r>
              <a:rPr lang="en-US" sz="1400" dirty="0"/>
              <a:t>  l560 = 0x7fffe8a8;</a:t>
            </a:r>
          </a:p>
          <a:p>
            <a:r>
              <a:rPr lang="cs-CZ" sz="1400" dirty="0"/>
              <a:t>  l564 = 0x7fffe8bc;</a:t>
            </a:r>
          </a:p>
          <a:p>
            <a:r>
              <a:rPr lang="cs-CZ" sz="1400" dirty="0"/>
              <a:t>  l568 = 0x28000000;</a:t>
            </a:r>
          </a:p>
          <a:p>
            <a:r>
              <a:rPr lang="cs-CZ" sz="1400" dirty="0"/>
              <a:t>  l552 = 0x0001c020;</a:t>
            </a:r>
          </a:p>
          <a:p>
            <a:r>
              <a:rPr lang="cs-CZ" sz="1400" dirty="0" smtClean="0"/>
              <a:t>  ... /* reverse </a:t>
            </a:r>
            <a:r>
              <a:rPr lang="cs-CZ" sz="1400" dirty="0" err="1" smtClean="0"/>
              <a:t>word</a:t>
            </a:r>
            <a:r>
              <a:rPr lang="cs-CZ" sz="1400" dirty="0" smtClean="0"/>
              <a:t> </a:t>
            </a:r>
            <a:r>
              <a:rPr lang="cs-CZ" sz="1400" dirty="0" err="1" smtClean="0"/>
              <a:t>order</a:t>
            </a:r>
            <a:r>
              <a:rPr lang="cs-CZ" sz="1400" dirty="0" smtClean="0"/>
              <a:t> </a:t>
            </a:r>
            <a:r>
              <a:rPr lang="cs-CZ" sz="1400" dirty="0" err="1" smtClean="0"/>
              <a:t>for</a:t>
            </a:r>
            <a:r>
              <a:rPr lang="cs-CZ" sz="1400" dirty="0" smtClean="0"/>
              <a:t> </a:t>
            </a:r>
            <a:r>
              <a:rPr lang="cs-CZ" sz="1400" dirty="0" err="1" smtClean="0"/>
              <a:t>the</a:t>
            </a:r>
            <a:r>
              <a:rPr lang="cs-CZ" sz="1400" dirty="0" smtClean="0"/>
              <a:t> VAX */</a:t>
            </a:r>
            <a:endParaRPr lang="cs-CZ" sz="1400" dirty="0"/>
          </a:p>
          <a:p>
            <a:r>
              <a:rPr lang="en-US" sz="1400" dirty="0" smtClean="0"/>
              <a:t>  write</a:t>
            </a:r>
            <a:r>
              <a:rPr lang="en-US" sz="1400" dirty="0"/>
              <a:t>(s, </a:t>
            </a:r>
            <a:r>
              <a:rPr lang="en-US" sz="1400" dirty="0" err="1"/>
              <a:t>buf</a:t>
            </a:r>
            <a:r>
              <a:rPr lang="en-US" sz="1400" dirty="0"/>
              <a:t>, </a:t>
            </a:r>
            <a:r>
              <a:rPr lang="en-US" sz="1400" dirty="0" err="1"/>
              <a:t>sizeof</a:t>
            </a:r>
            <a:r>
              <a:rPr lang="en-US" sz="1400" dirty="0"/>
              <a:t>(</a:t>
            </a:r>
            <a:r>
              <a:rPr lang="en-US" sz="1400" dirty="0" err="1"/>
              <a:t>buf</a:t>
            </a:r>
            <a:r>
              <a:rPr lang="en-US" sz="1400" dirty="0"/>
              <a:t>));/* </a:t>
            </a:r>
            <a:r>
              <a:rPr lang="en-US" sz="1400" dirty="0" err="1"/>
              <a:t>sizeof</a:t>
            </a:r>
            <a:r>
              <a:rPr lang="en-US" sz="1400" dirty="0"/>
              <a:t> == 536 */</a:t>
            </a:r>
          </a:p>
          <a:p>
            <a:r>
              <a:rPr lang="en-US" sz="1400" dirty="0"/>
              <a:t>  write(s, XS("\n"), 1);</a:t>
            </a:r>
          </a:p>
          <a:p>
            <a:r>
              <a:rPr lang="nl-NL" sz="1400" dirty="0"/>
              <a:t>  sleep(5);</a:t>
            </a:r>
          </a:p>
          <a:p>
            <a:r>
              <a:rPr lang="nl-NL" sz="1400" dirty="0"/>
              <a:t>  </a:t>
            </a:r>
            <a:r>
              <a:rPr lang="nl-NL" sz="1400" dirty="0" err="1"/>
              <a:t>if</a:t>
            </a:r>
            <a:r>
              <a:rPr lang="nl-NL" sz="1400" dirty="0"/>
              <a:t> (</a:t>
            </a:r>
            <a:r>
              <a:rPr lang="nl-NL" sz="1400" dirty="0" err="1"/>
              <a:t>test_connection</a:t>
            </a:r>
            <a:r>
              <a:rPr lang="nl-NL" sz="1400" dirty="0"/>
              <a:t>(s, s, 10)) </a:t>
            </a:r>
            <a:r>
              <a:rPr lang="nl-NL" sz="1400" dirty="0" smtClean="0"/>
              <a:t>{ </a:t>
            </a:r>
            <a:endParaRPr lang="nl-NL" sz="1400" dirty="0"/>
          </a:p>
          <a:p>
            <a:r>
              <a:rPr lang="nl-NL" sz="1400" dirty="0"/>
              <a:t>    *fd1 = s;</a:t>
            </a:r>
          </a:p>
          <a:p>
            <a:r>
              <a:rPr lang="nl-NL" sz="1400" dirty="0"/>
              <a:t>    *fd2 = s;</a:t>
            </a:r>
          </a:p>
          <a:p>
            <a:r>
              <a:rPr lang="is-IS" sz="1400" dirty="0"/>
              <a:t>    return 1;</a:t>
            </a:r>
          </a:p>
          <a:p>
            <a:r>
              <a:rPr lang="is-IS" sz="1400" dirty="0"/>
              <a:t>  }</a:t>
            </a:r>
            <a:endParaRPr lang="en-US" sz="1400" dirty="0"/>
          </a:p>
        </p:txBody>
      </p:sp>
      <p:sp>
        <p:nvSpPr>
          <p:cNvPr id="5" name="Rectangle 4"/>
          <p:cNvSpPr/>
          <p:nvPr/>
        </p:nvSpPr>
        <p:spPr>
          <a:xfrm>
            <a:off x="6017172" y="2227959"/>
            <a:ext cx="2906110" cy="2308324"/>
          </a:xfrm>
          <a:prstGeom prst="rect">
            <a:avLst/>
          </a:prstGeom>
          <a:solidFill>
            <a:schemeClr val="accent2">
              <a:lumMod val="40000"/>
              <a:lumOff val="60000"/>
            </a:schemeClr>
          </a:solidFill>
        </p:spPr>
        <p:txBody>
          <a:bodyPr wrap="square">
            <a:spAutoFit/>
          </a:bodyPr>
          <a:lstStyle/>
          <a:p>
            <a:r>
              <a:rPr lang="da-DK" sz="1600" dirty="0" smtClean="0"/>
              <a:t>  </a:t>
            </a:r>
            <a:r>
              <a:rPr lang="da-DK" sz="1600" dirty="0" err="1" smtClean="0"/>
              <a:t>char</a:t>
            </a:r>
            <a:r>
              <a:rPr lang="da-DK" sz="1600" dirty="0" smtClean="0"/>
              <a:t> </a:t>
            </a:r>
            <a:r>
              <a:rPr lang="da-DK" sz="1600" dirty="0"/>
              <a:t>line[512];</a:t>
            </a:r>
          </a:p>
          <a:p>
            <a:r>
              <a:rPr lang="fi-FI" sz="1600" dirty="0" smtClean="0"/>
              <a:t>  ...</a:t>
            </a:r>
          </a:p>
          <a:p>
            <a:r>
              <a:rPr lang="fi-FI" sz="1600" dirty="0"/>
              <a:t> </a:t>
            </a:r>
            <a:r>
              <a:rPr lang="en-US" sz="1600" dirty="0" smtClean="0"/>
              <a:t> </a:t>
            </a:r>
            <a:r>
              <a:rPr lang="en-US" sz="1600" dirty="0"/>
              <a:t>if </a:t>
            </a:r>
            <a:r>
              <a:rPr lang="en-US" sz="1600" dirty="0" smtClean="0"/>
              <a:t>(gets</a:t>
            </a:r>
            <a:r>
              <a:rPr lang="en-US" sz="1600" dirty="0"/>
              <a:t>(line, </a:t>
            </a:r>
            <a:r>
              <a:rPr lang="en-US" sz="1600" dirty="0" err="1" smtClean="0"/>
              <a:t>stdin</a:t>
            </a:r>
            <a:r>
              <a:rPr lang="en-US" sz="1600" dirty="0"/>
              <a:t>) == NULL)</a:t>
            </a:r>
          </a:p>
          <a:p>
            <a:r>
              <a:rPr lang="en-US" sz="1600" dirty="0"/>
              <a:t>     exit(1);</a:t>
            </a:r>
          </a:p>
          <a:p>
            <a:r>
              <a:rPr lang="en-US" sz="1600" dirty="0" smtClean="0"/>
              <a:t>  .</a:t>
            </a:r>
            <a:r>
              <a:rPr lang="en-US" sz="1600" dirty="0"/>
              <a:t>..</a:t>
            </a:r>
          </a:p>
          <a:p>
            <a:r>
              <a:rPr lang="nb-NO" sz="1600" dirty="0"/>
              <a:t>  </a:t>
            </a:r>
            <a:r>
              <a:rPr lang="nb-NO" sz="1600" dirty="0" err="1"/>
              <a:t>if</a:t>
            </a:r>
            <a:r>
              <a:rPr lang="nb-NO" sz="1600" dirty="0"/>
              <a:t> ((</a:t>
            </a:r>
            <a:r>
              <a:rPr lang="nb-NO" sz="1600" dirty="0" err="1"/>
              <a:t>pid</a:t>
            </a:r>
            <a:r>
              <a:rPr lang="nb-NO" sz="1600" dirty="0"/>
              <a:t> = fork()) == 0) {</a:t>
            </a:r>
          </a:p>
          <a:p>
            <a:r>
              <a:rPr lang="en-US" sz="1600" dirty="0" smtClean="0"/>
              <a:t>    …</a:t>
            </a:r>
          </a:p>
          <a:p>
            <a:r>
              <a:rPr lang="en-US" sz="1600" dirty="0"/>
              <a:t> </a:t>
            </a:r>
            <a:r>
              <a:rPr lang="en-US" sz="1600" dirty="0" smtClean="0"/>
              <a:t>   </a:t>
            </a:r>
            <a:r>
              <a:rPr lang="en-US" sz="1600" dirty="0" err="1" smtClean="0"/>
              <a:t>execv</a:t>
            </a:r>
            <a:r>
              <a:rPr lang="en-US" sz="1600" dirty="0"/>
              <a:t>("/</a:t>
            </a:r>
            <a:r>
              <a:rPr lang="en-US" sz="1600" dirty="0" err="1"/>
              <a:t>usr</a:t>
            </a:r>
            <a:r>
              <a:rPr lang="en-US" sz="1600" dirty="0"/>
              <a:t>/</a:t>
            </a:r>
            <a:r>
              <a:rPr lang="en-US" sz="1600" dirty="0" err="1"/>
              <a:t>ucb</a:t>
            </a:r>
            <a:r>
              <a:rPr lang="en-US" sz="1600" dirty="0"/>
              <a:t>/finger", </a:t>
            </a:r>
            <a:r>
              <a:rPr lang="en-US" sz="1600" dirty="0" err="1"/>
              <a:t>av</a:t>
            </a:r>
            <a:r>
              <a:rPr lang="en-US" sz="1600" dirty="0"/>
              <a:t>);</a:t>
            </a:r>
          </a:p>
          <a:p>
            <a:r>
              <a:rPr lang="en-US" sz="1600" dirty="0" smtClean="0"/>
              <a:t>    …</a:t>
            </a:r>
            <a:endParaRPr lang="en-US" sz="1600" dirty="0"/>
          </a:p>
        </p:txBody>
      </p:sp>
    </p:spTree>
    <p:extLst>
      <p:ext uri="{BB962C8B-B14F-4D97-AF65-F5344CB8AC3E}">
        <p14:creationId xmlns:p14="http://schemas.microsoft.com/office/powerpoint/2010/main" val="237104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23</a:t>
            </a:fld>
            <a:endParaRPr lang="en-US"/>
          </a:p>
        </p:txBody>
      </p:sp>
      <p:sp>
        <p:nvSpPr>
          <p:cNvPr id="4" name="Rounded Rectangle 3"/>
          <p:cNvSpPr/>
          <p:nvPr/>
        </p:nvSpPr>
        <p:spPr>
          <a:xfrm>
            <a:off x="797016" y="38645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line[0]</a:t>
            </a:r>
            <a:endParaRPr lang="en-US" dirty="0"/>
          </a:p>
        </p:txBody>
      </p:sp>
      <p:sp>
        <p:nvSpPr>
          <p:cNvPr id="5" name="Rounded Rectangle 4"/>
          <p:cNvSpPr/>
          <p:nvPr/>
        </p:nvSpPr>
        <p:spPr>
          <a:xfrm>
            <a:off x="797016" y="349214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line[1]</a:t>
            </a:r>
            <a:endParaRPr lang="en-US" dirty="0"/>
          </a:p>
        </p:txBody>
      </p:sp>
      <p:sp>
        <p:nvSpPr>
          <p:cNvPr id="6" name="Rounded Rectangle 5"/>
          <p:cNvSpPr/>
          <p:nvPr/>
        </p:nvSpPr>
        <p:spPr>
          <a:xfrm>
            <a:off x="797016" y="312398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line[2]</a:t>
            </a:r>
            <a:endParaRPr lang="en-US" dirty="0"/>
          </a:p>
        </p:txBody>
      </p:sp>
      <p:sp>
        <p:nvSpPr>
          <p:cNvPr id="7" name="Rounded Rectangle 6"/>
          <p:cNvSpPr/>
          <p:nvPr/>
        </p:nvSpPr>
        <p:spPr>
          <a:xfrm>
            <a:off x="797016" y="277436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8" name="Rounded Rectangle 7"/>
          <p:cNvSpPr/>
          <p:nvPr/>
        </p:nvSpPr>
        <p:spPr>
          <a:xfrm>
            <a:off x="797016" y="244165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line[511]</a:t>
            </a:r>
            <a:endParaRPr lang="en-US" dirty="0"/>
          </a:p>
        </p:txBody>
      </p:sp>
      <p:sp>
        <p:nvSpPr>
          <p:cNvPr id="9" name="Rounded Rectangle 8"/>
          <p:cNvSpPr/>
          <p:nvPr/>
        </p:nvSpPr>
        <p:spPr>
          <a:xfrm>
            <a:off x="797016" y="20920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sin</a:t>
            </a:r>
            <a:endParaRPr lang="en-US" dirty="0"/>
          </a:p>
        </p:txBody>
      </p:sp>
      <p:sp>
        <p:nvSpPr>
          <p:cNvPr id="10" name="Rounded Rectangle 9"/>
          <p:cNvSpPr/>
          <p:nvPr/>
        </p:nvSpPr>
        <p:spPr>
          <a:xfrm>
            <a:off x="797016" y="174241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a:t>
            </a:r>
            <a:endParaRPr lang="en-US" dirty="0"/>
          </a:p>
        </p:txBody>
      </p:sp>
      <p:sp>
        <p:nvSpPr>
          <p:cNvPr id="11" name="Rounded Rectangle 10"/>
          <p:cNvSpPr/>
          <p:nvPr/>
        </p:nvSpPr>
        <p:spPr>
          <a:xfrm>
            <a:off x="797016" y="138500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p[0]</a:t>
            </a:r>
            <a:endParaRPr lang="en-US" dirty="0"/>
          </a:p>
        </p:txBody>
      </p:sp>
      <p:sp>
        <p:nvSpPr>
          <p:cNvPr id="12" name="Rounded Rectangle 11"/>
          <p:cNvSpPr/>
          <p:nvPr/>
        </p:nvSpPr>
        <p:spPr>
          <a:xfrm>
            <a:off x="797016" y="103538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13" name="Rounded Rectangle 12"/>
          <p:cNvSpPr/>
          <p:nvPr/>
        </p:nvSpPr>
        <p:spPr>
          <a:xfrm>
            <a:off x="797016" y="66289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4" name="Rounded Rectangle 13"/>
          <p:cNvSpPr/>
          <p:nvPr/>
        </p:nvSpPr>
        <p:spPr>
          <a:xfrm>
            <a:off x="3021706" y="3664679"/>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16" name="Rounded Rectangle 15"/>
          <p:cNvSpPr/>
          <p:nvPr/>
        </p:nvSpPr>
        <p:spPr>
          <a:xfrm>
            <a:off x="3021706" y="403284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7" name="Rounded Rectangle 16"/>
          <p:cNvSpPr/>
          <p:nvPr/>
        </p:nvSpPr>
        <p:spPr>
          <a:xfrm>
            <a:off x="3021706" y="3304620"/>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18" name="Rectangle 17"/>
          <p:cNvSpPr/>
          <p:nvPr/>
        </p:nvSpPr>
        <p:spPr>
          <a:xfrm>
            <a:off x="5684344" y="1559482"/>
            <a:ext cx="2906110" cy="3293209"/>
          </a:xfrm>
          <a:prstGeom prst="rect">
            <a:avLst/>
          </a:prstGeom>
          <a:solidFill>
            <a:schemeClr val="accent2">
              <a:lumMod val="40000"/>
              <a:lumOff val="60000"/>
            </a:schemeClr>
          </a:solidFill>
        </p:spPr>
        <p:txBody>
          <a:bodyPr wrap="square">
            <a:spAutoFit/>
          </a:bodyPr>
          <a:lstStyle/>
          <a:p>
            <a:r>
              <a:rPr lang="da-DK" sz="1600" dirty="0" smtClean="0"/>
              <a:t>  </a:t>
            </a:r>
            <a:r>
              <a:rPr lang="da-DK" sz="1600" dirty="0" err="1" smtClean="0"/>
              <a:t>char</a:t>
            </a:r>
            <a:r>
              <a:rPr lang="da-DK" sz="1600" dirty="0" smtClean="0"/>
              <a:t> </a:t>
            </a:r>
            <a:r>
              <a:rPr lang="da-DK" sz="1600" dirty="0"/>
              <a:t>line[512]</a:t>
            </a:r>
            <a:r>
              <a:rPr lang="da-DK" sz="1600" dirty="0" smtClean="0"/>
              <a:t>;</a:t>
            </a:r>
          </a:p>
          <a:p>
            <a:r>
              <a:rPr lang="en-US" sz="1600" dirty="0" smtClean="0"/>
              <a:t>  </a:t>
            </a:r>
            <a:r>
              <a:rPr lang="en-US" sz="1600" dirty="0" err="1" smtClean="0"/>
              <a:t>struct</a:t>
            </a:r>
            <a:r>
              <a:rPr lang="en-US" sz="1600" dirty="0" smtClean="0"/>
              <a:t> </a:t>
            </a:r>
            <a:r>
              <a:rPr lang="en-US" sz="1600" dirty="0" err="1"/>
              <a:t>sockaddr_in</a:t>
            </a:r>
            <a:r>
              <a:rPr lang="en-US" sz="1600" dirty="0"/>
              <a:t> sin;</a:t>
            </a:r>
          </a:p>
          <a:p>
            <a:r>
              <a:rPr lang="fi-FI" sz="1600" dirty="0"/>
              <a:t>  </a:t>
            </a:r>
            <a:r>
              <a:rPr lang="fi-FI" sz="1600" dirty="0" err="1"/>
              <a:t>int</a:t>
            </a:r>
            <a:r>
              <a:rPr lang="fi-FI" sz="1600" dirty="0"/>
              <a:t> i, p[2], </a:t>
            </a:r>
            <a:r>
              <a:rPr lang="fi-FI" sz="1600" dirty="0" err="1"/>
              <a:t>pid</a:t>
            </a:r>
            <a:r>
              <a:rPr lang="fi-FI" sz="1600" dirty="0"/>
              <a:t>, status;</a:t>
            </a:r>
          </a:p>
          <a:p>
            <a:r>
              <a:rPr lang="fi-FI" sz="1600" dirty="0"/>
              <a:t>  FILE *</a:t>
            </a:r>
            <a:r>
              <a:rPr lang="fi-FI" sz="1600" dirty="0" err="1"/>
              <a:t>fp</a:t>
            </a:r>
            <a:r>
              <a:rPr lang="fi-FI" sz="1600" dirty="0"/>
              <a:t>;</a:t>
            </a:r>
          </a:p>
          <a:p>
            <a:r>
              <a:rPr lang="da-DK" sz="1600" dirty="0"/>
              <a:t>  </a:t>
            </a:r>
            <a:r>
              <a:rPr lang="da-DK" sz="1600" dirty="0" err="1"/>
              <a:t>char</a:t>
            </a:r>
            <a:r>
              <a:rPr lang="da-DK" sz="1600" dirty="0"/>
              <a:t> *av[4]</a:t>
            </a:r>
            <a:r>
              <a:rPr lang="da-DK" sz="1600" dirty="0" smtClean="0"/>
              <a:t>;</a:t>
            </a:r>
            <a:endParaRPr lang="da-DK" sz="1600" dirty="0"/>
          </a:p>
          <a:p>
            <a:r>
              <a:rPr lang="fi-FI" sz="1600" dirty="0" smtClean="0"/>
              <a:t>  ...</a:t>
            </a:r>
          </a:p>
          <a:p>
            <a:r>
              <a:rPr lang="fi-FI" sz="1600" dirty="0"/>
              <a:t> </a:t>
            </a:r>
            <a:r>
              <a:rPr lang="en-US" sz="1600" dirty="0" smtClean="0"/>
              <a:t> </a:t>
            </a:r>
            <a:r>
              <a:rPr lang="en-US" sz="1600" dirty="0"/>
              <a:t>if </a:t>
            </a:r>
            <a:r>
              <a:rPr lang="en-US" sz="1600" dirty="0" smtClean="0"/>
              <a:t>(gets</a:t>
            </a:r>
            <a:r>
              <a:rPr lang="en-US" sz="1600" dirty="0"/>
              <a:t>(line, </a:t>
            </a:r>
            <a:r>
              <a:rPr lang="en-US" sz="1600" dirty="0" err="1" smtClean="0"/>
              <a:t>stdin</a:t>
            </a:r>
            <a:r>
              <a:rPr lang="en-US" sz="1600" dirty="0"/>
              <a:t>) == NULL)</a:t>
            </a:r>
          </a:p>
          <a:p>
            <a:r>
              <a:rPr lang="en-US" sz="1600" dirty="0"/>
              <a:t>     exit(1);</a:t>
            </a:r>
          </a:p>
          <a:p>
            <a:r>
              <a:rPr lang="en-US" sz="1600" dirty="0" smtClean="0"/>
              <a:t>  .</a:t>
            </a:r>
            <a:r>
              <a:rPr lang="en-US" sz="1600" dirty="0"/>
              <a:t>..</a:t>
            </a:r>
          </a:p>
          <a:p>
            <a:r>
              <a:rPr lang="nb-NO" sz="1600" dirty="0"/>
              <a:t>  </a:t>
            </a:r>
            <a:r>
              <a:rPr lang="nb-NO" sz="1600" dirty="0" err="1"/>
              <a:t>if</a:t>
            </a:r>
            <a:r>
              <a:rPr lang="nb-NO" sz="1600" dirty="0"/>
              <a:t> ((</a:t>
            </a:r>
            <a:r>
              <a:rPr lang="nb-NO" sz="1600" dirty="0" err="1"/>
              <a:t>pid</a:t>
            </a:r>
            <a:r>
              <a:rPr lang="nb-NO" sz="1600" dirty="0"/>
              <a:t> = fork()) == 0) {</a:t>
            </a:r>
          </a:p>
          <a:p>
            <a:r>
              <a:rPr lang="en-US" sz="1600" dirty="0" smtClean="0"/>
              <a:t>    …</a:t>
            </a:r>
          </a:p>
          <a:p>
            <a:r>
              <a:rPr lang="en-US" sz="1600" dirty="0"/>
              <a:t> </a:t>
            </a:r>
            <a:r>
              <a:rPr lang="en-US" sz="1600" dirty="0" smtClean="0"/>
              <a:t>   </a:t>
            </a:r>
            <a:r>
              <a:rPr lang="en-US" sz="1600" dirty="0" err="1" smtClean="0"/>
              <a:t>execv</a:t>
            </a:r>
            <a:r>
              <a:rPr lang="en-US" sz="1600" dirty="0"/>
              <a:t>("/</a:t>
            </a:r>
            <a:r>
              <a:rPr lang="en-US" sz="1600" dirty="0" err="1"/>
              <a:t>usr</a:t>
            </a:r>
            <a:r>
              <a:rPr lang="en-US" sz="1600" dirty="0"/>
              <a:t>/</a:t>
            </a:r>
            <a:r>
              <a:rPr lang="en-US" sz="1600" dirty="0" err="1"/>
              <a:t>ucb</a:t>
            </a:r>
            <a:r>
              <a:rPr lang="en-US" sz="1600" dirty="0"/>
              <a:t>/finger", </a:t>
            </a:r>
            <a:r>
              <a:rPr lang="en-US" sz="1600" dirty="0" err="1"/>
              <a:t>av</a:t>
            </a:r>
            <a:r>
              <a:rPr lang="en-US" sz="1600" dirty="0"/>
              <a:t>);</a:t>
            </a:r>
          </a:p>
          <a:p>
            <a:r>
              <a:rPr lang="en-US" sz="1600" dirty="0" smtClean="0"/>
              <a:t>    …</a:t>
            </a:r>
            <a:endParaRPr lang="en-US" sz="1600" dirty="0"/>
          </a:p>
        </p:txBody>
      </p:sp>
      <p:sp>
        <p:nvSpPr>
          <p:cNvPr id="19" name="Rounded Rectangle 18"/>
          <p:cNvSpPr/>
          <p:nvPr/>
        </p:nvSpPr>
        <p:spPr>
          <a:xfrm>
            <a:off x="3021706" y="295236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s’</a:t>
            </a:r>
            <a:endParaRPr lang="en-US" b="1" dirty="0">
              <a:latin typeface="Courier New"/>
              <a:cs typeface="Courier New"/>
            </a:endParaRPr>
          </a:p>
        </p:txBody>
      </p:sp>
      <p:sp>
        <p:nvSpPr>
          <p:cNvPr id="20" name="Rounded Rectangle 19"/>
          <p:cNvSpPr/>
          <p:nvPr/>
        </p:nvSpPr>
        <p:spPr>
          <a:xfrm>
            <a:off x="3021706" y="259792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r’</a:t>
            </a:r>
            <a:endParaRPr lang="en-US" b="1" dirty="0">
              <a:latin typeface="Courier New"/>
              <a:cs typeface="Courier New"/>
            </a:endParaRPr>
          </a:p>
        </p:txBody>
      </p:sp>
      <p:sp>
        <p:nvSpPr>
          <p:cNvPr id="21" name="Rounded Rectangle 20"/>
          <p:cNvSpPr/>
          <p:nvPr/>
        </p:nvSpPr>
        <p:spPr>
          <a:xfrm>
            <a:off x="3021706" y="224830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22" name="Rounded Rectangle 21"/>
          <p:cNvSpPr/>
          <p:nvPr/>
        </p:nvSpPr>
        <p:spPr>
          <a:xfrm>
            <a:off x="3021706" y="189585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23" name="Rounded Rectangle 22"/>
          <p:cNvSpPr/>
          <p:nvPr/>
        </p:nvSpPr>
        <p:spPr>
          <a:xfrm>
            <a:off x="3021706" y="154623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c’</a:t>
            </a:r>
            <a:endParaRPr lang="en-US" b="1" dirty="0">
              <a:latin typeface="Courier New"/>
              <a:cs typeface="Courier New"/>
            </a:endParaRPr>
          </a:p>
        </p:txBody>
      </p:sp>
      <p:sp>
        <p:nvSpPr>
          <p:cNvPr id="24" name="Rounded Rectangle 23"/>
          <p:cNvSpPr/>
          <p:nvPr/>
        </p:nvSpPr>
        <p:spPr>
          <a:xfrm>
            <a:off x="3021706" y="118732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b’</a:t>
            </a:r>
            <a:endParaRPr lang="en-US" b="1" dirty="0">
              <a:latin typeface="Courier New"/>
              <a:cs typeface="Courier New"/>
            </a:endParaRPr>
          </a:p>
        </p:txBody>
      </p:sp>
      <p:sp>
        <p:nvSpPr>
          <p:cNvPr id="25" name="Rounded Rectangle 24"/>
          <p:cNvSpPr/>
          <p:nvPr/>
        </p:nvSpPr>
        <p:spPr>
          <a:xfrm>
            <a:off x="3021706" y="83770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26" name="Rounded Rectangle 25"/>
          <p:cNvSpPr/>
          <p:nvPr/>
        </p:nvSpPr>
        <p:spPr>
          <a:xfrm>
            <a:off x="3021706" y="48808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f’</a:t>
            </a:r>
            <a:endParaRPr lang="en-US" b="1" dirty="0">
              <a:latin typeface="Courier New"/>
              <a:cs typeface="Courier New"/>
            </a:endParaRPr>
          </a:p>
        </p:txBody>
      </p:sp>
      <p:sp>
        <p:nvSpPr>
          <p:cNvPr id="27" name="Rounded Rectangle 26"/>
          <p:cNvSpPr/>
          <p:nvPr/>
        </p:nvSpPr>
        <p:spPr>
          <a:xfrm>
            <a:off x="3021706" y="130805"/>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i’</a:t>
            </a:r>
            <a:endParaRPr lang="en-US" b="1" dirty="0">
              <a:latin typeface="Courier New"/>
              <a:cs typeface="Courier New"/>
            </a:endParaRPr>
          </a:p>
        </p:txBody>
      </p:sp>
      <p:cxnSp>
        <p:nvCxnSpPr>
          <p:cNvPr id="29" name="Curved Connector 28"/>
          <p:cNvCxnSpPr>
            <a:stCxn id="13" idx="0"/>
            <a:endCxn id="16" idx="2"/>
          </p:cNvCxnSpPr>
          <p:nvPr/>
        </p:nvCxnSpPr>
        <p:spPr>
          <a:xfrm rot="16200000" flipH="1">
            <a:off x="855369" y="1410332"/>
            <a:ext cx="3719570" cy="2224690"/>
          </a:xfrm>
          <a:prstGeom prst="curvedConnector5">
            <a:avLst>
              <a:gd name="adj1" fmla="val -12033"/>
              <a:gd name="adj2" fmla="val 50787"/>
              <a:gd name="adj3" fmla="val 11627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280464" y="394137"/>
            <a:ext cx="3511273" cy="400110"/>
          </a:xfrm>
          <a:prstGeom prst="rect">
            <a:avLst/>
          </a:prstGeom>
          <a:noFill/>
        </p:spPr>
        <p:txBody>
          <a:bodyPr wrap="none" rtlCol="0">
            <a:spAutoFit/>
          </a:bodyPr>
          <a:lstStyle/>
          <a:p>
            <a:r>
              <a:rPr lang="en-US" sz="2000" dirty="0" smtClean="0"/>
              <a:t>Stack executing </a:t>
            </a:r>
            <a:r>
              <a:rPr lang="en-US" sz="2000" dirty="0" err="1" smtClean="0"/>
              <a:t>fingerd.c</a:t>
            </a:r>
            <a:r>
              <a:rPr lang="en-US" sz="2000" dirty="0" smtClean="0"/>
              <a:t> main()</a:t>
            </a:r>
            <a:endParaRPr lang="en-US" sz="2000" dirty="0"/>
          </a:p>
        </p:txBody>
      </p:sp>
    </p:spTree>
    <p:extLst>
      <p:ext uri="{BB962C8B-B14F-4D97-AF65-F5344CB8AC3E}">
        <p14:creationId xmlns:p14="http://schemas.microsoft.com/office/powerpoint/2010/main" val="4145927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24</a:t>
            </a:fld>
            <a:endParaRPr lang="en-US"/>
          </a:p>
        </p:txBody>
      </p:sp>
      <p:pic>
        <p:nvPicPr>
          <p:cNvPr id="3" name="Picture 2"/>
          <p:cNvPicPr>
            <a:picLocks noChangeAspect="1"/>
          </p:cNvPicPr>
          <p:nvPr/>
        </p:nvPicPr>
        <p:blipFill>
          <a:blip r:embed="rId2"/>
          <a:stretch>
            <a:fillRect/>
          </a:stretch>
        </p:blipFill>
        <p:spPr>
          <a:xfrm>
            <a:off x="6060866" y="254450"/>
            <a:ext cx="2685602" cy="3580802"/>
          </a:xfrm>
          <a:prstGeom prst="rect">
            <a:avLst/>
          </a:prstGeom>
        </p:spPr>
      </p:pic>
      <p:pic>
        <p:nvPicPr>
          <p:cNvPr id="4" name="Picture 3" descr="Screen Shot 2014-02-11 at 9.31.03 A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383" y="359789"/>
            <a:ext cx="5551956" cy="427963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060866" y="3940361"/>
            <a:ext cx="2725964" cy="369332"/>
          </a:xfrm>
          <a:prstGeom prst="rect">
            <a:avLst/>
          </a:prstGeom>
          <a:noFill/>
        </p:spPr>
        <p:txBody>
          <a:bodyPr wrap="none" rtlCol="0">
            <a:spAutoFit/>
          </a:bodyPr>
          <a:lstStyle/>
          <a:p>
            <a:r>
              <a:rPr lang="en-US" dirty="0" smtClean="0"/>
              <a:t>Boston Museum of Science</a:t>
            </a:r>
            <a:endParaRPr lang="en-US" dirty="0"/>
          </a:p>
        </p:txBody>
      </p:sp>
    </p:spTree>
    <p:extLst>
      <p:ext uri="{BB962C8B-B14F-4D97-AF65-F5344CB8AC3E}">
        <p14:creationId xmlns:p14="http://schemas.microsoft.com/office/powerpoint/2010/main" val="3661510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25</a:t>
            </a:fld>
            <a:endParaRPr lang="en-US"/>
          </a:p>
        </p:txBody>
      </p:sp>
      <p:sp>
        <p:nvSpPr>
          <p:cNvPr id="3" name="Rectangle 2"/>
          <p:cNvSpPr/>
          <p:nvPr/>
        </p:nvSpPr>
        <p:spPr>
          <a:xfrm>
            <a:off x="298335" y="545460"/>
            <a:ext cx="8430124" cy="4093428"/>
          </a:xfrm>
          <a:prstGeom prst="rect">
            <a:avLst/>
          </a:prstGeom>
          <a:solidFill>
            <a:schemeClr val="accent3">
              <a:lumMod val="20000"/>
              <a:lumOff val="80000"/>
            </a:schemeClr>
          </a:solidFill>
        </p:spPr>
        <p:txBody>
          <a:bodyPr wrap="square">
            <a:spAutoFit/>
          </a:bodyPr>
          <a:lstStyle/>
          <a:p>
            <a:r>
              <a:rPr lang="en-US" sz="2000" dirty="0"/>
              <a:t>Almost everyone hates their dissertation by the time they're done with it. </a:t>
            </a:r>
            <a:r>
              <a:rPr lang="en-US" sz="2000" dirty="0" smtClean="0"/>
              <a:t>… But </a:t>
            </a:r>
            <a:r>
              <a:rPr lang="en-US" sz="2000" dirty="0"/>
              <a:t>thousands before you have suffered through writing a dissertation. </a:t>
            </a:r>
            <a:r>
              <a:rPr lang="en-US" sz="2000" b="1" dirty="0"/>
              <a:t>And aside from that, grad school is close to paradise.</a:t>
            </a:r>
            <a:r>
              <a:rPr lang="en-US" sz="2000" dirty="0"/>
              <a:t> Many people remember it as the happiest time of their lives. And nearly all the rest, including me, remember it as a period that would have been, if they hadn't had to write a dissertation. </a:t>
            </a:r>
          </a:p>
          <a:p>
            <a:endParaRPr lang="en-US" sz="2000" dirty="0"/>
          </a:p>
          <a:p>
            <a:r>
              <a:rPr lang="en-US" sz="2000" dirty="0"/>
              <a:t>The danger with grad school is that you don't see the scary part upfront. PhD programs start out as college part 2, with several years of classes. So by the time you face the horror of writing a dissertation, you're already several years in. If you quit now, you'll be a grad-school dropout, and you probably won't like that idea. </a:t>
            </a:r>
            <a:r>
              <a:rPr lang="en-US" sz="2000" b="1" dirty="0"/>
              <a:t>When Robert got kicked out of grad school for writing the Internet worm of 1988, I envied him enormously for finding a way out without the stigma of failure. </a:t>
            </a:r>
          </a:p>
        </p:txBody>
      </p:sp>
      <p:sp>
        <p:nvSpPr>
          <p:cNvPr id="4" name="TextBox 3"/>
          <p:cNvSpPr txBox="1"/>
          <p:nvPr/>
        </p:nvSpPr>
        <p:spPr>
          <a:xfrm>
            <a:off x="5593653" y="133513"/>
            <a:ext cx="3160378" cy="369332"/>
          </a:xfrm>
          <a:prstGeom prst="rect">
            <a:avLst/>
          </a:prstGeom>
          <a:solidFill>
            <a:schemeClr val="accent5">
              <a:lumMod val="40000"/>
              <a:lumOff val="60000"/>
            </a:schemeClr>
          </a:solidFill>
        </p:spPr>
        <p:txBody>
          <a:bodyPr wrap="none" rtlCol="0">
            <a:spAutoFit/>
          </a:bodyPr>
          <a:lstStyle/>
          <a:p>
            <a:r>
              <a:rPr lang="en-US" dirty="0" smtClean="0"/>
              <a:t>Paul Graham, </a:t>
            </a:r>
            <a:r>
              <a:rPr lang="en-US" i="1" dirty="0" err="1" smtClean="0">
                <a:hlinkClick r:id="rId2"/>
              </a:rPr>
              <a:t>Undergraduation</a:t>
            </a:r>
            <a:endParaRPr lang="en-US" i="1" dirty="0"/>
          </a:p>
        </p:txBody>
      </p:sp>
    </p:spTree>
    <p:extLst>
      <p:ext uri="{BB962C8B-B14F-4D97-AF65-F5344CB8AC3E}">
        <p14:creationId xmlns:p14="http://schemas.microsoft.com/office/powerpoint/2010/main" val="2761935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26</a:t>
            </a:fld>
            <a:endParaRPr lang="en-US"/>
          </a:p>
        </p:txBody>
      </p:sp>
      <p:pic>
        <p:nvPicPr>
          <p:cNvPr id="3" name="Picture 2" descr="Screen Shot 2014-02-11 at 9.47.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74" y="101635"/>
            <a:ext cx="5506371" cy="4733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0720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552" y="205979"/>
            <a:ext cx="5456247" cy="857250"/>
          </a:xfrm>
        </p:spPr>
        <p:txBody>
          <a:bodyPr>
            <a:normAutofit fontScale="90000"/>
          </a:bodyPr>
          <a:lstStyle/>
          <a:p>
            <a:r>
              <a:rPr lang="en-US" dirty="0" smtClean="0"/>
              <a:t>Stack Smashing Defense</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27</a:t>
            </a:fld>
            <a:endParaRPr lang="en-US"/>
          </a:p>
        </p:txBody>
      </p:sp>
      <p:sp>
        <p:nvSpPr>
          <p:cNvPr id="5" name="Rectangle 4"/>
          <p:cNvSpPr/>
          <p:nvPr/>
        </p:nvSpPr>
        <p:spPr>
          <a:xfrm>
            <a:off x="122730" y="306880"/>
            <a:ext cx="1569878" cy="13729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Page Table</a:t>
            </a:r>
            <a:endParaRPr lang="en-US" sz="2000" dirty="0"/>
          </a:p>
        </p:txBody>
      </p:sp>
      <p:sp>
        <p:nvSpPr>
          <p:cNvPr id="6" name="Rectangle 5"/>
          <p:cNvSpPr/>
          <p:nvPr/>
        </p:nvSpPr>
        <p:spPr>
          <a:xfrm>
            <a:off x="1911225" y="110439"/>
            <a:ext cx="924991" cy="19055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t>Physical Memory</a:t>
            </a:r>
          </a:p>
          <a:p>
            <a:pPr algn="ctr"/>
            <a:endParaRPr lang="en-US" sz="1600" dirty="0"/>
          </a:p>
          <a:p>
            <a:pPr algn="ctr"/>
            <a:endParaRPr lang="en-US" sz="1600" dirty="0" smtClean="0"/>
          </a:p>
          <a:p>
            <a:pPr algn="ctr"/>
            <a:endParaRPr lang="en-US" sz="1600" dirty="0"/>
          </a:p>
          <a:p>
            <a:pPr algn="ctr"/>
            <a:endParaRPr lang="en-US" sz="1600" dirty="0" smtClean="0"/>
          </a:p>
          <a:p>
            <a:pPr algn="ctr"/>
            <a:endParaRPr lang="en-US" sz="1600" dirty="0"/>
          </a:p>
          <a:p>
            <a:pPr algn="ctr"/>
            <a:endParaRPr lang="en-US" sz="1600" dirty="0"/>
          </a:p>
        </p:txBody>
      </p:sp>
      <p:sp>
        <p:nvSpPr>
          <p:cNvPr id="7" name="Rectangle 6"/>
          <p:cNvSpPr/>
          <p:nvPr/>
        </p:nvSpPr>
        <p:spPr>
          <a:xfrm>
            <a:off x="122730" y="621945"/>
            <a:ext cx="1569878" cy="21991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00" dirty="0" err="1" smtClean="0"/>
              <a:t>addr</a:t>
            </a:r>
            <a:r>
              <a:rPr lang="en-US" sz="1000" dirty="0" smtClean="0"/>
              <a:t> / flags</a:t>
            </a:r>
            <a:endParaRPr lang="en-US" sz="1000" dirty="0"/>
          </a:p>
        </p:txBody>
      </p:sp>
      <p:cxnSp>
        <p:nvCxnSpPr>
          <p:cNvPr id="8" name="Elbow Connector 7"/>
          <p:cNvCxnSpPr>
            <a:stCxn id="7" idx="3"/>
            <a:endCxn id="9" idx="2"/>
          </p:cNvCxnSpPr>
          <p:nvPr/>
        </p:nvCxnSpPr>
        <p:spPr>
          <a:xfrm>
            <a:off x="1692612" y="731901"/>
            <a:ext cx="681109" cy="774660"/>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11225" y="841857"/>
            <a:ext cx="924991" cy="664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100"/>
          </a:p>
        </p:txBody>
      </p:sp>
      <p:sp>
        <p:nvSpPr>
          <p:cNvPr id="10" name="Rectangle 9"/>
          <p:cNvSpPr/>
          <p:nvPr/>
        </p:nvSpPr>
        <p:spPr>
          <a:xfrm>
            <a:off x="1911225" y="1106653"/>
            <a:ext cx="924991" cy="206337"/>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rgbClr val="000000"/>
                </a:solidFill>
              </a:rPr>
              <a:t>Page + Offset</a:t>
            </a:r>
            <a:endParaRPr lang="en-US" sz="1050" dirty="0">
              <a:solidFill>
                <a:srgbClr val="000000"/>
              </a:solidFill>
            </a:endParaRPr>
          </a:p>
        </p:txBody>
      </p:sp>
      <p:pic>
        <p:nvPicPr>
          <p:cNvPr id="11" name="Picture 10" descr="Screen Shot 2014-02-06 at 7.20.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034" y="1766945"/>
            <a:ext cx="6400800" cy="259099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22531" y="4401612"/>
            <a:ext cx="7101636" cy="369332"/>
          </a:xfrm>
          <a:prstGeom prst="rect">
            <a:avLst/>
          </a:prstGeom>
          <a:noFill/>
        </p:spPr>
        <p:txBody>
          <a:bodyPr wrap="none" rtlCol="0">
            <a:spAutoFit/>
          </a:bodyPr>
          <a:lstStyle/>
          <a:p>
            <a:r>
              <a:rPr lang="en-US" dirty="0" smtClean="0"/>
              <a:t>(AMD did this first with AMD64, then Intel copied in Pentium 4, and ARM.)</a:t>
            </a:r>
            <a:endParaRPr lang="en-US" dirty="0"/>
          </a:p>
        </p:txBody>
      </p:sp>
    </p:spTree>
    <p:extLst>
      <p:ext uri="{BB962C8B-B14F-4D97-AF65-F5344CB8AC3E}">
        <p14:creationId xmlns:p14="http://schemas.microsoft.com/office/powerpoint/2010/main" val="1701223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No-Execute Pages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28</a:t>
            </a:fld>
            <a:endParaRPr lang="en-US"/>
          </a:p>
        </p:txBody>
      </p:sp>
      <p:sp>
        <p:nvSpPr>
          <p:cNvPr id="4" name="TextBox 3"/>
          <p:cNvSpPr txBox="1"/>
          <p:nvPr/>
        </p:nvSpPr>
        <p:spPr>
          <a:xfrm>
            <a:off x="753241" y="1504950"/>
            <a:ext cx="7521027"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smtClean="0"/>
              <a:t>Attempt to fetch an instruction from a page with NX bit is 1: FAULT</a:t>
            </a:r>
            <a:endParaRPr lang="en-US" sz="3200" dirty="0"/>
          </a:p>
        </p:txBody>
      </p:sp>
      <p:sp>
        <p:nvSpPr>
          <p:cNvPr id="5" name="TextBox 4"/>
          <p:cNvSpPr txBox="1"/>
          <p:nvPr/>
        </p:nvSpPr>
        <p:spPr>
          <a:xfrm>
            <a:off x="753242" y="2994712"/>
            <a:ext cx="7521027"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b="1" dirty="0" smtClean="0"/>
              <a:t>W^X</a:t>
            </a:r>
            <a:r>
              <a:rPr lang="en-US" sz="2800" dirty="0" smtClean="0"/>
              <a:t>: OS should try to make all pages in memory either writable or executable, but not both!</a:t>
            </a:r>
            <a:endParaRPr lang="en-US" sz="2800" dirty="0"/>
          </a:p>
        </p:txBody>
      </p:sp>
      <p:sp>
        <p:nvSpPr>
          <p:cNvPr id="6" name="TextBox 5"/>
          <p:cNvSpPr txBox="1"/>
          <p:nvPr/>
        </p:nvSpPr>
        <p:spPr>
          <a:xfrm>
            <a:off x="3474203" y="4319104"/>
            <a:ext cx="5212597" cy="369332"/>
          </a:xfrm>
          <a:prstGeom prst="rect">
            <a:avLst/>
          </a:prstGeom>
          <a:noFill/>
        </p:spPr>
        <p:txBody>
          <a:bodyPr wrap="none" rtlCol="0">
            <a:spAutoFit/>
          </a:bodyPr>
          <a:lstStyle/>
          <a:p>
            <a:r>
              <a:rPr lang="en-US" i="1" dirty="0" smtClean="0"/>
              <a:t>Would this have prevented the Morris Worm exploit?</a:t>
            </a:r>
            <a:endParaRPr lang="en-US" i="1" dirty="0"/>
          </a:p>
        </p:txBody>
      </p:sp>
    </p:spTree>
    <p:extLst>
      <p:ext uri="{BB962C8B-B14F-4D97-AF65-F5344CB8AC3E}">
        <p14:creationId xmlns:p14="http://schemas.microsoft.com/office/powerpoint/2010/main" val="1248032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 1</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Posted </a:t>
            </a:r>
            <a:r>
              <a:rPr lang="en-US" b="1" dirty="0"/>
              <a:t>shortly after class today </a:t>
            </a:r>
            <a:r>
              <a:rPr lang="en-US" sz="600" b="1" dirty="0" smtClean="0"/>
              <a:t>https://</a:t>
            </a:r>
            <a:r>
              <a:rPr lang="en-US" sz="600" b="1" dirty="0" err="1" smtClean="0"/>
              <a:t>docs.google.com</a:t>
            </a:r>
            <a:r>
              <a:rPr lang="en-US" sz="600" b="1" dirty="0" smtClean="0"/>
              <a:t>/forms/d/1G0OjxCKnHfOWzuazXJ9DO5qwDKGs2J32KUhQcMQdzJk/</a:t>
            </a:r>
            <a:endParaRPr lang="en-US" b="1" dirty="0"/>
          </a:p>
          <a:p>
            <a:pPr marL="0" indent="0">
              <a:buNone/>
            </a:pPr>
            <a:r>
              <a:rPr lang="en-US" dirty="0" smtClean="0"/>
              <a:t>	6 questions from notes, 2 synthesis questions</a:t>
            </a:r>
          </a:p>
          <a:p>
            <a:pPr marL="0" indent="0">
              <a:buNone/>
            </a:pPr>
            <a:r>
              <a:rPr lang="en-US" b="1" dirty="0" smtClean="0"/>
              <a:t>Due </a:t>
            </a:r>
            <a:r>
              <a:rPr lang="en-US" b="1" dirty="0"/>
              <a:t>11:59pm Thursday (Feb 13) </a:t>
            </a:r>
          </a:p>
          <a:p>
            <a:pPr marL="0" indent="0">
              <a:buNone/>
            </a:pPr>
            <a:r>
              <a:rPr lang="en-US" b="1" dirty="0"/>
              <a:t>O</a:t>
            </a:r>
            <a:r>
              <a:rPr lang="en-US" b="1" dirty="0" smtClean="0"/>
              <a:t>pen resources:</a:t>
            </a:r>
          </a:p>
          <a:p>
            <a:pPr marL="400050" lvl="1" indent="0">
              <a:buNone/>
            </a:pPr>
            <a:r>
              <a:rPr lang="en-US" b="1" dirty="0" smtClean="0">
                <a:solidFill>
                  <a:srgbClr val="008000"/>
                </a:solidFill>
              </a:rPr>
              <a:t>use anything you want, other than other humans</a:t>
            </a:r>
          </a:p>
          <a:p>
            <a:pPr marL="400050" lvl="1" indent="0">
              <a:buNone/>
            </a:pPr>
            <a:r>
              <a:rPr lang="en-US" b="1" dirty="0" smtClean="0">
                <a:solidFill>
                  <a:srgbClr val="FF0000"/>
                </a:solidFill>
              </a:rPr>
              <a:t>don’t post comments relevant to exam on course site 		  between now and Friday</a:t>
            </a:r>
          </a:p>
          <a:p>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p:spTree>
    <p:extLst>
      <p:ext uri="{BB962C8B-B14F-4D97-AF65-F5344CB8AC3E}">
        <p14:creationId xmlns:p14="http://schemas.microsoft.com/office/powerpoint/2010/main" val="12574643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7379" y="409077"/>
            <a:ext cx="4079765" cy="1412716"/>
          </a:xfrm>
        </p:spPr>
        <p:txBody>
          <a:bodyPr>
            <a:normAutofit fontScale="90000"/>
          </a:bodyPr>
          <a:lstStyle/>
          <a:p>
            <a:r>
              <a:rPr lang="en-US" dirty="0" smtClean="0"/>
              <a:t>Stack Smashing Defense #2</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29</a:t>
            </a:fld>
            <a:endParaRPr lang="en-US"/>
          </a:p>
        </p:txBody>
      </p:sp>
      <p:sp>
        <p:nvSpPr>
          <p:cNvPr id="14" name="Rounded Rectangle 13"/>
          <p:cNvSpPr/>
          <p:nvPr/>
        </p:nvSpPr>
        <p:spPr>
          <a:xfrm>
            <a:off x="797016" y="38645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line[0]</a:t>
            </a:r>
            <a:endParaRPr lang="en-US" dirty="0"/>
          </a:p>
        </p:txBody>
      </p:sp>
      <p:sp>
        <p:nvSpPr>
          <p:cNvPr id="15" name="Rounded Rectangle 14"/>
          <p:cNvSpPr/>
          <p:nvPr/>
        </p:nvSpPr>
        <p:spPr>
          <a:xfrm>
            <a:off x="797016" y="349214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line[1]</a:t>
            </a:r>
            <a:endParaRPr lang="en-US" dirty="0"/>
          </a:p>
        </p:txBody>
      </p:sp>
      <p:sp>
        <p:nvSpPr>
          <p:cNvPr id="16" name="Rounded Rectangle 15"/>
          <p:cNvSpPr/>
          <p:nvPr/>
        </p:nvSpPr>
        <p:spPr>
          <a:xfrm>
            <a:off x="797016" y="312398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line[2]</a:t>
            </a:r>
            <a:endParaRPr lang="en-US" dirty="0"/>
          </a:p>
        </p:txBody>
      </p:sp>
      <p:sp>
        <p:nvSpPr>
          <p:cNvPr id="17" name="Rounded Rectangle 16"/>
          <p:cNvSpPr/>
          <p:nvPr/>
        </p:nvSpPr>
        <p:spPr>
          <a:xfrm>
            <a:off x="797016" y="2774361"/>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8" name="Rounded Rectangle 17"/>
          <p:cNvSpPr/>
          <p:nvPr/>
        </p:nvSpPr>
        <p:spPr>
          <a:xfrm>
            <a:off x="797016" y="244165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line[511]</a:t>
            </a:r>
            <a:endParaRPr lang="en-US" dirty="0"/>
          </a:p>
        </p:txBody>
      </p:sp>
      <p:sp>
        <p:nvSpPr>
          <p:cNvPr id="19" name="Rounded Rectangle 18"/>
          <p:cNvSpPr/>
          <p:nvPr/>
        </p:nvSpPr>
        <p:spPr>
          <a:xfrm>
            <a:off x="797016" y="209203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sin</a:t>
            </a:r>
            <a:endParaRPr lang="en-US" dirty="0"/>
          </a:p>
        </p:txBody>
      </p:sp>
      <p:sp>
        <p:nvSpPr>
          <p:cNvPr id="20" name="Rounded Rectangle 19"/>
          <p:cNvSpPr/>
          <p:nvPr/>
        </p:nvSpPr>
        <p:spPr>
          <a:xfrm>
            <a:off x="797016" y="1742416"/>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a:t>
            </a:r>
            <a:endParaRPr lang="en-US" dirty="0"/>
          </a:p>
        </p:txBody>
      </p:sp>
      <p:sp>
        <p:nvSpPr>
          <p:cNvPr id="21" name="Rounded Rectangle 20"/>
          <p:cNvSpPr/>
          <p:nvPr/>
        </p:nvSpPr>
        <p:spPr>
          <a:xfrm>
            <a:off x="797016" y="138500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p[0]</a:t>
            </a:r>
            <a:endParaRPr lang="en-US" dirty="0"/>
          </a:p>
        </p:txBody>
      </p:sp>
      <p:sp>
        <p:nvSpPr>
          <p:cNvPr id="22" name="Rounded Rectangle 21"/>
          <p:cNvSpPr/>
          <p:nvPr/>
        </p:nvSpPr>
        <p:spPr>
          <a:xfrm>
            <a:off x="797016" y="1035388"/>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p[1]</a:t>
            </a:r>
            <a:endParaRPr lang="en-US" dirty="0"/>
          </a:p>
        </p:txBody>
      </p:sp>
      <p:sp>
        <p:nvSpPr>
          <p:cNvPr id="23" name="Rounded Rectangle 22"/>
          <p:cNvSpPr/>
          <p:nvPr/>
        </p:nvSpPr>
        <p:spPr>
          <a:xfrm>
            <a:off x="797016" y="66289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24" name="Rounded Rectangle 23"/>
          <p:cNvSpPr/>
          <p:nvPr/>
        </p:nvSpPr>
        <p:spPr>
          <a:xfrm>
            <a:off x="3021706" y="3664679"/>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25" name="Rounded Rectangle 24"/>
          <p:cNvSpPr/>
          <p:nvPr/>
        </p:nvSpPr>
        <p:spPr>
          <a:xfrm>
            <a:off x="3021706" y="403284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26" name="Rounded Rectangle 25"/>
          <p:cNvSpPr/>
          <p:nvPr/>
        </p:nvSpPr>
        <p:spPr>
          <a:xfrm>
            <a:off x="3021706" y="3304620"/>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27" name="Rounded Rectangle 26"/>
          <p:cNvSpPr/>
          <p:nvPr/>
        </p:nvSpPr>
        <p:spPr>
          <a:xfrm>
            <a:off x="3021706" y="2952364"/>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s’</a:t>
            </a:r>
            <a:endParaRPr lang="en-US" b="1" dirty="0">
              <a:latin typeface="Courier New"/>
              <a:cs typeface="Courier New"/>
            </a:endParaRPr>
          </a:p>
        </p:txBody>
      </p:sp>
      <p:sp>
        <p:nvSpPr>
          <p:cNvPr id="28" name="Rounded Rectangle 27"/>
          <p:cNvSpPr/>
          <p:nvPr/>
        </p:nvSpPr>
        <p:spPr>
          <a:xfrm>
            <a:off x="3021706" y="259792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r’</a:t>
            </a:r>
            <a:endParaRPr lang="en-US" b="1" dirty="0">
              <a:latin typeface="Courier New"/>
              <a:cs typeface="Courier New"/>
            </a:endParaRPr>
          </a:p>
        </p:txBody>
      </p:sp>
      <p:sp>
        <p:nvSpPr>
          <p:cNvPr id="29" name="Rounded Rectangle 28"/>
          <p:cNvSpPr/>
          <p:nvPr/>
        </p:nvSpPr>
        <p:spPr>
          <a:xfrm>
            <a:off x="3021706" y="2248303"/>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30" name="Rounded Rectangle 29"/>
          <p:cNvSpPr/>
          <p:nvPr/>
        </p:nvSpPr>
        <p:spPr>
          <a:xfrm>
            <a:off x="3021706" y="189585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u’</a:t>
            </a:r>
            <a:endParaRPr lang="en-US" b="1" dirty="0">
              <a:latin typeface="Courier New"/>
              <a:cs typeface="Courier New"/>
            </a:endParaRPr>
          </a:p>
        </p:txBody>
      </p:sp>
      <p:sp>
        <p:nvSpPr>
          <p:cNvPr id="31" name="Rounded Rectangle 30"/>
          <p:cNvSpPr/>
          <p:nvPr/>
        </p:nvSpPr>
        <p:spPr>
          <a:xfrm>
            <a:off x="3021706" y="1546237"/>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c’</a:t>
            </a:r>
            <a:endParaRPr lang="en-US" b="1" dirty="0">
              <a:latin typeface="Courier New"/>
              <a:cs typeface="Courier New"/>
            </a:endParaRPr>
          </a:p>
        </p:txBody>
      </p:sp>
      <p:sp>
        <p:nvSpPr>
          <p:cNvPr id="32" name="Rounded Rectangle 31"/>
          <p:cNvSpPr/>
          <p:nvPr/>
        </p:nvSpPr>
        <p:spPr>
          <a:xfrm>
            <a:off x="3021706" y="118732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b’</a:t>
            </a:r>
            <a:endParaRPr lang="en-US" b="1" dirty="0">
              <a:latin typeface="Courier New"/>
              <a:cs typeface="Courier New"/>
            </a:endParaRPr>
          </a:p>
        </p:txBody>
      </p:sp>
      <p:sp>
        <p:nvSpPr>
          <p:cNvPr id="33" name="Rounded Rectangle 32"/>
          <p:cNvSpPr/>
          <p:nvPr/>
        </p:nvSpPr>
        <p:spPr>
          <a:xfrm>
            <a:off x="3021706" y="83770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a:t>
            </a:r>
            <a:endParaRPr lang="en-US" b="1" dirty="0">
              <a:latin typeface="Courier New"/>
              <a:cs typeface="Courier New"/>
            </a:endParaRPr>
          </a:p>
        </p:txBody>
      </p:sp>
      <p:sp>
        <p:nvSpPr>
          <p:cNvPr id="34" name="Rounded Rectangle 33"/>
          <p:cNvSpPr/>
          <p:nvPr/>
        </p:nvSpPr>
        <p:spPr>
          <a:xfrm>
            <a:off x="3021706" y="488082"/>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f’</a:t>
            </a:r>
            <a:endParaRPr lang="en-US" b="1" dirty="0">
              <a:latin typeface="Courier New"/>
              <a:cs typeface="Courier New"/>
            </a:endParaRPr>
          </a:p>
        </p:txBody>
      </p:sp>
      <p:sp>
        <p:nvSpPr>
          <p:cNvPr id="35" name="Rounded Rectangle 34"/>
          <p:cNvSpPr/>
          <p:nvPr/>
        </p:nvSpPr>
        <p:spPr>
          <a:xfrm>
            <a:off x="3021706" y="130805"/>
            <a:ext cx="1611586" cy="34962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ourier New"/>
                <a:cs typeface="Courier New"/>
              </a:rPr>
              <a:t>’</a:t>
            </a:r>
            <a:r>
              <a:rPr lang="en-US" b="1" dirty="0" smtClean="0">
                <a:latin typeface="Courier New"/>
                <a:cs typeface="Courier New"/>
              </a:rPr>
              <a:t>i’</a:t>
            </a:r>
            <a:endParaRPr lang="en-US" b="1" dirty="0">
              <a:latin typeface="Courier New"/>
              <a:cs typeface="Courier New"/>
            </a:endParaRPr>
          </a:p>
        </p:txBody>
      </p:sp>
      <p:cxnSp>
        <p:nvCxnSpPr>
          <p:cNvPr id="36" name="Curved Connector 35"/>
          <p:cNvCxnSpPr>
            <a:stCxn id="23" idx="0"/>
            <a:endCxn id="25" idx="2"/>
          </p:cNvCxnSpPr>
          <p:nvPr/>
        </p:nvCxnSpPr>
        <p:spPr>
          <a:xfrm rot="16200000" flipH="1">
            <a:off x="855369" y="1410332"/>
            <a:ext cx="3719570" cy="2224690"/>
          </a:xfrm>
          <a:prstGeom prst="curvedConnector5">
            <a:avLst>
              <a:gd name="adj1" fmla="val -12033"/>
              <a:gd name="adj2" fmla="val 50787"/>
              <a:gd name="adj3" fmla="val 11627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604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30</a:t>
            </a:fld>
            <a:endParaRPr lang="en-US"/>
          </a:p>
        </p:txBody>
      </p:sp>
      <p:pic>
        <p:nvPicPr>
          <p:cNvPr id="9" name="Picture 8" descr="Screen Shot 2013-09-16 at 1.16.28 PM.pn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r="17940" b="8206"/>
          <a:stretch/>
        </p:blipFill>
        <p:spPr>
          <a:xfrm>
            <a:off x="409366" y="104238"/>
            <a:ext cx="7189357" cy="602269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439781" y="390595"/>
            <a:ext cx="169567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November 2009</a:t>
            </a:r>
            <a:endParaRPr lang="en-US" dirty="0"/>
          </a:p>
        </p:txBody>
      </p:sp>
    </p:spTree>
    <p:extLst>
      <p:ext uri="{BB962C8B-B14F-4D97-AF65-F5344CB8AC3E}">
        <p14:creationId xmlns:p14="http://schemas.microsoft.com/office/powerpoint/2010/main" val="2784044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pic>
        <p:nvPicPr>
          <p:cNvPr id="6" name="Picture 5" descr="Screen Shot 2013-09-16 at 1.26.51 PM.png"/>
          <p:cNvPicPr>
            <a:picLocks noChangeAspect="1"/>
          </p:cNvPicPr>
          <p:nvPr/>
        </p:nvPicPr>
        <p:blipFill rotWithShape="1">
          <a:blip r:embed="rId2">
            <a:extLst>
              <a:ext uri="{28A0092B-C50C-407E-A947-70E740481C1C}">
                <a14:useLocalDpi xmlns:a14="http://schemas.microsoft.com/office/drawing/2010/main" val="0"/>
              </a:ext>
            </a:extLst>
          </a:blip>
          <a:srcRect b="52917"/>
          <a:stretch/>
        </p:blipFill>
        <p:spPr>
          <a:xfrm>
            <a:off x="275047" y="574716"/>
            <a:ext cx="8522733" cy="2852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94519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pic>
        <p:nvPicPr>
          <p:cNvPr id="7" name="Picture 6" descr="Screen Shot 2013-09-16 at 1.26.51 PM.png"/>
          <p:cNvPicPr>
            <a:picLocks noChangeAspect="1"/>
          </p:cNvPicPr>
          <p:nvPr/>
        </p:nvPicPr>
        <p:blipFill rotWithShape="1">
          <a:blip r:embed="rId2">
            <a:extLst>
              <a:ext uri="{28A0092B-C50C-407E-A947-70E740481C1C}">
                <a14:useLocalDpi xmlns:a14="http://schemas.microsoft.com/office/drawing/2010/main" val="0"/>
              </a:ext>
            </a:extLst>
          </a:blip>
          <a:srcRect t="47807"/>
          <a:stretch/>
        </p:blipFill>
        <p:spPr>
          <a:xfrm>
            <a:off x="110868" y="509398"/>
            <a:ext cx="8687934" cy="3223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86554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pic>
        <p:nvPicPr>
          <p:cNvPr id="9" name="Picture 8" descr="Screen Shot 2013-09-16 at 1.29.55 PM.png"/>
          <p:cNvPicPr>
            <a:picLocks noChangeAspect="1"/>
          </p:cNvPicPr>
          <p:nvPr/>
        </p:nvPicPr>
        <p:blipFill rotWithShape="1">
          <a:blip r:embed="rId2">
            <a:extLst>
              <a:ext uri="{28A0092B-C50C-407E-A947-70E740481C1C}">
                <a14:useLocalDpi xmlns:a14="http://schemas.microsoft.com/office/drawing/2010/main" val="0"/>
              </a:ext>
            </a:extLst>
          </a:blip>
          <a:srcRect b="43558"/>
          <a:stretch/>
        </p:blipFill>
        <p:spPr>
          <a:xfrm>
            <a:off x="256350" y="226387"/>
            <a:ext cx="8335805" cy="1053337"/>
          </a:xfrm>
          <a:prstGeom prst="rect">
            <a:avLst/>
          </a:prstGeom>
          <a:ln>
            <a:noFill/>
          </a:ln>
          <a:effectLst>
            <a:outerShdw blurRad="292100" dist="139700" dir="2700000" algn="tl" rotWithShape="0">
              <a:srgbClr val="333333">
                <a:alpha val="65000"/>
              </a:srgbClr>
            </a:outerShdw>
          </a:effectLst>
        </p:spPr>
      </p:pic>
      <p:pic>
        <p:nvPicPr>
          <p:cNvPr id="10" name="Picture 9" descr="Screen Shot 2013-09-16 at 1.32.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50" y="1463839"/>
            <a:ext cx="8335805" cy="1620258"/>
          </a:xfrm>
          <a:prstGeom prst="rect">
            <a:avLst/>
          </a:prstGeom>
          <a:ln>
            <a:noFill/>
          </a:ln>
          <a:effectLst>
            <a:outerShdw blurRad="292100" dist="139700" dir="2700000" algn="tl" rotWithShape="0">
              <a:srgbClr val="333333">
                <a:alpha val="65000"/>
              </a:srgbClr>
            </a:outerShdw>
          </a:effectLst>
        </p:spPr>
      </p:pic>
      <p:pic>
        <p:nvPicPr>
          <p:cNvPr id="11" name="Picture 10" descr="Screen Shot 2013-09-16 at 1.33.19 PM.png"/>
          <p:cNvPicPr>
            <a:picLocks noChangeAspect="1"/>
          </p:cNvPicPr>
          <p:nvPr/>
        </p:nvPicPr>
        <p:blipFill rotWithShape="1">
          <a:blip r:embed="rId4">
            <a:extLst>
              <a:ext uri="{28A0092B-C50C-407E-A947-70E740481C1C}">
                <a14:useLocalDpi xmlns:a14="http://schemas.microsoft.com/office/drawing/2010/main" val="0"/>
              </a:ext>
            </a:extLst>
          </a:blip>
          <a:srcRect t="6941" r="3022" b="9338"/>
          <a:stretch/>
        </p:blipFill>
        <p:spPr>
          <a:xfrm>
            <a:off x="256350" y="3268216"/>
            <a:ext cx="8348889" cy="1348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6771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
        <p:nvSpPr>
          <p:cNvPr id="7" name="Rectangle 6"/>
          <p:cNvSpPr/>
          <p:nvPr/>
        </p:nvSpPr>
        <p:spPr>
          <a:xfrm>
            <a:off x="3670077" y="4262436"/>
            <a:ext cx="5016727"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dirty="0">
                <a:hlinkClick r:id="rId2"/>
              </a:rPr>
              <a:t>http://</a:t>
            </a:r>
            <a:r>
              <a:rPr lang="en-US" dirty="0" err="1">
                <a:hlinkClick r:id="rId2"/>
              </a:rPr>
              <a:t>www.phrack.org</a:t>
            </a:r>
            <a:r>
              <a:rPr lang="en-US" dirty="0">
                <a:hlinkClick r:id="rId2"/>
              </a:rPr>
              <a:t>/</a:t>
            </a:r>
            <a:r>
              <a:rPr lang="en-US" dirty="0" err="1">
                <a:hlinkClick r:id="rId2"/>
              </a:rPr>
              <a:t>issues.html?issue</a:t>
            </a:r>
            <a:r>
              <a:rPr lang="en-US" dirty="0">
                <a:hlinkClick r:id="rId2"/>
              </a:rPr>
              <a:t>=61&amp;id=6</a:t>
            </a:r>
            <a:endParaRPr lang="en-US" dirty="0"/>
          </a:p>
        </p:txBody>
      </p:sp>
      <p:pic>
        <p:nvPicPr>
          <p:cNvPr id="8" name="Picture 7" descr="Screen Shot 2013-09-16 at 1.40.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10" y="440489"/>
            <a:ext cx="8369290" cy="31629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615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err="1" smtClean="0"/>
              <a:t>Doesn</a:t>
            </a:r>
            <a:r>
              <a:rPr lang="fr-FR" dirty="0" smtClean="0"/>
              <a:t>’</a:t>
            </a:r>
            <a:r>
              <a:rPr lang="en-US" dirty="0" smtClean="0"/>
              <a:t>t C++ solve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sp>
        <p:nvSpPr>
          <p:cNvPr id="6" name="TextBox 5"/>
          <p:cNvSpPr txBox="1"/>
          <p:nvPr/>
        </p:nvSpPr>
        <p:spPr>
          <a:xfrm>
            <a:off x="1905046" y="1931134"/>
            <a:ext cx="5210681" cy="14465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4400" b="1" dirty="0" smtClean="0">
                <a:latin typeface="Menlo Regular"/>
                <a:cs typeface="Menlo Regular"/>
              </a:rPr>
              <a:t>new</a:t>
            </a:r>
            <a:r>
              <a:rPr lang="en-US" sz="4400" dirty="0" smtClean="0">
                <a:latin typeface="Menlo Regular"/>
                <a:cs typeface="Menlo Regular"/>
              </a:rPr>
              <a:t> 			= </a:t>
            </a:r>
            <a:r>
              <a:rPr lang="en-US" sz="4400" b="1" dirty="0" err="1" smtClean="0">
                <a:latin typeface="Menlo Regular"/>
                <a:cs typeface="Menlo Regular"/>
              </a:rPr>
              <a:t>malloc</a:t>
            </a:r>
            <a:endParaRPr lang="en-US" sz="4400" b="1" dirty="0" smtClean="0">
              <a:latin typeface="Menlo Regular"/>
              <a:cs typeface="Menlo Regular"/>
            </a:endParaRPr>
          </a:p>
          <a:p>
            <a:r>
              <a:rPr lang="en-US" sz="4400" b="1" dirty="0" smtClean="0">
                <a:latin typeface="Menlo Regular"/>
                <a:cs typeface="Menlo Regular"/>
              </a:rPr>
              <a:t>delete</a:t>
            </a:r>
            <a:r>
              <a:rPr lang="en-US" sz="4400" dirty="0" smtClean="0">
                <a:latin typeface="Menlo Regular"/>
                <a:cs typeface="Menlo Regular"/>
              </a:rPr>
              <a:t> = </a:t>
            </a:r>
            <a:r>
              <a:rPr lang="en-US" sz="4400" b="1" dirty="0" smtClean="0">
                <a:latin typeface="Menlo Regular"/>
                <a:cs typeface="Menlo Regular"/>
              </a:rPr>
              <a:t>free</a:t>
            </a:r>
            <a:endParaRPr lang="en-US" sz="4400" b="1" dirty="0">
              <a:latin typeface="Menlo Regular"/>
              <a:cs typeface="Menlo Regular"/>
            </a:endParaRPr>
          </a:p>
        </p:txBody>
      </p:sp>
    </p:spTree>
    <p:extLst>
      <p:ext uri="{BB962C8B-B14F-4D97-AF65-F5344CB8AC3E}">
        <p14:creationId xmlns:p14="http://schemas.microsoft.com/office/powerpoint/2010/main" val="4192952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6599"/>
            <a:ext cx="8229600" cy="857250"/>
          </a:xfrm>
        </p:spPr>
        <p:txBody>
          <a:bodyPr/>
          <a:lstStyle/>
          <a:p>
            <a:r>
              <a:rPr lang="en-US" dirty="0" smtClean="0"/>
              <a:t>Doesn’t Java solve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36</a:t>
            </a:fld>
            <a:endParaRPr lang="en-US"/>
          </a:p>
        </p:txBody>
      </p:sp>
    </p:spTree>
    <p:extLst>
      <p:ext uri="{BB962C8B-B14F-4D97-AF65-F5344CB8AC3E}">
        <p14:creationId xmlns:p14="http://schemas.microsoft.com/office/powerpoint/2010/main" val="20241438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p:spTree>
    <p:extLst>
      <p:ext uri="{BB962C8B-B14F-4D97-AF65-F5344CB8AC3E}">
        <p14:creationId xmlns:p14="http://schemas.microsoft.com/office/powerpoint/2010/main" val="369799085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pic>
        <p:nvPicPr>
          <p:cNvPr id="6" name="Picture 5" descr="Screen Shot 2013-09-19 at 10.08.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23" y="112935"/>
            <a:ext cx="5235737" cy="472723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358759" y="3824000"/>
            <a:ext cx="2242206" cy="646331"/>
          </a:xfrm>
          <a:prstGeom prst="rect">
            <a:avLst/>
          </a:prstGeom>
          <a:solidFill>
            <a:schemeClr val="accent6">
              <a:lumMod val="40000"/>
              <a:lumOff val="60000"/>
            </a:schemeClr>
          </a:solidFill>
        </p:spPr>
        <p:txBody>
          <a:bodyPr wrap="square" rtlCol="0">
            <a:spAutoFit/>
          </a:bodyPr>
          <a:lstStyle/>
          <a:p>
            <a:r>
              <a:rPr lang="en-US" dirty="0" smtClean="0"/>
              <a:t>(Advanced “comic book” version of GC)</a:t>
            </a:r>
            <a:endParaRPr lang="en-US" dirty="0"/>
          </a:p>
        </p:txBody>
      </p:sp>
    </p:spTree>
    <p:extLst>
      <p:ext uri="{BB962C8B-B14F-4D97-AF65-F5344CB8AC3E}">
        <p14:creationId xmlns:p14="http://schemas.microsoft.com/office/powerpoint/2010/main" val="9755056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797"/>
            <a:ext cx="8229600" cy="857250"/>
          </a:xfrm>
        </p:spPr>
        <p:txBody>
          <a:bodyPr/>
          <a:lstStyle/>
          <a:p>
            <a:r>
              <a:rPr lang="en-US" dirty="0" smtClean="0"/>
              <a:t>Any Questions?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3</a:t>
            </a:fld>
            <a:endParaRPr lang="en-US"/>
          </a:p>
        </p:txBody>
      </p:sp>
    </p:spTree>
    <p:extLst>
      <p:ext uri="{BB962C8B-B14F-4D97-AF65-F5344CB8AC3E}">
        <p14:creationId xmlns:p14="http://schemas.microsoft.com/office/powerpoint/2010/main" val="1248483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sp>
        <p:nvSpPr>
          <p:cNvPr id="8" name="TextBox 7"/>
          <p:cNvSpPr txBox="1"/>
          <p:nvPr/>
        </p:nvSpPr>
        <p:spPr>
          <a:xfrm>
            <a:off x="591864" y="415900"/>
            <a:ext cx="3999988"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dirty="0" smtClean="0"/>
              <a:t>Getting back to my story…</a:t>
            </a:r>
            <a:endParaRPr lang="en-US" sz="2800" dirty="0"/>
          </a:p>
        </p:txBody>
      </p:sp>
      <p:sp>
        <p:nvSpPr>
          <p:cNvPr id="9" name="TextBox 8"/>
          <p:cNvSpPr txBox="1"/>
          <p:nvPr/>
        </p:nvSpPr>
        <p:spPr>
          <a:xfrm>
            <a:off x="3308153" y="3992693"/>
            <a:ext cx="4916731"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err="1" smtClean="0">
                <a:latin typeface="Courier New"/>
                <a:cs typeface="Courier New"/>
              </a:rPr>
              <a:t>comp.os.linux</a:t>
            </a:r>
            <a:r>
              <a:rPr lang="en-US" sz="2400" dirty="0" smtClean="0"/>
              <a:t> post, August 1994 </a:t>
            </a:r>
            <a:endParaRPr lang="en-US" sz="2400" dirty="0"/>
          </a:p>
        </p:txBody>
      </p:sp>
      <p:pic>
        <p:nvPicPr>
          <p:cNvPr id="10" name="Picture 9" descr="Screen Shot 2013-09-16 at 10.53.37 AM.png"/>
          <p:cNvPicPr>
            <a:picLocks noChangeAspect="1"/>
          </p:cNvPicPr>
          <p:nvPr/>
        </p:nvPicPr>
        <p:blipFill rotWithShape="1">
          <a:blip r:embed="rId2">
            <a:extLst>
              <a:ext uri="{28A0092B-C50C-407E-A947-70E740481C1C}">
                <a14:useLocalDpi xmlns:a14="http://schemas.microsoft.com/office/drawing/2010/main" val="0"/>
              </a:ext>
            </a:extLst>
          </a:blip>
          <a:srcRect t="53703"/>
          <a:stretch/>
        </p:blipFill>
        <p:spPr>
          <a:xfrm>
            <a:off x="147683" y="1190177"/>
            <a:ext cx="8718762" cy="2004971"/>
          </a:xfrm>
          <a:prstGeom prst="rect">
            <a:avLst/>
          </a:prstGeom>
        </p:spPr>
      </p:pic>
      <p:pic>
        <p:nvPicPr>
          <p:cNvPr id="11" name="Picture 10" descr="Screen Shot 2013-09-16 at 10.54.19 AM.png"/>
          <p:cNvPicPr>
            <a:picLocks noChangeAspect="1"/>
          </p:cNvPicPr>
          <p:nvPr/>
        </p:nvPicPr>
        <p:blipFill rotWithShape="1">
          <a:blip r:embed="rId3">
            <a:extLst>
              <a:ext uri="{28A0092B-C50C-407E-A947-70E740481C1C}">
                <a14:useLocalDpi xmlns:a14="http://schemas.microsoft.com/office/drawing/2010/main" val="0"/>
              </a:ext>
            </a:extLst>
          </a:blip>
          <a:srcRect l="4438" t="41785" r="5222" b="13477"/>
          <a:stretch/>
        </p:blipFill>
        <p:spPr>
          <a:xfrm>
            <a:off x="528683" y="3154491"/>
            <a:ext cx="7696200" cy="838200"/>
          </a:xfrm>
          <a:prstGeom prst="rect">
            <a:avLst/>
          </a:prstGeom>
        </p:spPr>
      </p:pic>
    </p:spTree>
    <p:extLst>
      <p:ext uri="{BB962C8B-B14F-4D97-AF65-F5344CB8AC3E}">
        <p14:creationId xmlns:p14="http://schemas.microsoft.com/office/powerpoint/2010/main" val="278061020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“Willy-Nilly” Memory Management </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40</a:t>
            </a:fld>
            <a:endParaRPr lang="en-US"/>
          </a:p>
        </p:txBody>
      </p:sp>
      <p:sp>
        <p:nvSpPr>
          <p:cNvPr id="6" name="Down Arrow 5"/>
          <p:cNvSpPr/>
          <p:nvPr/>
        </p:nvSpPr>
        <p:spPr>
          <a:xfrm>
            <a:off x="3617349" y="1148199"/>
            <a:ext cx="1394775" cy="18966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57200" y="3271572"/>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Systematic Memory Management </a:t>
            </a:r>
            <a:endParaRPr lang="en-US" dirty="0"/>
          </a:p>
        </p:txBody>
      </p:sp>
    </p:spTree>
    <p:extLst>
      <p:ext uri="{BB962C8B-B14F-4D97-AF65-F5344CB8AC3E}">
        <p14:creationId xmlns:p14="http://schemas.microsoft.com/office/powerpoint/2010/main" val="196753570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41</a:t>
            </a:fld>
            <a:endParaRPr lang="en-US"/>
          </a:p>
        </p:txBody>
      </p:sp>
      <p:pic>
        <p:nvPicPr>
          <p:cNvPr id="8" name="Picture 7" descr="Screen Shot 2013-09-16 at 1.46.17 PM.png"/>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1623" y="116102"/>
            <a:ext cx="6248355" cy="4482515"/>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6657156" y="3298318"/>
            <a:ext cx="2271088"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000" i="1" dirty="0"/>
              <a:t>Static Detection of Dynamic Memory </a:t>
            </a:r>
            <a:r>
              <a:rPr lang="en-US" sz="2000" i="1" dirty="0" smtClean="0"/>
              <a:t>Errors</a:t>
            </a:r>
            <a:r>
              <a:rPr lang="en-US" sz="2000" dirty="0" smtClean="0"/>
              <a:t>, David Evans, PLDI May 1996</a:t>
            </a:r>
            <a:endParaRPr lang="en-US" sz="2000" dirty="0"/>
          </a:p>
        </p:txBody>
      </p:sp>
    </p:spTree>
    <p:extLst>
      <p:ext uri="{BB962C8B-B14F-4D97-AF65-F5344CB8AC3E}">
        <p14:creationId xmlns:p14="http://schemas.microsoft.com/office/powerpoint/2010/main" val="263037772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42</a:t>
            </a:fld>
            <a:endParaRPr lang="en-US"/>
          </a:p>
        </p:txBody>
      </p:sp>
      <p:pic>
        <p:nvPicPr>
          <p:cNvPr id="7" name="Picture 6" descr="Screen Shot 2013-09-16 at 2.08.41 PM.png"/>
          <p:cNvPicPr>
            <a:picLocks noChangeAspect="1"/>
          </p:cNvPicPr>
          <p:nvPr/>
        </p:nvPicPr>
        <p:blipFill rotWithShape="1">
          <a:blip r:embed="rId2">
            <a:extLst>
              <a:ext uri="{28A0092B-C50C-407E-A947-70E740481C1C}">
                <a14:useLocalDpi xmlns:a14="http://schemas.microsoft.com/office/drawing/2010/main" val="0"/>
              </a:ext>
            </a:extLst>
          </a:blip>
          <a:srcRect l="3969" t="7692" r="3439"/>
          <a:stretch/>
        </p:blipFill>
        <p:spPr>
          <a:xfrm>
            <a:off x="422080" y="834680"/>
            <a:ext cx="6811676" cy="3094323"/>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338522" y="108866"/>
            <a:ext cx="7734371"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2000" i="1" dirty="0"/>
              <a:t>Static Detection of Dynamic Memory </a:t>
            </a:r>
            <a:r>
              <a:rPr lang="en-US" sz="2000" i="1" dirty="0" smtClean="0"/>
              <a:t>Errors</a:t>
            </a:r>
            <a:r>
              <a:rPr lang="en-US" sz="2000" dirty="0" smtClean="0"/>
              <a:t>, David Evans, PLDI May 1996</a:t>
            </a:r>
            <a:endParaRPr lang="en-US" sz="2000" dirty="0"/>
          </a:p>
        </p:txBody>
      </p:sp>
    </p:spTree>
    <p:extLst>
      <p:ext uri="{BB962C8B-B14F-4D97-AF65-F5344CB8AC3E}">
        <p14:creationId xmlns:p14="http://schemas.microsoft.com/office/powerpoint/2010/main" val="35469281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pic>
        <p:nvPicPr>
          <p:cNvPr id="7" name="Picture 6" descr="Screen Shot 2013-09-16 at 2.08.41 PM.png"/>
          <p:cNvPicPr>
            <a:picLocks noChangeAspect="1"/>
          </p:cNvPicPr>
          <p:nvPr/>
        </p:nvPicPr>
        <p:blipFill rotWithShape="1">
          <a:blip r:embed="rId2">
            <a:extLst>
              <a:ext uri="{28A0092B-C50C-407E-A947-70E740481C1C}">
                <a14:useLocalDpi xmlns:a14="http://schemas.microsoft.com/office/drawing/2010/main" val="0"/>
              </a:ext>
            </a:extLst>
          </a:blip>
          <a:srcRect l="3969" t="7692" r="3439"/>
          <a:stretch/>
        </p:blipFill>
        <p:spPr>
          <a:xfrm>
            <a:off x="294224" y="672748"/>
            <a:ext cx="6564131" cy="2703943"/>
          </a:xfrm>
          <a:prstGeom prst="rect">
            <a:avLst/>
          </a:prstGeom>
          <a:ln>
            <a:noFill/>
          </a:ln>
          <a:effectLst>
            <a:outerShdw blurRad="292100" dist="139700" dir="2700000" algn="tl" rotWithShape="0">
              <a:srgbClr val="333333">
                <a:alpha val="65000"/>
              </a:srgbClr>
            </a:outerShdw>
          </a:effectLst>
        </p:spPr>
      </p:pic>
      <p:pic>
        <p:nvPicPr>
          <p:cNvPr id="9" name="Picture 8" descr="Screen Shot 2013-09-16 at 2.09.28 PM.png"/>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53784" y="2396707"/>
            <a:ext cx="6594011" cy="156663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85800" y="4229100"/>
            <a:ext cx="7794922"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000" dirty="0" smtClean="0"/>
              <a:t>Note: these are “compile-time” errors (just produced by a separate tool).</a:t>
            </a:r>
            <a:endParaRPr lang="en-US" sz="2000" dirty="0"/>
          </a:p>
        </p:txBody>
      </p:sp>
      <p:sp>
        <p:nvSpPr>
          <p:cNvPr id="11" name="Rectangle 10"/>
          <p:cNvSpPr/>
          <p:nvPr/>
        </p:nvSpPr>
        <p:spPr>
          <a:xfrm>
            <a:off x="1338522" y="108866"/>
            <a:ext cx="7734371"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sz="2000" i="1" dirty="0"/>
              <a:t>Static Detection of Dynamic Memory </a:t>
            </a:r>
            <a:r>
              <a:rPr lang="en-US" sz="2000" i="1" dirty="0" smtClean="0"/>
              <a:t>Errors</a:t>
            </a:r>
            <a:r>
              <a:rPr lang="en-US" sz="2000" dirty="0" smtClean="0"/>
              <a:t>, David Evans, PLDI May 1996</a:t>
            </a:r>
            <a:endParaRPr lang="en-US" sz="2000" dirty="0"/>
          </a:p>
        </p:txBody>
      </p:sp>
    </p:spTree>
    <p:extLst>
      <p:ext uri="{BB962C8B-B14F-4D97-AF65-F5344CB8AC3E}">
        <p14:creationId xmlns:p14="http://schemas.microsoft.com/office/powerpoint/2010/main" val="993362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 t="18838" r="20791"/>
          <a:stretch/>
        </p:blipFill>
        <p:spPr>
          <a:xfrm>
            <a:off x="1" y="0"/>
            <a:ext cx="9144000" cy="5143500"/>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sp>
        <p:nvSpPr>
          <p:cNvPr id="7" name="TextBox 6"/>
          <p:cNvSpPr txBox="1"/>
          <p:nvPr/>
        </p:nvSpPr>
        <p:spPr>
          <a:xfrm>
            <a:off x="235582" y="367001"/>
            <a:ext cx="3201565" cy="2246769"/>
          </a:xfrm>
          <a:prstGeom prst="rect">
            <a:avLst/>
          </a:prstGeom>
          <a:solidFill>
            <a:schemeClr val="tx1"/>
          </a:solidFill>
        </p:spPr>
        <p:txBody>
          <a:bodyPr wrap="square" rtlCol="0">
            <a:spAutoFit/>
          </a:bodyPr>
          <a:lstStyle/>
          <a:p>
            <a:pPr algn="r"/>
            <a:r>
              <a:rPr lang="en-US" sz="2800" i="1" dirty="0" smtClean="0">
                <a:solidFill>
                  <a:schemeClr val="accent6">
                    <a:lumMod val="40000"/>
                    <a:lumOff val="60000"/>
                  </a:schemeClr>
                </a:solidFill>
              </a:rPr>
              <a:t>Annotations</a:t>
            </a:r>
            <a:r>
              <a:rPr lang="en-US" sz="2800" dirty="0" smtClean="0">
                <a:solidFill>
                  <a:schemeClr val="accent6">
                    <a:lumMod val="40000"/>
                    <a:lumOff val="60000"/>
                  </a:schemeClr>
                </a:solidFill>
              </a:rPr>
              <a:t>?</a:t>
            </a:r>
          </a:p>
          <a:p>
            <a:pPr algn="r"/>
            <a:endParaRPr lang="en-US" sz="2800" dirty="0">
              <a:solidFill>
                <a:schemeClr val="accent6">
                  <a:lumMod val="40000"/>
                  <a:lumOff val="60000"/>
                </a:schemeClr>
              </a:solidFill>
            </a:endParaRPr>
          </a:p>
          <a:p>
            <a:pPr algn="r"/>
            <a:r>
              <a:rPr lang="en-US" sz="2800" dirty="0" smtClean="0">
                <a:solidFill>
                  <a:schemeClr val="accent6">
                    <a:lumMod val="40000"/>
                    <a:lumOff val="60000"/>
                  </a:schemeClr>
                </a:solidFill>
              </a:rPr>
              <a:t>Where we are going, we don’t need annotations!</a:t>
            </a:r>
            <a:endParaRPr lang="en-US" sz="2800" dirty="0">
              <a:solidFill>
                <a:schemeClr val="accent6">
                  <a:lumMod val="40000"/>
                  <a:lumOff val="60000"/>
                </a:schemeClr>
              </a:solidFill>
            </a:endParaRPr>
          </a:p>
        </p:txBody>
      </p:sp>
    </p:spTree>
    <p:extLst>
      <p:ext uri="{BB962C8B-B14F-4D97-AF65-F5344CB8AC3E}">
        <p14:creationId xmlns:p14="http://schemas.microsoft.com/office/powerpoint/2010/main" val="30956924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45</a:t>
            </a:fld>
            <a:endParaRPr lang="en-US"/>
          </a:p>
        </p:txBody>
      </p:sp>
      <p:sp>
        <p:nvSpPr>
          <p:cNvPr id="6" name="Rectangle 5"/>
          <p:cNvSpPr/>
          <p:nvPr/>
        </p:nvSpPr>
        <p:spPr>
          <a:xfrm>
            <a:off x="457205" y="509231"/>
            <a:ext cx="7253753"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a:t>A </a:t>
            </a:r>
            <a:r>
              <a:rPr lang="en-US" sz="2000" b="1" i="1" dirty="0"/>
              <a:t>box</a:t>
            </a:r>
            <a:r>
              <a:rPr lang="en-US" sz="2000" dirty="0"/>
              <a:t> is a reference to a heap allocation holding another value. There are two kinds of boxes: </a:t>
            </a:r>
            <a:r>
              <a:rPr lang="en-US" sz="2000" b="1" i="1" dirty="0"/>
              <a:t>managed boxes</a:t>
            </a:r>
            <a:r>
              <a:rPr lang="en-US" sz="2000" dirty="0"/>
              <a:t> and </a:t>
            </a:r>
            <a:r>
              <a:rPr lang="en-US" sz="2000" b="1" i="1" dirty="0"/>
              <a:t>owned boxes</a:t>
            </a:r>
            <a:r>
              <a:rPr lang="en-US" sz="2000" dirty="0" smtClean="0"/>
              <a:t>.</a:t>
            </a:r>
          </a:p>
          <a:p>
            <a:endParaRPr lang="en-US" sz="2000" dirty="0"/>
          </a:p>
          <a:p>
            <a:r>
              <a:rPr lang="en-US" sz="2000" dirty="0"/>
              <a:t>An </a:t>
            </a:r>
            <a:r>
              <a:rPr lang="en-US" sz="2000" b="1" i="1" dirty="0"/>
              <a:t>owned box</a:t>
            </a:r>
            <a:r>
              <a:rPr lang="en-US" sz="2000" dirty="0"/>
              <a:t> type or value is constructed by the prefix tilde sigil </a:t>
            </a:r>
            <a:r>
              <a:rPr lang="en-US" sz="2000" b="1" dirty="0"/>
              <a:t>~</a:t>
            </a:r>
            <a:r>
              <a:rPr lang="en-US" sz="2000" dirty="0" smtClean="0"/>
              <a:t>.</a:t>
            </a:r>
            <a:endParaRPr lang="en-US" sz="2000" dirty="0"/>
          </a:p>
          <a:p>
            <a:pPr algn="r"/>
            <a:r>
              <a:rPr lang="en-US" sz="2000" dirty="0" smtClean="0"/>
              <a:t>Rust Manual, Section 9.1.4</a:t>
            </a:r>
            <a:endParaRPr lang="en-US" sz="2000" dirty="0"/>
          </a:p>
        </p:txBody>
      </p:sp>
      <p:sp>
        <p:nvSpPr>
          <p:cNvPr id="9" name="TextBox 8"/>
          <p:cNvSpPr txBox="1"/>
          <p:nvPr/>
        </p:nvSpPr>
        <p:spPr>
          <a:xfrm>
            <a:off x="2081161" y="2634922"/>
            <a:ext cx="6033372" cy="1323439"/>
          </a:xfrm>
          <a:prstGeom prst="rect">
            <a:avLst/>
          </a:prstGeom>
          <a:solidFill>
            <a:schemeClr val="accent2">
              <a:lumMod val="40000"/>
              <a:lumOff val="60000"/>
            </a:schemeClr>
          </a:solidFill>
        </p:spPr>
        <p:txBody>
          <a:bodyPr wrap="none" rtlCol="0">
            <a:spAutoFit/>
          </a:bodyPr>
          <a:lstStyle/>
          <a:p>
            <a:r>
              <a:rPr lang="en-US" sz="2000" dirty="0" smtClean="0">
                <a:latin typeface="Courier New"/>
                <a:cs typeface="Courier New"/>
              </a:rPr>
              <a:t>extern /*@only@*/ char *</a:t>
            </a:r>
            <a:r>
              <a:rPr lang="en-US" sz="2000" dirty="0" err="1" smtClean="0">
                <a:latin typeface="Courier New"/>
                <a:cs typeface="Courier New"/>
              </a:rPr>
              <a:t>gname</a:t>
            </a:r>
            <a:r>
              <a:rPr lang="en-US" sz="2000" dirty="0" smtClean="0">
                <a:latin typeface="Courier New"/>
                <a:cs typeface="Courier New"/>
              </a:rPr>
              <a:t>;</a:t>
            </a:r>
          </a:p>
          <a:p>
            <a:r>
              <a:rPr lang="en-US" sz="2000" dirty="0" smtClean="0">
                <a:latin typeface="Courier New"/>
                <a:cs typeface="Courier New"/>
              </a:rPr>
              <a:t>void </a:t>
            </a:r>
            <a:r>
              <a:rPr lang="en-US" sz="2000" dirty="0" err="1" smtClean="0">
                <a:latin typeface="Courier New"/>
                <a:cs typeface="Courier New"/>
              </a:rPr>
              <a:t>setName</a:t>
            </a:r>
            <a:r>
              <a:rPr lang="en-US" sz="2000" dirty="0" smtClean="0">
                <a:latin typeface="Courier New"/>
                <a:cs typeface="Courier New"/>
              </a:rPr>
              <a:t>(/*@temp@*/ char *</a:t>
            </a:r>
            <a:r>
              <a:rPr lang="en-US" sz="2000" dirty="0" err="1" smtClean="0">
                <a:latin typeface="Courier New"/>
                <a:cs typeface="Courier New"/>
              </a:rPr>
              <a:t>pname</a:t>
            </a:r>
            <a:r>
              <a:rPr lang="en-US" sz="2000" dirty="0" smtClean="0">
                <a:latin typeface="Courier New"/>
                <a:cs typeface="Courier New"/>
              </a:rPr>
              <a:t>) {</a:t>
            </a:r>
          </a:p>
          <a:p>
            <a:r>
              <a:rPr lang="en-US" sz="2000" dirty="0">
                <a:latin typeface="Courier New"/>
                <a:cs typeface="Courier New"/>
              </a:rPr>
              <a:t> </a:t>
            </a:r>
            <a:r>
              <a:rPr lang="en-US" sz="2000" dirty="0" smtClean="0">
                <a:latin typeface="Courier New"/>
                <a:cs typeface="Courier New"/>
              </a:rPr>
              <a:t>   </a:t>
            </a:r>
            <a:r>
              <a:rPr lang="en-US" sz="2000" dirty="0" err="1" smtClean="0">
                <a:latin typeface="Courier New"/>
                <a:cs typeface="Courier New"/>
              </a:rPr>
              <a:t>gname</a:t>
            </a:r>
            <a:r>
              <a:rPr lang="en-US" sz="2000" dirty="0" smtClean="0">
                <a:latin typeface="Courier New"/>
                <a:cs typeface="Courier New"/>
              </a:rPr>
              <a:t> = </a:t>
            </a:r>
            <a:r>
              <a:rPr lang="en-US" sz="2000" dirty="0" err="1" smtClean="0">
                <a:latin typeface="Courier New"/>
                <a:cs typeface="Courier New"/>
              </a:rPr>
              <a:t>pname</a:t>
            </a:r>
            <a:r>
              <a:rPr lang="en-US" sz="2000" dirty="0" smtClean="0">
                <a:latin typeface="Courier New"/>
                <a:cs typeface="Courier New"/>
              </a:rPr>
              <a:t>;</a:t>
            </a:r>
          </a:p>
          <a:p>
            <a:r>
              <a:rPr lang="en-US" sz="2000" dirty="0">
                <a:latin typeface="Courier New"/>
                <a:cs typeface="Courier New"/>
              </a:rPr>
              <a:t>}</a:t>
            </a:r>
          </a:p>
        </p:txBody>
      </p:sp>
    </p:spTree>
    <p:extLst>
      <p:ext uri="{BB962C8B-B14F-4D97-AF65-F5344CB8AC3E}">
        <p14:creationId xmlns:p14="http://schemas.microsoft.com/office/powerpoint/2010/main" val="402177919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46</a:t>
            </a:fld>
            <a:endParaRPr lang="en-US"/>
          </a:p>
        </p:txBody>
      </p:sp>
      <p:sp>
        <p:nvSpPr>
          <p:cNvPr id="6" name="Rectangle 5"/>
          <p:cNvSpPr/>
          <p:nvPr/>
        </p:nvSpPr>
        <p:spPr>
          <a:xfrm>
            <a:off x="1433047" y="236502"/>
            <a:ext cx="7253753"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a:t>A </a:t>
            </a:r>
            <a:r>
              <a:rPr lang="en-US" sz="2000" b="1" i="1" dirty="0"/>
              <a:t>box</a:t>
            </a:r>
            <a:r>
              <a:rPr lang="en-US" sz="2000" dirty="0"/>
              <a:t> is a reference to a heap allocation holding another value. There are two kinds of boxes: </a:t>
            </a:r>
            <a:r>
              <a:rPr lang="en-US" sz="2000" b="1" i="1" dirty="0"/>
              <a:t>managed boxes</a:t>
            </a:r>
            <a:r>
              <a:rPr lang="en-US" sz="2000" dirty="0"/>
              <a:t> and </a:t>
            </a:r>
            <a:r>
              <a:rPr lang="en-US" sz="2000" b="1" i="1" dirty="0"/>
              <a:t>owned boxes</a:t>
            </a:r>
            <a:r>
              <a:rPr lang="en-US" sz="2000" dirty="0" smtClean="0"/>
              <a:t>.</a:t>
            </a:r>
          </a:p>
          <a:p>
            <a:endParaRPr lang="en-US" sz="2000" dirty="0"/>
          </a:p>
          <a:p>
            <a:r>
              <a:rPr lang="en-US" sz="2000" dirty="0"/>
              <a:t>An </a:t>
            </a:r>
            <a:r>
              <a:rPr lang="en-US" sz="2000" b="1" i="1" dirty="0"/>
              <a:t>owned box</a:t>
            </a:r>
            <a:r>
              <a:rPr lang="en-US" sz="2000" dirty="0"/>
              <a:t> type or value is constructed by the prefix tilde sigil </a:t>
            </a:r>
            <a:r>
              <a:rPr lang="en-US" sz="2000" b="1" dirty="0"/>
              <a:t>~</a:t>
            </a:r>
            <a:r>
              <a:rPr lang="en-US" sz="2000" dirty="0" smtClean="0"/>
              <a:t>.</a:t>
            </a:r>
            <a:endParaRPr lang="en-US" sz="2000" dirty="0"/>
          </a:p>
          <a:p>
            <a:pPr algn="r"/>
            <a:r>
              <a:rPr lang="en-US" sz="2000" dirty="0" smtClean="0"/>
              <a:t>Rust Manual, Section 9.1.4</a:t>
            </a:r>
            <a:endParaRPr lang="en-US" sz="2000" dirty="0"/>
          </a:p>
        </p:txBody>
      </p:sp>
      <p:sp>
        <p:nvSpPr>
          <p:cNvPr id="9" name="TextBox 8"/>
          <p:cNvSpPr txBox="1"/>
          <p:nvPr/>
        </p:nvSpPr>
        <p:spPr>
          <a:xfrm>
            <a:off x="146239" y="1603142"/>
            <a:ext cx="6033372" cy="1323439"/>
          </a:xfrm>
          <a:prstGeom prst="rect">
            <a:avLst/>
          </a:prstGeom>
          <a:solidFill>
            <a:schemeClr val="accent2">
              <a:lumMod val="40000"/>
              <a:lumOff val="60000"/>
            </a:schemeClr>
          </a:solidFill>
        </p:spPr>
        <p:txBody>
          <a:bodyPr wrap="none" rtlCol="0">
            <a:spAutoFit/>
          </a:bodyPr>
          <a:lstStyle/>
          <a:p>
            <a:r>
              <a:rPr lang="en-US" sz="2000" dirty="0" smtClean="0">
                <a:latin typeface="Courier New"/>
                <a:cs typeface="Courier New"/>
              </a:rPr>
              <a:t>extern /*@only@*/ char *</a:t>
            </a:r>
            <a:r>
              <a:rPr lang="en-US" sz="2000" dirty="0" err="1" smtClean="0">
                <a:latin typeface="Courier New"/>
                <a:cs typeface="Courier New"/>
              </a:rPr>
              <a:t>gname</a:t>
            </a:r>
            <a:r>
              <a:rPr lang="en-US" sz="2000" dirty="0" smtClean="0">
                <a:latin typeface="Courier New"/>
                <a:cs typeface="Courier New"/>
              </a:rPr>
              <a:t>;</a:t>
            </a:r>
          </a:p>
          <a:p>
            <a:r>
              <a:rPr lang="en-US" sz="2000" dirty="0" smtClean="0">
                <a:latin typeface="Courier New"/>
                <a:cs typeface="Courier New"/>
              </a:rPr>
              <a:t>void </a:t>
            </a:r>
            <a:r>
              <a:rPr lang="en-US" sz="2000" dirty="0" err="1" smtClean="0">
                <a:latin typeface="Courier New"/>
                <a:cs typeface="Courier New"/>
              </a:rPr>
              <a:t>setName</a:t>
            </a:r>
            <a:r>
              <a:rPr lang="en-US" sz="2000" dirty="0" smtClean="0">
                <a:latin typeface="Courier New"/>
                <a:cs typeface="Courier New"/>
              </a:rPr>
              <a:t>(/*@temp@*/ char *</a:t>
            </a:r>
            <a:r>
              <a:rPr lang="en-US" sz="2000" dirty="0" err="1" smtClean="0">
                <a:latin typeface="Courier New"/>
                <a:cs typeface="Courier New"/>
              </a:rPr>
              <a:t>pname</a:t>
            </a:r>
            <a:r>
              <a:rPr lang="en-US" sz="2000" dirty="0" smtClean="0">
                <a:latin typeface="Courier New"/>
                <a:cs typeface="Courier New"/>
              </a:rPr>
              <a:t>) {</a:t>
            </a:r>
          </a:p>
          <a:p>
            <a:r>
              <a:rPr lang="en-US" sz="2000" dirty="0">
                <a:latin typeface="Courier New"/>
                <a:cs typeface="Courier New"/>
              </a:rPr>
              <a:t> </a:t>
            </a:r>
            <a:r>
              <a:rPr lang="en-US" sz="2000" dirty="0" smtClean="0">
                <a:latin typeface="Courier New"/>
                <a:cs typeface="Courier New"/>
              </a:rPr>
              <a:t>   </a:t>
            </a:r>
            <a:r>
              <a:rPr lang="en-US" sz="2000" dirty="0" err="1" smtClean="0">
                <a:latin typeface="Courier New"/>
                <a:cs typeface="Courier New"/>
              </a:rPr>
              <a:t>gname</a:t>
            </a:r>
            <a:r>
              <a:rPr lang="en-US" sz="2000" dirty="0" smtClean="0">
                <a:latin typeface="Courier New"/>
                <a:cs typeface="Courier New"/>
              </a:rPr>
              <a:t> = </a:t>
            </a:r>
            <a:r>
              <a:rPr lang="en-US" sz="2000" dirty="0" err="1" smtClean="0">
                <a:latin typeface="Courier New"/>
                <a:cs typeface="Courier New"/>
              </a:rPr>
              <a:t>pname</a:t>
            </a:r>
            <a:r>
              <a:rPr lang="en-US" sz="2000" dirty="0" smtClean="0">
                <a:latin typeface="Courier New"/>
                <a:cs typeface="Courier New"/>
              </a:rPr>
              <a:t>;</a:t>
            </a:r>
          </a:p>
          <a:p>
            <a:r>
              <a:rPr lang="en-US" sz="2000" dirty="0">
                <a:latin typeface="Courier New"/>
                <a:cs typeface="Courier New"/>
              </a:rPr>
              <a:t>}</a:t>
            </a:r>
          </a:p>
        </p:txBody>
      </p:sp>
      <p:sp>
        <p:nvSpPr>
          <p:cNvPr id="2" name="Rectangle 1"/>
          <p:cNvSpPr/>
          <p:nvPr/>
        </p:nvSpPr>
        <p:spPr>
          <a:xfrm>
            <a:off x="3761865" y="2443841"/>
            <a:ext cx="4924935" cy="1815882"/>
          </a:xfrm>
          <a:prstGeom prst="rect">
            <a:avLst/>
          </a:prstGeom>
          <a:solidFill>
            <a:schemeClr val="accent6">
              <a:lumMod val="60000"/>
              <a:lumOff val="40000"/>
            </a:schemeClr>
          </a:solidFill>
          <a:ln>
            <a:solidFill>
              <a:schemeClr val="accent6">
                <a:lumMod val="50000"/>
              </a:schemeClr>
            </a:solidFill>
          </a:ln>
          <a:effectLst>
            <a:outerShdw blurRad="50800" dist="38100" dir="8100000" algn="tr" rotWithShape="0">
              <a:prstClr val="black">
                <a:alpha val="40000"/>
              </a:prstClr>
            </a:outerShdw>
          </a:effectLst>
        </p:spPr>
        <p:txBody>
          <a:bodyPr wrap="square">
            <a:spAutoFit/>
          </a:bodyPr>
          <a:lstStyle/>
          <a:p>
            <a:r>
              <a:rPr lang="en-US" sz="2800" dirty="0"/>
              <a:t>static </a:t>
            </a:r>
            <a:r>
              <a:rPr lang="en-US" sz="2800" dirty="0" err="1"/>
              <a:t>gname</a:t>
            </a:r>
            <a:r>
              <a:rPr lang="en-US" sz="2800" dirty="0"/>
              <a:t> : </a:t>
            </a:r>
            <a:r>
              <a:rPr lang="en-US" sz="2800" b="1" dirty="0"/>
              <a:t>~</a:t>
            </a:r>
            <a:r>
              <a:rPr lang="en-US" sz="2800" dirty="0" err="1"/>
              <a:t>str</a:t>
            </a:r>
            <a:r>
              <a:rPr lang="en-US" sz="2800" dirty="0"/>
              <a:t> = </a:t>
            </a:r>
            <a:r>
              <a:rPr lang="en-US" sz="2800" b="1" dirty="0"/>
              <a:t>~</a:t>
            </a:r>
            <a:r>
              <a:rPr lang="en-US" sz="2800" dirty="0" smtClean="0"/>
              <a:t>"”;</a:t>
            </a:r>
            <a:endParaRPr lang="en-US" sz="2800" dirty="0"/>
          </a:p>
          <a:p>
            <a:r>
              <a:rPr lang="en-US" sz="2800" dirty="0" err="1"/>
              <a:t>fn</a:t>
            </a:r>
            <a:r>
              <a:rPr lang="en-US" sz="2800" dirty="0"/>
              <a:t> </a:t>
            </a:r>
            <a:r>
              <a:rPr lang="en-US" sz="2800" dirty="0" err="1"/>
              <a:t>set_name</a:t>
            </a:r>
            <a:r>
              <a:rPr lang="en-US" sz="2800" dirty="0"/>
              <a:t>(</a:t>
            </a:r>
            <a:r>
              <a:rPr lang="en-US" sz="2800" dirty="0" err="1"/>
              <a:t>pname</a:t>
            </a:r>
            <a:r>
              <a:rPr lang="en-US" sz="2800" dirty="0"/>
              <a:t> : </a:t>
            </a:r>
            <a:r>
              <a:rPr lang="en-US" sz="2800" b="1" dirty="0"/>
              <a:t>&amp;</a:t>
            </a:r>
            <a:r>
              <a:rPr lang="en-US" sz="2800" dirty="0" err="1"/>
              <a:t>str</a:t>
            </a:r>
            <a:r>
              <a:rPr lang="en-US" sz="2800" dirty="0"/>
              <a:t>) {</a:t>
            </a:r>
          </a:p>
          <a:p>
            <a:r>
              <a:rPr lang="en-US" sz="2800" dirty="0"/>
              <a:t>    </a:t>
            </a:r>
            <a:r>
              <a:rPr lang="en-US" sz="2800" dirty="0" err="1"/>
              <a:t>gname</a:t>
            </a:r>
            <a:r>
              <a:rPr lang="en-US" sz="2800" dirty="0"/>
              <a:t> = </a:t>
            </a:r>
            <a:r>
              <a:rPr lang="en-US" sz="2800" dirty="0" err="1"/>
              <a:t>pname</a:t>
            </a:r>
            <a:r>
              <a:rPr lang="en-US" sz="2800" dirty="0"/>
              <a:t>;</a:t>
            </a:r>
          </a:p>
          <a:p>
            <a:r>
              <a:rPr lang="en-US" sz="2800" dirty="0" smtClean="0"/>
              <a:t>}</a:t>
            </a:r>
            <a:endParaRPr lang="en-US" sz="2800" dirty="0"/>
          </a:p>
        </p:txBody>
      </p:sp>
      <p:sp>
        <p:nvSpPr>
          <p:cNvPr id="7" name="TextBox 6"/>
          <p:cNvSpPr txBox="1"/>
          <p:nvPr/>
        </p:nvSpPr>
        <p:spPr>
          <a:xfrm>
            <a:off x="294421" y="4515885"/>
            <a:ext cx="6414436"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[Note: we can’t really have a global, owned string like this in Rust.]</a:t>
            </a:r>
            <a:endParaRPr lang="en-US" dirty="0"/>
          </a:p>
        </p:txBody>
      </p:sp>
    </p:spTree>
    <p:extLst>
      <p:ext uri="{BB962C8B-B14F-4D97-AF65-F5344CB8AC3E}">
        <p14:creationId xmlns:p14="http://schemas.microsoft.com/office/powerpoint/2010/main" val="76471551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47</a:t>
            </a:fld>
            <a:endParaRPr lang="en-US"/>
          </a:p>
        </p:txBody>
      </p:sp>
      <p:sp>
        <p:nvSpPr>
          <p:cNvPr id="9" name="TextBox 8"/>
          <p:cNvSpPr txBox="1"/>
          <p:nvPr/>
        </p:nvSpPr>
        <p:spPr>
          <a:xfrm>
            <a:off x="226235" y="553893"/>
            <a:ext cx="8256037" cy="2800766"/>
          </a:xfrm>
          <a:prstGeom prst="rect">
            <a:avLst/>
          </a:prstGeom>
          <a:solidFill>
            <a:schemeClr val="accent2">
              <a:lumMod val="40000"/>
              <a:lumOff val="60000"/>
            </a:schemeClr>
          </a:solidFill>
        </p:spPr>
        <p:txBody>
          <a:bodyPr wrap="square" rtlCol="0">
            <a:spAutoFit/>
          </a:bodyPr>
          <a:lstStyle/>
          <a:p>
            <a:r>
              <a:rPr lang="en-US" sz="2000" dirty="0" smtClean="0">
                <a:latin typeface="Courier New"/>
                <a:cs typeface="Courier New"/>
              </a:rPr>
              <a:t>extern /*@only@*/ char *</a:t>
            </a:r>
            <a:r>
              <a:rPr lang="en-US" sz="2000" dirty="0" err="1" smtClean="0">
                <a:latin typeface="Courier New"/>
                <a:cs typeface="Courier New"/>
              </a:rPr>
              <a:t>gname</a:t>
            </a:r>
            <a:r>
              <a:rPr lang="en-US" sz="2000" dirty="0" smtClean="0">
                <a:latin typeface="Courier New"/>
                <a:cs typeface="Courier New"/>
              </a:rPr>
              <a:t>;</a:t>
            </a:r>
          </a:p>
          <a:p>
            <a:r>
              <a:rPr lang="en-US" sz="2000" dirty="0" smtClean="0">
                <a:latin typeface="Courier New"/>
                <a:cs typeface="Courier New"/>
              </a:rPr>
              <a:t>void </a:t>
            </a:r>
            <a:r>
              <a:rPr lang="en-US" sz="2000" dirty="0" err="1" smtClean="0">
                <a:latin typeface="Courier New"/>
                <a:cs typeface="Courier New"/>
              </a:rPr>
              <a:t>setName</a:t>
            </a:r>
            <a:r>
              <a:rPr lang="en-US" sz="2000" dirty="0" smtClean="0">
                <a:latin typeface="Courier New"/>
                <a:cs typeface="Courier New"/>
              </a:rPr>
              <a:t>(/*@temp@*/ char *</a:t>
            </a:r>
            <a:r>
              <a:rPr lang="en-US" sz="2000" dirty="0" err="1" smtClean="0">
                <a:latin typeface="Courier New"/>
                <a:cs typeface="Courier New"/>
              </a:rPr>
              <a:t>pname</a:t>
            </a:r>
            <a:r>
              <a:rPr lang="en-US" sz="2000" dirty="0" smtClean="0">
                <a:latin typeface="Courier New"/>
                <a:cs typeface="Courier New"/>
              </a:rPr>
              <a:t>) {</a:t>
            </a:r>
          </a:p>
          <a:p>
            <a:r>
              <a:rPr lang="en-US" sz="2000" dirty="0">
                <a:latin typeface="Courier New"/>
                <a:cs typeface="Courier New"/>
              </a:rPr>
              <a:t> </a:t>
            </a:r>
            <a:r>
              <a:rPr lang="en-US" sz="2000" dirty="0" smtClean="0">
                <a:latin typeface="Courier New"/>
                <a:cs typeface="Courier New"/>
              </a:rPr>
              <a:t>   </a:t>
            </a:r>
            <a:r>
              <a:rPr lang="en-US" sz="2000" dirty="0" err="1" smtClean="0">
                <a:latin typeface="Courier New"/>
                <a:cs typeface="Courier New"/>
              </a:rPr>
              <a:t>gname</a:t>
            </a:r>
            <a:r>
              <a:rPr lang="en-US" sz="2000" dirty="0" smtClean="0">
                <a:latin typeface="Courier New"/>
                <a:cs typeface="Courier New"/>
              </a:rPr>
              <a:t> = </a:t>
            </a:r>
            <a:r>
              <a:rPr lang="en-US" sz="2000" dirty="0" err="1" smtClean="0">
                <a:latin typeface="Courier New"/>
                <a:cs typeface="Courier New"/>
              </a:rPr>
              <a:t>pname</a:t>
            </a:r>
            <a:r>
              <a:rPr lang="en-US" sz="2000" dirty="0" smtClean="0">
                <a:latin typeface="Courier New"/>
                <a:cs typeface="Courier New"/>
              </a:rPr>
              <a:t>;</a:t>
            </a:r>
          </a:p>
          <a:p>
            <a:r>
              <a:rPr lang="en-US" sz="2000" dirty="0" smtClean="0">
                <a:latin typeface="Courier New"/>
                <a:cs typeface="Courier New"/>
              </a:rPr>
              <a:t>}</a:t>
            </a:r>
          </a:p>
          <a:p>
            <a:r>
              <a:rPr lang="en-US" sz="1600" b="1" dirty="0" smtClean="0">
                <a:solidFill>
                  <a:srgbClr val="800000"/>
                </a:solidFill>
                <a:latin typeface="Courier New"/>
                <a:cs typeface="Courier New"/>
              </a:rPr>
              <a:t>gash&gt; splint </a:t>
            </a:r>
            <a:r>
              <a:rPr lang="en-US" sz="1600" b="1" dirty="0" err="1" smtClean="0">
                <a:solidFill>
                  <a:srgbClr val="800000"/>
                </a:solidFill>
                <a:latin typeface="Courier New"/>
                <a:cs typeface="Courier New"/>
              </a:rPr>
              <a:t>sample.c</a:t>
            </a:r>
            <a:endParaRPr lang="en-US" sz="1600" b="1" dirty="0" smtClean="0">
              <a:solidFill>
                <a:srgbClr val="800000"/>
              </a:solidFill>
              <a:latin typeface="Courier New"/>
              <a:cs typeface="Courier New"/>
            </a:endParaRPr>
          </a:p>
          <a:p>
            <a:r>
              <a:rPr lang="en-US" sz="1600" b="1" dirty="0" smtClean="0">
                <a:solidFill>
                  <a:srgbClr val="800000"/>
                </a:solidFill>
                <a:latin typeface="Courier New"/>
                <a:cs typeface="Courier New"/>
              </a:rPr>
              <a:t>sample.c</a:t>
            </a:r>
            <a:r>
              <a:rPr lang="en-US" sz="1600" b="1" dirty="0">
                <a:solidFill>
                  <a:srgbClr val="800000"/>
                </a:solidFill>
                <a:latin typeface="Courier New"/>
                <a:cs typeface="Courier New"/>
              </a:rPr>
              <a:t>:5: Only storage </a:t>
            </a:r>
            <a:r>
              <a:rPr lang="en-US" sz="1600" b="1" dirty="0" err="1">
                <a:solidFill>
                  <a:srgbClr val="800000"/>
                </a:solidFill>
                <a:latin typeface="Courier New"/>
                <a:cs typeface="Courier New"/>
              </a:rPr>
              <a:t>gname</a:t>
            </a:r>
            <a:r>
              <a:rPr lang="en-US" sz="1600" b="1" dirty="0">
                <a:solidFill>
                  <a:srgbClr val="800000"/>
                </a:solidFill>
                <a:latin typeface="Courier New"/>
                <a:cs typeface="Courier New"/>
              </a:rPr>
              <a:t> not released before assignment:</a:t>
            </a:r>
          </a:p>
          <a:p>
            <a:r>
              <a:rPr lang="en-US" sz="1600" b="1" dirty="0" smtClean="0">
                <a:solidFill>
                  <a:srgbClr val="800000"/>
                </a:solidFill>
                <a:latin typeface="Courier New"/>
                <a:cs typeface="Courier New"/>
              </a:rPr>
              <a:t>   </a:t>
            </a:r>
            <a:r>
              <a:rPr lang="en-US" sz="1600" b="1" dirty="0" err="1" smtClean="0">
                <a:solidFill>
                  <a:srgbClr val="800000"/>
                </a:solidFill>
                <a:latin typeface="Courier New"/>
                <a:cs typeface="Courier New"/>
              </a:rPr>
              <a:t>gname</a:t>
            </a:r>
            <a:r>
              <a:rPr lang="en-US" sz="1600" b="1" dirty="0" smtClean="0">
                <a:solidFill>
                  <a:srgbClr val="800000"/>
                </a:solidFill>
                <a:latin typeface="Courier New"/>
                <a:cs typeface="Courier New"/>
              </a:rPr>
              <a:t> </a:t>
            </a:r>
            <a:r>
              <a:rPr lang="en-US" sz="1600" b="1" dirty="0">
                <a:solidFill>
                  <a:srgbClr val="800000"/>
                </a:solidFill>
                <a:latin typeface="Courier New"/>
                <a:cs typeface="Courier New"/>
              </a:rPr>
              <a:t>= </a:t>
            </a:r>
            <a:r>
              <a:rPr lang="en-US" sz="1600" b="1" dirty="0" err="1" smtClean="0">
                <a:solidFill>
                  <a:srgbClr val="800000"/>
                </a:solidFill>
                <a:latin typeface="Courier New"/>
                <a:cs typeface="Courier New"/>
              </a:rPr>
              <a:t>pname</a:t>
            </a:r>
            <a:endParaRPr lang="en-US" sz="1600" b="1" dirty="0">
              <a:solidFill>
                <a:srgbClr val="800000"/>
              </a:solidFill>
              <a:latin typeface="Courier New"/>
              <a:cs typeface="Courier New"/>
            </a:endParaRPr>
          </a:p>
          <a:p>
            <a:r>
              <a:rPr lang="en-US" sz="1600" b="1" dirty="0" smtClean="0">
                <a:solidFill>
                  <a:srgbClr val="800000"/>
                </a:solidFill>
                <a:latin typeface="Courier New"/>
                <a:cs typeface="Courier New"/>
              </a:rPr>
              <a:t>   sample.c</a:t>
            </a:r>
            <a:r>
              <a:rPr lang="en-US" sz="1600" b="1" dirty="0">
                <a:solidFill>
                  <a:srgbClr val="800000"/>
                </a:solidFill>
                <a:latin typeface="Courier New"/>
                <a:cs typeface="Courier New"/>
              </a:rPr>
              <a:t>:1: Storage </a:t>
            </a:r>
            <a:r>
              <a:rPr lang="en-US" sz="1600" b="1" dirty="0" err="1">
                <a:solidFill>
                  <a:srgbClr val="800000"/>
                </a:solidFill>
                <a:latin typeface="Courier New"/>
                <a:cs typeface="Courier New"/>
              </a:rPr>
              <a:t>gname</a:t>
            </a:r>
            <a:r>
              <a:rPr lang="en-US" sz="1600" b="1" dirty="0">
                <a:solidFill>
                  <a:srgbClr val="800000"/>
                </a:solidFill>
                <a:latin typeface="Courier New"/>
                <a:cs typeface="Courier New"/>
              </a:rPr>
              <a:t> becomes </a:t>
            </a:r>
            <a:r>
              <a:rPr lang="en-US" sz="1600" b="1" dirty="0" smtClean="0">
                <a:solidFill>
                  <a:srgbClr val="800000"/>
                </a:solidFill>
                <a:latin typeface="Courier New"/>
                <a:cs typeface="Courier New"/>
              </a:rPr>
              <a:t>only</a:t>
            </a:r>
            <a:endParaRPr lang="en-US" sz="1600" b="1" dirty="0">
              <a:solidFill>
                <a:srgbClr val="800000"/>
              </a:solidFill>
              <a:latin typeface="Courier New"/>
              <a:cs typeface="Courier New"/>
            </a:endParaRPr>
          </a:p>
          <a:p>
            <a:r>
              <a:rPr lang="en-US" sz="1600" b="1" dirty="0">
                <a:solidFill>
                  <a:srgbClr val="800000"/>
                </a:solidFill>
                <a:latin typeface="Courier New"/>
                <a:cs typeface="Courier New"/>
              </a:rPr>
              <a:t>sample.c:5: Temp storage </a:t>
            </a:r>
            <a:r>
              <a:rPr lang="en-US" sz="1600" b="1" dirty="0" err="1">
                <a:solidFill>
                  <a:srgbClr val="800000"/>
                </a:solidFill>
                <a:latin typeface="Courier New"/>
                <a:cs typeface="Courier New"/>
              </a:rPr>
              <a:t>pname</a:t>
            </a:r>
            <a:r>
              <a:rPr lang="en-US" sz="1600" b="1" dirty="0">
                <a:solidFill>
                  <a:srgbClr val="800000"/>
                </a:solidFill>
                <a:latin typeface="Courier New"/>
                <a:cs typeface="Courier New"/>
              </a:rPr>
              <a:t> assigned to only: </a:t>
            </a:r>
            <a:r>
              <a:rPr lang="en-US" sz="1600" b="1" dirty="0" err="1">
                <a:solidFill>
                  <a:srgbClr val="800000"/>
                </a:solidFill>
                <a:latin typeface="Courier New"/>
                <a:cs typeface="Courier New"/>
              </a:rPr>
              <a:t>gname</a:t>
            </a:r>
            <a:r>
              <a:rPr lang="en-US" sz="1600" b="1" dirty="0">
                <a:solidFill>
                  <a:srgbClr val="800000"/>
                </a:solidFill>
                <a:latin typeface="Courier New"/>
                <a:cs typeface="Courier New"/>
              </a:rPr>
              <a:t> = </a:t>
            </a:r>
            <a:r>
              <a:rPr lang="en-US" sz="1600" b="1" dirty="0" err="1" smtClean="0">
                <a:solidFill>
                  <a:srgbClr val="800000"/>
                </a:solidFill>
                <a:latin typeface="Courier New"/>
                <a:cs typeface="Courier New"/>
              </a:rPr>
              <a:t>pname</a:t>
            </a:r>
            <a:endParaRPr lang="en-US" sz="1600" b="1" dirty="0">
              <a:solidFill>
                <a:srgbClr val="800000"/>
              </a:solidFill>
              <a:latin typeface="Courier New"/>
              <a:cs typeface="Courier New"/>
            </a:endParaRPr>
          </a:p>
          <a:p>
            <a:r>
              <a:rPr lang="en-US" sz="1600" b="1" dirty="0" smtClean="0">
                <a:solidFill>
                  <a:srgbClr val="800000"/>
                </a:solidFill>
                <a:latin typeface="Courier New"/>
                <a:cs typeface="Courier New"/>
              </a:rPr>
              <a:t>   sample.c</a:t>
            </a:r>
            <a:r>
              <a:rPr lang="en-US" sz="1600" b="1" dirty="0">
                <a:solidFill>
                  <a:srgbClr val="800000"/>
                </a:solidFill>
                <a:latin typeface="Courier New"/>
                <a:cs typeface="Courier New"/>
              </a:rPr>
              <a:t>:3: Storage </a:t>
            </a:r>
            <a:r>
              <a:rPr lang="en-US" sz="1600" b="1" dirty="0" err="1">
                <a:solidFill>
                  <a:srgbClr val="800000"/>
                </a:solidFill>
                <a:latin typeface="Courier New"/>
                <a:cs typeface="Courier New"/>
              </a:rPr>
              <a:t>pname</a:t>
            </a:r>
            <a:r>
              <a:rPr lang="en-US" sz="1600" b="1" dirty="0">
                <a:solidFill>
                  <a:srgbClr val="800000"/>
                </a:solidFill>
                <a:latin typeface="Courier New"/>
                <a:cs typeface="Courier New"/>
              </a:rPr>
              <a:t> becomes temp</a:t>
            </a:r>
          </a:p>
        </p:txBody>
      </p:sp>
    </p:spTree>
    <p:extLst>
      <p:ext uri="{BB962C8B-B14F-4D97-AF65-F5344CB8AC3E}">
        <p14:creationId xmlns:p14="http://schemas.microsoft.com/office/powerpoint/2010/main" val="38275996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48</a:t>
            </a:fld>
            <a:endParaRPr lang="en-US"/>
          </a:p>
        </p:txBody>
      </p:sp>
      <p:sp>
        <p:nvSpPr>
          <p:cNvPr id="9" name="TextBox 8"/>
          <p:cNvSpPr txBox="1"/>
          <p:nvPr/>
        </p:nvSpPr>
        <p:spPr>
          <a:xfrm>
            <a:off x="123948" y="127754"/>
            <a:ext cx="8256037" cy="2492990"/>
          </a:xfrm>
          <a:prstGeom prst="rect">
            <a:avLst/>
          </a:prstGeom>
          <a:solidFill>
            <a:schemeClr val="accent2">
              <a:lumMod val="40000"/>
              <a:lumOff val="60000"/>
            </a:schemeClr>
          </a:solidFill>
        </p:spPr>
        <p:txBody>
          <a:bodyPr wrap="square" rtlCol="0">
            <a:spAutoFit/>
          </a:bodyPr>
          <a:lstStyle/>
          <a:p>
            <a:r>
              <a:rPr lang="en-US" dirty="0" smtClean="0">
                <a:latin typeface="Courier New"/>
                <a:cs typeface="Courier New"/>
              </a:rPr>
              <a:t>extern /*@only@*/ char *</a:t>
            </a:r>
            <a:r>
              <a:rPr lang="en-US" dirty="0" err="1" smtClean="0">
                <a:latin typeface="Courier New"/>
                <a:cs typeface="Courier New"/>
              </a:rPr>
              <a:t>gname</a:t>
            </a:r>
            <a:r>
              <a:rPr lang="en-US" dirty="0" smtClean="0">
                <a:latin typeface="Courier New"/>
                <a:cs typeface="Courier New"/>
              </a:rPr>
              <a:t>;</a:t>
            </a:r>
          </a:p>
          <a:p>
            <a:r>
              <a:rPr lang="en-US" dirty="0" smtClean="0">
                <a:latin typeface="Courier New"/>
                <a:cs typeface="Courier New"/>
              </a:rPr>
              <a:t>void </a:t>
            </a:r>
            <a:r>
              <a:rPr lang="en-US" dirty="0" err="1" smtClean="0">
                <a:latin typeface="Courier New"/>
                <a:cs typeface="Courier New"/>
              </a:rPr>
              <a:t>setName</a:t>
            </a:r>
            <a:r>
              <a:rPr lang="en-US" dirty="0" smtClean="0">
                <a:latin typeface="Courier New"/>
                <a:cs typeface="Courier New"/>
              </a:rPr>
              <a:t>(/*@temp@*/ char *</a:t>
            </a:r>
            <a:r>
              <a:rPr lang="en-US" dirty="0" err="1" smtClean="0">
                <a:latin typeface="Courier New"/>
                <a:cs typeface="Courier New"/>
              </a:rPr>
              <a:t>pname</a:t>
            </a:r>
            <a:r>
              <a:rPr lang="en-US" dirty="0" smtClean="0">
                <a:latin typeface="Courier New"/>
                <a:cs typeface="Courier New"/>
              </a:rPr>
              <a:t>) {</a:t>
            </a:r>
          </a:p>
          <a:p>
            <a:r>
              <a:rPr lang="en-US" dirty="0">
                <a:latin typeface="Courier New"/>
                <a:cs typeface="Courier New"/>
              </a:rPr>
              <a:t> </a:t>
            </a:r>
            <a:r>
              <a:rPr lang="en-US" dirty="0" smtClean="0">
                <a:latin typeface="Courier New"/>
                <a:cs typeface="Courier New"/>
              </a:rPr>
              <a:t>   </a:t>
            </a:r>
            <a:r>
              <a:rPr lang="en-US" dirty="0" err="1" smtClean="0">
                <a:latin typeface="Courier New"/>
                <a:cs typeface="Courier New"/>
              </a:rPr>
              <a:t>gname</a:t>
            </a:r>
            <a:r>
              <a:rPr lang="en-US" dirty="0" smtClean="0">
                <a:latin typeface="Courier New"/>
                <a:cs typeface="Courier New"/>
              </a:rPr>
              <a:t> = </a:t>
            </a:r>
            <a:r>
              <a:rPr lang="en-US" dirty="0" err="1" smtClean="0">
                <a:latin typeface="Courier New"/>
                <a:cs typeface="Courier New"/>
              </a:rPr>
              <a:t>pname</a:t>
            </a:r>
            <a:r>
              <a:rPr lang="en-US" dirty="0" smtClean="0">
                <a:latin typeface="Courier New"/>
                <a:cs typeface="Courier New"/>
              </a:rPr>
              <a:t>;</a:t>
            </a:r>
          </a:p>
          <a:p>
            <a:r>
              <a:rPr lang="en-US" dirty="0" smtClean="0">
                <a:latin typeface="Courier New"/>
                <a:cs typeface="Courier New"/>
              </a:rPr>
              <a:t>}</a:t>
            </a:r>
          </a:p>
          <a:p>
            <a:r>
              <a:rPr lang="en-US" sz="1400" b="1" dirty="0" smtClean="0">
                <a:solidFill>
                  <a:srgbClr val="800000"/>
                </a:solidFill>
                <a:latin typeface="Courier New"/>
                <a:cs typeface="Courier New"/>
              </a:rPr>
              <a:t>gash&gt; splint </a:t>
            </a:r>
            <a:r>
              <a:rPr lang="en-US" sz="1400" b="1" dirty="0" err="1" smtClean="0">
                <a:solidFill>
                  <a:srgbClr val="800000"/>
                </a:solidFill>
                <a:latin typeface="Courier New"/>
                <a:cs typeface="Courier New"/>
              </a:rPr>
              <a:t>sample.c</a:t>
            </a:r>
            <a:endParaRPr lang="en-US" sz="1400" b="1" dirty="0" smtClean="0">
              <a:solidFill>
                <a:srgbClr val="800000"/>
              </a:solidFill>
              <a:latin typeface="Courier New"/>
              <a:cs typeface="Courier New"/>
            </a:endParaRPr>
          </a:p>
          <a:p>
            <a:r>
              <a:rPr lang="en-US" sz="1400" b="1" dirty="0" smtClean="0">
                <a:solidFill>
                  <a:srgbClr val="800000"/>
                </a:solidFill>
                <a:latin typeface="Courier New"/>
                <a:cs typeface="Courier New"/>
              </a:rPr>
              <a:t>sample.c</a:t>
            </a:r>
            <a:r>
              <a:rPr lang="en-US" sz="1400" b="1" dirty="0">
                <a:solidFill>
                  <a:srgbClr val="800000"/>
                </a:solidFill>
                <a:latin typeface="Courier New"/>
                <a:cs typeface="Courier New"/>
              </a:rPr>
              <a:t>:5: Only storage </a:t>
            </a:r>
            <a:r>
              <a:rPr lang="en-US" sz="1400" b="1" dirty="0" err="1">
                <a:solidFill>
                  <a:srgbClr val="800000"/>
                </a:solidFill>
                <a:latin typeface="Courier New"/>
                <a:cs typeface="Courier New"/>
              </a:rPr>
              <a:t>gname</a:t>
            </a:r>
            <a:r>
              <a:rPr lang="en-US" sz="1400" b="1" dirty="0">
                <a:solidFill>
                  <a:srgbClr val="800000"/>
                </a:solidFill>
                <a:latin typeface="Courier New"/>
                <a:cs typeface="Courier New"/>
              </a:rPr>
              <a:t> not released before assignment:</a:t>
            </a:r>
          </a:p>
          <a:p>
            <a:r>
              <a:rPr lang="en-US" sz="1400" b="1" dirty="0" smtClean="0">
                <a:solidFill>
                  <a:srgbClr val="800000"/>
                </a:solidFill>
                <a:latin typeface="Courier New"/>
                <a:cs typeface="Courier New"/>
              </a:rPr>
              <a:t>   </a:t>
            </a:r>
            <a:r>
              <a:rPr lang="en-US" sz="1400" b="1" dirty="0" err="1" smtClean="0">
                <a:solidFill>
                  <a:srgbClr val="800000"/>
                </a:solidFill>
                <a:latin typeface="Courier New"/>
                <a:cs typeface="Courier New"/>
              </a:rPr>
              <a:t>gname</a:t>
            </a:r>
            <a:r>
              <a:rPr lang="en-US" sz="1400" b="1" dirty="0" smtClean="0">
                <a:solidFill>
                  <a:srgbClr val="800000"/>
                </a:solidFill>
                <a:latin typeface="Courier New"/>
                <a:cs typeface="Courier New"/>
              </a:rPr>
              <a:t> </a:t>
            </a:r>
            <a:r>
              <a:rPr lang="en-US" sz="1400" b="1" dirty="0">
                <a:solidFill>
                  <a:srgbClr val="800000"/>
                </a:solidFill>
                <a:latin typeface="Courier New"/>
                <a:cs typeface="Courier New"/>
              </a:rPr>
              <a:t>= </a:t>
            </a:r>
            <a:r>
              <a:rPr lang="en-US" sz="1400" b="1" dirty="0" err="1" smtClean="0">
                <a:solidFill>
                  <a:srgbClr val="800000"/>
                </a:solidFill>
                <a:latin typeface="Courier New"/>
                <a:cs typeface="Courier New"/>
              </a:rPr>
              <a:t>pname</a:t>
            </a:r>
            <a:endParaRPr lang="en-US" sz="1400" b="1" dirty="0">
              <a:solidFill>
                <a:srgbClr val="800000"/>
              </a:solidFill>
              <a:latin typeface="Courier New"/>
              <a:cs typeface="Courier New"/>
            </a:endParaRPr>
          </a:p>
          <a:p>
            <a:r>
              <a:rPr lang="en-US" sz="1400" b="1" dirty="0" smtClean="0">
                <a:solidFill>
                  <a:srgbClr val="800000"/>
                </a:solidFill>
                <a:latin typeface="Courier New"/>
                <a:cs typeface="Courier New"/>
              </a:rPr>
              <a:t>   sample.c</a:t>
            </a:r>
            <a:r>
              <a:rPr lang="en-US" sz="1400" b="1" dirty="0">
                <a:solidFill>
                  <a:srgbClr val="800000"/>
                </a:solidFill>
                <a:latin typeface="Courier New"/>
                <a:cs typeface="Courier New"/>
              </a:rPr>
              <a:t>:1: Storage </a:t>
            </a:r>
            <a:r>
              <a:rPr lang="en-US" sz="1400" b="1" dirty="0" err="1">
                <a:solidFill>
                  <a:srgbClr val="800000"/>
                </a:solidFill>
                <a:latin typeface="Courier New"/>
                <a:cs typeface="Courier New"/>
              </a:rPr>
              <a:t>gname</a:t>
            </a:r>
            <a:r>
              <a:rPr lang="en-US" sz="1400" b="1" dirty="0">
                <a:solidFill>
                  <a:srgbClr val="800000"/>
                </a:solidFill>
                <a:latin typeface="Courier New"/>
                <a:cs typeface="Courier New"/>
              </a:rPr>
              <a:t> becomes </a:t>
            </a:r>
            <a:r>
              <a:rPr lang="en-US" sz="1400" b="1" dirty="0" smtClean="0">
                <a:solidFill>
                  <a:srgbClr val="800000"/>
                </a:solidFill>
                <a:latin typeface="Courier New"/>
                <a:cs typeface="Courier New"/>
              </a:rPr>
              <a:t>only</a:t>
            </a:r>
            <a:endParaRPr lang="en-US" sz="1400" b="1" dirty="0">
              <a:solidFill>
                <a:srgbClr val="800000"/>
              </a:solidFill>
              <a:latin typeface="Courier New"/>
              <a:cs typeface="Courier New"/>
            </a:endParaRPr>
          </a:p>
          <a:p>
            <a:r>
              <a:rPr lang="en-US" sz="1400" b="1" dirty="0">
                <a:solidFill>
                  <a:srgbClr val="800000"/>
                </a:solidFill>
                <a:latin typeface="Courier New"/>
                <a:cs typeface="Courier New"/>
              </a:rPr>
              <a:t>sample.c:5: Temp storage </a:t>
            </a:r>
            <a:r>
              <a:rPr lang="en-US" sz="1400" b="1" dirty="0" err="1">
                <a:solidFill>
                  <a:srgbClr val="800000"/>
                </a:solidFill>
                <a:latin typeface="Courier New"/>
                <a:cs typeface="Courier New"/>
              </a:rPr>
              <a:t>pname</a:t>
            </a:r>
            <a:r>
              <a:rPr lang="en-US" sz="1400" b="1" dirty="0">
                <a:solidFill>
                  <a:srgbClr val="800000"/>
                </a:solidFill>
                <a:latin typeface="Courier New"/>
                <a:cs typeface="Courier New"/>
              </a:rPr>
              <a:t> assigned to only: </a:t>
            </a:r>
            <a:r>
              <a:rPr lang="en-US" sz="1400" b="1" dirty="0" err="1">
                <a:solidFill>
                  <a:srgbClr val="800000"/>
                </a:solidFill>
                <a:latin typeface="Courier New"/>
                <a:cs typeface="Courier New"/>
              </a:rPr>
              <a:t>gname</a:t>
            </a:r>
            <a:r>
              <a:rPr lang="en-US" sz="1400" b="1" dirty="0">
                <a:solidFill>
                  <a:srgbClr val="800000"/>
                </a:solidFill>
                <a:latin typeface="Courier New"/>
                <a:cs typeface="Courier New"/>
              </a:rPr>
              <a:t> = </a:t>
            </a:r>
            <a:r>
              <a:rPr lang="en-US" sz="1400" b="1" dirty="0" err="1" smtClean="0">
                <a:solidFill>
                  <a:srgbClr val="800000"/>
                </a:solidFill>
                <a:latin typeface="Courier New"/>
                <a:cs typeface="Courier New"/>
              </a:rPr>
              <a:t>pname</a:t>
            </a:r>
            <a:endParaRPr lang="en-US" sz="1400" b="1" dirty="0">
              <a:solidFill>
                <a:srgbClr val="800000"/>
              </a:solidFill>
              <a:latin typeface="Courier New"/>
              <a:cs typeface="Courier New"/>
            </a:endParaRPr>
          </a:p>
          <a:p>
            <a:r>
              <a:rPr lang="en-US" sz="1400" b="1" dirty="0" smtClean="0">
                <a:solidFill>
                  <a:srgbClr val="800000"/>
                </a:solidFill>
                <a:latin typeface="Courier New"/>
                <a:cs typeface="Courier New"/>
              </a:rPr>
              <a:t>   sample.c</a:t>
            </a:r>
            <a:r>
              <a:rPr lang="en-US" sz="1400" b="1" dirty="0">
                <a:solidFill>
                  <a:srgbClr val="800000"/>
                </a:solidFill>
                <a:latin typeface="Courier New"/>
                <a:cs typeface="Courier New"/>
              </a:rPr>
              <a:t>:3: Storage </a:t>
            </a:r>
            <a:r>
              <a:rPr lang="en-US" sz="1400" b="1" dirty="0" err="1">
                <a:solidFill>
                  <a:srgbClr val="800000"/>
                </a:solidFill>
                <a:latin typeface="Courier New"/>
                <a:cs typeface="Courier New"/>
              </a:rPr>
              <a:t>pname</a:t>
            </a:r>
            <a:r>
              <a:rPr lang="en-US" sz="1400" b="1" dirty="0">
                <a:solidFill>
                  <a:srgbClr val="800000"/>
                </a:solidFill>
                <a:latin typeface="Courier New"/>
                <a:cs typeface="Courier New"/>
              </a:rPr>
              <a:t> becomes temp</a:t>
            </a:r>
          </a:p>
        </p:txBody>
      </p:sp>
      <p:sp>
        <p:nvSpPr>
          <p:cNvPr id="2" name="Rectangle 1"/>
          <p:cNvSpPr/>
          <p:nvPr/>
        </p:nvSpPr>
        <p:spPr>
          <a:xfrm>
            <a:off x="518412" y="2101014"/>
            <a:ext cx="8460570" cy="2862322"/>
          </a:xfrm>
          <a:prstGeom prst="rect">
            <a:avLst/>
          </a:prstGeom>
          <a:solidFill>
            <a:schemeClr val="accent6">
              <a:lumMod val="60000"/>
              <a:lumOff val="40000"/>
            </a:schemeClr>
          </a:solidFill>
          <a:ln>
            <a:solidFill>
              <a:schemeClr val="accent6">
                <a:lumMod val="50000"/>
              </a:schemeClr>
            </a:solidFill>
          </a:ln>
          <a:effectLst>
            <a:outerShdw blurRad="50800" dist="38100" dir="8100000" algn="tr" rotWithShape="0">
              <a:prstClr val="black">
                <a:alpha val="40000"/>
              </a:prstClr>
            </a:outerShdw>
          </a:effectLst>
        </p:spPr>
        <p:txBody>
          <a:bodyPr wrap="square">
            <a:spAutoFit/>
          </a:bodyPr>
          <a:lstStyle/>
          <a:p>
            <a:r>
              <a:rPr lang="en-US" sz="2400" dirty="0"/>
              <a:t>static </a:t>
            </a:r>
            <a:r>
              <a:rPr lang="en-US" sz="2400" dirty="0" err="1"/>
              <a:t>gname</a:t>
            </a:r>
            <a:r>
              <a:rPr lang="en-US" sz="2400" dirty="0"/>
              <a:t> : </a:t>
            </a:r>
            <a:r>
              <a:rPr lang="en-US" sz="2400" b="1" dirty="0"/>
              <a:t>~</a:t>
            </a:r>
            <a:r>
              <a:rPr lang="en-US" sz="2400" dirty="0" err="1"/>
              <a:t>str</a:t>
            </a:r>
            <a:r>
              <a:rPr lang="en-US" sz="2400" dirty="0"/>
              <a:t> = </a:t>
            </a:r>
            <a:r>
              <a:rPr lang="en-US" sz="2400" b="1" dirty="0"/>
              <a:t>~</a:t>
            </a:r>
            <a:r>
              <a:rPr lang="en-US" dirty="0"/>
              <a:t>"Where we're going, we don't need roads</a:t>
            </a:r>
            <a:r>
              <a:rPr lang="en-US" dirty="0" smtClean="0"/>
              <a:t>!”</a:t>
            </a:r>
            <a:r>
              <a:rPr lang="en-US" sz="2400" dirty="0" smtClean="0"/>
              <a:t>;</a:t>
            </a:r>
            <a:endParaRPr lang="en-US" sz="2400" dirty="0"/>
          </a:p>
          <a:p>
            <a:r>
              <a:rPr lang="en-US" sz="2400" dirty="0" err="1"/>
              <a:t>fn</a:t>
            </a:r>
            <a:r>
              <a:rPr lang="en-US" sz="2400" dirty="0"/>
              <a:t> </a:t>
            </a:r>
            <a:r>
              <a:rPr lang="en-US" sz="2400" dirty="0" err="1"/>
              <a:t>set_name</a:t>
            </a:r>
            <a:r>
              <a:rPr lang="en-US" sz="2400" dirty="0"/>
              <a:t>(</a:t>
            </a:r>
            <a:r>
              <a:rPr lang="en-US" sz="2400" dirty="0" err="1"/>
              <a:t>pname</a:t>
            </a:r>
            <a:r>
              <a:rPr lang="en-US" sz="2400" dirty="0"/>
              <a:t> : </a:t>
            </a:r>
            <a:r>
              <a:rPr lang="en-US" sz="2400" b="1" dirty="0"/>
              <a:t>&amp;</a:t>
            </a:r>
            <a:r>
              <a:rPr lang="en-US" sz="2400" dirty="0" err="1"/>
              <a:t>str</a:t>
            </a:r>
            <a:r>
              <a:rPr lang="en-US" sz="2400" dirty="0"/>
              <a:t>) {</a:t>
            </a:r>
          </a:p>
          <a:p>
            <a:r>
              <a:rPr lang="en-US" sz="2400" dirty="0"/>
              <a:t>    </a:t>
            </a:r>
            <a:r>
              <a:rPr lang="en-US" sz="2400" dirty="0" err="1"/>
              <a:t>gname</a:t>
            </a:r>
            <a:r>
              <a:rPr lang="en-US" sz="2400" dirty="0"/>
              <a:t> = </a:t>
            </a:r>
            <a:r>
              <a:rPr lang="en-US" sz="2400" dirty="0" err="1"/>
              <a:t>pname</a:t>
            </a:r>
            <a:r>
              <a:rPr lang="en-US" sz="2400" dirty="0" smtClean="0"/>
              <a:t>;</a:t>
            </a:r>
          </a:p>
          <a:p>
            <a:r>
              <a:rPr lang="en-US" sz="2400" dirty="0" smtClean="0"/>
              <a:t>}</a:t>
            </a:r>
          </a:p>
          <a:p>
            <a:r>
              <a:rPr lang="en-US" sz="2400" b="1" dirty="0" smtClean="0"/>
              <a:t>gash</a:t>
            </a:r>
            <a:r>
              <a:rPr lang="en-US" sz="2400" b="1" dirty="0" smtClean="0"/>
              <a:t>&gt; </a:t>
            </a:r>
            <a:r>
              <a:rPr lang="en-US" sz="2400" b="1" dirty="0" err="1" smtClean="0"/>
              <a:t>rustc</a:t>
            </a:r>
            <a:r>
              <a:rPr lang="en-US" sz="2400" b="1" dirty="0" smtClean="0"/>
              <a:t> </a:t>
            </a:r>
            <a:r>
              <a:rPr lang="en-US" sz="2400" b="1" dirty="0" err="1" smtClean="0"/>
              <a:t>sample.rs</a:t>
            </a:r>
            <a:endParaRPr lang="en-US" sz="2400" b="1" dirty="0" smtClean="0"/>
          </a:p>
          <a:p>
            <a:r>
              <a:rPr lang="en-US" b="1" dirty="0"/>
              <a:t>sample.rs:4:12: 4:17 error: mismatched types: expected `~</a:t>
            </a:r>
            <a:r>
              <a:rPr lang="en-US" b="1" dirty="0" err="1"/>
              <a:t>str</a:t>
            </a:r>
            <a:r>
              <a:rPr lang="en-US" b="1" dirty="0"/>
              <a:t>` but found `&amp;</a:t>
            </a:r>
            <a:r>
              <a:rPr lang="en-US" b="1" dirty="0" err="1"/>
              <a:t>str</a:t>
            </a:r>
            <a:r>
              <a:rPr lang="en-US" b="1" dirty="0"/>
              <a:t>` </a:t>
            </a:r>
            <a:endParaRPr lang="en-US" b="1" dirty="0" smtClean="0"/>
          </a:p>
          <a:p>
            <a:r>
              <a:rPr lang="en-US" b="1" dirty="0"/>
              <a:t> </a:t>
            </a:r>
            <a:r>
              <a:rPr lang="en-US" b="1" dirty="0" smtClean="0"/>
              <a:t>  (</a:t>
            </a:r>
            <a:r>
              <a:rPr lang="en-US" b="1" dirty="0" err="1"/>
              <a:t>str</a:t>
            </a:r>
            <a:r>
              <a:rPr lang="en-US" b="1" dirty="0"/>
              <a:t> storage differs: expected ~ but found &amp;)</a:t>
            </a:r>
          </a:p>
          <a:p>
            <a:r>
              <a:rPr lang="en-US" b="1" dirty="0"/>
              <a:t>sample.rs:4     </a:t>
            </a:r>
            <a:r>
              <a:rPr lang="en-US" b="1" dirty="0" err="1"/>
              <a:t>gname</a:t>
            </a:r>
            <a:r>
              <a:rPr lang="en-US" b="1" dirty="0"/>
              <a:t> = </a:t>
            </a:r>
            <a:r>
              <a:rPr lang="en-US" b="1" dirty="0" err="1"/>
              <a:t>pname</a:t>
            </a:r>
            <a:r>
              <a:rPr lang="en-US" b="1" dirty="0" smtClean="0"/>
              <a:t>;</a:t>
            </a:r>
            <a:endParaRPr lang="en-US" b="1" dirty="0"/>
          </a:p>
        </p:txBody>
      </p:sp>
    </p:spTree>
    <p:extLst>
      <p:ext uri="{BB962C8B-B14F-4D97-AF65-F5344CB8AC3E}">
        <p14:creationId xmlns:p14="http://schemas.microsoft.com/office/powerpoint/2010/main" val="2119376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blinds(horizontal)">
                                      <p:cBhvr>
                                        <p:cTn id="10" dur="500"/>
                                        <p:tgtEl>
                                          <p:spTgt spid="2">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blinds(horizontal)">
                                      <p:cBhvr>
                                        <p:cTn id="1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a:t>
            </a:fld>
            <a:endParaRPr lang="en-US"/>
          </a:p>
        </p:txBody>
      </p:sp>
    </p:spTree>
    <p:extLst>
      <p:ext uri="{BB962C8B-B14F-4D97-AF65-F5344CB8AC3E}">
        <p14:creationId xmlns:p14="http://schemas.microsoft.com/office/powerpoint/2010/main" val="2039738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49</a:t>
            </a:fld>
            <a:endParaRPr lang="en-US"/>
          </a:p>
        </p:txBody>
      </p:sp>
      <p:sp>
        <p:nvSpPr>
          <p:cNvPr id="6" name="Rectangle 5"/>
          <p:cNvSpPr/>
          <p:nvPr/>
        </p:nvSpPr>
        <p:spPr>
          <a:xfrm>
            <a:off x="457202" y="275448"/>
            <a:ext cx="6510877" cy="2677656"/>
          </a:xfrm>
          <a:prstGeom prst="rect">
            <a:avLst/>
          </a:prstGeom>
          <a:solidFill>
            <a:schemeClr val="accent6">
              <a:lumMod val="40000"/>
              <a:lumOff val="60000"/>
            </a:schemeClr>
          </a:solidFill>
        </p:spPr>
        <p:txBody>
          <a:bodyPr wrap="square">
            <a:spAutoFit/>
          </a:bodyPr>
          <a:lstStyle/>
          <a:p>
            <a:r>
              <a:rPr lang="en-US" sz="2400" dirty="0"/>
              <a:t>static </a:t>
            </a:r>
            <a:r>
              <a:rPr lang="en-US" sz="2400" dirty="0" err="1"/>
              <a:t>gname</a:t>
            </a:r>
            <a:r>
              <a:rPr lang="en-US" sz="2400" dirty="0"/>
              <a:t> : ~</a:t>
            </a:r>
            <a:r>
              <a:rPr lang="en-US" sz="2400" dirty="0" err="1"/>
              <a:t>str</a:t>
            </a:r>
            <a:r>
              <a:rPr lang="en-US" sz="2400" dirty="0"/>
              <a:t> = ~"</a:t>
            </a:r>
            <a:r>
              <a:rPr lang="en-US" sz="2400" dirty="0" smtClean="0"/>
              <a:t>annotations”;</a:t>
            </a:r>
            <a:endParaRPr lang="en-US" sz="2400" dirty="0"/>
          </a:p>
          <a:p>
            <a:r>
              <a:rPr lang="en-US" sz="2400" dirty="0" err="1"/>
              <a:t>fn</a:t>
            </a:r>
            <a:r>
              <a:rPr lang="en-US" sz="2400" dirty="0"/>
              <a:t> </a:t>
            </a:r>
            <a:r>
              <a:rPr lang="en-US" sz="2400" dirty="0" err="1"/>
              <a:t>set_name</a:t>
            </a:r>
            <a:r>
              <a:rPr lang="en-US" sz="2400" dirty="0"/>
              <a:t>(</a:t>
            </a:r>
            <a:r>
              <a:rPr lang="en-US" sz="2400" dirty="0" err="1"/>
              <a:t>pname</a:t>
            </a:r>
            <a:r>
              <a:rPr lang="en-US" sz="2400" dirty="0"/>
              <a:t> : </a:t>
            </a:r>
            <a:r>
              <a:rPr lang="en-US" sz="2400" b="1" dirty="0">
                <a:solidFill>
                  <a:srgbClr val="800000"/>
                </a:solidFill>
              </a:rPr>
              <a:t>~</a:t>
            </a:r>
            <a:r>
              <a:rPr lang="en-US" sz="2400" dirty="0" err="1"/>
              <a:t>str</a:t>
            </a:r>
            <a:r>
              <a:rPr lang="en-US" sz="2400" dirty="0"/>
              <a:t>) {</a:t>
            </a:r>
          </a:p>
          <a:p>
            <a:r>
              <a:rPr lang="en-US" sz="2400" dirty="0"/>
              <a:t>    </a:t>
            </a:r>
            <a:r>
              <a:rPr lang="en-US" sz="2400" dirty="0" err="1"/>
              <a:t>gname</a:t>
            </a:r>
            <a:r>
              <a:rPr lang="en-US" sz="2400" dirty="0"/>
              <a:t> = </a:t>
            </a:r>
            <a:r>
              <a:rPr lang="en-US" sz="2400" dirty="0" err="1"/>
              <a:t>pname</a:t>
            </a:r>
            <a:r>
              <a:rPr lang="en-US" sz="2400" dirty="0"/>
              <a:t>;</a:t>
            </a:r>
          </a:p>
          <a:p>
            <a:r>
              <a:rPr lang="en-US" sz="2400" dirty="0" smtClean="0"/>
              <a:t>}</a:t>
            </a:r>
            <a:endParaRPr lang="en-US" sz="2400" dirty="0"/>
          </a:p>
          <a:p>
            <a:r>
              <a:rPr lang="en-US" sz="2400" dirty="0" err="1"/>
              <a:t>fn</a:t>
            </a:r>
            <a:r>
              <a:rPr lang="en-US" sz="2400" dirty="0"/>
              <a:t> main() {</a:t>
            </a:r>
          </a:p>
          <a:p>
            <a:r>
              <a:rPr lang="en-US" sz="2400" dirty="0"/>
              <a:t>    </a:t>
            </a:r>
            <a:r>
              <a:rPr lang="en-US" sz="2400" dirty="0" err="1"/>
              <a:t>set_name</a:t>
            </a:r>
            <a:r>
              <a:rPr lang="en-US" sz="2400" dirty="0"/>
              <a:t>("roads");</a:t>
            </a:r>
          </a:p>
          <a:p>
            <a:r>
              <a:rPr lang="en-US" sz="2400" dirty="0"/>
              <a:t>}</a:t>
            </a:r>
          </a:p>
        </p:txBody>
      </p:sp>
      <p:sp>
        <p:nvSpPr>
          <p:cNvPr id="7" name="Rectangle 6"/>
          <p:cNvSpPr/>
          <p:nvPr/>
        </p:nvSpPr>
        <p:spPr>
          <a:xfrm>
            <a:off x="1062867" y="2736284"/>
            <a:ext cx="7848600"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smtClean="0"/>
              <a:t>gash&gt; </a:t>
            </a:r>
            <a:r>
              <a:rPr lang="en-US" sz="2400" b="1" dirty="0" err="1" smtClean="0"/>
              <a:t>rustc</a:t>
            </a:r>
            <a:r>
              <a:rPr lang="en-US" sz="2400" b="1" dirty="0" smtClean="0"/>
              <a:t> </a:t>
            </a:r>
            <a:r>
              <a:rPr lang="en-US" sz="2400" b="1" dirty="0"/>
              <a:t>sample2.rs</a:t>
            </a:r>
          </a:p>
          <a:p>
            <a:r>
              <a:rPr lang="en-US" sz="2400" b="1" dirty="0"/>
              <a:t>sample2.rs:8:13: 8:20 error: mismatched types: expected `~</a:t>
            </a:r>
            <a:r>
              <a:rPr lang="en-US" sz="2400" b="1" dirty="0" err="1"/>
              <a:t>str</a:t>
            </a:r>
            <a:r>
              <a:rPr lang="en-US" sz="2400" b="1" dirty="0"/>
              <a:t>` but found `&amp;'static </a:t>
            </a:r>
            <a:r>
              <a:rPr lang="en-US" sz="2400" b="1" dirty="0" err="1"/>
              <a:t>str</a:t>
            </a:r>
            <a:r>
              <a:rPr lang="en-US" sz="2400" b="1" dirty="0"/>
              <a:t>` (</a:t>
            </a:r>
            <a:r>
              <a:rPr lang="en-US" sz="2400" b="1" dirty="0" err="1"/>
              <a:t>str</a:t>
            </a:r>
            <a:r>
              <a:rPr lang="en-US" sz="2400" b="1" dirty="0"/>
              <a:t> storage differs: expected ~ but found &amp;'static )</a:t>
            </a:r>
          </a:p>
          <a:p>
            <a:r>
              <a:rPr lang="en-US" sz="2400" b="1" dirty="0"/>
              <a:t>sample2.rs:8     </a:t>
            </a:r>
            <a:r>
              <a:rPr lang="en-US" sz="2400" b="1" dirty="0" err="1"/>
              <a:t>set_name</a:t>
            </a:r>
            <a:r>
              <a:rPr lang="en-US" sz="2400" b="1" dirty="0"/>
              <a:t>("roads")</a:t>
            </a:r>
            <a:r>
              <a:rPr lang="en-US" sz="2400" b="1" dirty="0" smtClean="0"/>
              <a:t>;</a:t>
            </a:r>
            <a:endParaRPr lang="en-US" sz="2400" b="1" dirty="0"/>
          </a:p>
        </p:txBody>
      </p:sp>
    </p:spTree>
    <p:extLst>
      <p:ext uri="{BB962C8B-B14F-4D97-AF65-F5344CB8AC3E}">
        <p14:creationId xmlns:p14="http://schemas.microsoft.com/office/powerpoint/2010/main" val="435415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50</a:t>
            </a:fld>
            <a:endParaRPr lang="en-US"/>
          </a:p>
        </p:txBody>
      </p:sp>
      <p:sp>
        <p:nvSpPr>
          <p:cNvPr id="6" name="Rectangle 5"/>
          <p:cNvSpPr/>
          <p:nvPr/>
        </p:nvSpPr>
        <p:spPr>
          <a:xfrm>
            <a:off x="457202" y="283953"/>
            <a:ext cx="6510877" cy="3785652"/>
          </a:xfrm>
          <a:prstGeom prst="rect">
            <a:avLst/>
          </a:prstGeom>
          <a:solidFill>
            <a:schemeClr val="accent6">
              <a:lumMod val="40000"/>
              <a:lumOff val="60000"/>
            </a:schemeClr>
          </a:solidFill>
        </p:spPr>
        <p:txBody>
          <a:bodyPr wrap="square">
            <a:spAutoFit/>
          </a:bodyPr>
          <a:lstStyle/>
          <a:p>
            <a:r>
              <a:rPr lang="en-US" sz="2400" dirty="0" err="1"/>
              <a:t>fn</a:t>
            </a:r>
            <a:r>
              <a:rPr lang="en-US" sz="2400" dirty="0"/>
              <a:t> </a:t>
            </a:r>
            <a:r>
              <a:rPr lang="en-US" sz="2400" dirty="0" err="1"/>
              <a:t>set_name</a:t>
            </a:r>
            <a:r>
              <a:rPr lang="en-US" sz="2400" dirty="0"/>
              <a:t>(</a:t>
            </a:r>
            <a:r>
              <a:rPr lang="en-US" sz="2400" dirty="0" err="1"/>
              <a:t>gname</a:t>
            </a:r>
            <a:r>
              <a:rPr lang="en-US" sz="2400" dirty="0"/>
              <a:t> : &amp;</a:t>
            </a:r>
            <a:r>
              <a:rPr lang="en-US" sz="2400" dirty="0" err="1"/>
              <a:t>mut</a:t>
            </a:r>
            <a:r>
              <a:rPr lang="en-US" sz="2400" dirty="0"/>
              <a:t> ~</a:t>
            </a:r>
            <a:r>
              <a:rPr lang="en-US" sz="2400" dirty="0" err="1"/>
              <a:t>str</a:t>
            </a:r>
            <a:r>
              <a:rPr lang="en-US" sz="2400" dirty="0"/>
              <a:t>, </a:t>
            </a:r>
            <a:r>
              <a:rPr lang="en-US" sz="2400" dirty="0" err="1"/>
              <a:t>pname</a:t>
            </a:r>
            <a:r>
              <a:rPr lang="en-US" sz="2400" dirty="0"/>
              <a:t> : ~</a:t>
            </a:r>
            <a:r>
              <a:rPr lang="en-US" sz="2400" dirty="0" err="1"/>
              <a:t>str</a:t>
            </a:r>
            <a:r>
              <a:rPr lang="en-US" sz="2400" dirty="0"/>
              <a:t>) {</a:t>
            </a:r>
          </a:p>
          <a:p>
            <a:r>
              <a:rPr lang="en-US" sz="2400" dirty="0"/>
              <a:t>    *</a:t>
            </a:r>
            <a:r>
              <a:rPr lang="en-US" sz="2400" dirty="0" err="1"/>
              <a:t>gname</a:t>
            </a:r>
            <a:r>
              <a:rPr lang="en-US" sz="2400" dirty="0"/>
              <a:t> = </a:t>
            </a:r>
            <a:r>
              <a:rPr lang="en-US" sz="2400" dirty="0" err="1"/>
              <a:t>pname</a:t>
            </a:r>
            <a:r>
              <a:rPr lang="en-US" sz="2400" dirty="0"/>
              <a:t>;</a:t>
            </a:r>
          </a:p>
          <a:p>
            <a:r>
              <a:rPr lang="en-US" sz="2400" dirty="0"/>
              <a:t>}</a:t>
            </a:r>
          </a:p>
          <a:p>
            <a:endParaRPr lang="en-US" sz="2400" dirty="0"/>
          </a:p>
          <a:p>
            <a:r>
              <a:rPr lang="is-IS" sz="2400" dirty="0"/>
              <a:t>fn main() {</a:t>
            </a:r>
          </a:p>
          <a:p>
            <a:r>
              <a:rPr lang="en-US" sz="2400" dirty="0"/>
              <a:t>    let </a:t>
            </a:r>
            <a:r>
              <a:rPr lang="en-US" sz="2400" dirty="0" err="1"/>
              <a:t>mut</a:t>
            </a:r>
            <a:r>
              <a:rPr lang="en-US" sz="2400" dirty="0"/>
              <a:t> </a:t>
            </a:r>
            <a:r>
              <a:rPr lang="en-US" sz="2400" dirty="0" err="1"/>
              <a:t>gname</a:t>
            </a:r>
            <a:r>
              <a:rPr lang="en-US" sz="2400" dirty="0"/>
              <a:t> : ~</a:t>
            </a:r>
            <a:r>
              <a:rPr lang="en-US" sz="2400" dirty="0" err="1"/>
              <a:t>str</a:t>
            </a:r>
            <a:r>
              <a:rPr lang="en-US" sz="2400" dirty="0"/>
              <a:t> = ~"annotations";</a:t>
            </a:r>
          </a:p>
          <a:p>
            <a:r>
              <a:rPr lang="en-US" sz="2400" dirty="0"/>
              <a:t>    </a:t>
            </a:r>
            <a:r>
              <a:rPr lang="en-US" sz="2400" dirty="0" err="1"/>
              <a:t>println</a:t>
            </a:r>
            <a:r>
              <a:rPr lang="en-US" sz="2400" dirty="0"/>
              <a:t>!("</a:t>
            </a:r>
            <a:r>
              <a:rPr lang="en-US" sz="2400" dirty="0" err="1"/>
              <a:t>gname</a:t>
            </a:r>
            <a:r>
              <a:rPr lang="en-US" sz="2400" dirty="0"/>
              <a:t> = {:s}", </a:t>
            </a:r>
            <a:r>
              <a:rPr lang="en-US" sz="2400" dirty="0" err="1"/>
              <a:t>gname</a:t>
            </a:r>
            <a:r>
              <a:rPr lang="en-US" sz="2400" dirty="0"/>
              <a:t>);</a:t>
            </a:r>
          </a:p>
          <a:p>
            <a:r>
              <a:rPr lang="en-US" sz="2400" dirty="0"/>
              <a:t>    </a:t>
            </a:r>
            <a:r>
              <a:rPr lang="en-US" sz="2400" dirty="0" err="1"/>
              <a:t>set_name</a:t>
            </a:r>
            <a:r>
              <a:rPr lang="en-US" sz="2400" dirty="0"/>
              <a:t>(&amp;</a:t>
            </a:r>
            <a:r>
              <a:rPr lang="en-US" sz="2400" dirty="0" err="1"/>
              <a:t>mut</a:t>
            </a:r>
            <a:r>
              <a:rPr lang="en-US" sz="2400" dirty="0"/>
              <a:t> </a:t>
            </a:r>
            <a:r>
              <a:rPr lang="en-US" sz="2400" dirty="0" err="1"/>
              <a:t>gname</a:t>
            </a:r>
            <a:r>
              <a:rPr lang="en-US" sz="2400" dirty="0"/>
              <a:t>, ~"frees");</a:t>
            </a:r>
          </a:p>
          <a:p>
            <a:r>
              <a:rPr lang="en-US" sz="2400" dirty="0"/>
              <a:t>    </a:t>
            </a:r>
            <a:r>
              <a:rPr lang="en-US" sz="2400" dirty="0" err="1"/>
              <a:t>println</a:t>
            </a:r>
            <a:r>
              <a:rPr lang="en-US" sz="2400" dirty="0"/>
              <a:t>!("</a:t>
            </a:r>
            <a:r>
              <a:rPr lang="en-US" sz="2400" dirty="0" err="1"/>
              <a:t>gname</a:t>
            </a:r>
            <a:r>
              <a:rPr lang="en-US" sz="2400" dirty="0"/>
              <a:t> = {:s}", </a:t>
            </a:r>
            <a:r>
              <a:rPr lang="en-US" sz="2400" dirty="0" err="1"/>
              <a:t>gname</a:t>
            </a:r>
            <a:r>
              <a:rPr lang="en-US" sz="2400" dirty="0"/>
              <a:t>);</a:t>
            </a:r>
          </a:p>
          <a:p>
            <a:r>
              <a:rPr lang="en-US" sz="2400" dirty="0"/>
              <a:t>}</a:t>
            </a:r>
          </a:p>
        </p:txBody>
      </p:sp>
      <p:sp>
        <p:nvSpPr>
          <p:cNvPr id="7" name="Rectangle 6"/>
          <p:cNvSpPr/>
          <p:nvPr/>
        </p:nvSpPr>
        <p:spPr>
          <a:xfrm>
            <a:off x="4864413" y="3734829"/>
            <a:ext cx="3822391" cy="1200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t>gash&gt; rust run </a:t>
            </a:r>
            <a:r>
              <a:rPr lang="en-US" sz="2400" b="1" dirty="0" err="1"/>
              <a:t>good.rs</a:t>
            </a:r>
            <a:endParaRPr lang="en-US" sz="2400" b="1" dirty="0"/>
          </a:p>
          <a:p>
            <a:r>
              <a:rPr lang="en-US" sz="2400" b="1" dirty="0" err="1" smtClean="0"/>
              <a:t>gname</a:t>
            </a:r>
            <a:r>
              <a:rPr lang="en-US" sz="2400" b="1" dirty="0" smtClean="0"/>
              <a:t> </a:t>
            </a:r>
            <a:r>
              <a:rPr lang="en-US" sz="2400" b="1" dirty="0"/>
              <a:t>= annotations</a:t>
            </a:r>
          </a:p>
          <a:p>
            <a:r>
              <a:rPr lang="en-US" sz="2400" b="1" dirty="0" err="1"/>
              <a:t>gname</a:t>
            </a:r>
            <a:r>
              <a:rPr lang="en-US" sz="2400" b="1" dirty="0"/>
              <a:t> = frees </a:t>
            </a:r>
          </a:p>
        </p:txBody>
      </p:sp>
    </p:spTree>
    <p:extLst>
      <p:ext uri="{BB962C8B-B14F-4D97-AF65-F5344CB8AC3E}">
        <p14:creationId xmlns:p14="http://schemas.microsoft.com/office/powerpoint/2010/main" val="840879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51</a:t>
            </a:fld>
            <a:endParaRPr lang="en-US"/>
          </a:p>
        </p:txBody>
      </p:sp>
      <p:pic>
        <p:nvPicPr>
          <p:cNvPr id="7" name="Picture 6" descr="Screen Shot 2013-09-16 at 2.08.41 PM.png"/>
          <p:cNvPicPr>
            <a:picLocks noChangeAspect="1"/>
          </p:cNvPicPr>
          <p:nvPr/>
        </p:nvPicPr>
        <p:blipFill rotWithShape="1">
          <a:blip r:embed="rId2">
            <a:extLst>
              <a:ext uri="{28A0092B-C50C-407E-A947-70E740481C1C}">
                <a14:useLocalDpi xmlns:a14="http://schemas.microsoft.com/office/drawing/2010/main" val="0"/>
              </a:ext>
            </a:extLst>
          </a:blip>
          <a:srcRect l="3969" t="7691" r="3439" b="31068"/>
          <a:stretch/>
        </p:blipFill>
        <p:spPr>
          <a:xfrm>
            <a:off x="294225" y="267641"/>
            <a:ext cx="6686840" cy="1793894"/>
          </a:xfrm>
          <a:prstGeom prst="rect">
            <a:avLst/>
          </a:prstGeom>
          <a:ln>
            <a:noFill/>
          </a:ln>
          <a:effectLst>
            <a:outerShdw blurRad="292100" dist="139700" dir="2700000" algn="tl" rotWithShape="0">
              <a:srgbClr val="333333">
                <a:alpha val="65000"/>
              </a:srgbClr>
            </a:outerShdw>
          </a:effectLst>
        </p:spPr>
      </p:pic>
      <p:pic>
        <p:nvPicPr>
          <p:cNvPr id="9" name="Picture 8" descr="Screen Shot 2013-09-16 at 2.09.28 PM.png"/>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b="48318"/>
          <a:stretch/>
        </p:blipFill>
        <p:spPr>
          <a:xfrm>
            <a:off x="768808" y="3331185"/>
            <a:ext cx="7354458" cy="809672"/>
          </a:xfrm>
          <a:prstGeom prst="rect">
            <a:avLst/>
          </a:prstGeom>
          <a:ln>
            <a:noFill/>
          </a:ln>
          <a:effectLst>
            <a:softEdge rad="112500"/>
          </a:effectLst>
        </p:spPr>
      </p:pic>
      <p:sp>
        <p:nvSpPr>
          <p:cNvPr id="2" name="TextBox 1"/>
          <p:cNvSpPr txBox="1"/>
          <p:nvPr/>
        </p:nvSpPr>
        <p:spPr>
          <a:xfrm>
            <a:off x="1162582" y="4234608"/>
            <a:ext cx="6636252" cy="461665"/>
          </a:xfrm>
          <a:prstGeom prst="rect">
            <a:avLst/>
          </a:prstGeom>
          <a:noFill/>
        </p:spPr>
        <p:txBody>
          <a:bodyPr wrap="none" rtlCol="0">
            <a:spAutoFit/>
          </a:bodyPr>
          <a:lstStyle/>
          <a:p>
            <a:r>
              <a:rPr lang="en-US" sz="2400" i="1" dirty="0" smtClean="0"/>
              <a:t>Why doesn’t Rust complain about the missing </a:t>
            </a:r>
            <a:r>
              <a:rPr lang="en-US" sz="2400" b="1" i="1" dirty="0" smtClean="0"/>
              <a:t>free</a:t>
            </a:r>
            <a:r>
              <a:rPr lang="en-US" sz="2400" i="1" dirty="0" smtClean="0"/>
              <a:t>?</a:t>
            </a:r>
            <a:endParaRPr lang="en-US" sz="2400" i="1" dirty="0"/>
          </a:p>
        </p:txBody>
      </p:sp>
      <p:sp>
        <p:nvSpPr>
          <p:cNvPr id="12" name="Rectangle 11"/>
          <p:cNvSpPr/>
          <p:nvPr/>
        </p:nvSpPr>
        <p:spPr>
          <a:xfrm>
            <a:off x="1613943" y="1822897"/>
            <a:ext cx="7246028" cy="1384995"/>
          </a:xfrm>
          <a:prstGeom prst="rect">
            <a:avLst/>
          </a:prstGeom>
          <a:solidFill>
            <a:schemeClr val="accent6">
              <a:lumMod val="40000"/>
              <a:lumOff val="60000"/>
            </a:schemeClr>
          </a:solidFill>
        </p:spPr>
        <p:txBody>
          <a:bodyPr wrap="square">
            <a:spAutoFit/>
          </a:bodyPr>
          <a:lstStyle/>
          <a:p>
            <a:r>
              <a:rPr lang="en-US" sz="2800" dirty="0" err="1"/>
              <a:t>fn</a:t>
            </a:r>
            <a:r>
              <a:rPr lang="en-US" sz="2800" dirty="0"/>
              <a:t> </a:t>
            </a:r>
            <a:r>
              <a:rPr lang="en-US" sz="2800" dirty="0" err="1"/>
              <a:t>set_name</a:t>
            </a:r>
            <a:r>
              <a:rPr lang="en-US" sz="2800" dirty="0"/>
              <a:t>(</a:t>
            </a:r>
            <a:r>
              <a:rPr lang="en-US" sz="2800" dirty="0" err="1"/>
              <a:t>gname</a:t>
            </a:r>
            <a:r>
              <a:rPr lang="en-US" sz="2800" dirty="0"/>
              <a:t> : &amp;</a:t>
            </a:r>
            <a:r>
              <a:rPr lang="en-US" sz="2800" dirty="0" err="1"/>
              <a:t>mut</a:t>
            </a:r>
            <a:r>
              <a:rPr lang="en-US" sz="2800" dirty="0"/>
              <a:t> ~</a:t>
            </a:r>
            <a:r>
              <a:rPr lang="en-US" sz="2800" dirty="0" err="1"/>
              <a:t>str</a:t>
            </a:r>
            <a:r>
              <a:rPr lang="en-US" sz="2800" dirty="0"/>
              <a:t>, </a:t>
            </a:r>
            <a:r>
              <a:rPr lang="en-US" sz="2800" dirty="0" err="1"/>
              <a:t>pname</a:t>
            </a:r>
            <a:r>
              <a:rPr lang="en-US" sz="2800" dirty="0"/>
              <a:t> : ~</a:t>
            </a:r>
            <a:r>
              <a:rPr lang="en-US" sz="2800" dirty="0" err="1"/>
              <a:t>str</a:t>
            </a:r>
            <a:r>
              <a:rPr lang="en-US" sz="2800" dirty="0"/>
              <a:t>) {</a:t>
            </a:r>
          </a:p>
          <a:p>
            <a:r>
              <a:rPr lang="en-US" sz="2800" dirty="0"/>
              <a:t>    *</a:t>
            </a:r>
            <a:r>
              <a:rPr lang="en-US" sz="2800" dirty="0" err="1"/>
              <a:t>gname</a:t>
            </a:r>
            <a:r>
              <a:rPr lang="en-US" sz="2800" dirty="0"/>
              <a:t> = </a:t>
            </a:r>
            <a:r>
              <a:rPr lang="en-US" sz="2800" dirty="0" err="1"/>
              <a:t>pname</a:t>
            </a:r>
            <a:r>
              <a:rPr lang="en-US" sz="2800" dirty="0"/>
              <a:t>;</a:t>
            </a:r>
          </a:p>
          <a:p>
            <a:r>
              <a:rPr lang="en-US" sz="2800" dirty="0" smtClean="0"/>
              <a:t>}</a:t>
            </a:r>
            <a:endParaRPr lang="en-US" sz="2800" dirty="0"/>
          </a:p>
        </p:txBody>
      </p:sp>
    </p:spTree>
    <p:extLst>
      <p:ext uri="{BB962C8B-B14F-4D97-AF65-F5344CB8AC3E}">
        <p14:creationId xmlns:p14="http://schemas.microsoft.com/office/powerpoint/2010/main" val="59166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 t="18838" r="20791"/>
          <a:stretch/>
        </p:blipFill>
        <p:spPr>
          <a:xfrm>
            <a:off x="1" y="0"/>
            <a:ext cx="9144000" cy="5143500"/>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pPr/>
              <a:t>52</a:t>
            </a:fld>
            <a:endParaRPr lang="en-US"/>
          </a:p>
        </p:txBody>
      </p:sp>
      <p:sp>
        <p:nvSpPr>
          <p:cNvPr id="7" name="TextBox 6"/>
          <p:cNvSpPr txBox="1"/>
          <p:nvPr/>
        </p:nvSpPr>
        <p:spPr>
          <a:xfrm>
            <a:off x="235582" y="367001"/>
            <a:ext cx="3201565" cy="1815882"/>
          </a:xfrm>
          <a:prstGeom prst="rect">
            <a:avLst/>
          </a:prstGeom>
          <a:solidFill>
            <a:schemeClr val="tx1"/>
          </a:solidFill>
        </p:spPr>
        <p:txBody>
          <a:bodyPr wrap="square" rtlCol="0">
            <a:spAutoFit/>
          </a:bodyPr>
          <a:lstStyle/>
          <a:p>
            <a:pPr algn="r"/>
            <a:r>
              <a:rPr lang="en-US" sz="2800" i="1" dirty="0" smtClean="0">
                <a:solidFill>
                  <a:schemeClr val="accent6">
                    <a:lumMod val="40000"/>
                    <a:lumOff val="60000"/>
                  </a:schemeClr>
                </a:solidFill>
              </a:rPr>
              <a:t>Frees</a:t>
            </a:r>
            <a:r>
              <a:rPr lang="en-US" sz="2800" dirty="0" smtClean="0">
                <a:solidFill>
                  <a:schemeClr val="accent6">
                    <a:lumMod val="40000"/>
                    <a:lumOff val="60000"/>
                  </a:schemeClr>
                </a:solidFill>
              </a:rPr>
              <a:t>?</a:t>
            </a:r>
            <a:endParaRPr lang="en-US" sz="2800" dirty="0" smtClean="0">
              <a:solidFill>
                <a:schemeClr val="accent6">
                  <a:lumMod val="40000"/>
                  <a:lumOff val="60000"/>
                </a:schemeClr>
              </a:solidFill>
            </a:endParaRPr>
          </a:p>
          <a:p>
            <a:pPr algn="r"/>
            <a:endParaRPr lang="en-US" sz="2800" dirty="0">
              <a:solidFill>
                <a:schemeClr val="accent6">
                  <a:lumMod val="40000"/>
                  <a:lumOff val="60000"/>
                </a:schemeClr>
              </a:solidFill>
            </a:endParaRPr>
          </a:p>
          <a:p>
            <a:pPr algn="r"/>
            <a:r>
              <a:rPr lang="en-US" sz="2800" dirty="0" smtClean="0">
                <a:solidFill>
                  <a:schemeClr val="accent6">
                    <a:lumMod val="40000"/>
                    <a:lumOff val="60000"/>
                  </a:schemeClr>
                </a:solidFill>
              </a:rPr>
              <a:t>Where we are going, we don’t need </a:t>
            </a:r>
            <a:r>
              <a:rPr lang="en-US" sz="2800" b="1" dirty="0" smtClean="0">
                <a:solidFill>
                  <a:schemeClr val="accent6">
                    <a:lumMod val="40000"/>
                    <a:lumOff val="60000"/>
                  </a:schemeClr>
                </a:solidFill>
              </a:rPr>
              <a:t>frees</a:t>
            </a:r>
            <a:r>
              <a:rPr lang="en-US" sz="2800" dirty="0" smtClean="0">
                <a:solidFill>
                  <a:schemeClr val="accent6">
                    <a:lumMod val="40000"/>
                    <a:lumOff val="60000"/>
                  </a:schemeClr>
                </a:solidFill>
              </a:rPr>
              <a:t>!</a:t>
            </a:r>
            <a:endParaRPr lang="en-US" sz="2800" dirty="0">
              <a:solidFill>
                <a:schemeClr val="accent6">
                  <a:lumMod val="40000"/>
                  <a:lumOff val="60000"/>
                </a:schemeClr>
              </a:solidFill>
            </a:endParaRPr>
          </a:p>
        </p:txBody>
      </p:sp>
    </p:spTree>
    <p:extLst>
      <p:ext uri="{BB962C8B-B14F-4D97-AF65-F5344CB8AC3E}">
        <p14:creationId xmlns:p14="http://schemas.microsoft.com/office/powerpoint/2010/main" val="208480616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Charge</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53</a:t>
            </a:fld>
            <a:endParaRPr lang="en-US"/>
          </a:p>
        </p:txBody>
      </p:sp>
      <p:sp>
        <p:nvSpPr>
          <p:cNvPr id="8" name="TextBox 7"/>
          <p:cNvSpPr txBox="1"/>
          <p:nvPr/>
        </p:nvSpPr>
        <p:spPr>
          <a:xfrm>
            <a:off x="823727" y="1315366"/>
            <a:ext cx="7308061" cy="1200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You </a:t>
            </a:r>
            <a:r>
              <a:rPr lang="en-US" sz="2400" dirty="0" smtClean="0"/>
              <a:t>can use any language you want for </a:t>
            </a:r>
            <a:r>
              <a:rPr lang="en-US" sz="2400" dirty="0" smtClean="0"/>
              <a:t>PS3, but </a:t>
            </a:r>
            <a:r>
              <a:rPr lang="en-US" sz="2400" dirty="0" smtClean="0"/>
              <a:t>if your submission has any double-free vulnerabilities, buffer overflow vulnerabilities, or memory leaks you get a -</a:t>
            </a:r>
            <a:r>
              <a:rPr lang="en-US" sz="2400" dirty="0" smtClean="0"/>
              <a:t>10.  </a:t>
            </a:r>
            <a:endParaRPr lang="en-US" sz="2400" dirty="0"/>
          </a:p>
        </p:txBody>
      </p:sp>
      <p:sp>
        <p:nvSpPr>
          <p:cNvPr id="10" name="TextBox 9"/>
          <p:cNvSpPr txBox="1"/>
          <p:nvPr/>
        </p:nvSpPr>
        <p:spPr>
          <a:xfrm>
            <a:off x="823727" y="2967776"/>
            <a:ext cx="7308061" cy="1200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400" dirty="0" smtClean="0"/>
              <a:t>Exam 1 will be posted once I get back to my office </a:t>
            </a:r>
          </a:p>
          <a:p>
            <a:pPr algn="ctr"/>
            <a:r>
              <a:rPr lang="en-US" sz="2400" dirty="0" smtClean="0"/>
              <a:t>and type ‘make publish’.  </a:t>
            </a:r>
          </a:p>
          <a:p>
            <a:pPr algn="ctr"/>
            <a:r>
              <a:rPr lang="en-US" sz="2400" dirty="0" smtClean="0"/>
              <a:t>Due 11:59pm Thursday.</a:t>
            </a:r>
            <a:endParaRPr lang="en-US" sz="2400" dirty="0"/>
          </a:p>
        </p:txBody>
      </p:sp>
    </p:spTree>
    <p:extLst>
      <p:ext uri="{BB962C8B-B14F-4D97-AF65-F5344CB8AC3E}">
        <p14:creationId xmlns:p14="http://schemas.microsoft.com/office/powerpoint/2010/main" val="34841554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a:t>
            </a:fld>
            <a:endParaRPr lang="en-US"/>
          </a:p>
        </p:txBody>
      </p:sp>
    </p:spTree>
    <p:extLst>
      <p:ext uri="{BB962C8B-B14F-4D97-AF65-F5344CB8AC3E}">
        <p14:creationId xmlns:p14="http://schemas.microsoft.com/office/powerpoint/2010/main" val="259563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Concurrent </a:t>
            </a:r>
            <a:r>
              <a:rPr lang="en-US" dirty="0" err="1" smtClean="0"/>
              <a:t>Collatz</a:t>
            </a:r>
            <a:r>
              <a:rPr lang="en-US" dirty="0"/>
              <a:t> </a:t>
            </a:r>
            <a:r>
              <a:rPr lang="en-US" dirty="0" smtClean="0"/>
              <a:t>Challenge</a:t>
            </a:r>
            <a:endParaRPr lang="en-US" dirty="0"/>
          </a:p>
        </p:txBody>
      </p:sp>
      <p:sp>
        <p:nvSpPr>
          <p:cNvPr id="3" name="Content Placeholder 2"/>
          <p:cNvSpPr>
            <a:spLocks noGrp="1"/>
          </p:cNvSpPr>
          <p:nvPr>
            <p:ph idx="1"/>
          </p:nvPr>
        </p:nvSpPr>
        <p:spPr/>
        <p:txBody>
          <a:bodyPr/>
          <a:lstStyle/>
          <a:p>
            <a:pPr marL="0" indent="0">
              <a:buNone/>
            </a:pPr>
            <a:r>
              <a:rPr lang="en-US" dirty="0" smtClean="0"/>
              <a:t>Last class…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6</a:t>
            </a:fld>
            <a:endParaRPr lang="en-US"/>
          </a:p>
        </p:txBody>
      </p:sp>
      <p:sp>
        <p:nvSpPr>
          <p:cNvPr id="7" name="Rectangle 6"/>
          <p:cNvSpPr/>
          <p:nvPr/>
        </p:nvSpPr>
        <p:spPr>
          <a:xfrm>
            <a:off x="1258455" y="2087040"/>
            <a:ext cx="6049818" cy="181588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800" b="1" dirty="0"/>
              <a:t>Challenge: </a:t>
            </a:r>
            <a:r>
              <a:rPr lang="en-US" sz="2800" dirty="0"/>
              <a:t>Write a substantially better </a:t>
            </a:r>
            <a:r>
              <a:rPr lang="en-US" sz="2800" dirty="0" err="1"/>
              <a:t>find_collatz</a:t>
            </a:r>
            <a:r>
              <a:rPr lang="en-US" sz="2800" dirty="0"/>
              <a:t> program that makes good use of all available cores, and always produces the correct result.</a:t>
            </a:r>
          </a:p>
        </p:txBody>
      </p:sp>
    </p:spTree>
    <p:extLst>
      <p:ext uri="{BB962C8B-B14F-4D97-AF65-F5344CB8AC3E}">
        <p14:creationId xmlns:p14="http://schemas.microsoft.com/office/powerpoint/2010/main" val="4245257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a:t>
            </a:fld>
            <a:endParaRPr lang="en-US"/>
          </a:p>
        </p:txBody>
      </p:sp>
      <p:sp>
        <p:nvSpPr>
          <p:cNvPr id="3" name="Rectangle 2"/>
          <p:cNvSpPr/>
          <p:nvPr/>
        </p:nvSpPr>
        <p:spPr>
          <a:xfrm>
            <a:off x="247194" y="150616"/>
            <a:ext cx="4936717" cy="4616648"/>
          </a:xfrm>
          <a:prstGeom prst="rect">
            <a:avLst/>
          </a:prstGeom>
          <a:solidFill>
            <a:srgbClr val="DDD9C3"/>
          </a:solidFill>
        </p:spPr>
        <p:txBody>
          <a:bodyPr wrap="square">
            <a:spAutoFit/>
          </a:bodyPr>
          <a:lstStyle/>
          <a:p>
            <a:r>
              <a:rPr lang="en-US" sz="1400" dirty="0" err="1"/>
              <a:t>fn</a:t>
            </a:r>
            <a:r>
              <a:rPr lang="en-US" sz="1400" dirty="0"/>
              <a:t> </a:t>
            </a:r>
            <a:r>
              <a:rPr lang="en-US" sz="1400" dirty="0" err="1"/>
              <a:t>find_collatz</a:t>
            </a:r>
            <a:r>
              <a:rPr lang="en-US" sz="1400" dirty="0"/>
              <a:t>(k: </a:t>
            </a:r>
            <a:r>
              <a:rPr lang="en-US" sz="1400" dirty="0" err="1"/>
              <a:t>int</a:t>
            </a:r>
            <a:r>
              <a:rPr lang="en-US" sz="1400" dirty="0"/>
              <a:t>) -&gt; </a:t>
            </a:r>
            <a:r>
              <a:rPr lang="en-US" sz="1400" dirty="0" err="1"/>
              <a:t>int</a:t>
            </a:r>
            <a:r>
              <a:rPr lang="en-US" sz="1400" dirty="0"/>
              <a:t> {</a:t>
            </a:r>
          </a:p>
          <a:p>
            <a:r>
              <a:rPr lang="cs-CZ" sz="1400" dirty="0" smtClean="0"/>
              <a:t>    let </a:t>
            </a:r>
            <a:r>
              <a:rPr lang="cs-CZ" sz="1400" dirty="0" err="1"/>
              <a:t>mut</a:t>
            </a:r>
            <a:r>
              <a:rPr lang="cs-CZ" sz="1400" dirty="0"/>
              <a:t> n = 1;</a:t>
            </a:r>
          </a:p>
          <a:p>
            <a:r>
              <a:rPr lang="en-US" sz="1400" dirty="0"/>
              <a:t>    let </a:t>
            </a:r>
            <a:r>
              <a:rPr lang="en-US" sz="1400" dirty="0" err="1"/>
              <a:t>max_tasks</a:t>
            </a:r>
            <a:r>
              <a:rPr lang="en-US" sz="1400" dirty="0"/>
              <a:t> = 7; // keep all my cores busy                                                                                                                                                                                            </a:t>
            </a:r>
          </a:p>
          <a:p>
            <a:endParaRPr lang="en-US" sz="1400" dirty="0"/>
          </a:p>
          <a:p>
            <a:r>
              <a:rPr lang="en-US" sz="1400" dirty="0"/>
              <a:t>    let </a:t>
            </a:r>
            <a:r>
              <a:rPr lang="en-US" sz="1400" dirty="0" err="1"/>
              <a:t>mut</a:t>
            </a:r>
            <a:r>
              <a:rPr lang="en-US" sz="1400" dirty="0"/>
              <a:t> </a:t>
            </a:r>
            <a:r>
              <a:rPr lang="en-US" sz="1400" dirty="0" err="1"/>
              <a:t>found_result</a:t>
            </a:r>
            <a:r>
              <a:rPr lang="en-US" sz="1400" dirty="0"/>
              <a:t> = false;</a:t>
            </a:r>
          </a:p>
          <a:p>
            <a:r>
              <a:rPr lang="en-US" sz="1400" dirty="0"/>
              <a:t>    let </a:t>
            </a:r>
            <a:r>
              <a:rPr lang="en-US" sz="1400" dirty="0" err="1"/>
              <a:t>mut</a:t>
            </a:r>
            <a:r>
              <a:rPr lang="en-US" sz="1400" dirty="0"/>
              <a:t> result = -1; // need to initialize                                                                                                                                                                                              </a:t>
            </a:r>
          </a:p>
          <a:p>
            <a:endParaRPr lang="en-US" sz="1400" dirty="0"/>
          </a:p>
          <a:p>
            <a:r>
              <a:rPr lang="en-US" sz="1400" dirty="0"/>
              <a:t>    while !</a:t>
            </a:r>
            <a:r>
              <a:rPr lang="en-US" sz="1400" dirty="0" err="1"/>
              <a:t>found_result</a:t>
            </a:r>
            <a:r>
              <a:rPr lang="en-US" sz="1400" dirty="0"/>
              <a:t> {</a:t>
            </a:r>
          </a:p>
          <a:p>
            <a:r>
              <a:rPr lang="en-US" sz="1400" dirty="0"/>
              <a:t>        let </a:t>
            </a:r>
            <a:r>
              <a:rPr lang="en-US" sz="1400" dirty="0" err="1"/>
              <a:t>mut</a:t>
            </a:r>
            <a:r>
              <a:rPr lang="en-US" sz="1400" dirty="0"/>
              <a:t> ports = ~[];</a:t>
            </a:r>
          </a:p>
          <a:p>
            <a:endParaRPr lang="en-US" sz="1400" dirty="0"/>
          </a:p>
          <a:p>
            <a:r>
              <a:rPr lang="it-IT" sz="1400" dirty="0"/>
              <a:t>        for i in </a:t>
            </a:r>
            <a:r>
              <a:rPr lang="it-IT" sz="1400" dirty="0" err="1"/>
              <a:t>range</a:t>
            </a:r>
            <a:r>
              <a:rPr lang="it-IT" sz="1400" dirty="0"/>
              <a:t>(0, </a:t>
            </a:r>
            <a:r>
              <a:rPr lang="it-IT" sz="1400" dirty="0" err="1"/>
              <a:t>max_tasks</a:t>
            </a:r>
            <a:r>
              <a:rPr lang="it-IT" sz="1400" dirty="0"/>
              <a:t>) {</a:t>
            </a:r>
          </a:p>
          <a:p>
            <a:r>
              <a:rPr lang="cs-CZ" sz="1400" dirty="0"/>
              <a:t>            let val = n + i;</a:t>
            </a:r>
          </a:p>
          <a:p>
            <a:r>
              <a:rPr lang="en-US" sz="1400" dirty="0"/>
              <a:t>            let (port, </a:t>
            </a:r>
            <a:r>
              <a:rPr lang="en-US" sz="1400" dirty="0" err="1"/>
              <a:t>chan</a:t>
            </a:r>
            <a:r>
              <a:rPr lang="en-US" sz="1400" dirty="0"/>
              <a:t>) : (Port&lt;</a:t>
            </a:r>
            <a:r>
              <a:rPr lang="en-US" sz="1400" dirty="0" err="1"/>
              <a:t>int</a:t>
            </a:r>
            <a:r>
              <a:rPr lang="en-US" sz="1400" dirty="0"/>
              <a:t>&gt;, Chan&lt;</a:t>
            </a:r>
            <a:r>
              <a:rPr lang="en-US" sz="1400" dirty="0" err="1"/>
              <a:t>int</a:t>
            </a:r>
            <a:r>
              <a:rPr lang="en-US" sz="1400" dirty="0"/>
              <a:t>&gt;) = Chan::new();</a:t>
            </a:r>
          </a:p>
          <a:p>
            <a:r>
              <a:rPr lang="es-ES_tradnl" sz="1400" dirty="0"/>
              <a:t>            </a:t>
            </a:r>
            <a:r>
              <a:rPr lang="es-ES_tradnl" sz="1400" dirty="0" err="1"/>
              <a:t>ports.push</a:t>
            </a:r>
            <a:r>
              <a:rPr lang="es-ES_tradnl" sz="1400" dirty="0"/>
              <a:t>(</a:t>
            </a:r>
            <a:r>
              <a:rPr lang="es-ES_tradnl" sz="1400" dirty="0" err="1"/>
              <a:t>port</a:t>
            </a:r>
            <a:r>
              <a:rPr lang="es-ES_tradnl" sz="1400" dirty="0"/>
              <a:t>);</a:t>
            </a:r>
          </a:p>
          <a:p>
            <a:endParaRPr lang="es-ES_tradnl" sz="1400" dirty="0"/>
          </a:p>
          <a:p>
            <a:r>
              <a:rPr lang="pl-PL" sz="1400" dirty="0"/>
              <a:t>            </a:t>
            </a:r>
            <a:r>
              <a:rPr lang="pl-PL" sz="1400" dirty="0" err="1"/>
              <a:t>spawn</a:t>
            </a:r>
            <a:r>
              <a:rPr lang="pl-PL" sz="1400" dirty="0"/>
              <a:t>(proc() {</a:t>
            </a:r>
          </a:p>
          <a:p>
            <a:r>
              <a:rPr lang="en-US" sz="1400" dirty="0"/>
              <a:t>               let steps = </a:t>
            </a:r>
            <a:r>
              <a:rPr lang="en-US" sz="1400" dirty="0" err="1"/>
              <a:t>collatz_steps</a:t>
            </a:r>
            <a:r>
              <a:rPr lang="en-US" sz="1400" dirty="0"/>
              <a:t>(</a:t>
            </a:r>
            <a:r>
              <a:rPr lang="en-US" sz="1400" dirty="0" err="1"/>
              <a:t>val</a:t>
            </a:r>
            <a:r>
              <a:rPr lang="en-US" sz="1400" dirty="0"/>
              <a:t>);</a:t>
            </a:r>
          </a:p>
          <a:p>
            <a:r>
              <a:rPr lang="en-US" sz="1400" dirty="0"/>
              <a:t>               </a:t>
            </a:r>
            <a:r>
              <a:rPr lang="en-US" sz="1400" dirty="0" err="1"/>
              <a:t>println</a:t>
            </a:r>
            <a:r>
              <a:rPr lang="en-US" sz="1400" dirty="0"/>
              <a:t>!("Result for {}: {}", </a:t>
            </a:r>
            <a:r>
              <a:rPr lang="en-US" sz="1400" dirty="0" err="1"/>
              <a:t>val</a:t>
            </a:r>
            <a:r>
              <a:rPr lang="en-US" sz="1400" dirty="0"/>
              <a:t>, steps);</a:t>
            </a:r>
          </a:p>
          <a:p>
            <a:r>
              <a:rPr lang="en-US" sz="1400" dirty="0"/>
              <a:t>               </a:t>
            </a:r>
            <a:r>
              <a:rPr lang="en-US" sz="1400" dirty="0" err="1"/>
              <a:t>chan.send</a:t>
            </a:r>
            <a:r>
              <a:rPr lang="en-US" sz="1400" dirty="0"/>
              <a:t>(steps);</a:t>
            </a:r>
          </a:p>
          <a:p>
            <a:r>
              <a:rPr lang="en-US" sz="1400" dirty="0"/>
              <a:t>            });</a:t>
            </a:r>
          </a:p>
          <a:p>
            <a:r>
              <a:rPr lang="en-US" sz="1400" dirty="0"/>
              <a:t>        </a:t>
            </a:r>
            <a:r>
              <a:rPr lang="en-US" sz="1400" dirty="0" smtClean="0"/>
              <a:t>}</a:t>
            </a:r>
            <a:r>
              <a:rPr lang="it-IT" sz="1400" dirty="0" smtClean="0"/>
              <a:t>       </a:t>
            </a:r>
            <a:endParaRPr lang="cs-CZ" sz="1400" dirty="0"/>
          </a:p>
        </p:txBody>
      </p:sp>
      <p:sp>
        <p:nvSpPr>
          <p:cNvPr id="4" name="Rectangle 3"/>
          <p:cNvSpPr/>
          <p:nvPr/>
        </p:nvSpPr>
        <p:spPr>
          <a:xfrm>
            <a:off x="5338780" y="396688"/>
            <a:ext cx="3485929" cy="3970318"/>
          </a:xfrm>
          <a:prstGeom prst="rect">
            <a:avLst/>
          </a:prstGeom>
          <a:solidFill>
            <a:srgbClr val="DDD9C3"/>
          </a:solidFill>
        </p:spPr>
        <p:txBody>
          <a:bodyPr wrap="square">
            <a:spAutoFit/>
          </a:bodyPr>
          <a:lstStyle/>
          <a:p>
            <a:r>
              <a:rPr lang="it-IT" dirty="0"/>
              <a:t> for i in </a:t>
            </a:r>
            <a:r>
              <a:rPr lang="it-IT" dirty="0" err="1"/>
              <a:t>range</a:t>
            </a:r>
            <a:r>
              <a:rPr lang="it-IT" dirty="0"/>
              <a:t>(0, </a:t>
            </a:r>
            <a:r>
              <a:rPr lang="it-IT" dirty="0" err="1"/>
              <a:t>max_tasks</a:t>
            </a:r>
            <a:r>
              <a:rPr lang="it-IT" dirty="0"/>
              <a:t>) {</a:t>
            </a:r>
          </a:p>
          <a:p>
            <a:r>
              <a:rPr lang="cs-CZ" dirty="0"/>
              <a:t>            let port = </a:t>
            </a:r>
            <a:r>
              <a:rPr lang="cs-CZ" dirty="0" err="1"/>
              <a:t>ports.pop</a:t>
            </a:r>
            <a:r>
              <a:rPr lang="cs-CZ" dirty="0"/>
              <a:t>();</a:t>
            </a:r>
          </a:p>
          <a:p>
            <a:r>
              <a:rPr lang="cs-CZ" dirty="0"/>
              <a:t>            let </a:t>
            </a:r>
            <a:r>
              <a:rPr lang="cs-CZ" dirty="0" err="1"/>
              <a:t>steps</a:t>
            </a:r>
            <a:r>
              <a:rPr lang="cs-CZ" dirty="0"/>
              <a:t> = </a:t>
            </a:r>
            <a:r>
              <a:rPr lang="cs-CZ" dirty="0" err="1"/>
              <a:t>port.recv</a:t>
            </a:r>
            <a:r>
              <a:rPr lang="cs-CZ" dirty="0"/>
              <a:t>();</a:t>
            </a:r>
          </a:p>
          <a:p>
            <a:r>
              <a:rPr lang="en-US" dirty="0"/>
              <a:t>            if steps &gt; k {</a:t>
            </a:r>
          </a:p>
          <a:p>
            <a:r>
              <a:rPr lang="en-US" dirty="0"/>
              <a:t>                </a:t>
            </a:r>
            <a:r>
              <a:rPr lang="en-US" dirty="0" err="1"/>
              <a:t>found_result</a:t>
            </a:r>
            <a:r>
              <a:rPr lang="en-US" dirty="0"/>
              <a:t> = true;</a:t>
            </a:r>
          </a:p>
          <a:p>
            <a:r>
              <a:rPr lang="fi-FI" dirty="0"/>
              <a:t>                </a:t>
            </a:r>
            <a:r>
              <a:rPr lang="fi-FI" dirty="0" err="1"/>
              <a:t>result</a:t>
            </a:r>
            <a:r>
              <a:rPr lang="fi-FI" dirty="0"/>
              <a:t> = n + i;</a:t>
            </a:r>
          </a:p>
          <a:p>
            <a:r>
              <a:rPr lang="fi-FI" dirty="0"/>
              <a:t>            }</a:t>
            </a:r>
          </a:p>
          <a:p>
            <a:r>
              <a:rPr lang="fi-FI" dirty="0"/>
              <a:t>        }</a:t>
            </a:r>
          </a:p>
          <a:p>
            <a:r>
              <a:rPr lang="fi-FI" dirty="0"/>
              <a:t>        n += </a:t>
            </a:r>
            <a:r>
              <a:rPr lang="fi-FI" dirty="0" err="1"/>
              <a:t>max_tasks</a:t>
            </a:r>
            <a:r>
              <a:rPr lang="fi-FI" dirty="0"/>
              <a:t>;</a:t>
            </a:r>
          </a:p>
          <a:p>
            <a:r>
              <a:rPr lang="fi-FI" dirty="0"/>
              <a:t>    }</a:t>
            </a:r>
          </a:p>
          <a:p>
            <a:endParaRPr lang="fi-FI" dirty="0"/>
          </a:p>
          <a:p>
            <a:r>
              <a:rPr lang="nb-NO" dirty="0"/>
              <a:t>    </a:t>
            </a:r>
            <a:r>
              <a:rPr lang="nb-NO" dirty="0" err="1"/>
              <a:t>assert</a:t>
            </a:r>
            <a:r>
              <a:rPr lang="nb-NO" dirty="0"/>
              <a:t>!(</a:t>
            </a:r>
            <a:r>
              <a:rPr lang="nb-NO" dirty="0" err="1"/>
              <a:t>result</a:t>
            </a:r>
            <a:r>
              <a:rPr lang="nb-NO" dirty="0"/>
              <a:t> != -1);</a:t>
            </a:r>
          </a:p>
          <a:p>
            <a:r>
              <a:rPr lang="nb-NO" dirty="0"/>
              <a:t>    </a:t>
            </a:r>
            <a:r>
              <a:rPr lang="nb-NO" dirty="0" err="1"/>
              <a:t>result</a:t>
            </a:r>
            <a:endParaRPr lang="nb-NO" dirty="0"/>
          </a:p>
          <a:p>
            <a:r>
              <a:rPr lang="nb-NO" dirty="0"/>
              <a:t>}</a:t>
            </a:r>
            <a:endParaRPr lang="cs-CZ" dirty="0"/>
          </a:p>
        </p:txBody>
      </p:sp>
    </p:spTree>
    <p:extLst>
      <p:ext uri="{BB962C8B-B14F-4D97-AF65-F5344CB8AC3E}">
        <p14:creationId xmlns:p14="http://schemas.microsoft.com/office/powerpoint/2010/main" val="387094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0526"/>
            <a:ext cx="8229600" cy="2299384"/>
          </a:xfrm>
        </p:spPr>
        <p:txBody>
          <a:bodyPr>
            <a:normAutofit fontScale="90000"/>
          </a:bodyPr>
          <a:lstStyle/>
          <a:p>
            <a:r>
              <a:rPr lang="en-US" sz="4900" dirty="0" smtClean="0"/>
              <a:t>A Much Better Way</a:t>
            </a:r>
            <a:r>
              <a:rPr lang="en-US" dirty="0" smtClean="0"/>
              <a:t/>
            </a:r>
            <a:br>
              <a:rPr lang="en-US" dirty="0" smtClean="0"/>
            </a:br>
            <a:r>
              <a:rPr lang="en-US" dirty="0"/>
              <a:t/>
            </a:r>
            <a:br>
              <a:rPr lang="en-US" dirty="0"/>
            </a:br>
            <a:r>
              <a:rPr lang="en-US" b="1" dirty="0"/>
              <a:t>Loren </a:t>
            </a:r>
            <a:r>
              <a:rPr lang="en-US" b="1" dirty="0" err="1"/>
              <a:t>Fryxell</a:t>
            </a:r>
            <a:r>
              <a:rPr lang="en-US" b="1" dirty="0"/>
              <a:t> </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8</a:t>
            </a:fld>
            <a:endParaRPr lang="en-US"/>
          </a:p>
        </p:txBody>
      </p:sp>
    </p:spTree>
    <p:extLst>
      <p:ext uri="{BB962C8B-B14F-4D97-AF65-F5344CB8AC3E}">
        <p14:creationId xmlns:p14="http://schemas.microsoft.com/office/powerpoint/2010/main" val="2507709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24018</TotalTime>
  <Words>3171</Words>
  <Application>Microsoft Macintosh PowerPoint</Application>
  <PresentationFormat>On-screen Show (16:9)</PresentationFormat>
  <Paragraphs>465</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Class 8</vt:lpstr>
      <vt:lpstr>Plan for Today</vt:lpstr>
      <vt:lpstr>Exam 1</vt:lpstr>
      <vt:lpstr>Any Questions?</vt:lpstr>
      <vt:lpstr>PowerPoint Presentation</vt:lpstr>
      <vt:lpstr>PowerPoint Presentation</vt:lpstr>
      <vt:lpstr>Concurrent Collatz Challenge</vt:lpstr>
      <vt:lpstr>PowerPoint Presentation</vt:lpstr>
      <vt:lpstr>A Much Better Way  Loren Fryxell  </vt:lpstr>
      <vt:lpstr>Memory Management</vt:lpstr>
      <vt:lpstr>C Memory Management</vt:lpstr>
      <vt:lpstr>PowerPoint Presentation</vt:lpstr>
      <vt:lpstr>PowerPoint Presentation</vt:lpstr>
      <vt:lpstr>PowerPoint Presentation</vt:lpstr>
      <vt:lpstr>A More Realistic Example</vt:lpstr>
      <vt:lpstr>PowerPoint Presentation</vt:lpstr>
      <vt:lpstr>PowerPoint Presentation</vt:lpstr>
      <vt:lpstr>Berkeley Software Distribution</vt:lpstr>
      <vt:lpstr>PowerPoint Presentation</vt:lpstr>
      <vt:lpstr>PowerPoint Presentation</vt:lpstr>
      <vt:lpstr>PowerPoint Presentation</vt:lpstr>
      <vt:lpstr>PowerPoint Presentation</vt:lpstr>
      <vt:lpstr>Exploiting the BSD4.3 version</vt:lpstr>
      <vt:lpstr>PowerPoint Presentation</vt:lpstr>
      <vt:lpstr>PowerPoint Presentation</vt:lpstr>
      <vt:lpstr>PowerPoint Presentation</vt:lpstr>
      <vt:lpstr>PowerPoint Presentation</vt:lpstr>
      <vt:lpstr>Stack Smashing Defense</vt:lpstr>
      <vt:lpstr>No-Execute Pages</vt:lpstr>
      <vt:lpstr>Stack Smashing Defense #2</vt:lpstr>
      <vt:lpstr>PowerPoint Presentation</vt:lpstr>
      <vt:lpstr>PowerPoint Presentation</vt:lpstr>
      <vt:lpstr>PowerPoint Presentation</vt:lpstr>
      <vt:lpstr>PowerPoint Presentation</vt:lpstr>
      <vt:lpstr>PowerPoint Presentation</vt:lpstr>
      <vt:lpstr>(Why) Doesn’t C++ solve this?</vt:lpstr>
      <vt:lpstr>Doesn’t Java solve this?</vt:lpstr>
      <vt:lpstr>PowerPoint Presentation</vt:lpstr>
      <vt:lpstr>PowerPoint Presentation</vt:lpstr>
      <vt:lpstr>PowerPoint Presentation</vt:lpstr>
      <vt:lpstr>“Willy-Nilly” Memory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Charge</vt:lpstr>
    </vt:vector>
  </TitlesOfParts>
  <Manager/>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subject/>
  <dc:creator>David Evans</dc:creator>
  <cp:keywords/>
  <dc:description/>
  <cp:lastModifiedBy>David Evans</cp:lastModifiedBy>
  <cp:revision>251</cp:revision>
  <cp:lastPrinted>2014-01-30T14:57:33Z</cp:lastPrinted>
  <dcterms:created xsi:type="dcterms:W3CDTF">2013-08-26T17:24:32Z</dcterms:created>
  <dcterms:modified xsi:type="dcterms:W3CDTF">2014-02-11T17:16:17Z</dcterms:modified>
  <cp:category/>
</cp:coreProperties>
</file>