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63" r:id="rId3"/>
    <p:sldId id="264" r:id="rId4"/>
    <p:sldId id="265" r:id="rId5"/>
    <p:sldId id="266" r:id="rId6"/>
    <p:sldId id="268" r:id="rId7"/>
    <p:sldId id="267" r:id="rId8"/>
    <p:sldId id="269" r:id="rId9"/>
    <p:sldId id="273" r:id="rId10"/>
    <p:sldId id="271" r:id="rId11"/>
    <p:sldId id="276" r:id="rId12"/>
    <p:sldId id="277" r:id="rId13"/>
    <p:sldId id="270" r:id="rId14"/>
    <p:sldId id="278" r:id="rId15"/>
    <p:sldId id="279" r:id="rId16"/>
    <p:sldId id="272" r:id="rId17"/>
    <p:sldId id="280" r:id="rId18"/>
    <p:sldId id="281" r:id="rId19"/>
    <p:sldId id="283" r:id="rId20"/>
    <p:sldId id="284" r:id="rId21"/>
    <p:sldId id="285" r:id="rId22"/>
    <p:sldId id="286" r:id="rId23"/>
    <p:sldId id="287" r:id="rId24"/>
    <p:sldId id="288" r:id="rId25"/>
    <p:sldId id="291" r:id="rId26"/>
    <p:sldId id="290" r:id="rId27"/>
    <p:sldId id="292" r:id="rId28"/>
    <p:sldId id="295" r:id="rId29"/>
    <p:sldId id="299" r:id="rId30"/>
    <p:sldId id="297" r:id="rId31"/>
    <p:sldId id="298" r:id="rId32"/>
    <p:sldId id="300" r:id="rId33"/>
    <p:sldId id="293" r:id="rId34"/>
    <p:sldId id="301" r:id="rId35"/>
    <p:sldId id="294" r:id="rId36"/>
    <p:sldId id="257" r:id="rId37"/>
    <p:sldId id="262" r:id="rId38"/>
    <p:sldId id="259" r:id="rId39"/>
    <p:sldId id="260" r:id="rId40"/>
    <p:sldId id="261" r:id="rId41"/>
    <p:sldId id="302" r:id="rId42"/>
    <p:sldId id="303" r:id="rId43"/>
    <p:sldId id="289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750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A40B-D368-6541-9EB9-2E8893F4FD74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D50D-D5B2-7D4F-97EB-B7F744238548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037F-29BC-F840-87F5-0083D6CAF8E8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BD21-4CCE-EA4F-8252-46A6FC0DA221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DE15-4262-A74A-B4A2-FFB1E89DB9FC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E811-19A8-FC4B-BA65-5FE343A47E1E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D2DF-4209-F149-BDC6-12D6BE13753D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4E26-1F07-F14F-B79A-19528365E007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165A3-681A-0245-A544-A79BEE2E9970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plus.google.com/photos/114975801512009922265/albums/5689505522315686545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lh3.googleusercontent.com/-oBiRLH_rVRs/TvVFo--5vtI/AAAAAAAAAUU/8AVZLZ_kBLM/w686-h567-no/IMG_2015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b="9574"/>
          <a:stretch>
            <a:fillRect/>
          </a:stretch>
        </p:blipFill>
        <p:spPr bwMode="auto">
          <a:xfrm>
            <a:off x="0" y="0"/>
            <a:ext cx="9175874" cy="6858000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5958" y="5304115"/>
            <a:ext cx="3794500" cy="1418434"/>
          </a:xfrm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David Evans</a:t>
            </a:r>
            <a:endParaRPr lang="en-US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330204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0"/>
            <a:ext cx="8491608" cy="2178242"/>
          </a:xfrm>
        </p:spPr>
        <p:txBody>
          <a:bodyPr>
            <a:noAutofit/>
          </a:bodyPr>
          <a:lstStyle/>
          <a:p>
            <a: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Class </a:t>
            </a:r>
            <a:r>
              <a:rPr lang="en-US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9</a:t>
            </a:r>
            <a: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: </a:t>
            </a:r>
            <a:b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Mapping in Parallel</a:t>
            </a:r>
            <a:endParaRPr lang="en-US" sz="6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975" y="6353217"/>
            <a:ext cx="257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Jodhpur, India (Dec 2011)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766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9564"/>
            <a:ext cx="8334375" cy="54245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0A1A-7165-45C4-A01A-4D808276613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668" y="479108"/>
            <a:ext cx="6753225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03860" y="507855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1955-1960: First “mass-produced” computer (sold 123 of them)</a:t>
            </a:r>
          </a:p>
          <a:p>
            <a:r>
              <a:rPr lang="en-US" sz="2400" dirty="0" smtClean="0"/>
              <a:t>1 accumulator register (38 bits), 3 decrement registers (15 bit)</a:t>
            </a:r>
          </a:p>
          <a:p>
            <a:r>
              <a:rPr lang="en-US" sz="2400" dirty="0" smtClean="0"/>
              <a:t>Instructions had 3 bit </a:t>
            </a:r>
            <a:r>
              <a:rPr lang="en-US" sz="2400" dirty="0" err="1" smtClean="0"/>
              <a:t>opcode</a:t>
            </a:r>
            <a:r>
              <a:rPr lang="en-US" sz="2400" dirty="0" smtClean="0"/>
              <a:t>, 15 bit decrement, 15 bit address</a:t>
            </a:r>
            <a:endParaRPr lang="en-US" sz="2400" dirty="0"/>
          </a:p>
        </p:txBody>
      </p:sp>
      <p:pic>
        <p:nvPicPr>
          <p:cNvPr id="30727" name="Picture 7" descr="http://www.cs.princeton.edu/courses/archive/fall08/cos323/misc/01_704rooma.jpg"/>
          <p:cNvPicPr>
            <a:picLocks noChangeAspect="1" noChangeArrowheads="1"/>
          </p:cNvPicPr>
          <p:nvPr/>
        </p:nvPicPr>
        <p:blipFill>
          <a:blip r:embed="rId3" cstate="print"/>
          <a:srcRect t="20295"/>
          <a:stretch>
            <a:fillRect/>
          </a:stretch>
        </p:blipFill>
        <p:spPr bwMode="auto">
          <a:xfrm>
            <a:off x="1364462" y="2057400"/>
            <a:ext cx="7452310" cy="290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val 10"/>
          <p:cNvSpPr/>
          <p:nvPr/>
        </p:nvSpPr>
        <p:spPr>
          <a:xfrm>
            <a:off x="685800" y="1219200"/>
            <a:ext cx="16764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196340" y="2072640"/>
            <a:ext cx="2263140" cy="25831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96000" y="4038600"/>
            <a:ext cx="2734146" cy="92333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Magentic</a:t>
            </a:r>
            <a:r>
              <a:rPr lang="en-US" dirty="0" smtClean="0"/>
              <a:t> Core Memory</a:t>
            </a:r>
          </a:p>
          <a:p>
            <a:r>
              <a:rPr lang="en-US" dirty="0" smtClean="0"/>
              <a:t>32,000 36-bit words</a:t>
            </a:r>
          </a:p>
          <a:p>
            <a:r>
              <a:rPr lang="en-US" dirty="0" smtClean="0"/>
              <a:t>40,000 instructions/second</a:t>
            </a:r>
            <a:endParaRPr lang="en-US" dirty="0"/>
          </a:p>
        </p:txBody>
      </p:sp>
      <p:pic>
        <p:nvPicPr>
          <p:cNvPr id="30729" name="Picture 9" descr="http://cci-compeng.com/Unit_5_PC_Architecture/Unit_5_Images/5203_Cor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3180" y="2209800"/>
            <a:ext cx="2095500" cy="18383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0A1A-7165-45C4-A01A-4D808276613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4754" name="Picture 2" descr="http://infolab.stanford.edu/pub/voy/museum/pictures/display/McCart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5525" y="0"/>
            <a:ext cx="6848475" cy="684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90524" y="581025"/>
            <a:ext cx="2914651" cy="20621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John McCarthy</a:t>
            </a:r>
          </a:p>
          <a:p>
            <a:r>
              <a:rPr lang="en-US" sz="3200" dirty="0" smtClean="0"/>
              <a:t>playing chess with IBM </a:t>
            </a:r>
            <a:r>
              <a:rPr lang="en-US" sz="3200" dirty="0" smtClean="0"/>
              <a:t>7090</a:t>
            </a:r>
          </a:p>
          <a:p>
            <a:r>
              <a:rPr lang="en-US" sz="3200" dirty="0" smtClean="0"/>
              <a:t>(1967)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94" y="447675"/>
            <a:ext cx="883299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619250" y="4086225"/>
            <a:ext cx="7067550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fn </a:t>
            </a:r>
            <a:r>
              <a:rPr lang="en-US" dirty="0"/>
              <a:t>mapr(&amp;self, f: &amp;fn(</a:t>
            </a:r>
            <a:r>
              <a:rPr lang="en-US" dirty="0" err="1"/>
              <a:t>int</a:t>
            </a:r>
            <a:r>
              <a:rPr lang="en-US" dirty="0"/>
              <a:t>) -&gt; </a:t>
            </a:r>
            <a:r>
              <a:rPr lang="en-US" dirty="0" err="1"/>
              <a:t>int</a:t>
            </a:r>
            <a:r>
              <a:rPr lang="en-US" dirty="0"/>
              <a:t>) -&gt; List {</a:t>
            </a:r>
          </a:p>
          <a:p>
            <a:r>
              <a:rPr lang="en-US" dirty="0" smtClean="0"/>
              <a:t>     </a:t>
            </a:r>
            <a:r>
              <a:rPr lang="en-US" dirty="0"/>
              <a:t>match(*self) {</a:t>
            </a:r>
          </a:p>
          <a:p>
            <a:r>
              <a:rPr lang="en-US" dirty="0" smtClean="0"/>
              <a:t>         </a:t>
            </a:r>
            <a:r>
              <a:rPr lang="en-US" dirty="0"/>
              <a:t>None =&gt; None,</a:t>
            </a:r>
          </a:p>
          <a:p>
            <a:r>
              <a:rPr lang="en-US" dirty="0" smtClean="0"/>
              <a:t>         </a:t>
            </a:r>
            <a:r>
              <a:rPr lang="en-US" dirty="0" smtClean="0"/>
              <a:t>Some</a:t>
            </a:r>
            <a:r>
              <a:rPr lang="en-US" dirty="0"/>
              <a:t>(ref node) =&gt; {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/>
              <a:t>            </a:t>
            </a:r>
            <a:r>
              <a:rPr lang="en-US" dirty="0" smtClean="0"/>
              <a:t>Some</a:t>
            </a:r>
            <a:r>
              <a:rPr lang="en-US" dirty="0"/>
              <a:t>(~Node{ head: f(</a:t>
            </a:r>
            <a:r>
              <a:rPr lang="en-US" dirty="0" err="1"/>
              <a:t>node.head</a:t>
            </a:r>
            <a:r>
              <a:rPr lang="en-US" dirty="0"/>
              <a:t>), </a:t>
            </a:r>
            <a:r>
              <a:rPr lang="en-US" dirty="0" smtClean="0"/>
              <a:t>tail</a:t>
            </a:r>
            <a:r>
              <a:rPr lang="en-US" dirty="0"/>
              <a:t>: </a:t>
            </a:r>
            <a:r>
              <a:rPr lang="en-US" dirty="0" err="1"/>
              <a:t>node.tail.mapr</a:t>
            </a:r>
            <a:r>
              <a:rPr lang="en-US" dirty="0"/>
              <a:t>(f) }) },</a:t>
            </a:r>
          </a:p>
          <a:p>
            <a:r>
              <a:rPr lang="en-US" dirty="0" smtClean="0"/>
              <a:t>    } </a:t>
            </a:r>
          </a:p>
          <a:p>
            <a:r>
              <a:rPr lang="en-US" dirty="0" smtClean="0"/>
              <a:t>}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-1311275"/>
            <a:ext cx="7845719" cy="741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225" y="1200150"/>
            <a:ext cx="8410575" cy="20002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52500" y="4152900"/>
            <a:ext cx="72144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@</a:t>
            </a:r>
            <a:r>
              <a:rPr lang="en-US" sz="6600" dirty="0" smtClean="0"/>
              <a:t> pointers (in 1960)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09564"/>
            <a:ext cx="8334375" cy="54245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" y="3086100"/>
            <a:ext cx="7600950" cy="3138821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95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MapReduce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4850" y="1421368"/>
            <a:ext cx="1994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Google’s map:</a:t>
            </a:r>
          </a:p>
        </p:txBody>
      </p:sp>
      <p:sp>
        <p:nvSpPr>
          <p:cNvPr id="7" name="Rectangle 6"/>
          <p:cNvSpPr/>
          <p:nvPr/>
        </p:nvSpPr>
        <p:spPr>
          <a:xfrm>
            <a:off x="3581400" y="152400"/>
            <a:ext cx="5400675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fn </a:t>
            </a:r>
            <a:r>
              <a:rPr lang="en-US" dirty="0"/>
              <a:t>mapr(&amp;self, f: &amp;fn(</a:t>
            </a:r>
            <a:r>
              <a:rPr lang="en-US" dirty="0" err="1"/>
              <a:t>int</a:t>
            </a:r>
            <a:r>
              <a:rPr lang="en-US" dirty="0"/>
              <a:t>) -&gt; </a:t>
            </a:r>
            <a:r>
              <a:rPr lang="en-US" dirty="0" err="1"/>
              <a:t>int</a:t>
            </a:r>
            <a:r>
              <a:rPr lang="en-US" dirty="0"/>
              <a:t>) -&gt; List {</a:t>
            </a:r>
          </a:p>
          <a:p>
            <a:r>
              <a:rPr lang="en-US" dirty="0" smtClean="0"/>
              <a:t>     </a:t>
            </a:r>
            <a:r>
              <a:rPr lang="en-US" dirty="0"/>
              <a:t>match(*self) {</a:t>
            </a:r>
          </a:p>
          <a:p>
            <a:r>
              <a:rPr lang="en-US" dirty="0" smtClean="0"/>
              <a:t>         </a:t>
            </a:r>
            <a:r>
              <a:rPr lang="en-US" dirty="0"/>
              <a:t>None =&gt; None,</a:t>
            </a:r>
          </a:p>
          <a:p>
            <a:r>
              <a:rPr lang="en-US" dirty="0" smtClean="0"/>
              <a:t>         </a:t>
            </a:r>
            <a:r>
              <a:rPr lang="en-US" dirty="0" smtClean="0"/>
              <a:t>Some</a:t>
            </a:r>
            <a:r>
              <a:rPr lang="en-US" dirty="0"/>
              <a:t>(ref node) =&gt; {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/>
              <a:t>            </a:t>
            </a:r>
            <a:r>
              <a:rPr lang="en-US" dirty="0" smtClean="0"/>
              <a:t>Some</a:t>
            </a:r>
            <a:r>
              <a:rPr lang="en-US" dirty="0"/>
              <a:t>(~Node{ head: f(</a:t>
            </a:r>
            <a:r>
              <a:rPr lang="en-US" dirty="0" err="1"/>
              <a:t>node.head</a:t>
            </a:r>
            <a:r>
              <a:rPr lang="en-US" dirty="0"/>
              <a:t>),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/>
              <a:t>                                      </a:t>
            </a:r>
            <a:r>
              <a:rPr lang="en-US" dirty="0" smtClean="0"/>
              <a:t>tail</a:t>
            </a:r>
            <a:r>
              <a:rPr lang="en-US" dirty="0"/>
              <a:t>: </a:t>
            </a:r>
            <a:r>
              <a:rPr lang="en-US" dirty="0" err="1"/>
              <a:t>node.tail.mapr</a:t>
            </a:r>
            <a:r>
              <a:rPr lang="en-US" dirty="0"/>
              <a:t>(f) }) </a:t>
            </a:r>
            <a:r>
              <a:rPr lang="en-US" dirty="0" smtClean="0"/>
              <a:t>}, } } 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52650"/>
            <a:ext cx="7019925" cy="3867150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09675"/>
            <a:ext cx="5488491" cy="3667125"/>
          </a:xfrm>
          <a:prstGeom prst="rect">
            <a:avLst/>
          </a:prstGeom>
          <a:ln w="28575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 l="6513" t="38424" b="39655"/>
          <a:stretch>
            <a:fillRect/>
          </a:stretch>
        </p:blipFill>
        <p:spPr bwMode="auto">
          <a:xfrm>
            <a:off x="2324100" y="209550"/>
            <a:ext cx="6562725" cy="847725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09675"/>
            <a:ext cx="5488491" cy="3667125"/>
          </a:xfrm>
          <a:prstGeom prst="rect">
            <a:avLst/>
          </a:prstGeom>
          <a:ln w="28575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 l="6513" t="38424" b="39655"/>
          <a:stretch>
            <a:fillRect/>
          </a:stretch>
        </p:blipFill>
        <p:spPr bwMode="auto">
          <a:xfrm>
            <a:off x="2324100" y="209550"/>
            <a:ext cx="6562725" cy="847725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952500" y="4162425"/>
            <a:ext cx="7477125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fn </a:t>
            </a:r>
            <a:r>
              <a:rPr lang="en-US" sz="2800" dirty="0" err="1" smtClean="0"/>
              <a:t>mapg</a:t>
            </a:r>
            <a:r>
              <a:rPr lang="en-US" sz="2800" dirty="0" smtClean="0"/>
              <a:t>&lt;K1, V1, K2, V2&gt;(List&lt;Pair&lt;K1, V1&gt;&gt;, </a:t>
            </a:r>
          </a:p>
          <a:p>
            <a:r>
              <a:rPr lang="en-US" sz="2800" dirty="0" smtClean="0"/>
              <a:t> </a:t>
            </a:r>
            <a:r>
              <a:rPr lang="en-US" sz="2800" dirty="0" smtClean="0"/>
              <a:t>                                            </a:t>
            </a:r>
            <a:r>
              <a:rPr lang="en-US" sz="2800" dirty="0" smtClean="0"/>
              <a:t>f</a:t>
            </a:r>
            <a:r>
              <a:rPr lang="en-US" sz="2800" dirty="0"/>
              <a:t>: &amp;</a:t>
            </a:r>
            <a:r>
              <a:rPr lang="en-US" sz="2800" dirty="0" smtClean="0"/>
              <a:t>fn(K1, V1) -&gt; (K2, V2))</a:t>
            </a:r>
          </a:p>
          <a:p>
            <a:r>
              <a:rPr lang="en-US" sz="2800" dirty="0" smtClean="0"/>
              <a:t>           -&gt; List&lt;Pair&lt;K2, V2&gt;&gt;</a:t>
            </a:r>
            <a:endParaRPr lang="en-US" sz="2800" dirty="0" smtClean="0"/>
          </a:p>
          <a:p>
            <a:r>
              <a:rPr lang="en-US" sz="2800" dirty="0" smtClean="0"/>
              <a:t>fn </a:t>
            </a:r>
            <a:r>
              <a:rPr lang="en-US" sz="2800" dirty="0" err="1" smtClean="0"/>
              <a:t>reduceg</a:t>
            </a:r>
            <a:r>
              <a:rPr lang="en-US" sz="2800" dirty="0" smtClean="0"/>
              <a:t>&lt;K, V, R&gt;(K, List&lt;V&gt;) -&gt; List&lt;R&gt;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Recap list </a:t>
            </a:r>
            <a:r>
              <a:rPr lang="en-US" b="1" dirty="0" smtClean="0"/>
              <a:t>map </a:t>
            </a:r>
            <a:endParaRPr lang="en-US" dirty="0" smtClean="0"/>
          </a:p>
          <a:p>
            <a:r>
              <a:rPr lang="en-US" dirty="0" err="1" smtClean="0"/>
              <a:t>MapReduce</a:t>
            </a:r>
            <a:endParaRPr lang="en-US" dirty="0" smtClean="0"/>
          </a:p>
          <a:p>
            <a:r>
              <a:rPr lang="en-US" dirty="0" smtClean="0"/>
              <a:t>Tasks in Rust</a:t>
            </a:r>
          </a:p>
          <a:p>
            <a:r>
              <a:rPr lang="en-US" dirty="0" smtClean="0"/>
              <a:t>Multi-threaded map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6513" t="38424" b="39655"/>
          <a:stretch>
            <a:fillRect/>
          </a:stretch>
        </p:blipFill>
        <p:spPr bwMode="auto">
          <a:xfrm>
            <a:off x="2324100" y="209550"/>
            <a:ext cx="6562725" cy="847725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952500" y="1447800"/>
            <a:ext cx="7477125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fn </a:t>
            </a:r>
            <a:r>
              <a:rPr lang="en-US" sz="2800" dirty="0" err="1" smtClean="0"/>
              <a:t>mapg</a:t>
            </a:r>
            <a:r>
              <a:rPr lang="en-US" sz="2800" dirty="0" smtClean="0"/>
              <a:t>&lt;K1, V1, K2, V2&gt;(List&lt;Pair&lt;K1, V1&gt;&gt;, </a:t>
            </a:r>
          </a:p>
          <a:p>
            <a:r>
              <a:rPr lang="en-US" sz="2800" dirty="0" smtClean="0"/>
              <a:t> </a:t>
            </a:r>
            <a:r>
              <a:rPr lang="en-US" sz="2800" dirty="0" smtClean="0"/>
              <a:t>                                            </a:t>
            </a:r>
            <a:r>
              <a:rPr lang="en-US" sz="2800" dirty="0" smtClean="0"/>
              <a:t>f</a:t>
            </a:r>
            <a:r>
              <a:rPr lang="en-US" sz="2800" dirty="0"/>
              <a:t>: &amp;</a:t>
            </a:r>
            <a:r>
              <a:rPr lang="en-US" sz="2800" dirty="0" smtClean="0"/>
              <a:t>fn(K1, V1) -&gt; (K2, V2))</a:t>
            </a:r>
          </a:p>
          <a:p>
            <a:r>
              <a:rPr lang="en-US" sz="2800" dirty="0" smtClean="0"/>
              <a:t>           -&gt; List&lt;Pair&lt;K2, V2&gt;&gt;</a:t>
            </a:r>
            <a:endParaRPr lang="en-US" sz="2800" dirty="0" smtClean="0"/>
          </a:p>
          <a:p>
            <a:r>
              <a:rPr lang="en-US" sz="2800" dirty="0" smtClean="0"/>
              <a:t>fn </a:t>
            </a:r>
            <a:r>
              <a:rPr lang="en-US" sz="2800" dirty="0" err="1" smtClean="0"/>
              <a:t>reduceg</a:t>
            </a:r>
            <a:r>
              <a:rPr lang="en-US" sz="2800" dirty="0" smtClean="0"/>
              <a:t>&lt;K, V, R&gt;(K, List&lt;V&gt;) -&gt; List&lt;R&gt;</a:t>
            </a:r>
          </a:p>
        </p:txBody>
      </p:sp>
      <p:sp>
        <p:nvSpPr>
          <p:cNvPr id="7" name="Rectangle 6"/>
          <p:cNvSpPr/>
          <p:nvPr/>
        </p:nvSpPr>
        <p:spPr>
          <a:xfrm>
            <a:off x="771525" y="3438525"/>
            <a:ext cx="7477125" cy="22467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fn </a:t>
            </a:r>
            <a:r>
              <a:rPr lang="en-US" sz="2800" dirty="0" err="1" smtClean="0"/>
              <a:t>map_reduce</a:t>
            </a:r>
            <a:r>
              <a:rPr lang="en-US" sz="2800" dirty="0" smtClean="0"/>
              <a:t>&lt;K1, V1, K2, V2, R&gt;(</a:t>
            </a:r>
          </a:p>
          <a:p>
            <a:r>
              <a:rPr lang="en-US" sz="2800" dirty="0" smtClean="0"/>
              <a:t> </a:t>
            </a:r>
            <a:r>
              <a:rPr lang="en-US" sz="2800" dirty="0" smtClean="0"/>
              <a:t>      List&lt;Pair&lt;K1, V2&gt;&gt;,</a:t>
            </a:r>
          </a:p>
          <a:p>
            <a:r>
              <a:rPr lang="en-US" sz="2800" dirty="0" smtClean="0"/>
              <a:t>       </a:t>
            </a:r>
            <a:r>
              <a:rPr lang="en-US" sz="2800" dirty="0" err="1" smtClean="0"/>
              <a:t>mapf</a:t>
            </a:r>
            <a:r>
              <a:rPr lang="en-US" sz="2800" dirty="0"/>
              <a:t>: &amp;</a:t>
            </a:r>
            <a:r>
              <a:rPr lang="en-US" sz="2800" dirty="0" smtClean="0"/>
              <a:t>fn(K1, V1) -&gt; (K2, V2)),</a:t>
            </a:r>
          </a:p>
          <a:p>
            <a:r>
              <a:rPr lang="en-US" sz="2800" dirty="0" smtClean="0"/>
              <a:t> </a:t>
            </a:r>
            <a:r>
              <a:rPr lang="en-US" sz="2800" dirty="0" smtClean="0"/>
              <a:t>      </a:t>
            </a:r>
            <a:r>
              <a:rPr lang="en-US" sz="2800" dirty="0" err="1" smtClean="0"/>
              <a:t>reducef</a:t>
            </a:r>
            <a:r>
              <a:rPr lang="en-US" sz="2800" dirty="0" smtClean="0"/>
              <a:t>: &amp;fn(K2, List&lt;V2&gt;) -&gt; R)) </a:t>
            </a:r>
          </a:p>
          <a:p>
            <a:r>
              <a:rPr lang="en-US" sz="2800" dirty="0" smtClean="0"/>
              <a:t> </a:t>
            </a:r>
            <a:r>
              <a:rPr lang="en-US" sz="2800" dirty="0" smtClean="0"/>
              <a:t>   -&gt; List&lt;R&gt;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3900" y="657225"/>
            <a:ext cx="7477125" cy="48320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fn </a:t>
            </a:r>
            <a:r>
              <a:rPr lang="en-US" sz="2800" dirty="0" err="1" smtClean="0"/>
              <a:t>map_reduce</a:t>
            </a:r>
            <a:r>
              <a:rPr lang="en-US" sz="2800" dirty="0" smtClean="0"/>
              <a:t>&lt;K1, V1, K2, V2, R&gt;(</a:t>
            </a:r>
          </a:p>
          <a:p>
            <a:r>
              <a:rPr lang="en-US" sz="2800" dirty="0" smtClean="0"/>
              <a:t> </a:t>
            </a:r>
            <a:r>
              <a:rPr lang="en-US" sz="2800" dirty="0" smtClean="0"/>
              <a:t>      data: List&lt;Pair&lt;K1, V2&gt;&gt;,</a:t>
            </a:r>
          </a:p>
          <a:p>
            <a:r>
              <a:rPr lang="en-US" sz="2800" dirty="0" smtClean="0"/>
              <a:t>       </a:t>
            </a:r>
            <a:r>
              <a:rPr lang="en-US" sz="2800" dirty="0" err="1" smtClean="0"/>
              <a:t>mapf</a:t>
            </a:r>
            <a:r>
              <a:rPr lang="en-US" sz="2800" dirty="0"/>
              <a:t>: &amp;</a:t>
            </a:r>
            <a:r>
              <a:rPr lang="en-US" sz="2800" dirty="0" smtClean="0"/>
              <a:t>fn(K1, V1) -&gt; (K2, V2)),</a:t>
            </a:r>
          </a:p>
          <a:p>
            <a:r>
              <a:rPr lang="en-US" sz="2800" dirty="0" smtClean="0"/>
              <a:t> </a:t>
            </a:r>
            <a:r>
              <a:rPr lang="en-US" sz="2800" dirty="0" smtClean="0"/>
              <a:t>      </a:t>
            </a:r>
            <a:r>
              <a:rPr lang="en-US" sz="2800" dirty="0" err="1" smtClean="0"/>
              <a:t>reducef</a:t>
            </a:r>
            <a:r>
              <a:rPr lang="en-US" sz="2800" dirty="0" smtClean="0"/>
              <a:t>: &amp;fn(K2, List&lt;V2&gt;) -&gt; R)) </a:t>
            </a:r>
          </a:p>
          <a:p>
            <a:r>
              <a:rPr lang="en-US" sz="2800" dirty="0" smtClean="0"/>
              <a:t> </a:t>
            </a:r>
            <a:r>
              <a:rPr lang="en-US" sz="2800" dirty="0" smtClean="0"/>
              <a:t>   -&gt; List&lt;R&gt; {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}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95350" y="895350"/>
            <a:ext cx="7477125" cy="39703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fn </a:t>
            </a:r>
            <a:r>
              <a:rPr lang="en-US" sz="2800" dirty="0" err="1" smtClean="0"/>
              <a:t>map_reduce</a:t>
            </a:r>
            <a:r>
              <a:rPr lang="en-US" sz="2800" dirty="0" smtClean="0"/>
              <a:t>&lt;K1, V1, K2, V2, R&gt;(</a:t>
            </a:r>
          </a:p>
          <a:p>
            <a:r>
              <a:rPr lang="en-US" sz="2800" dirty="0" smtClean="0"/>
              <a:t> </a:t>
            </a:r>
            <a:r>
              <a:rPr lang="en-US" sz="2800" dirty="0" smtClean="0"/>
              <a:t>      data: List&lt;Pair&lt;K1, V2&gt;&gt;,</a:t>
            </a:r>
          </a:p>
          <a:p>
            <a:r>
              <a:rPr lang="en-US" sz="2800" dirty="0" smtClean="0"/>
              <a:t>       </a:t>
            </a:r>
            <a:r>
              <a:rPr lang="en-US" sz="2800" dirty="0" err="1" smtClean="0"/>
              <a:t>mapf</a:t>
            </a:r>
            <a:r>
              <a:rPr lang="en-US" sz="2800" dirty="0"/>
              <a:t>: &amp;</a:t>
            </a:r>
            <a:r>
              <a:rPr lang="en-US" sz="2800" dirty="0" smtClean="0"/>
              <a:t>fn(K1, V1) -&gt; (K2, V2)),</a:t>
            </a:r>
          </a:p>
          <a:p>
            <a:r>
              <a:rPr lang="en-US" sz="2800" dirty="0" smtClean="0"/>
              <a:t> </a:t>
            </a:r>
            <a:r>
              <a:rPr lang="en-US" sz="2800" dirty="0" smtClean="0"/>
              <a:t>      </a:t>
            </a:r>
            <a:r>
              <a:rPr lang="en-US" sz="2800" dirty="0" err="1" smtClean="0"/>
              <a:t>reducef</a:t>
            </a:r>
            <a:r>
              <a:rPr lang="en-US" sz="2800" dirty="0" smtClean="0"/>
              <a:t>: &amp;fn(K2, List&lt;V2&gt;) -&gt; R)) </a:t>
            </a:r>
          </a:p>
          <a:p>
            <a:r>
              <a:rPr lang="en-US" sz="2800" dirty="0" smtClean="0"/>
              <a:t> </a:t>
            </a:r>
            <a:r>
              <a:rPr lang="en-US" sz="2800" dirty="0" smtClean="0"/>
              <a:t>   -&gt; List&lt;R&gt; {</a:t>
            </a:r>
          </a:p>
          <a:p>
            <a:r>
              <a:rPr lang="en-US" sz="2800" dirty="0" smtClean="0"/>
              <a:t>      let </a:t>
            </a:r>
            <a:r>
              <a:rPr lang="en-US" sz="2800" dirty="0" err="1" smtClean="0"/>
              <a:t>ivalues</a:t>
            </a:r>
            <a:r>
              <a:rPr lang="en-US" sz="2800" dirty="0" smtClean="0"/>
              <a:t> = data.map(</a:t>
            </a:r>
            <a:r>
              <a:rPr lang="en-US" sz="2800" dirty="0" err="1" smtClean="0"/>
              <a:t>mapf</a:t>
            </a:r>
            <a:r>
              <a:rPr lang="en-US" sz="2800" dirty="0" smtClean="0"/>
              <a:t>)</a:t>
            </a:r>
            <a:endParaRPr lang="en-US" sz="2800" dirty="0" smtClean="0"/>
          </a:p>
          <a:p>
            <a:r>
              <a:rPr lang="en-US" sz="2800" dirty="0" smtClean="0"/>
              <a:t>	let </a:t>
            </a:r>
            <a:r>
              <a:rPr lang="en-US" sz="2800" dirty="0" err="1" smtClean="0"/>
              <a:t>mvalues</a:t>
            </a:r>
            <a:r>
              <a:rPr lang="en-US" sz="2800" dirty="0" smtClean="0"/>
              <a:t> = // merge </a:t>
            </a:r>
            <a:r>
              <a:rPr lang="en-US" sz="2800" dirty="0" err="1" smtClean="0"/>
              <a:t>ivalues</a:t>
            </a:r>
            <a:r>
              <a:rPr lang="en-US" sz="2800" dirty="0" smtClean="0"/>
              <a:t> by k2</a:t>
            </a:r>
          </a:p>
          <a:p>
            <a:r>
              <a:rPr lang="en-US" sz="2800" dirty="0" smtClean="0"/>
              <a:t> </a:t>
            </a:r>
            <a:r>
              <a:rPr lang="en-US" sz="2800" dirty="0" smtClean="0"/>
              <a:t>     mvalues.map(</a:t>
            </a:r>
            <a:r>
              <a:rPr lang="en-US" sz="2800" dirty="0" err="1" smtClean="0"/>
              <a:t>reducef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}</a:t>
            </a:r>
            <a:endParaRPr lang="en-US" sz="2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181225" y="5429250"/>
            <a:ext cx="6372225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Completing the code (with parallel map will finish today) is left as sticker-worthy exercise!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4638"/>
            <a:ext cx="8578312" cy="584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838450" cy="1697037"/>
          </a:xfrm>
        </p:spPr>
        <p:txBody>
          <a:bodyPr>
            <a:normAutofit/>
          </a:bodyPr>
          <a:lstStyle/>
          <a:p>
            <a:r>
              <a:rPr lang="en-US" dirty="0" smtClean="0"/>
              <a:t>Mapping in Parallel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Processes, Threads,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95825" cy="4525963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/>
              <a:t>Process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/>
              <a:t>Originally: abstraction for owning the whole 			machine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/>
              <a:t>What do you need: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19600" y="1600200"/>
            <a:ext cx="45339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Thread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(Illusion</a:t>
            </a:r>
            <a:r>
              <a:rPr lang="en-US" sz="3200" dirty="0" smtClean="0"/>
              <a:t> of) </a:t>
            </a:r>
            <a:r>
              <a:rPr lang="en-US" sz="3200" dirty="0" err="1" smtClean="0"/>
              <a:t>i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ndependent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sequence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instructions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What do you need: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Processes, Threads,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95825" cy="4525963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/>
              <a:t>Process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/>
              <a:t>Originally: abstraction for owning the whole 			machine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/>
              <a:t>What do you need: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Virginia cs4414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2900" y="4343400"/>
            <a:ext cx="407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Own </a:t>
            </a:r>
            <a:r>
              <a:rPr lang="en-US" sz="3200" b="1" dirty="0" smtClean="0"/>
              <a:t>program counter</a:t>
            </a:r>
          </a:p>
          <a:p>
            <a:r>
              <a:rPr lang="en-US" sz="3200" dirty="0" smtClean="0"/>
              <a:t>Own </a:t>
            </a:r>
            <a:r>
              <a:rPr lang="en-US" sz="3200" b="1" dirty="0" smtClean="0"/>
              <a:t>stack</a:t>
            </a:r>
            <a:r>
              <a:rPr lang="en-US" sz="3200" dirty="0" smtClean="0"/>
              <a:t>, </a:t>
            </a:r>
            <a:r>
              <a:rPr lang="en-US" sz="3200" b="1" dirty="0" smtClean="0"/>
              <a:t>registers</a:t>
            </a:r>
          </a:p>
          <a:p>
            <a:r>
              <a:rPr lang="en-US" sz="3200" dirty="0" smtClean="0"/>
              <a:t>Own </a:t>
            </a:r>
            <a:r>
              <a:rPr lang="en-US" sz="3200" b="1" dirty="0" smtClean="0"/>
              <a:t>memory space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62475" y="4343400"/>
            <a:ext cx="407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Own </a:t>
            </a:r>
            <a:r>
              <a:rPr lang="en-US" sz="3200" b="1" dirty="0" smtClean="0"/>
              <a:t>program counter</a:t>
            </a:r>
          </a:p>
          <a:p>
            <a:r>
              <a:rPr lang="en-US" sz="3200" dirty="0" smtClean="0"/>
              <a:t>Own </a:t>
            </a:r>
            <a:r>
              <a:rPr lang="en-US" sz="3200" b="1" dirty="0" smtClean="0"/>
              <a:t>stack</a:t>
            </a:r>
            <a:r>
              <a:rPr lang="en-US" sz="3200" dirty="0" smtClean="0"/>
              <a:t>, </a:t>
            </a:r>
            <a:r>
              <a:rPr lang="en-US" sz="3200" b="1" dirty="0" smtClean="0"/>
              <a:t>registers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Shares memory space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419600" y="1600200"/>
            <a:ext cx="45339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Thread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(Illusion</a:t>
            </a:r>
            <a:r>
              <a:rPr lang="en-US" sz="3200" dirty="0" smtClean="0"/>
              <a:t> of) </a:t>
            </a:r>
            <a:r>
              <a:rPr lang="en-US" sz="3200" dirty="0" err="1" smtClean="0"/>
              <a:t>i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ndependent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sequence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instructions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What do you need: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cs.virginia.edu/~evans/pictures/uwmsr01/dscn11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4" y="274638"/>
            <a:ext cx="7724775" cy="1143000"/>
          </a:xfrm>
        </p:spPr>
        <p:txBody>
          <a:bodyPr/>
          <a:lstStyle/>
          <a:p>
            <a:r>
              <a:rPr lang="en-US" dirty="0" smtClean="0"/>
              <a:t>Tasks in Rust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25 September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0" y="1600201"/>
            <a:ext cx="3829049" cy="337185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Own PC</a:t>
            </a:r>
          </a:p>
          <a:p>
            <a:pPr>
              <a:buNone/>
            </a:pPr>
            <a:r>
              <a:rPr lang="en-US" dirty="0" smtClean="0"/>
              <a:t>Own stack, registers</a:t>
            </a:r>
          </a:p>
          <a:p>
            <a:pPr>
              <a:buNone/>
            </a:pPr>
            <a:r>
              <a:rPr lang="en-US" dirty="0" smtClean="0"/>
              <a:t>Safely shared immutable memory</a:t>
            </a:r>
          </a:p>
          <a:p>
            <a:pPr>
              <a:buNone/>
            </a:pPr>
            <a:r>
              <a:rPr lang="en-US" dirty="0" smtClean="0"/>
              <a:t>Safely independent own memory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6344" y="1338591"/>
            <a:ext cx="2710165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fn spawn(f: ~fn</a:t>
            </a:r>
            <a:r>
              <a:rPr lang="en-US" sz="2800" dirty="0" smtClean="0"/>
              <a:t>())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5306" y="2162175"/>
            <a:ext cx="41042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spawn</a:t>
            </a:r>
            <a:r>
              <a:rPr lang="en-US" sz="2400" dirty="0" smtClean="0"/>
              <a:t>( | | {  </a:t>
            </a:r>
          </a:p>
          <a:p>
            <a:r>
              <a:rPr lang="en-US" sz="2400" dirty="0" smtClean="0"/>
              <a:t> </a:t>
            </a:r>
            <a:r>
              <a:rPr lang="en-US" sz="2400" dirty="0" smtClean="0"/>
              <a:t>   </a:t>
            </a:r>
            <a:r>
              <a:rPr lang="en-US" sz="2400" dirty="0" err="1" smtClean="0"/>
              <a:t>println</a:t>
            </a:r>
            <a:r>
              <a:rPr lang="en-US" sz="2400" dirty="0" smtClean="0"/>
              <a:t>(“Get back to work!”); </a:t>
            </a:r>
          </a:p>
          <a:p>
            <a:r>
              <a:rPr lang="en-US" sz="2400" dirty="0" smtClean="0"/>
              <a:t>});</a:t>
            </a:r>
            <a:endParaRPr lang="en-US" sz="2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57200" y="4105275"/>
            <a:ext cx="41042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do spawn</a:t>
            </a:r>
            <a:r>
              <a:rPr lang="en-US" sz="2400" dirty="0" smtClean="0"/>
              <a:t> </a:t>
            </a:r>
            <a:r>
              <a:rPr lang="en-US" sz="2400" dirty="0" smtClean="0"/>
              <a:t>{  </a:t>
            </a:r>
          </a:p>
          <a:p>
            <a:r>
              <a:rPr lang="en-US" sz="2400" dirty="0" smtClean="0"/>
              <a:t> </a:t>
            </a:r>
            <a:r>
              <a:rPr lang="en-US" sz="2400" dirty="0" smtClean="0"/>
              <a:t>   </a:t>
            </a:r>
            <a:r>
              <a:rPr lang="en-US" sz="2400" dirty="0" err="1" smtClean="0"/>
              <a:t>println</a:t>
            </a:r>
            <a:r>
              <a:rPr lang="en-US" sz="2400" dirty="0" smtClean="0"/>
              <a:t>(“Get back to work!”); </a:t>
            </a:r>
          </a:p>
          <a:p>
            <a:r>
              <a:rPr lang="en-US" sz="2400" dirty="0" smtClean="0"/>
              <a:t>}</a:t>
            </a:r>
            <a:endParaRPr lang="en-US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81000" y="3724275"/>
            <a:ext cx="1790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syntactic sugar: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770911" y="4972051"/>
            <a:ext cx="6173678" cy="10156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Task = Thread – </a:t>
            </a:r>
            <a:r>
              <a:rPr lang="en-US" sz="2000" i="1" dirty="0" smtClean="0"/>
              <a:t>unsafe memory sharing</a:t>
            </a:r>
          </a:p>
          <a:p>
            <a:pPr algn="ctr"/>
            <a:r>
              <a:rPr lang="en-US" sz="2000" b="1" dirty="0" smtClean="0"/>
              <a:t>or</a:t>
            </a:r>
          </a:p>
          <a:p>
            <a:pPr algn="ctr"/>
            <a:r>
              <a:rPr lang="en-US" sz="2000" b="1" dirty="0" smtClean="0"/>
              <a:t>Task</a:t>
            </a:r>
            <a:r>
              <a:rPr lang="en-US" sz="2000" dirty="0" smtClean="0"/>
              <a:t> = </a:t>
            </a:r>
            <a:r>
              <a:rPr lang="en-US" sz="2000" b="1" dirty="0" smtClean="0"/>
              <a:t>Process</a:t>
            </a:r>
            <a:r>
              <a:rPr lang="en-US" sz="2000" dirty="0" smtClean="0"/>
              <a:t> + </a:t>
            </a:r>
            <a:r>
              <a:rPr lang="en-US" sz="2000" i="1" dirty="0" smtClean="0"/>
              <a:t>safe memory sharing</a:t>
            </a:r>
            <a:r>
              <a:rPr lang="en-US" sz="2000" dirty="0" smtClean="0"/>
              <a:t> – </a:t>
            </a:r>
            <a:r>
              <a:rPr lang="en-US" sz="2000" i="1" dirty="0" smtClean="0"/>
              <a:t>cost of OS process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800" y="381000"/>
            <a:ext cx="768827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impl</a:t>
            </a:r>
            <a:r>
              <a:rPr lang="en-US" sz="2000" dirty="0" smtClean="0"/>
              <a:t> </a:t>
            </a:r>
            <a:r>
              <a:rPr lang="en-US" sz="2000" dirty="0"/>
              <a:t>Map for List {</a:t>
            </a:r>
          </a:p>
          <a:p>
            <a:r>
              <a:rPr lang="en-US" sz="2000" dirty="0"/>
              <a:t>    fn mapr(&amp;self, f:</a:t>
            </a:r>
            <a:r>
              <a:rPr lang="en-US" sz="2000" b="1" dirty="0"/>
              <a:t> &amp;</a:t>
            </a:r>
            <a:r>
              <a:rPr lang="en-US" sz="2000" dirty="0"/>
              <a:t>fn(</a:t>
            </a:r>
            <a:r>
              <a:rPr lang="en-US" sz="2000" dirty="0" err="1"/>
              <a:t>int</a:t>
            </a:r>
            <a:r>
              <a:rPr lang="en-US" sz="2000" dirty="0"/>
              <a:t>) -&gt; </a:t>
            </a:r>
            <a:r>
              <a:rPr lang="en-US" sz="2000" dirty="0" err="1"/>
              <a:t>int</a:t>
            </a:r>
            <a:r>
              <a:rPr lang="en-US" sz="2000" dirty="0"/>
              <a:t>) -&gt; List {</a:t>
            </a:r>
          </a:p>
          <a:p>
            <a:r>
              <a:rPr lang="en-US" sz="2000" dirty="0"/>
              <a:t>         match(*self) {</a:t>
            </a:r>
          </a:p>
          <a:p>
            <a:r>
              <a:rPr lang="en-US" sz="2000" dirty="0"/>
              <a:t>            None =&gt; None,</a:t>
            </a:r>
          </a:p>
          <a:p>
            <a:r>
              <a:rPr lang="en-US" sz="2000" dirty="0" smtClean="0"/>
              <a:t>            Some</a:t>
            </a:r>
            <a:r>
              <a:rPr lang="en-US" sz="2000" dirty="0"/>
              <a:t>(ref node) =&gt; { </a:t>
            </a:r>
            <a:endParaRPr lang="en-US" sz="2000" dirty="0" smtClean="0"/>
          </a:p>
          <a:p>
            <a:r>
              <a:rPr lang="en-US" sz="2000" dirty="0" smtClean="0"/>
              <a:t> </a:t>
            </a:r>
            <a:r>
              <a:rPr lang="en-US" sz="2000" dirty="0" smtClean="0"/>
              <a:t>                  </a:t>
            </a:r>
            <a:r>
              <a:rPr lang="en-US" sz="2000" dirty="0" smtClean="0"/>
              <a:t>Some</a:t>
            </a:r>
            <a:r>
              <a:rPr lang="en-US" sz="2000" dirty="0"/>
              <a:t>(~Node{ head: f(</a:t>
            </a:r>
            <a:r>
              <a:rPr lang="en-US" sz="2000" dirty="0" err="1"/>
              <a:t>node.head</a:t>
            </a:r>
            <a:r>
              <a:rPr lang="en-US" sz="2000" dirty="0"/>
              <a:t>), 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                       </a:t>
            </a:r>
            <a:r>
              <a:rPr lang="en-US" sz="2000" dirty="0" smtClean="0"/>
              <a:t> tail</a:t>
            </a:r>
            <a:r>
              <a:rPr lang="en-US" sz="2000" dirty="0"/>
              <a:t>: </a:t>
            </a:r>
            <a:r>
              <a:rPr lang="en-US" sz="2000" dirty="0" err="1"/>
              <a:t>node.tail.mapr</a:t>
            </a:r>
            <a:r>
              <a:rPr lang="en-US" sz="2000" dirty="0"/>
              <a:t>(f) }) </a:t>
            </a:r>
            <a:endParaRPr lang="en-US" sz="2000" dirty="0" smtClean="0"/>
          </a:p>
          <a:p>
            <a:r>
              <a:rPr lang="en-US" sz="2000" dirty="0" smtClean="0"/>
              <a:t> </a:t>
            </a:r>
            <a:r>
              <a:rPr lang="en-US" sz="2000" dirty="0" smtClean="0"/>
              <a:t>            </a:t>
            </a:r>
            <a:r>
              <a:rPr lang="en-US" sz="2000" dirty="0" smtClean="0"/>
              <a:t>},</a:t>
            </a:r>
            <a:endParaRPr lang="en-US" sz="2000" dirty="0"/>
          </a:p>
          <a:p>
            <a:r>
              <a:rPr lang="en-US" sz="2000" dirty="0"/>
              <a:t>      </a:t>
            </a:r>
            <a:r>
              <a:rPr lang="en-US" sz="2000" dirty="0" smtClean="0"/>
              <a:t>   }  </a:t>
            </a:r>
          </a:p>
          <a:p>
            <a:r>
              <a:rPr lang="en-US" sz="2000" dirty="0" smtClean="0"/>
              <a:t>    } </a:t>
            </a:r>
          </a:p>
          <a:p>
            <a:r>
              <a:rPr lang="en-US" sz="2000" dirty="0" smtClean="0"/>
              <a:t>}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619750" y="381000"/>
            <a:ext cx="299332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Original single-threaded mapr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63909" y="2886075"/>
            <a:ext cx="2710165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fn spawn(f: ~fn</a:t>
            </a:r>
            <a:r>
              <a:rPr lang="en-US" sz="2800" dirty="0" smtClean="0"/>
              <a:t>())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800" y="942975"/>
            <a:ext cx="76882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impl</a:t>
            </a:r>
            <a:r>
              <a:rPr lang="en-US" sz="2000" dirty="0" smtClean="0"/>
              <a:t> </a:t>
            </a:r>
            <a:r>
              <a:rPr lang="en-US" sz="2000" dirty="0"/>
              <a:t>Map for List {</a:t>
            </a:r>
          </a:p>
          <a:p>
            <a:r>
              <a:rPr lang="en-US" sz="2000" dirty="0"/>
              <a:t>    fn mapr(&amp;self, f:</a:t>
            </a:r>
            <a:r>
              <a:rPr lang="en-US" sz="2000" b="1" dirty="0"/>
              <a:t> </a:t>
            </a:r>
            <a:r>
              <a:rPr lang="en-US" sz="2000" b="1" dirty="0" smtClean="0"/>
              <a:t>extern </a:t>
            </a:r>
            <a:r>
              <a:rPr lang="en-US" sz="2000" dirty="0" smtClean="0"/>
              <a:t>fn(</a:t>
            </a:r>
            <a:r>
              <a:rPr lang="en-US" sz="2000" dirty="0" err="1" smtClean="0"/>
              <a:t>int</a:t>
            </a:r>
            <a:r>
              <a:rPr lang="en-US" sz="2000" dirty="0"/>
              <a:t>) -&gt; </a:t>
            </a:r>
            <a:r>
              <a:rPr lang="en-US" sz="2000" dirty="0" err="1"/>
              <a:t>int</a:t>
            </a:r>
            <a:r>
              <a:rPr lang="en-US" sz="2000" dirty="0"/>
              <a:t>) -&gt; List {</a:t>
            </a:r>
          </a:p>
          <a:p>
            <a:r>
              <a:rPr lang="en-US" sz="2000" dirty="0"/>
              <a:t>         match(*self) {</a:t>
            </a:r>
          </a:p>
          <a:p>
            <a:r>
              <a:rPr lang="en-US" sz="2000" dirty="0"/>
              <a:t>            None =&gt; None,</a:t>
            </a:r>
          </a:p>
          <a:p>
            <a:r>
              <a:rPr lang="en-US" sz="2000" dirty="0" smtClean="0"/>
              <a:t>            Some</a:t>
            </a:r>
            <a:r>
              <a:rPr lang="en-US" sz="2000" dirty="0"/>
              <a:t>(ref node) =&gt; { </a:t>
            </a:r>
            <a:endParaRPr lang="en-US" sz="2000" dirty="0" smtClean="0"/>
          </a:p>
          <a:p>
            <a:r>
              <a:rPr lang="en-US" sz="2000" dirty="0" smtClean="0"/>
              <a:t>	</a:t>
            </a:r>
            <a:r>
              <a:rPr lang="en-US" sz="2000" dirty="0" smtClean="0"/>
              <a:t>	   </a:t>
            </a:r>
            <a:r>
              <a:rPr lang="en-US" sz="2000" b="1" dirty="0" smtClean="0"/>
              <a:t>do spawn</a:t>
            </a:r>
            <a:r>
              <a:rPr lang="en-US" sz="2000" dirty="0" smtClean="0"/>
              <a:t> {</a:t>
            </a:r>
          </a:p>
          <a:p>
            <a:r>
              <a:rPr lang="en-US" sz="2000" dirty="0" smtClean="0"/>
              <a:t> </a:t>
            </a:r>
            <a:r>
              <a:rPr lang="en-US" sz="2000" dirty="0" smtClean="0"/>
              <a:t>                        f(</a:t>
            </a:r>
            <a:r>
              <a:rPr lang="en-US" sz="2000" dirty="0" err="1" smtClean="0"/>
              <a:t>node.head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 </a:t>
            </a:r>
            <a:r>
              <a:rPr lang="en-US" sz="2000" dirty="0" smtClean="0"/>
              <a:t>                   }</a:t>
            </a:r>
            <a:endParaRPr lang="en-US" sz="2000" dirty="0" smtClean="0"/>
          </a:p>
          <a:p>
            <a:r>
              <a:rPr lang="en-US" sz="2000" dirty="0" smtClean="0"/>
              <a:t> </a:t>
            </a:r>
            <a:r>
              <a:rPr lang="en-US" sz="2000" dirty="0" smtClean="0"/>
              <a:t>                  </a:t>
            </a:r>
            <a:r>
              <a:rPr lang="en-US" sz="2000" dirty="0" smtClean="0"/>
              <a:t>Some</a:t>
            </a:r>
            <a:r>
              <a:rPr lang="en-US" sz="2000" dirty="0"/>
              <a:t>(~Node{ head: </a:t>
            </a:r>
            <a:r>
              <a:rPr lang="en-US" sz="2000" b="1" dirty="0" smtClean="0">
                <a:solidFill>
                  <a:srgbClr val="FF0000"/>
                </a:solidFill>
              </a:rPr>
              <a:t>?</a:t>
            </a:r>
            <a:r>
              <a:rPr lang="en-US" sz="2000" dirty="0" smtClean="0"/>
              <a:t>, 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                       </a:t>
            </a:r>
            <a:r>
              <a:rPr lang="en-US" sz="2000" dirty="0" smtClean="0"/>
              <a:t> tail</a:t>
            </a:r>
            <a:r>
              <a:rPr lang="en-US" sz="2000" dirty="0"/>
              <a:t>: </a:t>
            </a:r>
            <a:r>
              <a:rPr lang="en-US" sz="2000" dirty="0" err="1"/>
              <a:t>node.tail.mapr</a:t>
            </a:r>
            <a:r>
              <a:rPr lang="en-US" sz="2000" dirty="0"/>
              <a:t>(f) }) </a:t>
            </a:r>
            <a:endParaRPr lang="en-US" sz="2000" dirty="0" smtClean="0"/>
          </a:p>
          <a:p>
            <a:r>
              <a:rPr lang="en-US" sz="2000" dirty="0" smtClean="0"/>
              <a:t> </a:t>
            </a:r>
            <a:r>
              <a:rPr lang="en-US" sz="2000" dirty="0" smtClean="0"/>
              <a:t>            </a:t>
            </a:r>
            <a:r>
              <a:rPr lang="en-US" sz="2000" dirty="0" smtClean="0"/>
              <a:t>},</a:t>
            </a:r>
            <a:endParaRPr lang="en-US" sz="2000" dirty="0"/>
          </a:p>
          <a:p>
            <a:r>
              <a:rPr lang="en-US" sz="2000" dirty="0"/>
              <a:t>      </a:t>
            </a:r>
            <a:r>
              <a:rPr lang="en-US" sz="2000" dirty="0" smtClean="0"/>
              <a:t>   }  </a:t>
            </a:r>
          </a:p>
          <a:p>
            <a:r>
              <a:rPr lang="en-US" sz="2000" dirty="0" smtClean="0"/>
              <a:t>    } </a:t>
            </a:r>
          </a:p>
          <a:p>
            <a:r>
              <a:rPr lang="en-US" sz="2000" dirty="0" smtClean="0"/>
              <a:t>}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304800"/>
            <a:ext cx="139070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First attempt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55997" y="2512367"/>
            <a:ext cx="3051605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Cannot use </a:t>
            </a:r>
            <a:r>
              <a:rPr lang="en-US" sz="2400" b="1" dirty="0" smtClean="0"/>
              <a:t>node</a:t>
            </a:r>
            <a:r>
              <a:rPr lang="en-US" sz="2400" dirty="0" smtClean="0"/>
              <a:t> here!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800" y="381000"/>
            <a:ext cx="76882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struct</a:t>
            </a:r>
            <a:r>
              <a:rPr lang="en-US" sz="2000" dirty="0"/>
              <a:t> Node {</a:t>
            </a:r>
          </a:p>
          <a:p>
            <a:r>
              <a:rPr lang="en-US" sz="2000" dirty="0"/>
              <a:t>    head : </a:t>
            </a:r>
            <a:r>
              <a:rPr lang="en-US" sz="2000" dirty="0" err="1"/>
              <a:t>int</a:t>
            </a:r>
            <a:r>
              <a:rPr lang="en-US" sz="2000" dirty="0"/>
              <a:t>,</a:t>
            </a:r>
          </a:p>
          <a:p>
            <a:r>
              <a:rPr lang="en-US" sz="2000" dirty="0"/>
              <a:t>    tail : Option&lt;~Node&gt;</a:t>
            </a:r>
          </a:p>
          <a:p>
            <a:r>
              <a:rPr lang="en-US" sz="2000" dirty="0"/>
              <a:t>}</a:t>
            </a:r>
          </a:p>
          <a:p>
            <a:endParaRPr lang="en-US" sz="2000" dirty="0"/>
          </a:p>
          <a:p>
            <a:r>
              <a:rPr lang="en-US" sz="2000" dirty="0"/>
              <a:t>type List = Option&lt;~Node&gt; ;</a:t>
            </a:r>
          </a:p>
          <a:p>
            <a:endParaRPr lang="en-US" sz="2000" dirty="0"/>
          </a:p>
          <a:p>
            <a:r>
              <a:rPr lang="en-US" sz="2000" dirty="0"/>
              <a:t>trait Map {</a:t>
            </a:r>
          </a:p>
          <a:p>
            <a:r>
              <a:rPr lang="en-US" sz="2000" dirty="0"/>
              <a:t>    fn mapr(&amp;self, &amp;fn(</a:t>
            </a:r>
            <a:r>
              <a:rPr lang="en-US" sz="2000" dirty="0" err="1"/>
              <a:t>int</a:t>
            </a:r>
            <a:r>
              <a:rPr lang="en-US" sz="2000" dirty="0"/>
              <a:t>) -&gt; </a:t>
            </a:r>
            <a:r>
              <a:rPr lang="en-US" sz="2000" dirty="0" err="1"/>
              <a:t>int</a:t>
            </a:r>
            <a:r>
              <a:rPr lang="en-US" sz="2000" dirty="0"/>
              <a:t>) -&gt; List;</a:t>
            </a:r>
          </a:p>
          <a:p>
            <a:r>
              <a:rPr lang="en-US" sz="2000" dirty="0"/>
              <a:t>}</a:t>
            </a:r>
          </a:p>
          <a:p>
            <a:endParaRPr lang="en-US" sz="2000" dirty="0"/>
          </a:p>
          <a:p>
            <a:r>
              <a:rPr lang="en-US" sz="2000" dirty="0" err="1"/>
              <a:t>impl</a:t>
            </a:r>
            <a:r>
              <a:rPr lang="en-US" sz="2000" dirty="0"/>
              <a:t> Map for List {</a:t>
            </a:r>
          </a:p>
          <a:p>
            <a:r>
              <a:rPr lang="en-US" sz="2000" dirty="0"/>
              <a:t>    fn mapr(&amp;self, f: &amp;fn(</a:t>
            </a:r>
            <a:r>
              <a:rPr lang="en-US" sz="2000" dirty="0" err="1"/>
              <a:t>int</a:t>
            </a:r>
            <a:r>
              <a:rPr lang="en-US" sz="2000" dirty="0"/>
              <a:t>) -&gt; </a:t>
            </a:r>
            <a:r>
              <a:rPr lang="en-US" sz="2000" dirty="0" err="1"/>
              <a:t>int</a:t>
            </a:r>
            <a:r>
              <a:rPr lang="en-US" sz="2000" dirty="0"/>
              <a:t>) -&gt; List {</a:t>
            </a:r>
          </a:p>
          <a:p>
            <a:r>
              <a:rPr lang="en-US" sz="2000" dirty="0"/>
              <a:t>         match(*self) {</a:t>
            </a:r>
          </a:p>
          <a:p>
            <a:r>
              <a:rPr lang="en-US" sz="2000" dirty="0"/>
              <a:t>            None =&gt; None,</a:t>
            </a:r>
          </a:p>
          <a:p>
            <a:r>
              <a:rPr lang="en-US" sz="2000" dirty="0" smtClean="0"/>
              <a:t>            Some</a:t>
            </a:r>
            <a:r>
              <a:rPr lang="en-US" sz="2000" dirty="0"/>
              <a:t>(ref node) =&gt; { Some(~Node{ head: f(</a:t>
            </a:r>
            <a:r>
              <a:rPr lang="en-US" sz="2000" dirty="0" err="1"/>
              <a:t>node.head</a:t>
            </a:r>
            <a:r>
              <a:rPr lang="en-US" sz="2000" dirty="0"/>
              <a:t>), 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                                                    </a:t>
            </a:r>
            <a:r>
              <a:rPr lang="en-US" sz="2000" dirty="0" smtClean="0"/>
              <a:t> tail</a:t>
            </a:r>
            <a:r>
              <a:rPr lang="en-US" sz="2000" dirty="0"/>
              <a:t>: </a:t>
            </a:r>
            <a:r>
              <a:rPr lang="en-US" sz="2000" dirty="0" err="1"/>
              <a:t>node.tail.mapr</a:t>
            </a:r>
            <a:r>
              <a:rPr lang="en-US" sz="2000" dirty="0"/>
              <a:t>(f) }) },</a:t>
            </a:r>
          </a:p>
          <a:p>
            <a:r>
              <a:rPr lang="en-US" sz="2000" dirty="0"/>
              <a:t>        </a:t>
            </a:r>
            <a:r>
              <a:rPr lang="en-US" sz="2000" dirty="0" smtClean="0"/>
              <a:t>} } }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113881" y="800100"/>
            <a:ext cx="4572919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You should understand everything in this code.</a:t>
            </a:r>
          </a:p>
          <a:p>
            <a:r>
              <a:rPr lang="en-US" dirty="0" smtClean="0"/>
              <a:t>Ask questions now if there is anything unclear.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800" y="942975"/>
            <a:ext cx="768827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impl</a:t>
            </a:r>
            <a:r>
              <a:rPr lang="en-US" sz="2000" dirty="0" smtClean="0"/>
              <a:t> </a:t>
            </a:r>
            <a:r>
              <a:rPr lang="en-US" sz="2000" dirty="0"/>
              <a:t>Map for List {</a:t>
            </a:r>
          </a:p>
          <a:p>
            <a:r>
              <a:rPr lang="en-US" sz="2000" dirty="0"/>
              <a:t>    fn mapr(&amp;self, f:</a:t>
            </a:r>
            <a:r>
              <a:rPr lang="en-US" sz="2000" b="1" dirty="0"/>
              <a:t> </a:t>
            </a:r>
            <a:r>
              <a:rPr lang="en-US" sz="2000" b="1" dirty="0" smtClean="0"/>
              <a:t>extern </a:t>
            </a:r>
            <a:r>
              <a:rPr lang="en-US" sz="2000" dirty="0" smtClean="0"/>
              <a:t>fn(</a:t>
            </a:r>
            <a:r>
              <a:rPr lang="en-US" sz="2000" dirty="0" err="1" smtClean="0"/>
              <a:t>int</a:t>
            </a:r>
            <a:r>
              <a:rPr lang="en-US" sz="2000" dirty="0"/>
              <a:t>) -&gt; </a:t>
            </a:r>
            <a:r>
              <a:rPr lang="en-US" sz="2000" dirty="0" err="1"/>
              <a:t>int</a:t>
            </a:r>
            <a:r>
              <a:rPr lang="en-US" sz="2000" dirty="0"/>
              <a:t>) -&gt; List {</a:t>
            </a:r>
          </a:p>
          <a:p>
            <a:r>
              <a:rPr lang="en-US" sz="2000" dirty="0"/>
              <a:t>         match(*self) {</a:t>
            </a:r>
          </a:p>
          <a:p>
            <a:r>
              <a:rPr lang="en-US" sz="2000" dirty="0"/>
              <a:t>            None =&gt; None,</a:t>
            </a:r>
          </a:p>
          <a:p>
            <a:r>
              <a:rPr lang="en-US" sz="2000" dirty="0" smtClean="0"/>
              <a:t>            Some</a:t>
            </a:r>
            <a:r>
              <a:rPr lang="en-US" sz="2000" dirty="0"/>
              <a:t>(ref node) =&gt; { </a:t>
            </a:r>
            <a:endParaRPr lang="en-US" sz="2000" dirty="0" smtClean="0"/>
          </a:p>
          <a:p>
            <a:r>
              <a:rPr lang="en-US" sz="2000" dirty="0" smtClean="0"/>
              <a:t> </a:t>
            </a:r>
            <a:r>
              <a:rPr lang="en-US" sz="2000" dirty="0" smtClean="0"/>
              <a:t>                   let </a:t>
            </a:r>
            <a:r>
              <a:rPr lang="en-US" sz="2000" dirty="0" err="1" smtClean="0"/>
              <a:t>val</a:t>
            </a:r>
            <a:r>
              <a:rPr lang="en-US" sz="2000" dirty="0" smtClean="0"/>
              <a:t> = </a:t>
            </a:r>
            <a:r>
              <a:rPr lang="en-US" sz="2000" dirty="0" err="1" smtClean="0"/>
              <a:t>node.head</a:t>
            </a:r>
            <a:r>
              <a:rPr lang="en-US" sz="2000" dirty="0" smtClean="0"/>
              <a:t>;</a:t>
            </a:r>
            <a:endParaRPr lang="en-US" sz="2000" dirty="0" smtClean="0"/>
          </a:p>
          <a:p>
            <a:r>
              <a:rPr lang="en-US" sz="2000" dirty="0" smtClean="0"/>
              <a:t>	</a:t>
            </a:r>
            <a:r>
              <a:rPr lang="en-US" sz="2000" dirty="0" smtClean="0"/>
              <a:t>	   </a:t>
            </a:r>
            <a:r>
              <a:rPr lang="en-US" sz="2000" b="1" dirty="0" smtClean="0"/>
              <a:t>do spawn</a:t>
            </a:r>
            <a:r>
              <a:rPr lang="en-US" sz="2000" dirty="0" smtClean="0"/>
              <a:t> {</a:t>
            </a:r>
          </a:p>
          <a:p>
            <a:r>
              <a:rPr lang="en-US" sz="2000" dirty="0" smtClean="0"/>
              <a:t> </a:t>
            </a:r>
            <a:r>
              <a:rPr lang="en-US" sz="2000" dirty="0" smtClean="0"/>
              <a:t>                        f(</a:t>
            </a:r>
            <a:r>
              <a:rPr lang="en-US" sz="2000" dirty="0" err="1" smtClean="0"/>
              <a:t>val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 </a:t>
            </a:r>
            <a:r>
              <a:rPr lang="en-US" sz="2000" dirty="0" smtClean="0"/>
              <a:t>                   }</a:t>
            </a:r>
            <a:endParaRPr lang="en-US" sz="2000" dirty="0" smtClean="0"/>
          </a:p>
          <a:p>
            <a:r>
              <a:rPr lang="en-US" sz="2000" dirty="0" smtClean="0"/>
              <a:t> </a:t>
            </a:r>
            <a:r>
              <a:rPr lang="en-US" sz="2000" dirty="0" smtClean="0"/>
              <a:t>                  </a:t>
            </a:r>
            <a:r>
              <a:rPr lang="en-US" sz="2000" dirty="0" smtClean="0"/>
              <a:t>Some</a:t>
            </a:r>
            <a:r>
              <a:rPr lang="en-US" sz="2000" dirty="0"/>
              <a:t>(~Node{ head: </a:t>
            </a:r>
            <a:r>
              <a:rPr lang="en-US" sz="2000" b="1" dirty="0" smtClean="0">
                <a:solidFill>
                  <a:srgbClr val="FF0000"/>
                </a:solidFill>
              </a:rPr>
              <a:t>?</a:t>
            </a:r>
            <a:r>
              <a:rPr lang="en-US" sz="2000" dirty="0" smtClean="0"/>
              <a:t>, 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                       </a:t>
            </a:r>
            <a:r>
              <a:rPr lang="en-US" sz="2000" dirty="0" smtClean="0"/>
              <a:t> tail</a:t>
            </a:r>
            <a:r>
              <a:rPr lang="en-US" sz="2000" dirty="0"/>
              <a:t>: </a:t>
            </a:r>
            <a:r>
              <a:rPr lang="en-US" sz="2000" dirty="0" err="1"/>
              <a:t>node.tail.mapr</a:t>
            </a:r>
            <a:r>
              <a:rPr lang="en-US" sz="2000" dirty="0"/>
              <a:t>(f) }) </a:t>
            </a:r>
            <a:endParaRPr lang="en-US" sz="2000" dirty="0" smtClean="0"/>
          </a:p>
          <a:p>
            <a:r>
              <a:rPr lang="en-US" sz="2000" dirty="0" smtClean="0"/>
              <a:t> </a:t>
            </a:r>
            <a:r>
              <a:rPr lang="en-US" sz="2000" dirty="0" smtClean="0"/>
              <a:t>            </a:t>
            </a:r>
            <a:r>
              <a:rPr lang="en-US" sz="2000" dirty="0" smtClean="0"/>
              <a:t>},</a:t>
            </a:r>
            <a:endParaRPr lang="en-US" sz="2000" dirty="0"/>
          </a:p>
          <a:p>
            <a:r>
              <a:rPr lang="en-US" sz="2000" dirty="0"/>
              <a:t>      </a:t>
            </a:r>
            <a:r>
              <a:rPr lang="en-US" sz="2000" dirty="0" smtClean="0"/>
              <a:t>   }  </a:t>
            </a:r>
          </a:p>
          <a:p>
            <a:r>
              <a:rPr lang="en-US" sz="2000" dirty="0" smtClean="0"/>
              <a:t>    } </a:t>
            </a:r>
          </a:p>
          <a:p>
            <a:r>
              <a:rPr lang="en-US" sz="2000" dirty="0" smtClean="0"/>
              <a:t>}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99549" y="5651956"/>
            <a:ext cx="727295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How can we get results back from a spawned task without shared memory?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" y="1981200"/>
            <a:ext cx="77914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let (</a:t>
            </a:r>
            <a:r>
              <a:rPr lang="en-US" sz="2800" b="1" dirty="0" smtClean="0">
                <a:solidFill>
                  <a:srgbClr val="7030A0"/>
                </a:solidFill>
              </a:rPr>
              <a:t>port</a:t>
            </a:r>
            <a:r>
              <a:rPr lang="en-US" sz="2800" dirty="0" smtClean="0"/>
              <a:t>, </a:t>
            </a:r>
            <a:r>
              <a:rPr lang="en-US" sz="2800" b="1" dirty="0" err="1" smtClean="0">
                <a:solidFill>
                  <a:srgbClr val="00B050"/>
                </a:solidFill>
              </a:rPr>
              <a:t>chan</a:t>
            </a:r>
            <a:r>
              <a:rPr lang="en-US" sz="2800" dirty="0" smtClean="0"/>
              <a:t>) : (Port&lt;</a:t>
            </a:r>
            <a:r>
              <a:rPr lang="en-US" sz="2800" dirty="0" err="1" smtClean="0"/>
              <a:t>int</a:t>
            </a:r>
            <a:r>
              <a:rPr lang="en-US" sz="2800" dirty="0" smtClean="0"/>
              <a:t>&gt;, Chan&lt;</a:t>
            </a:r>
            <a:r>
              <a:rPr lang="en-US" sz="2800" dirty="0" err="1" smtClean="0"/>
              <a:t>int</a:t>
            </a:r>
            <a:r>
              <a:rPr lang="en-US" sz="2800" dirty="0" smtClean="0"/>
              <a:t>&gt;) = </a:t>
            </a:r>
            <a:r>
              <a:rPr lang="en-US" sz="2800" b="1" dirty="0" smtClean="0"/>
              <a:t>stream</a:t>
            </a:r>
            <a:r>
              <a:rPr lang="en-US" sz="2800" dirty="0" smtClean="0"/>
              <a:t>();</a:t>
            </a:r>
          </a:p>
          <a:p>
            <a:r>
              <a:rPr lang="en-US" sz="2800" dirty="0" smtClean="0"/>
              <a:t>let </a:t>
            </a:r>
            <a:r>
              <a:rPr lang="en-US" sz="2800" dirty="0" err="1" smtClean="0"/>
              <a:t>val</a:t>
            </a:r>
            <a:r>
              <a:rPr lang="en-US" sz="2800" dirty="0" smtClean="0"/>
              <a:t> = </a:t>
            </a:r>
            <a:r>
              <a:rPr lang="en-US" sz="2800" dirty="0" err="1" smtClean="0"/>
              <a:t>node.head</a:t>
            </a:r>
            <a:r>
              <a:rPr lang="en-US" sz="2800" dirty="0" smtClean="0"/>
              <a:t>;</a:t>
            </a:r>
          </a:p>
          <a:p>
            <a:r>
              <a:rPr lang="en-US" sz="2800" b="1" dirty="0" smtClean="0"/>
              <a:t>do </a:t>
            </a:r>
            <a:r>
              <a:rPr lang="en-US" sz="2800" b="1" dirty="0" smtClean="0"/>
              <a:t>spawn</a:t>
            </a:r>
            <a:r>
              <a:rPr lang="en-US" sz="2800" dirty="0" smtClean="0"/>
              <a:t> {</a:t>
            </a:r>
          </a:p>
          <a:p>
            <a:r>
              <a:rPr lang="en-US" sz="2800" dirty="0" smtClean="0"/>
              <a:t>      </a:t>
            </a:r>
            <a:r>
              <a:rPr lang="en-US" sz="2800" b="1" dirty="0" err="1" smtClean="0">
                <a:solidFill>
                  <a:srgbClr val="00B050"/>
                </a:solidFill>
              </a:rPr>
              <a:t>chan.send</a:t>
            </a:r>
            <a:r>
              <a:rPr lang="en-US" sz="2800" dirty="0" smtClean="0"/>
              <a:t>(f(</a:t>
            </a:r>
            <a:r>
              <a:rPr lang="en-US" sz="2800" dirty="0" err="1" smtClean="0"/>
              <a:t>val</a:t>
            </a:r>
            <a:r>
              <a:rPr lang="en-US" sz="2800" dirty="0" smtClean="0"/>
              <a:t>));</a:t>
            </a:r>
            <a:endParaRPr lang="en-US" sz="2800" dirty="0" smtClean="0"/>
          </a:p>
          <a:p>
            <a:r>
              <a:rPr lang="en-US" sz="2800" dirty="0" smtClean="0"/>
              <a:t>}</a:t>
            </a:r>
          </a:p>
          <a:p>
            <a:r>
              <a:rPr lang="en-US" sz="2800" dirty="0" smtClean="0"/>
              <a:t>let </a:t>
            </a:r>
            <a:r>
              <a:rPr lang="en-US" sz="2800" dirty="0" err="1" smtClean="0"/>
              <a:t>newval</a:t>
            </a:r>
            <a:r>
              <a:rPr lang="en-US" sz="2800" dirty="0" smtClean="0"/>
              <a:t> = </a:t>
            </a:r>
            <a:r>
              <a:rPr lang="en-US" sz="2800" b="1" dirty="0" err="1" smtClean="0">
                <a:solidFill>
                  <a:srgbClr val="7030A0"/>
                </a:solidFill>
              </a:rPr>
              <a:t>port.recv</a:t>
            </a:r>
            <a:r>
              <a:rPr lang="en-US" sz="2800" dirty="0" smtClean="0"/>
              <a:t>();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1202" name="Picture 2" descr="http://kpbs.media.clients.ellingtoncms.com/img/photos/2011/04/29/nat_salmon_grizzly_tx700.jpg?8e0a8887e886a6ff6e13ee030987b3616fc57cd3"/>
          <p:cNvPicPr>
            <a:picLocks noChangeAspect="1" noChangeArrowheads="1"/>
          </p:cNvPicPr>
          <p:nvPr/>
        </p:nvPicPr>
        <p:blipFill>
          <a:blip r:embed="rId2"/>
          <a:srcRect l="13472" r="31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86400" y="609600"/>
            <a:ext cx="2868686" cy="1569660"/>
          </a:xfrm>
          <a:prstGeom prst="rect">
            <a:avLst/>
          </a:prstGeom>
          <a:solidFill>
            <a:schemeClr val="accent5">
              <a:lumMod val="40000"/>
              <a:lumOff val="60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spawn</a:t>
            </a:r>
            <a:r>
              <a:rPr lang="en-US" sz="2400" dirty="0" smtClean="0"/>
              <a:t>ing up </a:t>
            </a:r>
            <a:r>
              <a:rPr lang="en-US" sz="2400" b="1" dirty="0" smtClean="0"/>
              <a:t>stream</a:t>
            </a:r>
          </a:p>
          <a:p>
            <a:r>
              <a:rPr lang="en-US" sz="2400" dirty="0" smtClean="0"/>
              <a:t>is tough, but Rust saves you from all the bears!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29401" y="400050"/>
            <a:ext cx="139070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First attempt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1143000"/>
            <a:ext cx="790575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fn </a:t>
            </a:r>
            <a:r>
              <a:rPr lang="en-US" sz="2000" dirty="0" smtClean="0"/>
              <a:t>mapr(&amp;self, f: extern fn(</a:t>
            </a:r>
            <a:r>
              <a:rPr lang="en-US" sz="2000" dirty="0" err="1" smtClean="0"/>
              <a:t>int</a:t>
            </a:r>
            <a:r>
              <a:rPr lang="en-US" sz="2000" dirty="0" smtClean="0"/>
              <a:t>) -&gt; </a:t>
            </a:r>
            <a:r>
              <a:rPr lang="en-US" sz="2000" dirty="0" err="1" smtClean="0"/>
              <a:t>int</a:t>
            </a:r>
            <a:r>
              <a:rPr lang="en-US" sz="2000" dirty="0" smtClean="0"/>
              <a:t>) -&gt; List { </a:t>
            </a:r>
          </a:p>
          <a:p>
            <a:r>
              <a:rPr lang="en-US" sz="2000" dirty="0" smtClean="0"/>
              <a:t>     </a:t>
            </a:r>
            <a:r>
              <a:rPr lang="en-US" sz="2000" dirty="0" smtClean="0"/>
              <a:t>match(*self) {</a:t>
            </a:r>
          </a:p>
          <a:p>
            <a:r>
              <a:rPr lang="en-US" sz="2000" dirty="0" smtClean="0"/>
              <a:t>        </a:t>
            </a:r>
            <a:r>
              <a:rPr lang="en-US" sz="2000" dirty="0" smtClean="0"/>
              <a:t>None =&gt; None,</a:t>
            </a:r>
          </a:p>
          <a:p>
            <a:r>
              <a:rPr lang="en-US" sz="2000" dirty="0" smtClean="0"/>
              <a:t>        Some(ref </a:t>
            </a:r>
            <a:r>
              <a:rPr lang="en-US" sz="2000" dirty="0" smtClean="0"/>
              <a:t>node) =&gt; { </a:t>
            </a:r>
          </a:p>
          <a:p>
            <a:r>
              <a:rPr lang="en-US" sz="2000" dirty="0" smtClean="0"/>
              <a:t>        </a:t>
            </a:r>
            <a:r>
              <a:rPr lang="en-US" sz="2000" dirty="0" smtClean="0"/>
              <a:t>    </a:t>
            </a:r>
            <a:r>
              <a:rPr lang="en-US" sz="2000" dirty="0" smtClean="0"/>
              <a:t>let (port, </a:t>
            </a:r>
            <a:r>
              <a:rPr lang="en-US" sz="2000" dirty="0" err="1" smtClean="0"/>
              <a:t>chan</a:t>
            </a:r>
            <a:r>
              <a:rPr lang="en-US" sz="2000" dirty="0" smtClean="0"/>
              <a:t>) : (Port&lt;</a:t>
            </a:r>
            <a:r>
              <a:rPr lang="en-US" sz="2000" dirty="0" err="1" smtClean="0"/>
              <a:t>int</a:t>
            </a:r>
            <a:r>
              <a:rPr lang="en-US" sz="2000" dirty="0" smtClean="0"/>
              <a:t>&gt;, Chan&lt;</a:t>
            </a:r>
            <a:r>
              <a:rPr lang="en-US" sz="2000" dirty="0" err="1" smtClean="0"/>
              <a:t>int</a:t>
            </a:r>
            <a:r>
              <a:rPr lang="en-US" sz="2000" dirty="0" smtClean="0"/>
              <a:t>&gt;) = stream();</a:t>
            </a:r>
          </a:p>
          <a:p>
            <a:r>
              <a:rPr lang="en-US" sz="2000" dirty="0" smtClean="0"/>
              <a:t>        </a:t>
            </a:r>
            <a:r>
              <a:rPr lang="en-US" sz="2000" dirty="0" smtClean="0"/>
              <a:t>    let </a:t>
            </a:r>
            <a:r>
              <a:rPr lang="en-US" sz="2000" dirty="0" err="1" smtClean="0"/>
              <a:t>newtail</a:t>
            </a:r>
            <a:r>
              <a:rPr lang="en-US" sz="2000" dirty="0" smtClean="0"/>
              <a:t> = </a:t>
            </a:r>
            <a:r>
              <a:rPr lang="en-US" sz="2000" dirty="0" err="1" smtClean="0"/>
              <a:t>node.tail.mapr</a:t>
            </a:r>
            <a:r>
              <a:rPr lang="en-US" sz="2000" dirty="0" smtClean="0"/>
              <a:t>(f);</a:t>
            </a:r>
          </a:p>
          <a:p>
            <a:r>
              <a:rPr lang="en-US" sz="2000" dirty="0" smtClean="0"/>
              <a:t>            </a:t>
            </a:r>
            <a:r>
              <a:rPr lang="en-US" sz="2000" dirty="0" smtClean="0"/>
              <a:t>let </a:t>
            </a:r>
            <a:r>
              <a:rPr lang="en-US" sz="2000" dirty="0" err="1" smtClean="0"/>
              <a:t>val</a:t>
            </a:r>
            <a:r>
              <a:rPr lang="en-US" sz="2000" dirty="0" smtClean="0"/>
              <a:t> = </a:t>
            </a:r>
            <a:r>
              <a:rPr lang="en-US" sz="2000" dirty="0" err="1" smtClean="0"/>
              <a:t>node.head</a:t>
            </a:r>
            <a:r>
              <a:rPr lang="en-US" sz="2000" dirty="0" smtClean="0"/>
              <a:t>;</a:t>
            </a:r>
          </a:p>
          <a:p>
            <a:r>
              <a:rPr lang="en-US" sz="2000" dirty="0" smtClean="0"/>
              <a:t>            </a:t>
            </a:r>
            <a:r>
              <a:rPr lang="en-US" sz="2000" dirty="0" smtClean="0"/>
              <a:t>do </a:t>
            </a:r>
            <a:r>
              <a:rPr lang="en-US" sz="2000" dirty="0" smtClean="0"/>
              <a:t>spawn {</a:t>
            </a:r>
          </a:p>
          <a:p>
            <a:r>
              <a:rPr lang="en-US" sz="2000" dirty="0" smtClean="0"/>
              <a:t>                   </a:t>
            </a:r>
            <a:r>
              <a:rPr lang="en-US" sz="2000" dirty="0" err="1" smtClean="0"/>
              <a:t>chan.send</a:t>
            </a:r>
            <a:r>
              <a:rPr lang="en-US" sz="2000" dirty="0" smtClean="0"/>
              <a:t>(f(</a:t>
            </a:r>
            <a:r>
              <a:rPr lang="en-US" sz="2000" dirty="0" err="1" smtClean="0"/>
              <a:t>val</a:t>
            </a:r>
            <a:r>
              <a:rPr lang="en-US" sz="2000" dirty="0" smtClean="0"/>
              <a:t>));</a:t>
            </a:r>
          </a:p>
          <a:p>
            <a:r>
              <a:rPr lang="en-US" sz="2000" dirty="0" smtClean="0"/>
              <a:t> </a:t>
            </a:r>
            <a:r>
              <a:rPr lang="en-US" sz="2000" dirty="0" smtClean="0"/>
              <a:t>           }</a:t>
            </a:r>
            <a:endParaRPr lang="en-US" sz="2000" dirty="0" smtClean="0"/>
          </a:p>
          <a:p>
            <a:r>
              <a:rPr lang="en-US" sz="2000" dirty="0" smtClean="0"/>
              <a:t>            Some</a:t>
            </a:r>
            <a:r>
              <a:rPr lang="en-US" sz="2000" dirty="0" smtClean="0"/>
              <a:t>(~Node{ head: </a:t>
            </a:r>
            <a:r>
              <a:rPr lang="en-US" sz="2000" dirty="0" err="1" smtClean="0"/>
              <a:t>port.recv</a:t>
            </a:r>
            <a:r>
              <a:rPr lang="en-US" sz="2000" dirty="0" smtClean="0"/>
              <a:t>(), </a:t>
            </a:r>
            <a:r>
              <a:rPr lang="en-US" sz="2000" dirty="0" smtClean="0"/>
              <a:t>tail: </a:t>
            </a:r>
            <a:r>
              <a:rPr lang="en-US" sz="2000" dirty="0" err="1" smtClean="0"/>
              <a:t>newtail</a:t>
            </a:r>
            <a:r>
              <a:rPr lang="en-US" sz="2000" dirty="0" smtClean="0"/>
              <a:t> })</a:t>
            </a:r>
          </a:p>
          <a:p>
            <a:r>
              <a:rPr lang="en-US" sz="2000" dirty="0" smtClean="0"/>
              <a:t>           }</a:t>
            </a:r>
          </a:p>
          <a:p>
            <a:r>
              <a:rPr lang="en-US" sz="2000" dirty="0" smtClean="0"/>
              <a:t> </a:t>
            </a:r>
            <a:r>
              <a:rPr lang="en-US" sz="2000" dirty="0" smtClean="0"/>
              <a:t>      }</a:t>
            </a:r>
            <a:endParaRPr lang="en-US" sz="2000" dirty="0" smtClean="0"/>
          </a:p>
          <a:p>
            <a:r>
              <a:rPr lang="en-US" sz="2000" dirty="0" smtClean="0"/>
              <a:t>    }</a:t>
            </a:r>
          </a:p>
          <a:p>
            <a:r>
              <a:rPr lang="en-US" sz="2000" dirty="0" smtClean="0"/>
              <a:t>}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182173" y="5381625"/>
            <a:ext cx="5180777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Compiles are runs fine and produces correct output…</a:t>
            </a:r>
          </a:p>
          <a:p>
            <a:r>
              <a:rPr lang="en-US" dirty="0" smtClean="0"/>
              <a:t>but has a </a:t>
            </a:r>
            <a:r>
              <a:rPr lang="en-US" b="1" dirty="0" smtClean="0"/>
              <a:t>major bug</a:t>
            </a:r>
            <a:r>
              <a:rPr lang="en-US" dirty="0" smtClean="0"/>
              <a:t>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47087" y="400050"/>
            <a:ext cx="221586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Now we’re spawning!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1143000"/>
            <a:ext cx="790575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fn </a:t>
            </a:r>
            <a:r>
              <a:rPr lang="en-US" sz="2000" dirty="0" smtClean="0"/>
              <a:t>mapr(&amp;self, f: extern fn(</a:t>
            </a:r>
            <a:r>
              <a:rPr lang="en-US" sz="2000" dirty="0" err="1" smtClean="0"/>
              <a:t>int</a:t>
            </a:r>
            <a:r>
              <a:rPr lang="en-US" sz="2000" dirty="0" smtClean="0"/>
              <a:t>) -&gt; </a:t>
            </a:r>
            <a:r>
              <a:rPr lang="en-US" sz="2000" dirty="0" err="1" smtClean="0"/>
              <a:t>int</a:t>
            </a:r>
            <a:r>
              <a:rPr lang="en-US" sz="2000" dirty="0" smtClean="0"/>
              <a:t>) -&gt; List { </a:t>
            </a:r>
          </a:p>
          <a:p>
            <a:r>
              <a:rPr lang="en-US" sz="2000" dirty="0" smtClean="0"/>
              <a:t>     </a:t>
            </a:r>
            <a:r>
              <a:rPr lang="en-US" sz="2000" dirty="0" smtClean="0"/>
              <a:t>match(*self) {</a:t>
            </a:r>
          </a:p>
          <a:p>
            <a:r>
              <a:rPr lang="en-US" sz="2000" dirty="0" smtClean="0"/>
              <a:t>        </a:t>
            </a:r>
            <a:r>
              <a:rPr lang="en-US" sz="2000" dirty="0" smtClean="0"/>
              <a:t>None =&gt; None,</a:t>
            </a:r>
          </a:p>
          <a:p>
            <a:r>
              <a:rPr lang="en-US" sz="2000" dirty="0" smtClean="0"/>
              <a:t>        Some(ref </a:t>
            </a:r>
            <a:r>
              <a:rPr lang="en-US" sz="2000" dirty="0" smtClean="0"/>
              <a:t>node) =&gt; { </a:t>
            </a:r>
          </a:p>
          <a:p>
            <a:r>
              <a:rPr lang="en-US" sz="2000" dirty="0" smtClean="0"/>
              <a:t>        </a:t>
            </a:r>
            <a:r>
              <a:rPr lang="en-US" sz="2000" dirty="0" smtClean="0"/>
              <a:t>    </a:t>
            </a:r>
            <a:r>
              <a:rPr lang="en-US" sz="2000" dirty="0" smtClean="0"/>
              <a:t>let (port, </a:t>
            </a:r>
            <a:r>
              <a:rPr lang="en-US" sz="2000" dirty="0" err="1" smtClean="0"/>
              <a:t>chan</a:t>
            </a:r>
            <a:r>
              <a:rPr lang="en-US" sz="2000" dirty="0" smtClean="0"/>
              <a:t>) : (Port&lt;</a:t>
            </a:r>
            <a:r>
              <a:rPr lang="en-US" sz="2000" dirty="0" err="1" smtClean="0"/>
              <a:t>int</a:t>
            </a:r>
            <a:r>
              <a:rPr lang="en-US" sz="2000" dirty="0" smtClean="0"/>
              <a:t>&gt;, Chan&lt;</a:t>
            </a:r>
            <a:r>
              <a:rPr lang="en-US" sz="2000" dirty="0" err="1" smtClean="0"/>
              <a:t>int</a:t>
            </a:r>
            <a:r>
              <a:rPr lang="en-US" sz="2000" dirty="0" smtClean="0"/>
              <a:t>&gt;) = stream();</a:t>
            </a:r>
          </a:p>
          <a:p>
            <a:r>
              <a:rPr lang="en-US" sz="2000" dirty="0" smtClean="0"/>
              <a:t>            let </a:t>
            </a:r>
            <a:r>
              <a:rPr lang="en-US" sz="2000" dirty="0" err="1" smtClean="0"/>
              <a:t>val</a:t>
            </a:r>
            <a:r>
              <a:rPr lang="en-US" sz="2000" dirty="0" smtClean="0"/>
              <a:t> = </a:t>
            </a:r>
            <a:r>
              <a:rPr lang="en-US" sz="2000" dirty="0" err="1" smtClean="0"/>
              <a:t>node.head</a:t>
            </a:r>
            <a:r>
              <a:rPr lang="en-US" sz="2000" dirty="0" smtClean="0"/>
              <a:t>;</a:t>
            </a:r>
          </a:p>
          <a:p>
            <a:r>
              <a:rPr lang="en-US" sz="2000" dirty="0" smtClean="0"/>
              <a:t>            </a:t>
            </a:r>
            <a:r>
              <a:rPr lang="en-US" sz="2000" dirty="0" smtClean="0"/>
              <a:t>do </a:t>
            </a:r>
            <a:r>
              <a:rPr lang="en-US" sz="2000" dirty="0" smtClean="0"/>
              <a:t>spawn {</a:t>
            </a:r>
          </a:p>
          <a:p>
            <a:r>
              <a:rPr lang="en-US" sz="2000" dirty="0" smtClean="0"/>
              <a:t>                   </a:t>
            </a:r>
            <a:r>
              <a:rPr lang="en-US" sz="2000" dirty="0" err="1" smtClean="0"/>
              <a:t>chan.send</a:t>
            </a:r>
            <a:r>
              <a:rPr lang="en-US" sz="2000" dirty="0" smtClean="0"/>
              <a:t>(f(</a:t>
            </a:r>
            <a:r>
              <a:rPr lang="en-US" sz="2000" dirty="0" err="1" smtClean="0"/>
              <a:t>val</a:t>
            </a:r>
            <a:r>
              <a:rPr lang="en-US" sz="2000" dirty="0" smtClean="0"/>
              <a:t>));</a:t>
            </a:r>
          </a:p>
          <a:p>
            <a:r>
              <a:rPr lang="en-US" sz="2000" dirty="0" smtClean="0"/>
              <a:t> </a:t>
            </a:r>
            <a:r>
              <a:rPr lang="en-US" sz="2000" dirty="0" smtClean="0"/>
              <a:t>           }</a:t>
            </a:r>
          </a:p>
          <a:p>
            <a:r>
              <a:rPr lang="en-US" sz="2000" dirty="0" smtClean="0"/>
              <a:t>            let </a:t>
            </a:r>
            <a:r>
              <a:rPr lang="en-US" sz="2000" dirty="0" err="1" smtClean="0"/>
              <a:t>newtail</a:t>
            </a:r>
            <a:r>
              <a:rPr lang="en-US" sz="2000" dirty="0" smtClean="0"/>
              <a:t> = </a:t>
            </a:r>
            <a:r>
              <a:rPr lang="en-US" sz="2000" dirty="0" err="1" smtClean="0"/>
              <a:t>node.tail.mapr</a:t>
            </a:r>
            <a:r>
              <a:rPr lang="en-US" sz="2000" dirty="0" smtClean="0"/>
              <a:t>(f);</a:t>
            </a:r>
          </a:p>
          <a:p>
            <a:r>
              <a:rPr lang="en-US" sz="2000" dirty="0" smtClean="0"/>
              <a:t>            Some</a:t>
            </a:r>
            <a:r>
              <a:rPr lang="en-US" sz="2000" dirty="0" smtClean="0"/>
              <a:t>(~Node{ head: </a:t>
            </a:r>
            <a:r>
              <a:rPr lang="en-US" sz="2000" dirty="0" err="1" smtClean="0"/>
              <a:t>port.recv</a:t>
            </a:r>
            <a:r>
              <a:rPr lang="en-US" sz="2000" dirty="0" smtClean="0"/>
              <a:t>(), </a:t>
            </a:r>
            <a:r>
              <a:rPr lang="en-US" sz="2000" dirty="0" smtClean="0"/>
              <a:t>tail: </a:t>
            </a:r>
            <a:r>
              <a:rPr lang="en-US" sz="2000" dirty="0" err="1" smtClean="0"/>
              <a:t>newtail</a:t>
            </a:r>
            <a:r>
              <a:rPr lang="en-US" sz="2000" dirty="0" smtClean="0"/>
              <a:t> })</a:t>
            </a:r>
          </a:p>
          <a:p>
            <a:r>
              <a:rPr lang="en-US" sz="2000" dirty="0" smtClean="0"/>
              <a:t>           }</a:t>
            </a:r>
          </a:p>
          <a:p>
            <a:r>
              <a:rPr lang="en-US" sz="2000" dirty="0" smtClean="0"/>
              <a:t> </a:t>
            </a:r>
            <a:r>
              <a:rPr lang="en-US" sz="2000" dirty="0" smtClean="0"/>
              <a:t>      }</a:t>
            </a:r>
            <a:endParaRPr lang="en-US" sz="2000" dirty="0" smtClean="0"/>
          </a:p>
          <a:p>
            <a:r>
              <a:rPr lang="en-US" sz="2000" dirty="0" smtClean="0"/>
              <a:t>    }</a:t>
            </a:r>
          </a:p>
          <a:p>
            <a:r>
              <a:rPr lang="en-US" sz="2000" dirty="0" smtClean="0"/>
              <a:t>}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1305342"/>
            <a:ext cx="7181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7175" y="170041"/>
            <a:ext cx="842962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fn </a:t>
            </a:r>
            <a:r>
              <a:rPr lang="en-US" dirty="0" err="1" smtClean="0"/>
              <a:t>collatz_steps</a:t>
            </a:r>
            <a:r>
              <a:rPr lang="en-US" dirty="0" smtClean="0"/>
              <a:t>(n: </a:t>
            </a:r>
            <a:r>
              <a:rPr lang="en-US" dirty="0" err="1" smtClean="0"/>
              <a:t>int</a:t>
            </a:r>
            <a:r>
              <a:rPr lang="en-US" dirty="0" smtClean="0"/>
              <a:t>) -&gt; </a:t>
            </a:r>
            <a:r>
              <a:rPr lang="en-US" dirty="0" err="1" smtClean="0"/>
              <a:t>int</a:t>
            </a:r>
            <a:r>
              <a:rPr lang="en-US" dirty="0" smtClean="0"/>
              <a:t> {</a:t>
            </a:r>
          </a:p>
          <a:p>
            <a:r>
              <a:rPr lang="en-US" dirty="0" smtClean="0"/>
              <a:t>    if n == 1 </a:t>
            </a:r>
            <a:r>
              <a:rPr lang="en-US" dirty="0" smtClean="0"/>
              <a:t>{ 0 </a:t>
            </a:r>
            <a:r>
              <a:rPr lang="en-US" dirty="0" smtClean="0"/>
              <a:t>} else </a:t>
            </a:r>
            <a:r>
              <a:rPr lang="en-US" dirty="0" smtClean="0"/>
              <a:t>{ </a:t>
            </a:r>
            <a:r>
              <a:rPr lang="en-US" dirty="0" smtClean="0"/>
              <a:t>1 + </a:t>
            </a:r>
            <a:r>
              <a:rPr lang="en-US" dirty="0" err="1" smtClean="0"/>
              <a:t>collatz_steps</a:t>
            </a:r>
            <a:r>
              <a:rPr lang="en-US" dirty="0" smtClean="0"/>
              <a:t>(if n % 2 == 0 { n / 2 } else { 3*n + 1 </a:t>
            </a:r>
            <a:r>
              <a:rPr lang="en-US" dirty="0" smtClean="0"/>
              <a:t>}) </a:t>
            </a:r>
            <a:r>
              <a:rPr lang="en-US" dirty="0" smtClean="0"/>
              <a:t>}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  <a:p>
            <a:r>
              <a:rPr lang="en-US" dirty="0" smtClean="0"/>
              <a:t>fn </a:t>
            </a:r>
            <a:r>
              <a:rPr lang="en-US" dirty="0" err="1" smtClean="0"/>
              <a:t>find_collatz</a:t>
            </a:r>
            <a:r>
              <a:rPr lang="en-US" dirty="0" smtClean="0"/>
              <a:t>(k: </a:t>
            </a:r>
            <a:r>
              <a:rPr lang="en-US" dirty="0" err="1" smtClean="0"/>
              <a:t>int</a:t>
            </a:r>
            <a:r>
              <a:rPr lang="en-US" dirty="0" smtClean="0"/>
              <a:t>) -&gt; </a:t>
            </a:r>
            <a:r>
              <a:rPr lang="en-US" dirty="0" err="1" smtClean="0"/>
              <a:t>int</a:t>
            </a:r>
            <a:r>
              <a:rPr lang="en-US" dirty="0" smtClean="0"/>
              <a:t> {</a:t>
            </a:r>
          </a:p>
          <a:p>
            <a:r>
              <a:rPr lang="en-US" i="1" dirty="0" smtClean="0"/>
              <a:t>    // Returns the minimum value, n, with </a:t>
            </a:r>
            <a:r>
              <a:rPr lang="en-US" i="1" dirty="0" err="1" smtClean="0"/>
              <a:t>Collatz</a:t>
            </a:r>
            <a:r>
              <a:rPr lang="en-US" i="1" dirty="0" smtClean="0"/>
              <a:t> stopping time &gt;= k.</a:t>
            </a:r>
          </a:p>
          <a:p>
            <a:r>
              <a:rPr lang="en-US" dirty="0" smtClean="0"/>
              <a:t>    let </a:t>
            </a:r>
            <a:r>
              <a:rPr lang="en-US" dirty="0" err="1" smtClean="0"/>
              <a:t>mut</a:t>
            </a:r>
            <a:r>
              <a:rPr lang="en-US" dirty="0" smtClean="0"/>
              <a:t> n = 1;</a:t>
            </a:r>
          </a:p>
          <a:p>
            <a:r>
              <a:rPr lang="en-US" dirty="0" smtClean="0"/>
              <a:t>    while </a:t>
            </a:r>
            <a:r>
              <a:rPr lang="en-US" dirty="0" err="1" smtClean="0"/>
              <a:t>collatz_steps</a:t>
            </a:r>
            <a:r>
              <a:rPr lang="en-US" dirty="0" smtClean="0"/>
              <a:t>(n) &lt; k { n += 1; }</a:t>
            </a:r>
          </a:p>
          <a:p>
            <a:r>
              <a:rPr lang="en-US" dirty="0" smtClean="0"/>
              <a:t>    n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  <a:p>
            <a:r>
              <a:rPr lang="en-US" dirty="0" smtClean="0"/>
              <a:t>fn main() {</a:t>
            </a:r>
          </a:p>
          <a:p>
            <a:r>
              <a:rPr lang="en-US" dirty="0" smtClean="0"/>
              <a:t>    let lst0 : List = Some(~Node{head: 400, tail: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/>
              <a:t>         Some</a:t>
            </a:r>
            <a:r>
              <a:rPr lang="en-US" dirty="0" smtClean="0"/>
              <a:t>(~Node{head : 410, tail: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/>
              <a:t>             Some</a:t>
            </a:r>
            <a:r>
              <a:rPr lang="en-US" dirty="0" smtClean="0"/>
              <a:t>(~Node{head: 420, tail: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/>
              <a:t>                  Some</a:t>
            </a:r>
            <a:r>
              <a:rPr lang="en-US" dirty="0" smtClean="0"/>
              <a:t>(~Node{head: 430, tail: None})})})});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println</a:t>
            </a:r>
            <a:r>
              <a:rPr lang="en-US" dirty="0" smtClean="0"/>
              <a:t>(lst0.to_str());</a:t>
            </a:r>
          </a:p>
          <a:p>
            <a:r>
              <a:rPr lang="en-US" dirty="0" smtClean="0"/>
              <a:t>    let lst1 = lst0.mapr(</a:t>
            </a:r>
            <a:r>
              <a:rPr lang="en-US" dirty="0" err="1" smtClean="0"/>
              <a:t>find_collatz</a:t>
            </a:r>
            <a:r>
              <a:rPr lang="en-US" dirty="0" smtClean="0"/>
              <a:t>);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println</a:t>
            </a:r>
            <a:r>
              <a:rPr lang="en-US" dirty="0" smtClean="0"/>
              <a:t>(lst1.to_str());</a:t>
            </a:r>
          </a:p>
          <a:p>
            <a:r>
              <a:rPr lang="en-US" dirty="0" smtClean="0"/>
              <a:t>    </a:t>
            </a:r>
            <a:r>
              <a:rPr lang="en-US" dirty="0" smtClean="0"/>
              <a:t>let </a:t>
            </a:r>
            <a:r>
              <a:rPr lang="en-US" dirty="0" smtClean="0"/>
              <a:t>lst2 = lst1.mapr(</a:t>
            </a:r>
            <a:r>
              <a:rPr lang="en-US" dirty="0" err="1" smtClean="0"/>
              <a:t>find_collatz</a:t>
            </a:r>
            <a:r>
              <a:rPr lang="en-US" dirty="0" smtClean="0"/>
              <a:t>); 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println</a:t>
            </a:r>
            <a:r>
              <a:rPr lang="en-US" dirty="0" smtClean="0"/>
              <a:t>(lst2.to_str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 descr="Screen Shot 2013-09-25 at 9.37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600200"/>
            <a:ext cx="8168075" cy="265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33425" y="5326618"/>
            <a:ext cx="737900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When 350+% of your CPU isn’t fast enough, its time to buy a new computer!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8792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 descr="Screen Shot 2013-09-25 at 10.00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83"/>
          <a:stretch>
            <a:fillRect/>
          </a:stretch>
        </p:blipFill>
        <p:spPr>
          <a:xfrm>
            <a:off x="0" y="1675983"/>
            <a:ext cx="9144000" cy="5182017"/>
          </a:xfrm>
          <a:prstGeom prst="rect">
            <a:avLst/>
          </a:prstGeom>
        </p:spPr>
      </p:pic>
      <p:pic>
        <p:nvPicPr>
          <p:cNvPr id="6" name="Picture 5" descr="Screen Shot 2013-09-25 at 10.00.4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9541"/>
          <a:stretch/>
        </p:blipFill>
        <p:spPr>
          <a:xfrm>
            <a:off x="3177" y="-133349"/>
            <a:ext cx="9144000" cy="816496"/>
          </a:xfrm>
          <a:prstGeom prst="rect">
            <a:avLst/>
          </a:prstGeom>
        </p:spPr>
      </p:pic>
      <p:pic>
        <p:nvPicPr>
          <p:cNvPr id="7" name="Picture 6" descr="Screen Shot 2013-09-25 at 10.00.4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519" b="6072"/>
          <a:stretch/>
        </p:blipFill>
        <p:spPr>
          <a:xfrm>
            <a:off x="1298577" y="692672"/>
            <a:ext cx="6321423" cy="152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570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938"/>
            <a:ext cx="9144000" cy="6347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15100" y="5900139"/>
            <a:ext cx="2871700" cy="369332"/>
          </a:xfrm>
          <a:prstGeom prst="rect">
            <a:avLst/>
          </a:prstGeom>
          <a:solidFill>
            <a:schemeClr val="bg1">
              <a:lumMod val="95000"/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Intel i7 Quad-Core Processor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1156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938"/>
            <a:ext cx="9144000" cy="6347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83660" y="354770"/>
            <a:ext cx="2871700" cy="369332"/>
          </a:xfrm>
          <a:prstGeom prst="rect">
            <a:avLst/>
          </a:prstGeom>
          <a:solidFill>
            <a:schemeClr val="bg1">
              <a:lumMod val="95000"/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Intel i7 Quad-Core Processor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66982" y="963919"/>
            <a:ext cx="1848361" cy="3424747"/>
          </a:xfrm>
          <a:prstGeom prst="rect">
            <a:avLst/>
          </a:prstGeom>
          <a:noFill/>
          <a:ln w="57150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15343" y="946216"/>
            <a:ext cx="1837021" cy="3424747"/>
          </a:xfrm>
          <a:prstGeom prst="rect">
            <a:avLst/>
          </a:prstGeom>
          <a:noFill/>
          <a:ln w="57150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80297" y="986599"/>
            <a:ext cx="1866788" cy="3424747"/>
          </a:xfrm>
          <a:prstGeom prst="rect">
            <a:avLst/>
          </a:prstGeom>
          <a:noFill/>
          <a:ln w="57150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59059" y="968896"/>
            <a:ext cx="1837021" cy="3424747"/>
          </a:xfrm>
          <a:prstGeom prst="rect">
            <a:avLst/>
          </a:prstGeom>
          <a:noFill/>
          <a:ln w="57150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77266" y="2430398"/>
            <a:ext cx="9671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FF00"/>
                </a:solidFill>
              </a:rPr>
              <a:t>Core</a:t>
            </a:r>
            <a:endParaRPr lang="en-US" sz="3200" b="1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0612" y="2430398"/>
            <a:ext cx="9671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FF00"/>
                </a:solidFill>
              </a:rPr>
              <a:t>Core</a:t>
            </a:r>
            <a:endParaRPr lang="en-US" sz="3200" b="1" dirty="0">
              <a:solidFill>
                <a:srgbClr val="00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32558" y="2430398"/>
            <a:ext cx="9671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FF00"/>
                </a:solidFill>
              </a:rPr>
              <a:t>Core</a:t>
            </a:r>
            <a:endParaRPr lang="en-US" sz="3200" b="1" dirty="0">
              <a:solidFill>
                <a:srgbClr val="00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99300" y="2430398"/>
            <a:ext cx="9671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FF00"/>
                </a:solidFill>
              </a:rPr>
              <a:t>Core</a:t>
            </a:r>
            <a:endParaRPr lang="en-US" sz="3200" b="1" dirty="0">
              <a:solidFill>
                <a:srgbClr val="00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V="1">
            <a:off x="566982" y="4495799"/>
            <a:ext cx="8029097" cy="1860549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49856" y="5134348"/>
            <a:ext cx="5954259" cy="584775"/>
          </a:xfrm>
          <a:prstGeom prst="rect">
            <a:avLst/>
          </a:prstGeom>
          <a:solidFill>
            <a:schemeClr val="tx2">
              <a:lumMod val="20000"/>
              <a:lumOff val="80000"/>
              <a:alpha val="4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Shared Memory Cache (</a:t>
            </a:r>
            <a:r>
              <a:rPr lang="en-US" sz="3200" b="1" dirty="0" smtClean="0">
                <a:solidFill>
                  <a:srgbClr val="FFFF00"/>
                </a:solidFill>
              </a:rPr>
              <a:t>L3 = 6MB)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577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of Map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33450" y="1847850"/>
            <a:ext cx="1162050" cy="8858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Core 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92911" y="1847850"/>
            <a:ext cx="4879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is the running time of </a:t>
            </a:r>
            <a:r>
              <a:rPr lang="en-US" sz="2400" b="1" dirty="0" smtClean="0"/>
              <a:t>p.map(f)</a:t>
            </a:r>
            <a:r>
              <a:rPr lang="en-US" sz="2400" dirty="0" smtClean="0"/>
              <a:t> using one core where </a:t>
            </a:r>
            <a:r>
              <a:rPr lang="en-US" sz="2400" b="1" dirty="0" smtClean="0"/>
              <a:t>p</a:t>
            </a:r>
            <a:r>
              <a:rPr lang="en-US" sz="2400" dirty="0" smtClean="0"/>
              <a:t> is a list of </a:t>
            </a:r>
            <a:r>
              <a:rPr lang="en-US" sz="2400" i="1" dirty="0" smtClean="0"/>
              <a:t>N</a:t>
            </a:r>
            <a:r>
              <a:rPr lang="en-US" sz="2400" dirty="0" smtClean="0"/>
              <a:t> elements and each evaluation of </a:t>
            </a:r>
            <a:r>
              <a:rPr lang="en-US" sz="2400" b="1" dirty="0" smtClean="0"/>
              <a:t>f</a:t>
            </a:r>
            <a:r>
              <a:rPr lang="en-US" sz="2400" dirty="0" smtClean="0"/>
              <a:t>(</a:t>
            </a:r>
            <a:r>
              <a:rPr lang="en-US" sz="2400" i="1" dirty="0" smtClean="0"/>
              <a:t>x</a:t>
            </a:r>
            <a:r>
              <a:rPr lang="en-US" sz="2400" dirty="0" smtClean="0"/>
              <a:t>) takes 1ms? </a:t>
            </a:r>
            <a:endParaRPr lang="en-US"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238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much faster will my Rust mapping program be on my new machine?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00600" y="4572000"/>
            <a:ext cx="3686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2000" b="1" dirty="0" smtClean="0"/>
              <a:t>2013 </a:t>
            </a:r>
            <a:r>
              <a:rPr lang="en-US" sz="2000" b="1" dirty="0" err="1" smtClean="0"/>
              <a:t>MacBook</a:t>
            </a:r>
            <a:r>
              <a:rPr lang="en-US" sz="2000" b="1" dirty="0" smtClean="0"/>
              <a:t> Pro</a:t>
            </a:r>
          </a:p>
          <a:p>
            <a:pPr fontAlgn="ctr"/>
            <a:r>
              <a:rPr lang="en-US" sz="2000" dirty="0" smtClean="0"/>
              <a:t>Intel i7-3740QM </a:t>
            </a:r>
          </a:p>
          <a:p>
            <a:pPr fontAlgn="ctr"/>
            <a:r>
              <a:rPr lang="en-US" sz="2000" dirty="0" smtClean="0"/>
              <a:t>2.7 GHz, 4 cores (8 threads)</a:t>
            </a:r>
          </a:p>
          <a:p>
            <a:pPr fontAlgn="ctr"/>
            <a:r>
              <a:rPr lang="en-US" sz="2000" dirty="0" smtClean="0"/>
              <a:t>6MB shared L3 cache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9" y="1498845"/>
            <a:ext cx="7291386" cy="304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295400" y="4572000"/>
            <a:ext cx="30337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2011 </a:t>
            </a:r>
            <a:r>
              <a:rPr lang="en-US" sz="2000" b="1" dirty="0" err="1" smtClean="0"/>
              <a:t>MacBook</a:t>
            </a:r>
            <a:r>
              <a:rPr lang="en-US" sz="2000" b="1" dirty="0" smtClean="0"/>
              <a:t> Air</a:t>
            </a:r>
          </a:p>
          <a:p>
            <a:r>
              <a:rPr lang="en-US" sz="2000" dirty="0" smtClean="0"/>
              <a:t>Intel i5-2557M</a:t>
            </a:r>
          </a:p>
          <a:p>
            <a:r>
              <a:rPr lang="en-US" sz="2000" dirty="0" smtClean="0"/>
              <a:t>1.7</a:t>
            </a:r>
            <a:r>
              <a:rPr lang="en-US" sz="2000" dirty="0" smtClean="0"/>
              <a:t> </a:t>
            </a:r>
            <a:r>
              <a:rPr lang="en-US" sz="2000" dirty="0" smtClean="0"/>
              <a:t>GHz, 2 cores (4 threads)</a:t>
            </a:r>
          </a:p>
          <a:p>
            <a:r>
              <a:rPr lang="en-US" sz="2000" dirty="0" smtClean="0"/>
              <a:t>3</a:t>
            </a:r>
            <a:r>
              <a:rPr lang="en-US" sz="2000" dirty="0" smtClean="0"/>
              <a:t> MB shared L3 cache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1905000" y="5867400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dirty="0" smtClean="0"/>
              <a:t>both support </a:t>
            </a:r>
            <a:r>
              <a:rPr lang="en-US" dirty="0" smtClean="0"/>
              <a:t>“</a:t>
            </a:r>
            <a:r>
              <a:rPr lang="en-US" dirty="0" err="1" smtClean="0"/>
              <a:t>hyperthreading</a:t>
            </a:r>
            <a:r>
              <a:rPr lang="en-US" dirty="0" smtClean="0"/>
              <a:t>” (</a:t>
            </a:r>
            <a:r>
              <a:rPr lang="en-US" dirty="0" smtClean="0"/>
              <a:t>two </a:t>
            </a:r>
            <a:r>
              <a:rPr lang="en-US" dirty="0" smtClean="0"/>
              <a:t>threads per core)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09800" y="2209800"/>
            <a:ext cx="164083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 seconds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796822" y="2209800"/>
            <a:ext cx="445956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/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228692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 l="5270" r="8975"/>
          <a:stretch>
            <a:fillRect/>
          </a:stretch>
        </p:blipFill>
        <p:spPr bwMode="auto">
          <a:xfrm>
            <a:off x="0" y="-244475"/>
            <a:ext cx="9144000" cy="710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1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2743200"/>
            <a:ext cx="5610225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Submit your “guesses” and reasoning in course forum….hopefully I will know the actual answer by Tuesday!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743450" y="2085975"/>
            <a:ext cx="1768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PS2 due by 8”59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48130" name="Picture 2" descr="https://scontent-a-iad.xx.fbcdn.net/hphotos-prn2/180336_106249482782455_7553309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2824" y="3151461"/>
            <a:ext cx="4899025" cy="2787377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of Multi-Core Map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33450" y="1847850"/>
            <a:ext cx="1162050" cy="8858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Core 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33450" y="3911600"/>
            <a:ext cx="1162050" cy="8858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Core 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33450" y="2879725"/>
            <a:ext cx="1162050" cy="8858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Core 2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33450" y="4943475"/>
            <a:ext cx="1162050" cy="8858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Core 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92911" y="1847850"/>
            <a:ext cx="4879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is the running time of </a:t>
            </a:r>
            <a:r>
              <a:rPr lang="en-US" sz="2400" b="1" dirty="0" smtClean="0"/>
              <a:t>p.map(f)</a:t>
            </a:r>
            <a:r>
              <a:rPr lang="en-US" sz="2400" dirty="0" smtClean="0"/>
              <a:t> using </a:t>
            </a:r>
            <a:r>
              <a:rPr lang="en-US" sz="2400" b="1" i="1" dirty="0" smtClean="0"/>
              <a:t>k</a:t>
            </a:r>
            <a:r>
              <a:rPr lang="en-US" sz="2400" dirty="0" smtClean="0"/>
              <a:t> cores where </a:t>
            </a:r>
            <a:r>
              <a:rPr lang="en-US" sz="2400" b="1" dirty="0" smtClean="0"/>
              <a:t>p</a:t>
            </a:r>
            <a:r>
              <a:rPr lang="en-US" sz="2400" dirty="0" smtClean="0"/>
              <a:t> is a list of </a:t>
            </a:r>
            <a:r>
              <a:rPr lang="en-US" sz="2400" i="1" dirty="0" smtClean="0"/>
              <a:t>N</a:t>
            </a:r>
            <a:r>
              <a:rPr lang="en-US" sz="2400" dirty="0" smtClean="0"/>
              <a:t> elements and each evaluation of </a:t>
            </a:r>
            <a:r>
              <a:rPr lang="en-US" sz="2400" b="1" dirty="0" smtClean="0"/>
              <a:t>f</a:t>
            </a:r>
            <a:r>
              <a:rPr lang="en-US" sz="2400" dirty="0" smtClean="0"/>
              <a:t>(</a:t>
            </a:r>
            <a:r>
              <a:rPr lang="en-US" sz="2400" i="1" dirty="0" smtClean="0"/>
              <a:t>x</a:t>
            </a:r>
            <a:r>
              <a:rPr lang="en-US" sz="2400" dirty="0" smtClean="0"/>
              <a:t>) takes 1ms? </a:t>
            </a:r>
            <a:endParaRPr lang="en-U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should we parallelize </a:t>
            </a:r>
            <a:r>
              <a:rPr lang="en-US" b="1" dirty="0" smtClean="0"/>
              <a:t>map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1828800"/>
            <a:ext cx="83629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fn </a:t>
            </a:r>
            <a:r>
              <a:rPr lang="en-US" sz="2400" dirty="0"/>
              <a:t>mapr(&amp;self, f: &amp;fn(</a:t>
            </a:r>
            <a:r>
              <a:rPr lang="en-US" sz="2400" dirty="0" err="1"/>
              <a:t>int</a:t>
            </a:r>
            <a:r>
              <a:rPr lang="en-US" sz="2400" dirty="0"/>
              <a:t>) -&gt; </a:t>
            </a:r>
            <a:r>
              <a:rPr lang="en-US" sz="2400" dirty="0" err="1"/>
              <a:t>int</a:t>
            </a:r>
            <a:r>
              <a:rPr lang="en-US" sz="2400" dirty="0"/>
              <a:t>) -&gt; List {</a:t>
            </a:r>
          </a:p>
          <a:p>
            <a:r>
              <a:rPr lang="en-US" sz="2400" dirty="0" smtClean="0"/>
              <a:t>     </a:t>
            </a:r>
            <a:r>
              <a:rPr lang="en-US" sz="2400" dirty="0"/>
              <a:t>match(*self) {</a:t>
            </a:r>
          </a:p>
          <a:p>
            <a:r>
              <a:rPr lang="en-US" sz="2400" dirty="0" smtClean="0"/>
              <a:t>         </a:t>
            </a:r>
            <a:r>
              <a:rPr lang="en-US" sz="2400" dirty="0"/>
              <a:t>None =&gt; None,</a:t>
            </a:r>
          </a:p>
          <a:p>
            <a:r>
              <a:rPr lang="en-US" sz="2400" dirty="0" smtClean="0"/>
              <a:t>         </a:t>
            </a:r>
            <a:r>
              <a:rPr lang="en-US" sz="2400" dirty="0" smtClean="0"/>
              <a:t>Some</a:t>
            </a:r>
            <a:r>
              <a:rPr lang="en-US" sz="2400" dirty="0"/>
              <a:t>(ref node) =&gt; { Some(~Node{ head: f(</a:t>
            </a:r>
            <a:r>
              <a:rPr lang="en-US" sz="2400" dirty="0" err="1"/>
              <a:t>node.head</a:t>
            </a:r>
            <a:r>
              <a:rPr lang="en-US" sz="2400" dirty="0"/>
              <a:t>), </a:t>
            </a:r>
            <a:endParaRPr lang="en-US" sz="2400" dirty="0" smtClean="0"/>
          </a:p>
          <a:p>
            <a:r>
              <a:rPr lang="en-US" sz="2400" dirty="0" smtClean="0"/>
              <a:t>                                                                        tail</a:t>
            </a:r>
            <a:r>
              <a:rPr lang="en-US" sz="2400" dirty="0"/>
              <a:t>: </a:t>
            </a:r>
            <a:r>
              <a:rPr lang="en-US" sz="2400" dirty="0" err="1"/>
              <a:t>node.tail.mapr</a:t>
            </a:r>
            <a:r>
              <a:rPr lang="en-US" sz="2400" dirty="0"/>
              <a:t>(f) }) },</a:t>
            </a:r>
          </a:p>
          <a:p>
            <a:r>
              <a:rPr lang="en-US" sz="2400" dirty="0" smtClean="0"/>
              <a:t>    } </a:t>
            </a:r>
          </a:p>
          <a:p>
            <a:r>
              <a:rPr lang="en-US" sz="2400" dirty="0" smtClean="0"/>
              <a:t>}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223" r="10761" b="12406"/>
          <a:stretch>
            <a:fillRect/>
          </a:stretch>
        </p:blipFill>
        <p:spPr bwMode="auto">
          <a:xfrm>
            <a:off x="323849" y="352425"/>
            <a:ext cx="7150535" cy="2219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04800" y="2743200"/>
            <a:ext cx="8763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</a:t>
            </a:r>
            <a:r>
              <a:rPr lang="en-US" sz="2400" dirty="0" err="1" smtClean="0"/>
              <a:t>MapReduce</a:t>
            </a:r>
            <a:r>
              <a:rPr lang="en-US" sz="2400" dirty="0" smtClean="0"/>
              <a:t> </a:t>
            </a:r>
            <a:r>
              <a:rPr lang="en-US" sz="2400" dirty="0" smtClean="0"/>
              <a:t>is a programming model and an </a:t>
            </a:r>
            <a:r>
              <a:rPr lang="en-US" sz="2400" dirty="0" smtClean="0"/>
              <a:t>associated implementation </a:t>
            </a:r>
            <a:r>
              <a:rPr lang="en-US" sz="2400" dirty="0" smtClean="0"/>
              <a:t>for processing and generating </a:t>
            </a:r>
            <a:r>
              <a:rPr lang="en-US" sz="2400" dirty="0" smtClean="0"/>
              <a:t>large data </a:t>
            </a:r>
            <a:r>
              <a:rPr lang="en-US" sz="2400" dirty="0" smtClean="0"/>
              <a:t>sets. Users specify a </a:t>
            </a:r>
            <a:r>
              <a:rPr lang="en-US" sz="2400" i="1" dirty="0" smtClean="0"/>
              <a:t>map </a:t>
            </a:r>
            <a:r>
              <a:rPr lang="en-US" sz="2400" dirty="0" smtClean="0"/>
              <a:t>function that processes </a:t>
            </a:r>
            <a:r>
              <a:rPr lang="en-US" sz="2400" dirty="0" smtClean="0"/>
              <a:t>a key/value </a:t>
            </a:r>
            <a:r>
              <a:rPr lang="en-US" sz="2400" dirty="0" smtClean="0"/>
              <a:t>pair to generate a set of intermediate </a:t>
            </a:r>
            <a:r>
              <a:rPr lang="en-US" sz="2400" dirty="0" smtClean="0"/>
              <a:t>key/value pairs</a:t>
            </a:r>
            <a:r>
              <a:rPr lang="en-US" sz="2400" dirty="0" smtClean="0"/>
              <a:t>, and a </a:t>
            </a:r>
            <a:r>
              <a:rPr lang="en-US" sz="2400" i="1" dirty="0" smtClean="0"/>
              <a:t>reduce </a:t>
            </a:r>
            <a:r>
              <a:rPr lang="en-US" sz="2400" dirty="0" smtClean="0"/>
              <a:t>function that merges all </a:t>
            </a:r>
            <a:r>
              <a:rPr lang="en-US" sz="2400" dirty="0" smtClean="0"/>
              <a:t>intermediate</a:t>
            </a:r>
            <a:r>
              <a:rPr lang="en-US" sz="2400" i="1" dirty="0" smtClean="0"/>
              <a:t> </a:t>
            </a:r>
            <a:r>
              <a:rPr lang="en-US" sz="2400" dirty="0" smtClean="0"/>
              <a:t>values </a:t>
            </a:r>
            <a:r>
              <a:rPr lang="en-US" sz="2400" dirty="0" smtClean="0"/>
              <a:t>associated with the same intermediate key. </a:t>
            </a:r>
            <a:r>
              <a:rPr lang="en-US" sz="2400" dirty="0" smtClean="0"/>
              <a:t>Many real </a:t>
            </a:r>
            <a:r>
              <a:rPr lang="en-US" sz="2400" dirty="0" smtClean="0"/>
              <a:t>world tasks are expressible in this model, as </a:t>
            </a:r>
            <a:r>
              <a:rPr lang="en-US" sz="2400" dirty="0" smtClean="0"/>
              <a:t>shown in </a:t>
            </a:r>
            <a:r>
              <a:rPr lang="en-US" sz="2400" dirty="0" smtClean="0"/>
              <a:t>the paper.</a:t>
            </a:r>
          </a:p>
          <a:p>
            <a:r>
              <a:rPr lang="en-US" sz="2400" dirty="0" smtClean="0"/>
              <a:t>	Programs </a:t>
            </a:r>
            <a:r>
              <a:rPr lang="en-US" sz="2400" dirty="0" smtClean="0"/>
              <a:t>written in this functional style are </a:t>
            </a:r>
            <a:r>
              <a:rPr lang="en-US" sz="2400" dirty="0" smtClean="0"/>
              <a:t>automatically parallelized </a:t>
            </a:r>
            <a:r>
              <a:rPr lang="en-US" sz="2400" dirty="0" smtClean="0"/>
              <a:t>and executed on a large cluster of </a:t>
            </a:r>
            <a:r>
              <a:rPr lang="en-US" sz="2400" dirty="0" smtClean="0"/>
              <a:t>commodity machines.”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2133600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OSDI 2004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28624"/>
            <a:ext cx="2667000" cy="5030787"/>
          </a:xfrm>
        </p:spPr>
        <p:txBody>
          <a:bodyPr/>
          <a:lstStyle/>
          <a:p>
            <a:r>
              <a:rPr lang="en-US" dirty="0" smtClean="0"/>
              <a:t>Did Google invent </a:t>
            </a:r>
            <a:r>
              <a:rPr lang="en-US" b="1" dirty="0" smtClean="0"/>
              <a:t>map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1986" name="Picture 2" descr="http://www.shoeboxblog.com/wp-content/uploads/2010/02/life-before-google-500x4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6939" y="274638"/>
            <a:ext cx="5887511" cy="5840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0A1A-7165-45C4-A01A-4D808276613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1988" name="Picture 4" descr="http://upload.wikimedia.org/wikipedia/commons/4/49/John_McCarthy_Stanford.jpg"/>
          <p:cNvPicPr>
            <a:picLocks noChangeAspect="1" noChangeArrowheads="1"/>
          </p:cNvPicPr>
          <p:nvPr/>
        </p:nvPicPr>
        <p:blipFill>
          <a:blip r:embed="rId2" cstate="print"/>
          <a:srcRect r="12239"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8600" y="152400"/>
            <a:ext cx="26745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John McCarthy</a:t>
            </a:r>
          </a:p>
          <a:p>
            <a:pPr algn="ctr"/>
            <a:r>
              <a:rPr lang="en-US" sz="3200" dirty="0" smtClean="0"/>
              <a:t>1927-2011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32506</TotalTime>
  <Words>1826</Words>
  <Application>Microsoft Office PowerPoint</Application>
  <PresentationFormat>On-screen Show (4:3)</PresentationFormat>
  <Paragraphs>402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Class 9:  Mapping in Parallel</vt:lpstr>
      <vt:lpstr>Plan for Today</vt:lpstr>
      <vt:lpstr>Slide 2</vt:lpstr>
      <vt:lpstr>Cost of Map</vt:lpstr>
      <vt:lpstr>Cost of Multi-Core Map</vt:lpstr>
      <vt:lpstr>How should we parallelize map?</vt:lpstr>
      <vt:lpstr>Slide 6</vt:lpstr>
      <vt:lpstr>Did Google invent map?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MapReduce</vt:lpstr>
      <vt:lpstr>Slide 17</vt:lpstr>
      <vt:lpstr>Slide 18</vt:lpstr>
      <vt:lpstr>Slide 19</vt:lpstr>
      <vt:lpstr>Slide 20</vt:lpstr>
      <vt:lpstr>Slide 21</vt:lpstr>
      <vt:lpstr>Mapping in Parallel</vt:lpstr>
      <vt:lpstr>Processes, Threads, Tasks</vt:lpstr>
      <vt:lpstr>Processes, Threads, Tasks</vt:lpstr>
      <vt:lpstr>Tasks in Rust</vt:lpstr>
      <vt:lpstr>Tasks</vt:lpstr>
      <vt:lpstr>Slide 27</vt:lpstr>
      <vt:lpstr>Slide 28</vt:lpstr>
      <vt:lpstr>Slide 29</vt:lpstr>
      <vt:lpstr>Channels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How much faster will my Rust mapping program be on my new machine?</vt:lpstr>
      <vt:lpstr>Slide 40</vt:lpstr>
      <vt:lpstr>Slide 41</vt:lpstr>
      <vt:lpstr>Slide 42</vt:lpstr>
    </vt:vector>
  </TitlesOfParts>
  <Company>Udacity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 What is an Operating System?</dc:title>
  <dc:creator>David Evans</dc:creator>
  <cp:lastModifiedBy>evans</cp:lastModifiedBy>
  <cp:revision>276</cp:revision>
  <cp:lastPrinted>2013-09-24T13:59:18Z</cp:lastPrinted>
  <dcterms:created xsi:type="dcterms:W3CDTF">2013-08-26T17:24:32Z</dcterms:created>
  <dcterms:modified xsi:type="dcterms:W3CDTF">2013-09-26T01:03:32Z</dcterms:modified>
</cp:coreProperties>
</file>