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7"/>
  </p:notesMasterIdLst>
  <p:handoutMasterIdLst>
    <p:handoutMasterId r:id="rId48"/>
  </p:handoutMasterIdLst>
  <p:sldIdLst>
    <p:sldId id="305" r:id="rId2"/>
    <p:sldId id="364" r:id="rId3"/>
    <p:sldId id="487" r:id="rId4"/>
    <p:sldId id="493" r:id="rId5"/>
    <p:sldId id="495" r:id="rId6"/>
    <p:sldId id="496" r:id="rId7"/>
    <p:sldId id="497" r:id="rId8"/>
    <p:sldId id="494" r:id="rId9"/>
    <p:sldId id="498" r:id="rId10"/>
    <p:sldId id="499" r:id="rId11"/>
    <p:sldId id="500" r:id="rId12"/>
    <p:sldId id="501" r:id="rId13"/>
    <p:sldId id="492" r:id="rId14"/>
    <p:sldId id="488" r:id="rId15"/>
    <p:sldId id="491" r:id="rId16"/>
    <p:sldId id="490" r:id="rId17"/>
    <p:sldId id="502" r:id="rId18"/>
    <p:sldId id="409" r:id="rId19"/>
    <p:sldId id="410" r:id="rId20"/>
    <p:sldId id="411" r:id="rId21"/>
    <p:sldId id="412" r:id="rId22"/>
    <p:sldId id="413" r:id="rId23"/>
    <p:sldId id="415" r:id="rId24"/>
    <p:sldId id="508" r:id="rId25"/>
    <p:sldId id="509" r:id="rId26"/>
    <p:sldId id="510" r:id="rId27"/>
    <p:sldId id="511" r:id="rId28"/>
    <p:sldId id="512" r:id="rId29"/>
    <p:sldId id="513" r:id="rId30"/>
    <p:sldId id="514" r:id="rId31"/>
    <p:sldId id="515" r:id="rId32"/>
    <p:sldId id="516" r:id="rId33"/>
    <p:sldId id="517" r:id="rId34"/>
    <p:sldId id="518" r:id="rId35"/>
    <p:sldId id="521" r:id="rId36"/>
    <p:sldId id="522" r:id="rId37"/>
    <p:sldId id="520" r:id="rId38"/>
    <p:sldId id="420" r:id="rId39"/>
    <p:sldId id="486" r:id="rId40"/>
    <p:sldId id="519" r:id="rId41"/>
    <p:sldId id="422" r:id="rId42"/>
    <p:sldId id="503" r:id="rId43"/>
    <p:sldId id="504" r:id="rId44"/>
    <p:sldId id="505" r:id="rId45"/>
    <p:sldId id="507"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66"/>
    <a:srgbClr val="66C9E3"/>
    <a:srgbClr val="A8D2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9" d="100"/>
          <a:sy n="149" d="100"/>
        </p:scale>
        <p:origin x="-464" y="-112"/>
      </p:cViewPr>
      <p:guideLst>
        <p:guide orient="horz" pos="1620"/>
        <p:guide pos="2880"/>
      </p:guideLst>
    </p:cSldViewPr>
  </p:slideViewPr>
  <p:notesTextViewPr>
    <p:cViewPr>
      <p:scale>
        <a:sx n="100" d="100"/>
        <a:sy n="100" d="100"/>
      </p:scale>
      <p:origin x="0" y="0"/>
    </p:cViewPr>
  </p:notesTextViewPr>
  <p:sorterViewPr>
    <p:cViewPr>
      <p:scale>
        <a:sx n="98" d="100"/>
        <a:sy n="98" d="100"/>
      </p:scale>
      <p:origin x="0" y="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E77B07-26ED-A949-9D4B-44C207F8A4D1}" type="datetimeFigureOut">
              <a:rPr lang="en-US" smtClean="0"/>
              <a:t>2/11/14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AEABA4-34FF-E546-B451-A8222159DB1C}" type="slidenum">
              <a:rPr lang="en-US" smtClean="0"/>
              <a:t>‹#›</a:t>
            </a:fld>
            <a:endParaRPr lang="en-US"/>
          </a:p>
        </p:txBody>
      </p:sp>
    </p:spTree>
    <p:extLst>
      <p:ext uri="{BB962C8B-B14F-4D97-AF65-F5344CB8AC3E}">
        <p14:creationId xmlns:p14="http://schemas.microsoft.com/office/powerpoint/2010/main" val="1098220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550EC-EE34-EF49-A4D8-147A804A9918}" type="datetimeFigureOut">
              <a:rPr lang="en-US" smtClean="0"/>
              <a:t>2/11/14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CA4EC-A822-3847-9594-6C0922482023}" type="slidenum">
              <a:rPr lang="en-US" smtClean="0"/>
              <a:t>‹#›</a:t>
            </a:fld>
            <a:endParaRPr lang="en-US"/>
          </a:p>
        </p:txBody>
      </p:sp>
    </p:spTree>
    <p:extLst>
      <p:ext uri="{BB962C8B-B14F-4D97-AF65-F5344CB8AC3E}">
        <p14:creationId xmlns:p14="http://schemas.microsoft.com/office/powerpoint/2010/main" val="10786298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164752-E82A-9040-AFAD-418ECEC2CF95}" type="datetime3">
              <a:rPr lang="en-US" smtClean="0"/>
              <a:t>11 February 2014</a:t>
            </a:fld>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4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CAEBE-12A9-B048-AFE7-52A105C36B1F}" type="datetime3">
              <a:rPr lang="en-US" smtClean="0"/>
              <a:t>11 February 2014</a:t>
            </a:fld>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50935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5FD9-FA70-A641-8E0B-DBADE2AD5B4E}" type="datetime3">
              <a:rPr lang="en-US" smtClean="0"/>
              <a:t>11 February 2014</a:t>
            </a:fld>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24207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B4456-C237-354E-86B5-4EB9C2A3C548}" type="datetime3">
              <a:rPr lang="en-US" smtClean="0"/>
              <a:t>11 February 2014</a:t>
            </a:fld>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26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EFF1A2-4BFD-3741-82EC-5EFF24CBE7C6}" type="datetime3">
              <a:rPr lang="en-US" smtClean="0"/>
              <a:t>11 February 2014</a:t>
            </a:fld>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46151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77F924-1D35-FB46-A0DF-A60646E01993}" type="datetime3">
              <a:rPr lang="en-US" smtClean="0"/>
              <a:t>11 February 2014</a:t>
            </a:fld>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09701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5E5284-CECB-3E40-9FAA-B7E74DF82250}" type="datetime3">
              <a:rPr lang="en-US" smtClean="0"/>
              <a:t>11 February 2014</a:t>
            </a:fld>
            <a:endParaRPr lang="en-US"/>
          </a:p>
        </p:txBody>
      </p:sp>
      <p:sp>
        <p:nvSpPr>
          <p:cNvPr id="8" name="Footer Placeholder 7"/>
          <p:cNvSpPr>
            <a:spLocks noGrp="1"/>
          </p:cNvSpPr>
          <p:nvPr>
            <p:ph type="ftr" sz="quarter" idx="11"/>
          </p:nvPr>
        </p:nvSpPr>
        <p:spPr/>
        <p:txBody>
          <a:bodyPr/>
          <a:lstStyle/>
          <a:p>
            <a:r>
              <a:rPr lang="en-US" smtClean="0"/>
              <a:t>University of Virginia cs4414</a:t>
            </a:r>
            <a:endParaRPr lang="en-US"/>
          </a:p>
        </p:txBody>
      </p:sp>
      <p:sp>
        <p:nvSpPr>
          <p:cNvPr id="9" name="Slide Number Placeholder 8"/>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09525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CB7DC-A67E-1643-A07B-36EE36B70AC2}" type="datetime3">
              <a:rPr lang="en-US" smtClean="0"/>
              <a:t>11 February 2014</a:t>
            </a:fld>
            <a:endParaRPr lang="en-US"/>
          </a:p>
        </p:txBody>
      </p:sp>
      <p:sp>
        <p:nvSpPr>
          <p:cNvPr id="4" name="Footer Placeholder 3"/>
          <p:cNvSpPr>
            <a:spLocks noGrp="1"/>
          </p:cNvSpPr>
          <p:nvPr>
            <p:ph type="ftr" sz="quarter" idx="11"/>
          </p:nvPr>
        </p:nvSpPr>
        <p:spPr/>
        <p:txBody>
          <a:bodyPr/>
          <a:lstStyle/>
          <a:p>
            <a:r>
              <a:rPr lang="en-US" smtClean="0"/>
              <a:t>University of Virginia cs4414</a:t>
            </a:r>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701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3A27C-CC62-5745-8084-7268B0FD8B63}" type="datetime3">
              <a:rPr lang="en-US" smtClean="0"/>
              <a:t>11 February 2014</a:t>
            </a:fld>
            <a:endParaRPr lang="en-US"/>
          </a:p>
        </p:txBody>
      </p:sp>
      <p:sp>
        <p:nvSpPr>
          <p:cNvPr id="3" name="Footer Placeholder 2"/>
          <p:cNvSpPr>
            <a:spLocks noGrp="1"/>
          </p:cNvSpPr>
          <p:nvPr>
            <p:ph type="ftr" sz="quarter" idx="11"/>
          </p:nvPr>
        </p:nvSpPr>
        <p:spPr/>
        <p:txBody>
          <a:bodyPr/>
          <a:lstStyle/>
          <a:p>
            <a:r>
              <a:rPr lang="en-US" smtClean="0"/>
              <a:t>University of Virginia cs4414</a:t>
            </a:r>
            <a:endParaRPr lang="en-US"/>
          </a:p>
        </p:txBody>
      </p:sp>
      <p:sp>
        <p:nvSpPr>
          <p:cNvPr id="4" name="Slide Number Placeholder 3"/>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792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0422A-1226-7441-970E-C0C4D8A51172}" type="datetime3">
              <a:rPr lang="en-US" smtClean="0"/>
              <a:t>11 February 2014</a:t>
            </a:fld>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430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B17ED-2524-B545-BC9D-9BB9FCD2C54E}" type="datetime3">
              <a:rPr lang="en-US" smtClean="0"/>
              <a:t>11 February 2014</a:t>
            </a:fld>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56436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6B8CBBD-DC24-5C4D-8DA8-8B27CAB39F93}" type="datetime3">
              <a:rPr lang="en-US" smtClean="0"/>
              <a:t>11 February 2014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Virginia cs4414</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07B5A5-F0C2-644D-AEA7-E773B6B78F38}" type="slidenum">
              <a:rPr lang="en-US" smtClean="0"/>
              <a:t>‹#›</a:t>
            </a:fld>
            <a:endParaRPr lang="en-US"/>
          </a:p>
        </p:txBody>
      </p:sp>
    </p:spTree>
    <p:extLst>
      <p:ext uri="{BB962C8B-B14F-4D97-AF65-F5344CB8AC3E}">
        <p14:creationId xmlns:p14="http://schemas.microsoft.com/office/powerpoint/2010/main" val="215401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plus.google.com/photos/114975801512009922265/albums/5689505522315686545"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microsoft.com/office/2007/relationships/hdphoto" Target="../media/hdphoto3.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tt3ja.github.io/blog/2014/02/10/understanding-rusts-lifetime-inferen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lh3.googleusercontent.com/-oBiRLH_rVRs/TvVFo--5vtI/AAAAAAAAAUU/8AVZLZ_kBLM/w686-h567-no/IMG_2015.jpg">
            <a:hlinkClick r:id="rId2"/>
          </p:cNvPr>
          <p:cNvPicPr>
            <a:picLocks noChangeAspect="1" noChangeArrowheads="1"/>
          </p:cNvPicPr>
          <p:nvPr/>
        </p:nvPicPr>
        <p:blipFill rotWithShape="1">
          <a:blip r:embed="rId3"/>
          <a:srcRect t="22555" b="9574"/>
          <a:stretch/>
        </p:blipFill>
        <p:spPr bwMode="auto">
          <a:xfrm>
            <a:off x="0" y="0"/>
            <a:ext cx="9180641" cy="5150097"/>
          </a:xfrm>
          <a:prstGeom prst="rect">
            <a:avLst/>
          </a:prstGeom>
          <a:noFill/>
        </p:spPr>
      </p:pic>
      <p:sp>
        <p:nvSpPr>
          <p:cNvPr id="10" name="TextBox 9"/>
          <p:cNvSpPr txBox="1"/>
          <p:nvPr/>
        </p:nvSpPr>
        <p:spPr>
          <a:xfrm>
            <a:off x="6096000" y="4681835"/>
            <a:ext cx="2961425" cy="369332"/>
          </a:xfrm>
          <a:prstGeom prst="rect">
            <a:avLst/>
          </a:prstGeom>
          <a:noFill/>
        </p:spPr>
        <p:txBody>
          <a:bodyPr wrap="square" rtlCol="0">
            <a:spAutoFit/>
          </a:bodyPr>
          <a:lstStyle/>
          <a:p>
            <a:r>
              <a:rPr lang="en-US" dirty="0" smtClean="0">
                <a:solidFill>
                  <a:schemeClr val="bg1">
                    <a:lumMod val="85000"/>
                  </a:schemeClr>
                </a:solidFill>
              </a:rPr>
              <a:t>Jodhpur, India (Dec 2011)</a:t>
            </a:r>
            <a:endParaRPr lang="en-US" dirty="0">
              <a:solidFill>
                <a:schemeClr val="bg1">
                  <a:lumMod val="85000"/>
                </a:schemeClr>
              </a:solidFill>
            </a:endParaRPr>
          </a:p>
        </p:txBody>
      </p:sp>
      <p:sp>
        <p:nvSpPr>
          <p:cNvPr id="3" name="Subtitle 2"/>
          <p:cNvSpPr>
            <a:spLocks noGrp="1"/>
          </p:cNvSpPr>
          <p:nvPr>
            <p:ph type="subTitle" idx="1"/>
          </p:nvPr>
        </p:nvSpPr>
        <p:spPr>
          <a:xfrm>
            <a:off x="166988" y="4291908"/>
            <a:ext cx="3794500" cy="858189"/>
          </a:xfrm>
        </p:spPr>
        <p:txBody>
          <a:bodyPr>
            <a:normAutofit lnSpcReduction="10000"/>
          </a:bodyPr>
          <a:lstStyle/>
          <a:p>
            <a:pPr algn="l">
              <a:lnSpc>
                <a:spcPct val="70000"/>
              </a:lnSpc>
            </a:pPr>
            <a:r>
              <a:rPr lang="en-US" b="1" dirty="0" smtClean="0">
                <a:ln w="10541" cmpd="sng">
                  <a:solidFill>
                    <a:srgbClr val="7D7D7D">
                      <a:tint val="100000"/>
                      <a:shade val="100000"/>
                      <a:satMod val="110000"/>
                    </a:srgbClr>
                  </a:solidFill>
                  <a:prstDash val="solid"/>
                </a:ln>
                <a:solidFill>
                  <a:schemeClr val="bg1">
                    <a:lumMod val="75000"/>
                  </a:schemeClr>
                </a:solidFill>
              </a:rPr>
              <a:t>cs4414 Fall 2013</a:t>
            </a:r>
          </a:p>
          <a:p>
            <a:pPr algn="l">
              <a:lnSpc>
                <a:spcPct val="70000"/>
              </a:lnSpc>
            </a:pPr>
            <a:r>
              <a:rPr lang="en-US" b="1" dirty="0" smtClean="0">
                <a:ln w="10541" cmpd="sng">
                  <a:solidFill>
                    <a:srgbClr val="7D7D7D">
                      <a:tint val="100000"/>
                      <a:shade val="100000"/>
                      <a:satMod val="110000"/>
                    </a:srgbClr>
                  </a:solidFill>
                  <a:prstDash val="solid"/>
                </a:ln>
                <a:solidFill>
                  <a:schemeClr val="bg1">
                    <a:lumMod val="75000"/>
                  </a:schemeClr>
                </a:solidFill>
              </a:rPr>
              <a:t>David Evans</a:t>
            </a:r>
            <a:endParaRPr lang="en-US" b="1" dirty="0">
              <a:ln w="10541" cmpd="sng">
                <a:solidFill>
                  <a:srgbClr val="7D7D7D">
                    <a:tint val="100000"/>
                    <a:shade val="100000"/>
                    <a:satMod val="110000"/>
                  </a:srgbClr>
                </a:solidFill>
                <a:prstDash val="solid"/>
              </a:ln>
              <a:solidFill>
                <a:schemeClr val="bg1">
                  <a:lumMod val="75000"/>
                </a:schemeClr>
              </a:solidFill>
            </a:endParaRPr>
          </a:p>
        </p:txBody>
      </p:sp>
      <p:sp>
        <p:nvSpPr>
          <p:cNvPr id="9" name="Rectangle 8"/>
          <p:cNvSpPr/>
          <p:nvPr/>
        </p:nvSpPr>
        <p:spPr>
          <a:xfrm>
            <a:off x="6280727" y="2476534"/>
            <a:ext cx="4572000" cy="369332"/>
          </a:xfrm>
          <a:prstGeom prst="rect">
            <a:avLst/>
          </a:prstGeom>
        </p:spPr>
        <p:txBody>
          <a:bodyPr>
            <a:spAutoFit/>
          </a:bodyPr>
          <a:lstStyle/>
          <a:p>
            <a:endParaRPr lang="en-US" dirty="0"/>
          </a:p>
        </p:txBody>
      </p:sp>
      <p:sp>
        <p:nvSpPr>
          <p:cNvPr id="2" name="Title 1"/>
          <p:cNvSpPr>
            <a:spLocks noGrp="1"/>
          </p:cNvSpPr>
          <p:nvPr>
            <p:ph type="ctrTitle"/>
          </p:nvPr>
        </p:nvSpPr>
        <p:spPr>
          <a:xfrm>
            <a:off x="166988" y="3375876"/>
            <a:ext cx="3653038" cy="1268287"/>
          </a:xfrm>
        </p:spPr>
        <p:txBody>
          <a:bodyPr>
            <a:noAutofit/>
          </a:bodyPr>
          <a:lstStyle/>
          <a:p>
            <a:pPr algn="l"/>
            <a:r>
              <a:rPr lang="en-US" sz="3600" b="1" dirty="0" smtClean="0">
                <a:ln w="10541" cmpd="sng">
                  <a:solidFill>
                    <a:srgbClr val="7D7D7D">
                      <a:tint val="100000"/>
                      <a:shade val="100000"/>
                      <a:satMod val="110000"/>
                    </a:srgbClr>
                  </a:solidFill>
                  <a:prstDash val="solid"/>
                </a:ln>
                <a:solidFill>
                  <a:srgbClr val="FCD5B5"/>
                </a:solidFill>
              </a:rPr>
              <a:t>Class </a:t>
            </a:r>
            <a:r>
              <a:rPr lang="en-US" sz="3600" b="1" dirty="0" smtClean="0">
                <a:ln w="10541" cmpd="sng">
                  <a:solidFill>
                    <a:srgbClr val="7D7D7D">
                      <a:tint val="100000"/>
                      <a:shade val="100000"/>
                      <a:satMod val="110000"/>
                    </a:srgbClr>
                  </a:solidFill>
                  <a:prstDash val="solid"/>
                </a:ln>
                <a:solidFill>
                  <a:srgbClr val="FCD5B5"/>
                </a:solidFill>
              </a:rPr>
              <a:t>9</a:t>
            </a:r>
            <a:endParaRPr lang="en-US" sz="3600" b="1" dirty="0">
              <a:ln w="10541" cmpd="sng">
                <a:solidFill>
                  <a:srgbClr val="7D7D7D">
                    <a:tint val="100000"/>
                    <a:shade val="100000"/>
                    <a:satMod val="110000"/>
                  </a:srgbClr>
                </a:solidFill>
                <a:prstDash val="solid"/>
              </a:ln>
              <a:solidFill>
                <a:srgbClr val="FCD5B5"/>
              </a:solidFill>
            </a:endParaRPr>
          </a:p>
        </p:txBody>
      </p:sp>
      <p:sp>
        <p:nvSpPr>
          <p:cNvPr id="15" name="Rectangle 14"/>
          <p:cNvSpPr/>
          <p:nvPr/>
        </p:nvSpPr>
        <p:spPr>
          <a:xfrm>
            <a:off x="4464021" y="409756"/>
            <a:ext cx="4358509" cy="707886"/>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endParaRPr lang="en-US" sz="4000" b="1" dirty="0">
              <a:ln>
                <a:prstDash val="solid"/>
              </a:ln>
              <a:solidFill>
                <a:schemeClr val="accent6">
                  <a:lumMod val="40000"/>
                  <a:lumOff val="60000"/>
                </a:schemeClr>
              </a:solidFill>
              <a:effectLst>
                <a:outerShdw blurRad="88000" dist="50800" dir="5040000" algn="tl">
                  <a:schemeClr val="accent4">
                    <a:tint val="80000"/>
                    <a:satMod val="250000"/>
                    <a:alpha val="45000"/>
                  </a:schemeClr>
                </a:outerShdw>
              </a:effectLst>
            </a:endParaRPr>
          </a:p>
        </p:txBody>
      </p:sp>
      <p:sp>
        <p:nvSpPr>
          <p:cNvPr id="5" name="TextBox 4"/>
          <p:cNvSpPr txBox="1"/>
          <p:nvPr/>
        </p:nvSpPr>
        <p:spPr>
          <a:xfrm>
            <a:off x="499816" y="275325"/>
            <a:ext cx="3831097" cy="1200329"/>
          </a:xfrm>
          <a:prstGeom prst="rect">
            <a:avLst/>
          </a:prstGeom>
          <a:solidFill>
            <a:schemeClr val="tx1">
              <a:alpha val="48000"/>
            </a:schemeClr>
          </a:solidFill>
        </p:spPr>
        <p:txBody>
          <a:bodyPr wrap="none" rtlCol="0">
            <a:spAutoFit/>
          </a:bodyPr>
          <a:lstStyle/>
          <a:p>
            <a:pPr algn="ctr"/>
            <a:r>
              <a:rPr lang="en-US" sz="3600" dirty="0" smtClean="0">
                <a:solidFill>
                  <a:schemeClr val="accent6">
                    <a:lumMod val="20000"/>
                    <a:lumOff val="80000"/>
                  </a:schemeClr>
                </a:solidFill>
              </a:rPr>
              <a:t>What </a:t>
            </a:r>
            <a:r>
              <a:rPr lang="en-US" sz="3600" dirty="0">
                <a:solidFill>
                  <a:schemeClr val="accent6">
                    <a:lumMod val="20000"/>
                    <a:lumOff val="80000"/>
                  </a:schemeClr>
                </a:solidFill>
              </a:rPr>
              <a:t>the &amp;~#@&lt;!?</a:t>
            </a:r>
            <a:br>
              <a:rPr lang="en-US" sz="3600" dirty="0">
                <a:solidFill>
                  <a:schemeClr val="accent6">
                    <a:lumMod val="20000"/>
                    <a:lumOff val="80000"/>
                  </a:schemeClr>
                </a:solidFill>
              </a:rPr>
            </a:br>
            <a:r>
              <a:rPr lang="en-US" sz="3600" dirty="0">
                <a:solidFill>
                  <a:schemeClr val="accent6">
                    <a:lumMod val="20000"/>
                    <a:lumOff val="80000"/>
                  </a:schemeClr>
                </a:solidFill>
              </a:rPr>
              <a:t>(Pointers in Rust</a:t>
            </a:r>
            <a:r>
              <a:rPr lang="en-US" sz="3600" dirty="0" smtClean="0">
                <a:solidFill>
                  <a:schemeClr val="accent6">
                    <a:lumMod val="20000"/>
                    <a:lumOff val="80000"/>
                  </a:schemeClr>
                </a:solidFill>
              </a:rPr>
              <a:t>)</a:t>
            </a:r>
            <a:endParaRPr lang="en-US" sz="3600" dirty="0">
              <a:solidFill>
                <a:schemeClr val="accent6">
                  <a:lumMod val="20000"/>
                  <a:lumOff val="80000"/>
                </a:schemeClr>
              </a:solidFill>
            </a:endParaRPr>
          </a:p>
        </p:txBody>
      </p:sp>
    </p:spTree>
    <p:extLst>
      <p:ext uri="{BB962C8B-B14F-4D97-AF65-F5344CB8AC3E}">
        <p14:creationId xmlns:p14="http://schemas.microsoft.com/office/powerpoint/2010/main" val="34784291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9</a:t>
            </a:fld>
            <a:endParaRPr lang="en-US"/>
          </a:p>
        </p:txBody>
      </p:sp>
      <p:sp>
        <p:nvSpPr>
          <p:cNvPr id="3" name="Rectangle 3"/>
          <p:cNvSpPr>
            <a:spLocks noChangeArrowheads="1"/>
          </p:cNvSpPr>
          <p:nvPr/>
        </p:nvSpPr>
        <p:spPr bwMode="auto">
          <a:xfrm>
            <a:off x="397588" y="172929"/>
            <a:ext cx="469117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DD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600" dirty="0"/>
              <a:t>static </a:t>
            </a:r>
            <a:r>
              <a:rPr lang="en-US" sz="1600" dirty="0" err="1"/>
              <a:t>int</a:t>
            </a:r>
            <a:endParaRPr lang="en-US" sz="1600" dirty="0"/>
          </a:p>
          <a:p>
            <a:r>
              <a:rPr lang="en-US" sz="1600" dirty="0"/>
              <a:t>app1(</a:t>
            </a:r>
            <a:r>
              <a:rPr lang="en-US" sz="1600" dirty="0" err="1"/>
              <a:t>PyListObject</a:t>
            </a:r>
            <a:r>
              <a:rPr lang="en-US" sz="1600" dirty="0"/>
              <a:t> *self, </a:t>
            </a:r>
            <a:r>
              <a:rPr lang="en-US" sz="1600" dirty="0" err="1"/>
              <a:t>PyObject</a:t>
            </a:r>
            <a:r>
              <a:rPr lang="en-US" sz="1600" dirty="0"/>
              <a:t> *v)</a:t>
            </a:r>
          </a:p>
          <a:p>
            <a:r>
              <a:rPr lang="en-US" sz="1600" dirty="0"/>
              <a:t>{</a:t>
            </a:r>
          </a:p>
          <a:p>
            <a:r>
              <a:rPr lang="en-US" sz="1600" dirty="0"/>
              <a:t>   </a:t>
            </a:r>
            <a:r>
              <a:rPr lang="en-US" sz="1600" dirty="0" err="1"/>
              <a:t>Py_ssize_t</a:t>
            </a:r>
            <a:r>
              <a:rPr lang="en-US" sz="1600" dirty="0"/>
              <a:t> n = </a:t>
            </a:r>
            <a:r>
              <a:rPr lang="en-US" sz="1600" dirty="0" err="1"/>
              <a:t>PyList_GET_SIZE</a:t>
            </a:r>
            <a:r>
              <a:rPr lang="en-US" sz="1600" dirty="0"/>
              <a:t>(self);</a:t>
            </a:r>
          </a:p>
          <a:p>
            <a:endParaRPr lang="en-US" sz="1600" dirty="0"/>
          </a:p>
          <a:p>
            <a:r>
              <a:rPr lang="en-US" sz="1600" dirty="0"/>
              <a:t>   assert (v != NULL);</a:t>
            </a:r>
          </a:p>
          <a:p>
            <a:r>
              <a:rPr lang="en-US" sz="1600" dirty="0"/>
              <a:t>   if (n == INT_MAX) {</a:t>
            </a:r>
          </a:p>
          <a:p>
            <a:r>
              <a:rPr lang="en-US" sz="1600" dirty="0"/>
              <a:t>      </a:t>
            </a:r>
            <a:r>
              <a:rPr lang="en-US" sz="1600" dirty="0" err="1"/>
              <a:t>PyErr_SetString</a:t>
            </a:r>
            <a:r>
              <a:rPr lang="en-US" sz="1600" dirty="0"/>
              <a:t>(</a:t>
            </a:r>
            <a:r>
              <a:rPr lang="en-US" sz="1600" dirty="0" err="1"/>
              <a:t>PyExc_OverflowError</a:t>
            </a:r>
            <a:r>
              <a:rPr lang="en-US" sz="1600" dirty="0"/>
              <a:t>,</a:t>
            </a:r>
          </a:p>
          <a:p>
            <a:r>
              <a:rPr lang="en-US" sz="1600" dirty="0"/>
              <a:t>	 	       "cannot add more objects to list");</a:t>
            </a:r>
          </a:p>
          <a:p>
            <a:r>
              <a:rPr lang="en-US" sz="1600" dirty="0"/>
              <a:t>      return -1;</a:t>
            </a:r>
          </a:p>
          <a:p>
            <a:r>
              <a:rPr lang="en-US" sz="1600" dirty="0"/>
              <a:t>   }</a:t>
            </a:r>
          </a:p>
          <a:p>
            <a:endParaRPr lang="en-US" sz="1600" dirty="0"/>
          </a:p>
          <a:p>
            <a:r>
              <a:rPr lang="en-US" sz="1600" dirty="0"/>
              <a:t>   if (</a:t>
            </a:r>
            <a:r>
              <a:rPr lang="en-US" sz="1600" dirty="0" err="1"/>
              <a:t>list_resize</a:t>
            </a:r>
            <a:r>
              <a:rPr lang="en-US" sz="1600" dirty="0"/>
              <a:t>(self, n+1) == -1)</a:t>
            </a:r>
          </a:p>
          <a:p>
            <a:r>
              <a:rPr lang="en-US" sz="1600" dirty="0"/>
              <a:t>      return -1;</a:t>
            </a:r>
          </a:p>
          <a:p>
            <a:endParaRPr lang="en-US" sz="1600" b="1" dirty="0"/>
          </a:p>
          <a:p>
            <a:r>
              <a:rPr lang="en-US" sz="1600" dirty="0"/>
              <a:t>   </a:t>
            </a:r>
            <a:r>
              <a:rPr lang="en-US" sz="1600" b="1" dirty="0" err="1">
                <a:solidFill>
                  <a:srgbClr val="DD3300"/>
                </a:solidFill>
              </a:rPr>
              <a:t>Py_INCREF</a:t>
            </a:r>
            <a:r>
              <a:rPr lang="en-US" sz="1600" b="1" dirty="0">
                <a:solidFill>
                  <a:srgbClr val="DD3300"/>
                </a:solidFill>
              </a:rPr>
              <a:t>(v);</a:t>
            </a:r>
          </a:p>
          <a:p>
            <a:r>
              <a:rPr lang="en-US" sz="1600" b="1" dirty="0"/>
              <a:t>   </a:t>
            </a:r>
            <a:r>
              <a:rPr lang="en-US" sz="1600" b="1" dirty="0" err="1"/>
              <a:t>PyList_SET_ITEM</a:t>
            </a:r>
            <a:r>
              <a:rPr lang="en-US" sz="1600" b="1" dirty="0"/>
              <a:t>(self, n, v);</a:t>
            </a:r>
          </a:p>
          <a:p>
            <a:r>
              <a:rPr lang="en-US" sz="1600" dirty="0"/>
              <a:t>   return 0;</a:t>
            </a:r>
          </a:p>
          <a:p>
            <a:r>
              <a:rPr lang="en-US" sz="1600" dirty="0"/>
              <a:t>}</a:t>
            </a:r>
          </a:p>
        </p:txBody>
      </p:sp>
      <p:sp>
        <p:nvSpPr>
          <p:cNvPr id="4" name="TextBox 3"/>
          <p:cNvSpPr txBox="1"/>
          <p:nvPr/>
        </p:nvSpPr>
        <p:spPr>
          <a:xfrm>
            <a:off x="4800763" y="268540"/>
            <a:ext cx="364501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Python’s list append implementation</a:t>
            </a:r>
            <a:endParaRPr lang="en-US" dirty="0"/>
          </a:p>
        </p:txBody>
      </p:sp>
      <p:sp>
        <p:nvSpPr>
          <p:cNvPr id="7" name="Rectangle 4"/>
          <p:cNvSpPr>
            <a:spLocks noChangeArrowheads="1"/>
          </p:cNvSpPr>
          <p:nvPr/>
        </p:nvSpPr>
        <p:spPr bwMode="auto">
          <a:xfrm>
            <a:off x="4683288" y="973357"/>
            <a:ext cx="4003512" cy="3444875"/>
          </a:xfrm>
          <a:prstGeom prst="rect">
            <a:avLst/>
          </a:prstGeom>
          <a:solidFill>
            <a:schemeClr val="bg2">
              <a:lumMod val="90000"/>
            </a:schemeClr>
          </a:solidFill>
          <a:ln>
            <a:noFill/>
          </a:ln>
          <a:effectLst/>
        </p:spPr>
        <p:txBody>
          <a:bodyPr wrap="square" anchor="ctr">
            <a:spAutoFit/>
          </a:bodyPr>
          <a:lstStyle/>
          <a:p>
            <a:r>
              <a:rPr lang="en-US" sz="2000" dirty="0"/>
              <a:t>#</a:t>
            </a:r>
            <a:r>
              <a:rPr lang="en-US" sz="2000" b="1" dirty="0"/>
              <a:t>define</a:t>
            </a:r>
            <a:r>
              <a:rPr lang="en-US" sz="2000" dirty="0"/>
              <a:t> </a:t>
            </a:r>
            <a:r>
              <a:rPr lang="en-US" sz="2000" b="1" dirty="0"/>
              <a:t>_</a:t>
            </a:r>
            <a:r>
              <a:rPr lang="en-US" sz="2000" b="1" dirty="0" err="1"/>
              <a:t>Py_NewReference</a:t>
            </a:r>
            <a:r>
              <a:rPr lang="en-US" sz="2000" dirty="0"/>
              <a:t>(op) ( \</a:t>
            </a:r>
          </a:p>
          <a:p>
            <a:r>
              <a:rPr lang="en-US" sz="2000" dirty="0"/>
              <a:t>    </a:t>
            </a:r>
            <a:r>
              <a:rPr lang="en-US" sz="2000" b="1" dirty="0">
                <a:solidFill>
                  <a:schemeClr val="accent2"/>
                </a:solidFill>
              </a:rPr>
              <a:t>(op)-&gt;</a:t>
            </a:r>
            <a:r>
              <a:rPr lang="en-US" sz="2000" b="1" dirty="0" err="1">
                <a:solidFill>
                  <a:schemeClr val="accent2"/>
                </a:solidFill>
              </a:rPr>
              <a:t>ob_refcnt</a:t>
            </a:r>
            <a:r>
              <a:rPr lang="en-US" sz="2000" b="1" dirty="0">
                <a:solidFill>
                  <a:schemeClr val="accent2"/>
                </a:solidFill>
              </a:rPr>
              <a:t> = 1</a:t>
            </a:r>
            <a:r>
              <a:rPr lang="en-US" sz="2000" dirty="0"/>
              <a:t>) </a:t>
            </a:r>
          </a:p>
          <a:p>
            <a:endParaRPr lang="en-US" sz="2000" dirty="0"/>
          </a:p>
          <a:p>
            <a:r>
              <a:rPr lang="en-US" sz="2000" dirty="0"/>
              <a:t>#</a:t>
            </a:r>
            <a:r>
              <a:rPr lang="en-US" sz="2000" b="1" dirty="0"/>
              <a:t>define</a:t>
            </a:r>
            <a:r>
              <a:rPr lang="en-US" sz="2000" dirty="0"/>
              <a:t> </a:t>
            </a:r>
            <a:r>
              <a:rPr lang="en-US" sz="2000" b="1" dirty="0" err="1"/>
              <a:t>Py_INCREF</a:t>
            </a:r>
            <a:r>
              <a:rPr lang="en-US" sz="2000" dirty="0"/>
              <a:t>(op) ( \ </a:t>
            </a:r>
          </a:p>
          <a:p>
            <a:r>
              <a:rPr lang="en-US" sz="2000" dirty="0"/>
              <a:t>    </a:t>
            </a:r>
            <a:r>
              <a:rPr lang="en-US" sz="2000" b="1" dirty="0">
                <a:solidFill>
                  <a:schemeClr val="accent2"/>
                </a:solidFill>
              </a:rPr>
              <a:t>(op)-&gt;</a:t>
            </a:r>
            <a:r>
              <a:rPr lang="en-US" sz="2000" b="1" dirty="0" err="1">
                <a:solidFill>
                  <a:schemeClr val="accent2"/>
                </a:solidFill>
              </a:rPr>
              <a:t>ob_refcnt</a:t>
            </a:r>
            <a:r>
              <a:rPr lang="en-US" sz="2000" b="1" dirty="0">
                <a:solidFill>
                  <a:schemeClr val="accent2"/>
                </a:solidFill>
              </a:rPr>
              <a:t>++</a:t>
            </a:r>
            <a:r>
              <a:rPr lang="en-US" sz="2000" dirty="0"/>
              <a:t>) </a:t>
            </a:r>
          </a:p>
          <a:p>
            <a:endParaRPr lang="en-US" sz="2000" dirty="0"/>
          </a:p>
          <a:p>
            <a:r>
              <a:rPr lang="en-US" sz="2000" dirty="0"/>
              <a:t>#</a:t>
            </a:r>
            <a:r>
              <a:rPr lang="en-US" sz="2000" b="1" dirty="0"/>
              <a:t>define</a:t>
            </a:r>
            <a:r>
              <a:rPr lang="en-US" sz="2000" dirty="0"/>
              <a:t> </a:t>
            </a:r>
            <a:r>
              <a:rPr lang="en-US" sz="2000" b="1" dirty="0" err="1"/>
              <a:t>Py_DECREF</a:t>
            </a:r>
            <a:r>
              <a:rPr lang="en-US" sz="2000" dirty="0"/>
              <a:t>(op) \ </a:t>
            </a:r>
          </a:p>
          <a:p>
            <a:r>
              <a:rPr lang="en-US" sz="2000" dirty="0"/>
              <a:t>    </a:t>
            </a:r>
            <a:r>
              <a:rPr lang="en-US" sz="2000" b="1" dirty="0"/>
              <a:t>if</a:t>
            </a:r>
            <a:r>
              <a:rPr lang="en-US" sz="2000" dirty="0"/>
              <a:t> (</a:t>
            </a:r>
            <a:r>
              <a:rPr lang="en-US" sz="2000" b="1" dirty="0">
                <a:solidFill>
                  <a:schemeClr val="accent2"/>
                </a:solidFill>
              </a:rPr>
              <a:t>--(op)-&gt;</a:t>
            </a:r>
            <a:r>
              <a:rPr lang="en-US" sz="2000" b="1" dirty="0" err="1">
                <a:solidFill>
                  <a:schemeClr val="accent2"/>
                </a:solidFill>
              </a:rPr>
              <a:t>ob_refcnt</a:t>
            </a:r>
            <a:r>
              <a:rPr lang="en-US" sz="2000" b="1" dirty="0">
                <a:solidFill>
                  <a:schemeClr val="accent2"/>
                </a:solidFill>
              </a:rPr>
              <a:t> != 0</a:t>
            </a:r>
            <a:r>
              <a:rPr lang="en-US" sz="2000" dirty="0"/>
              <a:t>) \ </a:t>
            </a:r>
          </a:p>
          <a:p>
            <a:r>
              <a:rPr lang="en-US" sz="2000" dirty="0"/>
              <a:t>         </a:t>
            </a:r>
            <a:r>
              <a:rPr lang="en-US" sz="2000" b="1" dirty="0">
                <a:solidFill>
                  <a:srgbClr val="DD3300"/>
                </a:solidFill>
              </a:rPr>
              <a:t>_</a:t>
            </a:r>
            <a:r>
              <a:rPr lang="en-US" sz="2000" b="1" dirty="0" err="1">
                <a:solidFill>
                  <a:srgbClr val="DD3300"/>
                </a:solidFill>
              </a:rPr>
              <a:t>Py_CHECK_REFCNT</a:t>
            </a:r>
            <a:r>
              <a:rPr lang="en-US" sz="2000" b="1" dirty="0">
                <a:solidFill>
                  <a:srgbClr val="DD3300"/>
                </a:solidFill>
              </a:rPr>
              <a:t>(op)</a:t>
            </a:r>
            <a:r>
              <a:rPr lang="en-US" sz="2000" dirty="0"/>
              <a:t> \ </a:t>
            </a:r>
          </a:p>
          <a:p>
            <a:r>
              <a:rPr lang="en-US" sz="2000" dirty="0"/>
              <a:t>    </a:t>
            </a:r>
            <a:r>
              <a:rPr lang="en-US" sz="2000" b="1" dirty="0"/>
              <a:t>else</a:t>
            </a:r>
            <a:r>
              <a:rPr lang="en-US" sz="2000" dirty="0"/>
              <a:t> \ </a:t>
            </a:r>
          </a:p>
          <a:p>
            <a:r>
              <a:rPr lang="en-US" sz="2000" dirty="0"/>
              <a:t>         </a:t>
            </a:r>
            <a:r>
              <a:rPr lang="en-US" sz="2000" b="1" dirty="0">
                <a:solidFill>
                  <a:schemeClr val="hlink"/>
                </a:solidFill>
              </a:rPr>
              <a:t>_</a:t>
            </a:r>
            <a:r>
              <a:rPr lang="en-US" sz="2000" b="1" dirty="0" err="1">
                <a:solidFill>
                  <a:schemeClr val="hlink"/>
                </a:solidFill>
              </a:rPr>
              <a:t>Py_Dealloc</a:t>
            </a:r>
            <a:r>
              <a:rPr lang="en-US" sz="2000" b="1" dirty="0">
                <a:solidFill>
                  <a:schemeClr val="accent2"/>
                </a:solidFill>
              </a:rPr>
              <a:t>((</a:t>
            </a:r>
            <a:r>
              <a:rPr lang="en-US" sz="2000" b="1" dirty="0" err="1">
                <a:solidFill>
                  <a:schemeClr val="accent2"/>
                </a:solidFill>
              </a:rPr>
              <a:t>PyObject</a:t>
            </a:r>
            <a:r>
              <a:rPr lang="en-US" sz="2000" b="1" dirty="0">
                <a:solidFill>
                  <a:schemeClr val="accent2"/>
                </a:solidFill>
              </a:rPr>
              <a:t> *)(op)) </a:t>
            </a:r>
          </a:p>
        </p:txBody>
      </p:sp>
    </p:spTree>
    <p:extLst>
      <p:ext uri="{BB962C8B-B14F-4D97-AF65-F5344CB8AC3E}">
        <p14:creationId xmlns:p14="http://schemas.microsoft.com/office/powerpoint/2010/main" val="24991221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Reference Counting Enough?</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10</a:t>
            </a:fld>
            <a:endParaRPr lang="en-US"/>
          </a:p>
        </p:txBody>
      </p:sp>
    </p:spTree>
    <p:extLst>
      <p:ext uri="{BB962C8B-B14F-4D97-AF65-F5344CB8AC3E}">
        <p14:creationId xmlns:p14="http://schemas.microsoft.com/office/powerpoint/2010/main" val="118116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Reference Counting Enough?</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11</a:t>
            </a:fld>
            <a:endParaRPr lang="en-US"/>
          </a:p>
        </p:txBody>
      </p:sp>
      <p:sp>
        <p:nvSpPr>
          <p:cNvPr id="4" name="Rectangle 3"/>
          <p:cNvSpPr/>
          <p:nvPr/>
        </p:nvSpPr>
        <p:spPr>
          <a:xfrm>
            <a:off x="569311" y="1666107"/>
            <a:ext cx="3573517" cy="2031325"/>
          </a:xfrm>
          <a:prstGeom prst="rect">
            <a:avLst/>
          </a:prstGeom>
          <a:solidFill>
            <a:schemeClr val="accent2">
              <a:lumMod val="40000"/>
              <a:lumOff val="60000"/>
            </a:schemeClr>
          </a:solidFill>
        </p:spPr>
        <p:txBody>
          <a:bodyPr wrap="square">
            <a:spAutoFit/>
          </a:bodyPr>
          <a:lstStyle/>
          <a:p>
            <a:r>
              <a:rPr lang="en-US" dirty="0" smtClean="0"/>
              <a:t>{ </a:t>
            </a:r>
          </a:p>
          <a:p>
            <a:r>
              <a:rPr lang="en-US" dirty="0"/>
              <a:t> </a:t>
            </a:r>
            <a:r>
              <a:rPr lang="en-US" dirty="0" smtClean="0"/>
              <a:t>   </a:t>
            </a:r>
            <a:r>
              <a:rPr lang="en-US" dirty="0" err="1" smtClean="0"/>
              <a:t>BigObject</a:t>
            </a:r>
            <a:r>
              <a:rPr lang="en-US" dirty="0" smtClean="0"/>
              <a:t> a = new </a:t>
            </a:r>
            <a:r>
              <a:rPr lang="en-US" dirty="0" err="1" smtClean="0"/>
              <a:t>BigObject</a:t>
            </a:r>
            <a:r>
              <a:rPr lang="en-US" dirty="0" smtClean="0"/>
              <a:t>();</a:t>
            </a:r>
          </a:p>
          <a:p>
            <a:r>
              <a:rPr lang="en-US" dirty="0" smtClean="0"/>
              <a:t>    </a:t>
            </a:r>
            <a:r>
              <a:rPr lang="en-US" dirty="0" err="1" smtClean="0"/>
              <a:t>BigObject</a:t>
            </a:r>
            <a:r>
              <a:rPr lang="en-US" dirty="0" smtClean="0"/>
              <a:t> b = new </a:t>
            </a:r>
            <a:r>
              <a:rPr lang="en-US" dirty="0" err="1" smtClean="0"/>
              <a:t>BigObject</a:t>
            </a:r>
            <a:r>
              <a:rPr lang="en-US" dirty="0" smtClean="0"/>
              <a:t>();</a:t>
            </a:r>
          </a:p>
          <a:p>
            <a:endParaRPr lang="en-US" dirty="0" smtClean="0"/>
          </a:p>
          <a:p>
            <a:r>
              <a:rPr lang="en-US" dirty="0" smtClean="0"/>
              <a:t>    </a:t>
            </a:r>
            <a:r>
              <a:rPr lang="en-US" dirty="0" err="1" smtClean="0"/>
              <a:t>a.friend</a:t>
            </a:r>
            <a:r>
              <a:rPr lang="en-US" dirty="0" smtClean="0"/>
              <a:t> = b;</a:t>
            </a:r>
          </a:p>
          <a:p>
            <a:r>
              <a:rPr lang="en-US" dirty="0" smtClean="0"/>
              <a:t>    </a:t>
            </a:r>
            <a:r>
              <a:rPr lang="en-US" dirty="0" err="1" smtClean="0"/>
              <a:t>b.friend</a:t>
            </a:r>
            <a:r>
              <a:rPr lang="en-US" dirty="0" smtClean="0"/>
              <a:t> = a;</a:t>
            </a:r>
          </a:p>
          <a:p>
            <a:r>
              <a:rPr lang="en-US" dirty="0"/>
              <a:t>}</a:t>
            </a:r>
            <a:endParaRPr lang="en-US" dirty="0" smtClean="0"/>
          </a:p>
        </p:txBody>
      </p:sp>
    </p:spTree>
    <p:extLst>
      <p:ext uri="{BB962C8B-B14F-4D97-AF65-F5344CB8AC3E}">
        <p14:creationId xmlns:p14="http://schemas.microsoft.com/office/powerpoint/2010/main" val="2259263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Management Options</a:t>
            </a:r>
            <a:endParaRPr lang="en-US" dirty="0"/>
          </a:p>
        </p:txBody>
      </p:sp>
      <p:sp>
        <p:nvSpPr>
          <p:cNvPr id="5" name="Text Placeholder 4"/>
          <p:cNvSpPr>
            <a:spLocks noGrp="1"/>
          </p:cNvSpPr>
          <p:nvPr>
            <p:ph type="body" idx="1"/>
          </p:nvPr>
        </p:nvSpPr>
        <p:spPr>
          <a:solidFill>
            <a:schemeClr val="accent2"/>
          </a:solidFill>
        </p:spPr>
        <p:txBody>
          <a:bodyPr/>
          <a:lstStyle/>
          <a:p>
            <a:pPr algn="ctr"/>
            <a:r>
              <a:rPr lang="en-US" dirty="0" smtClean="0">
                <a:solidFill>
                  <a:schemeClr val="bg1"/>
                </a:solidFill>
              </a:rPr>
              <a:t>Unmanaged (Explicit)</a:t>
            </a:r>
            <a:endParaRPr lang="en-US" dirty="0">
              <a:solidFill>
                <a:schemeClr val="bg1"/>
              </a:solidFill>
            </a:endParaRPr>
          </a:p>
        </p:txBody>
      </p:sp>
      <p:sp>
        <p:nvSpPr>
          <p:cNvPr id="6" name="Content Placeholder 5"/>
          <p:cNvSpPr>
            <a:spLocks noGrp="1"/>
          </p:cNvSpPr>
          <p:nvPr>
            <p:ph sz="half" idx="2"/>
          </p:nvPr>
        </p:nvSpPr>
        <p:spPr>
          <a:xfrm>
            <a:off x="457200" y="1631156"/>
            <a:ext cx="4040188" cy="1769435"/>
          </a:xfrm>
        </p:spPr>
        <p:txBody>
          <a:bodyPr/>
          <a:lstStyle/>
          <a:p>
            <a:pPr marL="0" indent="0" algn="ctr">
              <a:buNone/>
            </a:pPr>
            <a:r>
              <a:rPr lang="en-US" dirty="0" smtClean="0"/>
              <a:t>C, C++</a:t>
            </a:r>
          </a:p>
          <a:p>
            <a:pPr marL="0" indent="0">
              <a:buNone/>
            </a:pPr>
            <a:endParaRPr lang="en-US" dirty="0"/>
          </a:p>
          <a:p>
            <a:pPr marL="0" indent="0">
              <a:buNone/>
            </a:pPr>
            <a:r>
              <a:rPr lang="en-US" b="1" dirty="0" smtClean="0"/>
              <a:t>Up to programmer to free objects</a:t>
            </a:r>
            <a:endParaRPr lang="en-US" b="1" dirty="0"/>
          </a:p>
        </p:txBody>
      </p:sp>
      <p:sp>
        <p:nvSpPr>
          <p:cNvPr id="7" name="Text Placeholder 6"/>
          <p:cNvSpPr>
            <a:spLocks noGrp="1"/>
          </p:cNvSpPr>
          <p:nvPr>
            <p:ph type="body" sz="quarter" idx="3"/>
          </p:nvPr>
        </p:nvSpPr>
        <p:spPr>
          <a:solidFill>
            <a:srgbClr val="000090"/>
          </a:solidFill>
        </p:spPr>
        <p:txBody>
          <a:bodyPr>
            <a:normAutofit/>
          </a:bodyPr>
          <a:lstStyle/>
          <a:p>
            <a:pPr algn="ctr"/>
            <a:r>
              <a:rPr lang="en-US" dirty="0" smtClean="0">
                <a:solidFill>
                  <a:schemeClr val="bg1"/>
                </a:solidFill>
              </a:rPr>
              <a:t>Managed (Automatic)</a:t>
            </a:r>
            <a:endParaRPr lang="en-US" dirty="0">
              <a:solidFill>
                <a:schemeClr val="bg1"/>
              </a:solidFill>
            </a:endParaRPr>
          </a:p>
        </p:txBody>
      </p:sp>
      <p:sp>
        <p:nvSpPr>
          <p:cNvPr id="8" name="Content Placeholder 7"/>
          <p:cNvSpPr>
            <a:spLocks noGrp="1"/>
          </p:cNvSpPr>
          <p:nvPr>
            <p:ph sz="quarter" idx="4"/>
          </p:nvPr>
        </p:nvSpPr>
        <p:spPr>
          <a:xfrm>
            <a:off x="4645033" y="1631156"/>
            <a:ext cx="4041775" cy="1769435"/>
          </a:xfrm>
        </p:spPr>
        <p:txBody>
          <a:bodyPr/>
          <a:lstStyle/>
          <a:p>
            <a:pPr marL="0" indent="0" algn="ctr">
              <a:buNone/>
            </a:pPr>
            <a:r>
              <a:rPr lang="en-US" dirty="0" smtClean="0"/>
              <a:t>Java, C#, Go, Python, Scheme</a:t>
            </a:r>
          </a:p>
          <a:p>
            <a:pPr marL="0" indent="0">
              <a:buNone/>
            </a:pPr>
            <a:endParaRPr lang="en-US" dirty="0"/>
          </a:p>
          <a:p>
            <a:pPr marL="0" indent="0">
              <a:buNone/>
            </a:pPr>
            <a:r>
              <a:rPr lang="en-US" b="1" dirty="0" smtClean="0"/>
              <a:t>Objects are automatically reclaimed </a:t>
            </a:r>
            <a:endParaRPr lang="en-US" b="1" dirty="0"/>
          </a:p>
        </p:txBody>
      </p:sp>
      <p:sp>
        <p:nvSpPr>
          <p:cNvPr id="4" name="Slide Number Placeholder 3"/>
          <p:cNvSpPr>
            <a:spLocks noGrp="1"/>
          </p:cNvSpPr>
          <p:nvPr>
            <p:ph type="sldNum" sz="quarter" idx="12"/>
          </p:nvPr>
        </p:nvSpPr>
        <p:spPr/>
        <p:txBody>
          <a:bodyPr/>
          <a:lstStyle/>
          <a:p>
            <a:fld id="{6507B5A5-F0C2-644D-AEA7-E773B6B78F38}" type="slidenum">
              <a:rPr lang="en-US" smtClean="0"/>
              <a:t>12</a:t>
            </a:fld>
            <a:endParaRPr lang="en-US"/>
          </a:p>
        </p:txBody>
      </p:sp>
      <p:sp>
        <p:nvSpPr>
          <p:cNvPr id="9" name="TextBox 8"/>
          <p:cNvSpPr txBox="1"/>
          <p:nvPr/>
        </p:nvSpPr>
        <p:spPr>
          <a:xfrm>
            <a:off x="1500204" y="4022754"/>
            <a:ext cx="6140323"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000" dirty="0" smtClean="0"/>
              <a:t>Is bounds checking orthogonal to memory management?</a:t>
            </a:r>
            <a:endParaRPr lang="en-US" sz="2000" dirty="0"/>
          </a:p>
        </p:txBody>
      </p:sp>
    </p:spTree>
    <p:extLst>
      <p:ext uri="{BB962C8B-B14F-4D97-AF65-F5344CB8AC3E}">
        <p14:creationId xmlns:p14="http://schemas.microsoft.com/office/powerpoint/2010/main" val="3883473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13</a:t>
            </a:fld>
            <a:endParaRPr lang="en-US"/>
          </a:p>
        </p:txBody>
      </p:sp>
      <p:sp>
        <p:nvSpPr>
          <p:cNvPr id="5" name="Rectangle 4"/>
          <p:cNvSpPr/>
          <p:nvPr/>
        </p:nvSpPr>
        <p:spPr>
          <a:xfrm>
            <a:off x="368125" y="171093"/>
            <a:ext cx="4572000" cy="4801315"/>
          </a:xfrm>
          <a:prstGeom prst="rect">
            <a:avLst/>
          </a:prstGeom>
        </p:spPr>
        <p:txBody>
          <a:bodyPr>
            <a:spAutoFit/>
          </a:bodyPr>
          <a:lstStyle/>
          <a:p>
            <a:r>
              <a:rPr lang="en-US" dirty="0"/>
              <a:t>#include &lt;</a:t>
            </a:r>
            <a:r>
              <a:rPr lang="en-US" dirty="0" err="1"/>
              <a:t>stdio.h</a:t>
            </a:r>
            <a:r>
              <a:rPr lang="en-US" dirty="0"/>
              <a:t>&gt;</a:t>
            </a:r>
          </a:p>
          <a:p>
            <a:r>
              <a:rPr lang="en-US" dirty="0"/>
              <a:t>#include &lt;</a:t>
            </a:r>
            <a:r>
              <a:rPr lang="en-US" dirty="0" err="1"/>
              <a:t>stdlib.h</a:t>
            </a:r>
            <a:r>
              <a:rPr lang="en-US" dirty="0"/>
              <a:t>&gt;</a:t>
            </a:r>
          </a:p>
          <a:p>
            <a:r>
              <a:rPr lang="en-US" dirty="0"/>
              <a:t>#include &lt;</a:t>
            </a:r>
            <a:r>
              <a:rPr lang="en-US" dirty="0" err="1"/>
              <a:t>string.h</a:t>
            </a:r>
            <a:r>
              <a:rPr lang="en-US" dirty="0"/>
              <a:t>&gt;</a:t>
            </a:r>
          </a:p>
          <a:p>
            <a:endParaRPr lang="en-US" dirty="0"/>
          </a:p>
          <a:p>
            <a:r>
              <a:rPr lang="en-US" dirty="0" err="1"/>
              <a:t>int</a:t>
            </a:r>
            <a:r>
              <a:rPr lang="en-US" dirty="0"/>
              <a:t> main(</a:t>
            </a:r>
            <a:r>
              <a:rPr lang="en-US" dirty="0" err="1"/>
              <a:t>int</a:t>
            </a:r>
            <a:r>
              <a:rPr lang="en-US" dirty="0"/>
              <a:t> </a:t>
            </a:r>
            <a:r>
              <a:rPr lang="en-US" dirty="0" err="1"/>
              <a:t>argc</a:t>
            </a:r>
            <a:r>
              <a:rPr lang="en-US" dirty="0"/>
              <a:t>, char **</a:t>
            </a:r>
            <a:r>
              <a:rPr lang="en-US" dirty="0" err="1"/>
              <a:t>argv</a:t>
            </a:r>
            <a:r>
              <a:rPr lang="en-US" dirty="0"/>
              <a:t>) {</a:t>
            </a:r>
          </a:p>
          <a:p>
            <a:r>
              <a:rPr lang="ro-RO" dirty="0"/>
              <a:t>  char *s = (char *) malloc (1024);</a:t>
            </a:r>
          </a:p>
          <a:p>
            <a:r>
              <a:rPr lang="da-DK" dirty="0"/>
              <a:t>  </a:t>
            </a:r>
            <a:r>
              <a:rPr lang="da-DK" dirty="0" err="1"/>
              <a:t>char</a:t>
            </a:r>
            <a:r>
              <a:rPr lang="da-DK" dirty="0"/>
              <a:t> *t = s - 12;</a:t>
            </a:r>
          </a:p>
          <a:p>
            <a:endParaRPr lang="da-DK" dirty="0"/>
          </a:p>
          <a:p>
            <a:r>
              <a:rPr lang="da-DK" dirty="0"/>
              <a:t>  </a:t>
            </a:r>
            <a:r>
              <a:rPr lang="da-DK" dirty="0" err="1"/>
              <a:t>strcpy</a:t>
            </a:r>
            <a:r>
              <a:rPr lang="da-DK" dirty="0"/>
              <a:t>(s, "</a:t>
            </a:r>
            <a:r>
              <a:rPr lang="da-DK" dirty="0" err="1"/>
              <a:t>Hello</a:t>
            </a:r>
            <a:r>
              <a:rPr lang="da-DK" dirty="0"/>
              <a:t>!");</a:t>
            </a:r>
          </a:p>
          <a:p>
            <a:r>
              <a:rPr lang="da-DK" dirty="0"/>
              <a:t>  s = NULL;</a:t>
            </a:r>
          </a:p>
          <a:p>
            <a:endParaRPr lang="da-DK" dirty="0"/>
          </a:p>
          <a:p>
            <a:r>
              <a:rPr lang="en-US" dirty="0"/>
              <a:t>  </a:t>
            </a:r>
            <a:r>
              <a:rPr lang="en-US" dirty="0" err="1"/>
              <a:t>printf</a:t>
            </a:r>
            <a:r>
              <a:rPr lang="en-US" dirty="0"/>
              <a:t>("Reaching s: %s\n", t + 12);</a:t>
            </a:r>
          </a:p>
          <a:p>
            <a:r>
              <a:rPr lang="en-US" dirty="0"/>
              <a:t>  long </a:t>
            </a:r>
            <a:r>
              <a:rPr lang="en-US" dirty="0" err="1"/>
              <a:t>int</a:t>
            </a:r>
            <a:r>
              <a:rPr lang="en-US" dirty="0"/>
              <a:t> x = (long </a:t>
            </a:r>
            <a:r>
              <a:rPr lang="en-US" dirty="0" err="1"/>
              <a:t>int</a:t>
            </a:r>
            <a:r>
              <a:rPr lang="en-US" dirty="0"/>
              <a:t>) t + 12;</a:t>
            </a:r>
          </a:p>
          <a:p>
            <a:r>
              <a:rPr lang="en-US" dirty="0"/>
              <a:t>  </a:t>
            </a:r>
            <a:r>
              <a:rPr lang="en-US" dirty="0" err="1"/>
              <a:t>printf</a:t>
            </a:r>
            <a:r>
              <a:rPr lang="en-US" dirty="0"/>
              <a:t>("Reaching s: %s\n", (char *) x);</a:t>
            </a:r>
          </a:p>
          <a:p>
            <a:endParaRPr lang="en-US" dirty="0"/>
          </a:p>
          <a:p>
            <a:r>
              <a:rPr lang="is-IS" dirty="0"/>
              <a:t>  return 0;</a:t>
            </a:r>
          </a:p>
          <a:p>
            <a:r>
              <a:rPr lang="is-IS" dirty="0"/>
              <a:t>}</a:t>
            </a:r>
          </a:p>
        </p:txBody>
      </p:sp>
      <p:sp>
        <p:nvSpPr>
          <p:cNvPr id="7" name="Rectangle 6"/>
          <p:cNvSpPr/>
          <p:nvPr/>
        </p:nvSpPr>
        <p:spPr>
          <a:xfrm>
            <a:off x="323909" y="3119339"/>
            <a:ext cx="3699367" cy="1781262"/>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3803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14</a:t>
            </a:fld>
            <a:endParaRPr lang="en-US"/>
          </a:p>
        </p:txBody>
      </p:sp>
      <p:sp>
        <p:nvSpPr>
          <p:cNvPr id="5" name="Rectangle 4"/>
          <p:cNvSpPr/>
          <p:nvPr/>
        </p:nvSpPr>
        <p:spPr>
          <a:xfrm>
            <a:off x="368125" y="171093"/>
            <a:ext cx="4572000" cy="4801315"/>
          </a:xfrm>
          <a:prstGeom prst="rect">
            <a:avLst/>
          </a:prstGeom>
        </p:spPr>
        <p:txBody>
          <a:bodyPr>
            <a:spAutoFit/>
          </a:bodyPr>
          <a:lstStyle/>
          <a:p>
            <a:r>
              <a:rPr lang="en-US" dirty="0"/>
              <a:t>#include &lt;</a:t>
            </a:r>
            <a:r>
              <a:rPr lang="en-US" dirty="0" err="1"/>
              <a:t>stdio.h</a:t>
            </a:r>
            <a:r>
              <a:rPr lang="en-US" dirty="0"/>
              <a:t>&gt;</a:t>
            </a:r>
          </a:p>
          <a:p>
            <a:r>
              <a:rPr lang="en-US" dirty="0"/>
              <a:t>#include &lt;</a:t>
            </a:r>
            <a:r>
              <a:rPr lang="en-US" dirty="0" err="1"/>
              <a:t>stdlib.h</a:t>
            </a:r>
            <a:r>
              <a:rPr lang="en-US" dirty="0"/>
              <a:t>&gt;</a:t>
            </a:r>
          </a:p>
          <a:p>
            <a:r>
              <a:rPr lang="en-US" dirty="0"/>
              <a:t>#include &lt;</a:t>
            </a:r>
            <a:r>
              <a:rPr lang="en-US" dirty="0" err="1"/>
              <a:t>string.h</a:t>
            </a:r>
            <a:r>
              <a:rPr lang="en-US" dirty="0"/>
              <a:t>&gt;</a:t>
            </a:r>
          </a:p>
          <a:p>
            <a:endParaRPr lang="en-US" dirty="0"/>
          </a:p>
          <a:p>
            <a:r>
              <a:rPr lang="en-US" dirty="0" err="1"/>
              <a:t>int</a:t>
            </a:r>
            <a:r>
              <a:rPr lang="en-US" dirty="0"/>
              <a:t> main(</a:t>
            </a:r>
            <a:r>
              <a:rPr lang="en-US" dirty="0" err="1"/>
              <a:t>int</a:t>
            </a:r>
            <a:r>
              <a:rPr lang="en-US" dirty="0"/>
              <a:t> </a:t>
            </a:r>
            <a:r>
              <a:rPr lang="en-US" dirty="0" err="1"/>
              <a:t>argc</a:t>
            </a:r>
            <a:r>
              <a:rPr lang="en-US" dirty="0"/>
              <a:t>, char **</a:t>
            </a:r>
            <a:r>
              <a:rPr lang="en-US" dirty="0" err="1"/>
              <a:t>argv</a:t>
            </a:r>
            <a:r>
              <a:rPr lang="en-US" dirty="0"/>
              <a:t>) {</a:t>
            </a:r>
          </a:p>
          <a:p>
            <a:r>
              <a:rPr lang="ro-RO" dirty="0"/>
              <a:t>  char *s = (char *) malloc (1024);</a:t>
            </a:r>
          </a:p>
          <a:p>
            <a:r>
              <a:rPr lang="da-DK" dirty="0"/>
              <a:t>  </a:t>
            </a:r>
            <a:r>
              <a:rPr lang="da-DK" dirty="0" err="1"/>
              <a:t>char</a:t>
            </a:r>
            <a:r>
              <a:rPr lang="da-DK" dirty="0"/>
              <a:t> *t = s - 12;</a:t>
            </a:r>
          </a:p>
          <a:p>
            <a:endParaRPr lang="da-DK" dirty="0"/>
          </a:p>
          <a:p>
            <a:r>
              <a:rPr lang="da-DK" dirty="0"/>
              <a:t>  </a:t>
            </a:r>
            <a:r>
              <a:rPr lang="da-DK" dirty="0" err="1"/>
              <a:t>strcpy</a:t>
            </a:r>
            <a:r>
              <a:rPr lang="da-DK" dirty="0"/>
              <a:t>(s, "</a:t>
            </a:r>
            <a:r>
              <a:rPr lang="da-DK" dirty="0" err="1"/>
              <a:t>Hello</a:t>
            </a:r>
            <a:r>
              <a:rPr lang="da-DK" dirty="0"/>
              <a:t>!");</a:t>
            </a:r>
          </a:p>
          <a:p>
            <a:r>
              <a:rPr lang="da-DK" dirty="0"/>
              <a:t>  s = NULL;</a:t>
            </a:r>
          </a:p>
          <a:p>
            <a:endParaRPr lang="da-DK" dirty="0"/>
          </a:p>
          <a:p>
            <a:r>
              <a:rPr lang="en-US" dirty="0"/>
              <a:t>  </a:t>
            </a:r>
            <a:r>
              <a:rPr lang="en-US" dirty="0" err="1"/>
              <a:t>printf</a:t>
            </a:r>
            <a:r>
              <a:rPr lang="en-US" dirty="0"/>
              <a:t>("Reaching s: %s\n", t + 12);</a:t>
            </a:r>
          </a:p>
          <a:p>
            <a:r>
              <a:rPr lang="en-US" dirty="0"/>
              <a:t>  long </a:t>
            </a:r>
            <a:r>
              <a:rPr lang="en-US" dirty="0" err="1"/>
              <a:t>int</a:t>
            </a:r>
            <a:r>
              <a:rPr lang="en-US" dirty="0"/>
              <a:t> x = (long </a:t>
            </a:r>
            <a:r>
              <a:rPr lang="en-US" dirty="0" err="1"/>
              <a:t>int</a:t>
            </a:r>
            <a:r>
              <a:rPr lang="en-US" dirty="0"/>
              <a:t>) t + 12;</a:t>
            </a:r>
          </a:p>
          <a:p>
            <a:r>
              <a:rPr lang="en-US" dirty="0"/>
              <a:t>  </a:t>
            </a:r>
            <a:r>
              <a:rPr lang="en-US" dirty="0" err="1"/>
              <a:t>printf</a:t>
            </a:r>
            <a:r>
              <a:rPr lang="en-US" dirty="0"/>
              <a:t>("Reaching s: %s\n", (char *) x);</a:t>
            </a:r>
          </a:p>
          <a:p>
            <a:endParaRPr lang="en-US" dirty="0"/>
          </a:p>
          <a:p>
            <a:r>
              <a:rPr lang="is-IS" dirty="0"/>
              <a:t>  return 0;</a:t>
            </a:r>
          </a:p>
          <a:p>
            <a:r>
              <a:rPr lang="is-IS" dirty="0"/>
              <a:t>}</a:t>
            </a:r>
          </a:p>
        </p:txBody>
      </p:sp>
      <p:sp>
        <p:nvSpPr>
          <p:cNvPr id="2" name="Rectangle 1"/>
          <p:cNvSpPr/>
          <p:nvPr/>
        </p:nvSpPr>
        <p:spPr>
          <a:xfrm>
            <a:off x="4973617" y="1518432"/>
            <a:ext cx="3159166"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rgbClr val="FFFF00"/>
                </a:solidFill>
              </a:rPr>
              <a:t>gash&gt; </a:t>
            </a:r>
            <a:r>
              <a:rPr lang="en-US" sz="2000" dirty="0" err="1" smtClean="0">
                <a:solidFill>
                  <a:srgbClr val="FFFF00"/>
                </a:solidFill>
              </a:rPr>
              <a:t>gcc</a:t>
            </a:r>
            <a:r>
              <a:rPr lang="en-US" sz="2000" dirty="0" smtClean="0">
                <a:solidFill>
                  <a:srgbClr val="FFFF00"/>
                </a:solidFill>
              </a:rPr>
              <a:t> </a:t>
            </a:r>
            <a:r>
              <a:rPr lang="en-US" sz="2000" dirty="0">
                <a:solidFill>
                  <a:srgbClr val="FFFF00"/>
                </a:solidFill>
              </a:rPr>
              <a:t>-Wall </a:t>
            </a:r>
            <a:r>
              <a:rPr lang="en-US" sz="2000" dirty="0" err="1">
                <a:solidFill>
                  <a:srgbClr val="FFFF00"/>
                </a:solidFill>
              </a:rPr>
              <a:t>managed.c</a:t>
            </a:r>
            <a:endParaRPr lang="en-US" sz="2000" dirty="0">
              <a:solidFill>
                <a:srgbClr val="FFFF00"/>
              </a:solidFill>
            </a:endParaRPr>
          </a:p>
          <a:p>
            <a:r>
              <a:rPr lang="en-US" sz="2000" dirty="0" smtClean="0">
                <a:solidFill>
                  <a:srgbClr val="FFFF00"/>
                </a:solidFill>
              </a:rPr>
              <a:t>gash&gt;</a:t>
            </a:r>
            <a:r>
              <a:rPr lang="en-US" sz="2000" b="1" dirty="0" smtClean="0">
                <a:solidFill>
                  <a:srgbClr val="FFFF00"/>
                </a:solidFill>
              </a:rPr>
              <a:t>.</a:t>
            </a:r>
            <a:r>
              <a:rPr lang="en-US" sz="2000" b="1" dirty="0">
                <a:solidFill>
                  <a:srgbClr val="FFFF00"/>
                </a:solidFill>
              </a:rPr>
              <a:t>/</a:t>
            </a:r>
            <a:r>
              <a:rPr lang="en-US" sz="2000" b="1" dirty="0" err="1">
                <a:solidFill>
                  <a:srgbClr val="FFFF00"/>
                </a:solidFill>
              </a:rPr>
              <a:t>a.out</a:t>
            </a:r>
            <a:endParaRPr lang="en-US" sz="2000" dirty="0">
              <a:solidFill>
                <a:srgbClr val="FFFF00"/>
              </a:solidFill>
            </a:endParaRPr>
          </a:p>
          <a:p>
            <a:r>
              <a:rPr lang="en-US" sz="2000" dirty="0">
                <a:solidFill>
                  <a:srgbClr val="FFFF00"/>
                </a:solidFill>
              </a:rPr>
              <a:t>Reaching s: Hello!</a:t>
            </a:r>
          </a:p>
          <a:p>
            <a:r>
              <a:rPr lang="en-US" sz="2000" dirty="0">
                <a:solidFill>
                  <a:srgbClr val="FFFF00"/>
                </a:solidFill>
              </a:rPr>
              <a:t>Reaching s: Hello</a:t>
            </a:r>
            <a:r>
              <a:rPr lang="en-US" sz="2000" dirty="0" smtClean="0">
                <a:solidFill>
                  <a:srgbClr val="FFFF00"/>
                </a:solidFill>
              </a:rPr>
              <a:t>!</a:t>
            </a:r>
            <a:endParaRPr lang="en-US" sz="2000" dirty="0">
              <a:solidFill>
                <a:srgbClr val="FFFF00"/>
              </a:solidFill>
            </a:endParaRPr>
          </a:p>
        </p:txBody>
      </p:sp>
    </p:spTree>
    <p:extLst>
      <p:ext uri="{BB962C8B-B14F-4D97-AF65-F5344CB8AC3E}">
        <p14:creationId xmlns:p14="http://schemas.microsoft.com/office/powerpoint/2010/main" val="2371366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15</a:t>
            </a:fld>
            <a:endParaRPr lang="en-US"/>
          </a:p>
        </p:txBody>
      </p:sp>
      <p:pic>
        <p:nvPicPr>
          <p:cNvPr id="3" name="Picture 2" descr="Screen Shot 2014-02-17 at 8.27.03 PM.pn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78311" y="170562"/>
            <a:ext cx="5727700" cy="26035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822591" y="295444"/>
            <a:ext cx="1121296" cy="369332"/>
          </a:xfrm>
          <a:prstGeom prst="rect">
            <a:avLst/>
          </a:prstGeom>
          <a:noFill/>
        </p:spPr>
        <p:txBody>
          <a:bodyPr wrap="none" rtlCol="0">
            <a:spAutoFit/>
          </a:bodyPr>
          <a:lstStyle/>
          <a:p>
            <a:r>
              <a:rPr lang="en-US" dirty="0" smtClean="0"/>
              <a:t>PLDI 1996</a:t>
            </a:r>
            <a:endParaRPr lang="en-US" dirty="0"/>
          </a:p>
        </p:txBody>
      </p:sp>
      <p:pic>
        <p:nvPicPr>
          <p:cNvPr id="5" name="Picture 4" descr="Screen Shot 2014-02-17 at 8.28.04 PM.png"/>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522697" y="1355123"/>
            <a:ext cx="4252914" cy="3412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956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paper from that conference…</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16</a:t>
            </a:fld>
            <a:endParaRPr lang="en-US"/>
          </a:p>
        </p:txBody>
      </p:sp>
      <p:pic>
        <p:nvPicPr>
          <p:cNvPr id="4" name="Picture 3" descr="Screen Shot 2014-02-17 at 9.09.50 PM.pn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75912" y="973669"/>
            <a:ext cx="6077974" cy="2143782"/>
          </a:xfrm>
          <a:prstGeom prst="rect">
            <a:avLst/>
          </a:prstGeom>
          <a:ln>
            <a:noFill/>
          </a:ln>
          <a:effectLst>
            <a:outerShdw blurRad="292100" dist="139700" dir="2700000" algn="tl" rotWithShape="0">
              <a:srgbClr val="333333">
                <a:alpha val="65000"/>
              </a:srgbClr>
            </a:outerShdw>
          </a:effectLst>
        </p:spPr>
      </p:pic>
      <p:pic>
        <p:nvPicPr>
          <p:cNvPr id="5" name="Picture 4" descr="Screen Shot 2014-02-17 at 9.10.21 PM.png"/>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639108" y="2537782"/>
            <a:ext cx="3828184" cy="222948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044212" y="1063229"/>
            <a:ext cx="1121296" cy="369332"/>
          </a:xfrm>
          <a:prstGeom prst="rect">
            <a:avLst/>
          </a:prstGeom>
          <a:noFill/>
        </p:spPr>
        <p:txBody>
          <a:bodyPr wrap="none" rtlCol="0">
            <a:spAutoFit/>
          </a:bodyPr>
          <a:lstStyle/>
          <a:p>
            <a:r>
              <a:rPr lang="en-US" dirty="0" smtClean="0"/>
              <a:t>PLDI 1996</a:t>
            </a:r>
            <a:endParaRPr lang="en-US" dirty="0"/>
          </a:p>
        </p:txBody>
      </p:sp>
    </p:spTree>
    <p:extLst>
      <p:ext uri="{BB962C8B-B14F-4D97-AF65-F5344CB8AC3E}">
        <p14:creationId xmlns:p14="http://schemas.microsoft.com/office/powerpoint/2010/main" val="1783475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pPr/>
              <a:t>17</a:t>
            </a:fld>
            <a:endParaRPr lang="en-US"/>
          </a:p>
        </p:txBody>
      </p:sp>
      <p:sp>
        <p:nvSpPr>
          <p:cNvPr id="8" name="TextBox 7"/>
          <p:cNvSpPr txBox="1"/>
          <p:nvPr/>
        </p:nvSpPr>
        <p:spPr>
          <a:xfrm>
            <a:off x="591864" y="415900"/>
            <a:ext cx="5082116"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800" dirty="0" smtClean="0"/>
              <a:t>Complaints about my earlier tool:</a:t>
            </a:r>
            <a:endParaRPr lang="en-US" sz="2800" dirty="0"/>
          </a:p>
        </p:txBody>
      </p:sp>
      <p:sp>
        <p:nvSpPr>
          <p:cNvPr id="9" name="TextBox 8"/>
          <p:cNvSpPr txBox="1"/>
          <p:nvPr/>
        </p:nvSpPr>
        <p:spPr>
          <a:xfrm>
            <a:off x="3308153" y="3992693"/>
            <a:ext cx="491673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400" dirty="0" err="1" smtClean="0">
                <a:latin typeface="Courier New"/>
                <a:cs typeface="Courier New"/>
              </a:rPr>
              <a:t>comp.os.linux</a:t>
            </a:r>
            <a:r>
              <a:rPr lang="en-US" sz="2400" dirty="0" smtClean="0"/>
              <a:t> post, August 1994 </a:t>
            </a:r>
            <a:endParaRPr lang="en-US" sz="2400" dirty="0"/>
          </a:p>
        </p:txBody>
      </p:sp>
      <p:pic>
        <p:nvPicPr>
          <p:cNvPr id="10" name="Picture 9" descr="Screen Shot 2013-09-16 at 10.53.37 AM.png"/>
          <p:cNvPicPr>
            <a:picLocks noChangeAspect="1"/>
          </p:cNvPicPr>
          <p:nvPr/>
        </p:nvPicPr>
        <p:blipFill rotWithShape="1">
          <a:blip r:embed="rId2">
            <a:extLst>
              <a:ext uri="{28A0092B-C50C-407E-A947-70E740481C1C}">
                <a14:useLocalDpi xmlns:a14="http://schemas.microsoft.com/office/drawing/2010/main" val="0"/>
              </a:ext>
            </a:extLst>
          </a:blip>
          <a:srcRect t="53703"/>
          <a:stretch/>
        </p:blipFill>
        <p:spPr>
          <a:xfrm>
            <a:off x="147683" y="1190177"/>
            <a:ext cx="8718762" cy="2004971"/>
          </a:xfrm>
          <a:prstGeom prst="rect">
            <a:avLst/>
          </a:prstGeom>
        </p:spPr>
      </p:pic>
      <p:pic>
        <p:nvPicPr>
          <p:cNvPr id="11" name="Picture 10" descr="Screen Shot 2013-09-16 at 10.54.19 AM.png"/>
          <p:cNvPicPr>
            <a:picLocks noChangeAspect="1"/>
          </p:cNvPicPr>
          <p:nvPr/>
        </p:nvPicPr>
        <p:blipFill rotWithShape="1">
          <a:blip r:embed="rId3">
            <a:extLst>
              <a:ext uri="{28A0092B-C50C-407E-A947-70E740481C1C}">
                <a14:useLocalDpi xmlns:a14="http://schemas.microsoft.com/office/drawing/2010/main" val="0"/>
              </a:ext>
            </a:extLst>
          </a:blip>
          <a:srcRect l="4438" t="41785" r="5222" b="13477"/>
          <a:stretch/>
        </p:blipFill>
        <p:spPr>
          <a:xfrm>
            <a:off x="528683" y="3154491"/>
            <a:ext cx="7696200" cy="838200"/>
          </a:xfrm>
          <a:prstGeom prst="rect">
            <a:avLst/>
          </a:prstGeom>
        </p:spPr>
      </p:pic>
    </p:spTree>
    <p:extLst>
      <p:ext uri="{BB962C8B-B14F-4D97-AF65-F5344CB8AC3E}">
        <p14:creationId xmlns:p14="http://schemas.microsoft.com/office/powerpoint/2010/main" val="27806102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“Willy-Nilly” Memory Management </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18</a:t>
            </a:fld>
            <a:endParaRPr lang="en-US"/>
          </a:p>
        </p:txBody>
      </p:sp>
      <p:sp>
        <p:nvSpPr>
          <p:cNvPr id="6" name="Down Arrow 5"/>
          <p:cNvSpPr/>
          <p:nvPr/>
        </p:nvSpPr>
        <p:spPr>
          <a:xfrm>
            <a:off x="3617349" y="1374919"/>
            <a:ext cx="1394775" cy="18966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3271572"/>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Systematic Memory Management </a:t>
            </a:r>
            <a:endParaRPr lang="en-US" dirty="0"/>
          </a:p>
        </p:txBody>
      </p:sp>
    </p:spTree>
    <p:extLst>
      <p:ext uri="{BB962C8B-B14F-4D97-AF65-F5344CB8AC3E}">
        <p14:creationId xmlns:p14="http://schemas.microsoft.com/office/powerpoint/2010/main" val="19675357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lstStyle/>
          <a:p>
            <a:pPr marL="0" indent="0">
              <a:buNone/>
            </a:pPr>
            <a:r>
              <a:rPr lang="en-US" dirty="0" smtClean="0"/>
              <a:t>Recap: </a:t>
            </a:r>
          </a:p>
          <a:p>
            <a:pPr marL="0" indent="0">
              <a:buNone/>
            </a:pPr>
            <a:r>
              <a:rPr lang="en-US" b="1" dirty="0"/>
              <a:t>	</a:t>
            </a:r>
            <a:r>
              <a:rPr lang="en-US" b="1" dirty="0" smtClean="0"/>
              <a:t>Explicit vs. </a:t>
            </a:r>
            <a:r>
              <a:rPr lang="en-US" b="1" dirty="0" smtClean="0"/>
              <a:t>Automatic Memory Management</a:t>
            </a:r>
            <a:endParaRPr lang="en-US" b="1" dirty="0" smtClean="0"/>
          </a:p>
          <a:p>
            <a:pPr marL="0" indent="0">
              <a:buNone/>
            </a:pPr>
            <a:r>
              <a:rPr lang="en-US" dirty="0" smtClean="0"/>
              <a:t>More Advanced Managed Memory</a:t>
            </a:r>
          </a:p>
          <a:p>
            <a:pPr marL="0" indent="0">
              <a:buNone/>
            </a:pPr>
            <a:r>
              <a:rPr lang="en-US" b="1" dirty="0" smtClean="0"/>
              <a:t>Systematic, Explicit Memory Management</a:t>
            </a:r>
            <a:endParaRPr lang="en-US" b="1" dirty="0" smtClean="0"/>
          </a:p>
        </p:txBody>
      </p:sp>
      <p:sp>
        <p:nvSpPr>
          <p:cNvPr id="4" name="Slide Number Placeholder 3"/>
          <p:cNvSpPr>
            <a:spLocks noGrp="1"/>
          </p:cNvSpPr>
          <p:nvPr>
            <p:ph type="sldNum" sz="quarter" idx="12"/>
          </p:nvPr>
        </p:nvSpPr>
        <p:spPr/>
        <p:txBody>
          <a:bodyPr/>
          <a:lstStyle/>
          <a:p>
            <a:fld id="{6507B5A5-F0C2-644D-AEA7-E773B6B78F38}" type="slidenum">
              <a:rPr lang="en-US" smtClean="0"/>
              <a:t>1</a:t>
            </a:fld>
            <a:endParaRPr lang="en-US"/>
          </a:p>
        </p:txBody>
      </p:sp>
      <p:sp>
        <p:nvSpPr>
          <p:cNvPr id="5" name="Rectangle 4"/>
          <p:cNvSpPr/>
          <p:nvPr/>
        </p:nvSpPr>
        <p:spPr>
          <a:xfrm>
            <a:off x="3733464" y="3698888"/>
            <a:ext cx="4472536" cy="375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Last 15 minutes: Forming Teams for PS3</a:t>
            </a:r>
            <a:endParaRPr lang="en-US" sz="2000" dirty="0"/>
          </a:p>
        </p:txBody>
      </p:sp>
    </p:spTree>
    <p:extLst>
      <p:ext uri="{BB962C8B-B14F-4D97-AF65-F5344CB8AC3E}">
        <p14:creationId xmlns:p14="http://schemas.microsoft.com/office/powerpoint/2010/main" val="17009143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19</a:t>
            </a:fld>
            <a:endParaRPr lang="en-US"/>
          </a:p>
        </p:txBody>
      </p:sp>
      <p:pic>
        <p:nvPicPr>
          <p:cNvPr id="8" name="Picture 7" descr="Screen Shot 2013-09-16 at 1.46.17 PM.png"/>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21623" y="116102"/>
            <a:ext cx="6248355" cy="448251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6657156" y="3298318"/>
            <a:ext cx="2271088"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i="1" dirty="0"/>
              <a:t>Static Detection of Dynamic Memory </a:t>
            </a:r>
            <a:r>
              <a:rPr lang="en-US" sz="2000" i="1" dirty="0" smtClean="0"/>
              <a:t>Errors</a:t>
            </a:r>
            <a:r>
              <a:rPr lang="en-US" sz="2000" dirty="0" smtClean="0"/>
              <a:t>, David Evans, PLDI May 1996</a:t>
            </a:r>
            <a:endParaRPr lang="en-US" sz="2000" dirty="0"/>
          </a:p>
        </p:txBody>
      </p:sp>
    </p:spTree>
    <p:extLst>
      <p:ext uri="{BB962C8B-B14F-4D97-AF65-F5344CB8AC3E}">
        <p14:creationId xmlns:p14="http://schemas.microsoft.com/office/powerpoint/2010/main" val="26303777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20</a:t>
            </a:fld>
            <a:endParaRPr lang="en-US"/>
          </a:p>
        </p:txBody>
      </p:sp>
      <p:pic>
        <p:nvPicPr>
          <p:cNvPr id="7" name="Picture 6" descr="Screen Shot 2013-09-16 at 2.08.41 PM.png"/>
          <p:cNvPicPr>
            <a:picLocks noChangeAspect="1"/>
          </p:cNvPicPr>
          <p:nvPr/>
        </p:nvPicPr>
        <p:blipFill rotWithShape="1">
          <a:blip r:embed="rId2">
            <a:extLst>
              <a:ext uri="{28A0092B-C50C-407E-A947-70E740481C1C}">
                <a14:useLocalDpi xmlns:a14="http://schemas.microsoft.com/office/drawing/2010/main" val="0"/>
              </a:ext>
            </a:extLst>
          </a:blip>
          <a:srcRect l="3969" t="7692" r="3439"/>
          <a:stretch/>
        </p:blipFill>
        <p:spPr>
          <a:xfrm>
            <a:off x="422080" y="493768"/>
            <a:ext cx="6811676" cy="3094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6928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21</a:t>
            </a:fld>
            <a:endParaRPr lang="en-US"/>
          </a:p>
        </p:txBody>
      </p:sp>
      <p:pic>
        <p:nvPicPr>
          <p:cNvPr id="7" name="Picture 6" descr="Screen Shot 2013-09-16 at 2.08.41 PM.png"/>
          <p:cNvPicPr>
            <a:picLocks noChangeAspect="1"/>
          </p:cNvPicPr>
          <p:nvPr/>
        </p:nvPicPr>
        <p:blipFill rotWithShape="1">
          <a:blip r:embed="rId2">
            <a:extLst>
              <a:ext uri="{28A0092B-C50C-407E-A947-70E740481C1C}">
                <a14:useLocalDpi xmlns:a14="http://schemas.microsoft.com/office/drawing/2010/main" val="0"/>
              </a:ext>
            </a:extLst>
          </a:blip>
          <a:srcRect l="3969" t="7692" r="3439"/>
          <a:stretch/>
        </p:blipFill>
        <p:spPr>
          <a:xfrm>
            <a:off x="294224" y="672748"/>
            <a:ext cx="6564131" cy="2703943"/>
          </a:xfrm>
          <a:prstGeom prst="rect">
            <a:avLst/>
          </a:prstGeom>
          <a:ln>
            <a:noFill/>
          </a:ln>
          <a:effectLst>
            <a:outerShdw blurRad="292100" dist="139700" dir="2700000" algn="tl" rotWithShape="0">
              <a:srgbClr val="333333">
                <a:alpha val="65000"/>
              </a:srgbClr>
            </a:outerShdw>
          </a:effectLst>
        </p:spPr>
      </p:pic>
      <p:pic>
        <p:nvPicPr>
          <p:cNvPr id="9" name="Picture 8" descr="Screen Shot 2013-09-16 at 2.09.28 PM.png"/>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53784" y="2396707"/>
            <a:ext cx="6594011" cy="156663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85800" y="4229100"/>
            <a:ext cx="779492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smtClean="0"/>
              <a:t>Note: these are “compile-time” errors (just produced by a separate tool).</a:t>
            </a:r>
            <a:endParaRPr lang="en-US" sz="2000" dirty="0"/>
          </a:p>
        </p:txBody>
      </p:sp>
    </p:spTree>
    <p:extLst>
      <p:ext uri="{BB962C8B-B14F-4D97-AF65-F5344CB8AC3E}">
        <p14:creationId xmlns:p14="http://schemas.microsoft.com/office/powerpoint/2010/main" val="993362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22</a:t>
            </a:fld>
            <a:endParaRPr lang="en-US"/>
          </a:p>
        </p:txBody>
      </p:sp>
      <p:sp>
        <p:nvSpPr>
          <p:cNvPr id="6" name="Rectangle 5"/>
          <p:cNvSpPr/>
          <p:nvPr/>
        </p:nvSpPr>
        <p:spPr>
          <a:xfrm>
            <a:off x="1079449" y="509231"/>
            <a:ext cx="7253753"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dirty="0"/>
              <a:t>A </a:t>
            </a:r>
            <a:r>
              <a:rPr lang="en-US" sz="2000" b="1" i="1" dirty="0"/>
              <a:t>box</a:t>
            </a:r>
            <a:r>
              <a:rPr lang="en-US" sz="2000" dirty="0"/>
              <a:t> is a reference to a heap allocation holding another value. There are two kinds of boxes: </a:t>
            </a:r>
            <a:r>
              <a:rPr lang="en-US" sz="2000" b="1" i="1" dirty="0"/>
              <a:t>managed boxes</a:t>
            </a:r>
            <a:r>
              <a:rPr lang="en-US" sz="2000" dirty="0"/>
              <a:t> and </a:t>
            </a:r>
            <a:r>
              <a:rPr lang="en-US" sz="2000" b="1" i="1" dirty="0"/>
              <a:t>owned boxes</a:t>
            </a:r>
            <a:r>
              <a:rPr lang="en-US" sz="2000" dirty="0" smtClean="0"/>
              <a:t>.</a:t>
            </a:r>
          </a:p>
          <a:p>
            <a:endParaRPr lang="en-US" sz="2000" dirty="0"/>
          </a:p>
          <a:p>
            <a:r>
              <a:rPr lang="en-US" sz="2000" dirty="0"/>
              <a:t>An </a:t>
            </a:r>
            <a:r>
              <a:rPr lang="en-US" sz="2000" b="1" i="1" dirty="0"/>
              <a:t>owned box</a:t>
            </a:r>
            <a:r>
              <a:rPr lang="en-US" sz="2000" dirty="0"/>
              <a:t> type or value is constructed by the prefix tilde sigil </a:t>
            </a:r>
            <a:r>
              <a:rPr lang="en-US" sz="2000" b="1" dirty="0"/>
              <a:t>~</a:t>
            </a:r>
            <a:r>
              <a:rPr lang="en-US" sz="2000" dirty="0" smtClean="0"/>
              <a:t>.</a:t>
            </a:r>
            <a:endParaRPr lang="en-US" sz="2000" dirty="0"/>
          </a:p>
          <a:p>
            <a:pPr algn="r"/>
            <a:r>
              <a:rPr lang="en-US" sz="2000" dirty="0" smtClean="0"/>
              <a:t>Rust Manual, Section 9.1.4</a:t>
            </a:r>
            <a:endParaRPr lang="en-US" sz="2000" dirty="0"/>
          </a:p>
        </p:txBody>
      </p:sp>
      <p:sp>
        <p:nvSpPr>
          <p:cNvPr id="2" name="Rectangle 1"/>
          <p:cNvSpPr/>
          <p:nvPr/>
        </p:nvSpPr>
        <p:spPr>
          <a:xfrm>
            <a:off x="1627625" y="2787655"/>
            <a:ext cx="5795877" cy="523220"/>
          </a:xfrm>
          <a:prstGeom prst="rect">
            <a:avLst/>
          </a:prstGeom>
        </p:spPr>
        <p:txBody>
          <a:bodyPr wrap="none">
            <a:spAutoFit/>
          </a:bodyPr>
          <a:lstStyle/>
          <a:p>
            <a:r>
              <a:rPr lang="en-US" sz="2800" dirty="0"/>
              <a:t>let </a:t>
            </a:r>
            <a:r>
              <a:rPr lang="en-US" sz="2800" b="1" dirty="0" err="1"/>
              <a:t>mut</a:t>
            </a:r>
            <a:r>
              <a:rPr lang="en-US" sz="2800" dirty="0"/>
              <a:t> </a:t>
            </a:r>
            <a:r>
              <a:rPr lang="en-US" sz="2800" dirty="0" err="1"/>
              <a:t>gname</a:t>
            </a:r>
            <a:r>
              <a:rPr lang="en-US" sz="2800" dirty="0"/>
              <a:t> : </a:t>
            </a:r>
            <a:r>
              <a:rPr lang="en-US" sz="2800" b="1" dirty="0"/>
              <a:t>~</a:t>
            </a:r>
            <a:r>
              <a:rPr lang="en-US" sz="2800" dirty="0" err="1"/>
              <a:t>str</a:t>
            </a:r>
            <a:r>
              <a:rPr lang="en-US" sz="2800" dirty="0"/>
              <a:t> = ~"annotations";</a:t>
            </a:r>
            <a:endParaRPr lang="en-US" sz="2800" dirty="0"/>
          </a:p>
        </p:txBody>
      </p:sp>
    </p:spTree>
    <p:extLst>
      <p:ext uri="{BB962C8B-B14F-4D97-AF65-F5344CB8AC3E}">
        <p14:creationId xmlns:p14="http://schemas.microsoft.com/office/powerpoint/2010/main" val="40217791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Pointers</a:t>
            </a:r>
            <a:endParaRPr lang="en-US" dirty="0"/>
          </a:p>
        </p:txBody>
      </p:sp>
      <p:sp>
        <p:nvSpPr>
          <p:cNvPr id="3" name="Content Placeholder 2"/>
          <p:cNvSpPr>
            <a:spLocks noGrp="1"/>
          </p:cNvSpPr>
          <p:nvPr>
            <p:ph idx="1"/>
          </p:nvPr>
        </p:nvSpPr>
        <p:spPr>
          <a:xfrm>
            <a:off x="457200" y="1200151"/>
            <a:ext cx="3114309" cy="3394472"/>
          </a:xfrm>
        </p:spPr>
        <p:txBody>
          <a:bodyPr/>
          <a:lstStyle/>
          <a:p>
            <a:pPr marL="0" indent="0">
              <a:buNone/>
            </a:pPr>
            <a:r>
              <a:rPr lang="en-US" dirty="0" smtClean="0"/>
              <a:t>Lose reference of owned pointer after it is transferred.</a:t>
            </a:r>
            <a:endParaRPr lang="en-US" dirty="0"/>
          </a:p>
        </p:txBody>
      </p:sp>
      <p:sp>
        <p:nvSpPr>
          <p:cNvPr id="4" name="Slide Number Placeholder 3"/>
          <p:cNvSpPr>
            <a:spLocks noGrp="1"/>
          </p:cNvSpPr>
          <p:nvPr>
            <p:ph type="sldNum" sz="quarter" idx="12"/>
          </p:nvPr>
        </p:nvSpPr>
        <p:spPr/>
        <p:txBody>
          <a:bodyPr/>
          <a:lstStyle/>
          <a:p>
            <a:fld id="{6507B5A5-F0C2-644D-AEA7-E773B6B78F38}" type="slidenum">
              <a:rPr lang="en-US" smtClean="0"/>
              <a:t>23</a:t>
            </a:fld>
            <a:endParaRPr lang="en-US"/>
          </a:p>
        </p:txBody>
      </p:sp>
      <p:sp>
        <p:nvSpPr>
          <p:cNvPr id="5" name="Rectangle 4"/>
          <p:cNvSpPr/>
          <p:nvPr/>
        </p:nvSpPr>
        <p:spPr>
          <a:xfrm>
            <a:off x="3784606" y="1343018"/>
            <a:ext cx="4902194" cy="2308324"/>
          </a:xfrm>
          <a:prstGeom prst="rect">
            <a:avLst/>
          </a:prstGeom>
          <a:solidFill>
            <a:schemeClr val="bg2">
              <a:lumMod val="90000"/>
            </a:schemeClr>
          </a:solidFill>
        </p:spPr>
        <p:txBody>
          <a:bodyPr wrap="square">
            <a:spAutoFit/>
          </a:bodyPr>
          <a:lstStyle/>
          <a:p>
            <a:r>
              <a:rPr lang="is-IS" sz="2400" dirty="0"/>
              <a:t>fn main() {</a:t>
            </a:r>
          </a:p>
          <a:p>
            <a:r>
              <a:rPr lang="en-US" sz="2400" dirty="0"/>
              <a:t>   let owned = ~"All mine!";</a:t>
            </a:r>
          </a:p>
          <a:p>
            <a:r>
              <a:rPr lang="en-US" sz="2400" dirty="0"/>
              <a:t>   </a:t>
            </a:r>
            <a:r>
              <a:rPr lang="en-US" sz="2400" dirty="0" err="1"/>
              <a:t>println</a:t>
            </a:r>
            <a:r>
              <a:rPr lang="en-US" sz="2400" dirty="0"/>
              <a:t>!("Whose is it? {:s}", owned);</a:t>
            </a:r>
          </a:p>
          <a:p>
            <a:r>
              <a:rPr lang="en-US" sz="2400" dirty="0"/>
              <a:t>   let stolen = owned;</a:t>
            </a:r>
          </a:p>
          <a:p>
            <a:r>
              <a:rPr lang="en-US" sz="2400" dirty="0"/>
              <a:t>   </a:t>
            </a:r>
            <a:r>
              <a:rPr lang="en-US" sz="2400" dirty="0" err="1"/>
              <a:t>println</a:t>
            </a:r>
            <a:r>
              <a:rPr lang="en-US" sz="2400" dirty="0"/>
              <a:t>!("Whose is it? {:s}", stolen);</a:t>
            </a:r>
          </a:p>
          <a:p>
            <a:r>
              <a:rPr lang="en-US" sz="2400" dirty="0" smtClean="0"/>
              <a:t>}</a:t>
            </a:r>
            <a:endParaRPr lang="en-US" sz="2400" dirty="0"/>
          </a:p>
        </p:txBody>
      </p:sp>
    </p:spTree>
    <p:extLst>
      <p:ext uri="{BB962C8B-B14F-4D97-AF65-F5344CB8AC3E}">
        <p14:creationId xmlns:p14="http://schemas.microsoft.com/office/powerpoint/2010/main" val="322225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24</a:t>
            </a:fld>
            <a:endParaRPr lang="en-US"/>
          </a:p>
        </p:txBody>
      </p:sp>
      <p:sp>
        <p:nvSpPr>
          <p:cNvPr id="5" name="Rectangle 4"/>
          <p:cNvSpPr/>
          <p:nvPr/>
        </p:nvSpPr>
        <p:spPr>
          <a:xfrm>
            <a:off x="316192" y="213156"/>
            <a:ext cx="4902194" cy="1938992"/>
          </a:xfrm>
          <a:prstGeom prst="rect">
            <a:avLst/>
          </a:prstGeom>
          <a:solidFill>
            <a:schemeClr val="bg2">
              <a:lumMod val="90000"/>
            </a:schemeClr>
          </a:solidFill>
        </p:spPr>
        <p:txBody>
          <a:bodyPr wrap="square">
            <a:spAutoFit/>
          </a:bodyPr>
          <a:lstStyle/>
          <a:p>
            <a:r>
              <a:rPr lang="is-IS" sz="2400" dirty="0"/>
              <a:t>fn main() {</a:t>
            </a:r>
          </a:p>
          <a:p>
            <a:r>
              <a:rPr lang="en-US" sz="2400" dirty="0"/>
              <a:t>   let owned = ~"All mine!";</a:t>
            </a:r>
          </a:p>
          <a:p>
            <a:r>
              <a:rPr lang="en-US" sz="2400" dirty="0" smtClean="0"/>
              <a:t>   let </a:t>
            </a:r>
            <a:r>
              <a:rPr lang="en-US" sz="2400" dirty="0"/>
              <a:t>stolen = owned;</a:t>
            </a:r>
          </a:p>
          <a:p>
            <a:r>
              <a:rPr lang="en-US" sz="2400" dirty="0" smtClean="0">
                <a:solidFill>
                  <a:srgbClr val="FF0000"/>
                </a:solidFill>
              </a:rPr>
              <a:t>   </a:t>
            </a:r>
            <a:r>
              <a:rPr lang="en-US" sz="2400" dirty="0" err="1" smtClean="0">
                <a:solidFill>
                  <a:srgbClr val="FF0000"/>
                </a:solidFill>
              </a:rPr>
              <a:t>println</a:t>
            </a:r>
            <a:r>
              <a:rPr lang="en-US" sz="2400" dirty="0">
                <a:solidFill>
                  <a:srgbClr val="FF0000"/>
                </a:solidFill>
              </a:rPr>
              <a:t>!("Whose is it? {:s}", owned);</a:t>
            </a:r>
            <a:endParaRPr lang="en-US" sz="2400" dirty="0">
              <a:solidFill>
                <a:srgbClr val="FF0000"/>
              </a:solidFill>
            </a:endParaRPr>
          </a:p>
          <a:p>
            <a:r>
              <a:rPr lang="en-US" sz="2400" dirty="0" smtClean="0"/>
              <a:t>}</a:t>
            </a:r>
            <a:endParaRPr lang="en-US" sz="2400" dirty="0"/>
          </a:p>
        </p:txBody>
      </p:sp>
      <p:sp>
        <p:nvSpPr>
          <p:cNvPr id="9" name="Rectangle 8"/>
          <p:cNvSpPr/>
          <p:nvPr/>
        </p:nvSpPr>
        <p:spPr>
          <a:xfrm>
            <a:off x="779517" y="1865587"/>
            <a:ext cx="7907283" cy="31085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600" dirty="0">
                <a:solidFill>
                  <a:srgbClr val="FFFF00"/>
                </a:solidFill>
              </a:rPr>
              <a:t>owned.rs:4:34: 4:39 error: use of moved value: `owned`</a:t>
            </a:r>
          </a:p>
          <a:p>
            <a:r>
              <a:rPr lang="en-US" sz="1600" dirty="0">
                <a:solidFill>
                  <a:srgbClr val="FFFF00"/>
                </a:solidFill>
              </a:rPr>
              <a:t>owned.rs:4    </a:t>
            </a:r>
            <a:r>
              <a:rPr lang="en-US" sz="1600" dirty="0" err="1">
                <a:solidFill>
                  <a:srgbClr val="FFFF00"/>
                </a:solidFill>
              </a:rPr>
              <a:t>println</a:t>
            </a:r>
            <a:r>
              <a:rPr lang="en-US" sz="1600" dirty="0">
                <a:solidFill>
                  <a:srgbClr val="FFFF00"/>
                </a:solidFill>
              </a:rPr>
              <a:t>!("Whose is it? {:s}", owned);</a:t>
            </a:r>
          </a:p>
          <a:p>
            <a:r>
              <a:rPr lang="en-US" sz="1600" dirty="0">
                <a:solidFill>
                  <a:srgbClr val="FFFF00"/>
                </a:solidFill>
              </a:rPr>
              <a:t>                                            ^~~~~</a:t>
            </a:r>
          </a:p>
          <a:p>
            <a:r>
              <a:rPr lang="en-US" sz="1600" dirty="0">
                <a:solidFill>
                  <a:srgbClr val="FFFF00"/>
                </a:solidFill>
              </a:rPr>
              <a:t>note: in expansion of </a:t>
            </a:r>
            <a:r>
              <a:rPr lang="en-US" sz="1600" dirty="0" err="1">
                <a:solidFill>
                  <a:srgbClr val="FFFF00"/>
                </a:solidFill>
              </a:rPr>
              <a:t>format_args</a:t>
            </a:r>
            <a:r>
              <a:rPr lang="en-US" sz="1600" dirty="0">
                <a:solidFill>
                  <a:srgbClr val="FFFF00"/>
                </a:solidFill>
              </a:rPr>
              <a:t>!</a:t>
            </a:r>
          </a:p>
          <a:p>
            <a:r>
              <a:rPr lang="en-US" sz="1600" dirty="0">
                <a:solidFill>
                  <a:srgbClr val="FFFF00"/>
                </a:solidFill>
              </a:rPr>
              <a:t>&lt;</a:t>
            </a:r>
            <a:r>
              <a:rPr lang="en-US" sz="1600" dirty="0" err="1">
                <a:solidFill>
                  <a:srgbClr val="FFFF00"/>
                </a:solidFill>
              </a:rPr>
              <a:t>std</a:t>
            </a:r>
            <a:r>
              <a:rPr lang="en-US" sz="1600" dirty="0">
                <a:solidFill>
                  <a:srgbClr val="FFFF00"/>
                </a:solidFill>
              </a:rPr>
              <a:t>-macros&gt;:195:27: 195:81 note: expansion site</a:t>
            </a:r>
          </a:p>
          <a:p>
            <a:r>
              <a:rPr lang="en-US" sz="1600" dirty="0">
                <a:solidFill>
                  <a:srgbClr val="FFFF00"/>
                </a:solidFill>
              </a:rPr>
              <a:t>&lt;</a:t>
            </a:r>
            <a:r>
              <a:rPr lang="en-US" sz="1600" dirty="0" err="1">
                <a:solidFill>
                  <a:srgbClr val="FFFF00"/>
                </a:solidFill>
              </a:rPr>
              <a:t>std</a:t>
            </a:r>
            <a:r>
              <a:rPr lang="en-US" sz="1600" dirty="0">
                <a:solidFill>
                  <a:srgbClr val="FFFF00"/>
                </a:solidFill>
              </a:rPr>
              <a:t>-macros&gt;:194:5: 196:6 note: in expansion of </a:t>
            </a:r>
            <a:r>
              <a:rPr lang="en-US" sz="1600" dirty="0" err="1">
                <a:solidFill>
                  <a:srgbClr val="FFFF00"/>
                </a:solidFill>
              </a:rPr>
              <a:t>println</a:t>
            </a:r>
            <a:r>
              <a:rPr lang="en-US" sz="1600" dirty="0">
                <a:solidFill>
                  <a:srgbClr val="FFFF00"/>
                </a:solidFill>
              </a:rPr>
              <a:t>!</a:t>
            </a:r>
          </a:p>
          <a:p>
            <a:r>
              <a:rPr lang="en-US" sz="1600" dirty="0">
                <a:solidFill>
                  <a:srgbClr val="FFFF00"/>
                </a:solidFill>
              </a:rPr>
              <a:t>owned.rs:4:4: 4:41 note: expansion site</a:t>
            </a:r>
          </a:p>
          <a:p>
            <a:r>
              <a:rPr lang="en-US" sz="1600" dirty="0">
                <a:solidFill>
                  <a:srgbClr val="FFFF00"/>
                </a:solidFill>
              </a:rPr>
              <a:t>owned.rs:3:8: 3:14 note: `owned` moved here because it has type `~</a:t>
            </a:r>
            <a:r>
              <a:rPr lang="en-US" sz="1600" dirty="0" err="1">
                <a:solidFill>
                  <a:srgbClr val="FFFF00"/>
                </a:solidFill>
              </a:rPr>
              <a:t>str</a:t>
            </a:r>
            <a:r>
              <a:rPr lang="en-US" sz="1600" dirty="0">
                <a:solidFill>
                  <a:srgbClr val="FFFF00"/>
                </a:solidFill>
              </a:rPr>
              <a:t>`, which is moved by default (use `ref` to override)</a:t>
            </a:r>
          </a:p>
          <a:p>
            <a:r>
              <a:rPr lang="en-US" sz="1600" dirty="0">
                <a:solidFill>
                  <a:srgbClr val="FFFF00"/>
                </a:solidFill>
              </a:rPr>
              <a:t>owned.rs:3    let stolen = owned;</a:t>
            </a:r>
          </a:p>
          <a:p>
            <a:r>
              <a:rPr lang="en-US" sz="1600" dirty="0">
                <a:solidFill>
                  <a:srgbClr val="FFFF00"/>
                </a:solidFill>
              </a:rPr>
              <a:t>                  ^~~~~~</a:t>
            </a:r>
          </a:p>
          <a:p>
            <a:r>
              <a:rPr lang="en-US" sz="1600" dirty="0">
                <a:solidFill>
                  <a:srgbClr val="FFFF00"/>
                </a:solidFill>
              </a:rPr>
              <a:t>error: aborting due to previous error</a:t>
            </a:r>
          </a:p>
        </p:txBody>
      </p:sp>
    </p:spTree>
    <p:extLst>
      <p:ext uri="{BB962C8B-B14F-4D97-AF65-F5344CB8AC3E}">
        <p14:creationId xmlns:p14="http://schemas.microsoft.com/office/powerpoint/2010/main" val="1224991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25</a:t>
            </a:fld>
            <a:endParaRPr lang="en-US"/>
          </a:p>
        </p:txBody>
      </p:sp>
      <p:sp>
        <p:nvSpPr>
          <p:cNvPr id="2" name="Rectangle 1"/>
          <p:cNvSpPr/>
          <p:nvPr/>
        </p:nvSpPr>
        <p:spPr>
          <a:xfrm>
            <a:off x="682719" y="444544"/>
            <a:ext cx="6451774" cy="2308324"/>
          </a:xfrm>
          <a:prstGeom prst="rect">
            <a:avLst/>
          </a:prstGeom>
          <a:solidFill>
            <a:schemeClr val="accent3">
              <a:lumMod val="20000"/>
              <a:lumOff val="80000"/>
            </a:schemeClr>
          </a:solidFill>
        </p:spPr>
        <p:txBody>
          <a:bodyPr wrap="square">
            <a:spAutoFit/>
          </a:bodyPr>
          <a:lstStyle/>
          <a:p>
            <a:r>
              <a:rPr lang="is-IS" sz="2400" dirty="0"/>
              <a:t>fn main() {</a:t>
            </a:r>
          </a:p>
          <a:p>
            <a:r>
              <a:rPr lang="en-US" sz="2400" dirty="0"/>
              <a:t>   let owned = ~"All mine!";</a:t>
            </a:r>
          </a:p>
          <a:p>
            <a:r>
              <a:rPr lang="en-US" sz="2400" dirty="0"/>
              <a:t>   let </a:t>
            </a:r>
            <a:r>
              <a:rPr lang="en-US" sz="2400" b="1" dirty="0">
                <a:solidFill>
                  <a:srgbClr val="0000FF"/>
                </a:solidFill>
              </a:rPr>
              <a:t>ref</a:t>
            </a:r>
            <a:r>
              <a:rPr lang="en-US" sz="2400" dirty="0"/>
              <a:t> stolen = owned;</a:t>
            </a:r>
          </a:p>
          <a:p>
            <a:r>
              <a:rPr lang="en-US" sz="2400" dirty="0"/>
              <a:t>   </a:t>
            </a:r>
            <a:r>
              <a:rPr lang="en-US" sz="2400" dirty="0" err="1"/>
              <a:t>println</a:t>
            </a:r>
            <a:r>
              <a:rPr lang="en-US" sz="2400" dirty="0"/>
              <a:t>!("Whose is it? {:s}", owned);</a:t>
            </a:r>
          </a:p>
          <a:p>
            <a:r>
              <a:rPr lang="en-US" sz="2400" dirty="0"/>
              <a:t>   </a:t>
            </a:r>
            <a:r>
              <a:rPr lang="en-US" sz="2400" dirty="0" err="1"/>
              <a:t>println</a:t>
            </a:r>
            <a:r>
              <a:rPr lang="en-US" sz="2400" dirty="0"/>
              <a:t>!("Whose is it? {:s}", </a:t>
            </a:r>
            <a:r>
              <a:rPr lang="en-US" sz="2400" b="1" dirty="0" smtClean="0">
                <a:solidFill>
                  <a:srgbClr val="0000FF"/>
                </a:solidFill>
              </a:rPr>
              <a:t>*</a:t>
            </a:r>
            <a:r>
              <a:rPr lang="en-US" sz="2400" dirty="0" smtClean="0"/>
              <a:t>stolen</a:t>
            </a:r>
            <a:r>
              <a:rPr lang="en-US" sz="2400" dirty="0"/>
              <a:t>);</a:t>
            </a:r>
          </a:p>
          <a:p>
            <a:r>
              <a:rPr lang="en-US" sz="2400" dirty="0" smtClean="0"/>
              <a:t>}</a:t>
            </a:r>
          </a:p>
        </p:txBody>
      </p:sp>
      <p:sp>
        <p:nvSpPr>
          <p:cNvPr id="3" name="Rectangle 2"/>
          <p:cNvSpPr/>
          <p:nvPr/>
        </p:nvSpPr>
        <p:spPr>
          <a:xfrm>
            <a:off x="3073926" y="2395026"/>
            <a:ext cx="4572000" cy="2246769"/>
          </a:xfrm>
          <a:prstGeom prst="rect">
            <a:avLst/>
          </a:prstGeom>
          <a:solidFill>
            <a:schemeClr val="accent5">
              <a:lumMod val="20000"/>
              <a:lumOff val="80000"/>
            </a:schemeClr>
          </a:solidFill>
        </p:spPr>
        <p:txBody>
          <a:bodyPr>
            <a:spAutoFit/>
          </a:bodyPr>
          <a:lstStyle/>
          <a:p>
            <a:r>
              <a:rPr lang="is-IS" sz="2000" dirty="0"/>
              <a:t>fn main() {</a:t>
            </a:r>
          </a:p>
          <a:p>
            <a:r>
              <a:rPr lang="en-US" sz="2000" dirty="0"/>
              <a:t>   let </a:t>
            </a:r>
            <a:r>
              <a:rPr lang="en-US" sz="2000" dirty="0" smtClean="0"/>
              <a:t>owned: </a:t>
            </a:r>
            <a:r>
              <a:rPr lang="en-US" sz="2000" dirty="0"/>
              <a:t>~</a:t>
            </a:r>
            <a:r>
              <a:rPr lang="en-US" sz="2000" dirty="0" err="1"/>
              <a:t>str</a:t>
            </a:r>
            <a:r>
              <a:rPr lang="en-US" sz="2000" dirty="0"/>
              <a:t> = ~"Mine, all mine!";</a:t>
            </a:r>
          </a:p>
          <a:p>
            <a:r>
              <a:rPr lang="en-US" sz="2000" dirty="0"/>
              <a:t>   let </a:t>
            </a:r>
            <a:r>
              <a:rPr lang="en-US" sz="2000" b="1" dirty="0">
                <a:solidFill>
                  <a:srgbClr val="0000FF"/>
                </a:solidFill>
              </a:rPr>
              <a:t>ref</a:t>
            </a:r>
            <a:r>
              <a:rPr lang="en-US" sz="2000" dirty="0"/>
              <a:t> stolen : ~</a:t>
            </a:r>
            <a:r>
              <a:rPr lang="en-US" sz="2000" dirty="0" err="1"/>
              <a:t>str</a:t>
            </a:r>
            <a:r>
              <a:rPr lang="en-US" sz="2000" dirty="0"/>
              <a:t>;</a:t>
            </a:r>
          </a:p>
          <a:p>
            <a:r>
              <a:rPr lang="en-US" sz="2000" dirty="0"/>
              <a:t>   stolen = </a:t>
            </a:r>
            <a:r>
              <a:rPr lang="en-US" sz="2000" b="1" dirty="0" smtClean="0">
                <a:solidFill>
                  <a:srgbClr val="0000FF"/>
                </a:solidFill>
              </a:rPr>
              <a:t>&amp;</a:t>
            </a:r>
            <a:r>
              <a:rPr lang="en-US" sz="2000" dirty="0" smtClean="0"/>
              <a:t>owned;</a:t>
            </a:r>
            <a:endParaRPr lang="en-US" sz="2000" dirty="0"/>
          </a:p>
          <a:p>
            <a:endParaRPr lang="en-US" sz="2000" dirty="0"/>
          </a:p>
          <a:p>
            <a:r>
              <a:rPr lang="en-US" sz="2000" dirty="0"/>
              <a:t>   </a:t>
            </a:r>
            <a:r>
              <a:rPr lang="en-US" sz="2000" dirty="0" err="1"/>
              <a:t>println</a:t>
            </a:r>
            <a:r>
              <a:rPr lang="en-US" sz="2000" dirty="0"/>
              <a:t>!("Whose is it? {:s}", </a:t>
            </a:r>
            <a:r>
              <a:rPr lang="en-US" sz="2000" b="1" dirty="0">
                <a:solidFill>
                  <a:srgbClr val="0000FF"/>
                </a:solidFill>
              </a:rPr>
              <a:t>*</a:t>
            </a:r>
            <a:r>
              <a:rPr lang="en-US" sz="2000" dirty="0"/>
              <a:t>stolen);</a:t>
            </a:r>
          </a:p>
          <a:p>
            <a:r>
              <a:rPr lang="en-US" sz="2000" dirty="0"/>
              <a:t>}</a:t>
            </a:r>
          </a:p>
        </p:txBody>
      </p:sp>
    </p:spTree>
    <p:extLst>
      <p:ext uri="{BB962C8B-B14F-4D97-AF65-F5344CB8AC3E}">
        <p14:creationId xmlns:p14="http://schemas.microsoft.com/office/powerpoint/2010/main" val="40327748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26</a:t>
            </a:fld>
            <a:endParaRPr lang="en-US"/>
          </a:p>
        </p:txBody>
      </p:sp>
      <p:sp>
        <p:nvSpPr>
          <p:cNvPr id="3" name="Rectangle 2"/>
          <p:cNvSpPr/>
          <p:nvPr/>
        </p:nvSpPr>
        <p:spPr>
          <a:xfrm>
            <a:off x="201375" y="129588"/>
            <a:ext cx="4572000" cy="2246769"/>
          </a:xfrm>
          <a:prstGeom prst="rect">
            <a:avLst/>
          </a:prstGeom>
          <a:solidFill>
            <a:schemeClr val="accent5">
              <a:lumMod val="20000"/>
              <a:lumOff val="80000"/>
            </a:schemeClr>
          </a:solidFill>
        </p:spPr>
        <p:txBody>
          <a:bodyPr>
            <a:spAutoFit/>
          </a:bodyPr>
          <a:lstStyle/>
          <a:p>
            <a:r>
              <a:rPr lang="is-IS" sz="2000" dirty="0"/>
              <a:t>fn main() {</a:t>
            </a:r>
          </a:p>
          <a:p>
            <a:r>
              <a:rPr lang="en-US" sz="2000" dirty="0"/>
              <a:t>   let </a:t>
            </a:r>
            <a:r>
              <a:rPr lang="en-US" sz="2000" dirty="0" smtClean="0"/>
              <a:t>owned: </a:t>
            </a:r>
            <a:r>
              <a:rPr lang="en-US" sz="2000" dirty="0"/>
              <a:t>~</a:t>
            </a:r>
            <a:r>
              <a:rPr lang="en-US" sz="2000" dirty="0" err="1"/>
              <a:t>str</a:t>
            </a:r>
            <a:r>
              <a:rPr lang="en-US" sz="2000" dirty="0"/>
              <a:t> = ~"Mine, all mine!";</a:t>
            </a:r>
          </a:p>
          <a:p>
            <a:r>
              <a:rPr lang="en-US" sz="2000" dirty="0"/>
              <a:t>   let </a:t>
            </a:r>
            <a:r>
              <a:rPr lang="en-US" sz="2000" b="1" dirty="0">
                <a:solidFill>
                  <a:srgbClr val="0000FF"/>
                </a:solidFill>
              </a:rPr>
              <a:t>ref</a:t>
            </a:r>
            <a:r>
              <a:rPr lang="en-US" sz="2000" dirty="0"/>
              <a:t> stolen : ~</a:t>
            </a:r>
            <a:r>
              <a:rPr lang="en-US" sz="2000" dirty="0" err="1"/>
              <a:t>str</a:t>
            </a:r>
            <a:r>
              <a:rPr lang="en-US" sz="2000" dirty="0"/>
              <a:t>;</a:t>
            </a:r>
          </a:p>
          <a:p>
            <a:r>
              <a:rPr lang="en-US" sz="2000" dirty="0"/>
              <a:t>   stolen = </a:t>
            </a:r>
            <a:r>
              <a:rPr lang="en-US" sz="2000" b="1" dirty="0" smtClean="0">
                <a:solidFill>
                  <a:srgbClr val="0000FF"/>
                </a:solidFill>
              </a:rPr>
              <a:t>&amp;</a:t>
            </a:r>
            <a:r>
              <a:rPr lang="en-US" sz="2000" dirty="0" smtClean="0"/>
              <a:t>owned;</a:t>
            </a:r>
            <a:endParaRPr lang="en-US" sz="2000" dirty="0"/>
          </a:p>
          <a:p>
            <a:endParaRPr lang="en-US" sz="2000" dirty="0"/>
          </a:p>
          <a:p>
            <a:r>
              <a:rPr lang="en-US" sz="2000" dirty="0"/>
              <a:t>   </a:t>
            </a:r>
            <a:r>
              <a:rPr lang="en-US" sz="2000" dirty="0" err="1"/>
              <a:t>println</a:t>
            </a:r>
            <a:r>
              <a:rPr lang="en-US" sz="2000" dirty="0"/>
              <a:t>!("Whose is it? {:s}", </a:t>
            </a:r>
            <a:r>
              <a:rPr lang="en-US" sz="2000" b="1" dirty="0">
                <a:solidFill>
                  <a:srgbClr val="0000FF"/>
                </a:solidFill>
              </a:rPr>
              <a:t>*</a:t>
            </a:r>
            <a:r>
              <a:rPr lang="en-US" sz="2000" dirty="0"/>
              <a:t>stolen);</a:t>
            </a:r>
          </a:p>
          <a:p>
            <a:r>
              <a:rPr lang="en-US" sz="2000" dirty="0"/>
              <a:t>}</a:t>
            </a:r>
          </a:p>
        </p:txBody>
      </p:sp>
      <p:sp>
        <p:nvSpPr>
          <p:cNvPr id="5" name="Rectangle 4"/>
          <p:cNvSpPr/>
          <p:nvPr/>
        </p:nvSpPr>
        <p:spPr>
          <a:xfrm>
            <a:off x="4284319" y="1056949"/>
            <a:ext cx="4572000" cy="3477875"/>
          </a:xfrm>
          <a:prstGeom prst="rect">
            <a:avLst/>
          </a:prstGeom>
          <a:solidFill>
            <a:schemeClr val="accent2">
              <a:lumMod val="20000"/>
              <a:lumOff val="80000"/>
            </a:schemeClr>
          </a:solidFill>
        </p:spPr>
        <p:txBody>
          <a:bodyPr>
            <a:spAutoFit/>
          </a:bodyPr>
          <a:lstStyle/>
          <a:p>
            <a:r>
              <a:rPr lang="is-IS" sz="2000" dirty="0"/>
              <a:t>fn main() {</a:t>
            </a:r>
          </a:p>
          <a:p>
            <a:r>
              <a:rPr lang="en-US" sz="2000" dirty="0"/>
              <a:t>   let ref stolen : ~</a:t>
            </a:r>
            <a:r>
              <a:rPr lang="en-US" sz="2000" dirty="0" err="1"/>
              <a:t>str</a:t>
            </a:r>
            <a:r>
              <a:rPr lang="en-US" sz="2000" dirty="0"/>
              <a:t>;</a:t>
            </a:r>
          </a:p>
          <a:p>
            <a:endParaRPr lang="en-US" sz="2000" dirty="0"/>
          </a:p>
          <a:p>
            <a:r>
              <a:rPr lang="en-US" sz="2000" dirty="0"/>
              <a:t>   {</a:t>
            </a:r>
          </a:p>
          <a:p>
            <a:r>
              <a:rPr lang="en-US" sz="2000" dirty="0"/>
              <a:t>      let mine: ~</a:t>
            </a:r>
            <a:r>
              <a:rPr lang="en-US" sz="2000" dirty="0" err="1"/>
              <a:t>str</a:t>
            </a:r>
            <a:r>
              <a:rPr lang="en-US" sz="2000" dirty="0"/>
              <a:t> = ~"Mine, all mine!";</a:t>
            </a:r>
          </a:p>
          <a:p>
            <a:r>
              <a:rPr lang="cs-CZ" sz="2000" dirty="0"/>
              <a:t>      stolen = &amp;mine;</a:t>
            </a:r>
          </a:p>
          <a:p>
            <a:r>
              <a:rPr lang="cs-CZ" sz="2000" dirty="0"/>
              <a:t>   }    </a:t>
            </a:r>
          </a:p>
          <a:p>
            <a:endParaRPr lang="cs-CZ" sz="2000" dirty="0"/>
          </a:p>
          <a:p>
            <a:r>
              <a:rPr lang="cs-CZ" sz="2000" dirty="0"/>
              <a:t>   </a:t>
            </a:r>
            <a:r>
              <a:rPr lang="cs-CZ" sz="2000" dirty="0" err="1"/>
              <a:t>println</a:t>
            </a:r>
            <a:r>
              <a:rPr lang="cs-CZ" sz="2000" dirty="0"/>
              <a:t>!("</a:t>
            </a:r>
            <a:r>
              <a:rPr lang="cs-CZ" sz="2000" dirty="0" err="1"/>
              <a:t>Whose</a:t>
            </a:r>
            <a:r>
              <a:rPr lang="cs-CZ" sz="2000" dirty="0"/>
              <a:t> </a:t>
            </a:r>
            <a:r>
              <a:rPr lang="cs-CZ" sz="2000" dirty="0" err="1"/>
              <a:t>is</a:t>
            </a:r>
            <a:r>
              <a:rPr lang="cs-CZ" sz="2000" dirty="0"/>
              <a:t> </a:t>
            </a:r>
            <a:r>
              <a:rPr lang="cs-CZ" sz="2000" dirty="0" err="1"/>
              <a:t>it</a:t>
            </a:r>
            <a:r>
              <a:rPr lang="cs-CZ" sz="2000" dirty="0"/>
              <a:t>? {:s}", *stolen);</a:t>
            </a:r>
          </a:p>
          <a:p>
            <a:r>
              <a:rPr lang="cs-CZ" sz="2000" dirty="0"/>
              <a:t>}</a:t>
            </a:r>
          </a:p>
          <a:p>
            <a:endParaRPr lang="en-US" sz="2000" dirty="0"/>
          </a:p>
        </p:txBody>
      </p:sp>
    </p:spTree>
    <p:extLst>
      <p:ext uri="{BB962C8B-B14F-4D97-AF65-F5344CB8AC3E}">
        <p14:creationId xmlns:p14="http://schemas.microsoft.com/office/powerpoint/2010/main" val="34861118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27</a:t>
            </a:fld>
            <a:endParaRPr lang="en-US"/>
          </a:p>
        </p:txBody>
      </p:sp>
      <p:sp>
        <p:nvSpPr>
          <p:cNvPr id="5" name="Rectangle 4"/>
          <p:cNvSpPr/>
          <p:nvPr/>
        </p:nvSpPr>
        <p:spPr>
          <a:xfrm>
            <a:off x="4800600" y="666243"/>
            <a:ext cx="3818701" cy="3170099"/>
          </a:xfrm>
          <a:prstGeom prst="rect">
            <a:avLst/>
          </a:prstGeom>
          <a:solidFill>
            <a:schemeClr val="accent2">
              <a:lumMod val="20000"/>
              <a:lumOff val="80000"/>
            </a:schemeClr>
          </a:solidFill>
        </p:spPr>
        <p:txBody>
          <a:bodyPr wrap="square">
            <a:spAutoFit/>
          </a:bodyPr>
          <a:lstStyle/>
          <a:p>
            <a:r>
              <a:rPr lang="is-IS" sz="2000" dirty="0"/>
              <a:t>fn main() {</a:t>
            </a:r>
          </a:p>
          <a:p>
            <a:r>
              <a:rPr lang="en-US" sz="2000" dirty="0"/>
              <a:t>   let ref stolen : ~</a:t>
            </a:r>
            <a:r>
              <a:rPr lang="en-US" sz="2000" dirty="0" err="1"/>
              <a:t>str</a:t>
            </a:r>
            <a:r>
              <a:rPr lang="en-US" sz="2000" dirty="0"/>
              <a:t>;</a:t>
            </a:r>
          </a:p>
          <a:p>
            <a:endParaRPr lang="en-US" sz="2000" dirty="0"/>
          </a:p>
          <a:p>
            <a:r>
              <a:rPr lang="en-US" sz="2000" dirty="0"/>
              <a:t>   {</a:t>
            </a:r>
          </a:p>
          <a:p>
            <a:r>
              <a:rPr lang="en-US" sz="2000" dirty="0"/>
              <a:t>      let mine: ~</a:t>
            </a:r>
            <a:r>
              <a:rPr lang="en-US" sz="2000" dirty="0" err="1"/>
              <a:t>str</a:t>
            </a:r>
            <a:r>
              <a:rPr lang="en-US" sz="2000" dirty="0"/>
              <a:t> = </a:t>
            </a:r>
            <a:r>
              <a:rPr lang="en-US" sz="2000" dirty="0" smtClean="0"/>
              <a:t>~”Mine</a:t>
            </a:r>
            <a:r>
              <a:rPr lang="en-US" sz="2000" dirty="0"/>
              <a:t>!";</a:t>
            </a:r>
          </a:p>
          <a:p>
            <a:r>
              <a:rPr lang="cs-CZ" sz="2000" dirty="0"/>
              <a:t>      stolen = &amp;mine;</a:t>
            </a:r>
          </a:p>
          <a:p>
            <a:r>
              <a:rPr lang="cs-CZ" sz="2000" dirty="0"/>
              <a:t>   }    </a:t>
            </a:r>
          </a:p>
          <a:p>
            <a:endParaRPr lang="cs-CZ" sz="2000" dirty="0"/>
          </a:p>
          <a:p>
            <a:r>
              <a:rPr lang="cs-CZ" sz="2000" dirty="0"/>
              <a:t> </a:t>
            </a:r>
            <a:r>
              <a:rPr lang="cs-CZ" sz="2000" dirty="0" smtClean="0"/>
              <a:t>  ...</a:t>
            </a:r>
          </a:p>
          <a:p>
            <a:r>
              <a:rPr lang="cs-CZ" sz="2000" dirty="0" smtClean="0"/>
              <a:t>}</a:t>
            </a:r>
            <a:endParaRPr lang="cs-CZ" sz="2000" dirty="0"/>
          </a:p>
        </p:txBody>
      </p:sp>
      <p:sp>
        <p:nvSpPr>
          <p:cNvPr id="2" name="Rectangle 1"/>
          <p:cNvSpPr/>
          <p:nvPr/>
        </p:nvSpPr>
        <p:spPr>
          <a:xfrm>
            <a:off x="381000" y="513843"/>
            <a:ext cx="4173509" cy="34470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a:solidFill>
                  <a:srgbClr val="FFFF00"/>
                </a:solidFill>
              </a:rPr>
              <a:t>lifetimes.rs:6:16: 6:21 error: borrowed value does not live long enough</a:t>
            </a:r>
          </a:p>
          <a:p>
            <a:r>
              <a:rPr lang="en-US" sz="2000" dirty="0">
                <a:solidFill>
                  <a:srgbClr val="FFFF00"/>
                </a:solidFill>
              </a:rPr>
              <a:t>lifetimes.rs:6       stolen = &amp;mine;</a:t>
            </a:r>
          </a:p>
          <a:p>
            <a:r>
              <a:rPr lang="en-US" sz="2000" dirty="0">
                <a:solidFill>
                  <a:srgbClr val="FFFF00"/>
                </a:solidFill>
              </a:rPr>
              <a:t>                              ^~~~~</a:t>
            </a:r>
          </a:p>
          <a:p>
            <a:r>
              <a:rPr lang="en-US" sz="2000" dirty="0">
                <a:solidFill>
                  <a:srgbClr val="FFFF00"/>
                </a:solidFill>
              </a:rPr>
              <a:t>lifetimes.rs:1:11: 10:2 </a:t>
            </a:r>
            <a:r>
              <a:rPr lang="en-US" sz="2000" dirty="0" smtClean="0">
                <a:solidFill>
                  <a:srgbClr val="FFFF00"/>
                </a:solidFill>
              </a:rPr>
              <a:t>note: reference </a:t>
            </a:r>
            <a:r>
              <a:rPr lang="en-US" sz="2000" dirty="0">
                <a:solidFill>
                  <a:srgbClr val="FFFF00"/>
                </a:solidFill>
              </a:rPr>
              <a:t>must be valid for the block at 1:10...</a:t>
            </a:r>
          </a:p>
          <a:p>
            <a:r>
              <a:rPr lang="en-US" sz="2000" dirty="0" smtClean="0">
                <a:solidFill>
                  <a:srgbClr val="FFFF00"/>
                </a:solidFill>
              </a:rPr>
              <a:t>.</a:t>
            </a:r>
            <a:r>
              <a:rPr lang="en-US" sz="2000" dirty="0">
                <a:solidFill>
                  <a:srgbClr val="FFFF00"/>
                </a:solidFill>
              </a:rPr>
              <a:t>..</a:t>
            </a:r>
          </a:p>
          <a:p>
            <a:r>
              <a:rPr lang="en-US" sz="2000" dirty="0">
                <a:solidFill>
                  <a:srgbClr val="FFFF00"/>
                </a:solidFill>
              </a:rPr>
              <a:t>lifetimes.rs:4:4: 7:5 note: ...but borrowed value is only valid for the block at 4:</a:t>
            </a:r>
            <a:r>
              <a:rPr lang="en-US" sz="2000" dirty="0" smtClean="0">
                <a:solidFill>
                  <a:srgbClr val="FFFF00"/>
                </a:solidFill>
              </a:rPr>
              <a:t>3</a:t>
            </a:r>
          </a:p>
          <a:p>
            <a:r>
              <a:rPr lang="en-US" sz="2000" dirty="0" smtClean="0">
                <a:solidFill>
                  <a:srgbClr val="FFFF00"/>
                </a:solidFill>
              </a:rPr>
              <a:t>…</a:t>
            </a:r>
            <a:endParaRPr lang="en-US" sz="2000" dirty="0">
              <a:solidFill>
                <a:srgbClr val="FFFF00"/>
              </a:solidFill>
            </a:endParaRPr>
          </a:p>
        </p:txBody>
      </p:sp>
      <p:sp>
        <p:nvSpPr>
          <p:cNvPr id="6" name="TextBox 5"/>
          <p:cNvSpPr txBox="1"/>
          <p:nvPr/>
        </p:nvSpPr>
        <p:spPr>
          <a:xfrm>
            <a:off x="672677" y="4218777"/>
            <a:ext cx="7763664" cy="646331"/>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See </a:t>
            </a:r>
            <a:r>
              <a:rPr lang="en-US" dirty="0" err="1" smtClean="0"/>
              <a:t>Kiet’s</a:t>
            </a:r>
            <a:r>
              <a:rPr lang="en-US" dirty="0" smtClean="0"/>
              <a:t> blog to understand more about how the Rust compiler does this:</a:t>
            </a:r>
          </a:p>
          <a:p>
            <a:r>
              <a:rPr lang="en-US" dirty="0">
                <a:hlinkClick r:id="rId2"/>
              </a:rPr>
              <a:t>http://ktt3ja.github.io/blog/2014/02/10/understanding-rusts-lifetime-inference/</a:t>
            </a:r>
            <a:endParaRPr lang="en-US" dirty="0"/>
          </a:p>
        </p:txBody>
      </p:sp>
    </p:spTree>
    <p:extLst>
      <p:ext uri="{BB962C8B-B14F-4D97-AF65-F5344CB8AC3E}">
        <p14:creationId xmlns:p14="http://schemas.microsoft.com/office/powerpoint/2010/main" val="26279629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Borrow Lifetimes</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28</a:t>
            </a:fld>
            <a:endParaRPr lang="en-US"/>
          </a:p>
        </p:txBody>
      </p:sp>
      <p:sp>
        <p:nvSpPr>
          <p:cNvPr id="4" name="TextBox 3"/>
          <p:cNvSpPr txBox="1"/>
          <p:nvPr/>
        </p:nvSpPr>
        <p:spPr>
          <a:xfrm>
            <a:off x="852389" y="2028423"/>
            <a:ext cx="2940741" cy="120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t>We cannot </a:t>
            </a:r>
            <a:r>
              <a:rPr lang="en-US" sz="2400" b="1" dirty="0" smtClean="0"/>
              <a:t>borrow</a:t>
            </a:r>
            <a:r>
              <a:rPr lang="en-US" sz="2400" dirty="0" smtClean="0"/>
              <a:t> an object for longer than that object may live!</a:t>
            </a:r>
            <a:endParaRPr lang="en-US" sz="2400" dirty="0"/>
          </a:p>
        </p:txBody>
      </p:sp>
      <p:sp>
        <p:nvSpPr>
          <p:cNvPr id="5" name="Right Brace 4"/>
          <p:cNvSpPr/>
          <p:nvPr/>
        </p:nvSpPr>
        <p:spPr>
          <a:xfrm>
            <a:off x="4824515" y="1363645"/>
            <a:ext cx="545529" cy="316195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5400000">
            <a:off x="4801909" y="2724150"/>
            <a:ext cx="1767018" cy="369332"/>
          </a:xfrm>
          <a:prstGeom prst="rect">
            <a:avLst/>
          </a:prstGeom>
          <a:noFill/>
        </p:spPr>
        <p:txBody>
          <a:bodyPr wrap="none" rtlCol="0">
            <a:spAutoFit/>
          </a:bodyPr>
          <a:lstStyle/>
          <a:p>
            <a:r>
              <a:rPr lang="en-US" dirty="0" smtClean="0"/>
              <a:t>Object’s Lifetime</a:t>
            </a:r>
            <a:endParaRPr lang="en-US" dirty="0"/>
          </a:p>
        </p:txBody>
      </p:sp>
      <p:sp>
        <p:nvSpPr>
          <p:cNvPr id="7" name="Right Brace 6"/>
          <p:cNvSpPr/>
          <p:nvPr/>
        </p:nvSpPr>
        <p:spPr>
          <a:xfrm rot="10800000">
            <a:off x="4704148" y="1840920"/>
            <a:ext cx="545529" cy="2497175"/>
          </a:xfrm>
          <a:prstGeom prst="rightBrace">
            <a:avLst>
              <a:gd name="adj1" fmla="val 8333"/>
              <a:gd name="adj2" fmla="val 58842"/>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rot="16200000">
            <a:off x="3577168" y="2851778"/>
            <a:ext cx="1717312" cy="369332"/>
          </a:xfrm>
          <a:prstGeom prst="rect">
            <a:avLst/>
          </a:prstGeom>
          <a:noFill/>
        </p:spPr>
        <p:txBody>
          <a:bodyPr wrap="none" rtlCol="0">
            <a:spAutoFit/>
          </a:bodyPr>
          <a:lstStyle/>
          <a:p>
            <a:r>
              <a:rPr lang="en-US" dirty="0" smtClean="0"/>
              <a:t>Length of “loan”</a:t>
            </a:r>
            <a:endParaRPr lang="en-US" dirty="0"/>
          </a:p>
        </p:txBody>
      </p:sp>
    </p:spTree>
    <p:extLst>
      <p:ext uri="{BB962C8B-B14F-4D97-AF65-F5344CB8AC3E}">
        <p14:creationId xmlns:p14="http://schemas.microsoft.com/office/powerpoint/2010/main" val="390159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Management Options</a:t>
            </a:r>
            <a:endParaRPr lang="en-US" dirty="0"/>
          </a:p>
        </p:txBody>
      </p:sp>
      <p:sp>
        <p:nvSpPr>
          <p:cNvPr id="5" name="Text Placeholder 4"/>
          <p:cNvSpPr>
            <a:spLocks noGrp="1"/>
          </p:cNvSpPr>
          <p:nvPr>
            <p:ph type="body" idx="1"/>
          </p:nvPr>
        </p:nvSpPr>
        <p:spPr>
          <a:solidFill>
            <a:schemeClr val="accent2"/>
          </a:solidFill>
        </p:spPr>
        <p:txBody>
          <a:bodyPr/>
          <a:lstStyle/>
          <a:p>
            <a:pPr algn="ctr"/>
            <a:r>
              <a:rPr lang="en-US" dirty="0" smtClean="0">
                <a:solidFill>
                  <a:schemeClr val="bg1"/>
                </a:solidFill>
              </a:rPr>
              <a:t>Unmanaged (Explicit)</a:t>
            </a:r>
            <a:endParaRPr lang="en-US" dirty="0">
              <a:solidFill>
                <a:schemeClr val="bg1"/>
              </a:solidFill>
            </a:endParaRPr>
          </a:p>
        </p:txBody>
      </p:sp>
      <p:sp>
        <p:nvSpPr>
          <p:cNvPr id="6" name="Content Placeholder 5"/>
          <p:cNvSpPr>
            <a:spLocks noGrp="1"/>
          </p:cNvSpPr>
          <p:nvPr>
            <p:ph sz="half" idx="2"/>
          </p:nvPr>
        </p:nvSpPr>
        <p:spPr>
          <a:xfrm>
            <a:off x="457200" y="1631156"/>
            <a:ext cx="4040188" cy="1769435"/>
          </a:xfrm>
        </p:spPr>
        <p:txBody>
          <a:bodyPr/>
          <a:lstStyle/>
          <a:p>
            <a:pPr marL="0" indent="0" algn="ctr">
              <a:buNone/>
            </a:pPr>
            <a:r>
              <a:rPr lang="en-US" dirty="0" smtClean="0"/>
              <a:t>C, C++</a:t>
            </a:r>
          </a:p>
          <a:p>
            <a:pPr marL="0" indent="0">
              <a:buNone/>
            </a:pPr>
            <a:endParaRPr lang="en-US" dirty="0"/>
          </a:p>
          <a:p>
            <a:pPr marL="0" indent="0">
              <a:buNone/>
            </a:pPr>
            <a:r>
              <a:rPr lang="en-US" b="1" dirty="0" smtClean="0"/>
              <a:t>Up to programmer to free objects</a:t>
            </a:r>
            <a:endParaRPr lang="en-US" b="1" dirty="0"/>
          </a:p>
        </p:txBody>
      </p:sp>
      <p:sp>
        <p:nvSpPr>
          <p:cNvPr id="7" name="Text Placeholder 6"/>
          <p:cNvSpPr>
            <a:spLocks noGrp="1"/>
          </p:cNvSpPr>
          <p:nvPr>
            <p:ph type="body" sz="quarter" idx="3"/>
          </p:nvPr>
        </p:nvSpPr>
        <p:spPr>
          <a:solidFill>
            <a:srgbClr val="000090"/>
          </a:solidFill>
        </p:spPr>
        <p:txBody>
          <a:bodyPr>
            <a:normAutofit/>
          </a:bodyPr>
          <a:lstStyle/>
          <a:p>
            <a:pPr algn="ctr"/>
            <a:r>
              <a:rPr lang="en-US" dirty="0" smtClean="0">
                <a:solidFill>
                  <a:schemeClr val="bg1"/>
                </a:solidFill>
              </a:rPr>
              <a:t>Managed (Automatic)</a:t>
            </a:r>
            <a:endParaRPr lang="en-US" dirty="0">
              <a:solidFill>
                <a:schemeClr val="bg1"/>
              </a:solidFill>
            </a:endParaRPr>
          </a:p>
        </p:txBody>
      </p:sp>
      <p:sp>
        <p:nvSpPr>
          <p:cNvPr id="8" name="Content Placeholder 7"/>
          <p:cNvSpPr>
            <a:spLocks noGrp="1"/>
          </p:cNvSpPr>
          <p:nvPr>
            <p:ph sz="quarter" idx="4"/>
          </p:nvPr>
        </p:nvSpPr>
        <p:spPr>
          <a:xfrm>
            <a:off x="4645033" y="1631156"/>
            <a:ext cx="4041775" cy="1769435"/>
          </a:xfrm>
        </p:spPr>
        <p:txBody>
          <a:bodyPr/>
          <a:lstStyle/>
          <a:p>
            <a:pPr marL="0" indent="0" algn="ctr">
              <a:buNone/>
            </a:pPr>
            <a:r>
              <a:rPr lang="en-US" dirty="0" smtClean="0"/>
              <a:t>Java, C#, Go, Python, Scheme</a:t>
            </a:r>
          </a:p>
          <a:p>
            <a:pPr marL="0" indent="0">
              <a:buNone/>
            </a:pPr>
            <a:endParaRPr lang="en-US" dirty="0"/>
          </a:p>
          <a:p>
            <a:pPr marL="0" indent="0">
              <a:buNone/>
            </a:pPr>
            <a:r>
              <a:rPr lang="en-US" b="1" dirty="0" smtClean="0"/>
              <a:t>Objects are automatically reclaimed </a:t>
            </a:r>
            <a:endParaRPr lang="en-US" b="1" dirty="0"/>
          </a:p>
        </p:txBody>
      </p:sp>
      <p:sp>
        <p:nvSpPr>
          <p:cNvPr id="4" name="Slide Number Placeholder 3"/>
          <p:cNvSpPr>
            <a:spLocks noGrp="1"/>
          </p:cNvSpPr>
          <p:nvPr>
            <p:ph type="sldNum" sz="quarter" idx="12"/>
          </p:nvPr>
        </p:nvSpPr>
        <p:spPr/>
        <p:txBody>
          <a:bodyPr/>
          <a:lstStyle/>
          <a:p>
            <a:fld id="{6507B5A5-F0C2-644D-AEA7-E773B6B78F38}" type="slidenum">
              <a:rPr lang="en-US" smtClean="0"/>
              <a:t>2</a:t>
            </a:fld>
            <a:endParaRPr lang="en-US"/>
          </a:p>
        </p:txBody>
      </p:sp>
    </p:spTree>
    <p:extLst>
      <p:ext uri="{BB962C8B-B14F-4D97-AF65-F5344CB8AC3E}">
        <p14:creationId xmlns:p14="http://schemas.microsoft.com/office/powerpoint/2010/main" val="10802796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29</a:t>
            </a:fld>
            <a:endParaRPr lang="en-US"/>
          </a:p>
        </p:txBody>
      </p:sp>
      <p:sp>
        <p:nvSpPr>
          <p:cNvPr id="5" name="Rectangle 4"/>
          <p:cNvSpPr/>
          <p:nvPr/>
        </p:nvSpPr>
        <p:spPr>
          <a:xfrm>
            <a:off x="768748" y="637744"/>
            <a:ext cx="4572000" cy="3170099"/>
          </a:xfrm>
          <a:prstGeom prst="rect">
            <a:avLst/>
          </a:prstGeom>
          <a:solidFill>
            <a:srgbClr val="F2DCDB"/>
          </a:solidFill>
        </p:spPr>
        <p:txBody>
          <a:bodyPr>
            <a:spAutoFit/>
          </a:bodyPr>
          <a:lstStyle/>
          <a:p>
            <a:r>
              <a:rPr lang="is-IS" sz="2000" dirty="0"/>
              <a:t>fn bigger(s1: &amp;str, s2: &amp;str) -&gt; &amp;str {</a:t>
            </a:r>
          </a:p>
          <a:p>
            <a:r>
              <a:rPr lang="en-US" sz="2000" dirty="0"/>
              <a:t>    if s1.len() &gt; s2.len() { s1 } else { s2 }</a:t>
            </a:r>
          </a:p>
          <a:p>
            <a:r>
              <a:rPr lang="en-US" sz="2000" dirty="0"/>
              <a:t>}</a:t>
            </a:r>
          </a:p>
          <a:p>
            <a:endParaRPr lang="en-US" sz="2000" dirty="0"/>
          </a:p>
          <a:p>
            <a:r>
              <a:rPr lang="is-IS" sz="2000" dirty="0"/>
              <a:t>fn main() {</a:t>
            </a:r>
          </a:p>
          <a:p>
            <a:r>
              <a:rPr lang="cs-CZ" sz="2000" dirty="0"/>
              <a:t>   let s: ~</a:t>
            </a:r>
            <a:r>
              <a:rPr lang="cs-CZ" sz="2000" dirty="0" err="1"/>
              <a:t>str</a:t>
            </a:r>
            <a:r>
              <a:rPr lang="cs-CZ" sz="2000" dirty="0"/>
              <a:t> = ~"Mine!";</a:t>
            </a:r>
          </a:p>
          <a:p>
            <a:r>
              <a:rPr lang="cs-CZ" sz="2000" dirty="0"/>
              <a:t>   let t: ~</a:t>
            </a:r>
            <a:r>
              <a:rPr lang="cs-CZ" sz="2000" dirty="0" err="1"/>
              <a:t>str</a:t>
            </a:r>
            <a:r>
              <a:rPr lang="cs-CZ" sz="2000" dirty="0"/>
              <a:t> = ~"</a:t>
            </a:r>
            <a:r>
              <a:rPr lang="cs-CZ" sz="2000" dirty="0" err="1"/>
              <a:t>Yours</a:t>
            </a:r>
            <a:r>
              <a:rPr lang="cs-CZ" sz="2000" dirty="0"/>
              <a:t>!";</a:t>
            </a:r>
          </a:p>
          <a:p>
            <a:endParaRPr lang="cs-CZ" sz="2000" dirty="0"/>
          </a:p>
          <a:p>
            <a:r>
              <a:rPr lang="cs-CZ" sz="2000" dirty="0"/>
              <a:t>   </a:t>
            </a:r>
            <a:r>
              <a:rPr lang="cs-CZ" sz="2000" dirty="0" err="1"/>
              <a:t>println</a:t>
            </a:r>
            <a:r>
              <a:rPr lang="cs-CZ" sz="2000" dirty="0"/>
              <a:t>!("</a:t>
            </a:r>
            <a:r>
              <a:rPr lang="cs-CZ" sz="2000" dirty="0" err="1"/>
              <a:t>Whose</a:t>
            </a:r>
            <a:r>
              <a:rPr lang="cs-CZ" sz="2000" dirty="0"/>
              <a:t> </a:t>
            </a:r>
            <a:r>
              <a:rPr lang="cs-CZ" sz="2000" dirty="0" err="1"/>
              <a:t>is</a:t>
            </a:r>
            <a:r>
              <a:rPr lang="cs-CZ" sz="2000" dirty="0"/>
              <a:t> </a:t>
            </a:r>
            <a:r>
              <a:rPr lang="cs-CZ" sz="2000" dirty="0" err="1"/>
              <a:t>it</a:t>
            </a:r>
            <a:r>
              <a:rPr lang="cs-CZ" sz="2000" dirty="0"/>
              <a:t>? {:s}", </a:t>
            </a:r>
            <a:r>
              <a:rPr lang="cs-CZ" sz="2000" dirty="0" err="1"/>
              <a:t>bigger</a:t>
            </a:r>
            <a:r>
              <a:rPr lang="cs-CZ" sz="2000" dirty="0"/>
              <a:t>(s, t));</a:t>
            </a:r>
          </a:p>
          <a:p>
            <a:r>
              <a:rPr lang="cs-CZ" sz="2000" dirty="0"/>
              <a:t>}</a:t>
            </a:r>
          </a:p>
        </p:txBody>
      </p:sp>
    </p:spTree>
    <p:extLst>
      <p:ext uri="{BB962C8B-B14F-4D97-AF65-F5344CB8AC3E}">
        <p14:creationId xmlns:p14="http://schemas.microsoft.com/office/powerpoint/2010/main" val="1570751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30</a:t>
            </a:fld>
            <a:endParaRPr lang="en-US"/>
          </a:p>
        </p:txBody>
      </p:sp>
      <p:sp>
        <p:nvSpPr>
          <p:cNvPr id="6" name="Rectangle 5"/>
          <p:cNvSpPr/>
          <p:nvPr/>
        </p:nvSpPr>
        <p:spPr>
          <a:xfrm>
            <a:off x="207645" y="512949"/>
            <a:ext cx="8557983" cy="418576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400" dirty="0">
                <a:solidFill>
                  <a:srgbClr val="FFFF00"/>
                </a:solidFill>
              </a:rPr>
              <a:t>borrow.rs:2:5: 2:46 error: cannot infer an appropriate lifetime due to conflicting requirements</a:t>
            </a:r>
          </a:p>
          <a:p>
            <a:r>
              <a:rPr lang="en-US" sz="1400" dirty="0">
                <a:solidFill>
                  <a:srgbClr val="FFFF00"/>
                </a:solidFill>
              </a:rPr>
              <a:t>borrow.rs:2     if s1.len() &gt; s2.len() { s1 } else { s2 }</a:t>
            </a:r>
          </a:p>
          <a:p>
            <a:r>
              <a:rPr lang="en-US" sz="1400" dirty="0">
                <a:solidFill>
                  <a:srgbClr val="FFFF00"/>
                </a:solidFill>
              </a:rPr>
              <a:t>                ^~~~~~~~~~~~~~~~~~~~~~~~~~~~~~~~~~~~~~~~~</a:t>
            </a:r>
          </a:p>
          <a:p>
            <a:r>
              <a:rPr lang="en-US" sz="1400" dirty="0">
                <a:solidFill>
                  <a:srgbClr val="FFFF00"/>
                </a:solidFill>
              </a:rPr>
              <a:t>borrow.rs:1:39: 3:2 note: first, the lifetime cannot outlive the anonymous lifetime #2 defined on the block at 1:38...</a:t>
            </a:r>
          </a:p>
          <a:p>
            <a:r>
              <a:rPr lang="en-US" sz="1400" dirty="0">
                <a:solidFill>
                  <a:srgbClr val="FFFF00"/>
                </a:solidFill>
              </a:rPr>
              <a:t>borrow.rs:1 </a:t>
            </a:r>
            <a:r>
              <a:rPr lang="en-US" sz="1400" dirty="0" err="1">
                <a:solidFill>
                  <a:srgbClr val="FFFF00"/>
                </a:solidFill>
              </a:rPr>
              <a:t>fn</a:t>
            </a:r>
            <a:r>
              <a:rPr lang="en-US" sz="1400" dirty="0">
                <a:solidFill>
                  <a:srgbClr val="FFFF00"/>
                </a:solidFill>
              </a:rPr>
              <a:t> bigger(s1: &amp;</a:t>
            </a:r>
            <a:r>
              <a:rPr lang="en-US" sz="1400" dirty="0" err="1">
                <a:solidFill>
                  <a:srgbClr val="FFFF00"/>
                </a:solidFill>
              </a:rPr>
              <a:t>str</a:t>
            </a:r>
            <a:r>
              <a:rPr lang="en-US" sz="1400" dirty="0">
                <a:solidFill>
                  <a:srgbClr val="FFFF00"/>
                </a:solidFill>
              </a:rPr>
              <a:t>, s2: &amp;</a:t>
            </a:r>
            <a:r>
              <a:rPr lang="en-US" sz="1400" dirty="0" err="1">
                <a:solidFill>
                  <a:srgbClr val="FFFF00"/>
                </a:solidFill>
              </a:rPr>
              <a:t>str</a:t>
            </a:r>
            <a:r>
              <a:rPr lang="en-US" sz="1400" dirty="0">
                <a:solidFill>
                  <a:srgbClr val="FFFF00"/>
                </a:solidFill>
              </a:rPr>
              <a:t>) -&gt; &amp;</a:t>
            </a:r>
            <a:r>
              <a:rPr lang="en-US" sz="1400" dirty="0" err="1">
                <a:solidFill>
                  <a:srgbClr val="FFFF00"/>
                </a:solidFill>
              </a:rPr>
              <a:t>str</a:t>
            </a:r>
            <a:r>
              <a:rPr lang="en-US" sz="1400" dirty="0">
                <a:solidFill>
                  <a:srgbClr val="FFFF00"/>
                </a:solidFill>
              </a:rPr>
              <a:t> {</a:t>
            </a:r>
          </a:p>
          <a:p>
            <a:r>
              <a:rPr lang="en-US" sz="1400" dirty="0">
                <a:solidFill>
                  <a:srgbClr val="FFFF00"/>
                </a:solidFill>
              </a:rPr>
              <a:t>borrow.rs:2     if s1.len() &gt; s2.len() { s1 } else { s2 }</a:t>
            </a:r>
          </a:p>
          <a:p>
            <a:r>
              <a:rPr lang="en-US" sz="1400" dirty="0">
                <a:solidFill>
                  <a:srgbClr val="FFFF00"/>
                </a:solidFill>
              </a:rPr>
              <a:t>borrow.rs:3 }</a:t>
            </a:r>
          </a:p>
          <a:p>
            <a:r>
              <a:rPr lang="en-US" sz="1400" dirty="0">
                <a:solidFill>
                  <a:srgbClr val="FFFF00"/>
                </a:solidFill>
              </a:rPr>
              <a:t>borrow.rs:2:5: 2:46 note: ...so that if and else have compatible types (expected `&amp;</a:t>
            </a:r>
            <a:r>
              <a:rPr lang="en-US" sz="1400" dirty="0" err="1">
                <a:solidFill>
                  <a:srgbClr val="FFFF00"/>
                </a:solidFill>
              </a:rPr>
              <a:t>str</a:t>
            </a:r>
            <a:r>
              <a:rPr lang="en-US" sz="1400" dirty="0">
                <a:solidFill>
                  <a:srgbClr val="FFFF00"/>
                </a:solidFill>
              </a:rPr>
              <a:t>` but found `&amp;</a:t>
            </a:r>
            <a:r>
              <a:rPr lang="en-US" sz="1400" dirty="0" err="1">
                <a:solidFill>
                  <a:srgbClr val="FFFF00"/>
                </a:solidFill>
              </a:rPr>
              <a:t>str</a:t>
            </a:r>
            <a:r>
              <a:rPr lang="en-US" sz="1400" dirty="0">
                <a:solidFill>
                  <a:srgbClr val="FFFF00"/>
                </a:solidFill>
              </a:rPr>
              <a:t>`)</a:t>
            </a:r>
          </a:p>
          <a:p>
            <a:r>
              <a:rPr lang="en-US" sz="1400" dirty="0">
                <a:solidFill>
                  <a:srgbClr val="FFFF00"/>
                </a:solidFill>
              </a:rPr>
              <a:t>borrow.rs:2     if s1.len() &gt; s2.len() { s1 } else { s2 }</a:t>
            </a:r>
          </a:p>
          <a:p>
            <a:r>
              <a:rPr lang="en-US" sz="1400" dirty="0">
                <a:solidFill>
                  <a:srgbClr val="FFFF00"/>
                </a:solidFill>
              </a:rPr>
              <a:t>                ^~~~~~~~~~~~~~~~~~~~~~~~~~~~~~~~~~~~~~~~~</a:t>
            </a:r>
          </a:p>
          <a:p>
            <a:r>
              <a:rPr lang="en-US" sz="1400" dirty="0">
                <a:solidFill>
                  <a:srgbClr val="FFFF00"/>
                </a:solidFill>
              </a:rPr>
              <a:t>borrow.rs:1:39: 3:2 note: but, the lifetime must be valid for the anonymous lifetime #3 defined on the block at 1:38...</a:t>
            </a:r>
          </a:p>
          <a:p>
            <a:r>
              <a:rPr lang="en-US" sz="1400" dirty="0">
                <a:solidFill>
                  <a:srgbClr val="FFFF00"/>
                </a:solidFill>
              </a:rPr>
              <a:t>borrow.rs:1 </a:t>
            </a:r>
            <a:r>
              <a:rPr lang="en-US" sz="1400" dirty="0" err="1">
                <a:solidFill>
                  <a:srgbClr val="FFFF00"/>
                </a:solidFill>
              </a:rPr>
              <a:t>fn</a:t>
            </a:r>
            <a:r>
              <a:rPr lang="en-US" sz="1400" dirty="0">
                <a:solidFill>
                  <a:srgbClr val="FFFF00"/>
                </a:solidFill>
              </a:rPr>
              <a:t> bigger(s1: &amp;</a:t>
            </a:r>
            <a:r>
              <a:rPr lang="en-US" sz="1400" dirty="0" err="1">
                <a:solidFill>
                  <a:srgbClr val="FFFF00"/>
                </a:solidFill>
              </a:rPr>
              <a:t>str</a:t>
            </a:r>
            <a:r>
              <a:rPr lang="en-US" sz="1400" dirty="0">
                <a:solidFill>
                  <a:srgbClr val="FFFF00"/>
                </a:solidFill>
              </a:rPr>
              <a:t>, s2: &amp;</a:t>
            </a:r>
            <a:r>
              <a:rPr lang="en-US" sz="1400" dirty="0" err="1">
                <a:solidFill>
                  <a:srgbClr val="FFFF00"/>
                </a:solidFill>
              </a:rPr>
              <a:t>str</a:t>
            </a:r>
            <a:r>
              <a:rPr lang="en-US" sz="1400" dirty="0">
                <a:solidFill>
                  <a:srgbClr val="FFFF00"/>
                </a:solidFill>
              </a:rPr>
              <a:t>) -&gt; &amp;</a:t>
            </a:r>
            <a:r>
              <a:rPr lang="en-US" sz="1400" dirty="0" err="1">
                <a:solidFill>
                  <a:srgbClr val="FFFF00"/>
                </a:solidFill>
              </a:rPr>
              <a:t>str</a:t>
            </a:r>
            <a:r>
              <a:rPr lang="en-US" sz="1400" dirty="0">
                <a:solidFill>
                  <a:srgbClr val="FFFF00"/>
                </a:solidFill>
              </a:rPr>
              <a:t> {</a:t>
            </a:r>
          </a:p>
          <a:p>
            <a:r>
              <a:rPr lang="en-US" sz="1400" dirty="0">
                <a:solidFill>
                  <a:srgbClr val="FFFF00"/>
                </a:solidFill>
              </a:rPr>
              <a:t>borrow.rs:2     if s1.len() &gt; s2.len() { s1 } else { s2 }</a:t>
            </a:r>
          </a:p>
          <a:p>
            <a:r>
              <a:rPr lang="en-US" sz="1400" dirty="0">
                <a:solidFill>
                  <a:srgbClr val="FFFF00"/>
                </a:solidFill>
              </a:rPr>
              <a:t>borrow.rs:3 }</a:t>
            </a:r>
          </a:p>
          <a:p>
            <a:r>
              <a:rPr lang="en-US" sz="1400" dirty="0">
                <a:solidFill>
                  <a:srgbClr val="FFFF00"/>
                </a:solidFill>
              </a:rPr>
              <a:t>borrow.rs:2:5: 2:46 note: ...so that types are compatible (expected `&amp;</a:t>
            </a:r>
            <a:r>
              <a:rPr lang="en-US" sz="1400" dirty="0" err="1">
                <a:solidFill>
                  <a:srgbClr val="FFFF00"/>
                </a:solidFill>
              </a:rPr>
              <a:t>str</a:t>
            </a:r>
            <a:r>
              <a:rPr lang="en-US" sz="1400" dirty="0">
                <a:solidFill>
                  <a:srgbClr val="FFFF00"/>
                </a:solidFill>
              </a:rPr>
              <a:t>` but found `&amp;</a:t>
            </a:r>
            <a:r>
              <a:rPr lang="en-US" sz="1400" dirty="0" err="1">
                <a:solidFill>
                  <a:srgbClr val="FFFF00"/>
                </a:solidFill>
              </a:rPr>
              <a:t>str</a:t>
            </a:r>
            <a:r>
              <a:rPr lang="en-US" sz="1400" dirty="0">
                <a:solidFill>
                  <a:srgbClr val="FFFF00"/>
                </a:solidFill>
              </a:rPr>
              <a:t>`)</a:t>
            </a:r>
          </a:p>
          <a:p>
            <a:r>
              <a:rPr lang="en-US" sz="1400" dirty="0">
                <a:solidFill>
                  <a:srgbClr val="FFFF00"/>
                </a:solidFill>
              </a:rPr>
              <a:t>borrow.rs:2     if s1.len() &gt; s2.len() { s1 } else { s2 }</a:t>
            </a:r>
          </a:p>
          <a:p>
            <a:r>
              <a:rPr lang="en-US" sz="1400" dirty="0">
                <a:solidFill>
                  <a:srgbClr val="FFFF00"/>
                </a:solidFill>
              </a:rPr>
              <a:t>                ^~~~~~~~~~~~~~~~~~~~~~~~~~~~~~~~~~~~~~~~~</a:t>
            </a:r>
          </a:p>
          <a:p>
            <a:r>
              <a:rPr lang="en-US" sz="1400" dirty="0">
                <a:solidFill>
                  <a:srgbClr val="FFFF00"/>
                </a:solidFill>
              </a:rPr>
              <a:t>error: aborting due to previous error</a:t>
            </a:r>
          </a:p>
        </p:txBody>
      </p:sp>
      <p:sp>
        <p:nvSpPr>
          <p:cNvPr id="5" name="Rectangle 4"/>
          <p:cNvSpPr/>
          <p:nvPr/>
        </p:nvSpPr>
        <p:spPr>
          <a:xfrm>
            <a:off x="3992180" y="1464713"/>
            <a:ext cx="4572000" cy="1015663"/>
          </a:xfrm>
          <a:prstGeom prst="rect">
            <a:avLst/>
          </a:prstGeom>
          <a:solidFill>
            <a:schemeClr val="accent2">
              <a:lumMod val="20000"/>
              <a:lumOff val="80000"/>
            </a:schemeClr>
          </a:solidFill>
        </p:spPr>
        <p:txBody>
          <a:bodyPr>
            <a:spAutoFit/>
          </a:bodyPr>
          <a:lstStyle/>
          <a:p>
            <a:r>
              <a:rPr lang="is-IS" sz="2000" dirty="0"/>
              <a:t>fn bigger(s1: &amp;str, s2: &amp;str) -&gt; &amp;str {</a:t>
            </a:r>
          </a:p>
          <a:p>
            <a:r>
              <a:rPr lang="en-US" sz="2000" dirty="0"/>
              <a:t>    if s1.len() &gt; s2.len() { s1 } else { s2 }</a:t>
            </a:r>
          </a:p>
          <a:p>
            <a:r>
              <a:rPr lang="en-US" sz="2000" dirty="0" smtClean="0"/>
              <a:t>}</a:t>
            </a:r>
            <a:endParaRPr lang="en-US" sz="2000" dirty="0"/>
          </a:p>
        </p:txBody>
      </p:sp>
    </p:spTree>
    <p:extLst>
      <p:ext uri="{BB962C8B-B14F-4D97-AF65-F5344CB8AC3E}">
        <p14:creationId xmlns:p14="http://schemas.microsoft.com/office/powerpoint/2010/main" val="713361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31</a:t>
            </a:fld>
            <a:endParaRPr lang="en-US"/>
          </a:p>
        </p:txBody>
      </p:sp>
      <p:sp>
        <p:nvSpPr>
          <p:cNvPr id="3" name="Rectangle 2"/>
          <p:cNvSpPr/>
          <p:nvPr/>
        </p:nvSpPr>
        <p:spPr>
          <a:xfrm>
            <a:off x="971723" y="909757"/>
            <a:ext cx="6946968" cy="1200328"/>
          </a:xfrm>
          <a:prstGeom prst="rect">
            <a:avLst/>
          </a:prstGeom>
          <a:solidFill>
            <a:schemeClr val="accent3">
              <a:lumMod val="20000"/>
              <a:lumOff val="80000"/>
            </a:schemeClr>
          </a:solidFill>
        </p:spPr>
        <p:txBody>
          <a:bodyPr wrap="square">
            <a:spAutoFit/>
          </a:bodyPr>
          <a:lstStyle/>
          <a:p>
            <a:r>
              <a:rPr lang="tr-TR" sz="2400" dirty="0" err="1"/>
              <a:t>fn</a:t>
            </a:r>
            <a:r>
              <a:rPr lang="tr-TR" sz="2400" dirty="0"/>
              <a:t> </a:t>
            </a:r>
            <a:r>
              <a:rPr lang="tr-TR" sz="2400" dirty="0" err="1"/>
              <a:t>bigger</a:t>
            </a:r>
            <a:r>
              <a:rPr lang="tr-TR" sz="2400" dirty="0"/>
              <a:t>&lt;'a&gt;(s1: &amp;'a </a:t>
            </a:r>
            <a:r>
              <a:rPr lang="tr-TR" sz="2400" dirty="0" err="1"/>
              <a:t>str</a:t>
            </a:r>
            <a:r>
              <a:rPr lang="tr-TR" sz="2400" dirty="0"/>
              <a:t>, s2: &amp;'a </a:t>
            </a:r>
            <a:r>
              <a:rPr lang="tr-TR" sz="2400" dirty="0" err="1"/>
              <a:t>str</a:t>
            </a:r>
            <a:r>
              <a:rPr lang="tr-TR" sz="2400" dirty="0"/>
              <a:t>) -&gt; &amp;'a </a:t>
            </a:r>
            <a:r>
              <a:rPr lang="tr-TR" sz="2400" dirty="0" err="1"/>
              <a:t>str</a:t>
            </a:r>
            <a:r>
              <a:rPr lang="tr-TR" sz="2400" dirty="0"/>
              <a:t> {</a:t>
            </a:r>
          </a:p>
          <a:p>
            <a:r>
              <a:rPr lang="en-US" sz="2400" dirty="0"/>
              <a:t>    if s1.len() &gt; s2.len() { s1 } else { s2 }</a:t>
            </a:r>
          </a:p>
          <a:p>
            <a:r>
              <a:rPr lang="en-US" sz="2400" dirty="0"/>
              <a:t>}</a:t>
            </a:r>
            <a:endParaRPr lang="en-US" sz="2400" dirty="0"/>
          </a:p>
        </p:txBody>
      </p:sp>
      <p:sp>
        <p:nvSpPr>
          <p:cNvPr id="4" name="TextBox 3"/>
          <p:cNvSpPr txBox="1"/>
          <p:nvPr/>
        </p:nvSpPr>
        <p:spPr>
          <a:xfrm>
            <a:off x="3486270" y="3613660"/>
            <a:ext cx="4739282" cy="707886"/>
          </a:xfrm>
          <a:prstGeom prst="rect">
            <a:avLst/>
          </a:prstGeom>
          <a:noFill/>
        </p:spPr>
        <p:txBody>
          <a:bodyPr wrap="square" rtlCol="0">
            <a:spAutoFit/>
          </a:bodyPr>
          <a:lstStyle/>
          <a:p>
            <a:r>
              <a:rPr lang="en-US" sz="2000" dirty="0" smtClean="0"/>
              <a:t>Lifetime parameter: Rust infers minimum lifetime of all uses, and bind it to parameter </a:t>
            </a:r>
            <a:endParaRPr lang="en-US" sz="2000" dirty="0"/>
          </a:p>
        </p:txBody>
      </p:sp>
    </p:spTree>
    <p:extLst>
      <p:ext uri="{BB962C8B-B14F-4D97-AF65-F5344CB8AC3E}">
        <p14:creationId xmlns:p14="http://schemas.microsoft.com/office/powerpoint/2010/main" val="4149748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32</a:t>
            </a:fld>
            <a:endParaRPr lang="en-US"/>
          </a:p>
        </p:txBody>
      </p:sp>
      <p:sp>
        <p:nvSpPr>
          <p:cNvPr id="3" name="Rectangle 2"/>
          <p:cNvSpPr/>
          <p:nvPr/>
        </p:nvSpPr>
        <p:spPr>
          <a:xfrm>
            <a:off x="605196" y="309592"/>
            <a:ext cx="4969426" cy="4247317"/>
          </a:xfrm>
          <a:prstGeom prst="rect">
            <a:avLst/>
          </a:prstGeom>
          <a:solidFill>
            <a:schemeClr val="accent2">
              <a:lumMod val="20000"/>
              <a:lumOff val="80000"/>
            </a:schemeClr>
          </a:solidFill>
        </p:spPr>
        <p:txBody>
          <a:bodyPr wrap="square">
            <a:spAutoFit/>
          </a:bodyPr>
          <a:lstStyle/>
          <a:p>
            <a:r>
              <a:rPr lang="tr-TR" dirty="0" err="1"/>
              <a:t>fn</a:t>
            </a:r>
            <a:r>
              <a:rPr lang="tr-TR" dirty="0"/>
              <a:t> </a:t>
            </a:r>
            <a:r>
              <a:rPr lang="tr-TR" dirty="0" err="1"/>
              <a:t>bigger</a:t>
            </a:r>
            <a:r>
              <a:rPr lang="tr-TR" dirty="0"/>
              <a:t>&lt;'a&gt;(s1: &amp;'a </a:t>
            </a:r>
            <a:r>
              <a:rPr lang="tr-TR" dirty="0" err="1"/>
              <a:t>str</a:t>
            </a:r>
            <a:r>
              <a:rPr lang="tr-TR" dirty="0"/>
              <a:t>, s2: &amp;'a </a:t>
            </a:r>
            <a:r>
              <a:rPr lang="tr-TR" dirty="0" err="1"/>
              <a:t>str</a:t>
            </a:r>
            <a:r>
              <a:rPr lang="tr-TR" dirty="0"/>
              <a:t>) -&gt; &amp;'a </a:t>
            </a:r>
            <a:r>
              <a:rPr lang="tr-TR" dirty="0" err="1"/>
              <a:t>str</a:t>
            </a:r>
            <a:r>
              <a:rPr lang="tr-TR" dirty="0"/>
              <a:t> {</a:t>
            </a:r>
          </a:p>
          <a:p>
            <a:r>
              <a:rPr lang="en-US" dirty="0"/>
              <a:t>    if s1.len() &gt; s2.len() { s1 } else { s2 }</a:t>
            </a:r>
          </a:p>
          <a:p>
            <a:r>
              <a:rPr lang="en-US" dirty="0"/>
              <a:t>}</a:t>
            </a:r>
          </a:p>
          <a:p>
            <a:endParaRPr lang="en-US" dirty="0"/>
          </a:p>
          <a:p>
            <a:r>
              <a:rPr lang="is-IS" dirty="0"/>
              <a:t>fn main() {</a:t>
            </a:r>
          </a:p>
          <a:p>
            <a:r>
              <a:rPr lang="cs-CZ" dirty="0"/>
              <a:t>   let s: ~</a:t>
            </a:r>
            <a:r>
              <a:rPr lang="cs-CZ" dirty="0" err="1"/>
              <a:t>str</a:t>
            </a:r>
            <a:r>
              <a:rPr lang="cs-CZ" dirty="0"/>
              <a:t> = ~"Mine!";</a:t>
            </a:r>
          </a:p>
          <a:p>
            <a:r>
              <a:rPr lang="cs-CZ" dirty="0"/>
              <a:t>   let </a:t>
            </a:r>
            <a:r>
              <a:rPr lang="cs-CZ" dirty="0" err="1"/>
              <a:t>r</a:t>
            </a:r>
            <a:r>
              <a:rPr lang="cs-CZ" dirty="0"/>
              <a:t>: &amp;</a:t>
            </a:r>
            <a:r>
              <a:rPr lang="cs-CZ" dirty="0" err="1"/>
              <a:t>str</a:t>
            </a:r>
            <a:r>
              <a:rPr lang="cs-CZ" dirty="0"/>
              <a:t>;</a:t>
            </a:r>
          </a:p>
          <a:p>
            <a:endParaRPr lang="cs-CZ" dirty="0"/>
          </a:p>
          <a:p>
            <a:r>
              <a:rPr lang="cs-CZ" dirty="0"/>
              <a:t>   {</a:t>
            </a:r>
          </a:p>
          <a:p>
            <a:r>
              <a:rPr lang="cs-CZ" dirty="0"/>
              <a:t>      let t: ~</a:t>
            </a:r>
            <a:r>
              <a:rPr lang="cs-CZ" dirty="0" err="1"/>
              <a:t>str</a:t>
            </a:r>
            <a:r>
              <a:rPr lang="cs-CZ" dirty="0"/>
              <a:t> = ~"</a:t>
            </a:r>
            <a:r>
              <a:rPr lang="cs-CZ" dirty="0" err="1"/>
              <a:t>Yours</a:t>
            </a:r>
            <a:r>
              <a:rPr lang="cs-CZ" dirty="0"/>
              <a:t>!";</a:t>
            </a:r>
          </a:p>
          <a:p>
            <a:r>
              <a:rPr lang="nb-NO" dirty="0"/>
              <a:t>      r = </a:t>
            </a:r>
            <a:r>
              <a:rPr lang="nb-NO" dirty="0" err="1"/>
              <a:t>bigger</a:t>
            </a:r>
            <a:r>
              <a:rPr lang="nb-NO" dirty="0"/>
              <a:t>(s, t);</a:t>
            </a:r>
          </a:p>
          <a:p>
            <a:r>
              <a:rPr lang="nb-NO" dirty="0"/>
              <a:t>   }</a:t>
            </a:r>
          </a:p>
          <a:p>
            <a:endParaRPr lang="nb-NO" dirty="0"/>
          </a:p>
          <a:p>
            <a:r>
              <a:rPr lang="en-US" dirty="0"/>
              <a:t>   </a:t>
            </a:r>
            <a:r>
              <a:rPr lang="en-US" dirty="0" err="1"/>
              <a:t>println</a:t>
            </a:r>
            <a:r>
              <a:rPr lang="en-US" dirty="0"/>
              <a:t>!("Whose is </a:t>
            </a:r>
            <a:r>
              <a:rPr lang="en-US" dirty="0" smtClean="0"/>
              <a:t>bigger? </a:t>
            </a:r>
            <a:r>
              <a:rPr lang="en-US" dirty="0"/>
              <a:t>{:s}", r);</a:t>
            </a:r>
          </a:p>
          <a:p>
            <a:r>
              <a:rPr lang="en-US" dirty="0" smtClean="0"/>
              <a:t>}</a:t>
            </a:r>
            <a:endParaRPr lang="en-US" dirty="0"/>
          </a:p>
        </p:txBody>
      </p:sp>
    </p:spTree>
    <p:extLst>
      <p:ext uri="{BB962C8B-B14F-4D97-AF65-F5344CB8AC3E}">
        <p14:creationId xmlns:p14="http://schemas.microsoft.com/office/powerpoint/2010/main" val="313813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33</a:t>
            </a:fld>
            <a:endParaRPr lang="en-US"/>
          </a:p>
        </p:txBody>
      </p:sp>
      <p:sp>
        <p:nvSpPr>
          <p:cNvPr id="3" name="Rectangle 2"/>
          <p:cNvSpPr/>
          <p:nvPr/>
        </p:nvSpPr>
        <p:spPr>
          <a:xfrm>
            <a:off x="306860" y="139137"/>
            <a:ext cx="4969426" cy="4247317"/>
          </a:xfrm>
          <a:prstGeom prst="rect">
            <a:avLst/>
          </a:prstGeom>
          <a:solidFill>
            <a:schemeClr val="accent2">
              <a:lumMod val="20000"/>
              <a:lumOff val="80000"/>
            </a:schemeClr>
          </a:solidFill>
        </p:spPr>
        <p:txBody>
          <a:bodyPr wrap="square">
            <a:spAutoFit/>
          </a:bodyPr>
          <a:lstStyle/>
          <a:p>
            <a:r>
              <a:rPr lang="tr-TR" dirty="0" err="1"/>
              <a:t>fn</a:t>
            </a:r>
            <a:r>
              <a:rPr lang="tr-TR" dirty="0"/>
              <a:t> </a:t>
            </a:r>
            <a:r>
              <a:rPr lang="tr-TR" dirty="0" err="1"/>
              <a:t>bigger</a:t>
            </a:r>
            <a:r>
              <a:rPr lang="tr-TR" dirty="0"/>
              <a:t>&lt;'a&gt;(s1: &amp;'a </a:t>
            </a:r>
            <a:r>
              <a:rPr lang="tr-TR" dirty="0" err="1"/>
              <a:t>str</a:t>
            </a:r>
            <a:r>
              <a:rPr lang="tr-TR" dirty="0"/>
              <a:t>, s2: &amp;'a </a:t>
            </a:r>
            <a:r>
              <a:rPr lang="tr-TR" dirty="0" err="1"/>
              <a:t>str</a:t>
            </a:r>
            <a:r>
              <a:rPr lang="tr-TR" dirty="0"/>
              <a:t>) -&gt; &amp;'a </a:t>
            </a:r>
            <a:r>
              <a:rPr lang="tr-TR" dirty="0" err="1"/>
              <a:t>str</a:t>
            </a:r>
            <a:r>
              <a:rPr lang="tr-TR" dirty="0"/>
              <a:t> {</a:t>
            </a:r>
          </a:p>
          <a:p>
            <a:r>
              <a:rPr lang="en-US" dirty="0"/>
              <a:t>    if s1.len() &gt; s2.len() { s1 } else { s2 }</a:t>
            </a:r>
          </a:p>
          <a:p>
            <a:r>
              <a:rPr lang="en-US" dirty="0"/>
              <a:t>}</a:t>
            </a:r>
          </a:p>
          <a:p>
            <a:endParaRPr lang="en-US" dirty="0"/>
          </a:p>
          <a:p>
            <a:r>
              <a:rPr lang="is-IS" dirty="0"/>
              <a:t>fn main() {</a:t>
            </a:r>
          </a:p>
          <a:p>
            <a:r>
              <a:rPr lang="cs-CZ" dirty="0"/>
              <a:t>   let s: ~</a:t>
            </a:r>
            <a:r>
              <a:rPr lang="cs-CZ" dirty="0" err="1"/>
              <a:t>str</a:t>
            </a:r>
            <a:r>
              <a:rPr lang="cs-CZ" dirty="0"/>
              <a:t> = ~"Mine!";</a:t>
            </a:r>
          </a:p>
          <a:p>
            <a:r>
              <a:rPr lang="cs-CZ" dirty="0"/>
              <a:t>   let </a:t>
            </a:r>
            <a:r>
              <a:rPr lang="cs-CZ" dirty="0" err="1"/>
              <a:t>r</a:t>
            </a:r>
            <a:r>
              <a:rPr lang="cs-CZ" dirty="0"/>
              <a:t>: &amp;</a:t>
            </a:r>
            <a:r>
              <a:rPr lang="cs-CZ" dirty="0" err="1"/>
              <a:t>str</a:t>
            </a:r>
            <a:r>
              <a:rPr lang="cs-CZ" dirty="0"/>
              <a:t>;</a:t>
            </a:r>
          </a:p>
          <a:p>
            <a:endParaRPr lang="cs-CZ" dirty="0"/>
          </a:p>
          <a:p>
            <a:r>
              <a:rPr lang="cs-CZ" dirty="0"/>
              <a:t>   {</a:t>
            </a:r>
          </a:p>
          <a:p>
            <a:r>
              <a:rPr lang="cs-CZ" dirty="0"/>
              <a:t>      let t: ~</a:t>
            </a:r>
            <a:r>
              <a:rPr lang="cs-CZ" dirty="0" err="1"/>
              <a:t>str</a:t>
            </a:r>
            <a:r>
              <a:rPr lang="cs-CZ" dirty="0"/>
              <a:t> = ~"</a:t>
            </a:r>
            <a:r>
              <a:rPr lang="cs-CZ" dirty="0" err="1"/>
              <a:t>Yours</a:t>
            </a:r>
            <a:r>
              <a:rPr lang="cs-CZ" dirty="0"/>
              <a:t>!";</a:t>
            </a:r>
          </a:p>
          <a:p>
            <a:r>
              <a:rPr lang="nb-NO" dirty="0"/>
              <a:t>      r = </a:t>
            </a:r>
            <a:r>
              <a:rPr lang="nb-NO" dirty="0" err="1"/>
              <a:t>bigger</a:t>
            </a:r>
            <a:r>
              <a:rPr lang="nb-NO" dirty="0"/>
              <a:t>(s, t);</a:t>
            </a:r>
          </a:p>
          <a:p>
            <a:r>
              <a:rPr lang="nb-NO" dirty="0"/>
              <a:t>   }</a:t>
            </a:r>
          </a:p>
          <a:p>
            <a:endParaRPr lang="nb-NO" dirty="0"/>
          </a:p>
          <a:p>
            <a:r>
              <a:rPr lang="en-US" dirty="0"/>
              <a:t>   </a:t>
            </a:r>
            <a:r>
              <a:rPr lang="en-US" dirty="0" err="1"/>
              <a:t>println</a:t>
            </a:r>
            <a:r>
              <a:rPr lang="en-US" dirty="0"/>
              <a:t>!("Whose is </a:t>
            </a:r>
            <a:r>
              <a:rPr lang="en-US" dirty="0" smtClean="0"/>
              <a:t>bigger? </a:t>
            </a:r>
            <a:r>
              <a:rPr lang="en-US" dirty="0"/>
              <a:t>{:s}", r);</a:t>
            </a:r>
          </a:p>
          <a:p>
            <a:r>
              <a:rPr lang="en-US" dirty="0" smtClean="0"/>
              <a:t>}</a:t>
            </a:r>
            <a:endParaRPr lang="en-US" dirty="0"/>
          </a:p>
        </p:txBody>
      </p:sp>
      <p:sp>
        <p:nvSpPr>
          <p:cNvPr id="4" name="Rectangle 3"/>
          <p:cNvSpPr/>
          <p:nvPr/>
        </p:nvSpPr>
        <p:spPr>
          <a:xfrm>
            <a:off x="2315034" y="3191836"/>
            <a:ext cx="6519175"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600" dirty="0">
                <a:solidFill>
                  <a:srgbClr val="FFFF00"/>
                </a:solidFill>
              </a:rPr>
              <a:t>borrow2.rs:11:21: 11:22 error: borrowed value does not live long enough</a:t>
            </a:r>
          </a:p>
          <a:p>
            <a:r>
              <a:rPr lang="en-US" sz="1600" dirty="0">
                <a:solidFill>
                  <a:srgbClr val="FFFF00"/>
                </a:solidFill>
              </a:rPr>
              <a:t>borrow2.rs:11       r = bigger(s, t);</a:t>
            </a:r>
          </a:p>
          <a:p>
            <a:r>
              <a:rPr lang="en-US" sz="1600" dirty="0">
                <a:solidFill>
                  <a:srgbClr val="FFFF00"/>
                </a:solidFill>
              </a:rPr>
              <a:t>                                  ^</a:t>
            </a:r>
          </a:p>
          <a:p>
            <a:r>
              <a:rPr lang="en-US" sz="1600" dirty="0">
                <a:solidFill>
                  <a:srgbClr val="FFFF00"/>
                </a:solidFill>
              </a:rPr>
              <a:t>borrow2.rs:5:11: 15:2 note: reference must be valid for the block at 5:10...</a:t>
            </a:r>
          </a:p>
          <a:p>
            <a:r>
              <a:rPr lang="en-US" sz="1600" dirty="0" smtClean="0">
                <a:solidFill>
                  <a:srgbClr val="FFFF00"/>
                </a:solidFill>
              </a:rPr>
              <a:t>borrow2</a:t>
            </a:r>
            <a:r>
              <a:rPr lang="en-US" sz="1600" dirty="0">
                <a:solidFill>
                  <a:srgbClr val="FFFF00"/>
                </a:solidFill>
              </a:rPr>
              <a:t>.rs:9:4: 12:5 note: ...but borrowed value is only valid for the block at 9:</a:t>
            </a:r>
            <a:r>
              <a:rPr lang="en-US" sz="1600" dirty="0" smtClean="0">
                <a:solidFill>
                  <a:srgbClr val="FFFF00"/>
                </a:solidFill>
              </a:rPr>
              <a:t>3</a:t>
            </a:r>
            <a:endParaRPr lang="en-US" sz="1600" dirty="0">
              <a:solidFill>
                <a:srgbClr val="FFFF00"/>
              </a:solidFill>
            </a:endParaRPr>
          </a:p>
        </p:txBody>
      </p:sp>
    </p:spTree>
    <p:extLst>
      <p:ext uri="{BB962C8B-B14F-4D97-AF65-F5344CB8AC3E}">
        <p14:creationId xmlns:p14="http://schemas.microsoft.com/office/powerpoint/2010/main" val="2586739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34</a:t>
            </a:fld>
            <a:endParaRPr lang="en-US"/>
          </a:p>
        </p:txBody>
      </p:sp>
      <p:pic>
        <p:nvPicPr>
          <p:cNvPr id="7" name="Picture 6" descr="Screen Shot 2013-09-16 at 2.08.41 PM.png"/>
          <p:cNvPicPr>
            <a:picLocks noChangeAspect="1"/>
          </p:cNvPicPr>
          <p:nvPr/>
        </p:nvPicPr>
        <p:blipFill rotWithShape="1">
          <a:blip r:embed="rId2">
            <a:extLst>
              <a:ext uri="{28A0092B-C50C-407E-A947-70E740481C1C}">
                <a14:useLocalDpi xmlns:a14="http://schemas.microsoft.com/office/drawing/2010/main" val="0"/>
              </a:ext>
            </a:extLst>
          </a:blip>
          <a:srcRect l="3969" t="7692" r="3439"/>
          <a:stretch/>
        </p:blipFill>
        <p:spPr>
          <a:xfrm>
            <a:off x="294224" y="672748"/>
            <a:ext cx="6564131" cy="2703943"/>
          </a:xfrm>
          <a:prstGeom prst="rect">
            <a:avLst/>
          </a:prstGeom>
          <a:ln>
            <a:noFill/>
          </a:ln>
          <a:effectLst>
            <a:outerShdw blurRad="292100" dist="139700" dir="2700000" algn="tl" rotWithShape="0">
              <a:srgbClr val="333333">
                <a:alpha val="65000"/>
              </a:srgbClr>
            </a:outerShdw>
          </a:effectLst>
        </p:spPr>
      </p:pic>
      <p:pic>
        <p:nvPicPr>
          <p:cNvPr id="9" name="Picture 8" descr="Screen Shot 2013-09-16 at 2.09.28 PM.png"/>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53784" y="2396707"/>
            <a:ext cx="6594011" cy="156663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123631" y="4229100"/>
            <a:ext cx="2602445"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000" dirty="0" smtClean="0"/>
              <a:t>Can we do this in Rust?</a:t>
            </a:r>
            <a:endParaRPr lang="en-US" sz="2000" dirty="0"/>
          </a:p>
        </p:txBody>
      </p:sp>
    </p:spTree>
    <p:extLst>
      <p:ext uri="{BB962C8B-B14F-4D97-AF65-F5344CB8AC3E}">
        <p14:creationId xmlns:p14="http://schemas.microsoft.com/office/powerpoint/2010/main" val="2946029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35</a:t>
            </a:fld>
            <a:endParaRPr lang="en-US"/>
          </a:p>
        </p:txBody>
      </p:sp>
      <p:sp>
        <p:nvSpPr>
          <p:cNvPr id="3" name="Rectangle 2"/>
          <p:cNvSpPr/>
          <p:nvPr/>
        </p:nvSpPr>
        <p:spPr>
          <a:xfrm>
            <a:off x="809769" y="786919"/>
            <a:ext cx="7100397" cy="2062103"/>
          </a:xfrm>
          <a:prstGeom prst="rect">
            <a:avLst/>
          </a:prstGeom>
          <a:solidFill>
            <a:schemeClr val="accent6">
              <a:lumMod val="20000"/>
              <a:lumOff val="80000"/>
            </a:schemeClr>
          </a:solidFill>
        </p:spPr>
        <p:txBody>
          <a:bodyPr wrap="square">
            <a:spAutoFit/>
          </a:bodyPr>
          <a:lstStyle/>
          <a:p>
            <a:r>
              <a:rPr lang="en-US" sz="3200" dirty="0" err="1"/>
              <a:t>fn</a:t>
            </a:r>
            <a:r>
              <a:rPr lang="en-US" sz="3200" dirty="0"/>
              <a:t> </a:t>
            </a:r>
            <a:r>
              <a:rPr lang="en-US" sz="3200" dirty="0" err="1"/>
              <a:t>set_name</a:t>
            </a:r>
            <a:r>
              <a:rPr lang="en-US" sz="3200" dirty="0"/>
              <a:t>(</a:t>
            </a:r>
            <a:r>
              <a:rPr lang="en-US" sz="3200" dirty="0" err="1" smtClean="0"/>
              <a:t>gname</a:t>
            </a:r>
            <a:r>
              <a:rPr lang="en-US" sz="3200" dirty="0" smtClean="0"/>
              <a:t>:                         , </a:t>
            </a:r>
          </a:p>
          <a:p>
            <a:r>
              <a:rPr lang="en-US" sz="3200" dirty="0"/>
              <a:t> </a:t>
            </a:r>
            <a:r>
              <a:rPr lang="en-US" sz="3200" dirty="0" smtClean="0"/>
              <a:t>                       </a:t>
            </a:r>
            <a:r>
              <a:rPr lang="en-US" sz="3200" dirty="0" err="1" smtClean="0"/>
              <a:t>pname</a:t>
            </a:r>
            <a:r>
              <a:rPr lang="en-US" sz="3200" dirty="0" smtClean="0"/>
              <a:t>: </a:t>
            </a:r>
            <a:r>
              <a:rPr lang="en-US" sz="3200" dirty="0"/>
              <a:t>~</a:t>
            </a:r>
            <a:r>
              <a:rPr lang="en-US" sz="3200" dirty="0" err="1"/>
              <a:t>str</a:t>
            </a:r>
            <a:r>
              <a:rPr lang="en-US" sz="3200" dirty="0"/>
              <a:t>) {</a:t>
            </a:r>
          </a:p>
          <a:p>
            <a:r>
              <a:rPr lang="en-US" sz="3200" dirty="0"/>
              <a:t>    *</a:t>
            </a:r>
            <a:r>
              <a:rPr lang="en-US" sz="3200" dirty="0" err="1"/>
              <a:t>gname</a:t>
            </a:r>
            <a:r>
              <a:rPr lang="en-US" sz="3200" dirty="0"/>
              <a:t> = </a:t>
            </a:r>
            <a:r>
              <a:rPr lang="en-US" sz="3200" dirty="0" err="1"/>
              <a:t>pname</a:t>
            </a:r>
            <a:r>
              <a:rPr lang="en-US" sz="3200" dirty="0"/>
              <a:t>;</a:t>
            </a:r>
          </a:p>
          <a:p>
            <a:r>
              <a:rPr lang="en-US" sz="3200" dirty="0"/>
              <a:t>}</a:t>
            </a:r>
            <a:endParaRPr lang="en-US" sz="3200" dirty="0"/>
          </a:p>
        </p:txBody>
      </p:sp>
    </p:spTree>
    <p:extLst>
      <p:ext uri="{BB962C8B-B14F-4D97-AF65-F5344CB8AC3E}">
        <p14:creationId xmlns:p14="http://schemas.microsoft.com/office/powerpoint/2010/main" val="2103610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36</a:t>
            </a:fld>
            <a:endParaRPr lang="en-US"/>
          </a:p>
        </p:txBody>
      </p:sp>
      <p:sp>
        <p:nvSpPr>
          <p:cNvPr id="8" name="Rectangle 7"/>
          <p:cNvSpPr/>
          <p:nvPr/>
        </p:nvSpPr>
        <p:spPr>
          <a:xfrm>
            <a:off x="1096494" y="531114"/>
            <a:ext cx="6510877" cy="3785652"/>
          </a:xfrm>
          <a:prstGeom prst="rect">
            <a:avLst/>
          </a:prstGeom>
          <a:solidFill>
            <a:schemeClr val="accent6">
              <a:lumMod val="40000"/>
              <a:lumOff val="60000"/>
            </a:schemeClr>
          </a:solidFill>
        </p:spPr>
        <p:txBody>
          <a:bodyPr wrap="square">
            <a:spAutoFit/>
          </a:bodyPr>
          <a:lstStyle/>
          <a:p>
            <a:r>
              <a:rPr lang="en-US" sz="2400" dirty="0" err="1"/>
              <a:t>fn</a:t>
            </a:r>
            <a:r>
              <a:rPr lang="en-US" sz="2400" dirty="0"/>
              <a:t> </a:t>
            </a:r>
            <a:r>
              <a:rPr lang="en-US" sz="2400" dirty="0" err="1"/>
              <a:t>set_name</a:t>
            </a:r>
            <a:r>
              <a:rPr lang="en-US" sz="2400" dirty="0"/>
              <a:t>(</a:t>
            </a:r>
            <a:r>
              <a:rPr lang="en-US" sz="2400" dirty="0" err="1"/>
              <a:t>gname</a:t>
            </a:r>
            <a:r>
              <a:rPr lang="en-US" sz="2400" dirty="0"/>
              <a:t> : &amp;</a:t>
            </a:r>
            <a:r>
              <a:rPr lang="en-US" sz="2400" dirty="0" err="1"/>
              <a:t>mut</a:t>
            </a:r>
            <a:r>
              <a:rPr lang="en-US" sz="2400" dirty="0"/>
              <a:t> ~</a:t>
            </a:r>
            <a:r>
              <a:rPr lang="en-US" sz="2400" dirty="0" err="1"/>
              <a:t>str</a:t>
            </a:r>
            <a:r>
              <a:rPr lang="en-US" sz="2400" dirty="0"/>
              <a:t>, </a:t>
            </a:r>
            <a:r>
              <a:rPr lang="en-US" sz="2400" dirty="0" err="1"/>
              <a:t>pname</a:t>
            </a:r>
            <a:r>
              <a:rPr lang="en-US" sz="2400" dirty="0"/>
              <a:t> : ~</a:t>
            </a:r>
            <a:r>
              <a:rPr lang="en-US" sz="2400" dirty="0" err="1"/>
              <a:t>str</a:t>
            </a:r>
            <a:r>
              <a:rPr lang="en-US" sz="2400" dirty="0"/>
              <a:t>) {</a:t>
            </a:r>
          </a:p>
          <a:p>
            <a:r>
              <a:rPr lang="en-US" sz="2400" dirty="0"/>
              <a:t>    *</a:t>
            </a:r>
            <a:r>
              <a:rPr lang="en-US" sz="2400" dirty="0" err="1"/>
              <a:t>gname</a:t>
            </a:r>
            <a:r>
              <a:rPr lang="en-US" sz="2400" dirty="0"/>
              <a:t> = </a:t>
            </a:r>
            <a:r>
              <a:rPr lang="en-US" sz="2400" dirty="0" err="1"/>
              <a:t>pname</a:t>
            </a:r>
            <a:r>
              <a:rPr lang="en-US" sz="2400" dirty="0"/>
              <a:t>;</a:t>
            </a:r>
          </a:p>
          <a:p>
            <a:r>
              <a:rPr lang="en-US" sz="2400" dirty="0"/>
              <a:t>}</a:t>
            </a:r>
          </a:p>
          <a:p>
            <a:endParaRPr lang="en-US" sz="2400" dirty="0"/>
          </a:p>
          <a:p>
            <a:r>
              <a:rPr lang="is-IS" sz="2400" dirty="0"/>
              <a:t>fn main() {</a:t>
            </a:r>
          </a:p>
          <a:p>
            <a:r>
              <a:rPr lang="en-US" sz="2400" dirty="0"/>
              <a:t>    let </a:t>
            </a:r>
            <a:r>
              <a:rPr lang="en-US" sz="2400" dirty="0" err="1"/>
              <a:t>mut</a:t>
            </a:r>
            <a:r>
              <a:rPr lang="en-US" sz="2400" dirty="0"/>
              <a:t> </a:t>
            </a:r>
            <a:r>
              <a:rPr lang="en-US" sz="2400" dirty="0" err="1"/>
              <a:t>gname</a:t>
            </a:r>
            <a:r>
              <a:rPr lang="en-US" sz="2400" dirty="0"/>
              <a:t> : ~</a:t>
            </a:r>
            <a:r>
              <a:rPr lang="en-US" sz="2400" dirty="0" err="1"/>
              <a:t>str</a:t>
            </a:r>
            <a:r>
              <a:rPr lang="en-US" sz="2400" dirty="0"/>
              <a:t> = ~"annotations";</a:t>
            </a:r>
          </a:p>
          <a:p>
            <a:r>
              <a:rPr lang="en-US" sz="2400" dirty="0"/>
              <a:t>    </a:t>
            </a:r>
            <a:r>
              <a:rPr lang="en-US" sz="2400" dirty="0" err="1"/>
              <a:t>println</a:t>
            </a:r>
            <a:r>
              <a:rPr lang="en-US" sz="2400" dirty="0"/>
              <a:t>!("</a:t>
            </a:r>
            <a:r>
              <a:rPr lang="en-US" sz="2400" dirty="0" err="1"/>
              <a:t>gname</a:t>
            </a:r>
            <a:r>
              <a:rPr lang="en-US" sz="2400" dirty="0"/>
              <a:t> = {:s}", </a:t>
            </a:r>
            <a:r>
              <a:rPr lang="en-US" sz="2400" dirty="0" err="1"/>
              <a:t>gname</a:t>
            </a:r>
            <a:r>
              <a:rPr lang="en-US" sz="2400" dirty="0"/>
              <a:t>);</a:t>
            </a:r>
          </a:p>
          <a:p>
            <a:r>
              <a:rPr lang="en-US" sz="2400" dirty="0"/>
              <a:t>    </a:t>
            </a:r>
            <a:r>
              <a:rPr lang="en-US" sz="2400" dirty="0" err="1"/>
              <a:t>set_name</a:t>
            </a:r>
            <a:r>
              <a:rPr lang="en-US" sz="2400" dirty="0"/>
              <a:t>(&amp;</a:t>
            </a:r>
            <a:r>
              <a:rPr lang="en-US" sz="2400" dirty="0" err="1"/>
              <a:t>mut</a:t>
            </a:r>
            <a:r>
              <a:rPr lang="en-US" sz="2400" dirty="0"/>
              <a:t> </a:t>
            </a:r>
            <a:r>
              <a:rPr lang="en-US" sz="2400" dirty="0" err="1"/>
              <a:t>gname</a:t>
            </a:r>
            <a:r>
              <a:rPr lang="en-US" sz="2400" dirty="0"/>
              <a:t>, ~"frees");</a:t>
            </a:r>
          </a:p>
          <a:p>
            <a:r>
              <a:rPr lang="en-US" sz="2400" dirty="0"/>
              <a:t>    </a:t>
            </a:r>
            <a:r>
              <a:rPr lang="en-US" sz="2400" dirty="0" err="1"/>
              <a:t>println</a:t>
            </a:r>
            <a:r>
              <a:rPr lang="en-US" sz="2400" dirty="0"/>
              <a:t>!("</a:t>
            </a:r>
            <a:r>
              <a:rPr lang="en-US" sz="2400" dirty="0" err="1"/>
              <a:t>gname</a:t>
            </a:r>
            <a:r>
              <a:rPr lang="en-US" sz="2400" dirty="0"/>
              <a:t> = {:s}", </a:t>
            </a:r>
            <a:r>
              <a:rPr lang="en-US" sz="2400" dirty="0" err="1"/>
              <a:t>gname</a:t>
            </a:r>
            <a:r>
              <a:rPr lang="en-US" sz="2400" dirty="0"/>
              <a:t>);</a:t>
            </a:r>
          </a:p>
          <a:p>
            <a:r>
              <a:rPr lang="en-US" sz="2400" dirty="0"/>
              <a:t>}</a:t>
            </a:r>
          </a:p>
        </p:txBody>
      </p:sp>
    </p:spTree>
    <p:extLst>
      <p:ext uri="{BB962C8B-B14F-4D97-AF65-F5344CB8AC3E}">
        <p14:creationId xmlns:p14="http://schemas.microsoft.com/office/powerpoint/2010/main" val="11581111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37</a:t>
            </a:fld>
            <a:endParaRPr lang="en-US"/>
          </a:p>
        </p:txBody>
      </p:sp>
      <p:pic>
        <p:nvPicPr>
          <p:cNvPr id="7" name="Picture 6" descr="Screen Shot 2013-09-16 at 2.08.41 PM.png"/>
          <p:cNvPicPr>
            <a:picLocks noChangeAspect="1"/>
          </p:cNvPicPr>
          <p:nvPr/>
        </p:nvPicPr>
        <p:blipFill rotWithShape="1">
          <a:blip r:embed="rId2">
            <a:extLst>
              <a:ext uri="{28A0092B-C50C-407E-A947-70E740481C1C}">
                <a14:useLocalDpi xmlns:a14="http://schemas.microsoft.com/office/drawing/2010/main" val="0"/>
              </a:ext>
            </a:extLst>
          </a:blip>
          <a:srcRect l="3969" t="7691" r="3439" b="31068"/>
          <a:stretch/>
        </p:blipFill>
        <p:spPr>
          <a:xfrm>
            <a:off x="294225" y="267641"/>
            <a:ext cx="6686840" cy="1793894"/>
          </a:xfrm>
          <a:prstGeom prst="rect">
            <a:avLst/>
          </a:prstGeom>
          <a:ln>
            <a:noFill/>
          </a:ln>
          <a:effectLst>
            <a:outerShdw blurRad="292100" dist="139700" dir="2700000" algn="tl" rotWithShape="0">
              <a:srgbClr val="333333">
                <a:alpha val="65000"/>
              </a:srgbClr>
            </a:outerShdw>
          </a:effectLst>
        </p:spPr>
      </p:pic>
      <p:pic>
        <p:nvPicPr>
          <p:cNvPr id="9" name="Picture 8" descr="Screen Shot 2013-09-16 at 2.09.28 PM.png"/>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b="48318"/>
          <a:stretch/>
        </p:blipFill>
        <p:spPr>
          <a:xfrm>
            <a:off x="768808" y="3331185"/>
            <a:ext cx="7354458" cy="809672"/>
          </a:xfrm>
          <a:prstGeom prst="rect">
            <a:avLst/>
          </a:prstGeom>
          <a:ln>
            <a:noFill/>
          </a:ln>
          <a:effectLst>
            <a:softEdge rad="112500"/>
          </a:effectLst>
        </p:spPr>
      </p:pic>
      <p:sp>
        <p:nvSpPr>
          <p:cNvPr id="2" name="TextBox 1"/>
          <p:cNvSpPr txBox="1"/>
          <p:nvPr/>
        </p:nvSpPr>
        <p:spPr>
          <a:xfrm>
            <a:off x="1162582" y="4234608"/>
            <a:ext cx="6636252" cy="461665"/>
          </a:xfrm>
          <a:prstGeom prst="rect">
            <a:avLst/>
          </a:prstGeom>
          <a:noFill/>
        </p:spPr>
        <p:txBody>
          <a:bodyPr wrap="none" rtlCol="0">
            <a:spAutoFit/>
          </a:bodyPr>
          <a:lstStyle/>
          <a:p>
            <a:r>
              <a:rPr lang="en-US" sz="2400" i="1" dirty="0" smtClean="0"/>
              <a:t>Why doesn’t Rust complain about the missing </a:t>
            </a:r>
            <a:r>
              <a:rPr lang="en-US" sz="2400" b="1" i="1" dirty="0" smtClean="0"/>
              <a:t>free</a:t>
            </a:r>
            <a:r>
              <a:rPr lang="en-US" sz="2400" i="1" dirty="0" smtClean="0"/>
              <a:t>?</a:t>
            </a:r>
            <a:endParaRPr lang="en-US" sz="2400" i="1" dirty="0"/>
          </a:p>
        </p:txBody>
      </p:sp>
      <p:sp>
        <p:nvSpPr>
          <p:cNvPr id="12" name="Rectangle 11"/>
          <p:cNvSpPr/>
          <p:nvPr/>
        </p:nvSpPr>
        <p:spPr>
          <a:xfrm>
            <a:off x="1613943" y="1822897"/>
            <a:ext cx="7246028" cy="1384995"/>
          </a:xfrm>
          <a:prstGeom prst="rect">
            <a:avLst/>
          </a:prstGeom>
          <a:solidFill>
            <a:schemeClr val="accent6">
              <a:lumMod val="40000"/>
              <a:lumOff val="60000"/>
            </a:schemeClr>
          </a:solidFill>
        </p:spPr>
        <p:txBody>
          <a:bodyPr wrap="square">
            <a:spAutoFit/>
          </a:bodyPr>
          <a:lstStyle/>
          <a:p>
            <a:r>
              <a:rPr lang="en-US" sz="2800" dirty="0" err="1"/>
              <a:t>fn</a:t>
            </a:r>
            <a:r>
              <a:rPr lang="en-US" sz="2800" dirty="0"/>
              <a:t> </a:t>
            </a:r>
            <a:r>
              <a:rPr lang="en-US" sz="2800" dirty="0" err="1"/>
              <a:t>set_name</a:t>
            </a:r>
            <a:r>
              <a:rPr lang="en-US" sz="2800" dirty="0"/>
              <a:t>(</a:t>
            </a:r>
            <a:r>
              <a:rPr lang="en-US" sz="2800" dirty="0" err="1"/>
              <a:t>gname</a:t>
            </a:r>
            <a:r>
              <a:rPr lang="en-US" sz="2800" dirty="0"/>
              <a:t> : &amp;</a:t>
            </a:r>
            <a:r>
              <a:rPr lang="en-US" sz="2800" dirty="0" err="1"/>
              <a:t>mut</a:t>
            </a:r>
            <a:r>
              <a:rPr lang="en-US" sz="2800" dirty="0"/>
              <a:t> ~</a:t>
            </a:r>
            <a:r>
              <a:rPr lang="en-US" sz="2800" dirty="0" err="1"/>
              <a:t>str</a:t>
            </a:r>
            <a:r>
              <a:rPr lang="en-US" sz="2800" dirty="0"/>
              <a:t>, </a:t>
            </a:r>
            <a:r>
              <a:rPr lang="en-US" sz="2800" dirty="0" err="1"/>
              <a:t>pname</a:t>
            </a:r>
            <a:r>
              <a:rPr lang="en-US" sz="2800" dirty="0"/>
              <a:t> : ~</a:t>
            </a:r>
            <a:r>
              <a:rPr lang="en-US" sz="2800" dirty="0" err="1"/>
              <a:t>str</a:t>
            </a:r>
            <a:r>
              <a:rPr lang="en-US" sz="2800" dirty="0"/>
              <a:t>) {</a:t>
            </a:r>
          </a:p>
          <a:p>
            <a:r>
              <a:rPr lang="en-US" sz="2800" dirty="0"/>
              <a:t>    *</a:t>
            </a:r>
            <a:r>
              <a:rPr lang="en-US" sz="2800" dirty="0" err="1"/>
              <a:t>gname</a:t>
            </a:r>
            <a:r>
              <a:rPr lang="en-US" sz="2800" dirty="0"/>
              <a:t> = </a:t>
            </a:r>
            <a:r>
              <a:rPr lang="en-US" sz="2800" dirty="0" err="1"/>
              <a:t>pname</a:t>
            </a:r>
            <a:r>
              <a:rPr lang="en-US" sz="2800" dirty="0"/>
              <a:t>;</a:t>
            </a:r>
          </a:p>
          <a:p>
            <a:r>
              <a:rPr lang="en-US" sz="2800" dirty="0" smtClean="0"/>
              <a:t>}</a:t>
            </a:r>
            <a:endParaRPr lang="en-US" sz="2800" dirty="0"/>
          </a:p>
        </p:txBody>
      </p:sp>
    </p:spTree>
    <p:extLst>
      <p:ext uri="{BB962C8B-B14F-4D97-AF65-F5344CB8AC3E}">
        <p14:creationId xmlns:p14="http://schemas.microsoft.com/office/powerpoint/2010/main" val="59166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 t="18838" r="20791"/>
          <a:stretch/>
        </p:blipFill>
        <p:spPr>
          <a:xfrm>
            <a:off x="1" y="0"/>
            <a:ext cx="9144000" cy="5143500"/>
          </a:xfrm>
          <a:prstGeom prst="rect">
            <a:avLst/>
          </a:prstGeom>
        </p:spPr>
      </p:pic>
      <p:sp>
        <p:nvSpPr>
          <p:cNvPr id="5" name="Slide Number Placeholder 4"/>
          <p:cNvSpPr>
            <a:spLocks noGrp="1"/>
          </p:cNvSpPr>
          <p:nvPr>
            <p:ph type="sldNum" sz="quarter" idx="12"/>
          </p:nvPr>
        </p:nvSpPr>
        <p:spPr/>
        <p:txBody>
          <a:bodyPr/>
          <a:lstStyle/>
          <a:p>
            <a:fld id="{6507B5A5-F0C2-644D-AEA7-E773B6B78F38}" type="slidenum">
              <a:rPr lang="en-US" smtClean="0"/>
              <a:pPr/>
              <a:t>38</a:t>
            </a:fld>
            <a:endParaRPr lang="en-US"/>
          </a:p>
        </p:txBody>
      </p:sp>
      <p:sp>
        <p:nvSpPr>
          <p:cNvPr id="7" name="TextBox 6"/>
          <p:cNvSpPr txBox="1"/>
          <p:nvPr/>
        </p:nvSpPr>
        <p:spPr>
          <a:xfrm>
            <a:off x="235582" y="367001"/>
            <a:ext cx="3201565" cy="1815882"/>
          </a:xfrm>
          <a:prstGeom prst="rect">
            <a:avLst/>
          </a:prstGeom>
          <a:solidFill>
            <a:schemeClr val="tx1"/>
          </a:solidFill>
        </p:spPr>
        <p:txBody>
          <a:bodyPr wrap="square" rtlCol="0">
            <a:spAutoFit/>
          </a:bodyPr>
          <a:lstStyle/>
          <a:p>
            <a:pPr algn="r"/>
            <a:r>
              <a:rPr lang="en-US" sz="2800" i="1" dirty="0" smtClean="0">
                <a:solidFill>
                  <a:schemeClr val="accent6">
                    <a:lumMod val="40000"/>
                    <a:lumOff val="60000"/>
                  </a:schemeClr>
                </a:solidFill>
              </a:rPr>
              <a:t>Frees</a:t>
            </a:r>
            <a:r>
              <a:rPr lang="en-US" sz="2800" dirty="0" smtClean="0">
                <a:solidFill>
                  <a:schemeClr val="accent6">
                    <a:lumMod val="40000"/>
                    <a:lumOff val="60000"/>
                  </a:schemeClr>
                </a:solidFill>
              </a:rPr>
              <a:t>?</a:t>
            </a:r>
          </a:p>
          <a:p>
            <a:pPr algn="r"/>
            <a:endParaRPr lang="en-US" sz="2800" dirty="0">
              <a:solidFill>
                <a:schemeClr val="accent6">
                  <a:lumMod val="40000"/>
                  <a:lumOff val="60000"/>
                </a:schemeClr>
              </a:solidFill>
            </a:endParaRPr>
          </a:p>
          <a:p>
            <a:pPr algn="r"/>
            <a:r>
              <a:rPr lang="en-US" sz="2800" dirty="0" smtClean="0">
                <a:solidFill>
                  <a:schemeClr val="accent6">
                    <a:lumMod val="40000"/>
                    <a:lumOff val="60000"/>
                  </a:schemeClr>
                </a:solidFill>
              </a:rPr>
              <a:t>Where we are going, we don’t need </a:t>
            </a:r>
            <a:r>
              <a:rPr lang="en-US" sz="2800" b="1" dirty="0" smtClean="0">
                <a:solidFill>
                  <a:schemeClr val="accent6">
                    <a:lumMod val="40000"/>
                    <a:lumOff val="60000"/>
                  </a:schemeClr>
                </a:solidFill>
              </a:rPr>
              <a:t>frees</a:t>
            </a:r>
            <a:r>
              <a:rPr lang="en-US" sz="2800" dirty="0" smtClean="0">
                <a:solidFill>
                  <a:schemeClr val="accent6">
                    <a:lumMod val="40000"/>
                    <a:lumOff val="60000"/>
                  </a:schemeClr>
                </a:solidFill>
              </a:rPr>
              <a:t>!</a:t>
            </a:r>
            <a:endParaRPr lang="en-US" sz="2800" dirty="0">
              <a:solidFill>
                <a:schemeClr val="accent6">
                  <a:lumMod val="40000"/>
                  <a:lumOff val="60000"/>
                </a:schemeClr>
              </a:solidFill>
            </a:endParaRPr>
          </a:p>
        </p:txBody>
      </p:sp>
    </p:spTree>
    <p:extLst>
      <p:ext uri="{BB962C8B-B14F-4D97-AF65-F5344CB8AC3E}">
        <p14:creationId xmlns:p14="http://schemas.microsoft.com/office/powerpoint/2010/main" val="2084806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Garbage Collection</a:t>
            </a:r>
            <a:endParaRPr lang="en-US" dirty="0"/>
          </a:p>
        </p:txBody>
      </p:sp>
      <p:sp>
        <p:nvSpPr>
          <p:cNvPr id="4" name="Slide Number Placeholder 3"/>
          <p:cNvSpPr>
            <a:spLocks noGrp="1"/>
          </p:cNvSpPr>
          <p:nvPr>
            <p:ph type="sldNum" sz="quarter" idx="12"/>
          </p:nvPr>
        </p:nvSpPr>
        <p:spPr/>
        <p:txBody>
          <a:bodyPr/>
          <a:lstStyle/>
          <a:p>
            <a:fld id="{6507B5A5-F0C2-644D-AEA7-E773B6B78F38}" type="slidenum">
              <a:rPr lang="en-US" smtClean="0"/>
              <a:t>3</a:t>
            </a:fld>
            <a:endParaRPr lang="en-US"/>
          </a:p>
        </p:txBody>
      </p:sp>
      <p:sp>
        <p:nvSpPr>
          <p:cNvPr id="5" name="TextBox 4"/>
          <p:cNvSpPr txBox="1"/>
          <p:nvPr/>
        </p:nvSpPr>
        <p:spPr>
          <a:xfrm>
            <a:off x="767150" y="1500010"/>
            <a:ext cx="2333992" cy="1200328"/>
          </a:xfrm>
          <a:prstGeom prst="rect">
            <a:avLst/>
          </a:prstGeom>
          <a:noFill/>
        </p:spPr>
        <p:txBody>
          <a:bodyPr wrap="none" rtlCol="0">
            <a:spAutoFit/>
          </a:bodyPr>
          <a:lstStyle/>
          <a:p>
            <a:r>
              <a:rPr lang="en-US" sz="2400" b="1" dirty="0" smtClean="0"/>
              <a:t>Mark and Sweep</a:t>
            </a:r>
          </a:p>
          <a:p>
            <a:r>
              <a:rPr lang="en-US" sz="2400" dirty="0" smtClean="0"/>
              <a:t>	Compacting</a:t>
            </a:r>
          </a:p>
          <a:p>
            <a:r>
              <a:rPr lang="en-US" sz="2400" dirty="0"/>
              <a:t>	</a:t>
            </a:r>
            <a:r>
              <a:rPr lang="en-US" sz="2400" dirty="0" smtClean="0"/>
              <a:t>Generational</a:t>
            </a:r>
            <a:endParaRPr lang="en-US" sz="2400" dirty="0"/>
          </a:p>
        </p:txBody>
      </p:sp>
      <p:pic>
        <p:nvPicPr>
          <p:cNvPr id="6" name="Picture 5"/>
          <p:cNvPicPr>
            <a:picLocks noChangeAspect="1"/>
          </p:cNvPicPr>
          <p:nvPr/>
        </p:nvPicPr>
        <p:blipFill>
          <a:blip r:embed="rId2"/>
          <a:stretch>
            <a:fillRect/>
          </a:stretch>
        </p:blipFill>
        <p:spPr>
          <a:xfrm>
            <a:off x="568771" y="2708209"/>
            <a:ext cx="2316944" cy="1417674"/>
          </a:xfrm>
          <a:prstGeom prst="rect">
            <a:avLst/>
          </a:prstGeom>
        </p:spPr>
      </p:pic>
      <p:pic>
        <p:nvPicPr>
          <p:cNvPr id="7" name="Picture 6"/>
          <p:cNvPicPr>
            <a:picLocks noChangeAspect="1"/>
          </p:cNvPicPr>
          <p:nvPr/>
        </p:nvPicPr>
        <p:blipFill>
          <a:blip r:embed="rId3"/>
          <a:stretch>
            <a:fillRect/>
          </a:stretch>
        </p:blipFill>
        <p:spPr>
          <a:xfrm>
            <a:off x="2745577" y="1958318"/>
            <a:ext cx="2167565" cy="2167565"/>
          </a:xfrm>
          <a:prstGeom prst="rect">
            <a:avLst/>
          </a:prstGeom>
        </p:spPr>
      </p:pic>
      <p:sp>
        <p:nvSpPr>
          <p:cNvPr id="8" name="TextBox 7"/>
          <p:cNvSpPr txBox="1"/>
          <p:nvPr/>
        </p:nvSpPr>
        <p:spPr>
          <a:xfrm>
            <a:off x="3603335" y="4118749"/>
            <a:ext cx="452017" cy="369332"/>
          </a:xfrm>
          <a:prstGeom prst="rect">
            <a:avLst/>
          </a:prstGeom>
          <a:noFill/>
        </p:spPr>
        <p:txBody>
          <a:bodyPr wrap="none" rtlCol="0">
            <a:spAutoFit/>
          </a:bodyPr>
          <a:lstStyle/>
          <a:p>
            <a:r>
              <a:rPr lang="en-US" dirty="0" smtClean="0"/>
              <a:t>Go</a:t>
            </a:r>
            <a:endParaRPr lang="en-US" dirty="0"/>
          </a:p>
        </p:txBody>
      </p:sp>
    </p:spTree>
    <p:extLst>
      <p:ext uri="{BB962C8B-B14F-4D97-AF65-F5344CB8AC3E}">
        <p14:creationId xmlns:p14="http://schemas.microsoft.com/office/powerpoint/2010/main" val="3818159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Management Options</a:t>
            </a:r>
            <a:endParaRPr lang="en-US" dirty="0"/>
          </a:p>
        </p:txBody>
      </p:sp>
      <p:sp>
        <p:nvSpPr>
          <p:cNvPr id="5" name="Text Placeholder 4"/>
          <p:cNvSpPr>
            <a:spLocks noGrp="1"/>
          </p:cNvSpPr>
          <p:nvPr>
            <p:ph type="body" idx="1"/>
          </p:nvPr>
        </p:nvSpPr>
        <p:spPr>
          <a:solidFill>
            <a:schemeClr val="accent2"/>
          </a:solidFill>
        </p:spPr>
        <p:txBody>
          <a:bodyPr/>
          <a:lstStyle/>
          <a:p>
            <a:pPr algn="ctr"/>
            <a:r>
              <a:rPr lang="en-US" dirty="0" smtClean="0">
                <a:solidFill>
                  <a:schemeClr val="bg1"/>
                </a:solidFill>
              </a:rPr>
              <a:t>Unmanaged (Explicit)</a:t>
            </a:r>
            <a:endParaRPr lang="en-US" dirty="0">
              <a:solidFill>
                <a:schemeClr val="bg1"/>
              </a:solidFill>
            </a:endParaRPr>
          </a:p>
        </p:txBody>
      </p:sp>
      <p:sp>
        <p:nvSpPr>
          <p:cNvPr id="6" name="Content Placeholder 5"/>
          <p:cNvSpPr>
            <a:spLocks noGrp="1"/>
          </p:cNvSpPr>
          <p:nvPr>
            <p:ph sz="half" idx="2"/>
          </p:nvPr>
        </p:nvSpPr>
        <p:spPr>
          <a:xfrm>
            <a:off x="457200" y="1631156"/>
            <a:ext cx="4040188" cy="1769435"/>
          </a:xfrm>
        </p:spPr>
        <p:txBody>
          <a:bodyPr/>
          <a:lstStyle/>
          <a:p>
            <a:pPr marL="0" indent="0" algn="ctr">
              <a:buNone/>
            </a:pPr>
            <a:r>
              <a:rPr lang="en-US" dirty="0" smtClean="0"/>
              <a:t>C, C++</a:t>
            </a:r>
          </a:p>
          <a:p>
            <a:pPr marL="0" indent="0">
              <a:buNone/>
            </a:pPr>
            <a:endParaRPr lang="en-US" dirty="0"/>
          </a:p>
          <a:p>
            <a:pPr marL="0" indent="0">
              <a:buNone/>
            </a:pPr>
            <a:r>
              <a:rPr lang="en-US" b="1" dirty="0" smtClean="0"/>
              <a:t>Up to programmer to free objects</a:t>
            </a:r>
            <a:endParaRPr lang="en-US" b="1" dirty="0"/>
          </a:p>
        </p:txBody>
      </p:sp>
      <p:sp>
        <p:nvSpPr>
          <p:cNvPr id="7" name="Text Placeholder 6"/>
          <p:cNvSpPr>
            <a:spLocks noGrp="1"/>
          </p:cNvSpPr>
          <p:nvPr>
            <p:ph type="body" sz="quarter" idx="3"/>
          </p:nvPr>
        </p:nvSpPr>
        <p:spPr>
          <a:solidFill>
            <a:srgbClr val="000090"/>
          </a:solidFill>
        </p:spPr>
        <p:txBody>
          <a:bodyPr>
            <a:normAutofit/>
          </a:bodyPr>
          <a:lstStyle/>
          <a:p>
            <a:pPr algn="ctr"/>
            <a:r>
              <a:rPr lang="en-US" dirty="0" smtClean="0">
                <a:solidFill>
                  <a:schemeClr val="bg1"/>
                </a:solidFill>
              </a:rPr>
              <a:t>Managed (Automatic)</a:t>
            </a:r>
            <a:endParaRPr lang="en-US" dirty="0">
              <a:solidFill>
                <a:schemeClr val="bg1"/>
              </a:solidFill>
            </a:endParaRPr>
          </a:p>
        </p:txBody>
      </p:sp>
      <p:sp>
        <p:nvSpPr>
          <p:cNvPr id="8" name="Content Placeholder 7"/>
          <p:cNvSpPr>
            <a:spLocks noGrp="1"/>
          </p:cNvSpPr>
          <p:nvPr>
            <p:ph sz="quarter" idx="4"/>
          </p:nvPr>
        </p:nvSpPr>
        <p:spPr>
          <a:xfrm>
            <a:off x="4645033" y="1631156"/>
            <a:ext cx="4041775" cy="1769435"/>
          </a:xfrm>
        </p:spPr>
        <p:txBody>
          <a:bodyPr/>
          <a:lstStyle/>
          <a:p>
            <a:pPr marL="0" indent="0" algn="ctr">
              <a:buNone/>
            </a:pPr>
            <a:r>
              <a:rPr lang="en-US" dirty="0" smtClean="0"/>
              <a:t>Java, C#, Go, Python, Scheme</a:t>
            </a:r>
          </a:p>
          <a:p>
            <a:pPr marL="0" indent="0">
              <a:buNone/>
            </a:pPr>
            <a:endParaRPr lang="en-US" dirty="0"/>
          </a:p>
          <a:p>
            <a:pPr marL="0" indent="0">
              <a:buNone/>
            </a:pPr>
            <a:r>
              <a:rPr lang="en-US" b="1" dirty="0" smtClean="0"/>
              <a:t>Objects are automatically reclaimed </a:t>
            </a:r>
            <a:endParaRPr lang="en-US" b="1" dirty="0"/>
          </a:p>
        </p:txBody>
      </p:sp>
      <p:sp>
        <p:nvSpPr>
          <p:cNvPr id="4" name="Slide Number Placeholder 3"/>
          <p:cNvSpPr>
            <a:spLocks noGrp="1"/>
          </p:cNvSpPr>
          <p:nvPr>
            <p:ph type="sldNum" sz="quarter" idx="12"/>
          </p:nvPr>
        </p:nvSpPr>
        <p:spPr/>
        <p:txBody>
          <a:bodyPr/>
          <a:lstStyle/>
          <a:p>
            <a:fld id="{6507B5A5-F0C2-644D-AEA7-E773B6B78F38}" type="slidenum">
              <a:rPr lang="en-US" smtClean="0"/>
              <a:t>39</a:t>
            </a:fld>
            <a:endParaRPr lang="en-US"/>
          </a:p>
        </p:txBody>
      </p:sp>
      <p:sp>
        <p:nvSpPr>
          <p:cNvPr id="9" name="TextBox 8"/>
          <p:cNvSpPr txBox="1"/>
          <p:nvPr/>
        </p:nvSpPr>
        <p:spPr>
          <a:xfrm>
            <a:off x="3554461" y="4022754"/>
            <a:ext cx="1703887"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000" dirty="0" smtClean="0"/>
              <a:t>Which is Rust?</a:t>
            </a:r>
            <a:endParaRPr lang="en-US" sz="2000" dirty="0"/>
          </a:p>
        </p:txBody>
      </p:sp>
    </p:spTree>
    <p:extLst>
      <p:ext uri="{BB962C8B-B14F-4D97-AF65-F5344CB8AC3E}">
        <p14:creationId xmlns:p14="http://schemas.microsoft.com/office/powerpoint/2010/main" val="3271328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2-18 at 11.43.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61" y="145296"/>
            <a:ext cx="8913326" cy="4533712"/>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a:xfrm>
            <a:off x="4379129" y="1192136"/>
            <a:ext cx="4348141" cy="857250"/>
          </a:xfrm>
          <a:solidFill>
            <a:srgbClr val="FDEADA"/>
          </a:solidFill>
        </p:spPr>
        <p:txBody>
          <a:bodyPr/>
          <a:lstStyle/>
          <a:p>
            <a:r>
              <a:rPr lang="en-US" dirty="0" smtClean="0"/>
              <a:t>Problem Set 3</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40</a:t>
            </a:fld>
            <a:endParaRPr lang="en-US"/>
          </a:p>
        </p:txBody>
      </p:sp>
    </p:spTree>
    <p:extLst>
      <p:ext uri="{BB962C8B-B14F-4D97-AF65-F5344CB8AC3E}">
        <p14:creationId xmlns:p14="http://schemas.microsoft.com/office/powerpoint/2010/main" val="34841554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Teams for PS3</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41</a:t>
            </a:fld>
            <a:endParaRPr lang="en-US"/>
          </a:p>
        </p:txBody>
      </p:sp>
      <p:sp>
        <p:nvSpPr>
          <p:cNvPr id="4" name="Rectangle 3"/>
          <p:cNvSpPr/>
          <p:nvPr/>
        </p:nvSpPr>
        <p:spPr>
          <a:xfrm>
            <a:off x="350439" y="1193189"/>
            <a:ext cx="8336361" cy="3477875"/>
          </a:xfrm>
          <a:prstGeom prst="rect">
            <a:avLst/>
          </a:prstGeom>
          <a:solidFill>
            <a:schemeClr val="accent6">
              <a:lumMod val="40000"/>
              <a:lumOff val="60000"/>
            </a:schemeClr>
          </a:solidFill>
        </p:spPr>
        <p:txBody>
          <a:bodyPr wrap="square">
            <a:spAutoFit/>
          </a:bodyPr>
          <a:lstStyle/>
          <a:p>
            <a:r>
              <a:rPr lang="en-US" sz="2000" dirty="0"/>
              <a:t>For this problem set, </a:t>
            </a:r>
            <a:r>
              <a:rPr lang="en-US" sz="2000" b="1" dirty="0"/>
              <a:t>you are required to work in a team of two or three people </a:t>
            </a:r>
            <a:r>
              <a:rPr lang="en-US" sz="2000" dirty="0"/>
              <a:t>(except in cases where you were notified based on your PS2 teamwork that you should work alone for PS3, or where you make your own successful argument before February 19 that it is better for you to work alone).</a:t>
            </a:r>
          </a:p>
          <a:p>
            <a:endParaRPr lang="en-US" sz="2000" dirty="0"/>
          </a:p>
          <a:p>
            <a:r>
              <a:rPr lang="en-US" sz="2000" b="1" dirty="0"/>
              <a:t>Your team may not be the same as your team for PS2</a:t>
            </a:r>
            <a:r>
              <a:rPr lang="en-US" sz="2000" dirty="0"/>
              <a:t>, so you should either </a:t>
            </a:r>
            <a:r>
              <a:rPr lang="en-US" sz="2000" b="1" dirty="0"/>
              <a:t>(1) find a new partner to work with for PS3</a:t>
            </a:r>
            <a:r>
              <a:rPr lang="en-US" sz="2000" dirty="0"/>
              <a:t>, or </a:t>
            </a:r>
            <a:endParaRPr lang="en-US" sz="2000" dirty="0" smtClean="0"/>
          </a:p>
          <a:p>
            <a:r>
              <a:rPr lang="en-US" sz="2000" b="1" dirty="0" smtClean="0"/>
              <a:t>(</a:t>
            </a:r>
            <a:r>
              <a:rPr lang="en-US" sz="2000" b="1" dirty="0"/>
              <a:t>2) if you want to work with your PS2 partner again you must find one other person to join your team</a:t>
            </a:r>
            <a:r>
              <a:rPr lang="en-US" sz="2000" dirty="0"/>
              <a:t>. </a:t>
            </a:r>
            <a:endParaRPr lang="en-US" sz="2000" dirty="0" smtClean="0"/>
          </a:p>
          <a:p>
            <a:r>
              <a:rPr lang="en-US" sz="2000" dirty="0" smtClean="0"/>
              <a:t>If </a:t>
            </a:r>
            <a:r>
              <a:rPr lang="en-US" sz="2000" dirty="0"/>
              <a:t>you do not end up on a well-formed team by the end of class on 18 February, you should contact me right away.</a:t>
            </a:r>
          </a:p>
        </p:txBody>
      </p:sp>
    </p:spTree>
    <p:extLst>
      <p:ext uri="{BB962C8B-B14F-4D97-AF65-F5344CB8AC3E}">
        <p14:creationId xmlns:p14="http://schemas.microsoft.com/office/powerpoint/2010/main" val="3123510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444"/>
            <a:ext cx="8229600" cy="857250"/>
          </a:xfrm>
        </p:spPr>
        <p:txBody>
          <a:bodyPr/>
          <a:lstStyle/>
          <a:p>
            <a:r>
              <a:rPr lang="en-US" dirty="0" smtClean="0"/>
              <a:t>Open Students “Draft”</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42</a:t>
            </a:fld>
            <a:endParaRPr lang="en-US"/>
          </a:p>
        </p:txBody>
      </p:sp>
    </p:spTree>
    <p:extLst>
      <p:ext uri="{BB962C8B-B14F-4D97-AF65-F5344CB8AC3E}">
        <p14:creationId xmlns:p14="http://schemas.microsoft.com/office/powerpoint/2010/main" val="43172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43</a:t>
            </a:fld>
            <a:endParaRPr lang="en-US"/>
          </a:p>
        </p:txBody>
      </p:sp>
      <p:sp>
        <p:nvSpPr>
          <p:cNvPr id="4" name="Rectangle 3"/>
          <p:cNvSpPr/>
          <p:nvPr/>
        </p:nvSpPr>
        <p:spPr>
          <a:xfrm>
            <a:off x="114575" y="2456068"/>
            <a:ext cx="6438625" cy="2462213"/>
          </a:xfrm>
          <a:prstGeom prst="rect">
            <a:avLst/>
          </a:prstGeom>
          <a:solidFill>
            <a:schemeClr val="accent5">
              <a:lumMod val="20000"/>
              <a:lumOff val="80000"/>
            </a:schemeClr>
          </a:solidFill>
        </p:spPr>
        <p:txBody>
          <a:bodyPr wrap="square">
            <a:spAutoFit/>
          </a:bodyPr>
          <a:lstStyle/>
          <a:p>
            <a:r>
              <a:rPr lang="en-US" sz="1400" dirty="0"/>
              <a:t>My name is Michael, handle quux00.  I am a professional programmer with about 10+ years working as a programmer.  In my day jobs I've written significant applications in Java, JavaScript, Groovy, Perl and (many years ago) C++.  I have learned many other languages and done hobby/open sources projects in </a:t>
            </a:r>
            <a:r>
              <a:rPr lang="en-US" sz="1400" dirty="0" err="1"/>
              <a:t>Clojure</a:t>
            </a:r>
            <a:r>
              <a:rPr lang="en-US" sz="1400" dirty="0"/>
              <a:t>, Go, Ruby and Python.</a:t>
            </a:r>
          </a:p>
          <a:p>
            <a:endParaRPr lang="en-US" sz="1400" dirty="0"/>
          </a:p>
          <a:p>
            <a:r>
              <a:rPr lang="en-US" sz="1400" dirty="0"/>
              <a:t>I have a Master's degree in Information Science, part of which was done in a CS dept.  I am taking this course for two reasons: 1) to fill in some gaps in my CS education and 2) very interested in learning Rust, which I started studying about two weeks before this course began.</a:t>
            </a:r>
          </a:p>
          <a:p>
            <a:endParaRPr lang="en-US" sz="1400" dirty="0"/>
          </a:p>
          <a:p>
            <a:r>
              <a:rPr lang="en-US" sz="1400" dirty="0"/>
              <a:t>My </a:t>
            </a:r>
            <a:r>
              <a:rPr lang="en-US" sz="1400" dirty="0" err="1"/>
              <a:t>git</a:t>
            </a:r>
            <a:r>
              <a:rPr lang="en-US" sz="1400" dirty="0"/>
              <a:t> repo: https://</a:t>
            </a:r>
            <a:r>
              <a:rPr lang="en-US" sz="1400" dirty="0" err="1"/>
              <a:t>github.com</a:t>
            </a:r>
            <a:r>
              <a:rPr lang="en-US" sz="1400" dirty="0"/>
              <a:t>/quux00</a:t>
            </a:r>
          </a:p>
        </p:txBody>
      </p:sp>
      <p:sp>
        <p:nvSpPr>
          <p:cNvPr id="5" name="Rectangle 4"/>
          <p:cNvSpPr/>
          <p:nvPr/>
        </p:nvSpPr>
        <p:spPr>
          <a:xfrm>
            <a:off x="114574" y="85847"/>
            <a:ext cx="8784363" cy="2246769"/>
          </a:xfrm>
          <a:prstGeom prst="rect">
            <a:avLst/>
          </a:prstGeom>
          <a:solidFill>
            <a:schemeClr val="accent3">
              <a:lumMod val="20000"/>
              <a:lumOff val="80000"/>
            </a:schemeClr>
          </a:solidFill>
        </p:spPr>
        <p:txBody>
          <a:bodyPr wrap="square">
            <a:spAutoFit/>
          </a:bodyPr>
          <a:lstStyle/>
          <a:p>
            <a:r>
              <a:rPr lang="en-US" sz="1400" dirty="0"/>
              <a:t>"I'm a computer engineering student at CNU and work as a computer programmer at NASA. Before that, I worked as a programmer for CNU. I'm taking this class because I want to become experienced enough to hack at OS kernels, so while I'm pretty busy, I'm otherwise motivated; enough to pass </a:t>
            </a:r>
            <a:r>
              <a:rPr lang="en-US" sz="1400" dirty="0" err="1"/>
              <a:t>Weilin's</a:t>
            </a:r>
            <a:r>
              <a:rPr lang="en-US" sz="1400" dirty="0"/>
              <a:t> evil test from ps2, at least.</a:t>
            </a:r>
          </a:p>
          <a:p>
            <a:endParaRPr lang="en-US" sz="1400" dirty="0"/>
          </a:p>
          <a:p>
            <a:r>
              <a:rPr lang="en-US" sz="1400" dirty="0"/>
              <a:t>I'm pretty experienced with </a:t>
            </a:r>
            <a:r>
              <a:rPr lang="en-US" sz="1400" dirty="0" err="1"/>
              <a:t>Git</a:t>
            </a:r>
            <a:r>
              <a:rPr lang="en-US" sz="1400" dirty="0"/>
              <a:t> (use it at work and home) and can collaborate using whatever branching strategy/workflow you prefer. Pull requests seem like the obvious choice to me.</a:t>
            </a:r>
          </a:p>
          <a:p>
            <a:endParaRPr lang="en-US" sz="1400" dirty="0"/>
          </a:p>
          <a:p>
            <a:r>
              <a:rPr lang="en-US" sz="1400" dirty="0"/>
              <a:t>As for PS3, I am a native Linux user and have configured my fair share of Apache/</a:t>
            </a:r>
            <a:r>
              <a:rPr lang="en-US" sz="1400" dirty="0" err="1"/>
              <a:t>Nginx</a:t>
            </a:r>
            <a:r>
              <a:rPr lang="en-US" sz="1400" dirty="0"/>
              <a:t> web servers, but haven't written my own in anything except </a:t>
            </a:r>
            <a:r>
              <a:rPr lang="en-US" sz="1400" dirty="0" err="1"/>
              <a:t>Node.js</a:t>
            </a:r>
            <a:r>
              <a:rPr lang="en-US" sz="1400" dirty="0"/>
              <a:t> (which uses event-driven callbacks in lieu of threads). Regardless, I promise I'll put in the effort to make my participation worthwhile."</a:t>
            </a:r>
          </a:p>
        </p:txBody>
      </p:sp>
      <p:sp>
        <p:nvSpPr>
          <p:cNvPr id="6" name="Rectangle 5"/>
          <p:cNvSpPr/>
          <p:nvPr/>
        </p:nvSpPr>
        <p:spPr>
          <a:xfrm>
            <a:off x="6631583" y="2520495"/>
            <a:ext cx="2267353" cy="2246769"/>
          </a:xfrm>
          <a:prstGeom prst="rect">
            <a:avLst/>
          </a:prstGeom>
          <a:solidFill>
            <a:schemeClr val="accent6">
              <a:lumMod val="40000"/>
              <a:lumOff val="60000"/>
            </a:schemeClr>
          </a:solidFill>
        </p:spPr>
        <p:txBody>
          <a:bodyPr wrap="square">
            <a:spAutoFit/>
          </a:bodyPr>
          <a:lstStyle/>
          <a:p>
            <a:r>
              <a:rPr lang="en-US" sz="1400" dirty="0"/>
              <a:t>"Myself, </a:t>
            </a:r>
            <a:r>
              <a:rPr lang="en-US" sz="1400" dirty="0" err="1"/>
              <a:t>i</a:t>
            </a:r>
            <a:r>
              <a:rPr lang="en-US" sz="1400" dirty="0"/>
              <a:t> use Rust for about one year and have some open sources repository on </a:t>
            </a:r>
            <a:r>
              <a:rPr lang="en-US" sz="1400" dirty="0" err="1"/>
              <a:t>github</a:t>
            </a:r>
            <a:r>
              <a:rPr lang="en-US" sz="1400" dirty="0"/>
              <a:t>.</a:t>
            </a:r>
          </a:p>
          <a:p>
            <a:endParaRPr lang="en-US" sz="1400" dirty="0"/>
          </a:p>
          <a:p>
            <a:r>
              <a:rPr lang="en-US" sz="1400" dirty="0"/>
              <a:t>I will really be happy to join a team, but as </a:t>
            </a:r>
            <a:r>
              <a:rPr lang="en-US" sz="1400" dirty="0" err="1"/>
              <a:t>i'm</a:t>
            </a:r>
            <a:r>
              <a:rPr lang="en-US" sz="1400" dirty="0"/>
              <a:t> student too </a:t>
            </a:r>
            <a:r>
              <a:rPr lang="en-US" sz="1400" dirty="0" err="1"/>
              <a:t>i</a:t>
            </a:r>
            <a:r>
              <a:rPr lang="en-US" sz="1400" dirty="0"/>
              <a:t> have work in my university so I can work only during my free time."</a:t>
            </a:r>
          </a:p>
        </p:txBody>
      </p:sp>
    </p:spTree>
    <p:extLst>
      <p:ext uri="{BB962C8B-B14F-4D97-AF65-F5344CB8AC3E}">
        <p14:creationId xmlns:p14="http://schemas.microsoft.com/office/powerpoint/2010/main" val="3143136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Teams for PS3</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44</a:t>
            </a:fld>
            <a:endParaRPr lang="en-US"/>
          </a:p>
        </p:txBody>
      </p:sp>
      <p:sp>
        <p:nvSpPr>
          <p:cNvPr id="4" name="Rectangle 3"/>
          <p:cNvSpPr/>
          <p:nvPr/>
        </p:nvSpPr>
        <p:spPr>
          <a:xfrm>
            <a:off x="350439" y="1193189"/>
            <a:ext cx="8336361" cy="3477875"/>
          </a:xfrm>
          <a:prstGeom prst="rect">
            <a:avLst/>
          </a:prstGeom>
          <a:solidFill>
            <a:schemeClr val="accent6">
              <a:lumMod val="40000"/>
              <a:lumOff val="60000"/>
            </a:schemeClr>
          </a:solidFill>
        </p:spPr>
        <p:txBody>
          <a:bodyPr wrap="square">
            <a:spAutoFit/>
          </a:bodyPr>
          <a:lstStyle/>
          <a:p>
            <a:r>
              <a:rPr lang="en-US" sz="2000" dirty="0"/>
              <a:t>For this problem set, </a:t>
            </a:r>
            <a:r>
              <a:rPr lang="en-US" sz="2000" b="1" dirty="0"/>
              <a:t>you are required to work in a team of two or three people </a:t>
            </a:r>
            <a:r>
              <a:rPr lang="en-US" sz="2000" dirty="0"/>
              <a:t>(except in cases where you were notified based on your PS2 teamwork that you should work alone for PS3, or where you make your own successful argument before February 19 that it is better for you to work alone).</a:t>
            </a:r>
          </a:p>
          <a:p>
            <a:endParaRPr lang="en-US" sz="2000" dirty="0"/>
          </a:p>
          <a:p>
            <a:r>
              <a:rPr lang="en-US" sz="2000" b="1" dirty="0"/>
              <a:t>Your team may not be the same as your team for PS2</a:t>
            </a:r>
            <a:r>
              <a:rPr lang="en-US" sz="2000" dirty="0"/>
              <a:t>, so you should either </a:t>
            </a:r>
            <a:r>
              <a:rPr lang="en-US" sz="2000" b="1" dirty="0"/>
              <a:t>(1) find a new partner to work with for PS3</a:t>
            </a:r>
            <a:r>
              <a:rPr lang="en-US" sz="2000" dirty="0"/>
              <a:t>, or </a:t>
            </a:r>
            <a:endParaRPr lang="en-US" sz="2000" dirty="0" smtClean="0"/>
          </a:p>
          <a:p>
            <a:r>
              <a:rPr lang="en-US" sz="2000" b="1" dirty="0" smtClean="0"/>
              <a:t>(</a:t>
            </a:r>
            <a:r>
              <a:rPr lang="en-US" sz="2000" b="1" dirty="0"/>
              <a:t>2) if you want to work with your PS2 partner again you must find one other person to join your team</a:t>
            </a:r>
            <a:r>
              <a:rPr lang="en-US" sz="2000" dirty="0"/>
              <a:t>. </a:t>
            </a:r>
            <a:endParaRPr lang="en-US" sz="2000" dirty="0" smtClean="0"/>
          </a:p>
          <a:p>
            <a:r>
              <a:rPr lang="en-US" sz="2000" dirty="0" smtClean="0"/>
              <a:t>If </a:t>
            </a:r>
            <a:r>
              <a:rPr lang="en-US" sz="2000" dirty="0"/>
              <a:t>you do not end up on a well-formed team by the end of class on 18 February, you should contact me right away.</a:t>
            </a:r>
          </a:p>
        </p:txBody>
      </p:sp>
    </p:spTree>
    <p:extLst>
      <p:ext uri="{BB962C8B-B14F-4D97-AF65-F5344CB8AC3E}">
        <p14:creationId xmlns:p14="http://schemas.microsoft.com/office/powerpoint/2010/main" val="253747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pPr/>
              <a:t>4</a:t>
            </a:fld>
            <a:endParaRPr lang="en-US"/>
          </a:p>
        </p:txBody>
      </p:sp>
      <p:pic>
        <p:nvPicPr>
          <p:cNvPr id="6" name="Picture 5" descr="Screen Shot 2013-09-19 at 10.08.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23" y="112935"/>
            <a:ext cx="5235737" cy="472723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358759" y="4020025"/>
            <a:ext cx="2242206" cy="646331"/>
          </a:xfrm>
          <a:prstGeom prst="rect">
            <a:avLst/>
          </a:prstGeom>
          <a:solidFill>
            <a:schemeClr val="accent6">
              <a:lumMod val="40000"/>
              <a:lumOff val="60000"/>
            </a:schemeClr>
          </a:solidFill>
        </p:spPr>
        <p:txBody>
          <a:bodyPr wrap="square" rtlCol="0">
            <a:spAutoFit/>
          </a:bodyPr>
          <a:lstStyle/>
          <a:p>
            <a:r>
              <a:rPr lang="en-US" dirty="0" smtClean="0"/>
              <a:t>(Advanced “comic book” version of GC)</a:t>
            </a:r>
            <a:endParaRPr lang="en-US" dirty="0"/>
          </a:p>
        </p:txBody>
      </p:sp>
    </p:spTree>
    <p:extLst>
      <p:ext uri="{BB962C8B-B14F-4D97-AF65-F5344CB8AC3E}">
        <p14:creationId xmlns:p14="http://schemas.microsoft.com/office/powerpoint/2010/main" val="33630836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5</a:t>
            </a:fld>
            <a:endParaRPr lang="en-US"/>
          </a:p>
        </p:txBody>
      </p:sp>
      <p:pic>
        <p:nvPicPr>
          <p:cNvPr id="3" name="Picture 2" descr="Screen Shot 2014-02-17 at 8.47.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33" y="337175"/>
            <a:ext cx="6763704" cy="4307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224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6</a:t>
            </a:fld>
            <a:endParaRPr lang="en-US"/>
          </a:p>
        </p:txBody>
      </p:sp>
      <p:pic>
        <p:nvPicPr>
          <p:cNvPr id="5" name="Picture 4"/>
          <p:cNvPicPr>
            <a:picLocks noChangeAspect="1"/>
          </p:cNvPicPr>
          <p:nvPr/>
        </p:nvPicPr>
        <p:blipFill>
          <a:blip r:embed="rId2"/>
          <a:stretch>
            <a:fillRect/>
          </a:stretch>
        </p:blipFill>
        <p:spPr>
          <a:xfrm>
            <a:off x="1490930" y="154369"/>
            <a:ext cx="7267691" cy="250143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51794" y="306870"/>
            <a:ext cx="2612210" cy="461665"/>
          </a:xfrm>
          <a:prstGeom prst="rect">
            <a:avLst/>
          </a:prstGeom>
          <a:solidFill>
            <a:schemeClr val="bg1"/>
          </a:solidFill>
        </p:spPr>
        <p:txBody>
          <a:bodyPr wrap="square" rtlCol="0">
            <a:spAutoFit/>
          </a:bodyPr>
          <a:lstStyle/>
          <a:p>
            <a:pPr algn="ctr"/>
            <a:r>
              <a:rPr lang="en-US" sz="2400" dirty="0" smtClean="0"/>
              <a:t>Mark-and-sweep</a:t>
            </a:r>
            <a:endParaRPr lang="en-US" sz="2400" dirty="0"/>
          </a:p>
        </p:txBody>
      </p:sp>
      <p:pic>
        <p:nvPicPr>
          <p:cNvPr id="8" name="Picture 7"/>
          <p:cNvPicPr>
            <a:picLocks noChangeAspect="1"/>
          </p:cNvPicPr>
          <p:nvPr/>
        </p:nvPicPr>
        <p:blipFill>
          <a:blip r:embed="rId3"/>
          <a:stretch>
            <a:fillRect/>
          </a:stretch>
        </p:blipFill>
        <p:spPr>
          <a:xfrm>
            <a:off x="367863" y="2526514"/>
            <a:ext cx="7103241" cy="236337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52400" y="2668099"/>
            <a:ext cx="5277294" cy="369332"/>
          </a:xfrm>
          <a:prstGeom prst="rect">
            <a:avLst/>
          </a:prstGeom>
          <a:solidFill>
            <a:srgbClr val="FFFFFF"/>
          </a:solidFill>
        </p:spPr>
        <p:txBody>
          <a:bodyPr wrap="none">
            <a:spAutoFit/>
          </a:bodyPr>
          <a:lstStyle/>
          <a:p>
            <a:r>
              <a:rPr lang="en-US" dirty="0" err="1" smtClean="0"/>
              <a:t>about:config</a:t>
            </a:r>
            <a:r>
              <a:rPr lang="en-US" dirty="0" smtClean="0"/>
              <a:t> / </a:t>
            </a:r>
            <a:r>
              <a:rPr lang="en-US" dirty="0" err="1"/>
              <a:t>javascript.options.mem.gc_incremental</a:t>
            </a:r>
            <a:r>
              <a:rPr lang="en-US" dirty="0" smtClean="0"/>
              <a:t> </a:t>
            </a:r>
            <a:endParaRPr lang="en-US" dirty="0"/>
          </a:p>
        </p:txBody>
      </p:sp>
    </p:spTree>
    <p:extLst>
      <p:ext uri="{BB962C8B-B14F-4D97-AF65-F5344CB8AC3E}">
        <p14:creationId xmlns:p14="http://schemas.microsoft.com/office/powerpoint/2010/main" val="250069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Counting</a:t>
            </a:r>
            <a:endParaRPr lang="en-US" dirty="0"/>
          </a:p>
        </p:txBody>
      </p:sp>
      <p:sp>
        <p:nvSpPr>
          <p:cNvPr id="4" name="Slide Number Placeholder 3"/>
          <p:cNvSpPr>
            <a:spLocks noGrp="1"/>
          </p:cNvSpPr>
          <p:nvPr>
            <p:ph type="sldNum" sz="quarter" idx="12"/>
          </p:nvPr>
        </p:nvSpPr>
        <p:spPr/>
        <p:txBody>
          <a:bodyPr/>
          <a:lstStyle/>
          <a:p>
            <a:fld id="{6507B5A5-F0C2-644D-AEA7-E773B6B78F38}" type="slidenum">
              <a:rPr lang="en-US" smtClean="0"/>
              <a:t>7</a:t>
            </a:fld>
            <a:endParaRPr lang="en-US"/>
          </a:p>
        </p:txBody>
      </p:sp>
      <p:pic>
        <p:nvPicPr>
          <p:cNvPr id="3" name="Picture 2"/>
          <p:cNvPicPr>
            <a:picLocks noChangeAspect="1"/>
          </p:cNvPicPr>
          <p:nvPr/>
        </p:nvPicPr>
        <p:blipFill>
          <a:blip r:embed="rId2"/>
          <a:stretch>
            <a:fillRect/>
          </a:stretch>
        </p:blipFill>
        <p:spPr>
          <a:xfrm>
            <a:off x="4868041" y="3152130"/>
            <a:ext cx="3370317" cy="1132148"/>
          </a:xfrm>
          <a:prstGeom prst="rect">
            <a:avLst/>
          </a:prstGeom>
        </p:spPr>
      </p:pic>
      <p:sp>
        <p:nvSpPr>
          <p:cNvPr id="9" name="Rectangle 3"/>
          <p:cNvSpPr txBox="1">
            <a:spLocks noChangeArrowheads="1"/>
          </p:cNvSpPr>
          <p:nvPr/>
        </p:nvSpPr>
        <p:spPr>
          <a:xfrm>
            <a:off x="457200" y="129364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dirty="0" smtClean="0"/>
              <a:t>	Each object keeps track of the number of references to it: </a:t>
            </a:r>
          </a:p>
          <a:p>
            <a:pPr>
              <a:buFontTx/>
              <a:buNone/>
            </a:pPr>
            <a:r>
              <a:rPr lang="en-US" dirty="0"/>
              <a:t>	</a:t>
            </a:r>
            <a:r>
              <a:rPr lang="en-US" dirty="0" smtClean="0"/>
              <a:t>	if the reference count reaches </a:t>
            </a:r>
            <a:r>
              <a:rPr lang="en-US" b="1" dirty="0" smtClean="0"/>
              <a:t>0</a:t>
            </a:r>
            <a:r>
              <a:rPr lang="en-US" dirty="0" smtClean="0"/>
              <a:t>, the object is 	garbage</a:t>
            </a:r>
            <a:endParaRPr lang="en-US" dirty="0"/>
          </a:p>
        </p:txBody>
      </p:sp>
      <p:sp>
        <p:nvSpPr>
          <p:cNvPr id="11" name="TextBox 10"/>
          <p:cNvSpPr txBox="1"/>
          <p:nvPr/>
        </p:nvSpPr>
        <p:spPr>
          <a:xfrm>
            <a:off x="564610" y="4116552"/>
            <a:ext cx="414928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This is the most “incremental” GC can get!</a:t>
            </a:r>
            <a:endParaRPr lang="en-US" dirty="0"/>
          </a:p>
        </p:txBody>
      </p:sp>
    </p:spTree>
    <p:extLst>
      <p:ext uri="{BB962C8B-B14F-4D97-AF65-F5344CB8AC3E}">
        <p14:creationId xmlns:p14="http://schemas.microsoft.com/office/powerpoint/2010/main" val="41039917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References</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8</a:t>
            </a:fld>
            <a:endParaRPr lang="en-US"/>
          </a:p>
        </p:txBody>
      </p:sp>
      <p:sp>
        <p:nvSpPr>
          <p:cNvPr id="4" name="Rectangle 3"/>
          <p:cNvSpPr/>
          <p:nvPr/>
        </p:nvSpPr>
        <p:spPr>
          <a:xfrm>
            <a:off x="700691" y="1395486"/>
            <a:ext cx="3196896" cy="2677656"/>
          </a:xfrm>
          <a:prstGeom prst="rect">
            <a:avLst/>
          </a:prstGeom>
        </p:spPr>
        <p:txBody>
          <a:bodyPr wrap="square">
            <a:spAutoFit/>
          </a:bodyPr>
          <a:lstStyle/>
          <a:p>
            <a:pPr>
              <a:buFontTx/>
              <a:buNone/>
            </a:pPr>
            <a:r>
              <a:rPr lang="en-US" sz="2800" dirty="0" smtClean="0">
                <a:latin typeface="+mj-lt"/>
              </a:rPr>
              <a:t>{</a:t>
            </a:r>
          </a:p>
          <a:p>
            <a:pPr>
              <a:buFontTx/>
              <a:buNone/>
            </a:pPr>
            <a:r>
              <a:rPr lang="en-US" sz="2800" dirty="0">
                <a:latin typeface="+mj-lt"/>
              </a:rPr>
              <a:t> </a:t>
            </a:r>
            <a:r>
              <a:rPr lang="en-US" sz="2800" dirty="0" smtClean="0">
                <a:latin typeface="+mj-lt"/>
              </a:rPr>
              <a:t>  T </a:t>
            </a:r>
            <a:r>
              <a:rPr lang="en-US" sz="2800" dirty="0">
                <a:latin typeface="+mj-lt"/>
              </a:rPr>
              <a:t>x = new T (); </a:t>
            </a:r>
          </a:p>
          <a:p>
            <a:pPr>
              <a:buFontTx/>
              <a:buNone/>
            </a:pPr>
            <a:r>
              <a:rPr lang="en-US" sz="2800" dirty="0" smtClean="0">
                <a:latin typeface="+mj-lt"/>
              </a:rPr>
              <a:t>   …</a:t>
            </a:r>
            <a:r>
              <a:rPr lang="en-US" sz="2800" dirty="0">
                <a:latin typeface="+mj-lt"/>
              </a:rPr>
              <a:t>	</a:t>
            </a:r>
            <a:r>
              <a:rPr lang="en-US" sz="2800" dirty="0" smtClean="0">
                <a:latin typeface="+mj-lt"/>
              </a:rPr>
              <a:t> </a:t>
            </a:r>
            <a:endParaRPr lang="en-US" sz="2800" dirty="0">
              <a:latin typeface="+mj-lt"/>
            </a:endParaRPr>
          </a:p>
          <a:p>
            <a:pPr>
              <a:buFontTx/>
              <a:buNone/>
            </a:pPr>
            <a:r>
              <a:rPr lang="en-US" sz="2800" dirty="0" smtClean="0">
                <a:latin typeface="+mj-lt"/>
              </a:rPr>
              <a:t>   y </a:t>
            </a:r>
            <a:r>
              <a:rPr lang="en-US" sz="2800" dirty="0">
                <a:latin typeface="+mj-lt"/>
              </a:rPr>
              <a:t>= x; </a:t>
            </a:r>
          </a:p>
          <a:p>
            <a:pPr>
              <a:buFontTx/>
              <a:buNone/>
            </a:pPr>
            <a:r>
              <a:rPr lang="en-US" sz="2800" dirty="0" smtClean="0">
                <a:latin typeface="+mj-lt"/>
              </a:rPr>
              <a:t>   …</a:t>
            </a:r>
          </a:p>
          <a:p>
            <a:pPr>
              <a:buFontTx/>
              <a:buNone/>
            </a:pPr>
            <a:r>
              <a:rPr lang="en-US" sz="2800" dirty="0" smtClean="0">
                <a:latin typeface="+mj-lt"/>
              </a:rPr>
              <a:t>}</a:t>
            </a:r>
            <a:r>
              <a:rPr lang="en-US" sz="2800" dirty="0">
                <a:latin typeface="+mj-lt"/>
              </a:rPr>
              <a:t>	</a:t>
            </a:r>
            <a:endParaRPr lang="en-US" sz="2800" dirty="0">
              <a:latin typeface="+mj-lt"/>
            </a:endParaRPr>
          </a:p>
        </p:txBody>
      </p:sp>
    </p:spTree>
    <p:extLst>
      <p:ext uri="{BB962C8B-B14F-4D97-AF65-F5344CB8AC3E}">
        <p14:creationId xmlns:p14="http://schemas.microsoft.com/office/powerpoint/2010/main" val="1365919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34084</TotalTime>
  <Words>3292</Words>
  <Application>Microsoft Macintosh PowerPoint</Application>
  <PresentationFormat>On-screen Show (16:9)</PresentationFormat>
  <Paragraphs>391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Class 9</vt:lpstr>
      <vt:lpstr>Plan for Today</vt:lpstr>
      <vt:lpstr>Memory Management Options</vt:lpstr>
      <vt:lpstr>Garbage Collection</vt:lpstr>
      <vt:lpstr>PowerPoint Presentation</vt:lpstr>
      <vt:lpstr>PowerPoint Presentation</vt:lpstr>
      <vt:lpstr>PowerPoint Presentation</vt:lpstr>
      <vt:lpstr>Reference Counting</vt:lpstr>
      <vt:lpstr>Counting References</vt:lpstr>
      <vt:lpstr>PowerPoint Presentation</vt:lpstr>
      <vt:lpstr>Is Reference Counting Enough?</vt:lpstr>
      <vt:lpstr>Is Reference Counting Enough?</vt:lpstr>
      <vt:lpstr>Memory Management Options</vt:lpstr>
      <vt:lpstr>PowerPoint Presentation</vt:lpstr>
      <vt:lpstr>PowerPoint Presentation</vt:lpstr>
      <vt:lpstr>PowerPoint Presentation</vt:lpstr>
      <vt:lpstr>another paper from that conference…</vt:lpstr>
      <vt:lpstr>PowerPoint Presentation</vt:lpstr>
      <vt:lpstr>“Willy-Nilly” Memory Management </vt:lpstr>
      <vt:lpstr>PowerPoint Presentation</vt:lpstr>
      <vt:lpstr>PowerPoint Presentation</vt:lpstr>
      <vt:lpstr>PowerPoint Presentation</vt:lpstr>
      <vt:lpstr>PowerPoint Presentation</vt:lpstr>
      <vt:lpstr>Moving Pointers</vt:lpstr>
      <vt:lpstr>PowerPoint Presentation</vt:lpstr>
      <vt:lpstr>PowerPoint Presentation</vt:lpstr>
      <vt:lpstr>PowerPoint Presentation</vt:lpstr>
      <vt:lpstr>PowerPoint Presentation</vt:lpstr>
      <vt:lpstr>Borrow Lifetimes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Memory Management Options</vt:lpstr>
      <vt:lpstr>Problem Set 3</vt:lpstr>
      <vt:lpstr>Forming Teams for PS3</vt:lpstr>
      <vt:lpstr>Open Students “Draft”</vt:lpstr>
      <vt:lpstr>PowerPoint Presentation</vt:lpstr>
      <vt:lpstr>Forming Teams for PS3</vt:lpstr>
    </vt:vector>
  </TitlesOfParts>
  <Manager/>
  <Company>University of Virginia</Company>
  <LinksUpToDate>false</LinksUpToDate>
  <SharedDoc>false</SharedDoc>
  <HyperlinkBase>http://rust-class.org</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Shell</dc:title>
  <dc:subject/>
  <dc:creator>David Evans</dc:creator>
  <cp:keywords/>
  <dc:description/>
  <cp:lastModifiedBy>David Evans</cp:lastModifiedBy>
  <cp:revision>276</cp:revision>
  <cp:lastPrinted>2014-02-18T16:56:09Z</cp:lastPrinted>
  <dcterms:created xsi:type="dcterms:W3CDTF">2013-08-26T17:24:32Z</dcterms:created>
  <dcterms:modified xsi:type="dcterms:W3CDTF">2014-02-18T17:10:30Z</dcterms:modified>
  <cp:category/>
</cp:coreProperties>
</file>